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9" r:id="rId2"/>
  </p:sldMasterIdLst>
  <p:notesMasterIdLst>
    <p:notesMasterId r:id="rId3"/>
  </p:notesMasterIdLst>
  <p:sldIdLst>
    <p:sldId id="1559" r:id="rId4"/>
    <p:sldId id="1560" r:id="rId5"/>
    <p:sldId id="1561" r:id="rId6"/>
    <p:sldId id="1562" r:id="rId7"/>
    <p:sldId id="1528" r:id="rId8"/>
    <p:sldId id="1563" r:id="rId9"/>
    <p:sldId id="1534" r:id="rId10"/>
    <p:sldId id="1535" r:id="rId11"/>
    <p:sldId id="1536" r:id="rId12"/>
    <p:sldId id="1537" r:id="rId13"/>
    <p:sldId id="1538" r:id="rId14"/>
    <p:sldId id="1564" r:id="rId15"/>
    <p:sldId id="1539" r:id="rId16"/>
    <p:sldId id="1540" r:id="rId17"/>
    <p:sldId id="1541" r:id="rId18"/>
    <p:sldId id="1542" r:id="rId19"/>
    <p:sldId id="1565" r:id="rId20"/>
    <p:sldId id="1543" r:id="rId21"/>
    <p:sldId id="1544" r:id="rId22"/>
    <p:sldId id="1545" r:id="rId23"/>
    <p:sldId id="1546" r:id="rId24"/>
    <p:sldId id="1547" r:id="rId25"/>
    <p:sldId id="1566" r:id="rId26"/>
    <p:sldId id="1548" r:id="rId27"/>
    <p:sldId id="1549" r:id="rId28"/>
    <p:sldId id="1550" r:id="rId29"/>
    <p:sldId id="1551" r:id="rId30"/>
    <p:sldId id="1552" r:id="rId31"/>
    <p:sldId id="1553" r:id="rId32"/>
    <p:sldId id="1567" r:id="rId33"/>
    <p:sldId id="1554" r:id="rId34"/>
    <p:sldId id="1555" r:id="rId35"/>
    <p:sldId id="1556" r:id="rId36"/>
    <p:sldId id="1568"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6314" autoAdjust="0"/>
  </p:normalViewPr>
  <p:slideViewPr>
    <p:cSldViewPr snapToGrid="0" showGuides="1">
      <p:cViewPr varScale="1">
        <p:scale>
          <a:sx n="108" d="100"/>
          <a:sy n="108" d="100"/>
        </p:scale>
        <p:origin x="756" y="11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slides/slide1.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42402-DB94-4316-803C-4B882E621076}"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B597D-80EF-4523-BAF6-74A47809AEB3}" type="slidenum">
              <a:rPr lang="zh-CN" altLang="en-US" smtClean="0"/>
              <a:t>‹#›</a:t>
            </a:fld>
            <a:endParaRPr lang="zh-CN" altLang="en-US"/>
          </a:p>
        </p:txBody>
      </p:sp>
    </p:spTree>
    <p:extLst>
      <p:ext uri="{BB962C8B-B14F-4D97-AF65-F5344CB8AC3E}">
        <p14:creationId val="303778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67393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544974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753964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34490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61931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42632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411831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761412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373373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097507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244536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530219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591087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776038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257810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432308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71824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664980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532232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163250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556592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54421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890825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827940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183279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628229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018098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273020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934840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011072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93200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9506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24957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652401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113935384"/>
      </p:ext>
    </p:extLst>
  </p:cSld>
  <p:clrMapOvr>
    <a:masterClrMapping/>
  </p:clrMapOvr>
  <mc:AlternateContent>
    <mc:Choice Requires="p14">
      <p:transition p14:dur="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Tree>
    <p:extLst>
      <p:ext uri="{BB962C8B-B14F-4D97-AF65-F5344CB8AC3E}">
        <p14:creationId val="3754392111"/>
      </p:ext>
    </p:extLst>
  </p:cSld>
  <p:clrMapOvr>
    <a:masterClrMapping/>
  </p:clrMapOvr>
  <mc:AlternateContent>
    <mc:Choice Requires="p14">
      <p:transition p14:dur="0"/>
    </mc:Choice>
    <mc:Fallback>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竖排标题与文本">
    <p:spTree>
      <p:nvGrpSpPr>
        <p:cNvPr id="1" name=""/>
        <p:cNvGrpSpPr/>
        <p:nvPr/>
      </p:nvGrpSpPr>
      <p:grpSpPr>
        <a:xfrm>
          <a:off x="0" y="0"/>
          <a:ext cx="0" cy="0"/>
        </a:xfrm>
      </p:grpSpPr>
    </p:spTree>
    <p:extLst>
      <p:ext uri="{BB962C8B-B14F-4D97-AF65-F5344CB8AC3E}">
        <p14:creationId val="2552221233"/>
      </p:ext>
    </p:extLst>
  </p:cSld>
  <p:clrMapOvr>
    <a:masterClrMapping/>
  </p:clrMapOvr>
  <mc:AlternateContent>
    <mc:Choice Requires="p14">
      <p:transition p14:dur="0"/>
    </mc:Choice>
    <mc:Fallback>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
    <p:spTree>
      <p:nvGrpSpPr>
        <p:cNvPr id="1" name=""/>
        <p:cNvGrpSpPr/>
        <p:nvPr/>
      </p:nvGrpSpPr>
      <p:grpSpPr>
        <a:xfrm>
          <a:off x="0" y="0"/>
          <a:ext cx="0" cy="0"/>
        </a:xfrm>
      </p:grpSpPr>
    </p:spTree>
    <p:extLst>
      <p:ext uri="{BB962C8B-B14F-4D97-AF65-F5344CB8AC3E}">
        <p14:creationId val="3602396226"/>
      </p:ext>
    </p:extLst>
  </p:cSld>
  <p:clrMapOvr>
    <a:masterClrMapping/>
  </p:clrMapOvr>
  <mc:AlternateContent>
    <mc:Choice Requires="p14">
      <p:transition p14:dur="0"/>
    </mc:Choice>
    <mc:Fallback>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287357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79659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632842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08319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809109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11954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59698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2" name="矩形 1">
            <a:extLst>
              <a:ext uri="{FF2B5EF4-FFF2-40B4-BE49-F238E27FC236}">
                <a16:creationId xmlns:a16="http://schemas.microsoft.com/office/drawing/2014/main" id="{B92E550A-6462-4476-B337-F76F8AF7ED94}"/>
              </a:ext>
            </a:extLst>
          </p:cNvPr>
          <p:cNvSpPr/>
          <p:nvPr userDrawn="1"/>
        </p:nvSpPr>
        <p:spPr>
          <a:xfrm>
            <a:off x="132301" y="99029"/>
            <a:ext cx="11927393" cy="6498486"/>
          </a:xfrm>
          <a:prstGeom prst="rect">
            <a:avLst/>
          </a:prstGeom>
          <a:solidFill>
            <a:srgbClr val="FE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8A3F7884-D0E6-4C6C-BCBE-58A4C437C5B5}"/>
              </a:ext>
            </a:extLst>
          </p:cNvPr>
          <p:cNvPicPr>
            <a:picLocks noChangeAspect="1"/>
          </p:cNvPicPr>
          <p:nvPr userDrawn="1"/>
        </p:nvPicPr>
        <p:blipFill>
          <a:blip r:embed="rId1">
            <a:extLst>
              <a:ext uri="{28A0092B-C50C-407E-A947-70E740481C1C}">
                <a14:useLocalDpi val="0"/>
              </a:ext>
            </a:extLst>
          </a:blip>
          <a:stretch>
            <a:fillRect/>
          </a:stretch>
        </p:blipFill>
        <p:spPr>
          <a:xfrm>
            <a:off x="0" y="5117022"/>
            <a:ext cx="12192000" cy="1740977"/>
          </a:xfrm>
          <a:prstGeom prst="rect">
            <a:avLst/>
          </a:prstGeom>
        </p:spPr>
      </p:pic>
      <p:sp>
        <p:nvSpPr>
          <p:cNvPr id="7" name="矩形 6"/>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panose="020b0503020204020204" charset="-122"/>
              <a:cs typeface="+mn-cs"/>
            </a:endParaRPr>
          </a:p>
        </p:txBody>
      </p:sp>
      <p:pic>
        <p:nvPicPr>
          <p:cNvPr id="8" name="Picture 2" descr="E:\0000000我图PPT\00001PNG素材\01党委政府\天安门抽象.png"/>
          <p:cNvPicPr>
            <a:picLocks noChangeAspect="1" noChangeArrowheads="1"/>
          </p:cNvPicPr>
          <p:nvPr userDrawn="1"/>
        </p:nvPicPr>
        <p:blipFill>
          <a:blip r:embed="rId2">
            <a:extLst>
              <a:ext uri="{BEBA8EAE-BF5A-486C-A8C5-ECC9F3942E4B}">
                <a14:imgProps>
                  <a14:imgLayer xmlns:d3p1="http://schemas.openxmlformats.org/officeDocument/2006/relationships" d3p1:embed="">
                    <a14:imgEffect>
                      <a14:brightnessContrast bright="-9000" contrast="24000"/>
                    </a14:imgEffect>
                  </a14:imgLayer>
                </a14:imgProps>
              </a:ext>
              <a:ext uri="{28A0092B-C50C-407E-A947-70E740481C1C}">
                <a14:useLocalDpi val="0"/>
              </a:ext>
            </a:extLst>
          </a:blip>
          <a:stretch>
            <a:fillRect/>
          </a:stretch>
        </p:blipFill>
        <p:spPr bwMode="auto">
          <a:xfrm>
            <a:off x="10046146" y="68627"/>
            <a:ext cx="2145852" cy="899148"/>
          </a:xfrm>
          <a:prstGeom prst="rect">
            <a:avLst/>
          </a:prstGeom>
          <a:noFill/>
          <a:extLst>
            <a:ext uri="{909E8E84-426E-40DD-AFC4-6F175D3DCCD1}">
              <a14:hiddenFill>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3">
            <a:extLst>
              <a:ext uri="{28A0092B-C50C-407E-A947-70E740481C1C}">
                <a14:useLocalDpi val="0"/>
              </a:ext>
            </a:extLst>
          </a:blip>
          <a:stretch>
            <a:fillRect/>
          </a:stretch>
        </p:blipFill>
        <p:spPr bwMode="auto">
          <a:xfrm flipH="1">
            <a:off x="9513817" y="99029"/>
            <a:ext cx="532329" cy="402431"/>
          </a:xfrm>
          <a:prstGeom prst="rect">
            <a:avLst/>
          </a:prstGeom>
          <a:noFill/>
          <a:extLst>
            <a:ext uri="{909E8E84-426E-40DD-AFC4-6F175D3DCCD1}">
              <a14:hiddenFill>
                <a:solidFill>
                  <a:srgbClr val="FFFFFF"/>
                </a:solidFill>
              </a14:hiddenFill>
            </a:ext>
          </a:extLst>
        </p:spPr>
      </p:pic>
      <p:sp>
        <p:nvSpPr>
          <p:cNvPr id="10" name="文本框 9">
            <a:extLst>
              <a:ext uri="{FF2B5EF4-FFF2-40B4-BE49-F238E27FC236}">
                <a16:creationId xmlns:a16="http://schemas.microsoft.com/office/drawing/2014/main" id="{B3D3A93F-CBE0-4F91-B298-DC0E7AB65D2D}"/>
              </a:ext>
            </a:extLst>
          </p:cNvPr>
          <p:cNvSpPr txBox="1"/>
          <p:nvPr userDrawn="1"/>
        </p:nvSpPr>
        <p:spPr>
          <a:xfrm>
            <a:off x="1133227" y="260485"/>
            <a:ext cx="7578375" cy="646331"/>
          </a:xfrm>
          <a:prstGeom prst="rect">
            <a:avLst/>
          </a:prstGeom>
          <a:noFill/>
        </p:spPr>
        <p:txBody>
          <a:bodyPr wrap="square" rtlCol="0">
            <a:spAutoFit/>
          </a:bodyPr>
          <a:lstStyle/>
          <a:p>
            <a:pPr algn="l"/>
            <a:r>
              <a:rPr lang="zh-CN" altLang="en-US" sz="3600" b="1" kern="120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mn-cs"/>
              </a:rPr>
              <a:t>什么是意识形态</a:t>
            </a:r>
          </a:p>
        </p:txBody>
      </p:sp>
      <p:pic>
        <p:nvPicPr>
          <p:cNvPr id="11" name="Picture 11" descr="F:\桌面\党政机关\素材\党徽\Nipic_20180988_201509091138025270001.png"/>
          <p:cNvPicPr>
            <a:picLocks noChangeAspect="1" noChangeArrowheads="1"/>
          </p:cNvPicPr>
          <p:nvPr userDrawn="1"/>
        </p:nvPicPr>
        <p:blipFill>
          <a:blip r:embed="rId4">
            <a:extLst>
              <a:ext uri="{28A0092B-C50C-407E-A947-70E740481C1C}">
                <a14:useLocalDpi val="0"/>
              </a:ext>
            </a:extLst>
          </a:blip>
          <a:stretch>
            <a:fillRect/>
          </a:stretch>
        </p:blipFill>
        <p:spPr bwMode="auto">
          <a:xfrm>
            <a:off x="27147" y="32257"/>
            <a:ext cx="1214004" cy="935518"/>
          </a:xfrm>
          <a:prstGeom prst="rect">
            <a:avLst/>
          </a:prstGeom>
          <a:noFill/>
          <a:extLst>
            <a:ext uri="{909E8E84-426E-40DD-AFC4-6F175D3DCCD1}">
              <a14:hiddenFill>
                <a:solidFill>
                  <a:srgbClr val="FFFFFF"/>
                </a:solidFill>
              </a14:hiddenFill>
            </a:ext>
          </a:extLst>
        </p:spPr>
      </p:pic>
    </p:spTree>
    <p:extLst>
      <p:ext uri="{BB962C8B-B14F-4D97-AF65-F5344CB8AC3E}">
        <p14:creationId val="4029561754"/>
      </p:ext>
    </p:extLst>
  </p:cSld>
  <p:clrMapOvr>
    <a:masterClrMapping/>
  </p:clrMapOvr>
  <mc:AlternateContent>
    <mc:Choice Requires="p14">
      <p:transition p14:dur="0"/>
    </mc:Choice>
    <mc:Fallback>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546185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50190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513803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8811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14" name="矩形 13">
            <a:extLst>
              <a:ext uri="{FF2B5EF4-FFF2-40B4-BE49-F238E27FC236}">
                <a16:creationId xmlns:a16="http://schemas.microsoft.com/office/drawing/2014/main" id="{6308DAFF-E242-4B8E-96D8-6FF29FE84603}"/>
              </a:ext>
            </a:extLst>
          </p:cNvPr>
          <p:cNvSpPr/>
          <p:nvPr userDrawn="1"/>
        </p:nvSpPr>
        <p:spPr>
          <a:xfrm>
            <a:off x="132301" y="99029"/>
            <a:ext cx="11927393" cy="6498486"/>
          </a:xfrm>
          <a:prstGeom prst="rect">
            <a:avLst/>
          </a:prstGeom>
          <a:solidFill>
            <a:srgbClr val="FE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8" name="Picture 2" descr="E:\0000000我图PPT\00001PNG素材\01党委政府\天安门抽象.png"/>
          <p:cNvPicPr>
            <a:picLocks noChangeAspect="1" noChangeArrowheads="1"/>
          </p:cNvPicPr>
          <p:nvPr userDrawn="1"/>
        </p:nvPicPr>
        <p:blipFill>
          <a:blip r:embed="rId1">
            <a:extLst>
              <a:ext uri="{BEBA8EAE-BF5A-486C-A8C5-ECC9F3942E4B}">
                <a14:imgProps>
                  <a14:imgLayer xmlns:d3p1="http://schemas.openxmlformats.org/officeDocument/2006/relationships" d3p1:embed="">
                    <a14:imgEffect>
                      <a14:brightnessContrast bright="-9000" contrast="24000"/>
                    </a14:imgEffect>
                  </a14:imgLayer>
                </a14:imgProps>
              </a:ext>
              <a:ext uri="{28A0092B-C50C-407E-A947-70E740481C1C}">
                <a14:useLocalDpi val="0"/>
              </a:ext>
            </a:extLst>
          </a:blip>
          <a:stretch>
            <a:fillRect/>
          </a:stretch>
        </p:blipFill>
        <p:spPr bwMode="auto">
          <a:xfrm>
            <a:off x="10046146" y="68627"/>
            <a:ext cx="2145852" cy="899148"/>
          </a:xfrm>
          <a:prstGeom prst="rect">
            <a:avLst/>
          </a:prstGeom>
          <a:noFill/>
          <a:extLst>
            <a:ext uri="{909E8E84-426E-40DD-AFC4-6F175D3DCCD1}">
              <a14:hiddenFill>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2">
            <a:extLst>
              <a:ext uri="{28A0092B-C50C-407E-A947-70E740481C1C}">
                <a14:useLocalDpi val="0"/>
              </a:ext>
            </a:extLst>
          </a:blip>
          <a:stretch>
            <a:fillRect/>
          </a:stretch>
        </p:blipFill>
        <p:spPr bwMode="auto">
          <a:xfrm flipH="1">
            <a:off x="9513817" y="99029"/>
            <a:ext cx="532329" cy="402431"/>
          </a:xfrm>
          <a:prstGeom prst="rect">
            <a:avLst/>
          </a:prstGeom>
          <a:noFill/>
          <a:extLst>
            <a:ext uri="{909E8E84-426E-40DD-AFC4-6F175D3DCCD1}">
              <a14:hiddenFill>
                <a:solidFill>
                  <a:srgbClr val="FFFFFF"/>
                </a:solidFill>
              </a14:hiddenFill>
            </a:ext>
          </a:extLst>
        </p:spPr>
      </p:pic>
      <p:sp>
        <p:nvSpPr>
          <p:cNvPr id="10" name="文本框 9">
            <a:extLst>
              <a:ext uri="{FF2B5EF4-FFF2-40B4-BE49-F238E27FC236}">
                <a16:creationId xmlns:a16="http://schemas.microsoft.com/office/drawing/2014/main" id="{B3D3A93F-CBE0-4F91-B298-DC0E7AB65D2D}"/>
              </a:ext>
            </a:extLst>
          </p:cNvPr>
          <p:cNvSpPr txBox="1"/>
          <p:nvPr userDrawn="1"/>
        </p:nvSpPr>
        <p:spPr>
          <a:xfrm>
            <a:off x="1133227" y="260485"/>
            <a:ext cx="7578375" cy="646331"/>
          </a:xfrm>
          <a:prstGeom prst="rect">
            <a:avLst/>
          </a:prstGeom>
          <a:noFill/>
        </p:spPr>
        <p:txBody>
          <a:bodyPr wrap="square" rtlCol="0">
            <a:spAutoFit/>
          </a:bodyPr>
          <a:lstStyle/>
          <a:p>
            <a:pPr algn="l"/>
            <a:r>
              <a:rPr lang="zh-CN" altLang="en-US" sz="3600" b="1" kern="120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mn-cs"/>
              </a:rPr>
              <a:t>为什么意识形态工作极端重要？</a:t>
            </a:r>
          </a:p>
        </p:txBody>
      </p:sp>
      <p:pic>
        <p:nvPicPr>
          <p:cNvPr id="11" name="Picture 11" descr="F:\桌面\党政机关\素材\党徽\Nipic_20180988_201509091138025270001.png"/>
          <p:cNvPicPr>
            <a:picLocks noChangeAspect="1" noChangeArrowheads="1"/>
          </p:cNvPicPr>
          <p:nvPr userDrawn="1"/>
        </p:nvPicPr>
        <p:blipFill>
          <a:blip r:embed="rId3">
            <a:extLst>
              <a:ext uri="{28A0092B-C50C-407E-A947-70E740481C1C}">
                <a14:useLocalDpi val="0"/>
              </a:ext>
            </a:extLst>
          </a:blip>
          <a:stretch>
            <a:fillRect/>
          </a:stretch>
        </p:blipFill>
        <p:spPr bwMode="auto">
          <a:xfrm>
            <a:off x="27147" y="32257"/>
            <a:ext cx="1214004" cy="935518"/>
          </a:xfrm>
          <a:prstGeom prst="rect">
            <a:avLst/>
          </a:prstGeom>
          <a:noFill/>
          <a:extLst>
            <a:ext uri="{909E8E84-426E-40DD-AFC4-6F175D3DCCD1}">
              <a14:hiddenFill>
                <a:solidFill>
                  <a:srgbClr val="FFFFFF"/>
                </a:solidFill>
              </a14:hiddenFill>
            </a:ext>
          </a:extLst>
        </p:spPr>
      </p:pic>
      <p:pic>
        <p:nvPicPr>
          <p:cNvPr id="13" name="图片 12">
            <a:extLst>
              <a:ext uri="{FF2B5EF4-FFF2-40B4-BE49-F238E27FC236}">
                <a16:creationId xmlns:a16="http://schemas.microsoft.com/office/drawing/2014/main" id="{31310C2F-02F7-4800-9707-98FB7A84CF5B}"/>
              </a:ext>
            </a:extLst>
          </p:cNvPr>
          <p:cNvPicPr>
            <a:picLocks noChangeAspect="1"/>
          </p:cNvPicPr>
          <p:nvPr userDrawn="1"/>
        </p:nvPicPr>
        <p:blipFill>
          <a:blip r:embed="rId4">
            <a:extLst>
              <a:ext uri="{28A0092B-C50C-407E-A947-70E740481C1C}">
                <a14:useLocalDpi val="0"/>
              </a:ext>
            </a:extLst>
          </a:blip>
          <a:stretch>
            <a:fillRect/>
          </a:stretch>
        </p:blipFill>
        <p:spPr>
          <a:xfrm>
            <a:off x="0" y="5117022"/>
            <a:ext cx="12192000" cy="1740977"/>
          </a:xfrm>
          <a:prstGeom prst="rect">
            <a:avLst/>
          </a:prstGeom>
        </p:spPr>
      </p:pic>
    </p:spTree>
    <p:extLst>
      <p:ext uri="{BB962C8B-B14F-4D97-AF65-F5344CB8AC3E}">
        <p14:creationId val="3203148165"/>
      </p:ext>
    </p:extLst>
  </p:cSld>
  <p:clrMapOvr>
    <a:masterClrMapping/>
  </p:clrMapOvr>
  <mc:AlternateContent>
    <mc:Choice Requires="p14">
      <p:transition p14:dur="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15" name="矩形 14">
            <a:extLst>
              <a:ext uri="{FF2B5EF4-FFF2-40B4-BE49-F238E27FC236}">
                <a16:creationId xmlns:a16="http://schemas.microsoft.com/office/drawing/2014/main" id="{11DBE22E-B82F-426C-8541-4D2FC13C1C08}"/>
              </a:ext>
            </a:extLst>
          </p:cNvPr>
          <p:cNvSpPr/>
          <p:nvPr userDrawn="1"/>
        </p:nvSpPr>
        <p:spPr>
          <a:xfrm>
            <a:off x="132301" y="99029"/>
            <a:ext cx="11927393" cy="6498486"/>
          </a:xfrm>
          <a:prstGeom prst="rect">
            <a:avLst/>
          </a:prstGeom>
          <a:solidFill>
            <a:srgbClr val="FE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9" name="Picture 2" descr="E:\0000000我图PPT\00001PNG素材\01党委政府\天安门抽象.png"/>
          <p:cNvPicPr>
            <a:picLocks noChangeAspect="1" noChangeArrowheads="1"/>
          </p:cNvPicPr>
          <p:nvPr userDrawn="1"/>
        </p:nvPicPr>
        <p:blipFill>
          <a:blip r:embed="rId1">
            <a:extLst>
              <a:ext uri="{BEBA8EAE-BF5A-486C-A8C5-ECC9F3942E4B}">
                <a14:imgProps>
                  <a14:imgLayer xmlns:d3p1="http://schemas.openxmlformats.org/officeDocument/2006/relationships" d3p1:embed="">
                    <a14:imgEffect>
                      <a14:brightnessContrast bright="-9000" contrast="24000"/>
                    </a14:imgEffect>
                  </a14:imgLayer>
                </a14:imgProps>
              </a:ext>
              <a:ext uri="{28A0092B-C50C-407E-A947-70E740481C1C}">
                <a14:useLocalDpi val="0"/>
              </a:ext>
            </a:extLst>
          </a:blip>
          <a:stretch>
            <a:fillRect/>
          </a:stretch>
        </p:blipFill>
        <p:spPr bwMode="auto">
          <a:xfrm>
            <a:off x="10046146" y="68627"/>
            <a:ext cx="2145852" cy="899148"/>
          </a:xfrm>
          <a:prstGeom prst="rect">
            <a:avLst/>
          </a:prstGeom>
          <a:noFill/>
          <a:extLst>
            <a:ext uri="{909E8E84-426E-40DD-AFC4-6F175D3DCCD1}">
              <a14:hiddenFill>
                <a:solidFill>
                  <a:srgbClr val="FFFFFF"/>
                </a:solidFill>
              </a14:hiddenFill>
            </a:ext>
          </a:extLst>
        </p:spPr>
      </p:pic>
      <p:pic>
        <p:nvPicPr>
          <p:cNvPr id="10" name="Picture 3" descr="E:\0000000我图PPT\00001PNG素材\01党委政府\小鸟46461.png"/>
          <p:cNvPicPr>
            <a:picLocks noChangeAspect="1" noChangeArrowheads="1"/>
          </p:cNvPicPr>
          <p:nvPr userDrawn="1"/>
        </p:nvPicPr>
        <p:blipFill>
          <a:blip r:embed="rId2">
            <a:extLst>
              <a:ext uri="{28A0092B-C50C-407E-A947-70E740481C1C}">
                <a14:useLocalDpi val="0"/>
              </a:ext>
            </a:extLst>
          </a:blip>
          <a:stretch>
            <a:fillRect/>
          </a:stretch>
        </p:blipFill>
        <p:spPr bwMode="auto">
          <a:xfrm flipH="1">
            <a:off x="9513817" y="99029"/>
            <a:ext cx="532329" cy="402431"/>
          </a:xfrm>
          <a:prstGeom prst="rect">
            <a:avLst/>
          </a:prstGeom>
          <a:noFill/>
          <a:extLst>
            <a:ext uri="{909E8E84-426E-40DD-AFC4-6F175D3DCCD1}">
              <a14:hiddenFill>
                <a:solidFill>
                  <a:srgbClr val="FFFFFF"/>
                </a:solidFill>
              </a14:hiddenFill>
            </a:ext>
          </a:extLst>
        </p:spPr>
      </p:pic>
      <p:sp>
        <p:nvSpPr>
          <p:cNvPr id="11" name="文本框 10">
            <a:extLst>
              <a:ext uri="{FF2B5EF4-FFF2-40B4-BE49-F238E27FC236}">
                <a16:creationId xmlns:a16="http://schemas.microsoft.com/office/drawing/2014/main" id="{B3D3A93F-CBE0-4F91-B298-DC0E7AB65D2D}"/>
              </a:ext>
            </a:extLst>
          </p:cNvPr>
          <p:cNvSpPr txBox="1"/>
          <p:nvPr userDrawn="1"/>
        </p:nvSpPr>
        <p:spPr>
          <a:xfrm>
            <a:off x="1133227" y="260485"/>
            <a:ext cx="7578375" cy="646331"/>
          </a:xfrm>
          <a:prstGeom prst="rect">
            <a:avLst/>
          </a:prstGeom>
          <a:noFill/>
        </p:spPr>
        <p:txBody>
          <a:bodyPr wrap="square" rtlCol="0">
            <a:spAutoFit/>
          </a:bodyPr>
          <a:lstStyle/>
          <a:p>
            <a:pPr algn="l"/>
            <a:r>
              <a:rPr lang="zh-CN" altLang="en-US" sz="3600" b="1" kern="120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mn-cs"/>
              </a:rPr>
              <a:t>意识形态工作的主要任务</a:t>
            </a:r>
          </a:p>
        </p:txBody>
      </p:sp>
      <p:pic>
        <p:nvPicPr>
          <p:cNvPr id="12" name="Picture 11" descr="F:\桌面\党政机关\素材\党徽\Nipic_20180988_201509091138025270001.png"/>
          <p:cNvPicPr>
            <a:picLocks noChangeAspect="1" noChangeArrowheads="1"/>
          </p:cNvPicPr>
          <p:nvPr userDrawn="1"/>
        </p:nvPicPr>
        <p:blipFill>
          <a:blip r:embed="rId3">
            <a:extLst>
              <a:ext uri="{28A0092B-C50C-407E-A947-70E740481C1C}">
                <a14:useLocalDpi val="0"/>
              </a:ext>
            </a:extLst>
          </a:blip>
          <a:stretch>
            <a:fillRect/>
          </a:stretch>
        </p:blipFill>
        <p:spPr bwMode="auto">
          <a:xfrm>
            <a:off x="27147" y="32257"/>
            <a:ext cx="1214004" cy="935518"/>
          </a:xfrm>
          <a:prstGeom prst="rect">
            <a:avLst/>
          </a:prstGeom>
          <a:noFill/>
          <a:extLst>
            <a:ext uri="{909E8E84-426E-40DD-AFC4-6F175D3DCCD1}">
              <a14:hiddenFill>
                <a:solidFill>
                  <a:srgbClr val="FFFFFF"/>
                </a:solidFill>
              </a14:hiddenFill>
            </a:ext>
          </a:extLst>
        </p:spPr>
      </p:pic>
      <p:pic>
        <p:nvPicPr>
          <p:cNvPr id="14" name="图片 13">
            <a:extLst>
              <a:ext uri="{FF2B5EF4-FFF2-40B4-BE49-F238E27FC236}">
                <a16:creationId xmlns:a16="http://schemas.microsoft.com/office/drawing/2014/main" id="{90EFF320-E73E-4A3C-A1C8-736BEB54AAE2}"/>
              </a:ext>
            </a:extLst>
          </p:cNvPr>
          <p:cNvPicPr>
            <a:picLocks noChangeAspect="1"/>
          </p:cNvPicPr>
          <p:nvPr userDrawn="1"/>
        </p:nvPicPr>
        <p:blipFill>
          <a:blip r:embed="rId4">
            <a:extLst>
              <a:ext uri="{28A0092B-C50C-407E-A947-70E740481C1C}">
                <a14:useLocalDpi val="0"/>
              </a:ext>
            </a:extLst>
          </a:blip>
          <a:stretch>
            <a:fillRect/>
          </a:stretch>
        </p:blipFill>
        <p:spPr>
          <a:xfrm>
            <a:off x="0" y="5117022"/>
            <a:ext cx="12192000" cy="1740977"/>
          </a:xfrm>
          <a:prstGeom prst="rect">
            <a:avLst/>
          </a:prstGeom>
        </p:spPr>
      </p:pic>
    </p:spTree>
    <p:extLst>
      <p:ext uri="{BB962C8B-B14F-4D97-AF65-F5344CB8AC3E}">
        <p14:creationId val="634001679"/>
      </p:ext>
    </p:extLst>
  </p:cSld>
  <p:clrMapOvr>
    <a:masterClrMapping/>
  </p:clrMapOvr>
  <mc:AlternateContent>
    <mc:Choice Requires="p14">
      <p:transition p14:dur="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16" name="矩形 15">
            <a:extLst>
              <a:ext uri="{FF2B5EF4-FFF2-40B4-BE49-F238E27FC236}">
                <a16:creationId xmlns:a16="http://schemas.microsoft.com/office/drawing/2014/main" id="{215BAF16-B63C-4D24-BD34-B9821EA0D13C}"/>
              </a:ext>
            </a:extLst>
          </p:cNvPr>
          <p:cNvSpPr/>
          <p:nvPr userDrawn="1"/>
        </p:nvSpPr>
        <p:spPr>
          <a:xfrm>
            <a:off x="132301" y="99029"/>
            <a:ext cx="11927393" cy="6498486"/>
          </a:xfrm>
          <a:prstGeom prst="rect">
            <a:avLst/>
          </a:prstGeom>
          <a:solidFill>
            <a:srgbClr val="FE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11" name="Picture 2" descr="E:\0000000我图PPT\00001PNG素材\01党委政府\天安门抽象.png"/>
          <p:cNvPicPr>
            <a:picLocks noChangeAspect="1" noChangeArrowheads="1"/>
          </p:cNvPicPr>
          <p:nvPr userDrawn="1"/>
        </p:nvPicPr>
        <p:blipFill>
          <a:blip r:embed="rId1">
            <a:extLst>
              <a:ext uri="{BEBA8EAE-BF5A-486C-A8C5-ECC9F3942E4B}">
                <a14:imgProps>
                  <a14:imgLayer xmlns:d3p1="http://schemas.openxmlformats.org/officeDocument/2006/relationships" d3p1:embed="">
                    <a14:imgEffect>
                      <a14:brightnessContrast bright="-9000" contrast="24000"/>
                    </a14:imgEffect>
                  </a14:imgLayer>
                </a14:imgProps>
              </a:ext>
              <a:ext uri="{28A0092B-C50C-407E-A947-70E740481C1C}">
                <a14:useLocalDpi val="0"/>
              </a:ext>
            </a:extLst>
          </a:blip>
          <a:stretch>
            <a:fillRect/>
          </a:stretch>
        </p:blipFill>
        <p:spPr bwMode="auto">
          <a:xfrm>
            <a:off x="10046146" y="68627"/>
            <a:ext cx="2145852" cy="899148"/>
          </a:xfrm>
          <a:prstGeom prst="rect">
            <a:avLst/>
          </a:prstGeom>
          <a:noFill/>
          <a:extLst>
            <a:ext uri="{909E8E84-426E-40DD-AFC4-6F175D3DCCD1}">
              <a14:hiddenFill>
                <a:solidFill>
                  <a:srgbClr val="FFFFFF"/>
                </a:solidFill>
              </a14:hiddenFill>
            </a:ext>
          </a:extLst>
        </p:spPr>
      </p:pic>
      <p:pic>
        <p:nvPicPr>
          <p:cNvPr id="12" name="Picture 3" descr="E:\0000000我图PPT\00001PNG素材\01党委政府\小鸟46461.png"/>
          <p:cNvPicPr>
            <a:picLocks noChangeAspect="1" noChangeArrowheads="1"/>
          </p:cNvPicPr>
          <p:nvPr userDrawn="1"/>
        </p:nvPicPr>
        <p:blipFill>
          <a:blip r:embed="rId2">
            <a:extLst>
              <a:ext uri="{28A0092B-C50C-407E-A947-70E740481C1C}">
                <a14:useLocalDpi val="0"/>
              </a:ext>
            </a:extLst>
          </a:blip>
          <a:stretch>
            <a:fillRect/>
          </a:stretch>
        </p:blipFill>
        <p:spPr bwMode="auto">
          <a:xfrm flipH="1">
            <a:off x="9513817" y="99029"/>
            <a:ext cx="532329" cy="402431"/>
          </a:xfrm>
          <a:prstGeom prst="rect">
            <a:avLst/>
          </a:prstGeom>
          <a:noFill/>
          <a:extLst>
            <a:ext uri="{909E8E84-426E-40DD-AFC4-6F175D3DCCD1}">
              <a14:hiddenFill>
                <a:solidFill>
                  <a:srgbClr val="FFFFFF"/>
                </a:solidFill>
              </a14:hiddenFill>
            </a:ext>
          </a:extLst>
        </p:spPr>
      </p:pic>
      <p:sp>
        <p:nvSpPr>
          <p:cNvPr id="13" name="文本框 12">
            <a:extLst>
              <a:ext uri="{FF2B5EF4-FFF2-40B4-BE49-F238E27FC236}">
                <a16:creationId xmlns:a16="http://schemas.microsoft.com/office/drawing/2014/main" id="{B3D3A93F-CBE0-4F91-B298-DC0E7AB65D2D}"/>
              </a:ext>
            </a:extLst>
          </p:cNvPr>
          <p:cNvSpPr txBox="1"/>
          <p:nvPr userDrawn="1"/>
        </p:nvSpPr>
        <p:spPr>
          <a:xfrm>
            <a:off x="1133227" y="260485"/>
            <a:ext cx="7578375" cy="646331"/>
          </a:xfrm>
          <a:prstGeom prst="rect">
            <a:avLst/>
          </a:prstGeom>
          <a:noFill/>
        </p:spPr>
        <p:txBody>
          <a:bodyPr wrap="square" rtlCol="0">
            <a:spAutoFit/>
          </a:bodyPr>
          <a:lstStyle/>
          <a:p>
            <a:pPr algn="l"/>
            <a:r>
              <a:rPr lang="zh-CN" altLang="en-US" sz="3600" b="1" kern="120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mn-cs"/>
              </a:rPr>
              <a:t>加强意识形态工作的阵地建设</a:t>
            </a:r>
          </a:p>
        </p:txBody>
      </p:sp>
      <p:pic>
        <p:nvPicPr>
          <p:cNvPr id="14" name="Picture 11" descr="F:\桌面\党政机关\素材\党徽\Nipic_20180988_201509091138025270001.png"/>
          <p:cNvPicPr>
            <a:picLocks noChangeAspect="1" noChangeArrowheads="1"/>
          </p:cNvPicPr>
          <p:nvPr userDrawn="1"/>
        </p:nvPicPr>
        <p:blipFill>
          <a:blip r:embed="rId3">
            <a:extLst>
              <a:ext uri="{28A0092B-C50C-407E-A947-70E740481C1C}">
                <a14:useLocalDpi val="0"/>
              </a:ext>
            </a:extLst>
          </a:blip>
          <a:stretch>
            <a:fillRect/>
          </a:stretch>
        </p:blipFill>
        <p:spPr bwMode="auto">
          <a:xfrm>
            <a:off x="27147" y="32257"/>
            <a:ext cx="1214004" cy="935518"/>
          </a:xfrm>
          <a:prstGeom prst="rect">
            <a:avLst/>
          </a:prstGeom>
          <a:noFill/>
          <a:extLst>
            <a:ext uri="{909E8E84-426E-40DD-AFC4-6F175D3DCCD1}">
              <a14:hiddenFill>
                <a:solidFill>
                  <a:srgbClr val="FFFFFF"/>
                </a:solidFill>
              </a14:hiddenFill>
            </a:ext>
          </a:extLst>
        </p:spPr>
      </p:pic>
      <p:pic>
        <p:nvPicPr>
          <p:cNvPr id="9" name="图片 8">
            <a:extLst>
              <a:ext uri="{FF2B5EF4-FFF2-40B4-BE49-F238E27FC236}">
                <a16:creationId xmlns:a16="http://schemas.microsoft.com/office/drawing/2014/main" id="{F4628B3F-53AD-46C4-9336-3B423EC3148D}"/>
              </a:ext>
            </a:extLst>
          </p:cNvPr>
          <p:cNvPicPr>
            <a:picLocks noChangeAspect="1"/>
          </p:cNvPicPr>
          <p:nvPr userDrawn="1"/>
        </p:nvPicPr>
        <p:blipFill>
          <a:blip r:embed="rId4">
            <a:extLst>
              <a:ext uri="{28A0092B-C50C-407E-A947-70E740481C1C}">
                <a14:useLocalDpi val="0"/>
              </a:ext>
            </a:extLst>
          </a:blip>
          <a:stretch>
            <a:fillRect/>
          </a:stretch>
        </p:blipFill>
        <p:spPr>
          <a:xfrm>
            <a:off x="0" y="5117022"/>
            <a:ext cx="12192000" cy="1740977"/>
          </a:xfrm>
          <a:prstGeom prst="rect">
            <a:avLst/>
          </a:prstGeom>
        </p:spPr>
      </p:pic>
    </p:spTree>
    <p:extLst>
      <p:ext uri="{BB962C8B-B14F-4D97-AF65-F5344CB8AC3E}">
        <p14:creationId val="2550301006"/>
      </p:ext>
    </p:extLst>
  </p:cSld>
  <p:clrMapOvr>
    <a:masterClrMapping/>
  </p:clrMapOvr>
  <mc:AlternateContent>
    <mc:Choice Requires="p14">
      <p:transition p14:dur="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13" name="矩形 12">
            <a:extLst>
              <a:ext uri="{FF2B5EF4-FFF2-40B4-BE49-F238E27FC236}">
                <a16:creationId xmlns:a16="http://schemas.microsoft.com/office/drawing/2014/main" id="{6355D6DD-5D68-4F38-860F-E376180CACC0}"/>
              </a:ext>
            </a:extLst>
          </p:cNvPr>
          <p:cNvSpPr/>
          <p:nvPr userDrawn="1"/>
        </p:nvSpPr>
        <p:spPr>
          <a:xfrm>
            <a:off x="132301" y="99029"/>
            <a:ext cx="11927393" cy="6498486"/>
          </a:xfrm>
          <a:prstGeom prst="rect">
            <a:avLst/>
          </a:prstGeom>
          <a:solidFill>
            <a:srgbClr val="FE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7" name="Picture 2" descr="E:\0000000我图PPT\00001PNG素材\01党委政府\天安门抽象.png"/>
          <p:cNvPicPr>
            <a:picLocks noChangeAspect="1" noChangeArrowheads="1"/>
          </p:cNvPicPr>
          <p:nvPr userDrawn="1"/>
        </p:nvPicPr>
        <p:blipFill>
          <a:blip r:embed="rId1">
            <a:extLst>
              <a:ext uri="{BEBA8EAE-BF5A-486C-A8C5-ECC9F3942E4B}">
                <a14:imgProps>
                  <a14:imgLayer xmlns:d3p1="http://schemas.openxmlformats.org/officeDocument/2006/relationships" d3p1:embed="">
                    <a14:imgEffect>
                      <a14:brightnessContrast bright="-9000" contrast="24000"/>
                    </a14:imgEffect>
                  </a14:imgLayer>
                </a14:imgProps>
              </a:ext>
              <a:ext uri="{28A0092B-C50C-407E-A947-70E740481C1C}">
                <a14:useLocalDpi val="0"/>
              </a:ext>
            </a:extLst>
          </a:blip>
          <a:stretch>
            <a:fillRect/>
          </a:stretch>
        </p:blipFill>
        <p:spPr bwMode="auto">
          <a:xfrm>
            <a:off x="10046146" y="68627"/>
            <a:ext cx="2145852" cy="899148"/>
          </a:xfrm>
          <a:prstGeom prst="rect">
            <a:avLst/>
          </a:prstGeom>
          <a:noFill/>
          <a:extLst>
            <a:ext uri="{909E8E84-426E-40DD-AFC4-6F175D3DCCD1}">
              <a14:hiddenFill>
                <a:solidFill>
                  <a:srgbClr val="FFFFFF"/>
                </a:solidFill>
              </a14:hiddenFill>
            </a:ext>
          </a:extLst>
        </p:spPr>
      </p:pic>
      <p:pic>
        <p:nvPicPr>
          <p:cNvPr id="8" name="Picture 3" descr="E:\0000000我图PPT\00001PNG素材\01党委政府\小鸟46461.png"/>
          <p:cNvPicPr>
            <a:picLocks noChangeAspect="1" noChangeArrowheads="1"/>
          </p:cNvPicPr>
          <p:nvPr userDrawn="1"/>
        </p:nvPicPr>
        <p:blipFill>
          <a:blip r:embed="rId2">
            <a:extLst>
              <a:ext uri="{28A0092B-C50C-407E-A947-70E740481C1C}">
                <a14:useLocalDpi val="0"/>
              </a:ext>
            </a:extLst>
          </a:blip>
          <a:stretch>
            <a:fillRect/>
          </a:stretch>
        </p:blipFill>
        <p:spPr bwMode="auto">
          <a:xfrm flipH="1">
            <a:off x="9513817" y="99029"/>
            <a:ext cx="532329" cy="402431"/>
          </a:xfrm>
          <a:prstGeom prst="rect">
            <a:avLst/>
          </a:prstGeom>
          <a:noFill/>
          <a:extLst>
            <a:ext uri="{909E8E84-426E-40DD-AFC4-6F175D3DCCD1}">
              <a14:hiddenFill>
                <a:solidFill>
                  <a:srgbClr val="FFFFFF"/>
                </a:solidFill>
              </a14:hiddenFill>
            </a:ext>
          </a:extLst>
        </p:spPr>
      </p:pic>
      <p:sp>
        <p:nvSpPr>
          <p:cNvPr id="9" name="文本框 8">
            <a:extLst>
              <a:ext uri="{FF2B5EF4-FFF2-40B4-BE49-F238E27FC236}">
                <a16:creationId xmlns:a16="http://schemas.microsoft.com/office/drawing/2014/main" id="{B3D3A93F-CBE0-4F91-B298-DC0E7AB65D2D}"/>
              </a:ext>
            </a:extLst>
          </p:cNvPr>
          <p:cNvSpPr txBox="1"/>
          <p:nvPr userDrawn="1"/>
        </p:nvSpPr>
        <p:spPr>
          <a:xfrm>
            <a:off x="1133227" y="260485"/>
            <a:ext cx="7578375" cy="646331"/>
          </a:xfrm>
          <a:prstGeom prst="rect">
            <a:avLst/>
          </a:prstGeom>
          <a:noFill/>
        </p:spPr>
        <p:txBody>
          <a:bodyPr wrap="square" rtlCol="0">
            <a:spAutoFit/>
          </a:bodyPr>
          <a:lstStyle/>
          <a:p>
            <a:pPr algn="l"/>
            <a:r>
              <a:rPr lang="zh-CN" altLang="en-US" sz="3600" b="1" kern="120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mn-cs"/>
              </a:rPr>
              <a:t>加强意识形态工作的有效措施</a:t>
            </a:r>
          </a:p>
        </p:txBody>
      </p:sp>
      <p:pic>
        <p:nvPicPr>
          <p:cNvPr id="10" name="Picture 11" descr="F:\桌面\党政机关\素材\党徽\Nipic_20180988_201509091138025270001.png"/>
          <p:cNvPicPr>
            <a:picLocks noChangeAspect="1" noChangeArrowheads="1"/>
          </p:cNvPicPr>
          <p:nvPr userDrawn="1"/>
        </p:nvPicPr>
        <p:blipFill>
          <a:blip r:embed="rId3">
            <a:extLst>
              <a:ext uri="{28A0092B-C50C-407E-A947-70E740481C1C}">
                <a14:useLocalDpi val="0"/>
              </a:ext>
            </a:extLst>
          </a:blip>
          <a:stretch>
            <a:fillRect/>
          </a:stretch>
        </p:blipFill>
        <p:spPr bwMode="auto">
          <a:xfrm>
            <a:off x="27147" y="32257"/>
            <a:ext cx="1214004" cy="935518"/>
          </a:xfrm>
          <a:prstGeom prst="rect">
            <a:avLst/>
          </a:prstGeom>
          <a:noFill/>
          <a:extLst>
            <a:ext uri="{909E8E84-426E-40DD-AFC4-6F175D3DCCD1}">
              <a14:hiddenFill>
                <a:solidFill>
                  <a:srgbClr val="FFFFFF"/>
                </a:solidFill>
              </a14:hiddenFill>
            </a:ext>
          </a:extLst>
        </p:spPr>
      </p:pic>
      <p:pic>
        <p:nvPicPr>
          <p:cNvPr id="12" name="图片 11">
            <a:extLst>
              <a:ext uri="{FF2B5EF4-FFF2-40B4-BE49-F238E27FC236}">
                <a16:creationId xmlns:a16="http://schemas.microsoft.com/office/drawing/2014/main" id="{0C789F01-7D50-4597-8EAD-FE9B7F5DEA22}"/>
              </a:ext>
            </a:extLst>
          </p:cNvPr>
          <p:cNvPicPr>
            <a:picLocks noChangeAspect="1"/>
          </p:cNvPicPr>
          <p:nvPr userDrawn="1"/>
        </p:nvPicPr>
        <p:blipFill>
          <a:blip r:embed="rId4">
            <a:extLst>
              <a:ext uri="{28A0092B-C50C-407E-A947-70E740481C1C}">
                <a14:useLocalDpi val="0"/>
              </a:ext>
            </a:extLst>
          </a:blip>
          <a:stretch>
            <a:fillRect/>
          </a:stretch>
        </p:blipFill>
        <p:spPr>
          <a:xfrm>
            <a:off x="0" y="5117022"/>
            <a:ext cx="12192000" cy="1740977"/>
          </a:xfrm>
          <a:prstGeom prst="rect">
            <a:avLst/>
          </a:prstGeom>
        </p:spPr>
      </p:pic>
    </p:spTree>
    <p:extLst>
      <p:ext uri="{BB962C8B-B14F-4D97-AF65-F5344CB8AC3E}">
        <p14:creationId val="4183883153"/>
      </p:ext>
    </p:extLst>
  </p:cSld>
  <p:clrMapOvr>
    <a:masterClrMapping/>
  </p:clrMapOvr>
  <mc:AlternateContent>
    <mc:Choice Requires="p14">
      <p:transition p14:dur="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12" name="矩形 11">
            <a:extLst>
              <a:ext uri="{FF2B5EF4-FFF2-40B4-BE49-F238E27FC236}">
                <a16:creationId xmlns:a16="http://schemas.microsoft.com/office/drawing/2014/main" id="{920AB286-D83E-453A-A720-36F997D31D5C}"/>
              </a:ext>
            </a:extLst>
          </p:cNvPr>
          <p:cNvSpPr/>
          <p:nvPr userDrawn="1"/>
        </p:nvSpPr>
        <p:spPr>
          <a:xfrm>
            <a:off x="132301" y="99029"/>
            <a:ext cx="11927393" cy="6498486"/>
          </a:xfrm>
          <a:prstGeom prst="rect">
            <a:avLst/>
          </a:prstGeom>
          <a:solidFill>
            <a:srgbClr val="FE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6" name="Picture 2" descr="E:\0000000我图PPT\00001PNG素材\01党委政府\天安门抽象.png"/>
          <p:cNvPicPr>
            <a:picLocks noChangeAspect="1" noChangeArrowheads="1"/>
          </p:cNvPicPr>
          <p:nvPr userDrawn="1"/>
        </p:nvPicPr>
        <p:blipFill>
          <a:blip r:embed="rId1">
            <a:extLst>
              <a:ext uri="{BEBA8EAE-BF5A-486C-A8C5-ECC9F3942E4B}">
                <a14:imgProps>
                  <a14:imgLayer xmlns:d3p1="http://schemas.openxmlformats.org/officeDocument/2006/relationships" d3p1:embed="">
                    <a14:imgEffect>
                      <a14:brightnessContrast bright="-9000" contrast="24000"/>
                    </a14:imgEffect>
                  </a14:imgLayer>
                </a14:imgProps>
              </a:ext>
              <a:ext uri="{28A0092B-C50C-407E-A947-70E740481C1C}">
                <a14:useLocalDpi val="0"/>
              </a:ext>
            </a:extLst>
          </a:blip>
          <a:stretch>
            <a:fillRect/>
          </a:stretch>
        </p:blipFill>
        <p:spPr bwMode="auto">
          <a:xfrm>
            <a:off x="10046146" y="68627"/>
            <a:ext cx="2145852" cy="899148"/>
          </a:xfrm>
          <a:prstGeom prst="rect">
            <a:avLst/>
          </a:prstGeom>
          <a:noFill/>
          <a:extLst>
            <a:ext uri="{909E8E84-426E-40DD-AFC4-6F175D3DCCD1}">
              <a14:hiddenFill>
                <a:solidFill>
                  <a:srgbClr val="FFFFFF"/>
                </a:solidFill>
              </a14:hiddenFill>
            </a:ext>
          </a:extLst>
        </p:spPr>
      </p:pic>
      <p:pic>
        <p:nvPicPr>
          <p:cNvPr id="7" name="Picture 3" descr="E:\0000000我图PPT\00001PNG素材\01党委政府\小鸟46461.png"/>
          <p:cNvPicPr>
            <a:picLocks noChangeAspect="1" noChangeArrowheads="1"/>
          </p:cNvPicPr>
          <p:nvPr userDrawn="1"/>
        </p:nvPicPr>
        <p:blipFill>
          <a:blip r:embed="rId2">
            <a:extLst>
              <a:ext uri="{28A0092B-C50C-407E-A947-70E740481C1C}">
                <a14:useLocalDpi val="0"/>
              </a:ext>
            </a:extLst>
          </a:blip>
          <a:stretch>
            <a:fillRect/>
          </a:stretch>
        </p:blipFill>
        <p:spPr bwMode="auto">
          <a:xfrm flipH="1">
            <a:off x="9513817" y="99029"/>
            <a:ext cx="532329" cy="402431"/>
          </a:xfrm>
          <a:prstGeom prst="rect">
            <a:avLst/>
          </a:prstGeom>
          <a:noFill/>
          <a:extLst>
            <a:ext uri="{909E8E84-426E-40DD-AFC4-6F175D3DCCD1}">
              <a14:hiddenFill>
                <a:solidFill>
                  <a:srgbClr val="FFFFFF"/>
                </a:solidFill>
              </a14:hiddenFill>
            </a:ext>
          </a:extLst>
        </p:spPr>
      </p:pic>
      <p:sp>
        <p:nvSpPr>
          <p:cNvPr id="8" name="文本框 7">
            <a:extLst>
              <a:ext uri="{FF2B5EF4-FFF2-40B4-BE49-F238E27FC236}">
                <a16:creationId xmlns:a16="http://schemas.microsoft.com/office/drawing/2014/main" id="{B3D3A93F-CBE0-4F91-B298-DC0E7AB65D2D}"/>
              </a:ext>
            </a:extLst>
          </p:cNvPr>
          <p:cNvSpPr txBox="1"/>
          <p:nvPr userDrawn="1"/>
        </p:nvSpPr>
        <p:spPr>
          <a:xfrm>
            <a:off x="1133227" y="260485"/>
            <a:ext cx="7578375" cy="646331"/>
          </a:xfrm>
          <a:prstGeom prst="rect">
            <a:avLst/>
          </a:prstGeom>
          <a:noFill/>
        </p:spPr>
        <p:txBody>
          <a:bodyPr wrap="square" rtlCol="0">
            <a:spAutoFit/>
          </a:bodyPr>
          <a:lstStyle/>
          <a:p>
            <a:pPr algn="l"/>
            <a:r>
              <a:rPr lang="zh-CN" altLang="en-US" sz="3600" b="1" kern="120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mn-cs"/>
              </a:rPr>
              <a:t>正确把握意识形态工作中的若干关系</a:t>
            </a:r>
          </a:p>
        </p:txBody>
      </p:sp>
      <p:pic>
        <p:nvPicPr>
          <p:cNvPr id="9" name="Picture 11" descr="F:\桌面\党政机关\素材\党徽\Nipic_20180988_201509091138025270001.png"/>
          <p:cNvPicPr>
            <a:picLocks noChangeAspect="1" noChangeArrowheads="1"/>
          </p:cNvPicPr>
          <p:nvPr userDrawn="1"/>
        </p:nvPicPr>
        <p:blipFill>
          <a:blip r:embed="rId3">
            <a:extLst>
              <a:ext uri="{28A0092B-C50C-407E-A947-70E740481C1C}">
                <a14:useLocalDpi val="0"/>
              </a:ext>
            </a:extLst>
          </a:blip>
          <a:stretch>
            <a:fillRect/>
          </a:stretch>
        </p:blipFill>
        <p:spPr bwMode="auto">
          <a:xfrm>
            <a:off x="27147" y="32257"/>
            <a:ext cx="1214004" cy="935518"/>
          </a:xfrm>
          <a:prstGeom prst="rect">
            <a:avLst/>
          </a:prstGeom>
          <a:noFill/>
          <a:extLst>
            <a:ext uri="{909E8E84-426E-40DD-AFC4-6F175D3DCCD1}">
              <a14:hiddenFill>
                <a:solidFill>
                  <a:srgbClr val="FFFFFF"/>
                </a:solidFill>
              </a14:hiddenFill>
            </a:ext>
          </a:extLst>
        </p:spPr>
      </p:pic>
      <p:pic>
        <p:nvPicPr>
          <p:cNvPr id="11" name="图片 10">
            <a:extLst>
              <a:ext uri="{FF2B5EF4-FFF2-40B4-BE49-F238E27FC236}">
                <a16:creationId xmlns:a16="http://schemas.microsoft.com/office/drawing/2014/main" id="{3024AE3A-B82C-4BFB-A3F2-38F191CF440B}"/>
              </a:ext>
            </a:extLst>
          </p:cNvPr>
          <p:cNvPicPr>
            <a:picLocks noChangeAspect="1"/>
          </p:cNvPicPr>
          <p:nvPr userDrawn="1"/>
        </p:nvPicPr>
        <p:blipFill>
          <a:blip r:embed="rId4">
            <a:extLst>
              <a:ext uri="{28A0092B-C50C-407E-A947-70E740481C1C}">
                <a14:useLocalDpi val="0"/>
              </a:ext>
            </a:extLst>
          </a:blip>
          <a:stretch>
            <a:fillRect/>
          </a:stretch>
        </p:blipFill>
        <p:spPr>
          <a:xfrm>
            <a:off x="0" y="5117022"/>
            <a:ext cx="12192000" cy="1740977"/>
          </a:xfrm>
          <a:prstGeom prst="rect">
            <a:avLst/>
          </a:prstGeom>
        </p:spPr>
      </p:pic>
    </p:spTree>
    <p:extLst>
      <p:ext uri="{BB962C8B-B14F-4D97-AF65-F5344CB8AC3E}">
        <p14:creationId val="3272321971"/>
      </p:ext>
    </p:extLst>
  </p:cSld>
  <p:clrMapOvr>
    <a:masterClrMapping/>
  </p:clrMapOvr>
  <mc:AlternateContent>
    <mc:Choice Requires="p14">
      <p:transition p14:dur="0"/>
    </mc:Choice>
    <mc:Fallback>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extLst>
      <p:ext uri="{BB962C8B-B14F-4D97-AF65-F5344CB8AC3E}">
        <p14:creationId val="2163795094"/>
      </p:ext>
    </p:extLst>
  </p:cSld>
  <p:clrMapOvr>
    <a:masterClrMapping/>
  </p:clrMapOvr>
  <mc:AlternateContent>
    <mc:Choice Requires="p14">
      <p:transition p14:dur="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extLst>
      <p:ext uri="{BB962C8B-B14F-4D97-AF65-F5344CB8AC3E}">
        <p14:creationId val="3221620901"/>
      </p:ext>
    </p:extLst>
  </p:cSld>
  <p:clrMapOvr>
    <a:masterClrMapping/>
  </p:clrMapOvr>
  <mc:AlternateContent>
    <mc:Choice Requires="p14">
      <p:transition p14:dur="0"/>
    </mc:Choice>
    <mc:Fallback>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5.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74274046-0C21-4E32-90AF-C0F1C08D4081}"/>
              </a:ext>
            </a:extLst>
          </p:cNvPr>
          <p:cNvPicPr>
            <a:picLocks noChangeAspect="1"/>
          </p:cNvPicPr>
          <p:nvPr userDrawn="1"/>
        </p:nvPicPr>
        <p:blipFill>
          <a:blip r:embed="rId13">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4340262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mc:AlternateContent>
    <mc:Choice Requires="p14">
      <p:transition p14:dur="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71022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1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6.xml" Type="http://schemas.openxmlformats.org/officeDocument/2006/relationships/notesSlide"/><Relationship Id="rId3" Target="../media/image1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media/image1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 Id="rId3" Target="../media/image1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 Id="rId3" Target="../media/image1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png" Type="http://schemas.openxmlformats.org/officeDocument/2006/relationships/image"/><Relationship Id="rId7" Target="../media/image10.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grpSp>
        <p:nvGrpSpPr>
          <p:cNvPr id="15" name="组合 14">
            <a:extLst>
              <a:ext uri="{FF2B5EF4-FFF2-40B4-BE49-F238E27FC236}">
                <a16:creationId xmlns:a16="http://schemas.microsoft.com/office/drawing/2014/main" id="{22AA5F1B-7295-4A52-B320-66C67CE5742F}"/>
              </a:ext>
            </a:extLst>
          </p:cNvPr>
          <p:cNvGrpSpPr/>
          <p:nvPr/>
        </p:nvGrpSpPr>
        <p:grpSpPr>
          <a:xfrm>
            <a:off x="4492173" y="1306066"/>
            <a:ext cx="3247196" cy="1005840"/>
            <a:chOff x="4404765" y="1511333"/>
            <a:chExt cx="3247196" cy="1005840"/>
          </a:xfrm>
        </p:grpSpPr>
        <p:sp>
          <p:nvSpPr>
            <p:cNvPr id="25" name="矩形 24">
              <a:extLst>
                <a:ext uri="{FF2B5EF4-FFF2-40B4-BE49-F238E27FC236}">
                  <a16:creationId xmlns:a16="http://schemas.microsoft.com/office/drawing/2014/main" id="{5F33F64B-AAF8-45D3-872F-D48505EF20B5}"/>
                </a:ext>
              </a:extLst>
            </p:cNvPr>
            <p:cNvSpPr/>
            <p:nvPr/>
          </p:nvSpPr>
          <p:spPr>
            <a:xfrm>
              <a:off x="4404766" y="1511333"/>
              <a:ext cx="3230880" cy="1005840"/>
            </a:xfrm>
            <a:prstGeom prst="rect">
              <a:avLst/>
            </a:prstGeom>
          </p:spPr>
          <p:txBody>
            <a:bodyPr wrap="none">
              <a:spAutoFit/>
            </a:bodyPr>
            <a:lstStyle/>
            <a:p>
              <a:pPr defTabSz="1219170"/>
              <a:r>
                <a:rPr altLang="en-US" b="1" lang="zh-CN" sz="6000">
                  <a:ln w="127000">
                    <a:solidFill>
                      <a:srgbClr val="C00000"/>
                    </a:solidFill>
                  </a:ln>
                  <a:solidFill>
                    <a:srgbClr val="C91118"/>
                  </a:solidFill>
                  <a:effectLst>
                    <a:outerShdw algn="ctr" blurRad="25400" dir="5400000" dist="50800" rotWithShape="0">
                      <a:schemeClr val="tx1">
                        <a:lumMod val="50000"/>
                        <a:lumOff val="50000"/>
                      </a:schemeClr>
                    </a:outerShdw>
                  </a:effectLst>
                  <a:latin charset="-122" panose="020b0804020202020204" pitchFamily="34" typeface="汉仪雅酷黑 75W"/>
                  <a:ea charset="-122" panose="020b0804020202020204" pitchFamily="34" typeface="汉仪雅酷黑 75W"/>
                  <a:cs typeface="+mn-ea"/>
                  <a:sym typeface="+mn-lt"/>
                </a:rPr>
                <a:t>坚定不移</a:t>
              </a:r>
            </a:p>
          </p:txBody>
        </p:sp>
        <p:sp>
          <p:nvSpPr>
            <p:cNvPr id="27" name="矩形 26">
              <a:extLst>
                <a:ext uri="{FF2B5EF4-FFF2-40B4-BE49-F238E27FC236}">
                  <a16:creationId xmlns:a16="http://schemas.microsoft.com/office/drawing/2014/main" id="{6467E008-06F4-4FDE-9B14-22C1FC8CABBA}"/>
                </a:ext>
              </a:extLst>
            </p:cNvPr>
            <p:cNvSpPr/>
            <p:nvPr/>
          </p:nvSpPr>
          <p:spPr>
            <a:xfrm>
              <a:off x="4421082" y="1511333"/>
              <a:ext cx="3230880" cy="1005840"/>
            </a:xfrm>
            <a:prstGeom prst="rect">
              <a:avLst/>
            </a:prstGeom>
          </p:spPr>
          <p:txBody>
            <a:bodyPr wrap="none">
              <a:spAutoFit/>
            </a:bodyPr>
            <a:lstStyle/>
            <a:p>
              <a:pPr defTabSz="1219170"/>
              <a:r>
                <a:rPr altLang="en-US" b="1" lang="zh-CN" sz="6000">
                  <a:ln w="22225">
                    <a:noFill/>
                  </a:ln>
                  <a:solidFill>
                    <a:schemeClr val="bg1"/>
                  </a:solidFill>
                  <a:latin charset="-122" panose="020b0804020202020204" pitchFamily="34" typeface="汉仪雅酷黑 75W"/>
                  <a:ea charset="-122" panose="020b0804020202020204" pitchFamily="34" typeface="汉仪雅酷黑 75W"/>
                  <a:cs typeface="+mn-ea"/>
                  <a:sym typeface="+mn-lt"/>
                </a:rPr>
                <a:t>坚定不移</a:t>
              </a:r>
            </a:p>
          </p:txBody>
        </p:sp>
      </p:grpSp>
      <p:grpSp>
        <p:nvGrpSpPr>
          <p:cNvPr id="16" name="组合 15">
            <a:extLst>
              <a:ext uri="{FF2B5EF4-FFF2-40B4-BE49-F238E27FC236}">
                <a16:creationId xmlns:a16="http://schemas.microsoft.com/office/drawing/2014/main" id="{337A09C9-F40C-4478-BDD0-2C0A9A7487C7}"/>
              </a:ext>
            </a:extLst>
          </p:cNvPr>
          <p:cNvGrpSpPr/>
          <p:nvPr/>
        </p:nvGrpSpPr>
        <p:grpSpPr>
          <a:xfrm>
            <a:off x="1850362" y="2389682"/>
            <a:ext cx="8581196" cy="1005840"/>
            <a:chOff x="1711720" y="2671871"/>
            <a:chExt cx="8581196" cy="1005840"/>
          </a:xfrm>
        </p:grpSpPr>
        <p:sp>
          <p:nvSpPr>
            <p:cNvPr id="26" name="矩形 25">
              <a:extLst>
                <a:ext uri="{FF2B5EF4-FFF2-40B4-BE49-F238E27FC236}">
                  <a16:creationId xmlns:a16="http://schemas.microsoft.com/office/drawing/2014/main" id="{78E324D8-CBCD-4D99-9241-EBAF5EDD32AC}"/>
                </a:ext>
              </a:extLst>
            </p:cNvPr>
            <p:cNvSpPr/>
            <p:nvPr/>
          </p:nvSpPr>
          <p:spPr>
            <a:xfrm>
              <a:off x="1711719" y="2671871"/>
              <a:ext cx="8564880" cy="1005840"/>
            </a:xfrm>
            <a:prstGeom prst="rect">
              <a:avLst/>
            </a:prstGeom>
          </p:spPr>
          <p:txBody>
            <a:bodyPr wrap="none">
              <a:spAutoFit/>
            </a:bodyPr>
            <a:lstStyle/>
            <a:p>
              <a:pPr defTabSz="1219170"/>
              <a:r>
                <a:rPr altLang="en-US" b="1" lang="zh-CN" sz="6000">
                  <a:ln w="127000">
                    <a:solidFill>
                      <a:srgbClr val="C00000"/>
                    </a:solidFill>
                  </a:ln>
                  <a:solidFill>
                    <a:srgbClr val="C91118"/>
                  </a:solidFill>
                  <a:effectLst>
                    <a:outerShdw algn="ctr" blurRad="25400" dir="5400000" dist="50800" rotWithShape="0">
                      <a:schemeClr val="tx1">
                        <a:lumMod val="50000"/>
                        <a:lumOff val="50000"/>
                      </a:schemeClr>
                    </a:outerShdw>
                  </a:effectLst>
                  <a:latin charset="-122" panose="020b0804020202020204" pitchFamily="34" typeface="汉仪雅酷黑 75W"/>
                  <a:ea charset="-122" panose="020b0804020202020204" pitchFamily="34" typeface="汉仪雅酷黑 75W"/>
                  <a:cs typeface="+mn-ea"/>
                  <a:sym typeface="+mn-lt"/>
                </a:rPr>
                <a:t>做好新时代意识形态工作</a:t>
              </a:r>
            </a:p>
          </p:txBody>
        </p:sp>
        <p:sp>
          <p:nvSpPr>
            <p:cNvPr id="28" name="矩形 27">
              <a:extLst>
                <a:ext uri="{FF2B5EF4-FFF2-40B4-BE49-F238E27FC236}">
                  <a16:creationId xmlns:a16="http://schemas.microsoft.com/office/drawing/2014/main" id="{1B171301-E922-4DC5-BA5C-7F99454EF28A}"/>
                </a:ext>
              </a:extLst>
            </p:cNvPr>
            <p:cNvSpPr/>
            <p:nvPr/>
          </p:nvSpPr>
          <p:spPr>
            <a:xfrm>
              <a:off x="1728035" y="2671871"/>
              <a:ext cx="8564880" cy="1005840"/>
            </a:xfrm>
            <a:prstGeom prst="rect">
              <a:avLst/>
            </a:prstGeom>
          </p:spPr>
          <p:txBody>
            <a:bodyPr wrap="none">
              <a:spAutoFit/>
            </a:bodyPr>
            <a:lstStyle/>
            <a:p>
              <a:pPr defTabSz="1219170"/>
              <a:r>
                <a:rPr altLang="en-US" b="1" lang="zh-CN" sz="6000">
                  <a:ln w="22225">
                    <a:noFill/>
                  </a:ln>
                  <a:solidFill>
                    <a:schemeClr val="bg1"/>
                  </a:solidFill>
                  <a:latin charset="-122" panose="020b0804020202020204" pitchFamily="34" typeface="汉仪雅酷黑 75W"/>
                  <a:ea charset="-122" panose="020b0804020202020204" pitchFamily="34" typeface="汉仪雅酷黑 75W"/>
                  <a:cs typeface="+mn-ea"/>
                  <a:sym typeface="+mn-lt"/>
                </a:rPr>
                <a:t>做好新时代意识形态工作</a:t>
              </a:r>
            </a:p>
          </p:txBody>
        </p:sp>
      </p:grpSp>
      <p:pic>
        <p:nvPicPr>
          <p:cNvPr id="29" name="图片 28">
            <a:extLst>
              <a:ext uri="{FF2B5EF4-FFF2-40B4-BE49-F238E27FC236}">
                <a16:creationId xmlns:a16="http://schemas.microsoft.com/office/drawing/2014/main" id="{9BBF0B9D-1942-4E13-871C-F87616E2DB76}"/>
              </a:ext>
            </a:extLst>
          </p:cNvPr>
          <p:cNvPicPr>
            <a:picLocks noChangeAspect="1"/>
          </p:cNvPicPr>
          <p:nvPr/>
        </p:nvPicPr>
        <p:blipFill>
          <a:blip r:embed="rId8">
            <a:extLst>
              <a:ext uri="{28A0092B-C50C-407E-A947-70E740481C1C}">
                <a14:useLocalDpi val="0"/>
              </a:ext>
            </a:extLst>
          </a:blip>
          <a:stretch>
            <a:fillRect/>
          </a:stretch>
        </p:blipFill>
        <p:spPr>
          <a:xfrm flipH="1">
            <a:off x="10515199" y="444070"/>
            <a:ext cx="1239598" cy="685152"/>
          </a:xfrm>
          <a:prstGeom prst="rect">
            <a:avLst/>
          </a:prstGeom>
        </p:spPr>
      </p:pic>
      <p:pic>
        <p:nvPicPr>
          <p:cNvPr id="33" name="图片 32">
            <a:extLst>
              <a:ext uri="{FF2B5EF4-FFF2-40B4-BE49-F238E27FC236}">
                <a16:creationId xmlns:a16="http://schemas.microsoft.com/office/drawing/2014/main" id="{57A04411-BFEC-4BCB-8F07-00D9FD71961D}"/>
              </a:ext>
            </a:extLst>
          </p:cNvPr>
          <p:cNvPicPr>
            <a:picLocks noChangeAspect="1"/>
          </p:cNvPicPr>
          <p:nvPr/>
        </p:nvPicPr>
        <p:blipFill>
          <a:blip r:embed="rId9">
            <a:extLst>
              <a:ext uri="{28A0092B-C50C-407E-A947-70E740481C1C}">
                <a14:useLocalDpi val="0"/>
              </a:ext>
            </a:extLst>
          </a:blip>
          <a:stretch>
            <a:fillRect/>
          </a:stretch>
        </p:blipFill>
        <p:spPr>
          <a:xfrm>
            <a:off x="2282024" y="1064068"/>
            <a:ext cx="2095982" cy="1245755"/>
          </a:xfrm>
          <a:prstGeom prst="rect">
            <a:avLst/>
          </a:prstGeom>
        </p:spPr>
      </p:pic>
      <p:pic>
        <p:nvPicPr>
          <p:cNvPr id="34" name="图片 33">
            <a:extLst>
              <a:ext uri="{FF2B5EF4-FFF2-40B4-BE49-F238E27FC236}">
                <a16:creationId xmlns:a16="http://schemas.microsoft.com/office/drawing/2014/main" id="{C4044A4A-49E0-4229-9018-00A0BC76E6A8}"/>
              </a:ext>
            </a:extLst>
          </p:cNvPr>
          <p:cNvPicPr>
            <a:picLocks noChangeAspect="1"/>
          </p:cNvPicPr>
          <p:nvPr/>
        </p:nvPicPr>
        <p:blipFill>
          <a:blip r:embed="rId9">
            <a:extLst>
              <a:ext uri="{28A0092B-C50C-407E-A947-70E740481C1C}">
                <a14:useLocalDpi val="0"/>
              </a:ext>
            </a:extLst>
          </a:blip>
          <a:stretch>
            <a:fillRect/>
          </a:stretch>
        </p:blipFill>
        <p:spPr>
          <a:xfrm flipH="1">
            <a:off x="7770921" y="1064068"/>
            <a:ext cx="2095982" cy="1245755"/>
          </a:xfrm>
          <a:prstGeom prst="rect">
            <a:avLst/>
          </a:prstGeom>
        </p:spPr>
      </p:pic>
      <p:grpSp>
        <p:nvGrpSpPr>
          <p:cNvPr id="37" name="组合 36">
            <a:extLst>
              <a:ext uri="{FF2B5EF4-FFF2-40B4-BE49-F238E27FC236}">
                <a16:creationId xmlns:a16="http://schemas.microsoft.com/office/drawing/2014/main" id="{810BF051-DB60-4EC1-B29E-3A4D7B687703}"/>
              </a:ext>
            </a:extLst>
          </p:cNvPr>
          <p:cNvGrpSpPr/>
          <p:nvPr/>
        </p:nvGrpSpPr>
        <p:grpSpPr>
          <a:xfrm>
            <a:off x="2842516" y="3631752"/>
            <a:ext cx="6561745" cy="451405"/>
            <a:chOff x="2912193" y="3615667"/>
            <a:chExt cx="6561745" cy="451405"/>
          </a:xfrm>
        </p:grpSpPr>
        <p:sp>
          <p:nvSpPr>
            <p:cNvPr id="35" name="矩形: 圆角 1">
              <a:extLst>
                <a:ext uri="{FF2B5EF4-FFF2-40B4-BE49-F238E27FC236}">
                  <a16:creationId xmlns:a16="http://schemas.microsoft.com/office/drawing/2014/main" id="{8CB06E66-2F4A-4E08-9392-CEB00E4DEBA5}"/>
                </a:ext>
              </a:extLst>
            </p:cNvPr>
            <p:cNvSpPr/>
            <p:nvPr/>
          </p:nvSpPr>
          <p:spPr>
            <a:xfrm>
              <a:off x="2912193" y="3615667"/>
              <a:ext cx="6561745" cy="451405"/>
            </a:xfrm>
            <a:prstGeom prst="roundRect">
              <a:avLst>
                <a:gd fmla="val 50000" name="adj"/>
              </a:avLst>
            </a:prstGeom>
            <a:solidFill>
              <a:srgbClr val="CF2C32"/>
            </a:solidFill>
            <a:ln>
              <a:solidFill>
                <a:srgbClr val="C911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lang="zh-CN" sz="2400">
                <a:solidFill>
                  <a:schemeClr val="bg1"/>
                </a:solidFill>
                <a:latin charset="-122" panose="020b0804020202020204" pitchFamily="34" typeface="汉仪雅酷黑 75W"/>
                <a:ea charset="-122" panose="020b0804020202020204" pitchFamily="34" typeface="汉仪雅酷黑 75W"/>
                <a:cs typeface="+mn-ea"/>
                <a:sym typeface="+mn-lt"/>
              </a:endParaRPr>
            </a:p>
          </p:txBody>
        </p:sp>
        <p:sp>
          <p:nvSpPr>
            <p:cNvPr id="36" name="矩形 35">
              <a:extLst>
                <a:ext uri="{FF2B5EF4-FFF2-40B4-BE49-F238E27FC236}">
                  <a16:creationId xmlns:a16="http://schemas.microsoft.com/office/drawing/2014/main" id="{6E3CCCDB-C033-4671-9376-CB8804C7EFD2}"/>
                </a:ext>
              </a:extLst>
            </p:cNvPr>
            <p:cNvSpPr/>
            <p:nvPr/>
          </p:nvSpPr>
          <p:spPr>
            <a:xfrm>
              <a:off x="3163229" y="3649157"/>
              <a:ext cx="6050280" cy="396240"/>
            </a:xfrm>
            <a:prstGeom prst="rect">
              <a:avLst/>
            </a:prstGeom>
          </p:spPr>
          <p:txBody>
            <a:bodyPr wrap="none">
              <a:spAutoFit/>
            </a:bodyPr>
            <a:lstStyle/>
            <a:p>
              <a:pPr defTabSz="1219170"/>
              <a:r>
                <a:rPr altLang="zh-CN" b="1" lang="en-US" sz="2000">
                  <a:ln w="22225">
                    <a:noFill/>
                  </a:ln>
                  <a:solidFill>
                    <a:schemeClr val="bg1"/>
                  </a:solidFill>
                  <a:latin charset="-122" panose="020b0804020202020204" pitchFamily="34" typeface="汉仪雅酷黑 75W"/>
                  <a:ea charset="-122" panose="020b0804020202020204" pitchFamily="34" typeface="汉仪雅酷黑 75W"/>
                  <a:cs typeface="+mn-ea"/>
                  <a:sym typeface="+mn-lt"/>
                </a:rPr>
                <a:t>—坚定不移做好新时代意识形态工作党政宣传PPT—</a:t>
              </a:r>
            </a:p>
          </p:txBody>
        </p:sp>
      </p:grpSp>
      <p:sp>
        <p:nvSpPr>
          <p:cNvPr id="38" name="矩形 37">
            <a:extLst>
              <a:ext uri="{FF2B5EF4-FFF2-40B4-BE49-F238E27FC236}">
                <a16:creationId xmlns:a16="http://schemas.microsoft.com/office/drawing/2014/main" id="{A65EC6DE-6E24-44AF-AFC7-364EDEABB580}"/>
              </a:ext>
            </a:extLst>
          </p:cNvPr>
          <p:cNvSpPr/>
          <p:nvPr/>
        </p:nvSpPr>
        <p:spPr>
          <a:xfrm>
            <a:off x="4303554" y="4326358"/>
            <a:ext cx="3584893" cy="335280"/>
          </a:xfrm>
          <a:prstGeom prst="rect">
            <a:avLst/>
          </a:prstGeom>
        </p:spPr>
        <p:txBody>
          <a:bodyPr wrap="none">
            <a:spAutoFit/>
          </a:bodyPr>
          <a:lstStyle/>
          <a:p>
            <a:pPr algn="ctr" defTabSz="1219170"/>
            <a:r>
              <a:rPr altLang="en-US" lang="zh-CN" sz="1600">
                <a:ln w="15875">
                  <a:noFill/>
                </a:ln>
                <a:solidFill>
                  <a:srgbClr val="C91118"/>
                </a:solidFill>
                <a:latin charset="-122" panose="020b0804020202020204" pitchFamily="34" typeface="汉仪雅酷黑 75W"/>
                <a:ea charset="-122" panose="020b0804020202020204" pitchFamily="34" typeface="汉仪雅酷黑 75W"/>
                <a:cs typeface="+mn-ea"/>
                <a:sym typeface="+mn-lt"/>
              </a:rPr>
              <a:t>汇报人：优页PPT     汇报时间：20XX</a:t>
            </a:r>
          </a:p>
        </p:txBody>
      </p:sp>
    </p:spTree>
    <p:extLst>
      <p:ext uri="{BB962C8B-B14F-4D97-AF65-F5344CB8AC3E}">
        <p14:creationId val="2004660123"/>
      </p:ext>
    </p:extLst>
  </p:cSld>
  <p:clrMapOvr>
    <a:masterClrMapping/>
  </p:clrMapOvr>
  <mc:AlternateContent>
    <mc:Choice Requires="p14">
      <p:transition advTm="2000" p14:dur="10"/>
    </mc:Choice>
    <mc:Fallback>
      <p:transition advTm="2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22" presetSubtype="4">
                                  <p:stCondLst>
                                    <p:cond delay="0"/>
                                  </p:stCondLst>
                                  <p:childTnLst>
                                    <p:set>
                                      <p:cBhvr>
                                        <p:cTn dur="1" fill="hold" id="30">
                                          <p:stCondLst>
                                            <p:cond delay="0"/>
                                          </p:stCondLst>
                                        </p:cTn>
                                        <p:tgtEl>
                                          <p:spTgt spid="33"/>
                                        </p:tgtEl>
                                        <p:attrNameLst>
                                          <p:attrName>style.visibility</p:attrName>
                                        </p:attrNameLst>
                                      </p:cBhvr>
                                      <p:to>
                                        <p:strVal val="visible"/>
                                      </p:to>
                                    </p:set>
                                    <p:animEffect filter="wipe(down)" transition="in">
                                      <p:cBhvr>
                                        <p:cTn dur="500" id="31"/>
                                        <p:tgtEl>
                                          <p:spTgt spid="33"/>
                                        </p:tgtEl>
                                      </p:cBhvr>
                                    </p:animEffect>
                                  </p:childTnLst>
                                </p:cTn>
                              </p:par>
                              <p:par>
                                <p:cTn fill="hold" id="32" nodeType="withEffect" presetClass="entr" presetID="22" presetSubtype="4">
                                  <p:stCondLst>
                                    <p:cond delay="0"/>
                                  </p:stCondLst>
                                  <p:childTnLst>
                                    <p:set>
                                      <p:cBhvr>
                                        <p:cTn dur="1" fill="hold" id="33">
                                          <p:stCondLst>
                                            <p:cond delay="0"/>
                                          </p:stCondLst>
                                        </p:cTn>
                                        <p:tgtEl>
                                          <p:spTgt spid="34"/>
                                        </p:tgtEl>
                                        <p:attrNameLst>
                                          <p:attrName>style.visibility</p:attrName>
                                        </p:attrNameLst>
                                      </p:cBhvr>
                                      <p:to>
                                        <p:strVal val="visible"/>
                                      </p:to>
                                    </p:set>
                                    <p:animEffect filter="wipe(down)" transition="in">
                                      <p:cBhvr>
                                        <p:cTn dur="500" id="34"/>
                                        <p:tgtEl>
                                          <p:spTgt spid="34"/>
                                        </p:tgtEl>
                                      </p:cBhvr>
                                    </p:animEffect>
                                  </p:childTnLst>
                                </p:cTn>
                              </p:par>
                            </p:childTnLst>
                          </p:cTn>
                        </p:par>
                        <p:par>
                          <p:cTn fill="hold" id="35" nodeType="afterGroup">
                            <p:stCondLst>
                              <p:cond delay="4000"/>
                            </p:stCondLst>
                            <p:childTnLst>
                              <p:par>
                                <p:cTn fill="hold" id="36" nodeType="afterEffect" presetClass="entr" presetID="16" presetSubtype="21">
                                  <p:stCondLst>
                                    <p:cond delay="0"/>
                                  </p:stCondLst>
                                  <p:childTnLst>
                                    <p:set>
                                      <p:cBhvr>
                                        <p:cTn dur="1" fill="hold" id="37">
                                          <p:stCondLst>
                                            <p:cond delay="0"/>
                                          </p:stCondLst>
                                        </p:cTn>
                                        <p:tgtEl>
                                          <p:spTgt spid="15"/>
                                        </p:tgtEl>
                                        <p:attrNameLst>
                                          <p:attrName>style.visibility</p:attrName>
                                        </p:attrNameLst>
                                      </p:cBhvr>
                                      <p:to>
                                        <p:strVal val="visible"/>
                                      </p:to>
                                    </p:set>
                                    <p:animEffect filter="barn(inVertical)" transition="in">
                                      <p:cBhvr>
                                        <p:cTn dur="500" id="38"/>
                                        <p:tgtEl>
                                          <p:spTgt spid="15"/>
                                        </p:tgtEl>
                                      </p:cBhvr>
                                    </p:animEffect>
                                  </p:childTnLst>
                                </p:cTn>
                              </p:par>
                            </p:childTnLst>
                          </p:cTn>
                        </p:par>
                        <p:par>
                          <p:cTn fill="hold" id="39" nodeType="afterGroup">
                            <p:stCondLst>
                              <p:cond delay="4500"/>
                            </p:stCondLst>
                            <p:childTnLst>
                              <p:par>
                                <p:cTn fill="hold" id="40" nodeType="afterEffect" presetClass="entr" presetID="22" presetSubtype="4">
                                  <p:stCondLst>
                                    <p:cond delay="0"/>
                                  </p:stCondLst>
                                  <p:childTnLst>
                                    <p:set>
                                      <p:cBhvr>
                                        <p:cTn dur="1" fill="hold" id="41">
                                          <p:stCondLst>
                                            <p:cond delay="0"/>
                                          </p:stCondLst>
                                        </p:cTn>
                                        <p:tgtEl>
                                          <p:spTgt spid="16"/>
                                        </p:tgtEl>
                                        <p:attrNameLst>
                                          <p:attrName>style.visibility</p:attrName>
                                        </p:attrNameLst>
                                      </p:cBhvr>
                                      <p:to>
                                        <p:strVal val="visible"/>
                                      </p:to>
                                    </p:set>
                                    <p:animEffect filter="wipe(down)" transition="in">
                                      <p:cBhvr>
                                        <p:cTn dur="500" id="42"/>
                                        <p:tgtEl>
                                          <p:spTgt spid="16"/>
                                        </p:tgtEl>
                                      </p:cBhvr>
                                    </p:animEffect>
                                  </p:childTnLst>
                                </p:cTn>
                              </p:par>
                            </p:childTnLst>
                          </p:cTn>
                        </p:par>
                        <p:par>
                          <p:cTn fill="hold" id="43" nodeType="afterGroup">
                            <p:stCondLst>
                              <p:cond delay="5000"/>
                            </p:stCondLst>
                            <p:childTnLst>
                              <p:par>
                                <p:cTn fill="hold" id="44" nodeType="afterEffect" presetClass="entr" presetID="53" presetSubtype="0">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p:cTn dur="500" fill="hold" id="46"/>
                                        <p:tgtEl>
                                          <p:spTgt spid="37"/>
                                        </p:tgtEl>
                                        <p:attrNameLst>
                                          <p:attrName>ppt_w</p:attrName>
                                        </p:attrNameLst>
                                      </p:cBhvr>
                                      <p:tavLst>
                                        <p:tav tm="0">
                                          <p:val>
                                            <p:fltVal val="0"/>
                                          </p:val>
                                        </p:tav>
                                        <p:tav tm="100000">
                                          <p:val>
                                            <p:strVal val="#ppt_w"/>
                                          </p:val>
                                        </p:tav>
                                      </p:tavLst>
                                    </p:anim>
                                    <p:anim calcmode="lin" valueType="num">
                                      <p:cBhvr>
                                        <p:cTn dur="500" fill="hold" id="47"/>
                                        <p:tgtEl>
                                          <p:spTgt spid="37"/>
                                        </p:tgtEl>
                                        <p:attrNameLst>
                                          <p:attrName>ppt_h</p:attrName>
                                        </p:attrNameLst>
                                      </p:cBhvr>
                                      <p:tavLst>
                                        <p:tav tm="0">
                                          <p:val>
                                            <p:fltVal val="0"/>
                                          </p:val>
                                        </p:tav>
                                        <p:tav tm="100000">
                                          <p:val>
                                            <p:strVal val="#ppt_h"/>
                                          </p:val>
                                        </p:tav>
                                      </p:tavLst>
                                    </p:anim>
                                    <p:animEffect filter="fade" transition="in">
                                      <p:cBhvr>
                                        <p:cTn dur="500" id="48"/>
                                        <p:tgtEl>
                                          <p:spTgt spid="37"/>
                                        </p:tgtEl>
                                      </p:cBhvr>
                                    </p:animEffect>
                                  </p:childTnLst>
                                </p:cTn>
                              </p:par>
                            </p:childTnLst>
                          </p:cTn>
                        </p:par>
                        <p:par>
                          <p:cTn fill="hold" id="49" nodeType="afterGroup">
                            <p:stCondLst>
                              <p:cond delay="5500"/>
                            </p:stCondLst>
                            <p:childTnLst>
                              <p:par>
                                <p:cTn fill="hold" grpId="0" id="50" nodeType="afterEffect" presetClass="entr" presetID="42" presetSubtype="0">
                                  <p:stCondLst>
                                    <p:cond delay="0"/>
                                  </p:stCondLst>
                                  <p:childTnLst>
                                    <p:set>
                                      <p:cBhvr>
                                        <p:cTn dur="1" fill="hold" id="51">
                                          <p:stCondLst>
                                            <p:cond delay="0"/>
                                          </p:stCondLst>
                                        </p:cTn>
                                        <p:tgtEl>
                                          <p:spTgt spid="38"/>
                                        </p:tgtEl>
                                        <p:attrNameLst>
                                          <p:attrName>style.visibility</p:attrName>
                                        </p:attrNameLst>
                                      </p:cBhvr>
                                      <p:to>
                                        <p:strVal val="visible"/>
                                      </p:to>
                                    </p:set>
                                    <p:animEffect filter="fade" transition="in">
                                      <p:cBhvr>
                                        <p:cTn dur="1000" id="52"/>
                                        <p:tgtEl>
                                          <p:spTgt spid="38"/>
                                        </p:tgtEl>
                                      </p:cBhvr>
                                    </p:animEffect>
                                    <p:anim calcmode="lin" valueType="num">
                                      <p:cBhvr>
                                        <p:cTn dur="1000" fill="hold" id="53"/>
                                        <p:tgtEl>
                                          <p:spTgt spid="38"/>
                                        </p:tgtEl>
                                        <p:attrNameLst>
                                          <p:attrName>ppt_x</p:attrName>
                                        </p:attrNameLst>
                                      </p:cBhvr>
                                      <p:tavLst>
                                        <p:tav tm="0">
                                          <p:val>
                                            <p:strVal val="#ppt_x"/>
                                          </p:val>
                                        </p:tav>
                                        <p:tav tm="100000">
                                          <p:val>
                                            <p:strVal val="#ppt_x"/>
                                          </p:val>
                                        </p:tav>
                                      </p:tavLst>
                                    </p:anim>
                                    <p:anim calcmode="lin" valueType="num">
                                      <p:cBhvr>
                                        <p:cTn dur="1000" fill="hold" id="54"/>
                                        <p:tgtEl>
                                          <p:spTgt spid="38"/>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6500"/>
                            </p:stCondLst>
                            <p:childTnLst>
                              <p:par>
                                <p:cTn fill="hold" id="56" nodeType="afterEffect" presetClass="entr" presetID="22" presetSubtype="4">
                                  <p:stCondLst>
                                    <p:cond delay="0"/>
                                  </p:stCondLst>
                                  <p:childTnLst>
                                    <p:set>
                                      <p:cBhvr>
                                        <p:cTn dur="1" fill="hold" id="57">
                                          <p:stCondLst>
                                            <p:cond delay="0"/>
                                          </p:stCondLst>
                                        </p:cTn>
                                        <p:tgtEl>
                                          <p:spTgt spid="29"/>
                                        </p:tgtEl>
                                        <p:attrNameLst>
                                          <p:attrName>style.visibility</p:attrName>
                                        </p:attrNameLst>
                                      </p:cBhvr>
                                      <p:to>
                                        <p:strVal val="visible"/>
                                      </p:to>
                                    </p:set>
                                    <p:animEffect filter="wipe(down)" transition="in">
                                      <p:cBhvr>
                                        <p:cTn dur="5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işḷíde">
            <a:extLst>
              <a:ext uri="{FF2B5EF4-FFF2-40B4-BE49-F238E27FC236}">
                <a16:creationId xmlns:a16="http://schemas.microsoft.com/office/drawing/2014/main" id="{AD2763F4-289A-42FF-ABF4-5DFD021D3C4D}"/>
              </a:ext>
            </a:extLst>
          </p:cNvPr>
          <p:cNvSpPr txBox="1"/>
          <p:nvPr/>
        </p:nvSpPr>
        <p:spPr bwMode="auto">
          <a:xfrm>
            <a:off x="2351584" y="2104440"/>
            <a:ext cx="7680853" cy="512381"/>
          </a:xfrm>
          <a:prstGeom prst="rect">
            <a:avLst/>
          </a:prstGeom>
          <a:noFill/>
        </p:spPr>
        <p:txBody>
          <a:bodyPr wrap="square">
            <a:noAutofit/>
          </a:bodyPr>
          <a:lstStyle/>
          <a:p>
            <a:pPr>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中国梦贯通历史、现在和未来，连接国家、集体与个人，是当代中国人的精神旗帜。</a:t>
            </a:r>
          </a:p>
        </p:txBody>
      </p:sp>
      <p:sp>
        <p:nvSpPr>
          <p:cNvPr id="31" name="矩形 30">
            <a:extLst>
              <a:ext uri="{FF2B5EF4-FFF2-40B4-BE49-F238E27FC236}">
                <a16:creationId xmlns:a16="http://schemas.microsoft.com/office/drawing/2014/main" id="{F8E763FA-4BBC-442B-B4C6-618947ED46B2}"/>
              </a:ext>
            </a:extLst>
          </p:cNvPr>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667">
                <a:solidFill>
                  <a:schemeClr val="bg1"/>
                </a:solidFill>
                <a:latin charset="-122" panose="020b0a00000000000000" pitchFamily="34" typeface="思源黑体 CN Heavy"/>
                <a:ea charset="-122" panose="020b0a00000000000000" pitchFamily="34" typeface="思源黑体 CN Heavy"/>
                <a:cs typeface="+mn-ea"/>
                <a:sym typeface="+mn-lt"/>
              </a:rPr>
              <a:t>（三）意识形态工作对于实现民族复兴的中国梦极端重要</a:t>
            </a:r>
          </a:p>
        </p:txBody>
      </p:sp>
      <p:grpSp>
        <p:nvGrpSpPr>
          <p:cNvPr id="4" name="组合 3">
            <a:extLst>
              <a:ext uri="{FF2B5EF4-FFF2-40B4-BE49-F238E27FC236}">
                <a16:creationId xmlns:a16="http://schemas.microsoft.com/office/drawing/2014/main" id="{C08466E3-CABF-4002-8E33-FF3F61417E8D}"/>
              </a:ext>
            </a:extLst>
          </p:cNvPr>
          <p:cNvGrpSpPr/>
          <p:nvPr/>
        </p:nvGrpSpPr>
        <p:grpSpPr>
          <a:xfrm>
            <a:off x="1467955" y="2992086"/>
            <a:ext cx="2340448" cy="1810233"/>
            <a:chOff x="1100966" y="2244064"/>
            <a:chExt cx="1755336" cy="1357675"/>
          </a:xfrm>
        </p:grpSpPr>
        <p:sp>
          <p:nvSpPr>
            <p:cNvPr id="16" name="矩形: 圆角 1">
              <a:extLst>
                <a:ext uri="{FF2B5EF4-FFF2-40B4-BE49-F238E27FC236}">
                  <a16:creationId xmlns:a16="http://schemas.microsoft.com/office/drawing/2014/main" id="{5CB9667C-926A-4ADF-818E-22E47BE0FD62}"/>
                </a:ext>
              </a:extLst>
            </p:cNvPr>
            <p:cNvSpPr/>
            <p:nvPr/>
          </p:nvSpPr>
          <p:spPr>
            <a:xfrm>
              <a:off x="1187624" y="2244064"/>
              <a:ext cx="1668678" cy="1357675"/>
            </a:xfrm>
            <a:prstGeom prst="homePlate">
              <a:avLst>
                <a:gd fmla="val 30356"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bg1"/>
                </a:solidFill>
                <a:latin charset="-122" panose="020b0a00000000000000" pitchFamily="34" typeface="思源黑体 CN Heavy"/>
                <a:ea charset="-122" panose="020b0a00000000000000" pitchFamily="34" typeface="思源黑体 CN Heavy"/>
                <a:cs typeface="+mn-ea"/>
                <a:sym typeface="+mn-lt"/>
              </a:endParaRPr>
            </a:p>
          </p:txBody>
        </p:sp>
        <p:sp>
          <p:nvSpPr>
            <p:cNvPr id="17" name="矩形 16">
              <a:extLst>
                <a:ext uri="{FF2B5EF4-FFF2-40B4-BE49-F238E27FC236}">
                  <a16:creationId xmlns:a16="http://schemas.microsoft.com/office/drawing/2014/main" id="{8A55428C-9FB9-431F-BE6C-A32F1E93FEB4}"/>
                </a:ext>
              </a:extLst>
            </p:cNvPr>
            <p:cNvSpPr/>
            <p:nvPr/>
          </p:nvSpPr>
          <p:spPr>
            <a:xfrm>
              <a:off x="1100966" y="2656197"/>
              <a:ext cx="1661691" cy="678256"/>
            </a:xfrm>
            <a:prstGeom prst="rect">
              <a:avLst/>
            </a:prstGeom>
          </p:spPr>
          <p:txBody>
            <a:bodyPr wrap="square">
              <a:spAutoFit/>
            </a:bodyPr>
            <a:lstStyle/>
            <a:p>
              <a:pPr algn="ctr"/>
              <a:r>
                <a:rPr altLang="en-US" b="1" lang="zh-CN" sz="2667">
                  <a:solidFill>
                    <a:schemeClr val="bg1"/>
                  </a:solidFill>
                  <a:latin charset="-122" panose="020b0a00000000000000" pitchFamily="34" typeface="思源黑体 CN Heavy"/>
                  <a:ea charset="-122" panose="020b0a00000000000000" pitchFamily="34" typeface="思源黑体 CN Heavy"/>
                  <a:cs typeface="+mn-ea"/>
                  <a:sym typeface="+mn-lt"/>
                </a:rPr>
                <a:t>实现中国梦</a:t>
              </a:r>
            </a:p>
            <a:p>
              <a:pPr algn="ctr"/>
              <a:r>
                <a:rPr altLang="en-US" b="1" lang="zh-CN" sz="2667">
                  <a:solidFill>
                    <a:schemeClr val="bg1"/>
                  </a:solidFill>
                  <a:latin charset="-122" panose="020b0a00000000000000" pitchFamily="34" typeface="思源黑体 CN Heavy"/>
                  <a:ea charset="-122" panose="020b0a00000000000000" pitchFamily="34" typeface="思源黑体 CN Heavy"/>
                  <a:cs typeface="+mn-ea"/>
                  <a:sym typeface="+mn-lt"/>
                </a:rPr>
                <a:t>必须</a:t>
              </a:r>
            </a:p>
          </p:txBody>
        </p:sp>
      </p:grpSp>
      <p:sp>
        <p:nvSpPr>
          <p:cNvPr id="18" name="箭头: 五边形 17">
            <a:extLst>
              <a:ext uri="{FF2B5EF4-FFF2-40B4-BE49-F238E27FC236}">
                <a16:creationId xmlns:a16="http://schemas.microsoft.com/office/drawing/2014/main" id="{9EFA07FB-9779-4C44-988D-5DA60EB7074A}"/>
              </a:ext>
            </a:extLst>
          </p:cNvPr>
          <p:cNvSpPr/>
          <p:nvPr/>
        </p:nvSpPr>
        <p:spPr>
          <a:xfrm>
            <a:off x="4079776" y="3044958"/>
            <a:ext cx="2016224"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坚持中国道路</a:t>
            </a:r>
          </a:p>
        </p:txBody>
      </p:sp>
      <p:sp>
        <p:nvSpPr>
          <p:cNvPr id="37" name="箭头: 五边形 36">
            <a:extLst>
              <a:ext uri="{FF2B5EF4-FFF2-40B4-BE49-F238E27FC236}">
                <a16:creationId xmlns:a16="http://schemas.microsoft.com/office/drawing/2014/main" id="{7BC29E95-D824-4FDA-A427-A1B6A9603E4A}"/>
              </a:ext>
            </a:extLst>
          </p:cNvPr>
          <p:cNvSpPr/>
          <p:nvPr/>
        </p:nvSpPr>
        <p:spPr>
          <a:xfrm>
            <a:off x="4079776" y="3634471"/>
            <a:ext cx="2016224"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弘扬中国精神</a:t>
            </a:r>
          </a:p>
        </p:txBody>
      </p:sp>
      <p:sp>
        <p:nvSpPr>
          <p:cNvPr id="38" name="箭头: 五边形 37">
            <a:extLst>
              <a:ext uri="{FF2B5EF4-FFF2-40B4-BE49-F238E27FC236}">
                <a16:creationId xmlns:a16="http://schemas.microsoft.com/office/drawing/2014/main" id="{007F6215-6E2B-4D49-A6CB-A99E051DA189}"/>
              </a:ext>
            </a:extLst>
          </p:cNvPr>
          <p:cNvSpPr/>
          <p:nvPr/>
        </p:nvSpPr>
        <p:spPr>
          <a:xfrm>
            <a:off x="4079776" y="4223984"/>
            <a:ext cx="2016224"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凝聚中国力量</a:t>
            </a:r>
          </a:p>
        </p:txBody>
      </p:sp>
      <p:grpSp>
        <p:nvGrpSpPr>
          <p:cNvPr id="40" name="组合 39">
            <a:extLst>
              <a:ext uri="{FF2B5EF4-FFF2-40B4-BE49-F238E27FC236}">
                <a16:creationId xmlns:a16="http://schemas.microsoft.com/office/drawing/2014/main" id="{28A0C6B5-8806-4D60-AF06-005F3A77DE8A}"/>
              </a:ext>
            </a:extLst>
          </p:cNvPr>
          <p:cNvGrpSpPr/>
          <p:nvPr/>
        </p:nvGrpSpPr>
        <p:grpSpPr>
          <a:xfrm>
            <a:off x="6144254" y="3044954"/>
            <a:ext cx="4986271" cy="543867"/>
            <a:chOff x="4173896" y="1838673"/>
            <a:chExt cx="3273637" cy="543868"/>
          </a:xfrm>
        </p:grpSpPr>
        <p:sp>
          <p:nvSpPr>
            <p:cNvPr id="41" name="矩形: 圆角 40">
              <a:extLst>
                <a:ext uri="{FF2B5EF4-FFF2-40B4-BE49-F238E27FC236}">
                  <a16:creationId xmlns:a16="http://schemas.microsoft.com/office/drawing/2014/main" id="{B5FCD9C7-2988-45CA-95CC-E872C6A073F5}"/>
                </a:ext>
              </a:extLst>
            </p:cNvPr>
            <p:cNvSpPr/>
            <p:nvPr/>
          </p:nvSpPr>
          <p:spPr>
            <a:xfrm>
              <a:off x="4173896" y="1838673"/>
              <a:ext cx="3273637" cy="512382"/>
            </a:xfrm>
            <a:prstGeom prst="roundRect">
              <a:avLst>
                <a:gd fmla="val 0" name="adj"/>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latin charset="-122" panose="020b0400000000000000" pitchFamily="34" typeface="思源黑体 CN Normal"/>
                <a:ea charset="-122" panose="020b0400000000000000" pitchFamily="34" typeface="思源黑体 CN Normal"/>
                <a:cs typeface="+mn-ea"/>
                <a:sym typeface="+mn-lt"/>
              </a:endParaRPr>
            </a:p>
          </p:txBody>
        </p:sp>
        <p:sp>
          <p:nvSpPr>
            <p:cNvPr id="42" name="矩形 41">
              <a:extLst>
                <a:ext uri="{FF2B5EF4-FFF2-40B4-BE49-F238E27FC236}">
                  <a16:creationId xmlns:a16="http://schemas.microsoft.com/office/drawing/2014/main" id="{70E4AB5C-0657-4F96-8FAB-3DE075D48FFF}"/>
                </a:ext>
              </a:extLst>
            </p:cNvPr>
            <p:cNvSpPr/>
            <p:nvPr/>
          </p:nvSpPr>
          <p:spPr>
            <a:xfrm>
              <a:off x="4242317" y="1838673"/>
              <a:ext cx="3205216" cy="538582"/>
            </a:xfrm>
            <a:prstGeom prst="rect">
              <a:avLst/>
            </a:prstGeom>
          </p:spPr>
          <p:txBody>
            <a:bodyPr wrap="square">
              <a:spAutoFit/>
            </a:bodyPr>
            <a:lstStyle/>
            <a:p>
              <a:r>
                <a:rPr altLang="en-US" lang="zh-CN" sz="1467">
                  <a:latin charset="-122" panose="020b0400000000000000" pitchFamily="34" typeface="思源黑体 CN Normal"/>
                  <a:ea charset="-122" panose="020b0400000000000000" pitchFamily="34" typeface="思源黑体 CN Normal"/>
                  <a:cs typeface="+mn-ea"/>
                  <a:sym typeface="+mn-lt"/>
                </a:rPr>
                <a:t>必须向人们讲清楚，，中国特色社会主义道路根植于中华文化的沃土，反映着中国人民的共同愿望。</a:t>
              </a:r>
            </a:p>
          </p:txBody>
        </p:sp>
      </p:grpSp>
      <p:grpSp>
        <p:nvGrpSpPr>
          <p:cNvPr id="43" name="组合 42">
            <a:extLst>
              <a:ext uri="{FF2B5EF4-FFF2-40B4-BE49-F238E27FC236}">
                <a16:creationId xmlns:a16="http://schemas.microsoft.com/office/drawing/2014/main" id="{DED1A847-81EA-408E-9C55-1BC15DFE5B40}"/>
              </a:ext>
            </a:extLst>
          </p:cNvPr>
          <p:cNvGrpSpPr/>
          <p:nvPr/>
        </p:nvGrpSpPr>
        <p:grpSpPr>
          <a:xfrm>
            <a:off x="6144254" y="3634470"/>
            <a:ext cx="4986271" cy="543867"/>
            <a:chOff x="4173896" y="1838673"/>
            <a:chExt cx="3273637" cy="543868"/>
          </a:xfrm>
        </p:grpSpPr>
        <p:sp>
          <p:nvSpPr>
            <p:cNvPr id="44" name="矩形: 圆角 43">
              <a:extLst>
                <a:ext uri="{FF2B5EF4-FFF2-40B4-BE49-F238E27FC236}">
                  <a16:creationId xmlns:a16="http://schemas.microsoft.com/office/drawing/2014/main" id="{7D6042D4-3957-4E61-A007-D2ABA946D7C6}"/>
                </a:ext>
              </a:extLst>
            </p:cNvPr>
            <p:cNvSpPr/>
            <p:nvPr/>
          </p:nvSpPr>
          <p:spPr>
            <a:xfrm>
              <a:off x="4173896" y="1838673"/>
              <a:ext cx="3273637" cy="512382"/>
            </a:xfrm>
            <a:prstGeom prst="roundRect">
              <a:avLst>
                <a:gd fmla="val 0" name="adj"/>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latin charset="-122" panose="020b0400000000000000" pitchFamily="34" typeface="思源黑体 CN Normal"/>
                <a:ea charset="-122" panose="020b0400000000000000" pitchFamily="34" typeface="思源黑体 CN Normal"/>
                <a:cs typeface="+mn-ea"/>
                <a:sym typeface="+mn-lt"/>
              </a:endParaRPr>
            </a:p>
          </p:txBody>
        </p:sp>
        <p:sp>
          <p:nvSpPr>
            <p:cNvPr id="45" name="矩形 44">
              <a:extLst>
                <a:ext uri="{FF2B5EF4-FFF2-40B4-BE49-F238E27FC236}">
                  <a16:creationId xmlns:a16="http://schemas.microsoft.com/office/drawing/2014/main" id="{8EBF2089-899B-46C4-9B22-90091A0AC29A}"/>
                </a:ext>
              </a:extLst>
            </p:cNvPr>
            <p:cNvSpPr/>
            <p:nvPr/>
          </p:nvSpPr>
          <p:spPr>
            <a:xfrm>
              <a:off x="4242317" y="1838673"/>
              <a:ext cx="3205216" cy="538582"/>
            </a:xfrm>
            <a:prstGeom prst="rect">
              <a:avLst/>
            </a:prstGeom>
          </p:spPr>
          <p:txBody>
            <a:bodyPr wrap="square">
              <a:spAutoFit/>
            </a:bodyPr>
            <a:lstStyle/>
            <a:p>
              <a:r>
                <a:rPr altLang="en-US" lang="zh-CN" sz="1467">
                  <a:latin charset="-122" panose="020b0400000000000000" pitchFamily="34" typeface="思源黑体 CN Normal"/>
                  <a:ea charset="-122" panose="020b0400000000000000" pitchFamily="34" typeface="思源黑体 CN Normal"/>
                  <a:cs typeface="+mn-ea"/>
                  <a:sym typeface="+mn-lt"/>
                </a:rPr>
                <a:t>让全社会的成员坚定中国特色社会主义的道路自信、制度自信、理论自信和文化自信。</a:t>
              </a:r>
            </a:p>
          </p:txBody>
        </p:sp>
      </p:grpSp>
      <p:grpSp>
        <p:nvGrpSpPr>
          <p:cNvPr id="46" name="组合 45">
            <a:extLst>
              <a:ext uri="{FF2B5EF4-FFF2-40B4-BE49-F238E27FC236}">
                <a16:creationId xmlns:a16="http://schemas.microsoft.com/office/drawing/2014/main" id="{9924F7D5-F4EC-4F65-BE55-7EAB701B5E46}"/>
              </a:ext>
            </a:extLst>
          </p:cNvPr>
          <p:cNvGrpSpPr/>
          <p:nvPr/>
        </p:nvGrpSpPr>
        <p:grpSpPr>
          <a:xfrm>
            <a:off x="6144254" y="4223986"/>
            <a:ext cx="4986271" cy="543867"/>
            <a:chOff x="4173896" y="1838673"/>
            <a:chExt cx="3273637" cy="543868"/>
          </a:xfrm>
        </p:grpSpPr>
        <p:sp>
          <p:nvSpPr>
            <p:cNvPr id="47" name="矩形: 圆角 46">
              <a:extLst>
                <a:ext uri="{FF2B5EF4-FFF2-40B4-BE49-F238E27FC236}">
                  <a16:creationId xmlns:a16="http://schemas.microsoft.com/office/drawing/2014/main" id="{36C0A167-3402-4EA0-881A-C8622BA6740B}"/>
                </a:ext>
              </a:extLst>
            </p:cNvPr>
            <p:cNvSpPr/>
            <p:nvPr/>
          </p:nvSpPr>
          <p:spPr>
            <a:xfrm>
              <a:off x="4173896" y="1838673"/>
              <a:ext cx="3273637" cy="512382"/>
            </a:xfrm>
            <a:prstGeom prst="roundRect">
              <a:avLst>
                <a:gd fmla="val 0" name="adj"/>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chemeClr val="tx1"/>
                </a:solidFill>
                <a:latin charset="-122" panose="020b0400000000000000" pitchFamily="34" typeface="思源黑体 CN Normal"/>
                <a:ea charset="-122" panose="020b0400000000000000" pitchFamily="34" typeface="思源黑体 CN Normal"/>
                <a:cs typeface="+mn-ea"/>
                <a:sym typeface="+mn-lt"/>
              </a:endParaRPr>
            </a:p>
          </p:txBody>
        </p:sp>
        <p:sp>
          <p:nvSpPr>
            <p:cNvPr id="48" name="矩形 47">
              <a:extLst>
                <a:ext uri="{FF2B5EF4-FFF2-40B4-BE49-F238E27FC236}">
                  <a16:creationId xmlns:a16="http://schemas.microsoft.com/office/drawing/2014/main" id="{0855F53F-1013-4327-8AEC-8B213B4FAABC}"/>
                </a:ext>
              </a:extLst>
            </p:cNvPr>
            <p:cNvSpPr/>
            <p:nvPr/>
          </p:nvSpPr>
          <p:spPr>
            <a:xfrm>
              <a:off x="4242317" y="1838673"/>
              <a:ext cx="3205216" cy="538582"/>
            </a:xfrm>
            <a:prstGeom prst="rect">
              <a:avLst/>
            </a:prstGeom>
          </p:spPr>
          <p:txBody>
            <a:bodyPr wrap="square">
              <a:spAutoFit/>
            </a:bodyPr>
            <a:lstStyle/>
            <a:p>
              <a:r>
                <a:rPr altLang="en-US" lang="zh-CN" sz="1467">
                  <a:latin charset="-122" panose="020b0400000000000000" pitchFamily="34" typeface="思源黑体 CN Normal"/>
                  <a:ea charset="-122" panose="020b0400000000000000" pitchFamily="34" typeface="思源黑体 CN Normal"/>
                  <a:cs typeface="+mn-ea"/>
                  <a:sym typeface="+mn-lt"/>
                </a:rPr>
                <a:t>在社会主义核心价值观的引领下，汇聚民智，凝聚民力，万众一心，攻坚克难。</a:t>
              </a:r>
            </a:p>
          </p:txBody>
        </p:sp>
      </p:grpSp>
      <p:sp>
        <p:nvSpPr>
          <p:cNvPr id="49" name="矩形: 圆角 48">
            <a:extLst>
              <a:ext uri="{FF2B5EF4-FFF2-40B4-BE49-F238E27FC236}">
                <a16:creationId xmlns:a16="http://schemas.microsoft.com/office/drawing/2014/main" id="{B6D10059-DBAF-4481-B14C-1B75F55777A9}"/>
              </a:ext>
            </a:extLst>
          </p:cNvPr>
          <p:cNvSpPr/>
          <p:nvPr/>
        </p:nvSpPr>
        <p:spPr>
          <a:xfrm>
            <a:off x="1200151" y="5238198"/>
            <a:ext cx="9930373" cy="886589"/>
          </a:xfrm>
          <a:prstGeom prst="roundRect">
            <a:avLst>
              <a:gd fmla="val 4295" name="adj"/>
            </a:avLst>
          </a:prstGeom>
          <a:solidFill>
            <a:srgbClr val="FADE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67">
                <a:solidFill>
                  <a:schemeClr val="tx1"/>
                </a:solidFill>
                <a:latin charset="-122" panose="020b0400000000000000" pitchFamily="34" typeface="思源黑体 CN Normal"/>
                <a:ea charset="-122" panose="020b0400000000000000" pitchFamily="34" typeface="思源黑体 CN Normal"/>
                <a:cs typeface="+mn-ea"/>
                <a:sym typeface="+mn-lt"/>
              </a:rPr>
              <a:t>以上所讲的各项工作，实质上都是意识形态领域的工作。由此可见，为实现中华民族伟大复兴的中国梦而努力奋斗必须与意识形态工作紧密结合，把意识形态工作放到更加突出的位置。</a:t>
            </a:r>
          </a:p>
        </p:txBody>
      </p:sp>
    </p:spTree>
    <p:extLst>
      <p:ext uri="{BB962C8B-B14F-4D97-AF65-F5344CB8AC3E}">
        <p14:creationId val="240407035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1"/>
                                        </p:tgtEl>
                                        <p:attrNameLst>
                                          <p:attrName>style.visibility</p:attrName>
                                        </p:attrNameLst>
                                      </p:cBhvr>
                                      <p:to>
                                        <p:strVal val="visible"/>
                                      </p:to>
                                    </p:set>
                                    <p:animEffect filter="barn(outVertical)" transition="in">
                                      <p:cBhvr>
                                        <p:cTn dur="1000" id="7"/>
                                        <p:tgtEl>
                                          <p:spTgt spid="31"/>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6"/>
                                        </p:tgtEl>
                                        <p:attrNameLst>
                                          <p:attrName>style.visibility</p:attrName>
                                        </p:attrNameLst>
                                      </p:cBhvr>
                                      <p:to>
                                        <p:strVal val="visible"/>
                                      </p:to>
                                    </p:set>
                                    <p:animEffect filter="wipe(left)" transition="in">
                                      <p:cBhvr>
                                        <p:cTn dur="500" id="11"/>
                                        <p:tgtEl>
                                          <p:spTgt spid="26"/>
                                        </p:tgtEl>
                                      </p:cBhvr>
                                    </p:animEffect>
                                  </p:childTnLst>
                                </p:cTn>
                              </p:par>
                            </p:childTnLst>
                          </p:cTn>
                        </p:par>
                        <p:par>
                          <p:cTn fill="hold" id="12" nodeType="afterGroup">
                            <p:stCondLst>
                              <p:cond delay="1500"/>
                            </p:stCondLst>
                            <p:childTnLst>
                              <p:par>
                                <p:cTn fill="hold" id="13" nodeType="afterEffect" presetClass="entr" presetID="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0-#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500"/>
                                  </p:stCondLst>
                                  <p:childTnLst>
                                    <p:set>
                                      <p:cBhvr>
                                        <p:cTn dur="1" fill="hold" id="18">
                                          <p:stCondLst>
                                            <p:cond delay="0"/>
                                          </p:stCondLst>
                                        </p:cTn>
                                        <p:tgtEl>
                                          <p:spTgt spid="18"/>
                                        </p:tgtEl>
                                        <p:attrNameLst>
                                          <p:attrName>style.visibility</p:attrName>
                                        </p:attrNameLst>
                                      </p:cBhvr>
                                      <p:to>
                                        <p:strVal val="visible"/>
                                      </p:to>
                                    </p:set>
                                    <p:animEffect filter="wipe(left)" transition="in">
                                      <p:cBhvr>
                                        <p:cTn dur="1000" id="19"/>
                                        <p:tgtEl>
                                          <p:spTgt spid="18"/>
                                        </p:tgtEl>
                                      </p:cBhvr>
                                    </p:animEffect>
                                  </p:childTnLst>
                                </p:cTn>
                              </p:par>
                              <p:par>
                                <p:cTn fill="hold" grpId="0" id="20" nodeType="withEffect" presetClass="entr" presetID="22" presetSubtype="8">
                                  <p:stCondLst>
                                    <p:cond delay="500"/>
                                  </p:stCondLst>
                                  <p:childTnLst>
                                    <p:set>
                                      <p:cBhvr>
                                        <p:cTn dur="1" fill="hold" id="21">
                                          <p:stCondLst>
                                            <p:cond delay="0"/>
                                          </p:stCondLst>
                                        </p:cTn>
                                        <p:tgtEl>
                                          <p:spTgt spid="37"/>
                                        </p:tgtEl>
                                        <p:attrNameLst>
                                          <p:attrName>style.visibility</p:attrName>
                                        </p:attrNameLst>
                                      </p:cBhvr>
                                      <p:to>
                                        <p:strVal val="visible"/>
                                      </p:to>
                                    </p:set>
                                    <p:animEffect filter="wipe(left)" transition="in">
                                      <p:cBhvr>
                                        <p:cTn dur="1000" id="22"/>
                                        <p:tgtEl>
                                          <p:spTgt spid="37"/>
                                        </p:tgtEl>
                                      </p:cBhvr>
                                    </p:animEffect>
                                  </p:childTnLst>
                                </p:cTn>
                              </p:par>
                              <p:par>
                                <p:cTn fill="hold" grpId="0" id="23" nodeType="withEffect" presetClass="entr" presetID="22" presetSubtype="8">
                                  <p:stCondLst>
                                    <p:cond delay="500"/>
                                  </p:stCondLst>
                                  <p:childTnLst>
                                    <p:set>
                                      <p:cBhvr>
                                        <p:cTn dur="1" fill="hold" id="24">
                                          <p:stCondLst>
                                            <p:cond delay="0"/>
                                          </p:stCondLst>
                                        </p:cTn>
                                        <p:tgtEl>
                                          <p:spTgt spid="38"/>
                                        </p:tgtEl>
                                        <p:attrNameLst>
                                          <p:attrName>style.visibility</p:attrName>
                                        </p:attrNameLst>
                                      </p:cBhvr>
                                      <p:to>
                                        <p:strVal val="visible"/>
                                      </p:to>
                                    </p:set>
                                    <p:animEffect filter="wipe(left)" transition="in">
                                      <p:cBhvr>
                                        <p:cTn dur="1000" id="25"/>
                                        <p:tgtEl>
                                          <p:spTgt spid="38"/>
                                        </p:tgtEl>
                                      </p:cBhvr>
                                    </p:animEffect>
                                  </p:childTnLst>
                                </p:cTn>
                              </p:par>
                            </p:childTnLst>
                          </p:cTn>
                        </p:par>
                        <p:par>
                          <p:cTn fill="hold" id="26" nodeType="afterGroup">
                            <p:stCondLst>
                              <p:cond delay="3000"/>
                            </p:stCondLst>
                            <p:childTnLst>
                              <p:par>
                                <p:cTn decel="45000" fill="hold" id="27" nodeType="afterEffect" presetClass="entr" presetID="2" presetSubtype="2">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additive="base">
                                        <p:cTn dur="1000" fill="hold" id="29"/>
                                        <p:tgtEl>
                                          <p:spTgt spid="40"/>
                                        </p:tgtEl>
                                        <p:attrNameLst>
                                          <p:attrName>ppt_x</p:attrName>
                                        </p:attrNameLst>
                                      </p:cBhvr>
                                      <p:tavLst>
                                        <p:tav tm="0">
                                          <p:val>
                                            <p:strVal val="1+#ppt_w/2"/>
                                          </p:val>
                                        </p:tav>
                                        <p:tav tm="100000">
                                          <p:val>
                                            <p:strVal val="#ppt_x"/>
                                          </p:val>
                                        </p:tav>
                                      </p:tavLst>
                                    </p:anim>
                                    <p:anim calcmode="lin" valueType="num">
                                      <p:cBhvr additive="base">
                                        <p:cTn dur="1000" fill="hold" id="30"/>
                                        <p:tgtEl>
                                          <p:spTgt spid="40"/>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4000"/>
                            </p:stCondLst>
                            <p:childTnLst>
                              <p:par>
                                <p:cTn decel="45000" fill="hold" id="32" nodeType="afterEffect" presetClass="entr" presetID="2" presetSubtype="2">
                                  <p:stCondLst>
                                    <p:cond delay="0"/>
                                  </p:stCondLst>
                                  <p:childTnLst>
                                    <p:set>
                                      <p:cBhvr>
                                        <p:cTn dur="1" fill="hold" id="33">
                                          <p:stCondLst>
                                            <p:cond delay="0"/>
                                          </p:stCondLst>
                                        </p:cTn>
                                        <p:tgtEl>
                                          <p:spTgt spid="43"/>
                                        </p:tgtEl>
                                        <p:attrNameLst>
                                          <p:attrName>style.visibility</p:attrName>
                                        </p:attrNameLst>
                                      </p:cBhvr>
                                      <p:to>
                                        <p:strVal val="visible"/>
                                      </p:to>
                                    </p:set>
                                    <p:anim calcmode="lin" valueType="num">
                                      <p:cBhvr additive="base">
                                        <p:cTn dur="1000" fill="hold" id="34"/>
                                        <p:tgtEl>
                                          <p:spTgt spid="43"/>
                                        </p:tgtEl>
                                        <p:attrNameLst>
                                          <p:attrName>ppt_x</p:attrName>
                                        </p:attrNameLst>
                                      </p:cBhvr>
                                      <p:tavLst>
                                        <p:tav tm="0">
                                          <p:val>
                                            <p:strVal val="1+#ppt_w/2"/>
                                          </p:val>
                                        </p:tav>
                                        <p:tav tm="100000">
                                          <p:val>
                                            <p:strVal val="#ppt_x"/>
                                          </p:val>
                                        </p:tav>
                                      </p:tavLst>
                                    </p:anim>
                                    <p:anim calcmode="lin" valueType="num">
                                      <p:cBhvr additive="base">
                                        <p:cTn dur="1000" fill="hold" id="35"/>
                                        <p:tgtEl>
                                          <p:spTgt spid="43"/>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5000"/>
                            </p:stCondLst>
                            <p:childTnLst>
                              <p:par>
                                <p:cTn decel="45000" fill="hold" id="37" nodeType="afterEffect" presetClass="entr" presetID="2" presetSubtype="2">
                                  <p:stCondLst>
                                    <p:cond delay="0"/>
                                  </p:stCondLst>
                                  <p:childTnLst>
                                    <p:set>
                                      <p:cBhvr>
                                        <p:cTn dur="1" fill="hold" id="38">
                                          <p:stCondLst>
                                            <p:cond delay="0"/>
                                          </p:stCondLst>
                                        </p:cTn>
                                        <p:tgtEl>
                                          <p:spTgt spid="46"/>
                                        </p:tgtEl>
                                        <p:attrNameLst>
                                          <p:attrName>style.visibility</p:attrName>
                                        </p:attrNameLst>
                                      </p:cBhvr>
                                      <p:to>
                                        <p:strVal val="visible"/>
                                      </p:to>
                                    </p:set>
                                    <p:anim calcmode="lin" valueType="num">
                                      <p:cBhvr additive="base">
                                        <p:cTn dur="1000" fill="hold" id="39"/>
                                        <p:tgtEl>
                                          <p:spTgt spid="46"/>
                                        </p:tgtEl>
                                        <p:attrNameLst>
                                          <p:attrName>ppt_x</p:attrName>
                                        </p:attrNameLst>
                                      </p:cBhvr>
                                      <p:tavLst>
                                        <p:tav tm="0">
                                          <p:val>
                                            <p:strVal val="1+#ppt_w/2"/>
                                          </p:val>
                                        </p:tav>
                                        <p:tav tm="100000">
                                          <p:val>
                                            <p:strVal val="#ppt_x"/>
                                          </p:val>
                                        </p:tav>
                                      </p:tavLst>
                                    </p:anim>
                                    <p:anim calcmode="lin" valueType="num">
                                      <p:cBhvr additive="base">
                                        <p:cTn dur="1000" fill="hold" id="40"/>
                                        <p:tgtEl>
                                          <p:spTgt spid="46"/>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6000"/>
                            </p:stCondLst>
                            <p:childTnLst>
                              <p:par>
                                <p:cTn fill="hold" grpId="0" id="42" nodeType="afterEffect" presetClass="entr" presetID="16" presetSubtype="37">
                                  <p:stCondLst>
                                    <p:cond delay="0"/>
                                  </p:stCondLst>
                                  <p:childTnLst>
                                    <p:set>
                                      <p:cBhvr>
                                        <p:cTn dur="1" fill="hold" id="43">
                                          <p:stCondLst>
                                            <p:cond delay="0"/>
                                          </p:stCondLst>
                                        </p:cTn>
                                        <p:tgtEl>
                                          <p:spTgt spid="49"/>
                                        </p:tgtEl>
                                        <p:attrNameLst>
                                          <p:attrName>style.visibility</p:attrName>
                                        </p:attrNameLst>
                                      </p:cBhvr>
                                      <p:to>
                                        <p:strVal val="visible"/>
                                      </p:to>
                                    </p:set>
                                    <p:animEffect filter="barn(outVertical)" transition="in">
                                      <p:cBhvr>
                                        <p:cTn dur="1000" id="44"/>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1"/>
      <p:bldP grpId="0" spid="18"/>
      <p:bldP grpId="0" spid="37"/>
      <p:bldP grpId="0" spid="38"/>
      <p:bldP grpId="0" spid="4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işḷíde">
            <a:extLst>
              <a:ext uri="{FF2B5EF4-FFF2-40B4-BE49-F238E27FC236}">
                <a16:creationId xmlns:a16="http://schemas.microsoft.com/office/drawing/2014/main" id="{AD2763F4-289A-42FF-ABF4-5DFD021D3C4D}"/>
              </a:ext>
            </a:extLst>
          </p:cNvPr>
          <p:cNvSpPr txBox="1"/>
          <p:nvPr/>
        </p:nvSpPr>
        <p:spPr bwMode="auto">
          <a:xfrm>
            <a:off x="2324911" y="2104440"/>
            <a:ext cx="7680853" cy="512381"/>
          </a:xfrm>
          <a:prstGeom prst="rect">
            <a:avLst/>
          </a:prstGeom>
          <a:noFill/>
        </p:spPr>
        <p:txBody>
          <a:bodyPr wrap="square">
            <a:noAutofit/>
          </a:bodyPr>
          <a:lstStyle/>
          <a:p>
            <a:pPr>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人民群众是历史的创造者，共产党人只有动员和依靠群众才能成就惊天动地的伟业。</a:t>
            </a:r>
          </a:p>
        </p:txBody>
      </p:sp>
      <p:sp>
        <p:nvSpPr>
          <p:cNvPr id="31" name="矩形 30">
            <a:extLst>
              <a:ext uri="{FF2B5EF4-FFF2-40B4-BE49-F238E27FC236}">
                <a16:creationId xmlns:a16="http://schemas.microsoft.com/office/drawing/2014/main" id="{F8E763FA-4BBC-442B-B4C6-618947ED46B2}"/>
              </a:ext>
            </a:extLst>
          </p:cNvPr>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400">
                <a:solidFill>
                  <a:schemeClr val="bg1"/>
                </a:solidFill>
                <a:latin charset="-122" panose="020b0a00000000000000" pitchFamily="34" typeface="思源黑体 CN Heavy"/>
                <a:ea charset="-122" panose="020b0a00000000000000" pitchFamily="34" typeface="思源黑体 CN Heavy"/>
                <a:cs typeface="+mn-ea"/>
                <a:sym typeface="+mn-lt"/>
              </a:rPr>
              <a:t>（四）意识形态工作对于调动群众的积极性主动性创造性极端重要</a:t>
            </a:r>
          </a:p>
        </p:txBody>
      </p:sp>
      <p:sp>
        <p:nvSpPr>
          <p:cNvPr id="21" name="对话气泡: 矩形 20">
            <a:extLst>
              <a:ext uri="{FF2B5EF4-FFF2-40B4-BE49-F238E27FC236}">
                <a16:creationId xmlns:a16="http://schemas.microsoft.com/office/drawing/2014/main" id="{AD58E8A6-08F0-42B7-8C05-945247B5527E}"/>
              </a:ext>
            </a:extLst>
          </p:cNvPr>
          <p:cNvSpPr/>
          <p:nvPr/>
        </p:nvSpPr>
        <p:spPr>
          <a:xfrm>
            <a:off x="1183350" y="2641863"/>
            <a:ext cx="4555093" cy="512383"/>
          </a:xfrm>
          <a:prstGeom prst="wedgeRectCallout">
            <a:avLst>
              <a:gd fmla="val -21205" name="adj1"/>
              <a:gd fmla="val 78198" name="adj2"/>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C000"/>
                </a:solidFill>
                <a:latin charset="-122" panose="020b0400000000000000" pitchFamily="34" typeface="思源黑体 CN Normal"/>
                <a:ea charset="-122" panose="020b0400000000000000" pitchFamily="34" typeface="思源黑体 CN Normal"/>
                <a:cs typeface="+mn-ea"/>
                <a:sym typeface="+mn-lt"/>
              </a:rPr>
              <a:t>新形势下如何调动人民群众的积极性？</a:t>
            </a:r>
          </a:p>
        </p:txBody>
      </p:sp>
      <p:sp>
        <p:nvSpPr>
          <p:cNvPr id="22" name="işḷíde">
            <a:extLst>
              <a:ext uri="{FF2B5EF4-FFF2-40B4-BE49-F238E27FC236}">
                <a16:creationId xmlns:a16="http://schemas.microsoft.com/office/drawing/2014/main" id="{D09C627F-3563-45B8-9AFC-C6B531A21313}"/>
              </a:ext>
            </a:extLst>
          </p:cNvPr>
          <p:cNvSpPr txBox="1"/>
          <p:nvPr/>
        </p:nvSpPr>
        <p:spPr bwMode="auto">
          <a:xfrm>
            <a:off x="1183349" y="3266484"/>
            <a:ext cx="9025003" cy="1274424"/>
          </a:xfrm>
          <a:prstGeom prst="rect">
            <a:avLst/>
          </a:prstGeom>
          <a:noFill/>
        </p:spPr>
        <p:txBody>
          <a:bodyPr wrap="square">
            <a:noAutofit/>
          </a:bodyPr>
          <a:lstStyle/>
          <a:p>
            <a:pPr>
              <a:lnSpc>
                <a:spcPct val="150000"/>
              </a:lnSpc>
              <a:buClr>
                <a:srgbClr val="C91118"/>
              </a:buClr>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除了制定正确的路线方针政策、关注民生和社会建设、给群众以看得见的物质利益以外还必须注意思想文化和精神的力量善于以:</a:t>
            </a:r>
          </a:p>
        </p:txBody>
      </p:sp>
      <p:sp>
        <p:nvSpPr>
          <p:cNvPr id="23" name="矩形: 圆角 22">
            <a:extLst>
              <a:ext uri="{FF2B5EF4-FFF2-40B4-BE49-F238E27FC236}">
                <a16:creationId xmlns:a16="http://schemas.microsoft.com/office/drawing/2014/main" id="{52F2BDD4-47B2-4FDB-AE83-C82C5CF7721B}"/>
              </a:ext>
            </a:extLst>
          </p:cNvPr>
          <p:cNvSpPr/>
          <p:nvPr/>
        </p:nvSpPr>
        <p:spPr>
          <a:xfrm>
            <a:off x="1200151" y="5238198"/>
            <a:ext cx="9930373" cy="886589"/>
          </a:xfrm>
          <a:prstGeom prst="roundRect">
            <a:avLst>
              <a:gd fmla="val 4295" name="adj"/>
            </a:avLst>
          </a:prstGeom>
          <a:solidFill>
            <a:srgbClr val="FADE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67">
                <a:solidFill>
                  <a:schemeClr val="tx1"/>
                </a:solidFill>
                <a:latin charset="-122" panose="020b0400000000000000" pitchFamily="34" typeface="思源黑体 CN Normal"/>
                <a:ea charset="-122" panose="020b0400000000000000" pitchFamily="34" typeface="思源黑体 CN Normal"/>
                <a:cs typeface="+mn-ea"/>
                <a:sym typeface="+mn-lt"/>
              </a:rPr>
              <a:t>充分发挥意识形态工作引领人、教育人、激励人、鼓舞人的特殊功能，调动每一个社会成员的工作热情。意识形态工作是动员和调动群众的重要武器，在新形势下应当坚持好、运用好，高度重视意识形态工作在动员调动群众中的重要价值。</a:t>
            </a:r>
          </a:p>
        </p:txBody>
      </p:sp>
      <p:sp>
        <p:nvSpPr>
          <p:cNvPr id="25" name="箭头: 五边形 24">
            <a:extLst>
              <a:ext uri="{FF2B5EF4-FFF2-40B4-BE49-F238E27FC236}">
                <a16:creationId xmlns:a16="http://schemas.microsoft.com/office/drawing/2014/main" id="{7C8FC2A0-CD0E-483A-84CD-A34F7F134D11}"/>
              </a:ext>
            </a:extLst>
          </p:cNvPr>
          <p:cNvSpPr/>
          <p:nvPr/>
        </p:nvSpPr>
        <p:spPr>
          <a:xfrm>
            <a:off x="1220788" y="4165134"/>
            <a:ext cx="2208245"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科学的理论武装人</a:t>
            </a:r>
          </a:p>
        </p:txBody>
      </p:sp>
      <p:sp>
        <p:nvSpPr>
          <p:cNvPr id="27" name="箭头: V 形 26">
            <a:extLst>
              <a:ext uri="{FF2B5EF4-FFF2-40B4-BE49-F238E27FC236}">
                <a16:creationId xmlns:a16="http://schemas.microsoft.com/office/drawing/2014/main" id="{FA124898-D2B7-4A28-8BFD-A5FBCDBD948E}"/>
              </a:ext>
            </a:extLst>
          </p:cNvPr>
          <p:cNvSpPr/>
          <p:nvPr/>
        </p:nvSpPr>
        <p:spPr>
          <a:xfrm>
            <a:off x="3487606" y="4243952"/>
            <a:ext cx="241239" cy="367824"/>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rgbClr val="E71E17"/>
              </a:solidFill>
              <a:latin charset="-122" panose="020b0400000000000000" pitchFamily="34" typeface="思源黑体 CN Normal"/>
              <a:ea charset="-122" panose="020b0400000000000000" pitchFamily="34" typeface="思源黑体 CN Normal"/>
              <a:cs typeface="+mn-ea"/>
              <a:sym typeface="+mn-lt"/>
            </a:endParaRPr>
          </a:p>
        </p:txBody>
      </p:sp>
      <p:sp>
        <p:nvSpPr>
          <p:cNvPr id="28" name="箭头: 五边形 27">
            <a:extLst>
              <a:ext uri="{FF2B5EF4-FFF2-40B4-BE49-F238E27FC236}">
                <a16:creationId xmlns:a16="http://schemas.microsoft.com/office/drawing/2014/main" id="{8FCFE84D-D3BB-4AE9-AB24-44E816FDDC21}"/>
              </a:ext>
            </a:extLst>
          </p:cNvPr>
          <p:cNvSpPr/>
          <p:nvPr/>
        </p:nvSpPr>
        <p:spPr>
          <a:xfrm>
            <a:off x="3787416" y="4165134"/>
            <a:ext cx="2208245"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正确的舆论引导人</a:t>
            </a:r>
          </a:p>
        </p:txBody>
      </p:sp>
      <p:sp>
        <p:nvSpPr>
          <p:cNvPr id="30" name="箭头: V 形 29">
            <a:extLst>
              <a:ext uri="{FF2B5EF4-FFF2-40B4-BE49-F238E27FC236}">
                <a16:creationId xmlns:a16="http://schemas.microsoft.com/office/drawing/2014/main" id="{8119A6EB-39CF-478E-8145-7E6B1647A166}"/>
              </a:ext>
            </a:extLst>
          </p:cNvPr>
          <p:cNvSpPr/>
          <p:nvPr/>
        </p:nvSpPr>
        <p:spPr>
          <a:xfrm>
            <a:off x="6054234" y="4243952"/>
            <a:ext cx="241239" cy="367824"/>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rgbClr val="E71E17"/>
              </a:solidFill>
              <a:latin charset="-122" panose="020b0400000000000000" pitchFamily="34" typeface="思源黑体 CN Normal"/>
              <a:ea charset="-122" panose="020b0400000000000000" pitchFamily="34" typeface="思源黑体 CN Normal"/>
              <a:cs typeface="+mn-ea"/>
              <a:sym typeface="+mn-lt"/>
            </a:endParaRPr>
          </a:p>
        </p:txBody>
      </p:sp>
      <p:sp>
        <p:nvSpPr>
          <p:cNvPr id="33" name="箭头: 五边形 32">
            <a:extLst>
              <a:ext uri="{FF2B5EF4-FFF2-40B4-BE49-F238E27FC236}">
                <a16:creationId xmlns:a16="http://schemas.microsoft.com/office/drawing/2014/main" id="{A7ACA1D3-868B-47C7-AF5C-2660D2D3836B}"/>
              </a:ext>
            </a:extLst>
          </p:cNvPr>
          <p:cNvSpPr/>
          <p:nvPr/>
        </p:nvSpPr>
        <p:spPr>
          <a:xfrm>
            <a:off x="6354044" y="4165134"/>
            <a:ext cx="2208245"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优秀的作品鼓舞人</a:t>
            </a:r>
          </a:p>
        </p:txBody>
      </p:sp>
      <p:sp>
        <p:nvSpPr>
          <p:cNvPr id="34" name="箭头: V 形 33">
            <a:extLst>
              <a:ext uri="{FF2B5EF4-FFF2-40B4-BE49-F238E27FC236}">
                <a16:creationId xmlns:a16="http://schemas.microsoft.com/office/drawing/2014/main" id="{0B6F2AEB-86E8-40AF-87CC-6A9504DA38EC}"/>
              </a:ext>
            </a:extLst>
          </p:cNvPr>
          <p:cNvSpPr/>
          <p:nvPr/>
        </p:nvSpPr>
        <p:spPr>
          <a:xfrm>
            <a:off x="8620862" y="4243952"/>
            <a:ext cx="241239" cy="367824"/>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solidFill>
                <a:srgbClr val="E71E17"/>
              </a:solidFill>
              <a:latin charset="-122" panose="020b0400000000000000" pitchFamily="34" typeface="思源黑体 CN Normal"/>
              <a:ea charset="-122" panose="020b0400000000000000" pitchFamily="34" typeface="思源黑体 CN Normal"/>
              <a:cs typeface="+mn-ea"/>
              <a:sym typeface="+mn-lt"/>
            </a:endParaRPr>
          </a:p>
        </p:txBody>
      </p:sp>
      <p:sp>
        <p:nvSpPr>
          <p:cNvPr id="35" name="箭头: 五边形 34">
            <a:extLst>
              <a:ext uri="{FF2B5EF4-FFF2-40B4-BE49-F238E27FC236}">
                <a16:creationId xmlns:a16="http://schemas.microsoft.com/office/drawing/2014/main" id="{530D7A75-2E7D-44DF-8ECB-BE4038093ECF}"/>
              </a:ext>
            </a:extLst>
          </p:cNvPr>
          <p:cNvSpPr/>
          <p:nvPr/>
        </p:nvSpPr>
        <p:spPr>
          <a:xfrm>
            <a:off x="8920672" y="4165134"/>
            <a:ext cx="2208245"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崇高的精神塑造人</a:t>
            </a:r>
          </a:p>
        </p:txBody>
      </p:sp>
    </p:spTree>
    <p:extLst>
      <p:ext uri="{BB962C8B-B14F-4D97-AF65-F5344CB8AC3E}">
        <p14:creationId val="22505984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1"/>
                                        </p:tgtEl>
                                        <p:attrNameLst>
                                          <p:attrName>style.visibility</p:attrName>
                                        </p:attrNameLst>
                                      </p:cBhvr>
                                      <p:to>
                                        <p:strVal val="visible"/>
                                      </p:to>
                                    </p:set>
                                    <p:animEffect filter="barn(outVertical)" transition="in">
                                      <p:cBhvr>
                                        <p:cTn dur="1000" id="7"/>
                                        <p:tgtEl>
                                          <p:spTgt spid="31"/>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6"/>
                                        </p:tgtEl>
                                        <p:attrNameLst>
                                          <p:attrName>style.visibility</p:attrName>
                                        </p:attrNameLst>
                                      </p:cBhvr>
                                      <p:to>
                                        <p:strVal val="visible"/>
                                      </p:to>
                                    </p:set>
                                    <p:animEffect filter="wipe(left)" transition="in">
                                      <p:cBhvr>
                                        <p:cTn dur="500" id="11"/>
                                        <p:tgtEl>
                                          <p:spTgt spid="26"/>
                                        </p:tgtEl>
                                      </p:cBhvr>
                                    </p:animEffect>
                                  </p:childTnLst>
                                </p:cTn>
                              </p:par>
                            </p:childTnLst>
                          </p:cTn>
                        </p:par>
                        <p:par>
                          <p:cTn fill="hold" id="12" nodeType="afterGroup">
                            <p:stCondLst>
                              <p:cond delay="1500"/>
                            </p:stCondLst>
                            <p:childTnLst>
                              <p:par>
                                <p:cTn fill="hold" grpId="0" id="13" nodeType="afterEffect" presetClass="entr" presetID="16" presetSubtype="37">
                                  <p:stCondLst>
                                    <p:cond delay="0"/>
                                  </p:stCondLst>
                                  <p:childTnLst>
                                    <p:set>
                                      <p:cBhvr>
                                        <p:cTn dur="1" fill="hold" id="14">
                                          <p:stCondLst>
                                            <p:cond delay="0"/>
                                          </p:stCondLst>
                                        </p:cTn>
                                        <p:tgtEl>
                                          <p:spTgt spid="21"/>
                                        </p:tgtEl>
                                        <p:attrNameLst>
                                          <p:attrName>style.visibility</p:attrName>
                                        </p:attrNameLst>
                                      </p:cBhvr>
                                      <p:to>
                                        <p:strVal val="visible"/>
                                      </p:to>
                                    </p:set>
                                    <p:animEffect filter="barn(outVertical)" transition="in">
                                      <p:cBhvr>
                                        <p:cTn dur="1000" id="15"/>
                                        <p:tgtEl>
                                          <p:spTgt spid="21"/>
                                        </p:tgtEl>
                                      </p:cBhvr>
                                    </p:animEffect>
                                  </p:childTnLst>
                                </p:cTn>
                              </p:par>
                            </p:childTnLst>
                          </p:cTn>
                        </p:par>
                        <p:par>
                          <p:cTn fill="hold" id="16" nodeType="afterGroup">
                            <p:stCondLst>
                              <p:cond delay="2500"/>
                            </p:stCondLst>
                            <p:childTnLst>
                              <p:par>
                                <p:cTn fill="hold" grpId="0" id="17" nodeType="afterEffect" presetClass="entr" presetID="22" presetSubtype="8">
                                  <p:stCondLst>
                                    <p:cond delay="0"/>
                                  </p:stCondLst>
                                  <p:childTnLst>
                                    <p:set>
                                      <p:cBhvr>
                                        <p:cTn dur="1" fill="hold" id="18">
                                          <p:stCondLst>
                                            <p:cond delay="0"/>
                                          </p:stCondLst>
                                        </p:cTn>
                                        <p:tgtEl>
                                          <p:spTgt spid="22"/>
                                        </p:tgtEl>
                                        <p:attrNameLst>
                                          <p:attrName>style.visibility</p:attrName>
                                        </p:attrNameLst>
                                      </p:cBhvr>
                                      <p:to>
                                        <p:strVal val="visible"/>
                                      </p:to>
                                    </p:set>
                                    <p:animEffect filter="wipe(left)" transition="in">
                                      <p:cBhvr>
                                        <p:cTn dur="500" id="19"/>
                                        <p:tgtEl>
                                          <p:spTgt spid="22"/>
                                        </p:tgtEl>
                                      </p:cBhvr>
                                    </p:animEffect>
                                  </p:childTnLst>
                                </p:cTn>
                              </p:par>
                            </p:childTnLst>
                          </p:cTn>
                        </p:par>
                        <p:par>
                          <p:cTn fill="hold" id="20" nodeType="afterGroup">
                            <p:stCondLst>
                              <p:cond delay="3000"/>
                            </p:stCondLst>
                            <p:childTnLst>
                              <p:par>
                                <p:cTn fill="hold" grpId="0" id="21" nodeType="afterEffect" presetClass="entr" presetID="16" presetSubtype="37">
                                  <p:stCondLst>
                                    <p:cond delay="0"/>
                                  </p:stCondLst>
                                  <p:childTnLst>
                                    <p:set>
                                      <p:cBhvr>
                                        <p:cTn dur="1" fill="hold" id="22">
                                          <p:stCondLst>
                                            <p:cond delay="0"/>
                                          </p:stCondLst>
                                        </p:cTn>
                                        <p:tgtEl>
                                          <p:spTgt spid="23"/>
                                        </p:tgtEl>
                                        <p:attrNameLst>
                                          <p:attrName>style.visibility</p:attrName>
                                        </p:attrNameLst>
                                      </p:cBhvr>
                                      <p:to>
                                        <p:strVal val="visible"/>
                                      </p:to>
                                    </p:set>
                                    <p:animEffect filter="barn(outVertical)" transition="in">
                                      <p:cBhvr>
                                        <p:cTn dur="1000" id="23"/>
                                        <p:tgtEl>
                                          <p:spTgt spid="23"/>
                                        </p:tgtEl>
                                      </p:cBhvr>
                                    </p:animEffect>
                                  </p:childTnLst>
                                </p:cTn>
                              </p:par>
                              <p:par>
                                <p:cTn fill="hold" grpId="0" id="24" nodeType="withEffect" presetClass="entr" presetID="22" presetSubtype="8">
                                  <p:stCondLst>
                                    <p:cond delay="50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1000" id="26"/>
                                        <p:tgtEl>
                                          <p:spTgt spid="25"/>
                                        </p:tgtEl>
                                      </p:cBhvr>
                                    </p:animEffect>
                                  </p:childTnLst>
                                </p:cTn>
                              </p:par>
                            </p:childTnLst>
                          </p:cTn>
                        </p:par>
                        <p:par>
                          <p:cTn fill="hold" id="27" nodeType="afterGroup">
                            <p:stCondLst>
                              <p:cond delay="4500"/>
                            </p:stCondLst>
                            <p:childTnLst>
                              <p:par>
                                <p:cTn fill="hold" grpId="0" id="28" nodeType="afterEffect" presetClass="entr" presetID="22" presetSubtype="8">
                                  <p:stCondLst>
                                    <p:cond delay="0"/>
                                  </p:stCondLst>
                                  <p:childTnLst>
                                    <p:set>
                                      <p:cBhvr>
                                        <p:cTn dur="1" fill="hold" id="29">
                                          <p:stCondLst>
                                            <p:cond delay="0"/>
                                          </p:stCondLst>
                                        </p:cTn>
                                        <p:tgtEl>
                                          <p:spTgt spid="27"/>
                                        </p:tgtEl>
                                        <p:attrNameLst>
                                          <p:attrName>style.visibility</p:attrName>
                                        </p:attrNameLst>
                                      </p:cBhvr>
                                      <p:to>
                                        <p:strVal val="visible"/>
                                      </p:to>
                                    </p:set>
                                    <p:animEffect filter="wipe(left)" transition="in">
                                      <p:cBhvr>
                                        <p:cTn dur="500" id="30"/>
                                        <p:tgtEl>
                                          <p:spTgt spid="27"/>
                                        </p:tgtEl>
                                      </p:cBhvr>
                                    </p:animEffect>
                                  </p:childTnLst>
                                </p:cTn>
                              </p:par>
                              <p:par>
                                <p:cTn fill="hold" grpId="0" id="31" nodeType="withEffect" presetClass="entr" presetID="22" presetSubtype="8">
                                  <p:stCondLst>
                                    <p:cond delay="500"/>
                                  </p:stCondLst>
                                  <p:childTnLst>
                                    <p:set>
                                      <p:cBhvr>
                                        <p:cTn dur="1" fill="hold" id="32">
                                          <p:stCondLst>
                                            <p:cond delay="0"/>
                                          </p:stCondLst>
                                        </p:cTn>
                                        <p:tgtEl>
                                          <p:spTgt spid="28"/>
                                        </p:tgtEl>
                                        <p:attrNameLst>
                                          <p:attrName>style.visibility</p:attrName>
                                        </p:attrNameLst>
                                      </p:cBhvr>
                                      <p:to>
                                        <p:strVal val="visible"/>
                                      </p:to>
                                    </p:set>
                                    <p:animEffect filter="wipe(left)" transition="in">
                                      <p:cBhvr>
                                        <p:cTn dur="1000" id="33"/>
                                        <p:tgtEl>
                                          <p:spTgt spid="28"/>
                                        </p:tgtEl>
                                      </p:cBhvr>
                                    </p:animEffect>
                                  </p:childTnLst>
                                </p:cTn>
                              </p:par>
                            </p:childTnLst>
                          </p:cTn>
                        </p:par>
                        <p:par>
                          <p:cTn fill="hold" id="34" nodeType="afterGroup">
                            <p:stCondLst>
                              <p:cond delay="6000"/>
                            </p:stCondLst>
                            <p:childTnLst>
                              <p:par>
                                <p:cTn fill="hold" grpId="0" id="35" nodeType="afterEffect" presetClass="entr" presetID="22" presetSubtype="8">
                                  <p:stCondLst>
                                    <p:cond delay="0"/>
                                  </p:stCondLst>
                                  <p:childTnLst>
                                    <p:set>
                                      <p:cBhvr>
                                        <p:cTn dur="1" fill="hold" id="36">
                                          <p:stCondLst>
                                            <p:cond delay="0"/>
                                          </p:stCondLst>
                                        </p:cTn>
                                        <p:tgtEl>
                                          <p:spTgt spid="30"/>
                                        </p:tgtEl>
                                        <p:attrNameLst>
                                          <p:attrName>style.visibility</p:attrName>
                                        </p:attrNameLst>
                                      </p:cBhvr>
                                      <p:to>
                                        <p:strVal val="visible"/>
                                      </p:to>
                                    </p:set>
                                    <p:animEffect filter="wipe(left)" transition="in">
                                      <p:cBhvr>
                                        <p:cTn dur="500" id="37"/>
                                        <p:tgtEl>
                                          <p:spTgt spid="30"/>
                                        </p:tgtEl>
                                      </p:cBhvr>
                                    </p:animEffect>
                                  </p:childTnLst>
                                </p:cTn>
                              </p:par>
                              <p:par>
                                <p:cTn fill="hold" grpId="0" id="38" nodeType="withEffect" presetClass="entr" presetID="22" presetSubtype="8">
                                  <p:stCondLst>
                                    <p:cond delay="500"/>
                                  </p:stCondLst>
                                  <p:childTnLst>
                                    <p:set>
                                      <p:cBhvr>
                                        <p:cTn dur="1" fill="hold" id="39">
                                          <p:stCondLst>
                                            <p:cond delay="0"/>
                                          </p:stCondLst>
                                        </p:cTn>
                                        <p:tgtEl>
                                          <p:spTgt spid="33"/>
                                        </p:tgtEl>
                                        <p:attrNameLst>
                                          <p:attrName>style.visibility</p:attrName>
                                        </p:attrNameLst>
                                      </p:cBhvr>
                                      <p:to>
                                        <p:strVal val="visible"/>
                                      </p:to>
                                    </p:set>
                                    <p:animEffect filter="wipe(left)" transition="in">
                                      <p:cBhvr>
                                        <p:cTn dur="1000" id="40"/>
                                        <p:tgtEl>
                                          <p:spTgt spid="33"/>
                                        </p:tgtEl>
                                      </p:cBhvr>
                                    </p:animEffect>
                                  </p:childTnLst>
                                </p:cTn>
                              </p:par>
                            </p:childTnLst>
                          </p:cTn>
                        </p:par>
                        <p:par>
                          <p:cTn fill="hold" id="41" nodeType="afterGroup">
                            <p:stCondLst>
                              <p:cond delay="7500"/>
                            </p:stCondLst>
                            <p:childTnLst>
                              <p:par>
                                <p:cTn fill="hold" grpId="0" id="42" nodeType="afterEffect" presetClass="entr" presetID="22" presetSubtype="8">
                                  <p:stCondLst>
                                    <p:cond delay="0"/>
                                  </p:stCondLst>
                                  <p:childTnLst>
                                    <p:set>
                                      <p:cBhvr>
                                        <p:cTn dur="1" fill="hold" id="43">
                                          <p:stCondLst>
                                            <p:cond delay="0"/>
                                          </p:stCondLst>
                                        </p:cTn>
                                        <p:tgtEl>
                                          <p:spTgt spid="34"/>
                                        </p:tgtEl>
                                        <p:attrNameLst>
                                          <p:attrName>style.visibility</p:attrName>
                                        </p:attrNameLst>
                                      </p:cBhvr>
                                      <p:to>
                                        <p:strVal val="visible"/>
                                      </p:to>
                                    </p:set>
                                    <p:animEffect filter="wipe(left)" transition="in">
                                      <p:cBhvr>
                                        <p:cTn dur="500" id="44"/>
                                        <p:tgtEl>
                                          <p:spTgt spid="34"/>
                                        </p:tgtEl>
                                      </p:cBhvr>
                                    </p:animEffect>
                                  </p:childTnLst>
                                </p:cTn>
                              </p:par>
                              <p:par>
                                <p:cTn fill="hold" grpId="0" id="45" nodeType="withEffect" presetClass="entr" presetID="22" presetSubtype="8">
                                  <p:stCondLst>
                                    <p:cond delay="500"/>
                                  </p:stCondLst>
                                  <p:childTnLst>
                                    <p:set>
                                      <p:cBhvr>
                                        <p:cTn dur="1" fill="hold" id="46">
                                          <p:stCondLst>
                                            <p:cond delay="0"/>
                                          </p:stCondLst>
                                        </p:cTn>
                                        <p:tgtEl>
                                          <p:spTgt spid="35"/>
                                        </p:tgtEl>
                                        <p:attrNameLst>
                                          <p:attrName>style.visibility</p:attrName>
                                        </p:attrNameLst>
                                      </p:cBhvr>
                                      <p:to>
                                        <p:strVal val="visible"/>
                                      </p:to>
                                    </p:set>
                                    <p:animEffect filter="wipe(left)" transition="in">
                                      <p:cBhvr>
                                        <p:cTn dur="1000" id="4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1"/>
      <p:bldP grpId="0" spid="21"/>
      <p:bldP grpId="0" spid="22"/>
      <p:bldP grpId="0" spid="23"/>
      <p:bldP grpId="0" spid="25"/>
      <p:bldP grpId="0" spid="27"/>
      <p:bldP grpId="0" spid="28"/>
      <p:bldP grpId="0" spid="30"/>
      <p:bldP grpId="0" spid="33"/>
      <p:bldP grpId="0" spid="34"/>
      <p:bldP grpId="0" spid="3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pic>
        <p:nvPicPr>
          <p:cNvPr id="30" name="图片 29">
            <a:extLst>
              <a:ext uri="{FF2B5EF4-FFF2-40B4-BE49-F238E27FC236}">
                <a16:creationId xmlns:a16="http://schemas.microsoft.com/office/drawing/2014/main" id="{F645695F-5E29-4030-B821-B41CD37DA9EB}"/>
              </a:ext>
            </a:extLst>
          </p:cNvPr>
          <p:cNvPicPr>
            <a:picLocks noChangeAspect="1"/>
          </p:cNvPicPr>
          <p:nvPr/>
        </p:nvPicPr>
        <p:blipFill>
          <a:blip r:embed="rId8">
            <a:extLst>
              <a:ext uri="{28A0092B-C50C-407E-A947-70E740481C1C}">
                <a14:useLocalDpi val="0"/>
              </a:ext>
            </a:extLst>
          </a:blip>
          <a:stretch>
            <a:fillRect/>
          </a:stretch>
        </p:blipFill>
        <p:spPr>
          <a:xfrm>
            <a:off x="7342661" y="283678"/>
            <a:ext cx="3569047" cy="1189683"/>
          </a:xfrm>
          <a:prstGeom prst="rect">
            <a:avLst/>
          </a:prstGeom>
        </p:spPr>
      </p:pic>
      <p:sp>
        <p:nvSpPr>
          <p:cNvPr id="13" name="矩形 12">
            <a:extLst>
              <a:ext uri="{FF2B5EF4-FFF2-40B4-BE49-F238E27FC236}">
                <a16:creationId xmlns:a16="http://schemas.microsoft.com/office/drawing/2014/main" id="{78587926-D1A9-4B93-879A-8C1A73B28204}"/>
              </a:ext>
            </a:extLst>
          </p:cNvPr>
          <p:cNvSpPr/>
          <p:nvPr/>
        </p:nvSpPr>
        <p:spPr>
          <a:xfrm>
            <a:off x="1822861" y="3065498"/>
            <a:ext cx="8564880" cy="1005840"/>
          </a:xfrm>
          <a:prstGeom prst="rect">
            <a:avLst/>
          </a:prstGeom>
        </p:spPr>
        <p:txBody>
          <a:bodyPr wrap="none">
            <a:spAutoFit/>
          </a:bodyPr>
          <a:lstStyle/>
          <a:p>
            <a:pPr algn="ctr" defTabSz="1219170"/>
            <a:r>
              <a:rPr altLang="en-US" b="1" lang="zh-CN" sz="6000">
                <a:solidFill>
                  <a:srgbClr val="D30013"/>
                </a:solidFill>
                <a:latin charset="-122" panose="020b0804020202020204" pitchFamily="34" typeface="汉仪雅酷黑 75W"/>
                <a:ea charset="-122" panose="020b0804020202020204" pitchFamily="34" typeface="汉仪雅酷黑 75W"/>
                <a:cs typeface="+mn-ea"/>
                <a:sym typeface="+mn-lt"/>
              </a:rPr>
              <a:t>意识形态工作的主要任务</a:t>
            </a:r>
          </a:p>
        </p:txBody>
      </p:sp>
      <p:pic>
        <p:nvPicPr>
          <p:cNvPr id="15" name="图片 14">
            <a:extLst>
              <a:ext uri="{FF2B5EF4-FFF2-40B4-BE49-F238E27FC236}">
                <a16:creationId xmlns:a16="http://schemas.microsoft.com/office/drawing/2014/main" id="{2A5EB623-CC04-4818-B238-DBC516B13E8B}"/>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74632" y="1414900"/>
            <a:ext cx="1842738" cy="498461"/>
          </a:xfrm>
          <a:prstGeom prst="rect">
            <a:avLst/>
          </a:prstGeom>
        </p:spPr>
      </p:pic>
      <p:grpSp>
        <p:nvGrpSpPr>
          <p:cNvPr id="16" name="组合 15">
            <a:extLst>
              <a:ext uri="{FF2B5EF4-FFF2-40B4-BE49-F238E27FC236}">
                <a16:creationId xmlns:a16="http://schemas.microsoft.com/office/drawing/2014/main" id="{31DB4AEB-1803-4F1B-B60F-F5AAE1709FC2}"/>
              </a:ext>
            </a:extLst>
          </p:cNvPr>
          <p:cNvGrpSpPr/>
          <p:nvPr/>
        </p:nvGrpSpPr>
        <p:grpSpPr>
          <a:xfrm>
            <a:off x="4504748" y="2186204"/>
            <a:ext cx="3182505" cy="781920"/>
            <a:chOff x="4188756" y="1772286"/>
            <a:chExt cx="3826865" cy="781920"/>
          </a:xfrm>
          <a:solidFill>
            <a:srgbClr val="C00000"/>
          </a:solidFill>
          <a:effectLst>
            <a:outerShdw algn="t" blurRad="50800" dir="5400000" dist="38100" rotWithShape="0">
              <a:prstClr val="black">
                <a:alpha val="40000"/>
              </a:prstClr>
            </a:outerShdw>
          </a:effectLst>
        </p:grpSpPr>
        <p:sp>
          <p:nvSpPr>
            <p:cNvPr id="17" name="矩形: 圆角 12">
              <a:extLst>
                <a:ext uri="{FF2B5EF4-FFF2-40B4-BE49-F238E27FC236}">
                  <a16:creationId xmlns:a16="http://schemas.microsoft.com/office/drawing/2014/main" id="{B526E142-7694-4822-BC85-5189CB4594A6}"/>
                </a:ext>
              </a:extLst>
            </p:cNvPr>
            <p:cNvSpPr/>
            <p:nvPr/>
          </p:nvSpPr>
          <p:spPr>
            <a:xfrm>
              <a:off x="4188756" y="1772286"/>
              <a:ext cx="3826865" cy="781920"/>
            </a:xfrm>
            <a:prstGeom prst="roundRect">
              <a:avLst>
                <a:gd fmla="val 50000" name="adj"/>
              </a:avLst>
            </a:prstGeom>
            <a:grpFill/>
            <a:ln algn="ctr" cap="flat" cmpd="sng" w="38100">
              <a:noFill/>
              <a:prstDash val="solid"/>
              <a:miter lim="800000"/>
            </a:ln>
            <a:effectLst>
              <a:glow rad="190500">
                <a:sysClr lastClr="FFFFFF" val="window">
                  <a:alpha val="50000"/>
                </a:sysClr>
              </a:glo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latin charset="-122" panose="020b0804020202020204" pitchFamily="34" typeface="汉仪雅酷黑 75W"/>
                <a:ea charset="-122" panose="020b0804020202020204" pitchFamily="34" typeface="汉仪雅酷黑 75W"/>
              </a:endParaRPr>
            </a:p>
          </p:txBody>
        </p:sp>
        <p:sp>
          <p:nvSpPr>
            <p:cNvPr id="18" name="文本框 20">
              <a:extLst>
                <a:ext uri="{FF2B5EF4-FFF2-40B4-BE49-F238E27FC236}">
                  <a16:creationId xmlns:a16="http://schemas.microsoft.com/office/drawing/2014/main" id="{628C5617-2915-4A32-9C57-FDA11640AB4B}"/>
                </a:ext>
              </a:extLst>
            </p:cNvPr>
            <p:cNvSpPr txBox="1"/>
            <p:nvPr/>
          </p:nvSpPr>
          <p:spPr>
            <a:xfrm>
              <a:off x="4892695" y="1840081"/>
              <a:ext cx="2418984" cy="640080"/>
            </a:xfrm>
            <a:prstGeom prst="rect">
              <a:avLst/>
            </a:prstGeom>
            <a:grpFill/>
            <a:ln>
              <a:noFill/>
            </a:ln>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600" u="none">
                  <a:ln>
                    <a:noFill/>
                  </a:ln>
                  <a:solidFill>
                    <a:prstClr val="white"/>
                  </a:solidFill>
                  <a:effectLst/>
                  <a:uLnTx/>
                  <a:uFillTx/>
                  <a:latin charset="-122" panose="020b0804020202020204" pitchFamily="34" typeface="汉仪雅酷黑 75W"/>
                  <a:ea charset="-122" panose="020b0804020202020204" pitchFamily="34" typeface="汉仪雅酷黑 75W"/>
                </a:rPr>
                <a:t>第三部分</a:t>
              </a:r>
            </a:p>
          </p:txBody>
        </p:sp>
      </p:grpSp>
    </p:spTree>
    <p:extLst>
      <p:ext uri="{BB962C8B-B14F-4D97-AF65-F5344CB8AC3E}">
        <p14:creationId val="18129008"/>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500" id="31"/>
                                        <p:tgtEl>
                                          <p:spTgt spid="30"/>
                                        </p:tgtEl>
                                      </p:cBhvr>
                                    </p:animEffect>
                                    <p:anim calcmode="lin" valueType="num">
                                      <p:cBhvr>
                                        <p:cTn dur="1500" fill="hold" id="32"/>
                                        <p:tgtEl>
                                          <p:spTgt spid="30"/>
                                        </p:tgtEl>
                                        <p:attrNameLst>
                                          <p:attrName>ppt_x</p:attrName>
                                        </p:attrNameLst>
                                      </p:cBhvr>
                                      <p:tavLst>
                                        <p:tav tm="0">
                                          <p:val>
                                            <p:strVal val="#ppt_x"/>
                                          </p:val>
                                        </p:tav>
                                        <p:tav tm="100000">
                                          <p:val>
                                            <p:strVal val="#ppt_x"/>
                                          </p:val>
                                        </p:tav>
                                      </p:tavLst>
                                    </p:anim>
                                    <p:anim calcmode="lin" valueType="num">
                                      <p:cBhvr>
                                        <p:cTn dur="1500" fill="hold" id="33"/>
                                        <p:tgtEl>
                                          <p:spTgt spid="3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1000" id="42"/>
                                        <p:tgtEl>
                                          <p:spTgt spid="16"/>
                                        </p:tgtEl>
                                      </p:cBhvr>
                                    </p:animEffect>
                                    <p:anim calcmode="lin" valueType="num">
                                      <p:cBhvr>
                                        <p:cTn dur="1000" fill="hold" id="43"/>
                                        <p:tgtEl>
                                          <p:spTgt spid="16"/>
                                        </p:tgtEl>
                                        <p:attrNameLst>
                                          <p:attrName>ppt_x</p:attrName>
                                        </p:attrNameLst>
                                      </p:cBhvr>
                                      <p:tavLst>
                                        <p:tav tm="0">
                                          <p:val>
                                            <p:strVal val="#ppt_x"/>
                                          </p:val>
                                        </p:tav>
                                        <p:tav tm="100000">
                                          <p:val>
                                            <p:strVal val="#ppt_x"/>
                                          </p:val>
                                        </p:tav>
                                      </p:tavLst>
                                    </p:anim>
                                    <p:anim calcmode="lin" valueType="num">
                                      <p:cBhvr>
                                        <p:cTn dur="1000" fill="hold" id="44"/>
                                        <p:tgtEl>
                                          <p:spTgt spid="1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grpId="0" id="46" nodeType="afterEffect" presetClass="entr" presetID="23" presetSubtype="16">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19">
            <a:extLst>
              <a:ext uri="{FF2B5EF4-FFF2-40B4-BE49-F238E27FC236}">
                <a16:creationId xmlns:a16="http://schemas.microsoft.com/office/drawing/2014/main" id="{2F275689-BE63-4FAB-9D03-D81F5AF593B2}"/>
              </a:ext>
            </a:extLst>
          </p:cNvPr>
          <p:cNvSpPr txBox="1"/>
          <p:nvPr/>
        </p:nvSpPr>
        <p:spPr>
          <a:xfrm>
            <a:off x="2927646" y="1194582"/>
            <a:ext cx="6336707" cy="822960"/>
          </a:xfrm>
          <a:prstGeom prst="rect">
            <a:avLst/>
          </a:prstGeom>
          <a:noFill/>
        </p:spPr>
        <p:txBody>
          <a:bodyPr rtlCol="0" wrap="square">
            <a:spAutoFit/>
          </a:bodyPr>
          <a:lstStyle>
            <a:defPPr>
              <a:defRPr lang="zh-CN"/>
            </a:defPPr>
            <a:lvl1pPr>
              <a:defRPr b="1" sz="3200">
                <a:gradFill>
                  <a:gsLst>
                    <a:gs pos="0">
                      <a:srgbClr val="FF3300"/>
                    </a:gs>
                    <a:gs pos="87000">
                      <a:srgbClr val="C00000"/>
                    </a:gs>
                    <a:gs pos="100000">
                      <a:srgbClr val="FF3300"/>
                    </a:gs>
                  </a:gsLst>
                  <a:lin ang="5400000" scaled="0"/>
                </a:gradFill>
                <a:latin charset="2" panose="020b0503020204020204" pitchFamily="82" typeface="微软雅黑"/>
                <a:ea charset="2" panose="020b0503020204020204" pitchFamily="82" typeface="微软雅黑"/>
              </a:defRPr>
            </a:lvl1pPr>
          </a:lstStyle>
          <a:p>
            <a:pPr>
              <a:lnSpc>
                <a:spcPct val="150000"/>
              </a:lnSpc>
            </a:pPr>
            <a:r>
              <a:rPr altLang="en-US" b="0" lang="zh-CN" sz="1600">
                <a:solidFill>
                  <a:srgbClr val="C00000"/>
                </a:solidFill>
                <a:latin charset="-122" panose="020b0400000000000000" pitchFamily="34" typeface="思源黑体 CN Normal"/>
                <a:ea charset="-122" panose="020b0400000000000000" pitchFamily="34" typeface="思源黑体 CN Normal"/>
                <a:cs typeface="+mn-ea"/>
                <a:sym typeface="+mn-lt"/>
              </a:rPr>
              <a:t>做好意识形态工作，必须清楚知道有哪些具体任务，才能有针对性地完成各领域、各层次的意识形态工作，并对工作效果进行评价。</a:t>
            </a:r>
          </a:p>
        </p:txBody>
      </p:sp>
      <p:cxnSp>
        <p:nvCxnSpPr>
          <p:cNvPr id="21" name="直接连接符 20">
            <a:extLst>
              <a:ext uri="{FF2B5EF4-FFF2-40B4-BE49-F238E27FC236}">
                <a16:creationId xmlns:a16="http://schemas.microsoft.com/office/drawing/2014/main" id="{FC882220-1EAA-4307-8F82-A2BD873E68C1}"/>
              </a:ext>
            </a:extLst>
          </p:cNvPr>
          <p:cNvCxnSpPr/>
          <p:nvPr/>
        </p:nvCxnSpPr>
        <p:spPr>
          <a:xfrm>
            <a:off x="1200151" y="1624543"/>
            <a:ext cx="1385455"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22160C2-D32F-48B0-B51C-9DA0540A69E5}"/>
              </a:ext>
            </a:extLst>
          </p:cNvPr>
          <p:cNvCxnSpPr/>
          <p:nvPr/>
        </p:nvCxnSpPr>
        <p:spPr>
          <a:xfrm>
            <a:off x="9470413" y="1624543"/>
            <a:ext cx="1385455"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23" name="矩形: 圆角 1">
            <a:extLst>
              <a:ext uri="{FF2B5EF4-FFF2-40B4-BE49-F238E27FC236}">
                <a16:creationId xmlns:a16="http://schemas.microsoft.com/office/drawing/2014/main" id="{3978864F-FA2A-491A-9222-DB2CF7BB52C8}"/>
              </a:ext>
            </a:extLst>
          </p:cNvPr>
          <p:cNvSpPr/>
          <p:nvPr/>
        </p:nvSpPr>
        <p:spPr>
          <a:xfrm>
            <a:off x="1603032" y="3113398"/>
            <a:ext cx="2224904" cy="1810233"/>
          </a:xfrm>
          <a:prstGeom prst="roundRect">
            <a:avLst>
              <a:gd fmla="val 10312"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bg1"/>
              </a:solidFill>
              <a:latin charset="-122" panose="020b0a00000000000000" pitchFamily="34" typeface="思源黑体 CN Heavy"/>
              <a:ea charset="-122" panose="020b0a00000000000000" pitchFamily="34" typeface="思源黑体 CN Heavy"/>
              <a:cs typeface="+mn-ea"/>
              <a:sym typeface="+mn-lt"/>
            </a:endParaRPr>
          </a:p>
        </p:txBody>
      </p:sp>
      <p:sp>
        <p:nvSpPr>
          <p:cNvPr id="24" name="矩形 23">
            <a:extLst>
              <a:ext uri="{FF2B5EF4-FFF2-40B4-BE49-F238E27FC236}">
                <a16:creationId xmlns:a16="http://schemas.microsoft.com/office/drawing/2014/main" id="{7D70F464-B233-4E65-BA42-41550EDA3212}"/>
              </a:ext>
            </a:extLst>
          </p:cNvPr>
          <p:cNvSpPr/>
          <p:nvPr/>
        </p:nvSpPr>
        <p:spPr>
          <a:xfrm>
            <a:off x="1603033" y="3316929"/>
            <a:ext cx="2215588" cy="1392021"/>
          </a:xfrm>
          <a:prstGeom prst="rect">
            <a:avLst/>
          </a:prstGeom>
        </p:spPr>
        <p:txBody>
          <a:bodyPr wrap="square">
            <a:spAutoFit/>
          </a:bodyPr>
          <a:lstStyle/>
          <a:p>
            <a:pPr algn="ctr"/>
            <a:r>
              <a:rPr altLang="en-US" b="1" lang="zh-CN" sz="4267">
                <a:solidFill>
                  <a:schemeClr val="bg1"/>
                </a:solidFill>
                <a:latin charset="-122" panose="020b0a00000000000000" pitchFamily="34" typeface="思源黑体 CN Heavy"/>
                <a:ea charset="-122" panose="020b0a00000000000000" pitchFamily="34" typeface="思源黑体 CN Heavy"/>
                <a:cs typeface="+mn-ea"/>
                <a:sym typeface="+mn-lt"/>
              </a:rPr>
              <a:t>主要</a:t>
            </a:r>
          </a:p>
          <a:p>
            <a:pPr algn="ctr"/>
            <a:r>
              <a:rPr altLang="en-US" b="1" lang="zh-CN" sz="4267">
                <a:solidFill>
                  <a:schemeClr val="bg1"/>
                </a:solidFill>
                <a:latin charset="-122" panose="020b0a00000000000000" pitchFamily="34" typeface="思源黑体 CN Heavy"/>
                <a:ea charset="-122" panose="020b0a00000000000000" pitchFamily="34" typeface="思源黑体 CN Heavy"/>
                <a:cs typeface="+mn-ea"/>
                <a:sym typeface="+mn-lt"/>
              </a:rPr>
              <a:t>任务</a:t>
            </a:r>
          </a:p>
        </p:txBody>
      </p:sp>
      <p:sp>
        <p:nvSpPr>
          <p:cNvPr id="25" name="箭头: 五边形 24">
            <a:extLst>
              <a:ext uri="{FF2B5EF4-FFF2-40B4-BE49-F238E27FC236}">
                <a16:creationId xmlns:a16="http://schemas.microsoft.com/office/drawing/2014/main" id="{3DD65AD5-CE27-47FF-8EDE-0D3BFFCE9FFC}"/>
              </a:ext>
            </a:extLst>
          </p:cNvPr>
          <p:cNvSpPr/>
          <p:nvPr/>
        </p:nvSpPr>
        <p:spPr>
          <a:xfrm>
            <a:off x="5519936" y="2426615"/>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明确我们前进的方向</a:t>
            </a:r>
          </a:p>
        </p:txBody>
      </p:sp>
      <p:sp>
        <p:nvSpPr>
          <p:cNvPr id="27" name="矩形: 圆角 26">
            <a:extLst>
              <a:ext uri="{FF2B5EF4-FFF2-40B4-BE49-F238E27FC236}">
                <a16:creationId xmlns:a16="http://schemas.microsoft.com/office/drawing/2014/main" id="{615E61DD-FA83-4362-8D95-D7E02F840636}"/>
              </a:ext>
            </a:extLst>
          </p:cNvPr>
          <p:cNvSpPr>
            <a:spLocks noChangeAspect="1"/>
          </p:cNvSpPr>
          <p:nvPr/>
        </p:nvSpPr>
        <p:spPr>
          <a:xfrm>
            <a:off x="4461367" y="2386881"/>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1</a:t>
            </a:r>
          </a:p>
        </p:txBody>
      </p:sp>
      <p:cxnSp>
        <p:nvCxnSpPr>
          <p:cNvPr id="28" name="直接连接符 27">
            <a:extLst>
              <a:ext uri="{FF2B5EF4-FFF2-40B4-BE49-F238E27FC236}">
                <a16:creationId xmlns:a16="http://schemas.microsoft.com/office/drawing/2014/main" id="{2576B1CF-EA66-4027-9E9F-005AF172D788}"/>
              </a:ext>
            </a:extLst>
          </p:cNvPr>
          <p:cNvCxnSpPr>
            <a:stCxn id="27" idx="2"/>
          </p:cNvCxnSpPr>
          <p:nvPr/>
        </p:nvCxnSpPr>
        <p:spPr>
          <a:xfrm flipH="1">
            <a:off x="4749367" y="2962881"/>
            <a:ext cx="0" cy="2906408"/>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29" name="箭头: V 形 28">
            <a:extLst>
              <a:ext uri="{FF2B5EF4-FFF2-40B4-BE49-F238E27FC236}">
                <a16:creationId xmlns:a16="http://schemas.microsoft.com/office/drawing/2014/main" id="{BB9CF0C2-F5B1-405D-95A4-D893272462DE}"/>
              </a:ext>
            </a:extLst>
          </p:cNvPr>
          <p:cNvSpPr/>
          <p:nvPr/>
        </p:nvSpPr>
        <p:spPr>
          <a:xfrm>
            <a:off x="5155949" y="2552177"/>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
        <p:nvSpPr>
          <p:cNvPr id="47" name="箭头: 五边形 46">
            <a:extLst>
              <a:ext uri="{FF2B5EF4-FFF2-40B4-BE49-F238E27FC236}">
                <a16:creationId xmlns:a16="http://schemas.microsoft.com/office/drawing/2014/main" id="{68DBB8EE-E415-470C-9AE1-1667AAE223FD}"/>
              </a:ext>
            </a:extLst>
          </p:cNvPr>
          <p:cNvSpPr/>
          <p:nvPr/>
        </p:nvSpPr>
        <p:spPr>
          <a:xfrm>
            <a:off x="5519936" y="3158250"/>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推进马克思主义中国化时代化</a:t>
            </a:r>
          </a:p>
        </p:txBody>
      </p:sp>
      <p:sp>
        <p:nvSpPr>
          <p:cNvPr id="48" name="矩形: 圆角 47">
            <a:extLst>
              <a:ext uri="{FF2B5EF4-FFF2-40B4-BE49-F238E27FC236}">
                <a16:creationId xmlns:a16="http://schemas.microsoft.com/office/drawing/2014/main" id="{CB38F1B6-2E27-4DC9-949E-89AC509D5766}"/>
              </a:ext>
            </a:extLst>
          </p:cNvPr>
          <p:cNvSpPr>
            <a:spLocks noChangeAspect="1"/>
          </p:cNvSpPr>
          <p:nvPr/>
        </p:nvSpPr>
        <p:spPr>
          <a:xfrm>
            <a:off x="4461367" y="3118516"/>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2</a:t>
            </a:r>
          </a:p>
        </p:txBody>
      </p:sp>
      <p:sp>
        <p:nvSpPr>
          <p:cNvPr id="49" name="箭头: V 形 48">
            <a:extLst>
              <a:ext uri="{FF2B5EF4-FFF2-40B4-BE49-F238E27FC236}">
                <a16:creationId xmlns:a16="http://schemas.microsoft.com/office/drawing/2014/main" id="{BE139604-5448-4C93-BD98-3A1DBE3232DC}"/>
              </a:ext>
            </a:extLst>
          </p:cNvPr>
          <p:cNvSpPr/>
          <p:nvPr/>
        </p:nvSpPr>
        <p:spPr>
          <a:xfrm>
            <a:off x="5155949" y="3283812"/>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
        <p:nvSpPr>
          <p:cNvPr id="50" name="箭头: 五边形 49">
            <a:extLst>
              <a:ext uri="{FF2B5EF4-FFF2-40B4-BE49-F238E27FC236}">
                <a16:creationId xmlns:a16="http://schemas.microsoft.com/office/drawing/2014/main" id="{ED8122B7-9090-4099-9BED-ED3BB052E9F8}"/>
              </a:ext>
            </a:extLst>
          </p:cNvPr>
          <p:cNvSpPr/>
          <p:nvPr/>
        </p:nvSpPr>
        <p:spPr>
          <a:xfrm>
            <a:off x="5519936" y="3892954"/>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凝聚全面深化改革的共识</a:t>
            </a:r>
          </a:p>
        </p:txBody>
      </p:sp>
      <p:sp>
        <p:nvSpPr>
          <p:cNvPr id="51" name="矩形: 圆角 50">
            <a:extLst>
              <a:ext uri="{FF2B5EF4-FFF2-40B4-BE49-F238E27FC236}">
                <a16:creationId xmlns:a16="http://schemas.microsoft.com/office/drawing/2014/main" id="{67D4D2AE-1F6E-4428-8970-C877BF78C710}"/>
              </a:ext>
            </a:extLst>
          </p:cNvPr>
          <p:cNvSpPr>
            <a:spLocks noChangeAspect="1"/>
          </p:cNvSpPr>
          <p:nvPr/>
        </p:nvSpPr>
        <p:spPr>
          <a:xfrm>
            <a:off x="4461367" y="3853220"/>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3</a:t>
            </a:r>
          </a:p>
        </p:txBody>
      </p:sp>
      <p:sp>
        <p:nvSpPr>
          <p:cNvPr id="52" name="箭头: V 形 51">
            <a:extLst>
              <a:ext uri="{FF2B5EF4-FFF2-40B4-BE49-F238E27FC236}">
                <a16:creationId xmlns:a16="http://schemas.microsoft.com/office/drawing/2014/main" id="{350FE9DD-BFFF-467E-BC6D-51ACCAFE39F0}"/>
              </a:ext>
            </a:extLst>
          </p:cNvPr>
          <p:cNvSpPr/>
          <p:nvPr/>
        </p:nvSpPr>
        <p:spPr>
          <a:xfrm>
            <a:off x="5155949" y="4018516"/>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
        <p:nvSpPr>
          <p:cNvPr id="53" name="箭头: 五边形 52">
            <a:extLst>
              <a:ext uri="{FF2B5EF4-FFF2-40B4-BE49-F238E27FC236}">
                <a16:creationId xmlns:a16="http://schemas.microsoft.com/office/drawing/2014/main" id="{B66B0329-2693-4A2E-82A8-918D5A125587}"/>
              </a:ext>
            </a:extLst>
          </p:cNvPr>
          <p:cNvSpPr/>
          <p:nvPr/>
        </p:nvSpPr>
        <p:spPr>
          <a:xfrm>
            <a:off x="5519936" y="4627658"/>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大力弘扬社会主义核心价值观</a:t>
            </a:r>
          </a:p>
        </p:txBody>
      </p:sp>
      <p:sp>
        <p:nvSpPr>
          <p:cNvPr id="54" name="矩形: 圆角 53">
            <a:extLst>
              <a:ext uri="{FF2B5EF4-FFF2-40B4-BE49-F238E27FC236}">
                <a16:creationId xmlns:a16="http://schemas.microsoft.com/office/drawing/2014/main" id="{F3BC22B1-F2AF-4064-9AC7-680D844F5B69}"/>
              </a:ext>
            </a:extLst>
          </p:cNvPr>
          <p:cNvSpPr>
            <a:spLocks noChangeAspect="1"/>
          </p:cNvSpPr>
          <p:nvPr/>
        </p:nvSpPr>
        <p:spPr>
          <a:xfrm>
            <a:off x="4461367" y="458792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4</a:t>
            </a:r>
          </a:p>
        </p:txBody>
      </p:sp>
      <p:sp>
        <p:nvSpPr>
          <p:cNvPr id="55" name="箭头: V 形 54">
            <a:extLst>
              <a:ext uri="{FF2B5EF4-FFF2-40B4-BE49-F238E27FC236}">
                <a16:creationId xmlns:a16="http://schemas.microsoft.com/office/drawing/2014/main" id="{3D23EF63-CE14-4AA1-A468-83F2DD072332}"/>
              </a:ext>
            </a:extLst>
          </p:cNvPr>
          <p:cNvSpPr/>
          <p:nvPr/>
        </p:nvSpPr>
        <p:spPr>
          <a:xfrm>
            <a:off x="5155949" y="475322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
        <p:nvSpPr>
          <p:cNvPr id="56" name="箭头: 五边形 55">
            <a:extLst>
              <a:ext uri="{FF2B5EF4-FFF2-40B4-BE49-F238E27FC236}">
                <a16:creationId xmlns:a16="http://schemas.microsoft.com/office/drawing/2014/main" id="{66050CA1-7732-4AE8-8BAA-B9FCB716CC74}"/>
              </a:ext>
            </a:extLst>
          </p:cNvPr>
          <p:cNvSpPr/>
          <p:nvPr/>
        </p:nvSpPr>
        <p:spPr>
          <a:xfrm>
            <a:off x="5519936" y="5361666"/>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强化党员干部的纪律观念</a:t>
            </a:r>
          </a:p>
        </p:txBody>
      </p:sp>
      <p:sp>
        <p:nvSpPr>
          <p:cNvPr id="57" name="矩形: 圆角 56">
            <a:extLst>
              <a:ext uri="{FF2B5EF4-FFF2-40B4-BE49-F238E27FC236}">
                <a16:creationId xmlns:a16="http://schemas.microsoft.com/office/drawing/2014/main" id="{C9B72047-05C4-42FB-A5ED-5709F3ACBA04}"/>
              </a:ext>
            </a:extLst>
          </p:cNvPr>
          <p:cNvSpPr>
            <a:spLocks noChangeAspect="1"/>
          </p:cNvSpPr>
          <p:nvPr/>
        </p:nvSpPr>
        <p:spPr>
          <a:xfrm>
            <a:off x="4461367" y="5321932"/>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5</a:t>
            </a:r>
          </a:p>
        </p:txBody>
      </p:sp>
      <p:sp>
        <p:nvSpPr>
          <p:cNvPr id="58" name="箭头: V 形 57">
            <a:extLst>
              <a:ext uri="{FF2B5EF4-FFF2-40B4-BE49-F238E27FC236}">
                <a16:creationId xmlns:a16="http://schemas.microsoft.com/office/drawing/2014/main" id="{8448E623-33C7-4CA3-910D-B710320AD190}"/>
              </a:ext>
            </a:extLst>
          </p:cNvPr>
          <p:cNvSpPr/>
          <p:nvPr/>
        </p:nvSpPr>
        <p:spPr>
          <a:xfrm>
            <a:off x="5155949" y="5487228"/>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339137095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0"/>
                                        </p:tgtEl>
                                        <p:attrNameLst>
                                          <p:attrName>style.visibility</p:attrName>
                                        </p:attrNameLst>
                                      </p:cBhvr>
                                      <p:to>
                                        <p:strVal val="visible"/>
                                      </p:to>
                                    </p:set>
                                    <p:animEffect filter="barn(inVertical)"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2"/>
                                        </p:tgtEl>
                                        <p:attrNameLst>
                                          <p:attrName>style.visibility</p:attrName>
                                        </p:attrNameLst>
                                      </p:cBhvr>
                                      <p:to>
                                        <p:strVal val="visible"/>
                                      </p:to>
                                    </p:set>
                                    <p:animEffect filter="wipe(left)" transition="in">
                                      <p:cBhvr>
                                        <p:cTn dur="500" id="11"/>
                                        <p:tgtEl>
                                          <p:spTgt spid="22"/>
                                        </p:tgtEl>
                                      </p:cBhvr>
                                    </p:animEffect>
                                  </p:childTnLst>
                                </p:cTn>
                              </p:par>
                              <p:par>
                                <p:cTn fill="hold" id="12" nodeType="withEffect" presetClass="entr" presetID="22" presetSubtype="4">
                                  <p:stCondLst>
                                    <p:cond delay="0"/>
                                  </p:stCondLst>
                                  <p:childTnLst>
                                    <p:set>
                                      <p:cBhvr>
                                        <p:cTn dur="1" fill="hold" id="13">
                                          <p:stCondLst>
                                            <p:cond delay="0"/>
                                          </p:stCondLst>
                                        </p:cTn>
                                        <p:tgtEl>
                                          <p:spTgt spid="21"/>
                                        </p:tgtEl>
                                        <p:attrNameLst>
                                          <p:attrName>style.visibility</p:attrName>
                                        </p:attrNameLst>
                                      </p:cBhvr>
                                      <p:to>
                                        <p:strVal val="visible"/>
                                      </p:to>
                                    </p:set>
                                    <p:animEffect filter="wipe(down)" transition="in">
                                      <p:cBhvr>
                                        <p:cTn dur="500" id="14"/>
                                        <p:tgtEl>
                                          <p:spTgt spid="21"/>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23"/>
                                        </p:tgtEl>
                                        <p:attrNameLst>
                                          <p:attrName>style.visibility</p:attrName>
                                        </p:attrNameLst>
                                      </p:cBhvr>
                                      <p:to>
                                        <p:strVal val="visible"/>
                                      </p:to>
                                    </p:set>
                                    <p:animEffect filter="barn(outVertical)" transition="in">
                                      <p:cBhvr>
                                        <p:cTn dur="500" id="18"/>
                                        <p:tgtEl>
                                          <p:spTgt spid="23"/>
                                        </p:tgtEl>
                                      </p:cBhvr>
                                    </p:animEffect>
                                  </p:childTnLst>
                                </p:cTn>
                              </p:par>
                            </p:childTnLst>
                          </p:cTn>
                        </p:par>
                        <p:par>
                          <p:cTn fill="hold" id="19" nodeType="afterGroup">
                            <p:stCondLst>
                              <p:cond delay="1500"/>
                            </p:stCondLst>
                            <p:childTnLst>
                              <p:par>
                                <p:cTn fill="hold" grpId="0" id="20" nodeType="afterEffect" presetClass="entr" presetID="16" presetSubtype="21">
                                  <p:stCondLst>
                                    <p:cond delay="0"/>
                                  </p:stCondLst>
                                  <p:childTnLst>
                                    <p:set>
                                      <p:cBhvr>
                                        <p:cTn dur="1" fill="hold" id="21">
                                          <p:stCondLst>
                                            <p:cond delay="0"/>
                                          </p:stCondLst>
                                        </p:cTn>
                                        <p:tgtEl>
                                          <p:spTgt spid="24"/>
                                        </p:tgtEl>
                                        <p:attrNameLst>
                                          <p:attrName>style.visibility</p:attrName>
                                        </p:attrNameLst>
                                      </p:cBhvr>
                                      <p:to>
                                        <p:strVal val="visible"/>
                                      </p:to>
                                    </p:set>
                                    <p:animEffect filter="barn(inVertical)" transition="in">
                                      <p:cBhvr>
                                        <p:cTn dur="500" id="22"/>
                                        <p:tgtEl>
                                          <p:spTgt spid="24"/>
                                        </p:tgtEl>
                                      </p:cBhvr>
                                    </p:animEffect>
                                  </p:childTnLst>
                                </p:cTn>
                              </p:par>
                            </p:childTnLst>
                          </p:cTn>
                        </p:par>
                        <p:par>
                          <p:cTn fill="hold" id="23" nodeType="afterGroup">
                            <p:stCondLst>
                              <p:cond delay="2000"/>
                            </p:stCondLst>
                            <p:childTnLst>
                              <p:par>
                                <p:cTn decel="45000" fill="hold" grpId="0" id="24" nodeType="afterEffect" presetClass="entr" presetID="2" presetSubtype="8">
                                  <p:stCondLst>
                                    <p:cond delay="0"/>
                                  </p:stCondLst>
                                  <p:childTnLst>
                                    <p:set>
                                      <p:cBhvr>
                                        <p:cTn dur="1" fill="hold" id="25">
                                          <p:stCondLst>
                                            <p:cond delay="0"/>
                                          </p:stCondLst>
                                        </p:cTn>
                                        <p:tgtEl>
                                          <p:spTgt spid="27"/>
                                        </p:tgtEl>
                                        <p:attrNameLst>
                                          <p:attrName>style.visibility</p:attrName>
                                        </p:attrNameLst>
                                      </p:cBhvr>
                                      <p:to>
                                        <p:strVal val="visible"/>
                                      </p:to>
                                    </p:set>
                                    <p:anim calcmode="lin" valueType="num">
                                      <p:cBhvr additive="base">
                                        <p:cTn dur="1000" fill="hold" id="26"/>
                                        <p:tgtEl>
                                          <p:spTgt spid="27"/>
                                        </p:tgtEl>
                                        <p:attrNameLst>
                                          <p:attrName>ppt_x</p:attrName>
                                        </p:attrNameLst>
                                      </p:cBhvr>
                                      <p:tavLst>
                                        <p:tav tm="0">
                                          <p:val>
                                            <p:strVal val="0-#ppt_w/2"/>
                                          </p:val>
                                        </p:tav>
                                        <p:tav tm="100000">
                                          <p:val>
                                            <p:strVal val="#ppt_x"/>
                                          </p:val>
                                        </p:tav>
                                      </p:tavLst>
                                    </p:anim>
                                    <p:anim calcmode="lin" valueType="num">
                                      <p:cBhvr additive="base">
                                        <p:cTn dur="1000" fill="hold" id="27"/>
                                        <p:tgtEl>
                                          <p:spTgt spid="27"/>
                                        </p:tgtEl>
                                        <p:attrNameLst>
                                          <p:attrName>ppt_y</p:attrName>
                                        </p:attrNameLst>
                                      </p:cBhvr>
                                      <p:tavLst>
                                        <p:tav tm="0">
                                          <p:val>
                                            <p:strVal val="#ppt_y"/>
                                          </p:val>
                                        </p:tav>
                                        <p:tav tm="100000">
                                          <p:val>
                                            <p:strVal val="#ppt_y"/>
                                          </p:val>
                                        </p:tav>
                                      </p:tavLst>
                                    </p:anim>
                                  </p:childTnLst>
                                </p:cTn>
                              </p:par>
                              <p:par>
                                <p:cTn fill="hold" grpId="1" id="28" nodeType="withEffect" presetClass="emph" presetID="8" presetSubtype="0">
                                  <p:stCondLst>
                                    <p:cond delay="0"/>
                                  </p:stCondLst>
                                  <p:childTnLst>
                                    <p:animRot by="21600000">
                                      <p:cBhvr>
                                        <p:cTn dur="1000" fill="hold" id="29"/>
                                        <p:tgtEl>
                                          <p:spTgt spid="27"/>
                                        </p:tgtEl>
                                        <p:attrNameLst>
                                          <p:attrName>r</p:attrName>
                                        </p:attrNameLst>
                                      </p:cBhvr>
                                    </p:animRot>
                                  </p:childTnLst>
                                </p:cTn>
                              </p:par>
                              <p:par>
                                <p:cTn fill="hold" grpId="0" id="30" nodeType="withEffect" presetClass="entr" presetID="22" presetSubtype="8">
                                  <p:stCondLst>
                                    <p:cond delay="500"/>
                                  </p:stCondLst>
                                  <p:childTnLst>
                                    <p:set>
                                      <p:cBhvr>
                                        <p:cTn dur="1" fill="hold" id="31">
                                          <p:stCondLst>
                                            <p:cond delay="0"/>
                                          </p:stCondLst>
                                        </p:cTn>
                                        <p:tgtEl>
                                          <p:spTgt spid="29"/>
                                        </p:tgtEl>
                                        <p:attrNameLst>
                                          <p:attrName>style.visibility</p:attrName>
                                        </p:attrNameLst>
                                      </p:cBhvr>
                                      <p:to>
                                        <p:strVal val="visible"/>
                                      </p:to>
                                    </p:set>
                                    <p:animEffect filter="wipe(left)" transition="in">
                                      <p:cBhvr>
                                        <p:cTn dur="500" id="32"/>
                                        <p:tgtEl>
                                          <p:spTgt spid="29"/>
                                        </p:tgtEl>
                                      </p:cBhvr>
                                    </p:animEffect>
                                  </p:childTnLst>
                                </p:cTn>
                              </p:par>
                              <p:par>
                                <p:cTn fill="hold" grpId="0" id="33" nodeType="withEffect" presetClass="entr" presetID="22" presetSubtype="8">
                                  <p:stCondLst>
                                    <p:cond delay="500"/>
                                  </p:stCondLst>
                                  <p:childTnLst>
                                    <p:set>
                                      <p:cBhvr>
                                        <p:cTn dur="1" fill="hold" id="34">
                                          <p:stCondLst>
                                            <p:cond delay="0"/>
                                          </p:stCondLst>
                                        </p:cTn>
                                        <p:tgtEl>
                                          <p:spTgt spid="25"/>
                                        </p:tgtEl>
                                        <p:attrNameLst>
                                          <p:attrName>style.visibility</p:attrName>
                                        </p:attrNameLst>
                                      </p:cBhvr>
                                      <p:to>
                                        <p:strVal val="visible"/>
                                      </p:to>
                                    </p:set>
                                    <p:animEffect filter="wipe(left)" transition="in">
                                      <p:cBhvr>
                                        <p:cTn dur="1000" id="35"/>
                                        <p:tgtEl>
                                          <p:spTgt spid="25"/>
                                        </p:tgtEl>
                                      </p:cBhvr>
                                    </p:animEffect>
                                  </p:childTnLst>
                                </p:cTn>
                              </p:par>
                            </p:childTnLst>
                          </p:cTn>
                        </p:par>
                        <p:par>
                          <p:cTn fill="hold" id="36" nodeType="afterGroup">
                            <p:stCondLst>
                              <p:cond delay="3500"/>
                            </p:stCondLst>
                            <p:childTnLst>
                              <p:par>
                                <p:cTn fill="hold" id="37" nodeType="afterEffect" presetClass="entr" presetID="22" presetSubtype="1">
                                  <p:stCondLst>
                                    <p:cond delay="0"/>
                                  </p:stCondLst>
                                  <p:childTnLst>
                                    <p:set>
                                      <p:cBhvr>
                                        <p:cTn dur="1" fill="hold" id="38">
                                          <p:stCondLst>
                                            <p:cond delay="0"/>
                                          </p:stCondLst>
                                        </p:cTn>
                                        <p:tgtEl>
                                          <p:spTgt spid="28"/>
                                        </p:tgtEl>
                                        <p:attrNameLst>
                                          <p:attrName>style.visibility</p:attrName>
                                        </p:attrNameLst>
                                      </p:cBhvr>
                                      <p:to>
                                        <p:strVal val="visible"/>
                                      </p:to>
                                    </p:set>
                                    <p:animEffect filter="wipe(up)" transition="in">
                                      <p:cBhvr>
                                        <p:cTn dur="500" id="39"/>
                                        <p:tgtEl>
                                          <p:spTgt spid="28"/>
                                        </p:tgtEl>
                                      </p:cBhvr>
                                    </p:animEffect>
                                  </p:childTnLst>
                                </p:cTn>
                              </p:par>
                            </p:childTnLst>
                          </p:cTn>
                        </p:par>
                        <p:par>
                          <p:cTn fill="hold" id="40" nodeType="afterGroup">
                            <p:stCondLst>
                              <p:cond delay="4000"/>
                            </p:stCondLst>
                            <p:childTnLst>
                              <p:par>
                                <p:cTn decel="45000" fill="hold" grpId="0" id="41" nodeType="afterEffect" presetClass="entr" presetID="2" presetSubtype="8">
                                  <p:stCondLst>
                                    <p:cond delay="0"/>
                                  </p:stCondLst>
                                  <p:childTnLst>
                                    <p:set>
                                      <p:cBhvr>
                                        <p:cTn dur="1" fill="hold" id="42">
                                          <p:stCondLst>
                                            <p:cond delay="0"/>
                                          </p:stCondLst>
                                        </p:cTn>
                                        <p:tgtEl>
                                          <p:spTgt spid="48"/>
                                        </p:tgtEl>
                                        <p:attrNameLst>
                                          <p:attrName>style.visibility</p:attrName>
                                        </p:attrNameLst>
                                      </p:cBhvr>
                                      <p:to>
                                        <p:strVal val="visible"/>
                                      </p:to>
                                    </p:set>
                                    <p:anim calcmode="lin" valueType="num">
                                      <p:cBhvr additive="base">
                                        <p:cTn dur="1000" fill="hold" id="43"/>
                                        <p:tgtEl>
                                          <p:spTgt spid="48"/>
                                        </p:tgtEl>
                                        <p:attrNameLst>
                                          <p:attrName>ppt_x</p:attrName>
                                        </p:attrNameLst>
                                      </p:cBhvr>
                                      <p:tavLst>
                                        <p:tav tm="0">
                                          <p:val>
                                            <p:strVal val="0-#ppt_w/2"/>
                                          </p:val>
                                        </p:tav>
                                        <p:tav tm="100000">
                                          <p:val>
                                            <p:strVal val="#ppt_x"/>
                                          </p:val>
                                        </p:tav>
                                      </p:tavLst>
                                    </p:anim>
                                    <p:anim calcmode="lin" valueType="num">
                                      <p:cBhvr additive="base">
                                        <p:cTn dur="1000" fill="hold" id="44"/>
                                        <p:tgtEl>
                                          <p:spTgt spid="48"/>
                                        </p:tgtEl>
                                        <p:attrNameLst>
                                          <p:attrName>ppt_y</p:attrName>
                                        </p:attrNameLst>
                                      </p:cBhvr>
                                      <p:tavLst>
                                        <p:tav tm="0">
                                          <p:val>
                                            <p:strVal val="#ppt_y"/>
                                          </p:val>
                                        </p:tav>
                                        <p:tav tm="100000">
                                          <p:val>
                                            <p:strVal val="#ppt_y"/>
                                          </p:val>
                                        </p:tav>
                                      </p:tavLst>
                                    </p:anim>
                                  </p:childTnLst>
                                </p:cTn>
                              </p:par>
                              <p:par>
                                <p:cTn fill="hold" grpId="1" id="45" nodeType="withEffect" presetClass="emph" presetID="8" presetSubtype="0">
                                  <p:stCondLst>
                                    <p:cond delay="0"/>
                                  </p:stCondLst>
                                  <p:childTnLst>
                                    <p:animRot by="21600000">
                                      <p:cBhvr>
                                        <p:cTn dur="1000" fill="hold" id="46"/>
                                        <p:tgtEl>
                                          <p:spTgt spid="48"/>
                                        </p:tgtEl>
                                        <p:attrNameLst>
                                          <p:attrName>r</p:attrName>
                                        </p:attrNameLst>
                                      </p:cBhvr>
                                    </p:animRot>
                                  </p:childTnLst>
                                </p:cTn>
                              </p:par>
                              <p:par>
                                <p:cTn fill="hold" grpId="0" id="47" nodeType="withEffect" presetClass="entr" presetID="22" presetSubtype="8">
                                  <p:stCondLst>
                                    <p:cond delay="500"/>
                                  </p:stCondLst>
                                  <p:childTnLst>
                                    <p:set>
                                      <p:cBhvr>
                                        <p:cTn dur="1" fill="hold" id="48">
                                          <p:stCondLst>
                                            <p:cond delay="0"/>
                                          </p:stCondLst>
                                        </p:cTn>
                                        <p:tgtEl>
                                          <p:spTgt spid="49"/>
                                        </p:tgtEl>
                                        <p:attrNameLst>
                                          <p:attrName>style.visibility</p:attrName>
                                        </p:attrNameLst>
                                      </p:cBhvr>
                                      <p:to>
                                        <p:strVal val="visible"/>
                                      </p:to>
                                    </p:set>
                                    <p:animEffect filter="wipe(left)" transition="in">
                                      <p:cBhvr>
                                        <p:cTn dur="500" id="49"/>
                                        <p:tgtEl>
                                          <p:spTgt spid="49"/>
                                        </p:tgtEl>
                                      </p:cBhvr>
                                    </p:animEffect>
                                  </p:childTnLst>
                                </p:cTn>
                              </p:par>
                              <p:par>
                                <p:cTn fill="hold" grpId="0" id="50" nodeType="withEffect" presetClass="entr" presetID="22" presetSubtype="8">
                                  <p:stCondLst>
                                    <p:cond delay="500"/>
                                  </p:stCondLst>
                                  <p:childTnLst>
                                    <p:set>
                                      <p:cBhvr>
                                        <p:cTn dur="1" fill="hold" id="51">
                                          <p:stCondLst>
                                            <p:cond delay="0"/>
                                          </p:stCondLst>
                                        </p:cTn>
                                        <p:tgtEl>
                                          <p:spTgt spid="47"/>
                                        </p:tgtEl>
                                        <p:attrNameLst>
                                          <p:attrName>style.visibility</p:attrName>
                                        </p:attrNameLst>
                                      </p:cBhvr>
                                      <p:to>
                                        <p:strVal val="visible"/>
                                      </p:to>
                                    </p:set>
                                    <p:animEffect filter="wipe(left)" transition="in">
                                      <p:cBhvr>
                                        <p:cTn dur="1000" id="52"/>
                                        <p:tgtEl>
                                          <p:spTgt spid="47"/>
                                        </p:tgtEl>
                                      </p:cBhvr>
                                    </p:animEffect>
                                  </p:childTnLst>
                                </p:cTn>
                              </p:par>
                            </p:childTnLst>
                          </p:cTn>
                        </p:par>
                        <p:par>
                          <p:cTn fill="hold" id="53" nodeType="afterGroup">
                            <p:stCondLst>
                              <p:cond delay="5500"/>
                            </p:stCondLst>
                            <p:childTnLst>
                              <p:par>
                                <p:cTn decel="45000" fill="hold" grpId="0" id="54" nodeType="afterEffect" presetClass="entr" presetID="2" presetSubtype="8">
                                  <p:stCondLst>
                                    <p:cond delay="0"/>
                                  </p:stCondLst>
                                  <p:childTnLst>
                                    <p:set>
                                      <p:cBhvr>
                                        <p:cTn dur="1" fill="hold" id="55">
                                          <p:stCondLst>
                                            <p:cond delay="0"/>
                                          </p:stCondLst>
                                        </p:cTn>
                                        <p:tgtEl>
                                          <p:spTgt spid="51"/>
                                        </p:tgtEl>
                                        <p:attrNameLst>
                                          <p:attrName>style.visibility</p:attrName>
                                        </p:attrNameLst>
                                      </p:cBhvr>
                                      <p:to>
                                        <p:strVal val="visible"/>
                                      </p:to>
                                    </p:set>
                                    <p:anim calcmode="lin" valueType="num">
                                      <p:cBhvr additive="base">
                                        <p:cTn dur="1000" fill="hold" id="56"/>
                                        <p:tgtEl>
                                          <p:spTgt spid="51"/>
                                        </p:tgtEl>
                                        <p:attrNameLst>
                                          <p:attrName>ppt_x</p:attrName>
                                        </p:attrNameLst>
                                      </p:cBhvr>
                                      <p:tavLst>
                                        <p:tav tm="0">
                                          <p:val>
                                            <p:strVal val="0-#ppt_w/2"/>
                                          </p:val>
                                        </p:tav>
                                        <p:tav tm="100000">
                                          <p:val>
                                            <p:strVal val="#ppt_x"/>
                                          </p:val>
                                        </p:tav>
                                      </p:tavLst>
                                    </p:anim>
                                    <p:anim calcmode="lin" valueType="num">
                                      <p:cBhvr additive="base">
                                        <p:cTn dur="1000" fill="hold" id="57"/>
                                        <p:tgtEl>
                                          <p:spTgt spid="51"/>
                                        </p:tgtEl>
                                        <p:attrNameLst>
                                          <p:attrName>ppt_y</p:attrName>
                                        </p:attrNameLst>
                                      </p:cBhvr>
                                      <p:tavLst>
                                        <p:tav tm="0">
                                          <p:val>
                                            <p:strVal val="#ppt_y"/>
                                          </p:val>
                                        </p:tav>
                                        <p:tav tm="100000">
                                          <p:val>
                                            <p:strVal val="#ppt_y"/>
                                          </p:val>
                                        </p:tav>
                                      </p:tavLst>
                                    </p:anim>
                                  </p:childTnLst>
                                </p:cTn>
                              </p:par>
                              <p:par>
                                <p:cTn fill="hold" grpId="1" id="58" nodeType="withEffect" presetClass="emph" presetID="8" presetSubtype="0">
                                  <p:stCondLst>
                                    <p:cond delay="0"/>
                                  </p:stCondLst>
                                  <p:childTnLst>
                                    <p:animRot by="21600000">
                                      <p:cBhvr>
                                        <p:cTn dur="1000" fill="hold" id="59"/>
                                        <p:tgtEl>
                                          <p:spTgt spid="51"/>
                                        </p:tgtEl>
                                        <p:attrNameLst>
                                          <p:attrName>r</p:attrName>
                                        </p:attrNameLst>
                                      </p:cBhvr>
                                    </p:animRot>
                                  </p:childTnLst>
                                </p:cTn>
                              </p:par>
                              <p:par>
                                <p:cTn fill="hold" grpId="0" id="60" nodeType="withEffect" presetClass="entr" presetID="22" presetSubtype="8">
                                  <p:stCondLst>
                                    <p:cond delay="500"/>
                                  </p:stCondLst>
                                  <p:childTnLst>
                                    <p:set>
                                      <p:cBhvr>
                                        <p:cTn dur="1" fill="hold" id="61">
                                          <p:stCondLst>
                                            <p:cond delay="0"/>
                                          </p:stCondLst>
                                        </p:cTn>
                                        <p:tgtEl>
                                          <p:spTgt spid="52"/>
                                        </p:tgtEl>
                                        <p:attrNameLst>
                                          <p:attrName>style.visibility</p:attrName>
                                        </p:attrNameLst>
                                      </p:cBhvr>
                                      <p:to>
                                        <p:strVal val="visible"/>
                                      </p:to>
                                    </p:set>
                                    <p:animEffect filter="wipe(left)" transition="in">
                                      <p:cBhvr>
                                        <p:cTn dur="500" id="62"/>
                                        <p:tgtEl>
                                          <p:spTgt spid="52"/>
                                        </p:tgtEl>
                                      </p:cBhvr>
                                    </p:animEffect>
                                  </p:childTnLst>
                                </p:cTn>
                              </p:par>
                              <p:par>
                                <p:cTn fill="hold" grpId="0" id="63" nodeType="withEffect" presetClass="entr" presetID="22" presetSubtype="8">
                                  <p:stCondLst>
                                    <p:cond delay="500"/>
                                  </p:stCondLst>
                                  <p:childTnLst>
                                    <p:set>
                                      <p:cBhvr>
                                        <p:cTn dur="1" fill="hold" id="64">
                                          <p:stCondLst>
                                            <p:cond delay="0"/>
                                          </p:stCondLst>
                                        </p:cTn>
                                        <p:tgtEl>
                                          <p:spTgt spid="50"/>
                                        </p:tgtEl>
                                        <p:attrNameLst>
                                          <p:attrName>style.visibility</p:attrName>
                                        </p:attrNameLst>
                                      </p:cBhvr>
                                      <p:to>
                                        <p:strVal val="visible"/>
                                      </p:to>
                                    </p:set>
                                    <p:animEffect filter="wipe(left)" transition="in">
                                      <p:cBhvr>
                                        <p:cTn dur="1000" id="65"/>
                                        <p:tgtEl>
                                          <p:spTgt spid="50"/>
                                        </p:tgtEl>
                                      </p:cBhvr>
                                    </p:animEffect>
                                  </p:childTnLst>
                                </p:cTn>
                              </p:par>
                            </p:childTnLst>
                          </p:cTn>
                        </p:par>
                        <p:par>
                          <p:cTn fill="hold" id="66" nodeType="afterGroup">
                            <p:stCondLst>
                              <p:cond delay="7000"/>
                            </p:stCondLst>
                            <p:childTnLst>
                              <p:par>
                                <p:cTn decel="45000" fill="hold" grpId="0" id="67" nodeType="afterEffect" presetClass="entr" presetID="2" presetSubtype="8">
                                  <p:stCondLst>
                                    <p:cond delay="0"/>
                                  </p:stCondLst>
                                  <p:childTnLst>
                                    <p:set>
                                      <p:cBhvr>
                                        <p:cTn dur="1" fill="hold" id="68">
                                          <p:stCondLst>
                                            <p:cond delay="0"/>
                                          </p:stCondLst>
                                        </p:cTn>
                                        <p:tgtEl>
                                          <p:spTgt spid="54"/>
                                        </p:tgtEl>
                                        <p:attrNameLst>
                                          <p:attrName>style.visibility</p:attrName>
                                        </p:attrNameLst>
                                      </p:cBhvr>
                                      <p:to>
                                        <p:strVal val="visible"/>
                                      </p:to>
                                    </p:set>
                                    <p:anim calcmode="lin" valueType="num">
                                      <p:cBhvr additive="base">
                                        <p:cTn dur="1000" fill="hold" id="69"/>
                                        <p:tgtEl>
                                          <p:spTgt spid="54"/>
                                        </p:tgtEl>
                                        <p:attrNameLst>
                                          <p:attrName>ppt_x</p:attrName>
                                        </p:attrNameLst>
                                      </p:cBhvr>
                                      <p:tavLst>
                                        <p:tav tm="0">
                                          <p:val>
                                            <p:strVal val="0-#ppt_w/2"/>
                                          </p:val>
                                        </p:tav>
                                        <p:tav tm="100000">
                                          <p:val>
                                            <p:strVal val="#ppt_x"/>
                                          </p:val>
                                        </p:tav>
                                      </p:tavLst>
                                    </p:anim>
                                    <p:anim calcmode="lin" valueType="num">
                                      <p:cBhvr additive="base">
                                        <p:cTn dur="1000" fill="hold" id="70"/>
                                        <p:tgtEl>
                                          <p:spTgt spid="54"/>
                                        </p:tgtEl>
                                        <p:attrNameLst>
                                          <p:attrName>ppt_y</p:attrName>
                                        </p:attrNameLst>
                                      </p:cBhvr>
                                      <p:tavLst>
                                        <p:tav tm="0">
                                          <p:val>
                                            <p:strVal val="#ppt_y"/>
                                          </p:val>
                                        </p:tav>
                                        <p:tav tm="100000">
                                          <p:val>
                                            <p:strVal val="#ppt_y"/>
                                          </p:val>
                                        </p:tav>
                                      </p:tavLst>
                                    </p:anim>
                                  </p:childTnLst>
                                </p:cTn>
                              </p:par>
                              <p:par>
                                <p:cTn fill="hold" grpId="1" id="71" nodeType="withEffect" presetClass="emph" presetID="8" presetSubtype="0">
                                  <p:stCondLst>
                                    <p:cond delay="0"/>
                                  </p:stCondLst>
                                  <p:childTnLst>
                                    <p:animRot by="21600000">
                                      <p:cBhvr>
                                        <p:cTn dur="1000" fill="hold" id="72"/>
                                        <p:tgtEl>
                                          <p:spTgt spid="54"/>
                                        </p:tgtEl>
                                        <p:attrNameLst>
                                          <p:attrName>r</p:attrName>
                                        </p:attrNameLst>
                                      </p:cBhvr>
                                    </p:animRot>
                                  </p:childTnLst>
                                </p:cTn>
                              </p:par>
                              <p:par>
                                <p:cTn fill="hold" grpId="0" id="73" nodeType="withEffect" presetClass="entr" presetID="22" presetSubtype="8">
                                  <p:stCondLst>
                                    <p:cond delay="500"/>
                                  </p:stCondLst>
                                  <p:childTnLst>
                                    <p:set>
                                      <p:cBhvr>
                                        <p:cTn dur="1" fill="hold" id="74">
                                          <p:stCondLst>
                                            <p:cond delay="0"/>
                                          </p:stCondLst>
                                        </p:cTn>
                                        <p:tgtEl>
                                          <p:spTgt spid="55"/>
                                        </p:tgtEl>
                                        <p:attrNameLst>
                                          <p:attrName>style.visibility</p:attrName>
                                        </p:attrNameLst>
                                      </p:cBhvr>
                                      <p:to>
                                        <p:strVal val="visible"/>
                                      </p:to>
                                    </p:set>
                                    <p:animEffect filter="wipe(left)" transition="in">
                                      <p:cBhvr>
                                        <p:cTn dur="500" id="75"/>
                                        <p:tgtEl>
                                          <p:spTgt spid="55"/>
                                        </p:tgtEl>
                                      </p:cBhvr>
                                    </p:animEffect>
                                  </p:childTnLst>
                                </p:cTn>
                              </p:par>
                              <p:par>
                                <p:cTn fill="hold" grpId="0" id="76" nodeType="withEffect" presetClass="entr" presetID="22" presetSubtype="8">
                                  <p:stCondLst>
                                    <p:cond delay="500"/>
                                  </p:stCondLst>
                                  <p:childTnLst>
                                    <p:set>
                                      <p:cBhvr>
                                        <p:cTn dur="1" fill="hold" id="77">
                                          <p:stCondLst>
                                            <p:cond delay="0"/>
                                          </p:stCondLst>
                                        </p:cTn>
                                        <p:tgtEl>
                                          <p:spTgt spid="53"/>
                                        </p:tgtEl>
                                        <p:attrNameLst>
                                          <p:attrName>style.visibility</p:attrName>
                                        </p:attrNameLst>
                                      </p:cBhvr>
                                      <p:to>
                                        <p:strVal val="visible"/>
                                      </p:to>
                                    </p:set>
                                    <p:animEffect filter="wipe(left)" transition="in">
                                      <p:cBhvr>
                                        <p:cTn dur="1000" id="78"/>
                                        <p:tgtEl>
                                          <p:spTgt spid="53"/>
                                        </p:tgtEl>
                                      </p:cBhvr>
                                    </p:animEffect>
                                  </p:childTnLst>
                                </p:cTn>
                              </p:par>
                            </p:childTnLst>
                          </p:cTn>
                        </p:par>
                        <p:par>
                          <p:cTn fill="hold" id="79" nodeType="afterGroup">
                            <p:stCondLst>
                              <p:cond delay="8500"/>
                            </p:stCondLst>
                            <p:childTnLst>
                              <p:par>
                                <p:cTn decel="45000" fill="hold" grpId="0" id="80" nodeType="afterEffect" presetClass="entr" presetID="2" presetSubtype="8">
                                  <p:stCondLst>
                                    <p:cond delay="0"/>
                                  </p:stCondLst>
                                  <p:childTnLst>
                                    <p:set>
                                      <p:cBhvr>
                                        <p:cTn dur="1" fill="hold" id="81">
                                          <p:stCondLst>
                                            <p:cond delay="0"/>
                                          </p:stCondLst>
                                        </p:cTn>
                                        <p:tgtEl>
                                          <p:spTgt spid="57"/>
                                        </p:tgtEl>
                                        <p:attrNameLst>
                                          <p:attrName>style.visibility</p:attrName>
                                        </p:attrNameLst>
                                      </p:cBhvr>
                                      <p:to>
                                        <p:strVal val="visible"/>
                                      </p:to>
                                    </p:set>
                                    <p:anim calcmode="lin" valueType="num">
                                      <p:cBhvr additive="base">
                                        <p:cTn dur="1000" fill="hold" id="82"/>
                                        <p:tgtEl>
                                          <p:spTgt spid="57"/>
                                        </p:tgtEl>
                                        <p:attrNameLst>
                                          <p:attrName>ppt_x</p:attrName>
                                        </p:attrNameLst>
                                      </p:cBhvr>
                                      <p:tavLst>
                                        <p:tav tm="0">
                                          <p:val>
                                            <p:strVal val="0-#ppt_w/2"/>
                                          </p:val>
                                        </p:tav>
                                        <p:tav tm="100000">
                                          <p:val>
                                            <p:strVal val="#ppt_x"/>
                                          </p:val>
                                        </p:tav>
                                      </p:tavLst>
                                    </p:anim>
                                    <p:anim calcmode="lin" valueType="num">
                                      <p:cBhvr additive="base">
                                        <p:cTn dur="1000" fill="hold" id="83"/>
                                        <p:tgtEl>
                                          <p:spTgt spid="57"/>
                                        </p:tgtEl>
                                        <p:attrNameLst>
                                          <p:attrName>ppt_y</p:attrName>
                                        </p:attrNameLst>
                                      </p:cBhvr>
                                      <p:tavLst>
                                        <p:tav tm="0">
                                          <p:val>
                                            <p:strVal val="#ppt_y"/>
                                          </p:val>
                                        </p:tav>
                                        <p:tav tm="100000">
                                          <p:val>
                                            <p:strVal val="#ppt_y"/>
                                          </p:val>
                                        </p:tav>
                                      </p:tavLst>
                                    </p:anim>
                                  </p:childTnLst>
                                </p:cTn>
                              </p:par>
                              <p:par>
                                <p:cTn fill="hold" grpId="1" id="84" nodeType="withEffect" presetClass="emph" presetID="8" presetSubtype="0">
                                  <p:stCondLst>
                                    <p:cond delay="0"/>
                                  </p:stCondLst>
                                  <p:childTnLst>
                                    <p:animRot by="21600000">
                                      <p:cBhvr>
                                        <p:cTn dur="1000" fill="hold" id="85"/>
                                        <p:tgtEl>
                                          <p:spTgt spid="57"/>
                                        </p:tgtEl>
                                        <p:attrNameLst>
                                          <p:attrName>r</p:attrName>
                                        </p:attrNameLst>
                                      </p:cBhvr>
                                    </p:animRot>
                                  </p:childTnLst>
                                </p:cTn>
                              </p:par>
                              <p:par>
                                <p:cTn fill="hold" grpId="0" id="86" nodeType="withEffect" presetClass="entr" presetID="22" presetSubtype="8">
                                  <p:stCondLst>
                                    <p:cond delay="500"/>
                                  </p:stCondLst>
                                  <p:childTnLst>
                                    <p:set>
                                      <p:cBhvr>
                                        <p:cTn dur="1" fill="hold" id="87">
                                          <p:stCondLst>
                                            <p:cond delay="0"/>
                                          </p:stCondLst>
                                        </p:cTn>
                                        <p:tgtEl>
                                          <p:spTgt spid="58"/>
                                        </p:tgtEl>
                                        <p:attrNameLst>
                                          <p:attrName>style.visibility</p:attrName>
                                        </p:attrNameLst>
                                      </p:cBhvr>
                                      <p:to>
                                        <p:strVal val="visible"/>
                                      </p:to>
                                    </p:set>
                                    <p:animEffect filter="wipe(left)" transition="in">
                                      <p:cBhvr>
                                        <p:cTn dur="500" id="88"/>
                                        <p:tgtEl>
                                          <p:spTgt spid="58"/>
                                        </p:tgtEl>
                                      </p:cBhvr>
                                    </p:animEffect>
                                  </p:childTnLst>
                                </p:cTn>
                              </p:par>
                              <p:par>
                                <p:cTn fill="hold" grpId="0" id="89" nodeType="withEffect" presetClass="entr" presetID="22" presetSubtype="8">
                                  <p:stCondLst>
                                    <p:cond delay="500"/>
                                  </p:stCondLst>
                                  <p:childTnLst>
                                    <p:set>
                                      <p:cBhvr>
                                        <p:cTn dur="1" fill="hold" id="90">
                                          <p:stCondLst>
                                            <p:cond delay="0"/>
                                          </p:stCondLst>
                                        </p:cTn>
                                        <p:tgtEl>
                                          <p:spTgt spid="56"/>
                                        </p:tgtEl>
                                        <p:attrNameLst>
                                          <p:attrName>style.visibility</p:attrName>
                                        </p:attrNameLst>
                                      </p:cBhvr>
                                      <p:to>
                                        <p:strVal val="visible"/>
                                      </p:to>
                                    </p:set>
                                    <p:animEffect filter="wipe(left)" transition="in">
                                      <p:cBhvr>
                                        <p:cTn dur="1000" id="91"/>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4"/>
      <p:bldP grpId="0" spid="25"/>
      <p:bldP grpId="0" spid="27"/>
      <p:bldP grpId="1" spid="27"/>
      <p:bldP grpId="0" spid="29"/>
      <p:bldP grpId="0" spid="47"/>
      <p:bldP grpId="0" spid="48"/>
      <p:bldP grpId="1" spid="48"/>
      <p:bldP grpId="0" spid="49"/>
      <p:bldP grpId="0" spid="50"/>
      <p:bldP grpId="0" spid="51"/>
      <p:bldP grpId="1" spid="51"/>
      <p:bldP grpId="0" spid="52"/>
      <p:bldP grpId="0" spid="53"/>
      <p:bldP grpId="0" spid="54"/>
      <p:bldP grpId="1" spid="54"/>
      <p:bldP grpId="0" spid="55"/>
      <p:bldP grpId="0" spid="56"/>
      <p:bldP grpId="0" spid="57"/>
      <p:bldP grpId="1" spid="57"/>
      <p:bldP grpId="0" spid="5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箭头: 五边形 7">
            <a:extLst>
              <a:ext uri="{FF2B5EF4-FFF2-40B4-BE49-F238E27FC236}">
                <a16:creationId xmlns:a16="http://schemas.microsoft.com/office/drawing/2014/main" id="{86F7AC74-4DB0-487B-8274-79640D2B11FD}"/>
              </a:ext>
            </a:extLst>
          </p:cNvPr>
          <p:cNvSpPr/>
          <p:nvPr/>
        </p:nvSpPr>
        <p:spPr>
          <a:xfrm>
            <a:off x="2370629" y="1329911"/>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chemeClr val="bg1"/>
                </a:solidFill>
                <a:latin charset="-122" panose="020b0400000000000000" pitchFamily="34" typeface="思源黑体 CN Normal"/>
                <a:ea charset="-122" panose="020b0400000000000000" pitchFamily="34" typeface="思源黑体 CN Normal"/>
                <a:sym typeface="+mn-lt"/>
              </a:rPr>
              <a:t>明确我们前进的方向</a:t>
            </a:r>
          </a:p>
        </p:txBody>
      </p:sp>
      <p:sp>
        <p:nvSpPr>
          <p:cNvPr id="9" name="矩形 8">
            <a:extLst>
              <a:ext uri="{FF2B5EF4-FFF2-40B4-BE49-F238E27FC236}">
                <a16:creationId xmlns:a16="http://schemas.microsoft.com/office/drawing/2014/main" id="{7F8BE1AC-6801-445A-B28D-25561494F108}"/>
              </a:ext>
            </a:extLst>
          </p:cNvPr>
          <p:cNvSpPr/>
          <p:nvPr/>
        </p:nvSpPr>
        <p:spPr>
          <a:xfrm>
            <a:off x="2252051" y="1812202"/>
            <a:ext cx="8813931" cy="1554480"/>
          </a:xfrm>
          <a:prstGeom prst="rect">
            <a:avLst/>
          </a:prstGeom>
        </p:spPr>
        <p:txBody>
          <a:bodyPr wrap="square">
            <a:spAutoFit/>
          </a:bodyPr>
          <a:lstStyle/>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中国特色社会主义是中国共产党和中国人民团结的旗帜、奋进的旗帜、胜利的旗帜，是当代中国发展进步的根本方向。面对种种干扰，意识形态工作必须通过各种途径、各种方式、各种手段加强对中国特色社会主义思想的宣传教育，讲清楚我们走中国特色社会主义道路的历史必然性，坚定推进中国特色社会主义事业的信念。</a:t>
            </a:r>
          </a:p>
        </p:txBody>
      </p:sp>
      <p:sp>
        <p:nvSpPr>
          <p:cNvPr id="10" name="矩形: 圆角 9">
            <a:extLst>
              <a:ext uri="{FF2B5EF4-FFF2-40B4-BE49-F238E27FC236}">
                <a16:creationId xmlns:a16="http://schemas.microsoft.com/office/drawing/2014/main" id="{F72489C0-AC79-4ED8-9D47-78108BD5849B}"/>
              </a:ext>
            </a:extLst>
          </p:cNvPr>
          <p:cNvSpPr>
            <a:spLocks noChangeAspect="1"/>
          </p:cNvSpPr>
          <p:nvPr/>
        </p:nvSpPr>
        <p:spPr>
          <a:xfrm>
            <a:off x="1312060" y="1290177"/>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1</a:t>
            </a:r>
          </a:p>
        </p:txBody>
      </p:sp>
      <p:cxnSp>
        <p:nvCxnSpPr>
          <p:cNvPr id="11" name="直接连接符 10">
            <a:extLst>
              <a:ext uri="{FF2B5EF4-FFF2-40B4-BE49-F238E27FC236}">
                <a16:creationId xmlns:a16="http://schemas.microsoft.com/office/drawing/2014/main" id="{C16C4A11-3888-45D9-B819-F4960184EC51}"/>
              </a:ext>
            </a:extLst>
          </p:cNvPr>
          <p:cNvCxnSpPr>
            <a:stCxn id="10" idx="2"/>
          </p:cNvCxnSpPr>
          <p:nvPr/>
        </p:nvCxnSpPr>
        <p:spPr>
          <a:xfrm flipH="1">
            <a:off x="1600060" y="1866177"/>
            <a:ext cx="0" cy="426426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箭头: V 形 11">
            <a:extLst>
              <a:ext uri="{FF2B5EF4-FFF2-40B4-BE49-F238E27FC236}">
                <a16:creationId xmlns:a16="http://schemas.microsoft.com/office/drawing/2014/main" id="{44A807F2-A094-44A9-AC79-1243F6465A51}"/>
              </a:ext>
            </a:extLst>
          </p:cNvPr>
          <p:cNvSpPr/>
          <p:nvPr/>
        </p:nvSpPr>
        <p:spPr>
          <a:xfrm>
            <a:off x="2006642" y="1455473"/>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22" name="箭头: 五边形 21">
            <a:extLst>
              <a:ext uri="{FF2B5EF4-FFF2-40B4-BE49-F238E27FC236}">
                <a16:creationId xmlns:a16="http://schemas.microsoft.com/office/drawing/2014/main" id="{D26D31BE-30AF-44C8-B383-27FBA33D4525}"/>
              </a:ext>
            </a:extLst>
          </p:cNvPr>
          <p:cNvSpPr/>
          <p:nvPr/>
        </p:nvSpPr>
        <p:spPr>
          <a:xfrm>
            <a:off x="2370629" y="3463702"/>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chemeClr val="bg1"/>
                </a:solidFill>
                <a:latin charset="-122" panose="020b0400000000000000" pitchFamily="34" typeface="思源黑体 CN Normal"/>
                <a:ea charset="-122" panose="020b0400000000000000" pitchFamily="34" typeface="思源黑体 CN Normal"/>
                <a:sym typeface="+mn-lt"/>
              </a:rPr>
              <a:t>推进马克思主义中国化时代化</a:t>
            </a:r>
          </a:p>
        </p:txBody>
      </p:sp>
      <p:sp>
        <p:nvSpPr>
          <p:cNvPr id="23" name="矩形 22">
            <a:extLst>
              <a:ext uri="{FF2B5EF4-FFF2-40B4-BE49-F238E27FC236}">
                <a16:creationId xmlns:a16="http://schemas.microsoft.com/office/drawing/2014/main" id="{0CB125AF-A6FD-4D19-975B-375864E38526}"/>
              </a:ext>
            </a:extLst>
          </p:cNvPr>
          <p:cNvSpPr/>
          <p:nvPr/>
        </p:nvSpPr>
        <p:spPr>
          <a:xfrm>
            <a:off x="2252051" y="3864153"/>
            <a:ext cx="8813931" cy="2651760"/>
          </a:xfrm>
          <a:prstGeom prst="rect">
            <a:avLst/>
          </a:prstGeom>
        </p:spPr>
        <p:txBody>
          <a:bodyPr wrap="square">
            <a:spAutoFit/>
          </a:bodyPr>
          <a:lstStyle/>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中国共产党自成立时起，就以马克思主义为行动指南。马克思主义是科学的理论，是人民的理论，是实践的理论，是不断发展的开放的理论。总书记指出：“理论的生命力在于不断创新，推动马克思主义不断发展是中国共产党人的神圣职责。我们要坚持用马克思主义观察时代、解读时代、引领时代，用鲜活丰富的当代中国实践来推动马克思主义发展，用宽广视野吸收人类创造的一切优秀文明成果，坚持在改革中守正出新、不断超越自己，在开放中博采众长、不断完善自己，不断深化对共产党执政规律、社会主义建设规律、人类社会发展规律的认识，不断开辟当代中国马克思主义、21世纪马克思主义新境界。”这是新时期意识形态工作的重要使命。</a:t>
            </a:r>
          </a:p>
        </p:txBody>
      </p:sp>
      <p:sp>
        <p:nvSpPr>
          <p:cNvPr id="24" name="矩形: 圆角 23">
            <a:extLst>
              <a:ext uri="{FF2B5EF4-FFF2-40B4-BE49-F238E27FC236}">
                <a16:creationId xmlns:a16="http://schemas.microsoft.com/office/drawing/2014/main" id="{1057C54E-7999-4EBA-AF94-6BAD90724607}"/>
              </a:ext>
            </a:extLst>
          </p:cNvPr>
          <p:cNvSpPr>
            <a:spLocks noChangeAspect="1"/>
          </p:cNvSpPr>
          <p:nvPr/>
        </p:nvSpPr>
        <p:spPr>
          <a:xfrm>
            <a:off x="1312060" y="3423968"/>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2</a:t>
            </a:r>
          </a:p>
        </p:txBody>
      </p:sp>
      <p:sp>
        <p:nvSpPr>
          <p:cNvPr id="25" name="箭头: V 形 24">
            <a:extLst>
              <a:ext uri="{FF2B5EF4-FFF2-40B4-BE49-F238E27FC236}">
                <a16:creationId xmlns:a16="http://schemas.microsoft.com/office/drawing/2014/main" id="{22959E60-840A-4E7A-B188-11DA80D7288A}"/>
              </a:ext>
            </a:extLst>
          </p:cNvPr>
          <p:cNvSpPr/>
          <p:nvPr/>
        </p:nvSpPr>
        <p:spPr>
          <a:xfrm>
            <a:off x="2006642" y="3589264"/>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240418381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5000"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0-#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1" id="9" nodeType="withEffect" presetClass="emph" presetID="8" presetSubtype="0">
                                  <p:stCondLst>
                                    <p:cond delay="0"/>
                                  </p:stCondLst>
                                  <p:childTnLst>
                                    <p:animRot by="21600000">
                                      <p:cBhvr>
                                        <p:cTn dur="1000" fill="hold" id="10"/>
                                        <p:tgtEl>
                                          <p:spTgt spid="10"/>
                                        </p:tgtEl>
                                        <p:attrNameLst>
                                          <p:attrName>r</p:attrName>
                                        </p:attrNameLst>
                                      </p:cBhvr>
                                    </p:animRot>
                                  </p:childTnLst>
                                </p:cTn>
                              </p:par>
                              <p:par>
                                <p:cTn fill="hold" grpId="0" id="11" nodeType="withEffect" presetClass="entr" presetID="22" presetSubtype="8">
                                  <p:stCondLst>
                                    <p:cond delay="50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par>
                                <p:cTn fill="hold" grpId="0" id="14" nodeType="withEffect" presetClass="entr" presetID="22" presetSubtype="8">
                                  <p:stCondLst>
                                    <p:cond delay="50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1000" id="16"/>
                                        <p:tgtEl>
                                          <p:spTgt spid="8"/>
                                        </p:tgtEl>
                                      </p:cBhvr>
                                    </p:animEffect>
                                  </p:childTnLst>
                                </p:cTn>
                              </p:par>
                              <p:par>
                                <p:cTn fill="hold" grpId="0" id="17" nodeType="withEffect" presetClass="entr" presetID="31" presetSubtype="0">
                                  <p:stCondLst>
                                    <p:cond delay="500"/>
                                  </p:stCondLst>
                                  <p:iterate type="lt">
                                    <p:tmPct val="333"/>
                                  </p:iterate>
                                  <p:childTnLst>
                                    <p:set>
                                      <p:cBhvr>
                                        <p:cTn dur="1" fill="hold" id="18">
                                          <p:stCondLst>
                                            <p:cond delay="0"/>
                                          </p:stCondLst>
                                        </p:cTn>
                                        <p:tgtEl>
                                          <p:spTgt spid="9"/>
                                        </p:tgtEl>
                                        <p:attrNameLst>
                                          <p:attrName>style.visibility</p:attrName>
                                        </p:attrNameLst>
                                      </p:cBhvr>
                                      <p:to>
                                        <p:strVal val="visible"/>
                                      </p:to>
                                    </p:set>
                                    <p:anim calcmode="lin" valueType="num">
                                      <p:cBhvr>
                                        <p:cTn dur="750" fill="hold" id="19"/>
                                        <p:tgtEl>
                                          <p:spTgt spid="9"/>
                                        </p:tgtEl>
                                        <p:attrNameLst>
                                          <p:attrName>ppt_w</p:attrName>
                                        </p:attrNameLst>
                                      </p:cBhvr>
                                      <p:tavLst>
                                        <p:tav tm="0">
                                          <p:val>
                                            <p:fltVal val="0"/>
                                          </p:val>
                                        </p:tav>
                                        <p:tav tm="100000">
                                          <p:val>
                                            <p:strVal val="#ppt_w"/>
                                          </p:val>
                                        </p:tav>
                                      </p:tavLst>
                                    </p:anim>
                                    <p:anim calcmode="lin" valueType="num">
                                      <p:cBhvr>
                                        <p:cTn dur="750" fill="hold" id="20"/>
                                        <p:tgtEl>
                                          <p:spTgt spid="9"/>
                                        </p:tgtEl>
                                        <p:attrNameLst>
                                          <p:attrName>ppt_h</p:attrName>
                                        </p:attrNameLst>
                                      </p:cBhvr>
                                      <p:tavLst>
                                        <p:tav tm="0">
                                          <p:val>
                                            <p:fltVal val="0"/>
                                          </p:val>
                                        </p:tav>
                                        <p:tav tm="100000">
                                          <p:val>
                                            <p:strVal val="#ppt_h"/>
                                          </p:val>
                                        </p:tav>
                                      </p:tavLst>
                                    </p:anim>
                                    <p:anim calcmode="lin" valueType="num">
                                      <p:cBhvr>
                                        <p:cTn dur="750" fill="hold" id="21"/>
                                        <p:tgtEl>
                                          <p:spTgt spid="9"/>
                                        </p:tgtEl>
                                        <p:attrNameLst>
                                          <p:attrName>style.rotation</p:attrName>
                                        </p:attrNameLst>
                                      </p:cBhvr>
                                      <p:tavLst>
                                        <p:tav tm="0">
                                          <p:val>
                                            <p:fltVal val="90"/>
                                          </p:val>
                                        </p:tav>
                                        <p:tav tm="100000">
                                          <p:val>
                                            <p:fltVal val="0"/>
                                          </p:val>
                                        </p:tav>
                                      </p:tavLst>
                                    </p:anim>
                                    <p:animEffect filter="fade" transition="in">
                                      <p:cBhvr>
                                        <p:cTn dur="750" id="22"/>
                                        <p:tgtEl>
                                          <p:spTgt spid="9"/>
                                        </p:tgtEl>
                                      </p:cBhvr>
                                    </p:animEffect>
                                  </p:childTnLst>
                                </p:cTn>
                              </p:par>
                            </p:childTnLst>
                          </p:cTn>
                        </p:par>
                        <p:par>
                          <p:cTn fill="hold" id="23" nodeType="afterGroup">
                            <p:stCondLst>
                              <p:cond delay="1500"/>
                            </p:stCondLst>
                            <p:childTnLst>
                              <p:par>
                                <p:cTn fill="hold" id="24" nodeType="afterEffect" presetClass="entr" presetID="22" presetSubtype="1">
                                  <p:stCondLst>
                                    <p:cond delay="0"/>
                                  </p:stCondLst>
                                  <p:childTnLst>
                                    <p:set>
                                      <p:cBhvr>
                                        <p:cTn dur="1" fill="hold" id="25">
                                          <p:stCondLst>
                                            <p:cond delay="0"/>
                                          </p:stCondLst>
                                        </p:cTn>
                                        <p:tgtEl>
                                          <p:spTgt spid="11"/>
                                        </p:tgtEl>
                                        <p:attrNameLst>
                                          <p:attrName>style.visibility</p:attrName>
                                        </p:attrNameLst>
                                      </p:cBhvr>
                                      <p:to>
                                        <p:strVal val="visible"/>
                                      </p:to>
                                    </p:set>
                                    <p:animEffect filter="wipe(up)" transition="in">
                                      <p:cBhvr>
                                        <p:cTn dur="500" id="26"/>
                                        <p:tgtEl>
                                          <p:spTgt spid="11"/>
                                        </p:tgtEl>
                                      </p:cBhvr>
                                    </p:animEffect>
                                  </p:childTnLst>
                                </p:cTn>
                              </p:par>
                            </p:childTnLst>
                          </p:cTn>
                        </p:par>
                        <p:par>
                          <p:cTn fill="hold" id="27" nodeType="afterGroup">
                            <p:stCondLst>
                              <p:cond delay="2000"/>
                            </p:stCondLst>
                            <p:childTnLst>
                              <p:par>
                                <p:cTn decel="45000" fill="hold" grpId="0" id="28" nodeType="afterEffect" presetClass="entr" presetID="2" presetSubtype="8">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1000" fill="hold" id="30"/>
                                        <p:tgtEl>
                                          <p:spTgt spid="24"/>
                                        </p:tgtEl>
                                        <p:attrNameLst>
                                          <p:attrName>ppt_x</p:attrName>
                                        </p:attrNameLst>
                                      </p:cBhvr>
                                      <p:tavLst>
                                        <p:tav tm="0">
                                          <p:val>
                                            <p:strVal val="0-#ppt_w/2"/>
                                          </p:val>
                                        </p:tav>
                                        <p:tav tm="100000">
                                          <p:val>
                                            <p:strVal val="#ppt_x"/>
                                          </p:val>
                                        </p:tav>
                                      </p:tavLst>
                                    </p:anim>
                                    <p:anim calcmode="lin" valueType="num">
                                      <p:cBhvr additive="base">
                                        <p:cTn dur="1000" fill="hold" id="31"/>
                                        <p:tgtEl>
                                          <p:spTgt spid="24"/>
                                        </p:tgtEl>
                                        <p:attrNameLst>
                                          <p:attrName>ppt_y</p:attrName>
                                        </p:attrNameLst>
                                      </p:cBhvr>
                                      <p:tavLst>
                                        <p:tav tm="0">
                                          <p:val>
                                            <p:strVal val="#ppt_y"/>
                                          </p:val>
                                        </p:tav>
                                        <p:tav tm="100000">
                                          <p:val>
                                            <p:strVal val="#ppt_y"/>
                                          </p:val>
                                        </p:tav>
                                      </p:tavLst>
                                    </p:anim>
                                  </p:childTnLst>
                                </p:cTn>
                              </p:par>
                              <p:par>
                                <p:cTn fill="hold" grpId="1" id="32" nodeType="withEffect" presetClass="emph" presetID="8" presetSubtype="0">
                                  <p:stCondLst>
                                    <p:cond delay="0"/>
                                  </p:stCondLst>
                                  <p:childTnLst>
                                    <p:animRot by="21600000">
                                      <p:cBhvr>
                                        <p:cTn dur="1000" fill="hold" id="33"/>
                                        <p:tgtEl>
                                          <p:spTgt spid="24"/>
                                        </p:tgtEl>
                                        <p:attrNameLst>
                                          <p:attrName>r</p:attrName>
                                        </p:attrNameLst>
                                      </p:cBhvr>
                                    </p:animRot>
                                  </p:childTnLst>
                                </p:cTn>
                              </p:par>
                              <p:par>
                                <p:cTn fill="hold" grpId="0" id="34" nodeType="withEffect" presetClass="entr" presetID="22" presetSubtype="8">
                                  <p:stCondLst>
                                    <p:cond delay="50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grpId="0" id="37" nodeType="withEffect" presetClass="entr" presetID="22" presetSubtype="8">
                                  <p:stCondLst>
                                    <p:cond delay="50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1000" id="39"/>
                                        <p:tgtEl>
                                          <p:spTgt spid="22"/>
                                        </p:tgtEl>
                                      </p:cBhvr>
                                    </p:animEffect>
                                  </p:childTnLst>
                                </p:cTn>
                              </p:par>
                              <p:par>
                                <p:cTn fill="hold" grpId="0" id="40" nodeType="withEffect" presetClass="entr" presetID="31" presetSubtype="0">
                                  <p:stCondLst>
                                    <p:cond delay="500"/>
                                  </p:stCondLst>
                                  <p:iterate type="lt">
                                    <p:tmPct val="333"/>
                                  </p:iterate>
                                  <p:childTnLst>
                                    <p:set>
                                      <p:cBhvr>
                                        <p:cTn dur="1" fill="hold" id="41">
                                          <p:stCondLst>
                                            <p:cond delay="0"/>
                                          </p:stCondLst>
                                        </p:cTn>
                                        <p:tgtEl>
                                          <p:spTgt spid="23"/>
                                        </p:tgtEl>
                                        <p:attrNameLst>
                                          <p:attrName>style.visibility</p:attrName>
                                        </p:attrNameLst>
                                      </p:cBhvr>
                                      <p:to>
                                        <p:strVal val="visible"/>
                                      </p:to>
                                    </p:set>
                                    <p:anim calcmode="lin" valueType="num">
                                      <p:cBhvr>
                                        <p:cTn dur="750" fill="hold" id="42"/>
                                        <p:tgtEl>
                                          <p:spTgt spid="23"/>
                                        </p:tgtEl>
                                        <p:attrNameLst>
                                          <p:attrName>ppt_w</p:attrName>
                                        </p:attrNameLst>
                                      </p:cBhvr>
                                      <p:tavLst>
                                        <p:tav tm="0">
                                          <p:val>
                                            <p:fltVal val="0"/>
                                          </p:val>
                                        </p:tav>
                                        <p:tav tm="100000">
                                          <p:val>
                                            <p:strVal val="#ppt_w"/>
                                          </p:val>
                                        </p:tav>
                                      </p:tavLst>
                                    </p:anim>
                                    <p:anim calcmode="lin" valueType="num">
                                      <p:cBhvr>
                                        <p:cTn dur="750" fill="hold" id="43"/>
                                        <p:tgtEl>
                                          <p:spTgt spid="23"/>
                                        </p:tgtEl>
                                        <p:attrNameLst>
                                          <p:attrName>ppt_h</p:attrName>
                                        </p:attrNameLst>
                                      </p:cBhvr>
                                      <p:tavLst>
                                        <p:tav tm="0">
                                          <p:val>
                                            <p:fltVal val="0"/>
                                          </p:val>
                                        </p:tav>
                                        <p:tav tm="100000">
                                          <p:val>
                                            <p:strVal val="#ppt_h"/>
                                          </p:val>
                                        </p:tav>
                                      </p:tavLst>
                                    </p:anim>
                                    <p:anim calcmode="lin" valueType="num">
                                      <p:cBhvr>
                                        <p:cTn dur="750" fill="hold" id="44"/>
                                        <p:tgtEl>
                                          <p:spTgt spid="23"/>
                                        </p:tgtEl>
                                        <p:attrNameLst>
                                          <p:attrName>style.rotation</p:attrName>
                                        </p:attrNameLst>
                                      </p:cBhvr>
                                      <p:tavLst>
                                        <p:tav tm="0">
                                          <p:val>
                                            <p:fltVal val="90"/>
                                          </p:val>
                                        </p:tav>
                                        <p:tav tm="100000">
                                          <p:val>
                                            <p:fltVal val="0"/>
                                          </p:val>
                                        </p:tav>
                                      </p:tavLst>
                                    </p:anim>
                                    <p:animEffect filter="fade" transition="in">
                                      <p:cBhvr>
                                        <p:cTn dur="750" id="4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1" spid="10"/>
      <p:bldP grpId="0" spid="12"/>
      <p:bldP grpId="0" spid="22"/>
      <p:bldP grpId="0" spid="23"/>
      <p:bldP grpId="0" spid="24"/>
      <p:bldP grpId="1" spid="24"/>
      <p:bldP grpId="0" spid="2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箭头: 五边形 7">
            <a:extLst>
              <a:ext uri="{FF2B5EF4-FFF2-40B4-BE49-F238E27FC236}">
                <a16:creationId xmlns:a16="http://schemas.microsoft.com/office/drawing/2014/main" id="{86F7AC74-4DB0-487B-8274-79640D2B11FD}"/>
              </a:ext>
            </a:extLst>
          </p:cNvPr>
          <p:cNvSpPr/>
          <p:nvPr/>
        </p:nvSpPr>
        <p:spPr>
          <a:xfrm>
            <a:off x="2370629" y="1604798"/>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chemeClr val="bg1"/>
                </a:solidFill>
                <a:latin charset="-122" panose="020b0400000000000000" pitchFamily="34" typeface="思源黑体 CN Normal"/>
                <a:ea charset="-122" panose="020b0400000000000000" pitchFamily="34" typeface="思源黑体 CN Normal"/>
                <a:sym typeface="+mn-lt"/>
              </a:rPr>
              <a:t>凝聚全面深化改革的共识</a:t>
            </a:r>
          </a:p>
        </p:txBody>
      </p:sp>
      <p:sp>
        <p:nvSpPr>
          <p:cNvPr id="9" name="矩形 8">
            <a:extLst>
              <a:ext uri="{FF2B5EF4-FFF2-40B4-BE49-F238E27FC236}">
                <a16:creationId xmlns:a16="http://schemas.microsoft.com/office/drawing/2014/main" id="{7F8BE1AC-6801-445A-B28D-25561494F108}"/>
              </a:ext>
            </a:extLst>
          </p:cNvPr>
          <p:cNvSpPr/>
          <p:nvPr/>
        </p:nvSpPr>
        <p:spPr>
          <a:xfrm>
            <a:off x="2252051" y="2141065"/>
            <a:ext cx="8813931" cy="1188720"/>
          </a:xfrm>
          <a:prstGeom prst="rect">
            <a:avLst/>
          </a:prstGeom>
        </p:spPr>
        <p:txBody>
          <a:bodyPr wrap="square">
            <a:spAutoFit/>
          </a:bodyPr>
          <a:lstStyle/>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党的十八大以来，中央出台了全面深化改革的一系列重大举措，在这些重大改革面前，思想认识上的分歧必然制约改革措施的施行。加强意识形态工作，就是要讲清楚中央决策的科学性和必然性，引导人们从党和国家事业发展全局和最大多数人利益出发来认识问题，最大限度地达成共识。</a:t>
            </a:r>
          </a:p>
        </p:txBody>
      </p:sp>
      <p:sp>
        <p:nvSpPr>
          <p:cNvPr id="10" name="矩形: 圆角 9">
            <a:extLst>
              <a:ext uri="{FF2B5EF4-FFF2-40B4-BE49-F238E27FC236}">
                <a16:creationId xmlns:a16="http://schemas.microsoft.com/office/drawing/2014/main" id="{F72489C0-AC79-4ED8-9D47-78108BD5849B}"/>
              </a:ext>
            </a:extLst>
          </p:cNvPr>
          <p:cNvSpPr>
            <a:spLocks noChangeAspect="1"/>
          </p:cNvSpPr>
          <p:nvPr/>
        </p:nvSpPr>
        <p:spPr>
          <a:xfrm>
            <a:off x="1312060" y="156506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3</a:t>
            </a:r>
          </a:p>
        </p:txBody>
      </p:sp>
      <p:cxnSp>
        <p:nvCxnSpPr>
          <p:cNvPr id="11" name="直接连接符 10">
            <a:extLst>
              <a:ext uri="{FF2B5EF4-FFF2-40B4-BE49-F238E27FC236}">
                <a16:creationId xmlns:a16="http://schemas.microsoft.com/office/drawing/2014/main" id="{C16C4A11-3888-45D9-B819-F4960184EC51}"/>
              </a:ext>
            </a:extLst>
          </p:cNvPr>
          <p:cNvCxnSpPr>
            <a:stCxn id="10" idx="2"/>
          </p:cNvCxnSpPr>
          <p:nvPr/>
        </p:nvCxnSpPr>
        <p:spPr>
          <a:xfrm flipH="1">
            <a:off x="1600060" y="2141064"/>
            <a:ext cx="0" cy="426426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箭头: V 形 11">
            <a:extLst>
              <a:ext uri="{FF2B5EF4-FFF2-40B4-BE49-F238E27FC236}">
                <a16:creationId xmlns:a16="http://schemas.microsoft.com/office/drawing/2014/main" id="{44A807F2-A094-44A9-AC79-1243F6465A51}"/>
              </a:ext>
            </a:extLst>
          </p:cNvPr>
          <p:cNvSpPr/>
          <p:nvPr/>
        </p:nvSpPr>
        <p:spPr>
          <a:xfrm>
            <a:off x="2006642" y="173036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22" name="箭头: 五边形 21">
            <a:extLst>
              <a:ext uri="{FF2B5EF4-FFF2-40B4-BE49-F238E27FC236}">
                <a16:creationId xmlns:a16="http://schemas.microsoft.com/office/drawing/2014/main" id="{D26D31BE-30AF-44C8-B383-27FBA33D4525}"/>
              </a:ext>
            </a:extLst>
          </p:cNvPr>
          <p:cNvSpPr/>
          <p:nvPr/>
        </p:nvSpPr>
        <p:spPr>
          <a:xfrm>
            <a:off x="2370629" y="3463702"/>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chemeClr val="bg1"/>
                </a:solidFill>
                <a:latin charset="-122" panose="020b0400000000000000" pitchFamily="34" typeface="思源黑体 CN Normal"/>
                <a:ea charset="-122" panose="020b0400000000000000" pitchFamily="34" typeface="思源黑体 CN Normal"/>
                <a:sym typeface="+mn-lt"/>
              </a:rPr>
              <a:t>大力弘扬社会主义核心价值观</a:t>
            </a:r>
          </a:p>
        </p:txBody>
      </p:sp>
      <p:sp>
        <p:nvSpPr>
          <p:cNvPr id="23" name="矩形 22">
            <a:extLst>
              <a:ext uri="{FF2B5EF4-FFF2-40B4-BE49-F238E27FC236}">
                <a16:creationId xmlns:a16="http://schemas.microsoft.com/office/drawing/2014/main" id="{0CB125AF-A6FD-4D19-975B-375864E38526}"/>
              </a:ext>
            </a:extLst>
          </p:cNvPr>
          <p:cNvSpPr/>
          <p:nvPr/>
        </p:nvSpPr>
        <p:spPr>
          <a:xfrm>
            <a:off x="2252051" y="3999969"/>
            <a:ext cx="8813931" cy="1554480"/>
          </a:xfrm>
          <a:prstGeom prst="rect">
            <a:avLst/>
          </a:prstGeom>
        </p:spPr>
        <p:txBody>
          <a:bodyPr wrap="square">
            <a:spAutoFit/>
          </a:bodyPr>
          <a:lstStyle/>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培育和弘扬核心价值观，有效整合社会意识，是社会系统得以正常运转、社会秩序得以有效维护的重要途径，也是国家治理体系和治理能力的重要方面。因此，必须广泛开展社会主义核心价值观宣传教育，积极引导人们讲道德、尊道德、守道德，追求高尚的道德理想，不断夯实中国特色社会主义的思想道德基础。</a:t>
            </a:r>
          </a:p>
        </p:txBody>
      </p:sp>
      <p:sp>
        <p:nvSpPr>
          <p:cNvPr id="24" name="矩形: 圆角 23">
            <a:extLst>
              <a:ext uri="{FF2B5EF4-FFF2-40B4-BE49-F238E27FC236}">
                <a16:creationId xmlns:a16="http://schemas.microsoft.com/office/drawing/2014/main" id="{1057C54E-7999-4EBA-AF94-6BAD90724607}"/>
              </a:ext>
            </a:extLst>
          </p:cNvPr>
          <p:cNvSpPr>
            <a:spLocks noChangeAspect="1"/>
          </p:cNvSpPr>
          <p:nvPr/>
        </p:nvSpPr>
        <p:spPr>
          <a:xfrm>
            <a:off x="1312060" y="3423968"/>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4</a:t>
            </a:r>
          </a:p>
        </p:txBody>
      </p:sp>
      <p:sp>
        <p:nvSpPr>
          <p:cNvPr id="25" name="箭头: V 形 24">
            <a:extLst>
              <a:ext uri="{FF2B5EF4-FFF2-40B4-BE49-F238E27FC236}">
                <a16:creationId xmlns:a16="http://schemas.microsoft.com/office/drawing/2014/main" id="{22959E60-840A-4E7A-B188-11DA80D7288A}"/>
              </a:ext>
            </a:extLst>
          </p:cNvPr>
          <p:cNvSpPr/>
          <p:nvPr/>
        </p:nvSpPr>
        <p:spPr>
          <a:xfrm>
            <a:off x="2006642" y="3589264"/>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67923128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5000"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0-#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1" id="9" nodeType="withEffect" presetClass="emph" presetID="8" presetSubtype="0">
                                  <p:stCondLst>
                                    <p:cond delay="0"/>
                                  </p:stCondLst>
                                  <p:childTnLst>
                                    <p:animRot by="21600000">
                                      <p:cBhvr>
                                        <p:cTn dur="1000" fill="hold" id="10"/>
                                        <p:tgtEl>
                                          <p:spTgt spid="10"/>
                                        </p:tgtEl>
                                        <p:attrNameLst>
                                          <p:attrName>r</p:attrName>
                                        </p:attrNameLst>
                                      </p:cBhvr>
                                    </p:animRot>
                                  </p:childTnLst>
                                </p:cTn>
                              </p:par>
                              <p:par>
                                <p:cTn fill="hold" grpId="0" id="11" nodeType="withEffect" presetClass="entr" presetID="22" presetSubtype="8">
                                  <p:stCondLst>
                                    <p:cond delay="50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par>
                                <p:cTn fill="hold" grpId="0" id="14" nodeType="withEffect" presetClass="entr" presetID="22" presetSubtype="8">
                                  <p:stCondLst>
                                    <p:cond delay="50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1000" id="16"/>
                                        <p:tgtEl>
                                          <p:spTgt spid="8"/>
                                        </p:tgtEl>
                                      </p:cBhvr>
                                    </p:animEffect>
                                  </p:childTnLst>
                                </p:cTn>
                              </p:par>
                              <p:par>
                                <p:cTn fill="hold" grpId="0" id="17" nodeType="withEffect" presetClass="entr" presetID="31" presetSubtype="0">
                                  <p:stCondLst>
                                    <p:cond delay="500"/>
                                  </p:stCondLst>
                                  <p:iterate type="lt">
                                    <p:tmPct val="333"/>
                                  </p:iterate>
                                  <p:childTnLst>
                                    <p:set>
                                      <p:cBhvr>
                                        <p:cTn dur="1" fill="hold" id="18">
                                          <p:stCondLst>
                                            <p:cond delay="0"/>
                                          </p:stCondLst>
                                        </p:cTn>
                                        <p:tgtEl>
                                          <p:spTgt spid="9"/>
                                        </p:tgtEl>
                                        <p:attrNameLst>
                                          <p:attrName>style.visibility</p:attrName>
                                        </p:attrNameLst>
                                      </p:cBhvr>
                                      <p:to>
                                        <p:strVal val="visible"/>
                                      </p:to>
                                    </p:set>
                                    <p:anim calcmode="lin" valueType="num">
                                      <p:cBhvr>
                                        <p:cTn dur="750" fill="hold" id="19"/>
                                        <p:tgtEl>
                                          <p:spTgt spid="9"/>
                                        </p:tgtEl>
                                        <p:attrNameLst>
                                          <p:attrName>ppt_w</p:attrName>
                                        </p:attrNameLst>
                                      </p:cBhvr>
                                      <p:tavLst>
                                        <p:tav tm="0">
                                          <p:val>
                                            <p:fltVal val="0"/>
                                          </p:val>
                                        </p:tav>
                                        <p:tav tm="100000">
                                          <p:val>
                                            <p:strVal val="#ppt_w"/>
                                          </p:val>
                                        </p:tav>
                                      </p:tavLst>
                                    </p:anim>
                                    <p:anim calcmode="lin" valueType="num">
                                      <p:cBhvr>
                                        <p:cTn dur="750" fill="hold" id="20"/>
                                        <p:tgtEl>
                                          <p:spTgt spid="9"/>
                                        </p:tgtEl>
                                        <p:attrNameLst>
                                          <p:attrName>ppt_h</p:attrName>
                                        </p:attrNameLst>
                                      </p:cBhvr>
                                      <p:tavLst>
                                        <p:tav tm="0">
                                          <p:val>
                                            <p:fltVal val="0"/>
                                          </p:val>
                                        </p:tav>
                                        <p:tav tm="100000">
                                          <p:val>
                                            <p:strVal val="#ppt_h"/>
                                          </p:val>
                                        </p:tav>
                                      </p:tavLst>
                                    </p:anim>
                                    <p:anim calcmode="lin" valueType="num">
                                      <p:cBhvr>
                                        <p:cTn dur="750" fill="hold" id="21"/>
                                        <p:tgtEl>
                                          <p:spTgt spid="9"/>
                                        </p:tgtEl>
                                        <p:attrNameLst>
                                          <p:attrName>style.rotation</p:attrName>
                                        </p:attrNameLst>
                                      </p:cBhvr>
                                      <p:tavLst>
                                        <p:tav tm="0">
                                          <p:val>
                                            <p:fltVal val="90"/>
                                          </p:val>
                                        </p:tav>
                                        <p:tav tm="100000">
                                          <p:val>
                                            <p:fltVal val="0"/>
                                          </p:val>
                                        </p:tav>
                                      </p:tavLst>
                                    </p:anim>
                                    <p:animEffect filter="fade" transition="in">
                                      <p:cBhvr>
                                        <p:cTn dur="750" id="22"/>
                                        <p:tgtEl>
                                          <p:spTgt spid="9"/>
                                        </p:tgtEl>
                                      </p:cBhvr>
                                    </p:animEffect>
                                  </p:childTnLst>
                                </p:cTn>
                              </p:par>
                            </p:childTnLst>
                          </p:cTn>
                        </p:par>
                        <p:par>
                          <p:cTn fill="hold" id="23" nodeType="afterGroup">
                            <p:stCondLst>
                              <p:cond delay="1500"/>
                            </p:stCondLst>
                            <p:childTnLst>
                              <p:par>
                                <p:cTn fill="hold" id="24" nodeType="afterEffect" presetClass="entr" presetID="22" presetSubtype="1">
                                  <p:stCondLst>
                                    <p:cond delay="0"/>
                                  </p:stCondLst>
                                  <p:childTnLst>
                                    <p:set>
                                      <p:cBhvr>
                                        <p:cTn dur="1" fill="hold" id="25">
                                          <p:stCondLst>
                                            <p:cond delay="0"/>
                                          </p:stCondLst>
                                        </p:cTn>
                                        <p:tgtEl>
                                          <p:spTgt spid="11"/>
                                        </p:tgtEl>
                                        <p:attrNameLst>
                                          <p:attrName>style.visibility</p:attrName>
                                        </p:attrNameLst>
                                      </p:cBhvr>
                                      <p:to>
                                        <p:strVal val="visible"/>
                                      </p:to>
                                    </p:set>
                                    <p:animEffect filter="wipe(up)" transition="in">
                                      <p:cBhvr>
                                        <p:cTn dur="500" id="26"/>
                                        <p:tgtEl>
                                          <p:spTgt spid="11"/>
                                        </p:tgtEl>
                                      </p:cBhvr>
                                    </p:animEffect>
                                  </p:childTnLst>
                                </p:cTn>
                              </p:par>
                            </p:childTnLst>
                          </p:cTn>
                        </p:par>
                        <p:par>
                          <p:cTn fill="hold" id="27" nodeType="afterGroup">
                            <p:stCondLst>
                              <p:cond delay="2000"/>
                            </p:stCondLst>
                            <p:childTnLst>
                              <p:par>
                                <p:cTn decel="45000" fill="hold" grpId="0" id="28" nodeType="afterEffect" presetClass="entr" presetID="2" presetSubtype="8">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1000" fill="hold" id="30"/>
                                        <p:tgtEl>
                                          <p:spTgt spid="24"/>
                                        </p:tgtEl>
                                        <p:attrNameLst>
                                          <p:attrName>ppt_x</p:attrName>
                                        </p:attrNameLst>
                                      </p:cBhvr>
                                      <p:tavLst>
                                        <p:tav tm="0">
                                          <p:val>
                                            <p:strVal val="0-#ppt_w/2"/>
                                          </p:val>
                                        </p:tav>
                                        <p:tav tm="100000">
                                          <p:val>
                                            <p:strVal val="#ppt_x"/>
                                          </p:val>
                                        </p:tav>
                                      </p:tavLst>
                                    </p:anim>
                                    <p:anim calcmode="lin" valueType="num">
                                      <p:cBhvr additive="base">
                                        <p:cTn dur="1000" fill="hold" id="31"/>
                                        <p:tgtEl>
                                          <p:spTgt spid="24"/>
                                        </p:tgtEl>
                                        <p:attrNameLst>
                                          <p:attrName>ppt_y</p:attrName>
                                        </p:attrNameLst>
                                      </p:cBhvr>
                                      <p:tavLst>
                                        <p:tav tm="0">
                                          <p:val>
                                            <p:strVal val="#ppt_y"/>
                                          </p:val>
                                        </p:tav>
                                        <p:tav tm="100000">
                                          <p:val>
                                            <p:strVal val="#ppt_y"/>
                                          </p:val>
                                        </p:tav>
                                      </p:tavLst>
                                    </p:anim>
                                  </p:childTnLst>
                                </p:cTn>
                              </p:par>
                              <p:par>
                                <p:cTn fill="hold" grpId="1" id="32" nodeType="withEffect" presetClass="emph" presetID="8" presetSubtype="0">
                                  <p:stCondLst>
                                    <p:cond delay="0"/>
                                  </p:stCondLst>
                                  <p:childTnLst>
                                    <p:animRot by="21600000">
                                      <p:cBhvr>
                                        <p:cTn dur="1000" fill="hold" id="33"/>
                                        <p:tgtEl>
                                          <p:spTgt spid="24"/>
                                        </p:tgtEl>
                                        <p:attrNameLst>
                                          <p:attrName>r</p:attrName>
                                        </p:attrNameLst>
                                      </p:cBhvr>
                                    </p:animRot>
                                  </p:childTnLst>
                                </p:cTn>
                              </p:par>
                              <p:par>
                                <p:cTn fill="hold" grpId="0" id="34" nodeType="withEffect" presetClass="entr" presetID="22" presetSubtype="8">
                                  <p:stCondLst>
                                    <p:cond delay="50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grpId="0" id="37" nodeType="withEffect" presetClass="entr" presetID="22" presetSubtype="8">
                                  <p:stCondLst>
                                    <p:cond delay="50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1000" id="39"/>
                                        <p:tgtEl>
                                          <p:spTgt spid="22"/>
                                        </p:tgtEl>
                                      </p:cBhvr>
                                    </p:animEffect>
                                  </p:childTnLst>
                                </p:cTn>
                              </p:par>
                              <p:par>
                                <p:cTn fill="hold" grpId="0" id="40" nodeType="withEffect" presetClass="entr" presetID="31" presetSubtype="0">
                                  <p:stCondLst>
                                    <p:cond delay="500"/>
                                  </p:stCondLst>
                                  <p:iterate type="lt">
                                    <p:tmPct val="333"/>
                                  </p:iterate>
                                  <p:childTnLst>
                                    <p:set>
                                      <p:cBhvr>
                                        <p:cTn dur="1" fill="hold" id="41">
                                          <p:stCondLst>
                                            <p:cond delay="0"/>
                                          </p:stCondLst>
                                        </p:cTn>
                                        <p:tgtEl>
                                          <p:spTgt spid="23"/>
                                        </p:tgtEl>
                                        <p:attrNameLst>
                                          <p:attrName>style.visibility</p:attrName>
                                        </p:attrNameLst>
                                      </p:cBhvr>
                                      <p:to>
                                        <p:strVal val="visible"/>
                                      </p:to>
                                    </p:set>
                                    <p:anim calcmode="lin" valueType="num">
                                      <p:cBhvr>
                                        <p:cTn dur="750" fill="hold" id="42"/>
                                        <p:tgtEl>
                                          <p:spTgt spid="23"/>
                                        </p:tgtEl>
                                        <p:attrNameLst>
                                          <p:attrName>ppt_w</p:attrName>
                                        </p:attrNameLst>
                                      </p:cBhvr>
                                      <p:tavLst>
                                        <p:tav tm="0">
                                          <p:val>
                                            <p:fltVal val="0"/>
                                          </p:val>
                                        </p:tav>
                                        <p:tav tm="100000">
                                          <p:val>
                                            <p:strVal val="#ppt_w"/>
                                          </p:val>
                                        </p:tav>
                                      </p:tavLst>
                                    </p:anim>
                                    <p:anim calcmode="lin" valueType="num">
                                      <p:cBhvr>
                                        <p:cTn dur="750" fill="hold" id="43"/>
                                        <p:tgtEl>
                                          <p:spTgt spid="23"/>
                                        </p:tgtEl>
                                        <p:attrNameLst>
                                          <p:attrName>ppt_h</p:attrName>
                                        </p:attrNameLst>
                                      </p:cBhvr>
                                      <p:tavLst>
                                        <p:tav tm="0">
                                          <p:val>
                                            <p:fltVal val="0"/>
                                          </p:val>
                                        </p:tav>
                                        <p:tav tm="100000">
                                          <p:val>
                                            <p:strVal val="#ppt_h"/>
                                          </p:val>
                                        </p:tav>
                                      </p:tavLst>
                                    </p:anim>
                                    <p:anim calcmode="lin" valueType="num">
                                      <p:cBhvr>
                                        <p:cTn dur="750" fill="hold" id="44"/>
                                        <p:tgtEl>
                                          <p:spTgt spid="23"/>
                                        </p:tgtEl>
                                        <p:attrNameLst>
                                          <p:attrName>style.rotation</p:attrName>
                                        </p:attrNameLst>
                                      </p:cBhvr>
                                      <p:tavLst>
                                        <p:tav tm="0">
                                          <p:val>
                                            <p:fltVal val="90"/>
                                          </p:val>
                                        </p:tav>
                                        <p:tav tm="100000">
                                          <p:val>
                                            <p:fltVal val="0"/>
                                          </p:val>
                                        </p:tav>
                                      </p:tavLst>
                                    </p:anim>
                                    <p:animEffect filter="fade" transition="in">
                                      <p:cBhvr>
                                        <p:cTn dur="750" id="4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1" spid="10"/>
      <p:bldP grpId="0" spid="12"/>
      <p:bldP grpId="0" spid="22"/>
      <p:bldP grpId="0" spid="23"/>
      <p:bldP grpId="0" spid="24"/>
      <p:bldP grpId="1" spid="24"/>
      <p:bldP grpId="0" spid="2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箭头: 五边形 7">
            <a:extLst>
              <a:ext uri="{FF2B5EF4-FFF2-40B4-BE49-F238E27FC236}">
                <a16:creationId xmlns:a16="http://schemas.microsoft.com/office/drawing/2014/main" id="{86F7AC74-4DB0-487B-8274-79640D2B11FD}"/>
              </a:ext>
            </a:extLst>
          </p:cNvPr>
          <p:cNvSpPr/>
          <p:nvPr/>
        </p:nvSpPr>
        <p:spPr>
          <a:xfrm>
            <a:off x="2370629" y="2084851"/>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chemeClr val="bg1"/>
                </a:solidFill>
                <a:latin charset="-122" panose="020b0400000000000000" pitchFamily="34" typeface="思源黑体 CN Normal"/>
                <a:ea charset="-122" panose="020b0400000000000000" pitchFamily="34" typeface="思源黑体 CN Normal"/>
                <a:sym typeface="+mn-lt"/>
              </a:rPr>
              <a:t>强化党员干部的纪律观念</a:t>
            </a:r>
          </a:p>
        </p:txBody>
      </p:sp>
      <p:sp>
        <p:nvSpPr>
          <p:cNvPr id="9" name="矩形 8">
            <a:extLst>
              <a:ext uri="{FF2B5EF4-FFF2-40B4-BE49-F238E27FC236}">
                <a16:creationId xmlns:a16="http://schemas.microsoft.com/office/drawing/2014/main" id="{7F8BE1AC-6801-445A-B28D-25561494F108}"/>
              </a:ext>
            </a:extLst>
          </p:cNvPr>
          <p:cNvSpPr/>
          <p:nvPr/>
        </p:nvSpPr>
        <p:spPr>
          <a:xfrm>
            <a:off x="2252051" y="2758610"/>
            <a:ext cx="4921359" cy="2651760"/>
          </a:xfrm>
          <a:prstGeom prst="rect">
            <a:avLst/>
          </a:prstGeom>
        </p:spPr>
        <p:txBody>
          <a:bodyPr wrap="square">
            <a:spAutoFit/>
          </a:bodyPr>
          <a:lstStyle/>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党的纪律是党的各级组织和全体共产党员必须遵守的行为准则，是维护党的团结统一，完成党的任务的重要保证，广大党员干部要注重强化纪律意识。</a:t>
            </a:r>
          </a:p>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总书记反复强调加强纪律建设，特别是一再强调党员领导干部要守纪律守规矩，尤其是守政治纪律和政治规矩，要求强化纪律教育，增强党员干部遵守纪律的自觉性。</a:t>
            </a:r>
          </a:p>
        </p:txBody>
      </p:sp>
      <p:sp>
        <p:nvSpPr>
          <p:cNvPr id="10" name="矩形: 圆角 9">
            <a:extLst>
              <a:ext uri="{FF2B5EF4-FFF2-40B4-BE49-F238E27FC236}">
                <a16:creationId xmlns:a16="http://schemas.microsoft.com/office/drawing/2014/main" id="{F72489C0-AC79-4ED8-9D47-78108BD5849B}"/>
              </a:ext>
            </a:extLst>
          </p:cNvPr>
          <p:cNvSpPr>
            <a:spLocks noChangeAspect="1"/>
          </p:cNvSpPr>
          <p:nvPr/>
        </p:nvSpPr>
        <p:spPr>
          <a:xfrm>
            <a:off x="1312060" y="2045117"/>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5</a:t>
            </a:r>
          </a:p>
        </p:txBody>
      </p:sp>
      <p:cxnSp>
        <p:nvCxnSpPr>
          <p:cNvPr id="11" name="直接连接符 10">
            <a:extLst>
              <a:ext uri="{FF2B5EF4-FFF2-40B4-BE49-F238E27FC236}">
                <a16:creationId xmlns:a16="http://schemas.microsoft.com/office/drawing/2014/main" id="{C16C4A11-3888-45D9-B819-F4960184EC51}"/>
              </a:ext>
            </a:extLst>
          </p:cNvPr>
          <p:cNvCxnSpPr>
            <a:stCxn id="10" idx="2"/>
          </p:cNvCxnSpPr>
          <p:nvPr/>
        </p:nvCxnSpPr>
        <p:spPr>
          <a:xfrm flipH="1">
            <a:off x="1600060" y="2621117"/>
            <a:ext cx="0" cy="426426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箭头: V 形 11">
            <a:extLst>
              <a:ext uri="{FF2B5EF4-FFF2-40B4-BE49-F238E27FC236}">
                <a16:creationId xmlns:a16="http://schemas.microsoft.com/office/drawing/2014/main" id="{44A807F2-A094-44A9-AC79-1243F6465A51}"/>
              </a:ext>
            </a:extLst>
          </p:cNvPr>
          <p:cNvSpPr/>
          <p:nvPr/>
        </p:nvSpPr>
        <p:spPr>
          <a:xfrm>
            <a:off x="2006642" y="2210413"/>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pic>
        <p:nvPicPr>
          <p:cNvPr id="13" name="图片 12">
            <a:extLst>
              <a:ext uri="{FF2B5EF4-FFF2-40B4-BE49-F238E27FC236}">
                <a16:creationId xmlns:a16="http://schemas.microsoft.com/office/drawing/2014/main" id="{603F2795-A140-4796-8D7B-6E68E9029DDF}"/>
              </a:ext>
            </a:extLst>
          </p:cNvPr>
          <p:cNvPicPr>
            <a:picLocks noChangeAspect="1"/>
          </p:cNvPicPr>
          <p:nvPr/>
        </p:nvPicPr>
        <p:blipFill>
          <a:blip r:embed="rId3">
            <a:extLst>
              <a:ext uri="{28A0092B-C50C-407E-A947-70E740481C1C}">
                <a14:useLocalDpi val="0"/>
              </a:ext>
            </a:extLst>
          </a:blip>
          <a:stretch>
            <a:fillRect/>
          </a:stretch>
        </p:blipFill>
        <p:spPr>
          <a:xfrm>
            <a:off x="7655979" y="2084851"/>
            <a:ext cx="3299607" cy="3463224"/>
          </a:xfrm>
          <a:prstGeom prst="rect">
            <a:avLst/>
          </a:prstGeom>
        </p:spPr>
      </p:pic>
    </p:spTree>
    <p:extLst>
      <p:ext uri="{BB962C8B-B14F-4D97-AF65-F5344CB8AC3E}">
        <p14:creationId val="338681488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decel="45000" fill="hold" grpId="0" id="11" nodeType="afterEffect" presetClass="entr" presetID="2" presetSubtype="8">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1000" fill="hold" id="13"/>
                                        <p:tgtEl>
                                          <p:spTgt spid="10"/>
                                        </p:tgtEl>
                                        <p:attrNameLst>
                                          <p:attrName>ppt_x</p:attrName>
                                        </p:attrNameLst>
                                      </p:cBhvr>
                                      <p:tavLst>
                                        <p:tav tm="0">
                                          <p:val>
                                            <p:strVal val="0-#ppt_w/2"/>
                                          </p:val>
                                        </p:tav>
                                        <p:tav tm="100000">
                                          <p:val>
                                            <p:strVal val="#ppt_x"/>
                                          </p:val>
                                        </p:tav>
                                      </p:tavLst>
                                    </p:anim>
                                    <p:anim calcmode="lin" valueType="num">
                                      <p:cBhvr additive="base">
                                        <p:cTn dur="1000" fill="hold" id="14"/>
                                        <p:tgtEl>
                                          <p:spTgt spid="10"/>
                                        </p:tgtEl>
                                        <p:attrNameLst>
                                          <p:attrName>ppt_y</p:attrName>
                                        </p:attrNameLst>
                                      </p:cBhvr>
                                      <p:tavLst>
                                        <p:tav tm="0">
                                          <p:val>
                                            <p:strVal val="#ppt_y"/>
                                          </p:val>
                                        </p:tav>
                                        <p:tav tm="100000">
                                          <p:val>
                                            <p:strVal val="#ppt_y"/>
                                          </p:val>
                                        </p:tav>
                                      </p:tavLst>
                                    </p:anim>
                                  </p:childTnLst>
                                </p:cTn>
                              </p:par>
                              <p:par>
                                <p:cTn fill="hold" grpId="1" id="15" nodeType="withEffect" presetClass="emph" presetID="8" presetSubtype="0">
                                  <p:stCondLst>
                                    <p:cond delay="0"/>
                                  </p:stCondLst>
                                  <p:childTnLst>
                                    <p:animRot by="21600000">
                                      <p:cBhvr>
                                        <p:cTn dur="1000" fill="hold" id="16"/>
                                        <p:tgtEl>
                                          <p:spTgt spid="10"/>
                                        </p:tgtEl>
                                        <p:attrNameLst>
                                          <p:attrName>r</p:attrName>
                                        </p:attrNameLst>
                                      </p:cBhvr>
                                    </p:animRot>
                                  </p:childTnLst>
                                </p:cTn>
                              </p:par>
                              <p:par>
                                <p:cTn fill="hold" grpId="0" id="17" nodeType="withEffect" presetClass="entr" presetID="22" presetSubtype="8">
                                  <p:stCondLst>
                                    <p:cond delay="50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par>
                                <p:cTn fill="hold" grpId="0" id="20" nodeType="withEffect" presetClass="entr" presetID="22" presetSubtype="8">
                                  <p:stCondLst>
                                    <p:cond delay="500"/>
                                  </p:stCondLst>
                                  <p:childTnLst>
                                    <p:set>
                                      <p:cBhvr>
                                        <p:cTn dur="1" fill="hold" id="21">
                                          <p:stCondLst>
                                            <p:cond delay="0"/>
                                          </p:stCondLst>
                                        </p:cTn>
                                        <p:tgtEl>
                                          <p:spTgt spid="8"/>
                                        </p:tgtEl>
                                        <p:attrNameLst>
                                          <p:attrName>style.visibility</p:attrName>
                                        </p:attrNameLst>
                                      </p:cBhvr>
                                      <p:to>
                                        <p:strVal val="visible"/>
                                      </p:to>
                                    </p:set>
                                    <p:animEffect filter="wipe(left)" transition="in">
                                      <p:cBhvr>
                                        <p:cTn dur="1000" id="22"/>
                                        <p:tgtEl>
                                          <p:spTgt spid="8"/>
                                        </p:tgtEl>
                                      </p:cBhvr>
                                    </p:animEffect>
                                  </p:childTnLst>
                                </p:cTn>
                              </p:par>
                              <p:par>
                                <p:cTn fill="hold" grpId="0" id="23" nodeType="withEffect" presetClass="entr" presetID="31" presetSubtype="0">
                                  <p:stCondLst>
                                    <p:cond delay="500"/>
                                  </p:stCondLst>
                                  <p:iterate type="lt">
                                    <p:tmPct val="333"/>
                                  </p:iterate>
                                  <p:childTnLst>
                                    <p:set>
                                      <p:cBhvr>
                                        <p:cTn dur="1" fill="hold" id="24">
                                          <p:stCondLst>
                                            <p:cond delay="0"/>
                                          </p:stCondLst>
                                        </p:cTn>
                                        <p:tgtEl>
                                          <p:spTgt spid="9"/>
                                        </p:tgtEl>
                                        <p:attrNameLst>
                                          <p:attrName>style.visibility</p:attrName>
                                        </p:attrNameLst>
                                      </p:cBhvr>
                                      <p:to>
                                        <p:strVal val="visible"/>
                                      </p:to>
                                    </p:set>
                                    <p:anim calcmode="lin" valueType="num">
                                      <p:cBhvr>
                                        <p:cTn dur="750" fill="hold" id="25"/>
                                        <p:tgtEl>
                                          <p:spTgt spid="9"/>
                                        </p:tgtEl>
                                        <p:attrNameLst>
                                          <p:attrName>ppt_w</p:attrName>
                                        </p:attrNameLst>
                                      </p:cBhvr>
                                      <p:tavLst>
                                        <p:tav tm="0">
                                          <p:val>
                                            <p:fltVal val="0"/>
                                          </p:val>
                                        </p:tav>
                                        <p:tav tm="100000">
                                          <p:val>
                                            <p:strVal val="#ppt_w"/>
                                          </p:val>
                                        </p:tav>
                                      </p:tavLst>
                                    </p:anim>
                                    <p:anim calcmode="lin" valueType="num">
                                      <p:cBhvr>
                                        <p:cTn dur="750" fill="hold" id="26"/>
                                        <p:tgtEl>
                                          <p:spTgt spid="9"/>
                                        </p:tgtEl>
                                        <p:attrNameLst>
                                          <p:attrName>ppt_h</p:attrName>
                                        </p:attrNameLst>
                                      </p:cBhvr>
                                      <p:tavLst>
                                        <p:tav tm="0">
                                          <p:val>
                                            <p:fltVal val="0"/>
                                          </p:val>
                                        </p:tav>
                                        <p:tav tm="100000">
                                          <p:val>
                                            <p:strVal val="#ppt_h"/>
                                          </p:val>
                                        </p:tav>
                                      </p:tavLst>
                                    </p:anim>
                                    <p:anim calcmode="lin" valueType="num">
                                      <p:cBhvr>
                                        <p:cTn dur="750" fill="hold" id="27"/>
                                        <p:tgtEl>
                                          <p:spTgt spid="9"/>
                                        </p:tgtEl>
                                        <p:attrNameLst>
                                          <p:attrName>style.rotation</p:attrName>
                                        </p:attrNameLst>
                                      </p:cBhvr>
                                      <p:tavLst>
                                        <p:tav tm="0">
                                          <p:val>
                                            <p:fltVal val="90"/>
                                          </p:val>
                                        </p:tav>
                                        <p:tav tm="100000">
                                          <p:val>
                                            <p:fltVal val="0"/>
                                          </p:val>
                                        </p:tav>
                                      </p:tavLst>
                                    </p:anim>
                                    <p:animEffect filter="fade" transition="in">
                                      <p:cBhvr>
                                        <p:cTn dur="750" id="28"/>
                                        <p:tgtEl>
                                          <p:spTgt spid="9"/>
                                        </p:tgtEl>
                                      </p:cBhvr>
                                    </p:animEffect>
                                  </p:childTnLst>
                                </p:cTn>
                              </p:par>
                            </p:childTnLst>
                          </p:cTn>
                        </p:par>
                        <p:par>
                          <p:cTn fill="hold" id="29" nodeType="afterGroup">
                            <p:stCondLst>
                              <p:cond delay="2000"/>
                            </p:stCondLst>
                            <p:childTnLst>
                              <p:par>
                                <p:cTn fill="hold" id="30" nodeType="afterEffect" presetClass="entr" presetID="22" presetSubtype="1">
                                  <p:stCondLst>
                                    <p:cond delay="0"/>
                                  </p:stCondLst>
                                  <p:childTnLst>
                                    <p:set>
                                      <p:cBhvr>
                                        <p:cTn dur="1" fill="hold" id="31">
                                          <p:stCondLst>
                                            <p:cond delay="0"/>
                                          </p:stCondLst>
                                        </p:cTn>
                                        <p:tgtEl>
                                          <p:spTgt spid="11"/>
                                        </p:tgtEl>
                                        <p:attrNameLst>
                                          <p:attrName>style.visibility</p:attrName>
                                        </p:attrNameLst>
                                      </p:cBhvr>
                                      <p:to>
                                        <p:strVal val="visible"/>
                                      </p:to>
                                    </p:set>
                                    <p:animEffect filter="wipe(up)" transition="in">
                                      <p:cBhvr>
                                        <p:cTn dur="500" id="3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1" spid="10"/>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pic>
        <p:nvPicPr>
          <p:cNvPr id="30" name="图片 29">
            <a:extLst>
              <a:ext uri="{FF2B5EF4-FFF2-40B4-BE49-F238E27FC236}">
                <a16:creationId xmlns:a16="http://schemas.microsoft.com/office/drawing/2014/main" id="{F645695F-5E29-4030-B821-B41CD37DA9EB}"/>
              </a:ext>
            </a:extLst>
          </p:cNvPr>
          <p:cNvPicPr>
            <a:picLocks noChangeAspect="1"/>
          </p:cNvPicPr>
          <p:nvPr/>
        </p:nvPicPr>
        <p:blipFill>
          <a:blip r:embed="rId8">
            <a:extLst>
              <a:ext uri="{28A0092B-C50C-407E-A947-70E740481C1C}">
                <a14:useLocalDpi val="0"/>
              </a:ext>
            </a:extLst>
          </a:blip>
          <a:stretch>
            <a:fillRect/>
          </a:stretch>
        </p:blipFill>
        <p:spPr>
          <a:xfrm>
            <a:off x="7342661" y="283678"/>
            <a:ext cx="3569047" cy="1189683"/>
          </a:xfrm>
          <a:prstGeom prst="rect">
            <a:avLst/>
          </a:prstGeom>
        </p:spPr>
      </p:pic>
      <p:sp>
        <p:nvSpPr>
          <p:cNvPr id="13" name="矩形 12">
            <a:extLst>
              <a:ext uri="{FF2B5EF4-FFF2-40B4-BE49-F238E27FC236}">
                <a16:creationId xmlns:a16="http://schemas.microsoft.com/office/drawing/2014/main" id="{78587926-D1A9-4B93-879A-8C1A73B28204}"/>
              </a:ext>
            </a:extLst>
          </p:cNvPr>
          <p:cNvSpPr/>
          <p:nvPr/>
        </p:nvSpPr>
        <p:spPr>
          <a:xfrm>
            <a:off x="1769002" y="3052354"/>
            <a:ext cx="9098280" cy="914400"/>
          </a:xfrm>
          <a:prstGeom prst="rect">
            <a:avLst/>
          </a:prstGeom>
        </p:spPr>
        <p:txBody>
          <a:bodyPr wrap="none">
            <a:spAutoFit/>
          </a:bodyPr>
          <a:lstStyle/>
          <a:p>
            <a:pPr algn="ctr">
              <a:defRPr/>
            </a:pPr>
            <a:r>
              <a:rPr altLang="en-US" b="1" lang="zh-CN" sz="5400">
                <a:solidFill>
                  <a:srgbClr val="D30013"/>
                </a:solidFill>
                <a:latin charset="-122" panose="020b0804020202020204" pitchFamily="34" typeface="汉仪雅酷黑 75W"/>
                <a:ea charset="-122" panose="020b0804020202020204" pitchFamily="34" typeface="汉仪雅酷黑 75W"/>
                <a:cs typeface="+mn-ea"/>
                <a:sym typeface="+mn-lt"/>
              </a:rPr>
              <a:t>加强意识形态工作的阵地建设</a:t>
            </a:r>
          </a:p>
        </p:txBody>
      </p:sp>
      <p:pic>
        <p:nvPicPr>
          <p:cNvPr id="15" name="图片 14">
            <a:extLst>
              <a:ext uri="{FF2B5EF4-FFF2-40B4-BE49-F238E27FC236}">
                <a16:creationId xmlns:a16="http://schemas.microsoft.com/office/drawing/2014/main" id="{2A5EB623-CC04-4818-B238-DBC516B13E8B}"/>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74632" y="1414900"/>
            <a:ext cx="1842738" cy="498461"/>
          </a:xfrm>
          <a:prstGeom prst="rect">
            <a:avLst/>
          </a:prstGeom>
        </p:spPr>
      </p:pic>
      <p:grpSp>
        <p:nvGrpSpPr>
          <p:cNvPr id="16" name="组合 15">
            <a:extLst>
              <a:ext uri="{FF2B5EF4-FFF2-40B4-BE49-F238E27FC236}">
                <a16:creationId xmlns:a16="http://schemas.microsoft.com/office/drawing/2014/main" id="{31DB4AEB-1803-4F1B-B60F-F5AAE1709FC2}"/>
              </a:ext>
            </a:extLst>
          </p:cNvPr>
          <p:cNvGrpSpPr/>
          <p:nvPr/>
        </p:nvGrpSpPr>
        <p:grpSpPr>
          <a:xfrm>
            <a:off x="4504748" y="2186204"/>
            <a:ext cx="3182505" cy="781920"/>
            <a:chOff x="4188756" y="1772286"/>
            <a:chExt cx="3826865" cy="781920"/>
          </a:xfrm>
          <a:solidFill>
            <a:srgbClr val="C00000"/>
          </a:solidFill>
          <a:effectLst>
            <a:outerShdw algn="t" blurRad="50800" dir="5400000" dist="38100" rotWithShape="0">
              <a:prstClr val="black">
                <a:alpha val="40000"/>
              </a:prstClr>
            </a:outerShdw>
          </a:effectLst>
        </p:grpSpPr>
        <p:sp>
          <p:nvSpPr>
            <p:cNvPr id="17" name="矩形: 圆角 12">
              <a:extLst>
                <a:ext uri="{FF2B5EF4-FFF2-40B4-BE49-F238E27FC236}">
                  <a16:creationId xmlns:a16="http://schemas.microsoft.com/office/drawing/2014/main" id="{B526E142-7694-4822-BC85-5189CB4594A6}"/>
                </a:ext>
              </a:extLst>
            </p:cNvPr>
            <p:cNvSpPr/>
            <p:nvPr/>
          </p:nvSpPr>
          <p:spPr>
            <a:xfrm>
              <a:off x="4188756" y="1772286"/>
              <a:ext cx="3826865" cy="781920"/>
            </a:xfrm>
            <a:prstGeom prst="roundRect">
              <a:avLst>
                <a:gd fmla="val 50000" name="adj"/>
              </a:avLst>
            </a:prstGeom>
            <a:grpFill/>
            <a:ln algn="ctr" cap="flat" cmpd="sng" w="38100">
              <a:noFill/>
              <a:prstDash val="solid"/>
              <a:miter lim="800000"/>
            </a:ln>
            <a:effectLst>
              <a:glow rad="190500">
                <a:sysClr lastClr="FFFFFF" val="window">
                  <a:alpha val="50000"/>
                </a:sysClr>
              </a:glo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latin charset="-122" panose="020b0804020202020204" pitchFamily="34" typeface="汉仪雅酷黑 75W"/>
                <a:ea charset="-122" panose="020b0804020202020204" pitchFamily="34" typeface="汉仪雅酷黑 75W"/>
              </a:endParaRPr>
            </a:p>
          </p:txBody>
        </p:sp>
        <p:sp>
          <p:nvSpPr>
            <p:cNvPr id="18" name="文本框 20">
              <a:extLst>
                <a:ext uri="{FF2B5EF4-FFF2-40B4-BE49-F238E27FC236}">
                  <a16:creationId xmlns:a16="http://schemas.microsoft.com/office/drawing/2014/main" id="{628C5617-2915-4A32-9C57-FDA11640AB4B}"/>
                </a:ext>
              </a:extLst>
            </p:cNvPr>
            <p:cNvSpPr txBox="1"/>
            <p:nvPr/>
          </p:nvSpPr>
          <p:spPr>
            <a:xfrm>
              <a:off x="4892695" y="1840081"/>
              <a:ext cx="2418984" cy="640080"/>
            </a:xfrm>
            <a:prstGeom prst="rect">
              <a:avLst/>
            </a:prstGeom>
            <a:grpFill/>
            <a:ln>
              <a:noFill/>
            </a:ln>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600" u="none">
                  <a:ln>
                    <a:noFill/>
                  </a:ln>
                  <a:solidFill>
                    <a:prstClr val="white"/>
                  </a:solidFill>
                  <a:effectLst/>
                  <a:uLnTx/>
                  <a:uFillTx/>
                  <a:latin charset="-122" panose="020b0804020202020204" pitchFamily="34" typeface="汉仪雅酷黑 75W"/>
                  <a:ea charset="-122" panose="020b0804020202020204" pitchFamily="34" typeface="汉仪雅酷黑 75W"/>
                </a:rPr>
                <a:t>第四部分</a:t>
              </a:r>
            </a:p>
          </p:txBody>
        </p:sp>
      </p:grpSp>
    </p:spTree>
    <p:extLst>
      <p:ext uri="{BB962C8B-B14F-4D97-AF65-F5344CB8AC3E}">
        <p14:creationId val="3353882809"/>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500" id="31"/>
                                        <p:tgtEl>
                                          <p:spTgt spid="30"/>
                                        </p:tgtEl>
                                      </p:cBhvr>
                                    </p:animEffect>
                                    <p:anim calcmode="lin" valueType="num">
                                      <p:cBhvr>
                                        <p:cTn dur="1500" fill="hold" id="32"/>
                                        <p:tgtEl>
                                          <p:spTgt spid="30"/>
                                        </p:tgtEl>
                                        <p:attrNameLst>
                                          <p:attrName>ppt_x</p:attrName>
                                        </p:attrNameLst>
                                      </p:cBhvr>
                                      <p:tavLst>
                                        <p:tav tm="0">
                                          <p:val>
                                            <p:strVal val="#ppt_x"/>
                                          </p:val>
                                        </p:tav>
                                        <p:tav tm="100000">
                                          <p:val>
                                            <p:strVal val="#ppt_x"/>
                                          </p:val>
                                        </p:tav>
                                      </p:tavLst>
                                    </p:anim>
                                    <p:anim calcmode="lin" valueType="num">
                                      <p:cBhvr>
                                        <p:cTn dur="1500" fill="hold" id="33"/>
                                        <p:tgtEl>
                                          <p:spTgt spid="3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1000" id="42"/>
                                        <p:tgtEl>
                                          <p:spTgt spid="16"/>
                                        </p:tgtEl>
                                      </p:cBhvr>
                                    </p:animEffect>
                                    <p:anim calcmode="lin" valueType="num">
                                      <p:cBhvr>
                                        <p:cTn dur="1000" fill="hold" id="43"/>
                                        <p:tgtEl>
                                          <p:spTgt spid="16"/>
                                        </p:tgtEl>
                                        <p:attrNameLst>
                                          <p:attrName>ppt_x</p:attrName>
                                        </p:attrNameLst>
                                      </p:cBhvr>
                                      <p:tavLst>
                                        <p:tav tm="0">
                                          <p:val>
                                            <p:strVal val="#ppt_x"/>
                                          </p:val>
                                        </p:tav>
                                        <p:tav tm="100000">
                                          <p:val>
                                            <p:strVal val="#ppt_x"/>
                                          </p:val>
                                        </p:tav>
                                      </p:tavLst>
                                    </p:anim>
                                    <p:anim calcmode="lin" valueType="num">
                                      <p:cBhvr>
                                        <p:cTn dur="1000" fill="hold" id="44"/>
                                        <p:tgtEl>
                                          <p:spTgt spid="1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grpId="0" id="46" nodeType="afterEffect" presetClass="entr" presetID="23" presetSubtype="16">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圆角 1">
            <a:extLst>
              <a:ext uri="{FF2B5EF4-FFF2-40B4-BE49-F238E27FC236}">
                <a16:creationId xmlns:a16="http://schemas.microsoft.com/office/drawing/2014/main" id="{9EFD305E-AEEB-4E6A-B7F0-C9A6C634EE0D}"/>
              </a:ext>
            </a:extLst>
          </p:cNvPr>
          <p:cNvSpPr/>
          <p:nvPr/>
        </p:nvSpPr>
        <p:spPr>
          <a:xfrm>
            <a:off x="1556012" y="2792470"/>
            <a:ext cx="2224904" cy="1960749"/>
          </a:xfrm>
          <a:prstGeom prst="roundRect">
            <a:avLst>
              <a:gd fmla="val 10312"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a00000000000000" pitchFamily="34" typeface="思源黑体 CN Heavy"/>
              <a:ea charset="-122" panose="020b0a00000000000000" pitchFamily="34" typeface="思源黑体 CN Heavy"/>
              <a:cs typeface="+mn-ea"/>
              <a:sym typeface="+mn-lt"/>
            </a:endParaRPr>
          </a:p>
        </p:txBody>
      </p:sp>
      <p:sp>
        <p:nvSpPr>
          <p:cNvPr id="7" name="矩形 6">
            <a:extLst>
              <a:ext uri="{FF2B5EF4-FFF2-40B4-BE49-F238E27FC236}">
                <a16:creationId xmlns:a16="http://schemas.microsoft.com/office/drawing/2014/main" id="{B665C96E-BA66-43F3-BC56-C64699786B71}"/>
              </a:ext>
            </a:extLst>
          </p:cNvPr>
          <p:cNvSpPr/>
          <p:nvPr/>
        </p:nvSpPr>
        <p:spPr>
          <a:xfrm>
            <a:off x="1556013" y="3146515"/>
            <a:ext cx="2215588" cy="1392021"/>
          </a:xfrm>
          <a:prstGeom prst="rect">
            <a:avLst/>
          </a:prstGeom>
        </p:spPr>
        <p:txBody>
          <a:bodyPr wrap="square">
            <a:spAutoFit/>
          </a:bodyPr>
          <a:lstStyle/>
          <a:p>
            <a:pPr algn="ctr"/>
            <a:r>
              <a:rPr altLang="en-US" b="1" lang="zh-CN" sz="4267">
                <a:solidFill>
                  <a:srgbClr val="FFFFFF"/>
                </a:solidFill>
                <a:latin charset="-122" panose="020b0a00000000000000" pitchFamily="34" typeface="思源黑体 CN Heavy"/>
                <a:ea charset="-122" panose="020b0a00000000000000" pitchFamily="34" typeface="思源黑体 CN Heavy"/>
                <a:cs typeface="+mn-ea"/>
                <a:sym typeface="+mn-lt"/>
              </a:rPr>
              <a:t>四大</a:t>
            </a:r>
          </a:p>
          <a:p>
            <a:pPr algn="ctr"/>
            <a:r>
              <a:rPr altLang="en-US" b="1" lang="zh-CN" sz="4267">
                <a:solidFill>
                  <a:srgbClr val="FFFFFF"/>
                </a:solidFill>
                <a:latin charset="-122" panose="020b0a00000000000000" pitchFamily="34" typeface="思源黑体 CN Heavy"/>
                <a:ea charset="-122" panose="020b0a00000000000000" pitchFamily="34" typeface="思源黑体 CN Heavy"/>
                <a:cs typeface="+mn-ea"/>
                <a:sym typeface="+mn-lt"/>
              </a:rPr>
              <a:t>阵地</a:t>
            </a:r>
          </a:p>
        </p:txBody>
      </p:sp>
      <p:sp>
        <p:nvSpPr>
          <p:cNvPr id="8" name="箭头: 五边形 7">
            <a:extLst>
              <a:ext uri="{FF2B5EF4-FFF2-40B4-BE49-F238E27FC236}">
                <a16:creationId xmlns:a16="http://schemas.microsoft.com/office/drawing/2014/main" id="{CBC821DA-EB22-4151-9576-972E1D2F95F3}"/>
              </a:ext>
            </a:extLst>
          </p:cNvPr>
          <p:cNvSpPr/>
          <p:nvPr/>
        </p:nvSpPr>
        <p:spPr>
          <a:xfrm>
            <a:off x="5519936" y="2426615"/>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社会科学是意识形态建设的基础</a:t>
            </a:r>
          </a:p>
        </p:txBody>
      </p:sp>
      <p:sp>
        <p:nvSpPr>
          <p:cNvPr id="9" name="矩形: 圆角 8">
            <a:extLst>
              <a:ext uri="{FF2B5EF4-FFF2-40B4-BE49-F238E27FC236}">
                <a16:creationId xmlns:a16="http://schemas.microsoft.com/office/drawing/2014/main" id="{D12489DC-386E-4B92-A6BD-9E272F149622}"/>
              </a:ext>
            </a:extLst>
          </p:cNvPr>
          <p:cNvSpPr>
            <a:spLocks noChangeAspect="1"/>
          </p:cNvSpPr>
          <p:nvPr/>
        </p:nvSpPr>
        <p:spPr>
          <a:xfrm>
            <a:off x="4461367" y="2386881"/>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1</a:t>
            </a:r>
          </a:p>
        </p:txBody>
      </p:sp>
      <p:sp>
        <p:nvSpPr>
          <p:cNvPr id="11" name="箭头: V 形 10">
            <a:extLst>
              <a:ext uri="{FF2B5EF4-FFF2-40B4-BE49-F238E27FC236}">
                <a16:creationId xmlns:a16="http://schemas.microsoft.com/office/drawing/2014/main" id="{BB6D0C69-4F96-41AF-BACD-8061EF44917E}"/>
              </a:ext>
            </a:extLst>
          </p:cNvPr>
          <p:cNvSpPr/>
          <p:nvPr/>
        </p:nvSpPr>
        <p:spPr>
          <a:xfrm>
            <a:off x="5155949" y="2552177"/>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12" name="箭头: 五边形 11">
            <a:extLst>
              <a:ext uri="{FF2B5EF4-FFF2-40B4-BE49-F238E27FC236}">
                <a16:creationId xmlns:a16="http://schemas.microsoft.com/office/drawing/2014/main" id="{F8E8D0D0-82E2-4C51-A300-C9778BF8C2CD}"/>
              </a:ext>
            </a:extLst>
          </p:cNvPr>
          <p:cNvSpPr/>
          <p:nvPr/>
        </p:nvSpPr>
        <p:spPr>
          <a:xfrm>
            <a:off x="5519936" y="3158250"/>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社会主义文艺是意识形态建设的重要载体</a:t>
            </a:r>
          </a:p>
        </p:txBody>
      </p:sp>
      <p:sp>
        <p:nvSpPr>
          <p:cNvPr id="13" name="矩形: 圆角 12">
            <a:extLst>
              <a:ext uri="{FF2B5EF4-FFF2-40B4-BE49-F238E27FC236}">
                <a16:creationId xmlns:a16="http://schemas.microsoft.com/office/drawing/2014/main" id="{673D9310-DBDD-4DD7-8834-EB84CE47231B}"/>
              </a:ext>
            </a:extLst>
          </p:cNvPr>
          <p:cNvSpPr>
            <a:spLocks noChangeAspect="1"/>
          </p:cNvSpPr>
          <p:nvPr/>
        </p:nvSpPr>
        <p:spPr>
          <a:xfrm>
            <a:off x="4461367" y="3118516"/>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2</a:t>
            </a:r>
          </a:p>
        </p:txBody>
      </p:sp>
      <p:sp>
        <p:nvSpPr>
          <p:cNvPr id="14" name="箭头: V 形 13">
            <a:extLst>
              <a:ext uri="{FF2B5EF4-FFF2-40B4-BE49-F238E27FC236}">
                <a16:creationId xmlns:a16="http://schemas.microsoft.com/office/drawing/2014/main" id="{68FD19BF-AA68-4790-997F-2802CFE3F769}"/>
              </a:ext>
            </a:extLst>
          </p:cNvPr>
          <p:cNvSpPr/>
          <p:nvPr/>
        </p:nvSpPr>
        <p:spPr>
          <a:xfrm>
            <a:off x="5155949" y="3283812"/>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15" name="箭头: 五边形 14">
            <a:extLst>
              <a:ext uri="{FF2B5EF4-FFF2-40B4-BE49-F238E27FC236}">
                <a16:creationId xmlns:a16="http://schemas.microsoft.com/office/drawing/2014/main" id="{24FB6B1E-F0E8-4D5F-914E-28787D22332A}"/>
              </a:ext>
            </a:extLst>
          </p:cNvPr>
          <p:cNvSpPr/>
          <p:nvPr/>
        </p:nvSpPr>
        <p:spPr>
          <a:xfrm>
            <a:off x="5519936" y="3892954"/>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宣传思想工作是意识形态建设的关键</a:t>
            </a:r>
          </a:p>
        </p:txBody>
      </p:sp>
      <p:sp>
        <p:nvSpPr>
          <p:cNvPr id="16" name="矩形: 圆角 15">
            <a:extLst>
              <a:ext uri="{FF2B5EF4-FFF2-40B4-BE49-F238E27FC236}">
                <a16:creationId xmlns:a16="http://schemas.microsoft.com/office/drawing/2014/main" id="{492C53AC-F309-4ABD-9D93-9B9B42A90D24}"/>
              </a:ext>
            </a:extLst>
          </p:cNvPr>
          <p:cNvSpPr>
            <a:spLocks noChangeAspect="1"/>
          </p:cNvSpPr>
          <p:nvPr/>
        </p:nvSpPr>
        <p:spPr>
          <a:xfrm>
            <a:off x="4461367" y="3853220"/>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3</a:t>
            </a:r>
          </a:p>
        </p:txBody>
      </p:sp>
      <p:sp>
        <p:nvSpPr>
          <p:cNvPr id="17" name="箭头: V 形 16">
            <a:extLst>
              <a:ext uri="{FF2B5EF4-FFF2-40B4-BE49-F238E27FC236}">
                <a16:creationId xmlns:a16="http://schemas.microsoft.com/office/drawing/2014/main" id="{7A69F82E-D604-4A95-96BD-79469C314DBD}"/>
              </a:ext>
            </a:extLst>
          </p:cNvPr>
          <p:cNvSpPr/>
          <p:nvPr/>
        </p:nvSpPr>
        <p:spPr>
          <a:xfrm>
            <a:off x="5155949" y="4018516"/>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18" name="箭头: 五边形 17">
            <a:extLst>
              <a:ext uri="{FF2B5EF4-FFF2-40B4-BE49-F238E27FC236}">
                <a16:creationId xmlns:a16="http://schemas.microsoft.com/office/drawing/2014/main" id="{A800F3A8-B4A7-4D25-975C-F62343D398DE}"/>
              </a:ext>
            </a:extLst>
          </p:cNvPr>
          <p:cNvSpPr/>
          <p:nvPr/>
        </p:nvSpPr>
        <p:spPr>
          <a:xfrm>
            <a:off x="5519936" y="4627658"/>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新闻舆论工作是意识形态建设的桥梁和纽带</a:t>
            </a:r>
          </a:p>
        </p:txBody>
      </p:sp>
      <p:sp>
        <p:nvSpPr>
          <p:cNvPr id="19" name="矩形: 圆角 18">
            <a:extLst>
              <a:ext uri="{FF2B5EF4-FFF2-40B4-BE49-F238E27FC236}">
                <a16:creationId xmlns:a16="http://schemas.microsoft.com/office/drawing/2014/main" id="{320C25EE-AC20-4DB4-B75F-F39A90563B92}"/>
              </a:ext>
            </a:extLst>
          </p:cNvPr>
          <p:cNvSpPr>
            <a:spLocks noChangeAspect="1"/>
          </p:cNvSpPr>
          <p:nvPr/>
        </p:nvSpPr>
        <p:spPr>
          <a:xfrm>
            <a:off x="4461367" y="458792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4</a:t>
            </a:r>
          </a:p>
        </p:txBody>
      </p:sp>
      <p:sp>
        <p:nvSpPr>
          <p:cNvPr id="20" name="箭头: V 形 19">
            <a:extLst>
              <a:ext uri="{FF2B5EF4-FFF2-40B4-BE49-F238E27FC236}">
                <a16:creationId xmlns:a16="http://schemas.microsoft.com/office/drawing/2014/main" id="{5478CFD4-4C39-401E-8B07-48E2A7391332}"/>
              </a:ext>
            </a:extLst>
          </p:cNvPr>
          <p:cNvSpPr/>
          <p:nvPr/>
        </p:nvSpPr>
        <p:spPr>
          <a:xfrm>
            <a:off x="5155949" y="475322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2622583808"/>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6"/>
                                        </p:tgtEl>
                                        <p:attrNameLst>
                                          <p:attrName>style.visibility</p:attrName>
                                        </p:attrNameLst>
                                      </p:cBhvr>
                                      <p:to>
                                        <p:strVal val="visible"/>
                                      </p:to>
                                    </p:set>
                                    <p:animEffect filter="barn(outVertic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7"/>
                                        </p:tgtEl>
                                        <p:attrNameLst>
                                          <p:attrName>style.visibility</p:attrName>
                                        </p:attrNameLst>
                                      </p:cBhvr>
                                      <p:to>
                                        <p:strVal val="visible"/>
                                      </p:to>
                                    </p:set>
                                    <p:animEffect filter="barn(inVertical)" transition="in">
                                      <p:cBhvr>
                                        <p:cTn dur="500" id="11"/>
                                        <p:tgtEl>
                                          <p:spTgt spid="7"/>
                                        </p:tgtEl>
                                      </p:cBhvr>
                                    </p:animEffect>
                                  </p:childTnLst>
                                </p:cTn>
                              </p:par>
                            </p:childTnLst>
                          </p:cTn>
                        </p:par>
                        <p:par>
                          <p:cTn fill="hold" id="12" nodeType="afterGroup">
                            <p:stCondLst>
                              <p:cond delay="1000"/>
                            </p:stCondLst>
                            <p:childTnLst>
                              <p:par>
                                <p:cTn decel="45000" fill="hold" grpId="0" id="13" nodeType="afterEffect" presetClass="entr" presetID="2" presetSubtype="8">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0-#ppt_w/2"/>
                                          </p:val>
                                        </p:tav>
                                        <p:tav tm="100000">
                                          <p:val>
                                            <p:strVal val="#ppt_x"/>
                                          </p:val>
                                        </p:tav>
                                      </p:tavLst>
                                    </p:anim>
                                    <p:anim calcmode="lin" valueType="num">
                                      <p:cBhvr additive="base">
                                        <p:cTn dur="1000" fill="hold" id="16"/>
                                        <p:tgtEl>
                                          <p:spTgt spid="9"/>
                                        </p:tgtEl>
                                        <p:attrNameLst>
                                          <p:attrName>ppt_y</p:attrName>
                                        </p:attrNameLst>
                                      </p:cBhvr>
                                      <p:tavLst>
                                        <p:tav tm="0">
                                          <p:val>
                                            <p:strVal val="#ppt_y"/>
                                          </p:val>
                                        </p:tav>
                                        <p:tav tm="100000">
                                          <p:val>
                                            <p:strVal val="#ppt_y"/>
                                          </p:val>
                                        </p:tav>
                                      </p:tavLst>
                                    </p:anim>
                                  </p:childTnLst>
                                </p:cTn>
                              </p:par>
                              <p:par>
                                <p:cTn fill="hold" grpId="1" id="17" nodeType="withEffect" presetClass="emph" presetID="8" presetSubtype="0">
                                  <p:stCondLst>
                                    <p:cond delay="0"/>
                                  </p:stCondLst>
                                  <p:childTnLst>
                                    <p:animRot by="21600000">
                                      <p:cBhvr>
                                        <p:cTn dur="1000" fill="hold" id="18"/>
                                        <p:tgtEl>
                                          <p:spTgt spid="9"/>
                                        </p:tgtEl>
                                        <p:attrNameLst>
                                          <p:attrName>r</p:attrName>
                                        </p:attrNameLst>
                                      </p:cBhvr>
                                    </p:animRot>
                                  </p:childTnLst>
                                </p:cTn>
                              </p:par>
                              <p:par>
                                <p:cTn fill="hold" grpId="0" id="19" nodeType="withEffect" presetClass="entr" presetID="22" presetSubtype="8">
                                  <p:stCondLst>
                                    <p:cond delay="50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par>
                                <p:cTn fill="hold" grpId="0" id="22" nodeType="withEffect" presetClass="entr" presetID="22" presetSubtype="8">
                                  <p:stCondLst>
                                    <p:cond delay="500"/>
                                  </p:stCondLst>
                                  <p:childTnLst>
                                    <p:set>
                                      <p:cBhvr>
                                        <p:cTn dur="1" fill="hold" id="23">
                                          <p:stCondLst>
                                            <p:cond delay="0"/>
                                          </p:stCondLst>
                                        </p:cTn>
                                        <p:tgtEl>
                                          <p:spTgt spid="8"/>
                                        </p:tgtEl>
                                        <p:attrNameLst>
                                          <p:attrName>style.visibility</p:attrName>
                                        </p:attrNameLst>
                                      </p:cBhvr>
                                      <p:to>
                                        <p:strVal val="visible"/>
                                      </p:to>
                                    </p:set>
                                    <p:animEffect filter="wipe(left)" transition="in">
                                      <p:cBhvr>
                                        <p:cTn dur="1000" id="24"/>
                                        <p:tgtEl>
                                          <p:spTgt spid="8"/>
                                        </p:tgtEl>
                                      </p:cBhvr>
                                    </p:animEffect>
                                  </p:childTnLst>
                                </p:cTn>
                              </p:par>
                            </p:childTnLst>
                          </p:cTn>
                        </p:par>
                        <p:par>
                          <p:cTn fill="hold" id="25" nodeType="afterGroup">
                            <p:stCondLst>
                              <p:cond delay="2500"/>
                            </p:stCondLst>
                            <p:childTnLst>
                              <p:par>
                                <p:cTn decel="45000" fill="hold" grpId="0" id="26" nodeType="afterEffect" presetClass="entr" presetID="2" presetSubtype="8">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1000" fill="hold" id="28"/>
                                        <p:tgtEl>
                                          <p:spTgt spid="13"/>
                                        </p:tgtEl>
                                        <p:attrNameLst>
                                          <p:attrName>ppt_x</p:attrName>
                                        </p:attrNameLst>
                                      </p:cBhvr>
                                      <p:tavLst>
                                        <p:tav tm="0">
                                          <p:val>
                                            <p:strVal val="0-#ppt_w/2"/>
                                          </p:val>
                                        </p:tav>
                                        <p:tav tm="100000">
                                          <p:val>
                                            <p:strVal val="#ppt_x"/>
                                          </p:val>
                                        </p:tav>
                                      </p:tavLst>
                                    </p:anim>
                                    <p:anim calcmode="lin" valueType="num">
                                      <p:cBhvr additive="base">
                                        <p:cTn dur="1000" fill="hold" id="29"/>
                                        <p:tgtEl>
                                          <p:spTgt spid="13"/>
                                        </p:tgtEl>
                                        <p:attrNameLst>
                                          <p:attrName>ppt_y</p:attrName>
                                        </p:attrNameLst>
                                      </p:cBhvr>
                                      <p:tavLst>
                                        <p:tav tm="0">
                                          <p:val>
                                            <p:strVal val="#ppt_y"/>
                                          </p:val>
                                        </p:tav>
                                        <p:tav tm="100000">
                                          <p:val>
                                            <p:strVal val="#ppt_y"/>
                                          </p:val>
                                        </p:tav>
                                      </p:tavLst>
                                    </p:anim>
                                  </p:childTnLst>
                                </p:cTn>
                              </p:par>
                              <p:par>
                                <p:cTn fill="hold" grpId="1" id="30" nodeType="withEffect" presetClass="emph" presetID="8" presetSubtype="0">
                                  <p:stCondLst>
                                    <p:cond delay="0"/>
                                  </p:stCondLst>
                                  <p:childTnLst>
                                    <p:animRot by="21600000">
                                      <p:cBhvr>
                                        <p:cTn dur="1000" fill="hold" id="31"/>
                                        <p:tgtEl>
                                          <p:spTgt spid="13"/>
                                        </p:tgtEl>
                                        <p:attrNameLst>
                                          <p:attrName>r</p:attrName>
                                        </p:attrNameLst>
                                      </p:cBhvr>
                                    </p:animRot>
                                  </p:childTnLst>
                                </p:cTn>
                              </p:par>
                              <p:par>
                                <p:cTn fill="hold" grpId="0" id="32" nodeType="withEffect" presetClass="entr" presetID="22" presetSubtype="8">
                                  <p:stCondLst>
                                    <p:cond delay="500"/>
                                  </p:stCondLst>
                                  <p:childTnLst>
                                    <p:set>
                                      <p:cBhvr>
                                        <p:cTn dur="1" fill="hold" id="33">
                                          <p:stCondLst>
                                            <p:cond delay="0"/>
                                          </p:stCondLst>
                                        </p:cTn>
                                        <p:tgtEl>
                                          <p:spTgt spid="14"/>
                                        </p:tgtEl>
                                        <p:attrNameLst>
                                          <p:attrName>style.visibility</p:attrName>
                                        </p:attrNameLst>
                                      </p:cBhvr>
                                      <p:to>
                                        <p:strVal val="visible"/>
                                      </p:to>
                                    </p:set>
                                    <p:animEffect filter="wipe(left)" transition="in">
                                      <p:cBhvr>
                                        <p:cTn dur="500" id="34"/>
                                        <p:tgtEl>
                                          <p:spTgt spid="14"/>
                                        </p:tgtEl>
                                      </p:cBhvr>
                                    </p:animEffect>
                                  </p:childTnLst>
                                </p:cTn>
                              </p:par>
                              <p:par>
                                <p:cTn fill="hold" grpId="0" id="35" nodeType="withEffect" presetClass="entr" presetID="22" presetSubtype="8">
                                  <p:stCondLst>
                                    <p:cond delay="500"/>
                                  </p:stCondLst>
                                  <p:childTnLst>
                                    <p:set>
                                      <p:cBhvr>
                                        <p:cTn dur="1" fill="hold" id="36">
                                          <p:stCondLst>
                                            <p:cond delay="0"/>
                                          </p:stCondLst>
                                        </p:cTn>
                                        <p:tgtEl>
                                          <p:spTgt spid="12"/>
                                        </p:tgtEl>
                                        <p:attrNameLst>
                                          <p:attrName>style.visibility</p:attrName>
                                        </p:attrNameLst>
                                      </p:cBhvr>
                                      <p:to>
                                        <p:strVal val="visible"/>
                                      </p:to>
                                    </p:set>
                                    <p:animEffect filter="wipe(left)" transition="in">
                                      <p:cBhvr>
                                        <p:cTn dur="1000" id="37"/>
                                        <p:tgtEl>
                                          <p:spTgt spid="12"/>
                                        </p:tgtEl>
                                      </p:cBhvr>
                                    </p:animEffect>
                                  </p:childTnLst>
                                </p:cTn>
                              </p:par>
                            </p:childTnLst>
                          </p:cTn>
                        </p:par>
                        <p:par>
                          <p:cTn fill="hold" id="38" nodeType="afterGroup">
                            <p:stCondLst>
                              <p:cond delay="4000"/>
                            </p:stCondLst>
                            <p:childTnLst>
                              <p:par>
                                <p:cTn decel="45000" fill="hold" grpId="0" id="39" nodeType="afterEffect" presetClass="entr" presetID="2" presetSubtype="8">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1000" fill="hold" id="41"/>
                                        <p:tgtEl>
                                          <p:spTgt spid="16"/>
                                        </p:tgtEl>
                                        <p:attrNameLst>
                                          <p:attrName>ppt_x</p:attrName>
                                        </p:attrNameLst>
                                      </p:cBhvr>
                                      <p:tavLst>
                                        <p:tav tm="0">
                                          <p:val>
                                            <p:strVal val="0-#ppt_w/2"/>
                                          </p:val>
                                        </p:tav>
                                        <p:tav tm="100000">
                                          <p:val>
                                            <p:strVal val="#ppt_x"/>
                                          </p:val>
                                        </p:tav>
                                      </p:tavLst>
                                    </p:anim>
                                    <p:anim calcmode="lin" valueType="num">
                                      <p:cBhvr additive="base">
                                        <p:cTn dur="1000" fill="hold" id="42"/>
                                        <p:tgtEl>
                                          <p:spTgt spid="16"/>
                                        </p:tgtEl>
                                        <p:attrNameLst>
                                          <p:attrName>ppt_y</p:attrName>
                                        </p:attrNameLst>
                                      </p:cBhvr>
                                      <p:tavLst>
                                        <p:tav tm="0">
                                          <p:val>
                                            <p:strVal val="#ppt_y"/>
                                          </p:val>
                                        </p:tav>
                                        <p:tav tm="100000">
                                          <p:val>
                                            <p:strVal val="#ppt_y"/>
                                          </p:val>
                                        </p:tav>
                                      </p:tavLst>
                                    </p:anim>
                                  </p:childTnLst>
                                </p:cTn>
                              </p:par>
                              <p:par>
                                <p:cTn fill="hold" grpId="1" id="43" nodeType="withEffect" presetClass="emph" presetID="8" presetSubtype="0">
                                  <p:stCondLst>
                                    <p:cond delay="0"/>
                                  </p:stCondLst>
                                  <p:childTnLst>
                                    <p:animRot by="21600000">
                                      <p:cBhvr>
                                        <p:cTn dur="1000" fill="hold" id="44"/>
                                        <p:tgtEl>
                                          <p:spTgt spid="16"/>
                                        </p:tgtEl>
                                        <p:attrNameLst>
                                          <p:attrName>r</p:attrName>
                                        </p:attrNameLst>
                                      </p:cBhvr>
                                    </p:animRot>
                                  </p:childTnLst>
                                </p:cTn>
                              </p:par>
                              <p:par>
                                <p:cTn fill="hold" grpId="0" id="45" nodeType="withEffect" presetClass="entr" presetID="22" presetSubtype="8">
                                  <p:stCondLst>
                                    <p:cond delay="500"/>
                                  </p:stCondLst>
                                  <p:childTnLst>
                                    <p:set>
                                      <p:cBhvr>
                                        <p:cTn dur="1" fill="hold" id="46">
                                          <p:stCondLst>
                                            <p:cond delay="0"/>
                                          </p:stCondLst>
                                        </p:cTn>
                                        <p:tgtEl>
                                          <p:spTgt spid="17"/>
                                        </p:tgtEl>
                                        <p:attrNameLst>
                                          <p:attrName>style.visibility</p:attrName>
                                        </p:attrNameLst>
                                      </p:cBhvr>
                                      <p:to>
                                        <p:strVal val="visible"/>
                                      </p:to>
                                    </p:set>
                                    <p:animEffect filter="wipe(left)" transition="in">
                                      <p:cBhvr>
                                        <p:cTn dur="500" id="47"/>
                                        <p:tgtEl>
                                          <p:spTgt spid="17"/>
                                        </p:tgtEl>
                                      </p:cBhvr>
                                    </p:animEffect>
                                  </p:childTnLst>
                                </p:cTn>
                              </p:par>
                              <p:par>
                                <p:cTn fill="hold" grpId="0" id="48" nodeType="withEffect" presetClass="entr" presetID="22" presetSubtype="8">
                                  <p:stCondLst>
                                    <p:cond delay="500"/>
                                  </p:stCondLst>
                                  <p:childTnLst>
                                    <p:set>
                                      <p:cBhvr>
                                        <p:cTn dur="1" fill="hold" id="49">
                                          <p:stCondLst>
                                            <p:cond delay="0"/>
                                          </p:stCondLst>
                                        </p:cTn>
                                        <p:tgtEl>
                                          <p:spTgt spid="15"/>
                                        </p:tgtEl>
                                        <p:attrNameLst>
                                          <p:attrName>style.visibility</p:attrName>
                                        </p:attrNameLst>
                                      </p:cBhvr>
                                      <p:to>
                                        <p:strVal val="visible"/>
                                      </p:to>
                                    </p:set>
                                    <p:animEffect filter="wipe(left)" transition="in">
                                      <p:cBhvr>
                                        <p:cTn dur="1000" id="50"/>
                                        <p:tgtEl>
                                          <p:spTgt spid="15"/>
                                        </p:tgtEl>
                                      </p:cBhvr>
                                    </p:animEffect>
                                  </p:childTnLst>
                                </p:cTn>
                              </p:par>
                            </p:childTnLst>
                          </p:cTn>
                        </p:par>
                        <p:par>
                          <p:cTn fill="hold" id="51" nodeType="afterGroup">
                            <p:stCondLst>
                              <p:cond delay="5500"/>
                            </p:stCondLst>
                            <p:childTnLst>
                              <p:par>
                                <p:cTn decel="45000" fill="hold" grpId="0" id="52" nodeType="afterEffect" presetClass="entr" presetID="2" presetSubtype="8">
                                  <p:stCondLst>
                                    <p:cond delay="0"/>
                                  </p:stCondLst>
                                  <p:childTnLst>
                                    <p:set>
                                      <p:cBhvr>
                                        <p:cTn dur="1" fill="hold" id="53">
                                          <p:stCondLst>
                                            <p:cond delay="0"/>
                                          </p:stCondLst>
                                        </p:cTn>
                                        <p:tgtEl>
                                          <p:spTgt spid="19"/>
                                        </p:tgtEl>
                                        <p:attrNameLst>
                                          <p:attrName>style.visibility</p:attrName>
                                        </p:attrNameLst>
                                      </p:cBhvr>
                                      <p:to>
                                        <p:strVal val="visible"/>
                                      </p:to>
                                    </p:set>
                                    <p:anim calcmode="lin" valueType="num">
                                      <p:cBhvr additive="base">
                                        <p:cTn dur="1000" fill="hold" id="54"/>
                                        <p:tgtEl>
                                          <p:spTgt spid="19"/>
                                        </p:tgtEl>
                                        <p:attrNameLst>
                                          <p:attrName>ppt_x</p:attrName>
                                        </p:attrNameLst>
                                      </p:cBhvr>
                                      <p:tavLst>
                                        <p:tav tm="0">
                                          <p:val>
                                            <p:strVal val="0-#ppt_w/2"/>
                                          </p:val>
                                        </p:tav>
                                        <p:tav tm="100000">
                                          <p:val>
                                            <p:strVal val="#ppt_x"/>
                                          </p:val>
                                        </p:tav>
                                      </p:tavLst>
                                    </p:anim>
                                    <p:anim calcmode="lin" valueType="num">
                                      <p:cBhvr additive="base">
                                        <p:cTn dur="1000" fill="hold" id="55"/>
                                        <p:tgtEl>
                                          <p:spTgt spid="19"/>
                                        </p:tgtEl>
                                        <p:attrNameLst>
                                          <p:attrName>ppt_y</p:attrName>
                                        </p:attrNameLst>
                                      </p:cBhvr>
                                      <p:tavLst>
                                        <p:tav tm="0">
                                          <p:val>
                                            <p:strVal val="#ppt_y"/>
                                          </p:val>
                                        </p:tav>
                                        <p:tav tm="100000">
                                          <p:val>
                                            <p:strVal val="#ppt_y"/>
                                          </p:val>
                                        </p:tav>
                                      </p:tavLst>
                                    </p:anim>
                                  </p:childTnLst>
                                </p:cTn>
                              </p:par>
                              <p:par>
                                <p:cTn fill="hold" grpId="1" id="56" nodeType="withEffect" presetClass="emph" presetID="8" presetSubtype="0">
                                  <p:stCondLst>
                                    <p:cond delay="0"/>
                                  </p:stCondLst>
                                  <p:childTnLst>
                                    <p:animRot by="21600000">
                                      <p:cBhvr>
                                        <p:cTn dur="1000" fill="hold" id="57"/>
                                        <p:tgtEl>
                                          <p:spTgt spid="19"/>
                                        </p:tgtEl>
                                        <p:attrNameLst>
                                          <p:attrName>r</p:attrName>
                                        </p:attrNameLst>
                                      </p:cBhvr>
                                    </p:animRot>
                                  </p:childTnLst>
                                </p:cTn>
                              </p:par>
                              <p:par>
                                <p:cTn fill="hold" grpId="0" id="58" nodeType="withEffect" presetClass="entr" presetID="22" presetSubtype="8">
                                  <p:stCondLst>
                                    <p:cond delay="500"/>
                                  </p:stCondLst>
                                  <p:childTnLst>
                                    <p:set>
                                      <p:cBhvr>
                                        <p:cTn dur="1" fill="hold" id="59">
                                          <p:stCondLst>
                                            <p:cond delay="0"/>
                                          </p:stCondLst>
                                        </p:cTn>
                                        <p:tgtEl>
                                          <p:spTgt spid="20"/>
                                        </p:tgtEl>
                                        <p:attrNameLst>
                                          <p:attrName>style.visibility</p:attrName>
                                        </p:attrNameLst>
                                      </p:cBhvr>
                                      <p:to>
                                        <p:strVal val="visible"/>
                                      </p:to>
                                    </p:set>
                                    <p:animEffect filter="wipe(left)" transition="in">
                                      <p:cBhvr>
                                        <p:cTn dur="500" id="60"/>
                                        <p:tgtEl>
                                          <p:spTgt spid="20"/>
                                        </p:tgtEl>
                                      </p:cBhvr>
                                    </p:animEffect>
                                  </p:childTnLst>
                                </p:cTn>
                              </p:par>
                              <p:par>
                                <p:cTn fill="hold" grpId="0" id="61" nodeType="withEffect" presetClass="entr" presetID="22" presetSubtype="8">
                                  <p:stCondLst>
                                    <p:cond delay="500"/>
                                  </p:stCondLst>
                                  <p:childTnLst>
                                    <p:set>
                                      <p:cBhvr>
                                        <p:cTn dur="1" fill="hold" id="62">
                                          <p:stCondLst>
                                            <p:cond delay="0"/>
                                          </p:stCondLst>
                                        </p:cTn>
                                        <p:tgtEl>
                                          <p:spTgt spid="18"/>
                                        </p:tgtEl>
                                        <p:attrNameLst>
                                          <p:attrName>style.visibility</p:attrName>
                                        </p:attrNameLst>
                                      </p:cBhvr>
                                      <p:to>
                                        <p:strVal val="visible"/>
                                      </p:to>
                                    </p:set>
                                    <p:animEffect filter="wipe(left)" transition="in">
                                      <p:cBhvr>
                                        <p:cTn dur="1000" id="6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1" spid="9"/>
      <p:bldP grpId="0" spid="11"/>
      <p:bldP grpId="0" spid="12"/>
      <p:bldP grpId="0" spid="13"/>
      <p:bldP grpId="1" spid="13"/>
      <p:bldP grpId="0" spid="14"/>
      <p:bldP grpId="0" spid="15"/>
      <p:bldP grpId="0" spid="16"/>
      <p:bldP grpId="1" spid="16"/>
      <p:bldP grpId="0" spid="17"/>
      <p:bldP grpId="0" spid="18"/>
      <p:bldP grpId="0" spid="19"/>
      <p:bldP grpId="1" spid="19"/>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21CC07F3-4E44-47A7-BEFB-14401A15F52E}"/>
              </a:ext>
            </a:extLst>
          </p:cNvPr>
          <p:cNvSpPr/>
          <p:nvPr/>
        </p:nvSpPr>
        <p:spPr>
          <a:xfrm>
            <a:off x="1001845" y="2421096"/>
            <a:ext cx="10277872" cy="3176449"/>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2" name="矩形: 圆角 21">
            <a:extLst>
              <a:ext uri="{FF2B5EF4-FFF2-40B4-BE49-F238E27FC236}">
                <a16:creationId xmlns:a16="http://schemas.microsoft.com/office/drawing/2014/main" id="{85C6A102-6F02-4FCA-AD40-E24AFB2635B3}"/>
              </a:ext>
            </a:extLst>
          </p:cNvPr>
          <p:cNvSpPr/>
          <p:nvPr/>
        </p:nvSpPr>
        <p:spPr>
          <a:xfrm>
            <a:off x="1311078" y="2180862"/>
            <a:ext cx="9659407" cy="528265"/>
          </a:xfrm>
          <a:prstGeom prst="roundRect">
            <a:avLst>
              <a:gd fmla="val 5000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sp>
        <p:nvSpPr>
          <p:cNvPr id="23" name="矩形 22">
            <a:extLst>
              <a:ext uri="{FF2B5EF4-FFF2-40B4-BE49-F238E27FC236}">
                <a16:creationId xmlns:a16="http://schemas.microsoft.com/office/drawing/2014/main" id="{D8AD9756-462D-4F56-9CA3-4FD674EBFCED}"/>
              </a:ext>
            </a:extLst>
          </p:cNvPr>
          <p:cNvSpPr/>
          <p:nvPr/>
        </p:nvSpPr>
        <p:spPr>
          <a:xfrm>
            <a:off x="1473412" y="2922733"/>
            <a:ext cx="9025721" cy="2286000"/>
          </a:xfrm>
          <a:prstGeom prst="rect">
            <a:avLst/>
          </a:prstGeom>
        </p:spPr>
        <p:txBody>
          <a:bodyPr wrap="square">
            <a:spAutoFit/>
          </a:bodyPr>
          <a:lstStyle/>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坚持和发展中国特色社会主义，需要不断在实践和理论上进行探索、用发展着的理论指导发展着的实践。</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学社会科学的思辨性、系统性、基础性特征，使其在意识形态工作中处于基础地位。</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社会主流话语是从哲学社会科学理论中提炼出来的。</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必须着力构建中国特色哲学社会科学，在指导思想、学科体系、学术体系、话语体系等方面充分体现中国特色、中国风格、中国气派。</a:t>
            </a:r>
          </a:p>
        </p:txBody>
      </p:sp>
      <p:sp>
        <p:nvSpPr>
          <p:cNvPr id="24" name="Freeform 29">
            <a:extLst>
              <a:ext uri="{FF2B5EF4-FFF2-40B4-BE49-F238E27FC236}">
                <a16:creationId xmlns:a16="http://schemas.microsoft.com/office/drawing/2014/main" id="{14929091-D750-414B-A3D7-20153BD51A35}"/>
              </a:ext>
            </a:extLst>
          </p:cNvPr>
          <p:cNvSpPr/>
          <p:nvPr/>
        </p:nvSpPr>
        <p:spPr bwMode="auto">
          <a:xfrm>
            <a:off x="10499133" y="2260771"/>
            <a:ext cx="412319" cy="36844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5" name="矩形: 圆角 24">
            <a:extLst>
              <a:ext uri="{FF2B5EF4-FFF2-40B4-BE49-F238E27FC236}">
                <a16:creationId xmlns:a16="http://schemas.microsoft.com/office/drawing/2014/main" id="{CAA4C5A0-65A4-44DD-953A-FA20448D9300}"/>
              </a:ext>
            </a:extLst>
          </p:cNvPr>
          <p:cNvSpPr/>
          <p:nvPr/>
        </p:nvSpPr>
        <p:spPr>
          <a:xfrm>
            <a:off x="1447483" y="2260771"/>
            <a:ext cx="947925" cy="368445"/>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3">
                <a:solidFill>
                  <a:srgbClr val="D30013"/>
                </a:solidFill>
                <a:latin charset="-122" panose="020b0400000000000000" pitchFamily="34" typeface="思源黑体 CN Normal"/>
                <a:ea charset="-122" panose="020b0400000000000000" pitchFamily="34" typeface="思源黑体 CN Normal"/>
              </a:rPr>
              <a:t>01</a:t>
            </a:r>
          </a:p>
        </p:txBody>
      </p:sp>
      <p:sp>
        <p:nvSpPr>
          <p:cNvPr id="26" name="TextBox 37">
            <a:extLst>
              <a:ext uri="{FF2B5EF4-FFF2-40B4-BE49-F238E27FC236}">
                <a16:creationId xmlns:a16="http://schemas.microsoft.com/office/drawing/2014/main" id="{B2C647EF-C2A5-4BBC-9DD1-59CD2E431BF5}"/>
              </a:ext>
            </a:extLst>
          </p:cNvPr>
          <p:cNvSpPr txBox="1"/>
          <p:nvPr/>
        </p:nvSpPr>
        <p:spPr>
          <a:xfrm>
            <a:off x="2711255" y="2207489"/>
            <a:ext cx="4910024" cy="440961"/>
          </a:xfrm>
          <a:prstGeom prst="rect">
            <a:avLst/>
          </a:prstGeom>
        </p:spPr>
        <p:txBody>
          <a:bodyPr wrap="none">
            <a:noAutofit/>
          </a:bodyPr>
          <a:lstStyle/>
          <a:p>
            <a:pPr>
              <a:buClr>
                <a:srgbClr val="000000">
                  <a:lumMod val="85000"/>
                  <a:lumOff val="15000"/>
                </a:srgbClr>
              </a:buClr>
              <a:buSzPct val="105000"/>
            </a:pPr>
            <a:r>
              <a:rPr altLang="en-US" b="1" lang="zh-CN" sz="2400">
                <a:solidFill>
                  <a:srgbClr val="FFFFFF"/>
                </a:solidFill>
                <a:latin charset="-122" panose="020b0400000000000000" pitchFamily="34" typeface="思源黑体 CN Normal"/>
                <a:ea charset="-122" panose="020b0400000000000000" pitchFamily="34" typeface="思源黑体 CN Normal"/>
              </a:rPr>
              <a:t>社会科学是意识形态建设的基础</a:t>
            </a:r>
          </a:p>
        </p:txBody>
      </p:sp>
    </p:spTree>
    <p:extLst>
      <p:ext uri="{BB962C8B-B14F-4D97-AF65-F5344CB8AC3E}">
        <p14:creationId val="2081709008"/>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1000" id="7"/>
                                        <p:tgtEl>
                                          <p:spTgt spid="22"/>
                                        </p:tgtEl>
                                      </p:cBhvr>
                                    </p:animEffect>
                                  </p:childTnLst>
                                </p:cTn>
                              </p:par>
                            </p:childTnLst>
                          </p:cTn>
                        </p:par>
                        <p:par>
                          <p:cTn fill="hold" id="8" nodeType="afterGroup">
                            <p:stCondLst>
                              <p:cond delay="1000"/>
                            </p:stCondLst>
                            <p:childTnLst>
                              <p:par>
                                <p:cTn fill="hold" grpId="0" id="9" nodeType="afterEffect" presetClass="entr" presetID="16" presetSubtype="21">
                                  <p:stCondLst>
                                    <p:cond delay="0"/>
                                  </p:stCondLst>
                                  <p:childTnLst>
                                    <p:set>
                                      <p:cBhvr>
                                        <p:cTn dur="1" fill="hold" id="10">
                                          <p:stCondLst>
                                            <p:cond delay="0"/>
                                          </p:stCondLst>
                                        </p:cTn>
                                        <p:tgtEl>
                                          <p:spTgt spid="21"/>
                                        </p:tgtEl>
                                        <p:attrNameLst>
                                          <p:attrName>style.visibility</p:attrName>
                                        </p:attrNameLst>
                                      </p:cBhvr>
                                      <p:to>
                                        <p:strVal val="visible"/>
                                      </p:to>
                                    </p:set>
                                    <p:animEffect filter="barn(inVertical)" transition="in">
                                      <p:cBhvr>
                                        <p:cTn dur="500" id="11"/>
                                        <p:tgtEl>
                                          <p:spTgt spid="21"/>
                                        </p:tgtEl>
                                      </p:cBhvr>
                                    </p:animEffect>
                                  </p:childTnLst>
                                </p:cTn>
                              </p:par>
                            </p:childTnLst>
                          </p:cTn>
                        </p:par>
                        <p:par>
                          <p:cTn fill="hold" id="12" nodeType="afterGroup">
                            <p:stCondLst>
                              <p:cond delay="1500"/>
                            </p:stCondLst>
                            <p:childTnLst>
                              <p:par>
                                <p:cTn fill="hold" grpId="0" id="13" nodeType="afterEffect" presetClass="entr" presetID="53" presetSubtype="0">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p:cTn dur="500" fill="hold" id="15"/>
                                        <p:tgtEl>
                                          <p:spTgt spid="24"/>
                                        </p:tgtEl>
                                        <p:attrNameLst>
                                          <p:attrName>ppt_w</p:attrName>
                                        </p:attrNameLst>
                                      </p:cBhvr>
                                      <p:tavLst>
                                        <p:tav tm="0">
                                          <p:val>
                                            <p:fltVal val="0"/>
                                          </p:val>
                                        </p:tav>
                                        <p:tav tm="100000">
                                          <p:val>
                                            <p:strVal val="#ppt_w"/>
                                          </p:val>
                                        </p:tav>
                                      </p:tavLst>
                                    </p:anim>
                                    <p:anim calcmode="lin" valueType="num">
                                      <p:cBhvr>
                                        <p:cTn dur="500" fill="hold" id="16"/>
                                        <p:tgtEl>
                                          <p:spTgt spid="24"/>
                                        </p:tgtEl>
                                        <p:attrNameLst>
                                          <p:attrName>ppt_h</p:attrName>
                                        </p:attrNameLst>
                                      </p:cBhvr>
                                      <p:tavLst>
                                        <p:tav tm="0">
                                          <p:val>
                                            <p:fltVal val="0"/>
                                          </p:val>
                                        </p:tav>
                                        <p:tav tm="100000">
                                          <p:val>
                                            <p:strVal val="#ppt_h"/>
                                          </p:val>
                                        </p:tav>
                                      </p:tavLst>
                                    </p:anim>
                                    <p:animEffect filter="fade" transition="in">
                                      <p:cBhvr>
                                        <p:cTn dur="500" id="17"/>
                                        <p:tgtEl>
                                          <p:spTgt spid="24"/>
                                        </p:tgtEl>
                                      </p:cBhvr>
                                    </p:animEffect>
                                  </p:childTnLst>
                                </p:cTn>
                              </p:par>
                            </p:childTnLst>
                          </p:cTn>
                        </p:par>
                        <p:par>
                          <p:cTn fill="hold" id="18" nodeType="afterGroup">
                            <p:stCondLst>
                              <p:cond delay="2000"/>
                            </p:stCondLst>
                            <p:childTnLst>
                              <p:par>
                                <p:cTn fill="hold" grpId="0" id="19" nodeType="afterEffect" presetClass="entr" presetID="16" presetSubtype="37">
                                  <p:stCondLst>
                                    <p:cond delay="0"/>
                                  </p:stCondLst>
                                  <p:childTnLst>
                                    <p:set>
                                      <p:cBhvr>
                                        <p:cTn dur="1" fill="hold" id="20">
                                          <p:stCondLst>
                                            <p:cond delay="0"/>
                                          </p:stCondLst>
                                        </p:cTn>
                                        <p:tgtEl>
                                          <p:spTgt spid="25"/>
                                        </p:tgtEl>
                                        <p:attrNameLst>
                                          <p:attrName>style.visibility</p:attrName>
                                        </p:attrNameLst>
                                      </p:cBhvr>
                                      <p:to>
                                        <p:strVal val="visible"/>
                                      </p:to>
                                    </p:set>
                                    <p:animEffect filter="barn(outVertical)" transition="in">
                                      <p:cBhvr>
                                        <p:cTn dur="500" id="21"/>
                                        <p:tgtEl>
                                          <p:spTgt spid="25"/>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26"/>
                                        </p:tgtEl>
                                        <p:attrNameLst>
                                          <p:attrName>style.visibility</p:attrName>
                                        </p:attrNameLst>
                                      </p:cBhvr>
                                      <p:to>
                                        <p:strVal val="visible"/>
                                      </p:to>
                                    </p:set>
                                    <p:animEffect filter="fade" transition="in">
                                      <p:cBhvr>
                                        <p:cTn dur="500" id="25"/>
                                        <p:tgtEl>
                                          <p:spTgt spid="26"/>
                                        </p:tgtEl>
                                      </p:cBhvr>
                                    </p:animEffect>
                                  </p:childTnLst>
                                </p:cTn>
                              </p:par>
                            </p:childTnLst>
                          </p:cTn>
                        </p:par>
                        <p:par>
                          <p:cTn fill="hold" id="26" nodeType="afterGroup">
                            <p:stCondLst>
                              <p:cond delay="3000"/>
                            </p:stCondLst>
                            <p:childTnLst>
                              <p:par>
                                <p:cTn fill="hold" grpId="0" id="27" nodeType="afterEffect" presetClass="entr" presetID="22" presetSubtype="1">
                                  <p:stCondLst>
                                    <p:cond delay="0"/>
                                  </p:stCondLst>
                                  <p:childTnLst>
                                    <p:set>
                                      <p:cBhvr>
                                        <p:cTn dur="1" fill="hold" id="28">
                                          <p:stCondLst>
                                            <p:cond delay="0"/>
                                          </p:stCondLst>
                                        </p:cTn>
                                        <p:tgtEl>
                                          <p:spTgt spid="23"/>
                                        </p:tgtEl>
                                        <p:attrNameLst>
                                          <p:attrName>style.visibility</p:attrName>
                                        </p:attrNameLst>
                                      </p:cBhvr>
                                      <p:to>
                                        <p:strVal val="visible"/>
                                      </p:to>
                                    </p:set>
                                    <p:animEffect filter="wipe(up)" transition="in">
                                      <p:cBhvr>
                                        <p:cTn dur="500" id="2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cxnSp>
        <p:nvCxnSpPr>
          <p:cNvPr id="20" name="直接连接符 19">
            <a:extLst>
              <a:ext uri="{FF2B5EF4-FFF2-40B4-BE49-F238E27FC236}">
                <a16:creationId xmlns:a16="http://schemas.microsoft.com/office/drawing/2014/main" id="{B12D2EEE-4DB4-4AA1-882A-AD8EFC0EA1DD}"/>
              </a:ext>
            </a:extLst>
          </p:cNvPr>
          <p:cNvCxnSpPr/>
          <p:nvPr/>
        </p:nvCxnSpPr>
        <p:spPr>
          <a:xfrm>
            <a:off x="1850362" y="2017910"/>
            <a:ext cx="9304644" cy="0"/>
          </a:xfrm>
          <a:prstGeom prst="line">
            <a:avLst/>
          </a:prstGeom>
          <a:ln>
            <a:solidFill>
              <a:srgbClr val="D3001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18142102-91A8-47EE-B78D-1EBF69D62C39}"/>
              </a:ext>
            </a:extLst>
          </p:cNvPr>
          <p:cNvGrpSpPr/>
          <p:nvPr/>
        </p:nvGrpSpPr>
        <p:grpSpPr>
          <a:xfrm>
            <a:off x="1770589" y="1109653"/>
            <a:ext cx="4017026" cy="830997"/>
            <a:chOff x="5169025" y="988171"/>
            <a:chExt cx="4164521" cy="861509"/>
          </a:xfrm>
        </p:grpSpPr>
        <p:sp>
          <p:nvSpPr>
            <p:cNvPr id="22" name="矩形 21">
              <a:extLst>
                <a:ext uri="{FF2B5EF4-FFF2-40B4-BE49-F238E27FC236}">
                  <a16:creationId xmlns:a16="http://schemas.microsoft.com/office/drawing/2014/main" id="{8E9DD1E8-851E-4728-8EA2-E66F55B3EA12}"/>
                </a:ext>
              </a:extLst>
            </p:cNvPr>
            <p:cNvSpPr/>
            <p:nvPr/>
          </p:nvSpPr>
          <p:spPr>
            <a:xfrm>
              <a:off x="5169025" y="988171"/>
              <a:ext cx="1453561" cy="853177"/>
            </a:xfrm>
            <a:prstGeom prst="rect">
              <a:avLst/>
            </a:prstGeom>
          </p:spPr>
          <p:txBody>
            <a:bodyPr wrap="none">
              <a:spAutoFit/>
            </a:bodyPr>
            <a:lstStyle/>
            <a:p>
              <a:pPr defTabSz="1219170"/>
              <a:r>
                <a:rPr altLang="en-US" b="1" lang="zh-CN" sz="4800">
                  <a:ln w="22225">
                    <a:solidFill>
                      <a:schemeClr val="bg1"/>
                    </a:solidFill>
                  </a:ln>
                  <a:solidFill>
                    <a:srgbClr val="C91118"/>
                  </a:solidFill>
                  <a:effectLst>
                    <a:outerShdw algn="ctr" blurRad="25400" dir="5400000" dist="50800" rotWithShape="0">
                      <a:schemeClr val="tx1">
                        <a:lumMod val="50000"/>
                        <a:lumOff val="50000"/>
                      </a:schemeClr>
                    </a:outerShdw>
                  </a:effectLst>
                  <a:latin charset="-122" panose="020b0804020202020204" pitchFamily="34" typeface="汉仪雅酷黑 75W"/>
                  <a:ea charset="-122" panose="020b0804020202020204" pitchFamily="34" typeface="汉仪雅酷黑 75W"/>
                  <a:cs typeface="+mn-ea"/>
                </a:rPr>
                <a:t>前言</a:t>
              </a:r>
            </a:p>
          </p:txBody>
        </p:sp>
        <p:sp>
          <p:nvSpPr>
            <p:cNvPr id="23" name="矩形 22">
              <a:extLst>
                <a:ext uri="{FF2B5EF4-FFF2-40B4-BE49-F238E27FC236}">
                  <a16:creationId xmlns:a16="http://schemas.microsoft.com/office/drawing/2014/main" id="{D047EE41-9DB7-4687-8DBD-3C321BD07B64}"/>
                </a:ext>
              </a:extLst>
            </p:cNvPr>
            <p:cNvSpPr/>
            <p:nvPr/>
          </p:nvSpPr>
          <p:spPr>
            <a:xfrm>
              <a:off x="6591209" y="1080505"/>
              <a:ext cx="2980853" cy="726780"/>
            </a:xfrm>
            <a:prstGeom prst="rect">
              <a:avLst/>
            </a:prstGeom>
          </p:spPr>
          <p:txBody>
            <a:bodyPr wrap="none">
              <a:spAutoFit/>
            </a:bodyPr>
            <a:lstStyle/>
            <a:p>
              <a:pPr defTabSz="1219170"/>
              <a:r>
                <a:rPr altLang="zh-CN" b="1" lang="en-US" sz="4000">
                  <a:ln w="22225">
                    <a:solidFill>
                      <a:schemeClr val="bg1"/>
                    </a:solidFill>
                  </a:ln>
                  <a:solidFill>
                    <a:srgbClr val="C91118"/>
                  </a:solidFill>
                  <a:effectLst>
                    <a:outerShdw algn="ctr" blurRad="25400" dir="5400000" dist="50800" rotWithShape="0">
                      <a:schemeClr val="tx1">
                        <a:lumMod val="50000"/>
                        <a:lumOff val="50000"/>
                      </a:schemeClr>
                    </a:outerShdw>
                  </a:effectLst>
                  <a:latin charset="-122" panose="020b0804020202020204" pitchFamily="34" typeface="汉仪雅酷黑 75W"/>
                  <a:ea charset="-122" panose="020b0804020202020204" pitchFamily="34" typeface="汉仪雅酷黑 75W"/>
                  <a:cs typeface="+mn-ea"/>
                </a:rPr>
                <a:t>QIAN YAN</a:t>
              </a:r>
            </a:p>
          </p:txBody>
        </p:sp>
      </p:grpSp>
      <p:sp>
        <p:nvSpPr>
          <p:cNvPr id="24" name="矩形 23">
            <a:extLst>
              <a:ext uri="{FF2B5EF4-FFF2-40B4-BE49-F238E27FC236}">
                <a16:creationId xmlns:a16="http://schemas.microsoft.com/office/drawing/2014/main" id="{2D71F61F-1C7B-450D-9320-482CA6B850A7}"/>
              </a:ext>
            </a:extLst>
          </p:cNvPr>
          <p:cNvSpPr/>
          <p:nvPr/>
        </p:nvSpPr>
        <p:spPr>
          <a:xfrm>
            <a:off x="1711517" y="2017910"/>
            <a:ext cx="9564604" cy="3017520"/>
          </a:xfrm>
          <a:prstGeom prst="rect">
            <a:avLst/>
          </a:prstGeom>
        </p:spPr>
        <p:txBody>
          <a:bodyPr wrap="square">
            <a:spAutoFit/>
          </a:bodyPr>
          <a:lstStyle/>
          <a:p>
            <a:pPr defTabSz="1219170">
              <a:lnSpc>
                <a:spcPct val="200000"/>
              </a:lnSpc>
              <a:buClr>
                <a:srgbClr val="C00000"/>
              </a:buClr>
              <a:defRPr/>
            </a:pPr>
            <a:r>
              <a:rPr altLang="en-US" lang="zh-CN" sz="1600">
                <a:solidFill>
                  <a:srgbClr val="4D4D4D">
                    <a:lumMod val="75000"/>
                  </a:srgbClr>
                </a:solidFill>
                <a:latin typeface="Noto Sans S Chinese"/>
                <a:ea charset="-122" panose="020b0503020204020204" pitchFamily="34" typeface="Microsoft YaHei"/>
              </a:rPr>
              <a:t>加强意识形态工作，就是为了鼓舞干劲、弘扬正能量、调动积极性，着力解决党内和社会精神方面的突出问题，充分发挥精神力量在推进伟大事业过程中的作用</a:t>
            </a:r>
          </a:p>
          <a:p>
            <a:pPr defTabSz="1219170">
              <a:lnSpc>
                <a:spcPct val="200000"/>
              </a:lnSpc>
              <a:buClr>
                <a:srgbClr val="C00000"/>
              </a:buClr>
              <a:defRPr/>
            </a:pPr>
            <a:r>
              <a:rPr altLang="en-US" lang="zh-CN" sz="1600">
                <a:solidFill>
                  <a:srgbClr val="4D4D4D">
                    <a:lumMod val="75000"/>
                  </a:srgbClr>
                </a:solidFill>
                <a:latin typeface="Noto Sans S Chinese"/>
                <a:ea charset="-122" panose="020b0503020204020204" pitchFamily="34" typeface="Microsoft YaHei"/>
              </a:rPr>
              <a:t>意识形态工作是从思想上引导人、影响人的工作，关系国家和民族前途命运，必须掌握主动权、打主动仗</a:t>
            </a:r>
          </a:p>
          <a:p>
            <a:pPr defTabSz="1219170">
              <a:lnSpc>
                <a:spcPct val="200000"/>
              </a:lnSpc>
              <a:buClr>
                <a:srgbClr val="C00000"/>
              </a:buClr>
              <a:defRPr/>
            </a:pPr>
            <a:r>
              <a:rPr altLang="en-US" lang="zh-CN" sz="1600">
                <a:solidFill>
                  <a:srgbClr val="4D4D4D">
                    <a:lumMod val="75000"/>
                  </a:srgbClr>
                </a:solidFill>
                <a:latin typeface="Noto Sans S Chinese"/>
                <a:ea charset="-122" panose="020b0503020204020204" pitchFamily="34" typeface="Microsoft YaHei"/>
              </a:rPr>
              <a:t>意识形态工作是党的一项极端重要的工作。党的十八大以来，习近平总书记围绕意识形态工作发表了一系列重要讲话，深刻阐述了意识形态工作的重大理论和现实问题，为我们坚定不移做好新时代意识形态工作提供了指导思想和根本遵循。</a:t>
            </a:r>
          </a:p>
        </p:txBody>
      </p:sp>
      <p:pic>
        <p:nvPicPr>
          <p:cNvPr id="30" name="图片 29">
            <a:extLst>
              <a:ext uri="{FF2B5EF4-FFF2-40B4-BE49-F238E27FC236}">
                <a16:creationId xmlns:a16="http://schemas.microsoft.com/office/drawing/2014/main" id="{F645695F-5E29-4030-B821-B41CD37DA9EB}"/>
              </a:ext>
            </a:extLst>
          </p:cNvPr>
          <p:cNvPicPr>
            <a:picLocks noChangeAspect="1"/>
          </p:cNvPicPr>
          <p:nvPr/>
        </p:nvPicPr>
        <p:blipFill>
          <a:blip r:embed="rId8">
            <a:extLst>
              <a:ext uri="{28A0092B-C50C-407E-A947-70E740481C1C}">
                <a14:useLocalDpi val="0"/>
              </a:ext>
            </a:extLst>
          </a:blip>
          <a:stretch>
            <a:fillRect/>
          </a:stretch>
        </p:blipFill>
        <p:spPr>
          <a:xfrm>
            <a:off x="7342661" y="283678"/>
            <a:ext cx="3569047" cy="1189683"/>
          </a:xfrm>
          <a:prstGeom prst="rect">
            <a:avLst/>
          </a:prstGeom>
        </p:spPr>
      </p:pic>
    </p:spTree>
    <p:extLst>
      <p:ext uri="{BB962C8B-B14F-4D97-AF65-F5344CB8AC3E}">
        <p14:creationId val="2405183533"/>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22" presetSubtype="8">
                                  <p:stCondLst>
                                    <p:cond delay="0"/>
                                  </p:stCondLst>
                                  <p:childTnLst>
                                    <p:set>
                                      <p:cBhvr>
                                        <p:cTn dur="1" fill="hold" id="30">
                                          <p:stCondLst>
                                            <p:cond delay="0"/>
                                          </p:stCondLst>
                                        </p:cTn>
                                        <p:tgtEl>
                                          <p:spTgt spid="21"/>
                                        </p:tgtEl>
                                        <p:attrNameLst>
                                          <p:attrName>style.visibility</p:attrName>
                                        </p:attrNameLst>
                                      </p:cBhvr>
                                      <p:to>
                                        <p:strVal val="visible"/>
                                      </p:to>
                                    </p:set>
                                    <p:animEffect filter="wipe(left)" transition="in">
                                      <p:cBhvr>
                                        <p:cTn dur="750" id="31"/>
                                        <p:tgtEl>
                                          <p:spTgt spid="21"/>
                                        </p:tgtEl>
                                      </p:cBhvr>
                                    </p:animEffect>
                                  </p:childTnLst>
                                </p:cTn>
                              </p:par>
                            </p:childTnLst>
                          </p:cTn>
                        </p:par>
                        <p:par>
                          <p:cTn fill="hold" id="32" nodeType="afterGroup">
                            <p:stCondLst>
                              <p:cond delay="4250"/>
                            </p:stCondLst>
                            <p:childTnLst>
                              <p:par>
                                <p:cTn fill="hold" id="33" nodeType="afterEffect" presetClass="entr" presetID="22" presetSubtype="8">
                                  <p:stCondLst>
                                    <p:cond delay="0"/>
                                  </p:stCondLst>
                                  <p:childTnLst>
                                    <p:set>
                                      <p:cBhvr>
                                        <p:cTn dur="1" fill="hold" id="34">
                                          <p:stCondLst>
                                            <p:cond delay="0"/>
                                          </p:stCondLst>
                                        </p:cTn>
                                        <p:tgtEl>
                                          <p:spTgt spid="20"/>
                                        </p:tgtEl>
                                        <p:attrNameLst>
                                          <p:attrName>style.visibility</p:attrName>
                                        </p:attrNameLst>
                                      </p:cBhvr>
                                      <p:to>
                                        <p:strVal val="visible"/>
                                      </p:to>
                                    </p:set>
                                    <p:animEffect filter="wipe(left)" transition="in">
                                      <p:cBhvr>
                                        <p:cTn dur="500" id="35"/>
                                        <p:tgtEl>
                                          <p:spTgt spid="20"/>
                                        </p:tgtEl>
                                      </p:cBhvr>
                                    </p:animEffect>
                                  </p:childTnLst>
                                </p:cTn>
                              </p:par>
                            </p:childTnLst>
                          </p:cTn>
                        </p:par>
                        <p:par>
                          <p:cTn fill="hold" id="36" nodeType="afterGroup">
                            <p:stCondLst>
                              <p:cond delay="4750"/>
                            </p:stCondLst>
                            <p:childTnLst>
                              <p:par>
                                <p:cTn fill="hold" grpId="0" id="37" nodeType="afterEffect" presetClass="entr" presetID="42" presetSubtype="0">
                                  <p:stCondLst>
                                    <p:cond delay="0"/>
                                  </p:stCondLst>
                                  <p:iterate type="lt">
                                    <p:tmPct val="1554"/>
                                  </p:iterate>
                                  <p:childTnLst>
                                    <p:set>
                                      <p:cBhvr>
                                        <p:cTn dur="1" fill="hold" id="38">
                                          <p:stCondLst>
                                            <p:cond delay="0"/>
                                          </p:stCondLst>
                                        </p:cTn>
                                        <p:tgtEl>
                                          <p:spTgt spid="24"/>
                                        </p:tgtEl>
                                        <p:attrNameLst>
                                          <p:attrName>style.visibility</p:attrName>
                                        </p:attrNameLst>
                                      </p:cBhvr>
                                      <p:to>
                                        <p:strVal val="visible"/>
                                      </p:to>
                                    </p:set>
                                    <p:animEffect filter="fade" transition="in">
                                      <p:cBhvr>
                                        <p:cTn dur="1000" id="39"/>
                                        <p:tgtEl>
                                          <p:spTgt spid="24"/>
                                        </p:tgtEl>
                                      </p:cBhvr>
                                    </p:animEffect>
                                    <p:anim calcmode="lin" valueType="num">
                                      <p:cBhvr>
                                        <p:cTn dur="1000" fill="hold" id="40"/>
                                        <p:tgtEl>
                                          <p:spTgt spid="24"/>
                                        </p:tgtEl>
                                        <p:attrNameLst>
                                          <p:attrName>ppt_x</p:attrName>
                                        </p:attrNameLst>
                                      </p:cBhvr>
                                      <p:tavLst>
                                        <p:tav tm="0">
                                          <p:val>
                                            <p:strVal val="#ppt_x"/>
                                          </p:val>
                                        </p:tav>
                                        <p:tav tm="100000">
                                          <p:val>
                                            <p:strVal val="#ppt_x"/>
                                          </p:val>
                                        </p:tav>
                                      </p:tavLst>
                                    </p:anim>
                                    <p:anim calcmode="lin" valueType="num">
                                      <p:cBhvr>
                                        <p:cTn dur="1000" fill="hold" id="41"/>
                                        <p:tgtEl>
                                          <p:spTgt spid="24"/>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750"/>
                            </p:stCondLst>
                            <p:childTnLst>
                              <p:par>
                                <p:cTn fill="hold" id="43" nodeType="afterEffect" presetClass="entr" presetID="47" presetSubtype="0">
                                  <p:stCondLst>
                                    <p:cond delay="0"/>
                                  </p:stCondLst>
                                  <p:childTnLst>
                                    <p:set>
                                      <p:cBhvr>
                                        <p:cTn dur="1" fill="hold" id="44">
                                          <p:stCondLst>
                                            <p:cond delay="0"/>
                                          </p:stCondLst>
                                        </p:cTn>
                                        <p:tgtEl>
                                          <p:spTgt spid="30"/>
                                        </p:tgtEl>
                                        <p:attrNameLst>
                                          <p:attrName>style.visibility</p:attrName>
                                        </p:attrNameLst>
                                      </p:cBhvr>
                                      <p:to>
                                        <p:strVal val="visible"/>
                                      </p:to>
                                    </p:set>
                                    <p:animEffect filter="fade" transition="in">
                                      <p:cBhvr>
                                        <p:cTn dur="1500" id="45"/>
                                        <p:tgtEl>
                                          <p:spTgt spid="30"/>
                                        </p:tgtEl>
                                      </p:cBhvr>
                                    </p:animEffect>
                                    <p:anim calcmode="lin" valueType="num">
                                      <p:cBhvr>
                                        <p:cTn dur="1500" fill="hold" id="46"/>
                                        <p:tgtEl>
                                          <p:spTgt spid="30"/>
                                        </p:tgtEl>
                                        <p:attrNameLst>
                                          <p:attrName>ppt_x</p:attrName>
                                        </p:attrNameLst>
                                      </p:cBhvr>
                                      <p:tavLst>
                                        <p:tav tm="0">
                                          <p:val>
                                            <p:strVal val="#ppt_x"/>
                                          </p:val>
                                        </p:tav>
                                        <p:tav tm="100000">
                                          <p:val>
                                            <p:strVal val="#ppt_x"/>
                                          </p:val>
                                        </p:tav>
                                      </p:tavLst>
                                    </p:anim>
                                    <p:anim calcmode="lin" valueType="num">
                                      <p:cBhvr>
                                        <p:cTn dur="1500" fill="hold" id="47"/>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21CC07F3-4E44-47A7-BEFB-14401A15F52E}"/>
              </a:ext>
            </a:extLst>
          </p:cNvPr>
          <p:cNvSpPr/>
          <p:nvPr/>
        </p:nvSpPr>
        <p:spPr>
          <a:xfrm>
            <a:off x="1001845" y="2421096"/>
            <a:ext cx="10277872" cy="3176449"/>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2" name="矩形: 圆角 21">
            <a:extLst>
              <a:ext uri="{FF2B5EF4-FFF2-40B4-BE49-F238E27FC236}">
                <a16:creationId xmlns:a16="http://schemas.microsoft.com/office/drawing/2014/main" id="{85C6A102-6F02-4FCA-AD40-E24AFB2635B3}"/>
              </a:ext>
            </a:extLst>
          </p:cNvPr>
          <p:cNvSpPr/>
          <p:nvPr/>
        </p:nvSpPr>
        <p:spPr>
          <a:xfrm>
            <a:off x="1311078" y="2180862"/>
            <a:ext cx="9659407" cy="528265"/>
          </a:xfrm>
          <a:prstGeom prst="roundRect">
            <a:avLst>
              <a:gd fmla="val 5000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sp>
        <p:nvSpPr>
          <p:cNvPr id="23" name="矩形 22">
            <a:extLst>
              <a:ext uri="{FF2B5EF4-FFF2-40B4-BE49-F238E27FC236}">
                <a16:creationId xmlns:a16="http://schemas.microsoft.com/office/drawing/2014/main" id="{D8AD9756-462D-4F56-9CA3-4FD674EBFCED}"/>
              </a:ext>
            </a:extLst>
          </p:cNvPr>
          <p:cNvSpPr/>
          <p:nvPr/>
        </p:nvSpPr>
        <p:spPr>
          <a:xfrm>
            <a:off x="1473412" y="2922733"/>
            <a:ext cx="9025721" cy="2286000"/>
          </a:xfrm>
          <a:prstGeom prst="rect">
            <a:avLst/>
          </a:prstGeom>
        </p:spPr>
        <p:txBody>
          <a:bodyPr wrap="square">
            <a:spAutoFit/>
          </a:bodyPr>
          <a:lstStyle/>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文艺是民族精神的火炬，是时代前进的号角，最能代表一个民族的风貌，最能引领一个时代的风气。</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意识形态在民众心中的地位和影响，很多时候正是通过文艺作品实现的。</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文艺战线必须成为时代风气的先觉者、先行者、先倡者，通过生产更多有筋骨、有道德、有温度的文艺作品，书写和记录人民的伟大实践、时代的进步要求，彰显信仰之美、崇高之美，弘扬中国精神、凝聚中国力量，鼓舞全国各族人民朝气蓬勃迈向未来。</a:t>
            </a:r>
          </a:p>
        </p:txBody>
      </p:sp>
      <p:sp>
        <p:nvSpPr>
          <p:cNvPr id="24" name="Freeform 29">
            <a:extLst>
              <a:ext uri="{FF2B5EF4-FFF2-40B4-BE49-F238E27FC236}">
                <a16:creationId xmlns:a16="http://schemas.microsoft.com/office/drawing/2014/main" id="{14929091-D750-414B-A3D7-20153BD51A35}"/>
              </a:ext>
            </a:extLst>
          </p:cNvPr>
          <p:cNvSpPr/>
          <p:nvPr/>
        </p:nvSpPr>
        <p:spPr bwMode="auto">
          <a:xfrm>
            <a:off x="10499133" y="2260771"/>
            <a:ext cx="412319" cy="36844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5" name="矩形: 圆角 24">
            <a:extLst>
              <a:ext uri="{FF2B5EF4-FFF2-40B4-BE49-F238E27FC236}">
                <a16:creationId xmlns:a16="http://schemas.microsoft.com/office/drawing/2014/main" id="{CAA4C5A0-65A4-44DD-953A-FA20448D9300}"/>
              </a:ext>
            </a:extLst>
          </p:cNvPr>
          <p:cNvSpPr/>
          <p:nvPr/>
        </p:nvSpPr>
        <p:spPr>
          <a:xfrm>
            <a:off x="1447483" y="2260771"/>
            <a:ext cx="947925" cy="368445"/>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3">
                <a:solidFill>
                  <a:srgbClr val="D30013"/>
                </a:solidFill>
                <a:latin charset="-122" panose="020b0400000000000000" pitchFamily="34" typeface="思源黑体 CN Normal"/>
                <a:ea charset="-122" panose="020b0400000000000000" pitchFamily="34" typeface="思源黑体 CN Normal"/>
              </a:rPr>
              <a:t>02</a:t>
            </a:r>
          </a:p>
        </p:txBody>
      </p:sp>
      <p:sp>
        <p:nvSpPr>
          <p:cNvPr id="26" name="TextBox 37">
            <a:extLst>
              <a:ext uri="{FF2B5EF4-FFF2-40B4-BE49-F238E27FC236}">
                <a16:creationId xmlns:a16="http://schemas.microsoft.com/office/drawing/2014/main" id="{B2C647EF-C2A5-4BBC-9DD1-59CD2E431BF5}"/>
              </a:ext>
            </a:extLst>
          </p:cNvPr>
          <p:cNvSpPr txBox="1"/>
          <p:nvPr/>
        </p:nvSpPr>
        <p:spPr>
          <a:xfrm>
            <a:off x="2711255" y="2207489"/>
            <a:ext cx="4910024" cy="440961"/>
          </a:xfrm>
          <a:prstGeom prst="rect">
            <a:avLst/>
          </a:prstGeom>
        </p:spPr>
        <p:txBody>
          <a:bodyPr wrap="none">
            <a:noAutofit/>
          </a:bodyPr>
          <a:lstStyle/>
          <a:p>
            <a:pPr>
              <a:buClr>
                <a:srgbClr val="000000">
                  <a:lumMod val="85000"/>
                  <a:lumOff val="15000"/>
                </a:srgbClr>
              </a:buClr>
              <a:buSzPct val="105000"/>
            </a:pPr>
            <a:r>
              <a:rPr altLang="en-US" b="1" lang="zh-CN" sz="2400">
                <a:solidFill>
                  <a:srgbClr val="FFFFFF"/>
                </a:solidFill>
                <a:latin charset="-122" panose="020b0400000000000000" pitchFamily="34" typeface="思源黑体 CN Normal"/>
                <a:ea charset="-122" panose="020b0400000000000000" pitchFamily="34" typeface="思源黑体 CN Normal"/>
              </a:rPr>
              <a:t>社会主义文艺是意识形态建设的重要载体</a:t>
            </a:r>
          </a:p>
        </p:txBody>
      </p:sp>
    </p:spTree>
    <p:extLst>
      <p:ext uri="{BB962C8B-B14F-4D97-AF65-F5344CB8AC3E}">
        <p14:creationId val="362551701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1000" id="7"/>
                                        <p:tgtEl>
                                          <p:spTgt spid="22"/>
                                        </p:tgtEl>
                                      </p:cBhvr>
                                    </p:animEffect>
                                  </p:childTnLst>
                                </p:cTn>
                              </p:par>
                            </p:childTnLst>
                          </p:cTn>
                        </p:par>
                        <p:par>
                          <p:cTn fill="hold" id="8" nodeType="afterGroup">
                            <p:stCondLst>
                              <p:cond delay="1000"/>
                            </p:stCondLst>
                            <p:childTnLst>
                              <p:par>
                                <p:cTn fill="hold" grpId="0" id="9" nodeType="afterEffect" presetClass="entr" presetID="16" presetSubtype="21">
                                  <p:stCondLst>
                                    <p:cond delay="0"/>
                                  </p:stCondLst>
                                  <p:childTnLst>
                                    <p:set>
                                      <p:cBhvr>
                                        <p:cTn dur="1" fill="hold" id="10">
                                          <p:stCondLst>
                                            <p:cond delay="0"/>
                                          </p:stCondLst>
                                        </p:cTn>
                                        <p:tgtEl>
                                          <p:spTgt spid="21"/>
                                        </p:tgtEl>
                                        <p:attrNameLst>
                                          <p:attrName>style.visibility</p:attrName>
                                        </p:attrNameLst>
                                      </p:cBhvr>
                                      <p:to>
                                        <p:strVal val="visible"/>
                                      </p:to>
                                    </p:set>
                                    <p:animEffect filter="barn(inVertical)" transition="in">
                                      <p:cBhvr>
                                        <p:cTn dur="500" id="11"/>
                                        <p:tgtEl>
                                          <p:spTgt spid="21"/>
                                        </p:tgtEl>
                                      </p:cBhvr>
                                    </p:animEffect>
                                  </p:childTnLst>
                                </p:cTn>
                              </p:par>
                            </p:childTnLst>
                          </p:cTn>
                        </p:par>
                        <p:par>
                          <p:cTn fill="hold" id="12" nodeType="afterGroup">
                            <p:stCondLst>
                              <p:cond delay="1500"/>
                            </p:stCondLst>
                            <p:childTnLst>
                              <p:par>
                                <p:cTn fill="hold" grpId="0" id="13" nodeType="afterEffect" presetClass="entr" presetID="53" presetSubtype="0">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p:cTn dur="500" fill="hold" id="15"/>
                                        <p:tgtEl>
                                          <p:spTgt spid="24"/>
                                        </p:tgtEl>
                                        <p:attrNameLst>
                                          <p:attrName>ppt_w</p:attrName>
                                        </p:attrNameLst>
                                      </p:cBhvr>
                                      <p:tavLst>
                                        <p:tav tm="0">
                                          <p:val>
                                            <p:fltVal val="0"/>
                                          </p:val>
                                        </p:tav>
                                        <p:tav tm="100000">
                                          <p:val>
                                            <p:strVal val="#ppt_w"/>
                                          </p:val>
                                        </p:tav>
                                      </p:tavLst>
                                    </p:anim>
                                    <p:anim calcmode="lin" valueType="num">
                                      <p:cBhvr>
                                        <p:cTn dur="500" fill="hold" id="16"/>
                                        <p:tgtEl>
                                          <p:spTgt spid="24"/>
                                        </p:tgtEl>
                                        <p:attrNameLst>
                                          <p:attrName>ppt_h</p:attrName>
                                        </p:attrNameLst>
                                      </p:cBhvr>
                                      <p:tavLst>
                                        <p:tav tm="0">
                                          <p:val>
                                            <p:fltVal val="0"/>
                                          </p:val>
                                        </p:tav>
                                        <p:tav tm="100000">
                                          <p:val>
                                            <p:strVal val="#ppt_h"/>
                                          </p:val>
                                        </p:tav>
                                      </p:tavLst>
                                    </p:anim>
                                    <p:animEffect filter="fade" transition="in">
                                      <p:cBhvr>
                                        <p:cTn dur="500" id="17"/>
                                        <p:tgtEl>
                                          <p:spTgt spid="24"/>
                                        </p:tgtEl>
                                      </p:cBhvr>
                                    </p:animEffect>
                                  </p:childTnLst>
                                </p:cTn>
                              </p:par>
                            </p:childTnLst>
                          </p:cTn>
                        </p:par>
                        <p:par>
                          <p:cTn fill="hold" id="18" nodeType="afterGroup">
                            <p:stCondLst>
                              <p:cond delay="2000"/>
                            </p:stCondLst>
                            <p:childTnLst>
                              <p:par>
                                <p:cTn fill="hold" grpId="0" id="19" nodeType="afterEffect" presetClass="entr" presetID="16" presetSubtype="37">
                                  <p:stCondLst>
                                    <p:cond delay="0"/>
                                  </p:stCondLst>
                                  <p:childTnLst>
                                    <p:set>
                                      <p:cBhvr>
                                        <p:cTn dur="1" fill="hold" id="20">
                                          <p:stCondLst>
                                            <p:cond delay="0"/>
                                          </p:stCondLst>
                                        </p:cTn>
                                        <p:tgtEl>
                                          <p:spTgt spid="25"/>
                                        </p:tgtEl>
                                        <p:attrNameLst>
                                          <p:attrName>style.visibility</p:attrName>
                                        </p:attrNameLst>
                                      </p:cBhvr>
                                      <p:to>
                                        <p:strVal val="visible"/>
                                      </p:to>
                                    </p:set>
                                    <p:animEffect filter="barn(outVertical)" transition="in">
                                      <p:cBhvr>
                                        <p:cTn dur="500" id="21"/>
                                        <p:tgtEl>
                                          <p:spTgt spid="25"/>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26"/>
                                        </p:tgtEl>
                                        <p:attrNameLst>
                                          <p:attrName>style.visibility</p:attrName>
                                        </p:attrNameLst>
                                      </p:cBhvr>
                                      <p:to>
                                        <p:strVal val="visible"/>
                                      </p:to>
                                    </p:set>
                                    <p:animEffect filter="fade" transition="in">
                                      <p:cBhvr>
                                        <p:cTn dur="500" id="25"/>
                                        <p:tgtEl>
                                          <p:spTgt spid="26"/>
                                        </p:tgtEl>
                                      </p:cBhvr>
                                    </p:animEffect>
                                  </p:childTnLst>
                                </p:cTn>
                              </p:par>
                            </p:childTnLst>
                          </p:cTn>
                        </p:par>
                        <p:par>
                          <p:cTn fill="hold" id="26" nodeType="afterGroup">
                            <p:stCondLst>
                              <p:cond delay="3000"/>
                            </p:stCondLst>
                            <p:childTnLst>
                              <p:par>
                                <p:cTn fill="hold" grpId="0" id="27" nodeType="afterEffect" presetClass="entr" presetID="22" presetSubtype="1">
                                  <p:stCondLst>
                                    <p:cond delay="0"/>
                                  </p:stCondLst>
                                  <p:childTnLst>
                                    <p:set>
                                      <p:cBhvr>
                                        <p:cTn dur="1" fill="hold" id="28">
                                          <p:stCondLst>
                                            <p:cond delay="0"/>
                                          </p:stCondLst>
                                        </p:cTn>
                                        <p:tgtEl>
                                          <p:spTgt spid="23"/>
                                        </p:tgtEl>
                                        <p:attrNameLst>
                                          <p:attrName>style.visibility</p:attrName>
                                        </p:attrNameLst>
                                      </p:cBhvr>
                                      <p:to>
                                        <p:strVal val="visible"/>
                                      </p:to>
                                    </p:set>
                                    <p:animEffect filter="wipe(up)" transition="in">
                                      <p:cBhvr>
                                        <p:cTn dur="500" id="2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21CC07F3-4E44-47A7-BEFB-14401A15F52E}"/>
              </a:ext>
            </a:extLst>
          </p:cNvPr>
          <p:cNvSpPr/>
          <p:nvPr/>
        </p:nvSpPr>
        <p:spPr>
          <a:xfrm>
            <a:off x="1001845" y="1792232"/>
            <a:ext cx="10277872" cy="4133045"/>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2" name="矩形: 圆角 21">
            <a:extLst>
              <a:ext uri="{FF2B5EF4-FFF2-40B4-BE49-F238E27FC236}">
                <a16:creationId xmlns:a16="http://schemas.microsoft.com/office/drawing/2014/main" id="{85C6A102-6F02-4FCA-AD40-E24AFB2635B3}"/>
              </a:ext>
            </a:extLst>
          </p:cNvPr>
          <p:cNvSpPr/>
          <p:nvPr/>
        </p:nvSpPr>
        <p:spPr>
          <a:xfrm>
            <a:off x="1311078" y="1552000"/>
            <a:ext cx="9659407" cy="528265"/>
          </a:xfrm>
          <a:prstGeom prst="roundRect">
            <a:avLst>
              <a:gd fmla="val 5000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sp>
        <p:nvSpPr>
          <p:cNvPr id="23" name="矩形 22">
            <a:extLst>
              <a:ext uri="{FF2B5EF4-FFF2-40B4-BE49-F238E27FC236}">
                <a16:creationId xmlns:a16="http://schemas.microsoft.com/office/drawing/2014/main" id="{D8AD9756-462D-4F56-9CA3-4FD674EBFCED}"/>
              </a:ext>
            </a:extLst>
          </p:cNvPr>
          <p:cNvSpPr/>
          <p:nvPr/>
        </p:nvSpPr>
        <p:spPr>
          <a:xfrm>
            <a:off x="1473411" y="2224074"/>
            <a:ext cx="9659407" cy="3383281"/>
          </a:xfrm>
          <a:prstGeom prst="rect">
            <a:avLst/>
          </a:prstGeom>
        </p:spPr>
        <p:txBody>
          <a:bodyPr wrap="square">
            <a:spAutoFit/>
          </a:bodyPr>
          <a:lstStyle/>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党的思想理论、路线方针政策要深入人心，引领社会前进，必须大力加强宣传思想工作。</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要加强理论学习巩固马克思主义在意识形态领域的指导地位，提高全党的马克思主义理论水平；</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深入开展中国特色社会主义宣传教育，把全国各族人民团结和凝聚在中国特色社会主义伟大旗帜之下，巩固全党全国人民团结奋斗的共同思想基础；</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坚定宣传党的理论和路线方针政策，坚定宣传中央重大工作部署，坚定宣传中央关于形势的重大分析判断，把全党和全国人民的思想统一到党中央指明的方向上来；</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在全面对外开放的条件下，引导人们更加全面客观地认识当代中国、看待外部世界；</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在事关大是大非和政治原则问题上，必须增强主动性、掌握主动权、打好主动仗，帮助干部群众划清是非界限、澄清模糊认识。</a:t>
            </a:r>
          </a:p>
        </p:txBody>
      </p:sp>
      <p:sp>
        <p:nvSpPr>
          <p:cNvPr id="24" name="Freeform 29">
            <a:extLst>
              <a:ext uri="{FF2B5EF4-FFF2-40B4-BE49-F238E27FC236}">
                <a16:creationId xmlns:a16="http://schemas.microsoft.com/office/drawing/2014/main" id="{14929091-D750-414B-A3D7-20153BD51A35}"/>
              </a:ext>
            </a:extLst>
          </p:cNvPr>
          <p:cNvSpPr/>
          <p:nvPr/>
        </p:nvSpPr>
        <p:spPr bwMode="auto">
          <a:xfrm>
            <a:off x="10499133" y="1631908"/>
            <a:ext cx="412319" cy="36844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5" name="矩形: 圆角 24">
            <a:extLst>
              <a:ext uri="{FF2B5EF4-FFF2-40B4-BE49-F238E27FC236}">
                <a16:creationId xmlns:a16="http://schemas.microsoft.com/office/drawing/2014/main" id="{CAA4C5A0-65A4-44DD-953A-FA20448D9300}"/>
              </a:ext>
            </a:extLst>
          </p:cNvPr>
          <p:cNvSpPr/>
          <p:nvPr/>
        </p:nvSpPr>
        <p:spPr>
          <a:xfrm>
            <a:off x="1447483" y="1631908"/>
            <a:ext cx="947925" cy="368445"/>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3">
                <a:solidFill>
                  <a:srgbClr val="D30013"/>
                </a:solidFill>
                <a:latin charset="-122" panose="020b0400000000000000" pitchFamily="34" typeface="思源黑体 CN Normal"/>
                <a:ea charset="-122" panose="020b0400000000000000" pitchFamily="34" typeface="思源黑体 CN Normal"/>
              </a:rPr>
              <a:t>03</a:t>
            </a:r>
          </a:p>
        </p:txBody>
      </p:sp>
      <p:sp>
        <p:nvSpPr>
          <p:cNvPr id="26" name="TextBox 37">
            <a:extLst>
              <a:ext uri="{FF2B5EF4-FFF2-40B4-BE49-F238E27FC236}">
                <a16:creationId xmlns:a16="http://schemas.microsoft.com/office/drawing/2014/main" id="{B2C647EF-C2A5-4BBC-9DD1-59CD2E431BF5}"/>
              </a:ext>
            </a:extLst>
          </p:cNvPr>
          <p:cNvSpPr txBox="1"/>
          <p:nvPr/>
        </p:nvSpPr>
        <p:spPr>
          <a:xfrm>
            <a:off x="2711255" y="1578626"/>
            <a:ext cx="4910024" cy="440961"/>
          </a:xfrm>
          <a:prstGeom prst="rect">
            <a:avLst/>
          </a:prstGeom>
        </p:spPr>
        <p:txBody>
          <a:bodyPr wrap="none">
            <a:noAutofit/>
          </a:bodyPr>
          <a:lstStyle/>
          <a:p>
            <a:pPr>
              <a:buClr>
                <a:srgbClr val="000000">
                  <a:lumMod val="85000"/>
                  <a:lumOff val="15000"/>
                </a:srgbClr>
              </a:buClr>
              <a:buSzPct val="105000"/>
            </a:pPr>
            <a:r>
              <a:rPr altLang="en-US" b="1" lang="zh-CN" sz="2400">
                <a:solidFill>
                  <a:srgbClr val="FFFFFF"/>
                </a:solidFill>
                <a:latin charset="-122" panose="020b0400000000000000" pitchFamily="34" typeface="思源黑体 CN Normal"/>
                <a:ea charset="-122" panose="020b0400000000000000" pitchFamily="34" typeface="思源黑体 CN Normal"/>
              </a:rPr>
              <a:t>宣传思想工作是意识形态建设的关键</a:t>
            </a:r>
          </a:p>
        </p:txBody>
      </p:sp>
    </p:spTree>
    <p:extLst>
      <p:ext uri="{BB962C8B-B14F-4D97-AF65-F5344CB8AC3E}">
        <p14:creationId val="2898245854"/>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1000" id="7"/>
                                        <p:tgtEl>
                                          <p:spTgt spid="22"/>
                                        </p:tgtEl>
                                      </p:cBhvr>
                                    </p:animEffect>
                                  </p:childTnLst>
                                </p:cTn>
                              </p:par>
                            </p:childTnLst>
                          </p:cTn>
                        </p:par>
                        <p:par>
                          <p:cTn fill="hold" id="8" nodeType="afterGroup">
                            <p:stCondLst>
                              <p:cond delay="1000"/>
                            </p:stCondLst>
                            <p:childTnLst>
                              <p:par>
                                <p:cTn fill="hold" grpId="0" id="9" nodeType="afterEffect" presetClass="entr" presetID="16" presetSubtype="21">
                                  <p:stCondLst>
                                    <p:cond delay="0"/>
                                  </p:stCondLst>
                                  <p:childTnLst>
                                    <p:set>
                                      <p:cBhvr>
                                        <p:cTn dur="1" fill="hold" id="10">
                                          <p:stCondLst>
                                            <p:cond delay="0"/>
                                          </p:stCondLst>
                                        </p:cTn>
                                        <p:tgtEl>
                                          <p:spTgt spid="21"/>
                                        </p:tgtEl>
                                        <p:attrNameLst>
                                          <p:attrName>style.visibility</p:attrName>
                                        </p:attrNameLst>
                                      </p:cBhvr>
                                      <p:to>
                                        <p:strVal val="visible"/>
                                      </p:to>
                                    </p:set>
                                    <p:animEffect filter="barn(inVertical)" transition="in">
                                      <p:cBhvr>
                                        <p:cTn dur="500" id="11"/>
                                        <p:tgtEl>
                                          <p:spTgt spid="21"/>
                                        </p:tgtEl>
                                      </p:cBhvr>
                                    </p:animEffect>
                                  </p:childTnLst>
                                </p:cTn>
                              </p:par>
                            </p:childTnLst>
                          </p:cTn>
                        </p:par>
                        <p:par>
                          <p:cTn fill="hold" id="12" nodeType="afterGroup">
                            <p:stCondLst>
                              <p:cond delay="1500"/>
                            </p:stCondLst>
                            <p:childTnLst>
                              <p:par>
                                <p:cTn fill="hold" grpId="0" id="13" nodeType="afterEffect" presetClass="entr" presetID="53" presetSubtype="0">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p:cTn dur="500" fill="hold" id="15"/>
                                        <p:tgtEl>
                                          <p:spTgt spid="24"/>
                                        </p:tgtEl>
                                        <p:attrNameLst>
                                          <p:attrName>ppt_w</p:attrName>
                                        </p:attrNameLst>
                                      </p:cBhvr>
                                      <p:tavLst>
                                        <p:tav tm="0">
                                          <p:val>
                                            <p:fltVal val="0"/>
                                          </p:val>
                                        </p:tav>
                                        <p:tav tm="100000">
                                          <p:val>
                                            <p:strVal val="#ppt_w"/>
                                          </p:val>
                                        </p:tav>
                                      </p:tavLst>
                                    </p:anim>
                                    <p:anim calcmode="lin" valueType="num">
                                      <p:cBhvr>
                                        <p:cTn dur="500" fill="hold" id="16"/>
                                        <p:tgtEl>
                                          <p:spTgt spid="24"/>
                                        </p:tgtEl>
                                        <p:attrNameLst>
                                          <p:attrName>ppt_h</p:attrName>
                                        </p:attrNameLst>
                                      </p:cBhvr>
                                      <p:tavLst>
                                        <p:tav tm="0">
                                          <p:val>
                                            <p:fltVal val="0"/>
                                          </p:val>
                                        </p:tav>
                                        <p:tav tm="100000">
                                          <p:val>
                                            <p:strVal val="#ppt_h"/>
                                          </p:val>
                                        </p:tav>
                                      </p:tavLst>
                                    </p:anim>
                                    <p:animEffect filter="fade" transition="in">
                                      <p:cBhvr>
                                        <p:cTn dur="500" id="17"/>
                                        <p:tgtEl>
                                          <p:spTgt spid="24"/>
                                        </p:tgtEl>
                                      </p:cBhvr>
                                    </p:animEffect>
                                  </p:childTnLst>
                                </p:cTn>
                              </p:par>
                            </p:childTnLst>
                          </p:cTn>
                        </p:par>
                        <p:par>
                          <p:cTn fill="hold" id="18" nodeType="afterGroup">
                            <p:stCondLst>
                              <p:cond delay="2000"/>
                            </p:stCondLst>
                            <p:childTnLst>
                              <p:par>
                                <p:cTn fill="hold" grpId="0" id="19" nodeType="afterEffect" presetClass="entr" presetID="16" presetSubtype="37">
                                  <p:stCondLst>
                                    <p:cond delay="0"/>
                                  </p:stCondLst>
                                  <p:childTnLst>
                                    <p:set>
                                      <p:cBhvr>
                                        <p:cTn dur="1" fill="hold" id="20">
                                          <p:stCondLst>
                                            <p:cond delay="0"/>
                                          </p:stCondLst>
                                        </p:cTn>
                                        <p:tgtEl>
                                          <p:spTgt spid="25"/>
                                        </p:tgtEl>
                                        <p:attrNameLst>
                                          <p:attrName>style.visibility</p:attrName>
                                        </p:attrNameLst>
                                      </p:cBhvr>
                                      <p:to>
                                        <p:strVal val="visible"/>
                                      </p:to>
                                    </p:set>
                                    <p:animEffect filter="barn(outVertical)" transition="in">
                                      <p:cBhvr>
                                        <p:cTn dur="500" id="21"/>
                                        <p:tgtEl>
                                          <p:spTgt spid="25"/>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26"/>
                                        </p:tgtEl>
                                        <p:attrNameLst>
                                          <p:attrName>style.visibility</p:attrName>
                                        </p:attrNameLst>
                                      </p:cBhvr>
                                      <p:to>
                                        <p:strVal val="visible"/>
                                      </p:to>
                                    </p:set>
                                    <p:animEffect filter="fade" transition="in">
                                      <p:cBhvr>
                                        <p:cTn dur="500" id="25"/>
                                        <p:tgtEl>
                                          <p:spTgt spid="26"/>
                                        </p:tgtEl>
                                      </p:cBhvr>
                                    </p:animEffect>
                                  </p:childTnLst>
                                </p:cTn>
                              </p:par>
                            </p:childTnLst>
                          </p:cTn>
                        </p:par>
                        <p:par>
                          <p:cTn fill="hold" id="26" nodeType="afterGroup">
                            <p:stCondLst>
                              <p:cond delay="3000"/>
                            </p:stCondLst>
                            <p:childTnLst>
                              <p:par>
                                <p:cTn fill="hold" grpId="0" id="27" nodeType="afterEffect" presetClass="entr" presetID="22" presetSubtype="1">
                                  <p:stCondLst>
                                    <p:cond delay="0"/>
                                  </p:stCondLst>
                                  <p:childTnLst>
                                    <p:set>
                                      <p:cBhvr>
                                        <p:cTn dur="1" fill="hold" id="28">
                                          <p:stCondLst>
                                            <p:cond delay="0"/>
                                          </p:stCondLst>
                                        </p:cTn>
                                        <p:tgtEl>
                                          <p:spTgt spid="23"/>
                                        </p:tgtEl>
                                        <p:attrNameLst>
                                          <p:attrName>style.visibility</p:attrName>
                                        </p:attrNameLst>
                                      </p:cBhvr>
                                      <p:to>
                                        <p:strVal val="visible"/>
                                      </p:to>
                                    </p:set>
                                    <p:animEffect filter="wipe(up)" transition="in">
                                      <p:cBhvr>
                                        <p:cTn dur="500" id="2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21CC07F3-4E44-47A7-BEFB-14401A15F52E}"/>
              </a:ext>
            </a:extLst>
          </p:cNvPr>
          <p:cNvSpPr/>
          <p:nvPr/>
        </p:nvSpPr>
        <p:spPr>
          <a:xfrm>
            <a:off x="1001845" y="1792233"/>
            <a:ext cx="10277872" cy="3433860"/>
          </a:xfrm>
          <a:prstGeom prst="rect">
            <a:avLst/>
          </a:prstGeom>
          <a:noFill/>
          <a:ln>
            <a:solidFill>
              <a:srgbClr val="D300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2" name="矩形: 圆角 21">
            <a:extLst>
              <a:ext uri="{FF2B5EF4-FFF2-40B4-BE49-F238E27FC236}">
                <a16:creationId xmlns:a16="http://schemas.microsoft.com/office/drawing/2014/main" id="{85C6A102-6F02-4FCA-AD40-E24AFB2635B3}"/>
              </a:ext>
            </a:extLst>
          </p:cNvPr>
          <p:cNvSpPr/>
          <p:nvPr/>
        </p:nvSpPr>
        <p:spPr>
          <a:xfrm>
            <a:off x="1311078" y="1552000"/>
            <a:ext cx="9659407" cy="528265"/>
          </a:xfrm>
          <a:prstGeom prst="roundRect">
            <a:avLst>
              <a:gd fmla="val 5000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sp>
        <p:nvSpPr>
          <p:cNvPr id="23" name="矩形 22">
            <a:extLst>
              <a:ext uri="{FF2B5EF4-FFF2-40B4-BE49-F238E27FC236}">
                <a16:creationId xmlns:a16="http://schemas.microsoft.com/office/drawing/2014/main" id="{D8AD9756-462D-4F56-9CA3-4FD674EBFCED}"/>
              </a:ext>
            </a:extLst>
          </p:cNvPr>
          <p:cNvSpPr/>
          <p:nvPr/>
        </p:nvSpPr>
        <p:spPr>
          <a:xfrm>
            <a:off x="1473411" y="2376252"/>
            <a:ext cx="9659407" cy="2286000"/>
          </a:xfrm>
          <a:prstGeom prst="rect">
            <a:avLst/>
          </a:prstGeom>
        </p:spPr>
        <p:txBody>
          <a:bodyPr wrap="square">
            <a:spAutoFit/>
          </a:bodyPr>
          <a:lstStyle/>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意识形态对社会发生什么影响，同党和政府与社会的互动情况密不可分。</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与思想宣传工作相比，新闻舆论工作具有双向性。</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党通过新闻舆论工作使广大民众了解国家和社会发展形势、社会动态，保障人民群众的知情权，同时及时了解反映人民群众的意见、建议，供党和政府决策参考。</a:t>
            </a:r>
          </a:p>
          <a:p>
            <a:pPr eaLnBrk="0" fontAlgn="base" hangingPunct="0" indent="-228594" marL="228594">
              <a:lnSpc>
                <a:spcPct val="150000"/>
              </a:lnSpc>
              <a:spcBef>
                <a:spcPct val="0"/>
              </a:spcBef>
              <a:spcAft>
                <a:spcPct val="0"/>
              </a:spcAft>
              <a:buClr>
                <a:srgbClr val="E10802"/>
              </a:buClr>
              <a:buFont charset="2" panose="05000000000000000000" pitchFamily="2" typeface="Wingdings"/>
              <a:buChar char="l"/>
            </a:pPr>
            <a:r>
              <a:rPr altLang="en-US" lang="zh-CN" sz="1600">
                <a:solidFill>
                  <a:srgbClr val="4D4D4D">
                    <a:lumMod val="75000"/>
                  </a:srgbClr>
                </a:solidFill>
                <a:latin charset="-122" panose="020b0400000000000000" pitchFamily="34" typeface="思源黑体 CN Normal"/>
                <a:ea charset="-122" panose="020b0400000000000000" pitchFamily="34" typeface="思源黑体 CN Normal"/>
                <a:cs charset="0" panose="020b0604020202020204" pitchFamily="34" typeface="Arial"/>
              </a:rPr>
              <a:t>因此要善于运用媒体宣讲政策主张、了解社情民意、发现矛盾问题、引导社会情绪、动员人民群众、推动实际工作。</a:t>
            </a:r>
          </a:p>
        </p:txBody>
      </p:sp>
      <p:sp>
        <p:nvSpPr>
          <p:cNvPr id="24" name="Freeform 29">
            <a:extLst>
              <a:ext uri="{FF2B5EF4-FFF2-40B4-BE49-F238E27FC236}">
                <a16:creationId xmlns:a16="http://schemas.microsoft.com/office/drawing/2014/main" id="{14929091-D750-414B-A3D7-20153BD51A35}"/>
              </a:ext>
            </a:extLst>
          </p:cNvPr>
          <p:cNvSpPr/>
          <p:nvPr/>
        </p:nvSpPr>
        <p:spPr bwMode="auto">
          <a:xfrm>
            <a:off x="10499133" y="1631908"/>
            <a:ext cx="412319" cy="36844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2400">
              <a:solidFill>
                <a:srgbClr val="B2B2B2"/>
              </a:solidFill>
              <a:latin charset="-122" panose="020b0400000000000000" pitchFamily="34" typeface="思源黑体 CN Normal"/>
              <a:ea charset="-122" panose="020b0400000000000000" pitchFamily="34" typeface="思源黑体 CN Normal"/>
            </a:endParaRPr>
          </a:p>
        </p:txBody>
      </p:sp>
      <p:sp>
        <p:nvSpPr>
          <p:cNvPr id="25" name="矩形: 圆角 24">
            <a:extLst>
              <a:ext uri="{FF2B5EF4-FFF2-40B4-BE49-F238E27FC236}">
                <a16:creationId xmlns:a16="http://schemas.microsoft.com/office/drawing/2014/main" id="{CAA4C5A0-65A4-44DD-953A-FA20448D9300}"/>
              </a:ext>
            </a:extLst>
          </p:cNvPr>
          <p:cNvSpPr/>
          <p:nvPr/>
        </p:nvSpPr>
        <p:spPr>
          <a:xfrm>
            <a:off x="1447483" y="1631908"/>
            <a:ext cx="947925" cy="368445"/>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3">
                <a:solidFill>
                  <a:srgbClr val="D30013"/>
                </a:solidFill>
                <a:latin charset="-122" panose="020b0400000000000000" pitchFamily="34" typeface="思源黑体 CN Normal"/>
                <a:ea charset="-122" panose="020b0400000000000000" pitchFamily="34" typeface="思源黑体 CN Normal"/>
              </a:rPr>
              <a:t>04</a:t>
            </a:r>
          </a:p>
        </p:txBody>
      </p:sp>
      <p:sp>
        <p:nvSpPr>
          <p:cNvPr id="26" name="TextBox 37">
            <a:extLst>
              <a:ext uri="{FF2B5EF4-FFF2-40B4-BE49-F238E27FC236}">
                <a16:creationId xmlns:a16="http://schemas.microsoft.com/office/drawing/2014/main" id="{B2C647EF-C2A5-4BBC-9DD1-59CD2E431BF5}"/>
              </a:ext>
            </a:extLst>
          </p:cNvPr>
          <p:cNvSpPr txBox="1"/>
          <p:nvPr/>
        </p:nvSpPr>
        <p:spPr>
          <a:xfrm>
            <a:off x="2711255" y="1578626"/>
            <a:ext cx="4910024" cy="440961"/>
          </a:xfrm>
          <a:prstGeom prst="rect">
            <a:avLst/>
          </a:prstGeom>
        </p:spPr>
        <p:txBody>
          <a:bodyPr wrap="none">
            <a:noAutofit/>
          </a:bodyPr>
          <a:lstStyle/>
          <a:p>
            <a:pPr>
              <a:buClr>
                <a:srgbClr val="000000">
                  <a:lumMod val="85000"/>
                  <a:lumOff val="15000"/>
                </a:srgbClr>
              </a:buClr>
              <a:buSzPct val="105000"/>
            </a:pPr>
            <a:r>
              <a:rPr altLang="en-US" b="1" lang="zh-CN" sz="2400">
                <a:solidFill>
                  <a:srgbClr val="FFFFFF"/>
                </a:solidFill>
                <a:latin charset="-122" panose="020b0400000000000000" pitchFamily="34" typeface="思源黑体 CN Normal"/>
                <a:ea charset="-122" panose="020b0400000000000000" pitchFamily="34" typeface="思源黑体 CN Normal"/>
              </a:rPr>
              <a:t>新闻舆论工作是意识形态建设的桥梁和纽带</a:t>
            </a:r>
          </a:p>
        </p:txBody>
      </p:sp>
    </p:spTree>
    <p:extLst>
      <p:ext uri="{BB962C8B-B14F-4D97-AF65-F5344CB8AC3E}">
        <p14:creationId val="1734765626"/>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1000" id="7"/>
                                        <p:tgtEl>
                                          <p:spTgt spid="22"/>
                                        </p:tgtEl>
                                      </p:cBhvr>
                                    </p:animEffect>
                                  </p:childTnLst>
                                </p:cTn>
                              </p:par>
                            </p:childTnLst>
                          </p:cTn>
                        </p:par>
                        <p:par>
                          <p:cTn fill="hold" id="8" nodeType="afterGroup">
                            <p:stCondLst>
                              <p:cond delay="1000"/>
                            </p:stCondLst>
                            <p:childTnLst>
                              <p:par>
                                <p:cTn fill="hold" grpId="0" id="9" nodeType="afterEffect" presetClass="entr" presetID="16" presetSubtype="21">
                                  <p:stCondLst>
                                    <p:cond delay="0"/>
                                  </p:stCondLst>
                                  <p:childTnLst>
                                    <p:set>
                                      <p:cBhvr>
                                        <p:cTn dur="1" fill="hold" id="10">
                                          <p:stCondLst>
                                            <p:cond delay="0"/>
                                          </p:stCondLst>
                                        </p:cTn>
                                        <p:tgtEl>
                                          <p:spTgt spid="21"/>
                                        </p:tgtEl>
                                        <p:attrNameLst>
                                          <p:attrName>style.visibility</p:attrName>
                                        </p:attrNameLst>
                                      </p:cBhvr>
                                      <p:to>
                                        <p:strVal val="visible"/>
                                      </p:to>
                                    </p:set>
                                    <p:animEffect filter="barn(inVertical)" transition="in">
                                      <p:cBhvr>
                                        <p:cTn dur="500" id="11"/>
                                        <p:tgtEl>
                                          <p:spTgt spid="21"/>
                                        </p:tgtEl>
                                      </p:cBhvr>
                                    </p:animEffect>
                                  </p:childTnLst>
                                </p:cTn>
                              </p:par>
                            </p:childTnLst>
                          </p:cTn>
                        </p:par>
                        <p:par>
                          <p:cTn fill="hold" id="12" nodeType="afterGroup">
                            <p:stCondLst>
                              <p:cond delay="1500"/>
                            </p:stCondLst>
                            <p:childTnLst>
                              <p:par>
                                <p:cTn fill="hold" grpId="0" id="13" nodeType="afterEffect" presetClass="entr" presetID="53" presetSubtype="0">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p:cTn dur="500" fill="hold" id="15"/>
                                        <p:tgtEl>
                                          <p:spTgt spid="24"/>
                                        </p:tgtEl>
                                        <p:attrNameLst>
                                          <p:attrName>ppt_w</p:attrName>
                                        </p:attrNameLst>
                                      </p:cBhvr>
                                      <p:tavLst>
                                        <p:tav tm="0">
                                          <p:val>
                                            <p:fltVal val="0"/>
                                          </p:val>
                                        </p:tav>
                                        <p:tav tm="100000">
                                          <p:val>
                                            <p:strVal val="#ppt_w"/>
                                          </p:val>
                                        </p:tav>
                                      </p:tavLst>
                                    </p:anim>
                                    <p:anim calcmode="lin" valueType="num">
                                      <p:cBhvr>
                                        <p:cTn dur="500" fill="hold" id="16"/>
                                        <p:tgtEl>
                                          <p:spTgt spid="24"/>
                                        </p:tgtEl>
                                        <p:attrNameLst>
                                          <p:attrName>ppt_h</p:attrName>
                                        </p:attrNameLst>
                                      </p:cBhvr>
                                      <p:tavLst>
                                        <p:tav tm="0">
                                          <p:val>
                                            <p:fltVal val="0"/>
                                          </p:val>
                                        </p:tav>
                                        <p:tav tm="100000">
                                          <p:val>
                                            <p:strVal val="#ppt_h"/>
                                          </p:val>
                                        </p:tav>
                                      </p:tavLst>
                                    </p:anim>
                                    <p:animEffect filter="fade" transition="in">
                                      <p:cBhvr>
                                        <p:cTn dur="500" id="17"/>
                                        <p:tgtEl>
                                          <p:spTgt spid="24"/>
                                        </p:tgtEl>
                                      </p:cBhvr>
                                    </p:animEffect>
                                  </p:childTnLst>
                                </p:cTn>
                              </p:par>
                            </p:childTnLst>
                          </p:cTn>
                        </p:par>
                        <p:par>
                          <p:cTn fill="hold" id="18" nodeType="afterGroup">
                            <p:stCondLst>
                              <p:cond delay="2000"/>
                            </p:stCondLst>
                            <p:childTnLst>
                              <p:par>
                                <p:cTn fill="hold" grpId="0" id="19" nodeType="afterEffect" presetClass="entr" presetID="16" presetSubtype="37">
                                  <p:stCondLst>
                                    <p:cond delay="0"/>
                                  </p:stCondLst>
                                  <p:childTnLst>
                                    <p:set>
                                      <p:cBhvr>
                                        <p:cTn dur="1" fill="hold" id="20">
                                          <p:stCondLst>
                                            <p:cond delay="0"/>
                                          </p:stCondLst>
                                        </p:cTn>
                                        <p:tgtEl>
                                          <p:spTgt spid="25"/>
                                        </p:tgtEl>
                                        <p:attrNameLst>
                                          <p:attrName>style.visibility</p:attrName>
                                        </p:attrNameLst>
                                      </p:cBhvr>
                                      <p:to>
                                        <p:strVal val="visible"/>
                                      </p:to>
                                    </p:set>
                                    <p:animEffect filter="barn(outVertical)" transition="in">
                                      <p:cBhvr>
                                        <p:cTn dur="500" id="21"/>
                                        <p:tgtEl>
                                          <p:spTgt spid="25"/>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26"/>
                                        </p:tgtEl>
                                        <p:attrNameLst>
                                          <p:attrName>style.visibility</p:attrName>
                                        </p:attrNameLst>
                                      </p:cBhvr>
                                      <p:to>
                                        <p:strVal val="visible"/>
                                      </p:to>
                                    </p:set>
                                    <p:animEffect filter="fade" transition="in">
                                      <p:cBhvr>
                                        <p:cTn dur="500" id="25"/>
                                        <p:tgtEl>
                                          <p:spTgt spid="26"/>
                                        </p:tgtEl>
                                      </p:cBhvr>
                                    </p:animEffect>
                                  </p:childTnLst>
                                </p:cTn>
                              </p:par>
                            </p:childTnLst>
                          </p:cTn>
                        </p:par>
                        <p:par>
                          <p:cTn fill="hold" id="26" nodeType="afterGroup">
                            <p:stCondLst>
                              <p:cond delay="3000"/>
                            </p:stCondLst>
                            <p:childTnLst>
                              <p:par>
                                <p:cTn fill="hold" grpId="0" id="27" nodeType="afterEffect" presetClass="entr" presetID="22" presetSubtype="1">
                                  <p:stCondLst>
                                    <p:cond delay="0"/>
                                  </p:stCondLst>
                                  <p:childTnLst>
                                    <p:set>
                                      <p:cBhvr>
                                        <p:cTn dur="1" fill="hold" id="28">
                                          <p:stCondLst>
                                            <p:cond delay="0"/>
                                          </p:stCondLst>
                                        </p:cTn>
                                        <p:tgtEl>
                                          <p:spTgt spid="23"/>
                                        </p:tgtEl>
                                        <p:attrNameLst>
                                          <p:attrName>style.visibility</p:attrName>
                                        </p:attrNameLst>
                                      </p:cBhvr>
                                      <p:to>
                                        <p:strVal val="visible"/>
                                      </p:to>
                                    </p:set>
                                    <p:animEffect filter="wipe(up)" transition="in">
                                      <p:cBhvr>
                                        <p:cTn dur="500" id="2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pic>
        <p:nvPicPr>
          <p:cNvPr id="30" name="图片 29">
            <a:extLst>
              <a:ext uri="{FF2B5EF4-FFF2-40B4-BE49-F238E27FC236}">
                <a16:creationId xmlns:a16="http://schemas.microsoft.com/office/drawing/2014/main" id="{F645695F-5E29-4030-B821-B41CD37DA9EB}"/>
              </a:ext>
            </a:extLst>
          </p:cNvPr>
          <p:cNvPicPr>
            <a:picLocks noChangeAspect="1"/>
          </p:cNvPicPr>
          <p:nvPr/>
        </p:nvPicPr>
        <p:blipFill>
          <a:blip r:embed="rId8">
            <a:extLst>
              <a:ext uri="{28A0092B-C50C-407E-A947-70E740481C1C}">
                <a14:useLocalDpi val="0"/>
              </a:ext>
            </a:extLst>
          </a:blip>
          <a:stretch>
            <a:fillRect/>
          </a:stretch>
        </p:blipFill>
        <p:spPr>
          <a:xfrm>
            <a:off x="7342661" y="283678"/>
            <a:ext cx="3569047" cy="1189683"/>
          </a:xfrm>
          <a:prstGeom prst="rect">
            <a:avLst/>
          </a:prstGeom>
        </p:spPr>
      </p:pic>
      <p:sp>
        <p:nvSpPr>
          <p:cNvPr id="13" name="矩形 12">
            <a:extLst>
              <a:ext uri="{FF2B5EF4-FFF2-40B4-BE49-F238E27FC236}">
                <a16:creationId xmlns:a16="http://schemas.microsoft.com/office/drawing/2014/main" id="{78587926-D1A9-4B93-879A-8C1A73B28204}"/>
              </a:ext>
            </a:extLst>
          </p:cNvPr>
          <p:cNvSpPr/>
          <p:nvPr/>
        </p:nvSpPr>
        <p:spPr>
          <a:xfrm>
            <a:off x="1769002" y="3052354"/>
            <a:ext cx="9098280" cy="914400"/>
          </a:xfrm>
          <a:prstGeom prst="rect">
            <a:avLst/>
          </a:prstGeom>
        </p:spPr>
        <p:txBody>
          <a:bodyPr wrap="none">
            <a:spAutoFit/>
          </a:bodyPr>
          <a:lstStyle/>
          <a:p>
            <a:pPr algn="ctr">
              <a:defRPr/>
            </a:pPr>
            <a:r>
              <a:rPr altLang="en-US" b="1" lang="zh-CN" sz="5400">
                <a:solidFill>
                  <a:srgbClr val="D30013"/>
                </a:solidFill>
                <a:latin charset="-122" panose="020b0804020202020204" pitchFamily="34" typeface="汉仪雅酷黑 75W"/>
                <a:ea charset="-122" panose="020b0804020202020204" pitchFamily="34" typeface="汉仪雅酷黑 75W"/>
                <a:cs typeface="+mn-ea"/>
                <a:sym typeface="+mn-lt"/>
              </a:rPr>
              <a:t>加强意识形态工作的有效措施</a:t>
            </a:r>
          </a:p>
        </p:txBody>
      </p:sp>
      <p:pic>
        <p:nvPicPr>
          <p:cNvPr id="15" name="图片 14">
            <a:extLst>
              <a:ext uri="{FF2B5EF4-FFF2-40B4-BE49-F238E27FC236}">
                <a16:creationId xmlns:a16="http://schemas.microsoft.com/office/drawing/2014/main" id="{2A5EB623-CC04-4818-B238-DBC516B13E8B}"/>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74632" y="1414900"/>
            <a:ext cx="1842738" cy="498461"/>
          </a:xfrm>
          <a:prstGeom prst="rect">
            <a:avLst/>
          </a:prstGeom>
        </p:spPr>
      </p:pic>
      <p:grpSp>
        <p:nvGrpSpPr>
          <p:cNvPr id="16" name="组合 15">
            <a:extLst>
              <a:ext uri="{FF2B5EF4-FFF2-40B4-BE49-F238E27FC236}">
                <a16:creationId xmlns:a16="http://schemas.microsoft.com/office/drawing/2014/main" id="{31DB4AEB-1803-4F1B-B60F-F5AAE1709FC2}"/>
              </a:ext>
            </a:extLst>
          </p:cNvPr>
          <p:cNvGrpSpPr/>
          <p:nvPr/>
        </p:nvGrpSpPr>
        <p:grpSpPr>
          <a:xfrm>
            <a:off x="4504748" y="2186204"/>
            <a:ext cx="3182505" cy="781920"/>
            <a:chOff x="4188756" y="1772286"/>
            <a:chExt cx="3826865" cy="781920"/>
          </a:xfrm>
          <a:solidFill>
            <a:srgbClr val="C00000"/>
          </a:solidFill>
          <a:effectLst>
            <a:outerShdw algn="t" blurRad="50800" dir="5400000" dist="38100" rotWithShape="0">
              <a:prstClr val="black">
                <a:alpha val="40000"/>
              </a:prstClr>
            </a:outerShdw>
          </a:effectLst>
        </p:grpSpPr>
        <p:sp>
          <p:nvSpPr>
            <p:cNvPr id="17" name="矩形: 圆角 12">
              <a:extLst>
                <a:ext uri="{FF2B5EF4-FFF2-40B4-BE49-F238E27FC236}">
                  <a16:creationId xmlns:a16="http://schemas.microsoft.com/office/drawing/2014/main" id="{B526E142-7694-4822-BC85-5189CB4594A6}"/>
                </a:ext>
              </a:extLst>
            </p:cNvPr>
            <p:cNvSpPr/>
            <p:nvPr/>
          </p:nvSpPr>
          <p:spPr>
            <a:xfrm>
              <a:off x="4188756" y="1772286"/>
              <a:ext cx="3826865" cy="781920"/>
            </a:xfrm>
            <a:prstGeom prst="roundRect">
              <a:avLst>
                <a:gd fmla="val 50000" name="adj"/>
              </a:avLst>
            </a:prstGeom>
            <a:grpFill/>
            <a:ln algn="ctr" cap="flat" cmpd="sng" w="38100">
              <a:noFill/>
              <a:prstDash val="solid"/>
              <a:miter lim="800000"/>
            </a:ln>
            <a:effectLst>
              <a:glow rad="190500">
                <a:sysClr lastClr="FFFFFF" val="window">
                  <a:alpha val="50000"/>
                </a:sysClr>
              </a:glo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latin charset="-122" panose="020b0804020202020204" pitchFamily="34" typeface="汉仪雅酷黑 75W"/>
                <a:ea charset="-122" panose="020b0804020202020204" pitchFamily="34" typeface="汉仪雅酷黑 75W"/>
              </a:endParaRPr>
            </a:p>
          </p:txBody>
        </p:sp>
        <p:sp>
          <p:nvSpPr>
            <p:cNvPr id="18" name="文本框 20">
              <a:extLst>
                <a:ext uri="{FF2B5EF4-FFF2-40B4-BE49-F238E27FC236}">
                  <a16:creationId xmlns:a16="http://schemas.microsoft.com/office/drawing/2014/main" id="{628C5617-2915-4A32-9C57-FDA11640AB4B}"/>
                </a:ext>
              </a:extLst>
            </p:cNvPr>
            <p:cNvSpPr txBox="1"/>
            <p:nvPr/>
          </p:nvSpPr>
          <p:spPr>
            <a:xfrm>
              <a:off x="4892695" y="1840081"/>
              <a:ext cx="2418984" cy="640080"/>
            </a:xfrm>
            <a:prstGeom prst="rect">
              <a:avLst/>
            </a:prstGeom>
            <a:grpFill/>
            <a:ln>
              <a:noFill/>
            </a:ln>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600" u="none">
                  <a:ln>
                    <a:noFill/>
                  </a:ln>
                  <a:solidFill>
                    <a:prstClr val="white"/>
                  </a:solidFill>
                  <a:effectLst/>
                  <a:uLnTx/>
                  <a:uFillTx/>
                  <a:latin charset="-122" panose="020b0804020202020204" pitchFamily="34" typeface="汉仪雅酷黑 75W"/>
                  <a:ea charset="-122" panose="020b0804020202020204" pitchFamily="34" typeface="汉仪雅酷黑 75W"/>
                </a:rPr>
                <a:t>第五部分</a:t>
              </a:r>
            </a:p>
          </p:txBody>
        </p:sp>
      </p:grpSp>
    </p:spTree>
    <p:extLst>
      <p:ext uri="{BB962C8B-B14F-4D97-AF65-F5344CB8AC3E}">
        <p14:creationId val="3327656735"/>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500" id="31"/>
                                        <p:tgtEl>
                                          <p:spTgt spid="30"/>
                                        </p:tgtEl>
                                      </p:cBhvr>
                                    </p:animEffect>
                                    <p:anim calcmode="lin" valueType="num">
                                      <p:cBhvr>
                                        <p:cTn dur="1500" fill="hold" id="32"/>
                                        <p:tgtEl>
                                          <p:spTgt spid="30"/>
                                        </p:tgtEl>
                                        <p:attrNameLst>
                                          <p:attrName>ppt_x</p:attrName>
                                        </p:attrNameLst>
                                      </p:cBhvr>
                                      <p:tavLst>
                                        <p:tav tm="0">
                                          <p:val>
                                            <p:strVal val="#ppt_x"/>
                                          </p:val>
                                        </p:tav>
                                        <p:tav tm="100000">
                                          <p:val>
                                            <p:strVal val="#ppt_x"/>
                                          </p:val>
                                        </p:tav>
                                      </p:tavLst>
                                    </p:anim>
                                    <p:anim calcmode="lin" valueType="num">
                                      <p:cBhvr>
                                        <p:cTn dur="1500" fill="hold" id="33"/>
                                        <p:tgtEl>
                                          <p:spTgt spid="3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1000" id="42"/>
                                        <p:tgtEl>
                                          <p:spTgt spid="16"/>
                                        </p:tgtEl>
                                      </p:cBhvr>
                                    </p:animEffect>
                                    <p:anim calcmode="lin" valueType="num">
                                      <p:cBhvr>
                                        <p:cTn dur="1000" fill="hold" id="43"/>
                                        <p:tgtEl>
                                          <p:spTgt spid="16"/>
                                        </p:tgtEl>
                                        <p:attrNameLst>
                                          <p:attrName>ppt_x</p:attrName>
                                        </p:attrNameLst>
                                      </p:cBhvr>
                                      <p:tavLst>
                                        <p:tav tm="0">
                                          <p:val>
                                            <p:strVal val="#ppt_x"/>
                                          </p:val>
                                        </p:tav>
                                        <p:tav tm="100000">
                                          <p:val>
                                            <p:strVal val="#ppt_x"/>
                                          </p:val>
                                        </p:tav>
                                      </p:tavLst>
                                    </p:anim>
                                    <p:anim calcmode="lin" valueType="num">
                                      <p:cBhvr>
                                        <p:cTn dur="1000" fill="hold" id="44"/>
                                        <p:tgtEl>
                                          <p:spTgt spid="1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grpId="0" id="46" nodeType="afterEffect" presetClass="entr" presetID="23" presetSubtype="16">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28682DC9-2CE8-44EF-8E88-9EC817DBE28C}"/>
              </a:ext>
            </a:extLst>
          </p:cNvPr>
          <p:cNvSpPr txBox="1"/>
          <p:nvPr/>
        </p:nvSpPr>
        <p:spPr>
          <a:xfrm>
            <a:off x="2927646" y="1267884"/>
            <a:ext cx="6336707" cy="822960"/>
          </a:xfrm>
          <a:prstGeom prst="rect">
            <a:avLst/>
          </a:prstGeom>
          <a:noFill/>
        </p:spPr>
        <p:txBody>
          <a:bodyPr rtlCol="0" wrap="square">
            <a:spAutoFit/>
          </a:bodyPr>
          <a:lstStyle>
            <a:defPPr>
              <a:defRPr lang="zh-CN"/>
            </a:defPPr>
            <a:lvl1pPr>
              <a:defRPr b="1" sz="3200">
                <a:gradFill>
                  <a:gsLst>
                    <a:gs pos="0">
                      <a:srgbClr val="FF3300"/>
                    </a:gs>
                    <a:gs pos="87000">
                      <a:srgbClr val="C00000"/>
                    </a:gs>
                    <a:gs pos="100000">
                      <a:srgbClr val="FF3300"/>
                    </a:gs>
                  </a:gsLst>
                  <a:lin ang="5400000" scaled="0"/>
                </a:gradFill>
                <a:latin charset="2" panose="020b0503020204020204" pitchFamily="82" typeface="微软雅黑"/>
                <a:ea charset="2" panose="020b0503020204020204" pitchFamily="82" typeface="微软雅黑"/>
              </a:defRPr>
            </a:lvl1pPr>
          </a:lstStyle>
          <a:p>
            <a:pPr algn="ctr">
              <a:lnSpc>
                <a:spcPct val="150000"/>
              </a:lnSpc>
            </a:pPr>
            <a:r>
              <a:rPr altLang="en-US" b="0" lang="zh-CN" sz="1600">
                <a:solidFill>
                  <a:srgbClr val="C00000"/>
                </a:solidFill>
                <a:latin charset="-122" panose="020b0400000000000000" pitchFamily="34" typeface="思源黑体 CN Normal"/>
                <a:ea charset="-122" panose="020b0400000000000000" pitchFamily="34" typeface="思源黑体 CN Normal"/>
                <a:cs typeface="+mn-ea"/>
                <a:sym typeface="+mn-lt"/>
              </a:rPr>
              <a:t>加强意识形态工作，必须坚持正确的原则和采取切实有效的措施，才能实现预期目标。</a:t>
            </a:r>
          </a:p>
        </p:txBody>
      </p:sp>
      <p:cxnSp>
        <p:nvCxnSpPr>
          <p:cNvPr id="7" name="直接连接符 6">
            <a:extLst>
              <a:ext uri="{FF2B5EF4-FFF2-40B4-BE49-F238E27FC236}">
                <a16:creationId xmlns:a16="http://schemas.microsoft.com/office/drawing/2014/main" id="{799C14A4-79EA-41CE-9514-A1B8C1C2FA83}"/>
              </a:ext>
            </a:extLst>
          </p:cNvPr>
          <p:cNvCxnSpPr/>
          <p:nvPr/>
        </p:nvCxnSpPr>
        <p:spPr>
          <a:xfrm>
            <a:off x="1200151" y="1624543"/>
            <a:ext cx="1385455"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88D9AFD-009B-4FFB-BEC4-A1E413A8057B}"/>
              </a:ext>
            </a:extLst>
          </p:cNvPr>
          <p:cNvCxnSpPr/>
          <p:nvPr/>
        </p:nvCxnSpPr>
        <p:spPr>
          <a:xfrm>
            <a:off x="9470413" y="1624543"/>
            <a:ext cx="1385455"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9" name="矩形: 圆角 1">
            <a:extLst>
              <a:ext uri="{FF2B5EF4-FFF2-40B4-BE49-F238E27FC236}">
                <a16:creationId xmlns:a16="http://schemas.microsoft.com/office/drawing/2014/main" id="{29C759BB-A8FB-4C3A-8211-0749A18CFAF5}"/>
              </a:ext>
            </a:extLst>
          </p:cNvPr>
          <p:cNvSpPr/>
          <p:nvPr/>
        </p:nvSpPr>
        <p:spPr>
          <a:xfrm>
            <a:off x="1603032" y="3113398"/>
            <a:ext cx="2224904" cy="1810233"/>
          </a:xfrm>
          <a:prstGeom prst="roundRect">
            <a:avLst>
              <a:gd fmla="val 10312"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a00000000000000" pitchFamily="34" typeface="思源黑体 CN Heavy"/>
              <a:ea charset="-122" panose="020b0a00000000000000" pitchFamily="34" typeface="思源黑体 CN Heavy"/>
              <a:cs typeface="+mn-ea"/>
              <a:sym typeface="+mn-lt"/>
            </a:endParaRPr>
          </a:p>
        </p:txBody>
      </p:sp>
      <p:sp>
        <p:nvSpPr>
          <p:cNvPr id="10" name="矩形 9">
            <a:extLst>
              <a:ext uri="{FF2B5EF4-FFF2-40B4-BE49-F238E27FC236}">
                <a16:creationId xmlns:a16="http://schemas.microsoft.com/office/drawing/2014/main" id="{97C84EB6-829D-467F-BFFD-559D571C1783}"/>
              </a:ext>
            </a:extLst>
          </p:cNvPr>
          <p:cNvSpPr/>
          <p:nvPr/>
        </p:nvSpPr>
        <p:spPr>
          <a:xfrm>
            <a:off x="1603033" y="3316929"/>
            <a:ext cx="2215588" cy="1392021"/>
          </a:xfrm>
          <a:prstGeom prst="rect">
            <a:avLst/>
          </a:prstGeom>
        </p:spPr>
        <p:txBody>
          <a:bodyPr wrap="square">
            <a:spAutoFit/>
          </a:bodyPr>
          <a:lstStyle/>
          <a:p>
            <a:pPr algn="ctr"/>
            <a:r>
              <a:rPr altLang="en-US" b="1" lang="zh-CN" sz="4267">
                <a:solidFill>
                  <a:srgbClr val="FFFFFF"/>
                </a:solidFill>
                <a:latin charset="-122" panose="020b0a00000000000000" pitchFamily="34" typeface="思源黑体 CN Heavy"/>
                <a:ea charset="-122" panose="020b0a00000000000000" pitchFamily="34" typeface="思源黑体 CN Heavy"/>
                <a:cs typeface="+mn-ea"/>
                <a:sym typeface="+mn-lt"/>
              </a:rPr>
              <a:t>五大</a:t>
            </a:r>
          </a:p>
          <a:p>
            <a:pPr algn="ctr"/>
            <a:r>
              <a:rPr altLang="en-US" b="1" lang="zh-CN" sz="4267">
                <a:solidFill>
                  <a:srgbClr val="FFFFFF"/>
                </a:solidFill>
                <a:latin charset="-122" panose="020b0a00000000000000" pitchFamily="34" typeface="思源黑体 CN Heavy"/>
                <a:ea charset="-122" panose="020b0a00000000000000" pitchFamily="34" typeface="思源黑体 CN Heavy"/>
                <a:cs typeface="+mn-ea"/>
                <a:sym typeface="+mn-lt"/>
              </a:rPr>
              <a:t>措施</a:t>
            </a:r>
          </a:p>
        </p:txBody>
      </p:sp>
      <p:sp>
        <p:nvSpPr>
          <p:cNvPr id="11" name="箭头: 五边形 10">
            <a:extLst>
              <a:ext uri="{FF2B5EF4-FFF2-40B4-BE49-F238E27FC236}">
                <a16:creationId xmlns:a16="http://schemas.microsoft.com/office/drawing/2014/main" id="{82A4FEF3-D41D-4A25-8B88-82E5C3CA90B3}"/>
              </a:ext>
            </a:extLst>
          </p:cNvPr>
          <p:cNvSpPr/>
          <p:nvPr/>
        </p:nvSpPr>
        <p:spPr>
          <a:xfrm>
            <a:off x="5519936" y="2426615"/>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牢牢掌握意识形态工作主动权</a:t>
            </a:r>
          </a:p>
        </p:txBody>
      </p:sp>
      <p:sp>
        <p:nvSpPr>
          <p:cNvPr id="12" name="矩形: 圆角 11">
            <a:extLst>
              <a:ext uri="{FF2B5EF4-FFF2-40B4-BE49-F238E27FC236}">
                <a16:creationId xmlns:a16="http://schemas.microsoft.com/office/drawing/2014/main" id="{2F6D8893-C75E-4AE1-BEA8-AC4B2EEA7D00}"/>
              </a:ext>
            </a:extLst>
          </p:cNvPr>
          <p:cNvSpPr>
            <a:spLocks noChangeAspect="1"/>
          </p:cNvSpPr>
          <p:nvPr/>
        </p:nvSpPr>
        <p:spPr>
          <a:xfrm>
            <a:off x="4461367" y="2386881"/>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1</a:t>
            </a:r>
          </a:p>
        </p:txBody>
      </p:sp>
      <p:cxnSp>
        <p:nvCxnSpPr>
          <p:cNvPr id="13" name="直接连接符 12">
            <a:extLst>
              <a:ext uri="{FF2B5EF4-FFF2-40B4-BE49-F238E27FC236}">
                <a16:creationId xmlns:a16="http://schemas.microsoft.com/office/drawing/2014/main" id="{78121516-103F-4D89-B098-4ACE50EFFF80}"/>
              </a:ext>
            </a:extLst>
          </p:cNvPr>
          <p:cNvCxnSpPr>
            <a:stCxn id="12" idx="2"/>
          </p:cNvCxnSpPr>
          <p:nvPr/>
        </p:nvCxnSpPr>
        <p:spPr>
          <a:xfrm flipH="1">
            <a:off x="4749367" y="2962881"/>
            <a:ext cx="0" cy="2906408"/>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4" name="箭头: V 形 13">
            <a:extLst>
              <a:ext uri="{FF2B5EF4-FFF2-40B4-BE49-F238E27FC236}">
                <a16:creationId xmlns:a16="http://schemas.microsoft.com/office/drawing/2014/main" id="{FF3809C3-BEF7-45E6-866B-C7CB00A6F2EC}"/>
              </a:ext>
            </a:extLst>
          </p:cNvPr>
          <p:cNvSpPr/>
          <p:nvPr/>
        </p:nvSpPr>
        <p:spPr>
          <a:xfrm>
            <a:off x="5155949" y="2552177"/>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15" name="箭头: 五边形 14">
            <a:extLst>
              <a:ext uri="{FF2B5EF4-FFF2-40B4-BE49-F238E27FC236}">
                <a16:creationId xmlns:a16="http://schemas.microsoft.com/office/drawing/2014/main" id="{36B8461D-77A7-4492-A589-283EED9A3C37}"/>
              </a:ext>
            </a:extLst>
          </p:cNvPr>
          <p:cNvSpPr/>
          <p:nvPr/>
        </p:nvSpPr>
        <p:spPr>
          <a:xfrm>
            <a:off x="5519936" y="3158250"/>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不断推动意识形态工作创新</a:t>
            </a:r>
          </a:p>
        </p:txBody>
      </p:sp>
      <p:sp>
        <p:nvSpPr>
          <p:cNvPr id="16" name="矩形: 圆角 15">
            <a:extLst>
              <a:ext uri="{FF2B5EF4-FFF2-40B4-BE49-F238E27FC236}">
                <a16:creationId xmlns:a16="http://schemas.microsoft.com/office/drawing/2014/main" id="{619BDBF4-FFAC-44B1-AC8B-4E195CF9669B}"/>
              </a:ext>
            </a:extLst>
          </p:cNvPr>
          <p:cNvSpPr>
            <a:spLocks noChangeAspect="1"/>
          </p:cNvSpPr>
          <p:nvPr/>
        </p:nvSpPr>
        <p:spPr>
          <a:xfrm>
            <a:off x="4461367" y="3118516"/>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2</a:t>
            </a:r>
          </a:p>
        </p:txBody>
      </p:sp>
      <p:sp>
        <p:nvSpPr>
          <p:cNvPr id="17" name="箭头: V 形 16">
            <a:extLst>
              <a:ext uri="{FF2B5EF4-FFF2-40B4-BE49-F238E27FC236}">
                <a16:creationId xmlns:a16="http://schemas.microsoft.com/office/drawing/2014/main" id="{0DFC8DE8-C5B2-4EA3-827D-F61B77CCC97F}"/>
              </a:ext>
            </a:extLst>
          </p:cNvPr>
          <p:cNvSpPr/>
          <p:nvPr/>
        </p:nvSpPr>
        <p:spPr>
          <a:xfrm>
            <a:off x="5155949" y="3283812"/>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18" name="箭头: 五边形 17">
            <a:extLst>
              <a:ext uri="{FF2B5EF4-FFF2-40B4-BE49-F238E27FC236}">
                <a16:creationId xmlns:a16="http://schemas.microsoft.com/office/drawing/2014/main" id="{3D512A6C-7CDF-4F21-94C9-9BFEE2E6A5DF}"/>
              </a:ext>
            </a:extLst>
          </p:cNvPr>
          <p:cNvSpPr/>
          <p:nvPr/>
        </p:nvSpPr>
        <p:spPr>
          <a:xfrm>
            <a:off x="5519936" y="3892954"/>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坚持团结稳定鼓劲、正面宣传为主</a:t>
            </a:r>
          </a:p>
        </p:txBody>
      </p:sp>
      <p:sp>
        <p:nvSpPr>
          <p:cNvPr id="19" name="矩形: 圆角 18">
            <a:extLst>
              <a:ext uri="{FF2B5EF4-FFF2-40B4-BE49-F238E27FC236}">
                <a16:creationId xmlns:a16="http://schemas.microsoft.com/office/drawing/2014/main" id="{68204569-8489-4C03-81C3-19362A92AC7A}"/>
              </a:ext>
            </a:extLst>
          </p:cNvPr>
          <p:cNvSpPr>
            <a:spLocks noChangeAspect="1"/>
          </p:cNvSpPr>
          <p:nvPr/>
        </p:nvSpPr>
        <p:spPr>
          <a:xfrm>
            <a:off x="4461367" y="3853220"/>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3</a:t>
            </a:r>
          </a:p>
        </p:txBody>
      </p:sp>
      <p:sp>
        <p:nvSpPr>
          <p:cNvPr id="20" name="箭头: V 形 19">
            <a:extLst>
              <a:ext uri="{FF2B5EF4-FFF2-40B4-BE49-F238E27FC236}">
                <a16:creationId xmlns:a16="http://schemas.microsoft.com/office/drawing/2014/main" id="{7B357543-8692-4CBE-AD27-0398BE70A53B}"/>
              </a:ext>
            </a:extLst>
          </p:cNvPr>
          <p:cNvSpPr/>
          <p:nvPr/>
        </p:nvSpPr>
        <p:spPr>
          <a:xfrm>
            <a:off x="5155949" y="4018516"/>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21" name="箭头: 五边形 20">
            <a:extLst>
              <a:ext uri="{FF2B5EF4-FFF2-40B4-BE49-F238E27FC236}">
                <a16:creationId xmlns:a16="http://schemas.microsoft.com/office/drawing/2014/main" id="{342A4AE0-6102-42FE-8971-EB888F4081B2}"/>
              </a:ext>
            </a:extLst>
          </p:cNvPr>
          <p:cNvSpPr/>
          <p:nvPr/>
        </p:nvSpPr>
        <p:spPr>
          <a:xfrm>
            <a:off x="5519936" y="4627658"/>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坚持以理服人、以德服人、以文服人的工作方法</a:t>
            </a:r>
          </a:p>
        </p:txBody>
      </p:sp>
      <p:sp>
        <p:nvSpPr>
          <p:cNvPr id="22" name="矩形: 圆角 21">
            <a:extLst>
              <a:ext uri="{FF2B5EF4-FFF2-40B4-BE49-F238E27FC236}">
                <a16:creationId xmlns:a16="http://schemas.microsoft.com/office/drawing/2014/main" id="{598DC732-7754-424E-8557-9C4139889B93}"/>
              </a:ext>
            </a:extLst>
          </p:cNvPr>
          <p:cNvSpPr>
            <a:spLocks noChangeAspect="1"/>
          </p:cNvSpPr>
          <p:nvPr/>
        </p:nvSpPr>
        <p:spPr>
          <a:xfrm>
            <a:off x="4461367" y="458792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4</a:t>
            </a:r>
          </a:p>
        </p:txBody>
      </p:sp>
      <p:sp>
        <p:nvSpPr>
          <p:cNvPr id="23" name="箭头: V 形 22">
            <a:extLst>
              <a:ext uri="{FF2B5EF4-FFF2-40B4-BE49-F238E27FC236}">
                <a16:creationId xmlns:a16="http://schemas.microsoft.com/office/drawing/2014/main" id="{BE29DC20-2573-4D87-86FB-3018FC58E7F6}"/>
              </a:ext>
            </a:extLst>
          </p:cNvPr>
          <p:cNvSpPr/>
          <p:nvPr/>
        </p:nvSpPr>
        <p:spPr>
          <a:xfrm>
            <a:off x="5155949" y="475322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24" name="箭头: 五边形 23">
            <a:extLst>
              <a:ext uri="{FF2B5EF4-FFF2-40B4-BE49-F238E27FC236}">
                <a16:creationId xmlns:a16="http://schemas.microsoft.com/office/drawing/2014/main" id="{06D2AE3A-7580-4DF0-91DD-F620E7460A7F}"/>
              </a:ext>
            </a:extLst>
          </p:cNvPr>
          <p:cNvSpPr/>
          <p:nvPr/>
        </p:nvSpPr>
        <p:spPr>
          <a:xfrm>
            <a:off x="5519936" y="5361666"/>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强化意识形态工作责任制</a:t>
            </a:r>
          </a:p>
        </p:txBody>
      </p:sp>
      <p:sp>
        <p:nvSpPr>
          <p:cNvPr id="25" name="矩形: 圆角 24">
            <a:extLst>
              <a:ext uri="{FF2B5EF4-FFF2-40B4-BE49-F238E27FC236}">
                <a16:creationId xmlns:a16="http://schemas.microsoft.com/office/drawing/2014/main" id="{A110F4B6-80C7-4F5F-8155-39B728A88F87}"/>
              </a:ext>
            </a:extLst>
          </p:cNvPr>
          <p:cNvSpPr>
            <a:spLocks noChangeAspect="1"/>
          </p:cNvSpPr>
          <p:nvPr/>
        </p:nvSpPr>
        <p:spPr>
          <a:xfrm>
            <a:off x="4461367" y="5321932"/>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5</a:t>
            </a:r>
          </a:p>
        </p:txBody>
      </p:sp>
      <p:sp>
        <p:nvSpPr>
          <p:cNvPr id="27" name="箭头: V 形 26">
            <a:extLst>
              <a:ext uri="{FF2B5EF4-FFF2-40B4-BE49-F238E27FC236}">
                <a16:creationId xmlns:a16="http://schemas.microsoft.com/office/drawing/2014/main" id="{6EFAE872-4126-4700-86FB-02908C313FC0}"/>
              </a:ext>
            </a:extLst>
          </p:cNvPr>
          <p:cNvSpPr/>
          <p:nvPr/>
        </p:nvSpPr>
        <p:spPr>
          <a:xfrm>
            <a:off x="5155949" y="5487228"/>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427855765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par>
                                <p:cTn fill="hold" id="12" nodeType="withEffect" presetClass="entr" presetID="22" presetSubtype="4">
                                  <p:stCondLst>
                                    <p:cond delay="0"/>
                                  </p:stCondLst>
                                  <p:childTnLst>
                                    <p:set>
                                      <p:cBhvr>
                                        <p:cTn dur="1" fill="hold" id="13">
                                          <p:stCondLst>
                                            <p:cond delay="0"/>
                                          </p:stCondLst>
                                        </p:cTn>
                                        <p:tgtEl>
                                          <p:spTgt spid="7"/>
                                        </p:tgtEl>
                                        <p:attrNameLst>
                                          <p:attrName>style.visibility</p:attrName>
                                        </p:attrNameLst>
                                      </p:cBhvr>
                                      <p:to>
                                        <p:strVal val="visible"/>
                                      </p:to>
                                    </p:set>
                                    <p:animEffect filter="wipe(down)"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9"/>
                                        </p:tgtEl>
                                        <p:attrNameLst>
                                          <p:attrName>style.visibility</p:attrName>
                                        </p:attrNameLst>
                                      </p:cBhvr>
                                      <p:to>
                                        <p:strVal val="visible"/>
                                      </p:to>
                                    </p:set>
                                    <p:animEffect filter="barn(outVertical)" transition="in">
                                      <p:cBhvr>
                                        <p:cTn dur="500" id="18"/>
                                        <p:tgtEl>
                                          <p:spTgt spid="9"/>
                                        </p:tgtEl>
                                      </p:cBhvr>
                                    </p:animEffect>
                                  </p:childTnLst>
                                </p:cTn>
                              </p:par>
                            </p:childTnLst>
                          </p:cTn>
                        </p:par>
                        <p:par>
                          <p:cTn fill="hold" id="19" nodeType="afterGroup">
                            <p:stCondLst>
                              <p:cond delay="1500"/>
                            </p:stCondLst>
                            <p:childTnLst>
                              <p:par>
                                <p:cTn fill="hold" grpId="0" id="20" nodeType="afterEffect" presetClass="entr" presetID="16" presetSubtype="21">
                                  <p:stCondLst>
                                    <p:cond delay="0"/>
                                  </p:stCondLst>
                                  <p:childTnLst>
                                    <p:set>
                                      <p:cBhvr>
                                        <p:cTn dur="1" fill="hold" id="21">
                                          <p:stCondLst>
                                            <p:cond delay="0"/>
                                          </p:stCondLst>
                                        </p:cTn>
                                        <p:tgtEl>
                                          <p:spTgt spid="10"/>
                                        </p:tgtEl>
                                        <p:attrNameLst>
                                          <p:attrName>style.visibility</p:attrName>
                                        </p:attrNameLst>
                                      </p:cBhvr>
                                      <p:to>
                                        <p:strVal val="visible"/>
                                      </p:to>
                                    </p:set>
                                    <p:animEffect filter="barn(inVertical)" transition="in">
                                      <p:cBhvr>
                                        <p:cTn dur="500" id="22"/>
                                        <p:tgtEl>
                                          <p:spTgt spid="10"/>
                                        </p:tgtEl>
                                      </p:cBhvr>
                                    </p:animEffect>
                                  </p:childTnLst>
                                </p:cTn>
                              </p:par>
                            </p:childTnLst>
                          </p:cTn>
                        </p:par>
                        <p:par>
                          <p:cTn fill="hold" id="23" nodeType="afterGroup">
                            <p:stCondLst>
                              <p:cond delay="2000"/>
                            </p:stCondLst>
                            <p:childTnLst>
                              <p:par>
                                <p:cTn decel="45000" fill="hold" grpId="0" id="24" nodeType="afterEffect" presetClass="entr" presetID="2" presetSubtype="8">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1000" fill="hold" id="26"/>
                                        <p:tgtEl>
                                          <p:spTgt spid="12"/>
                                        </p:tgtEl>
                                        <p:attrNameLst>
                                          <p:attrName>ppt_x</p:attrName>
                                        </p:attrNameLst>
                                      </p:cBhvr>
                                      <p:tavLst>
                                        <p:tav tm="0">
                                          <p:val>
                                            <p:strVal val="0-#ppt_w/2"/>
                                          </p:val>
                                        </p:tav>
                                        <p:tav tm="100000">
                                          <p:val>
                                            <p:strVal val="#ppt_x"/>
                                          </p:val>
                                        </p:tav>
                                      </p:tavLst>
                                    </p:anim>
                                    <p:anim calcmode="lin" valueType="num">
                                      <p:cBhvr additive="base">
                                        <p:cTn dur="1000" fill="hold" id="27"/>
                                        <p:tgtEl>
                                          <p:spTgt spid="12"/>
                                        </p:tgtEl>
                                        <p:attrNameLst>
                                          <p:attrName>ppt_y</p:attrName>
                                        </p:attrNameLst>
                                      </p:cBhvr>
                                      <p:tavLst>
                                        <p:tav tm="0">
                                          <p:val>
                                            <p:strVal val="#ppt_y"/>
                                          </p:val>
                                        </p:tav>
                                        <p:tav tm="100000">
                                          <p:val>
                                            <p:strVal val="#ppt_y"/>
                                          </p:val>
                                        </p:tav>
                                      </p:tavLst>
                                    </p:anim>
                                  </p:childTnLst>
                                </p:cTn>
                              </p:par>
                              <p:par>
                                <p:cTn fill="hold" grpId="1" id="28" nodeType="withEffect" presetClass="emph" presetID="8" presetSubtype="0">
                                  <p:stCondLst>
                                    <p:cond delay="0"/>
                                  </p:stCondLst>
                                  <p:childTnLst>
                                    <p:animRot by="21600000">
                                      <p:cBhvr>
                                        <p:cTn dur="1000" fill="hold" id="29"/>
                                        <p:tgtEl>
                                          <p:spTgt spid="12"/>
                                        </p:tgtEl>
                                        <p:attrNameLst>
                                          <p:attrName>r</p:attrName>
                                        </p:attrNameLst>
                                      </p:cBhvr>
                                    </p:animRot>
                                  </p:childTnLst>
                                </p:cTn>
                              </p:par>
                              <p:par>
                                <p:cTn fill="hold" grpId="0" id="30" nodeType="withEffect" presetClass="entr" presetID="22" presetSubtype="8">
                                  <p:stCondLst>
                                    <p:cond delay="500"/>
                                  </p:stCondLst>
                                  <p:childTnLst>
                                    <p:set>
                                      <p:cBhvr>
                                        <p:cTn dur="1" fill="hold" id="31">
                                          <p:stCondLst>
                                            <p:cond delay="0"/>
                                          </p:stCondLst>
                                        </p:cTn>
                                        <p:tgtEl>
                                          <p:spTgt spid="14"/>
                                        </p:tgtEl>
                                        <p:attrNameLst>
                                          <p:attrName>style.visibility</p:attrName>
                                        </p:attrNameLst>
                                      </p:cBhvr>
                                      <p:to>
                                        <p:strVal val="visible"/>
                                      </p:to>
                                    </p:set>
                                    <p:animEffect filter="wipe(left)" transition="in">
                                      <p:cBhvr>
                                        <p:cTn dur="500" id="32"/>
                                        <p:tgtEl>
                                          <p:spTgt spid="14"/>
                                        </p:tgtEl>
                                      </p:cBhvr>
                                    </p:animEffect>
                                  </p:childTnLst>
                                </p:cTn>
                              </p:par>
                              <p:par>
                                <p:cTn fill="hold" grpId="0" id="33" nodeType="withEffect" presetClass="entr" presetID="22" presetSubtype="8">
                                  <p:stCondLst>
                                    <p:cond delay="50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1000" id="35"/>
                                        <p:tgtEl>
                                          <p:spTgt spid="11"/>
                                        </p:tgtEl>
                                      </p:cBhvr>
                                    </p:animEffect>
                                  </p:childTnLst>
                                </p:cTn>
                              </p:par>
                            </p:childTnLst>
                          </p:cTn>
                        </p:par>
                        <p:par>
                          <p:cTn fill="hold" id="36" nodeType="afterGroup">
                            <p:stCondLst>
                              <p:cond delay="3500"/>
                            </p:stCondLst>
                            <p:childTnLst>
                              <p:par>
                                <p:cTn fill="hold" id="37" nodeType="afterEffect" presetClass="entr" presetID="22" presetSubtype="1">
                                  <p:stCondLst>
                                    <p:cond delay="0"/>
                                  </p:stCondLst>
                                  <p:childTnLst>
                                    <p:set>
                                      <p:cBhvr>
                                        <p:cTn dur="1" fill="hold" id="38">
                                          <p:stCondLst>
                                            <p:cond delay="0"/>
                                          </p:stCondLst>
                                        </p:cTn>
                                        <p:tgtEl>
                                          <p:spTgt spid="13"/>
                                        </p:tgtEl>
                                        <p:attrNameLst>
                                          <p:attrName>style.visibility</p:attrName>
                                        </p:attrNameLst>
                                      </p:cBhvr>
                                      <p:to>
                                        <p:strVal val="visible"/>
                                      </p:to>
                                    </p:set>
                                    <p:animEffect filter="wipe(up)" transition="in">
                                      <p:cBhvr>
                                        <p:cTn dur="500" id="39"/>
                                        <p:tgtEl>
                                          <p:spTgt spid="13"/>
                                        </p:tgtEl>
                                      </p:cBhvr>
                                    </p:animEffect>
                                  </p:childTnLst>
                                </p:cTn>
                              </p:par>
                            </p:childTnLst>
                          </p:cTn>
                        </p:par>
                        <p:par>
                          <p:cTn fill="hold" id="40" nodeType="afterGroup">
                            <p:stCondLst>
                              <p:cond delay="4000"/>
                            </p:stCondLst>
                            <p:childTnLst>
                              <p:par>
                                <p:cTn decel="45000" fill="hold" grpId="0" id="41" nodeType="afterEffect" presetClass="entr" presetID="2" presetSubtype="8">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1000" fill="hold" id="43"/>
                                        <p:tgtEl>
                                          <p:spTgt spid="16"/>
                                        </p:tgtEl>
                                        <p:attrNameLst>
                                          <p:attrName>ppt_x</p:attrName>
                                        </p:attrNameLst>
                                      </p:cBhvr>
                                      <p:tavLst>
                                        <p:tav tm="0">
                                          <p:val>
                                            <p:strVal val="0-#ppt_w/2"/>
                                          </p:val>
                                        </p:tav>
                                        <p:tav tm="100000">
                                          <p:val>
                                            <p:strVal val="#ppt_x"/>
                                          </p:val>
                                        </p:tav>
                                      </p:tavLst>
                                    </p:anim>
                                    <p:anim calcmode="lin" valueType="num">
                                      <p:cBhvr additive="base">
                                        <p:cTn dur="1000" fill="hold" id="44"/>
                                        <p:tgtEl>
                                          <p:spTgt spid="16"/>
                                        </p:tgtEl>
                                        <p:attrNameLst>
                                          <p:attrName>ppt_y</p:attrName>
                                        </p:attrNameLst>
                                      </p:cBhvr>
                                      <p:tavLst>
                                        <p:tav tm="0">
                                          <p:val>
                                            <p:strVal val="#ppt_y"/>
                                          </p:val>
                                        </p:tav>
                                        <p:tav tm="100000">
                                          <p:val>
                                            <p:strVal val="#ppt_y"/>
                                          </p:val>
                                        </p:tav>
                                      </p:tavLst>
                                    </p:anim>
                                  </p:childTnLst>
                                </p:cTn>
                              </p:par>
                              <p:par>
                                <p:cTn fill="hold" grpId="1" id="45" nodeType="withEffect" presetClass="emph" presetID="8" presetSubtype="0">
                                  <p:stCondLst>
                                    <p:cond delay="0"/>
                                  </p:stCondLst>
                                  <p:childTnLst>
                                    <p:animRot by="21600000">
                                      <p:cBhvr>
                                        <p:cTn dur="1000" fill="hold" id="46"/>
                                        <p:tgtEl>
                                          <p:spTgt spid="16"/>
                                        </p:tgtEl>
                                        <p:attrNameLst>
                                          <p:attrName>r</p:attrName>
                                        </p:attrNameLst>
                                      </p:cBhvr>
                                    </p:animRot>
                                  </p:childTnLst>
                                </p:cTn>
                              </p:par>
                              <p:par>
                                <p:cTn fill="hold" grpId="0" id="47" nodeType="withEffect" presetClass="entr" presetID="22" presetSubtype="8">
                                  <p:stCondLst>
                                    <p:cond delay="500"/>
                                  </p:stCondLst>
                                  <p:childTnLst>
                                    <p:set>
                                      <p:cBhvr>
                                        <p:cTn dur="1" fill="hold" id="48">
                                          <p:stCondLst>
                                            <p:cond delay="0"/>
                                          </p:stCondLst>
                                        </p:cTn>
                                        <p:tgtEl>
                                          <p:spTgt spid="17"/>
                                        </p:tgtEl>
                                        <p:attrNameLst>
                                          <p:attrName>style.visibility</p:attrName>
                                        </p:attrNameLst>
                                      </p:cBhvr>
                                      <p:to>
                                        <p:strVal val="visible"/>
                                      </p:to>
                                    </p:set>
                                    <p:animEffect filter="wipe(left)" transition="in">
                                      <p:cBhvr>
                                        <p:cTn dur="500" id="49"/>
                                        <p:tgtEl>
                                          <p:spTgt spid="17"/>
                                        </p:tgtEl>
                                      </p:cBhvr>
                                    </p:animEffect>
                                  </p:childTnLst>
                                </p:cTn>
                              </p:par>
                              <p:par>
                                <p:cTn fill="hold" grpId="0" id="50" nodeType="withEffect" presetClass="entr" presetID="22" presetSubtype="8">
                                  <p:stCondLst>
                                    <p:cond delay="500"/>
                                  </p:stCondLst>
                                  <p:childTnLst>
                                    <p:set>
                                      <p:cBhvr>
                                        <p:cTn dur="1" fill="hold" id="51">
                                          <p:stCondLst>
                                            <p:cond delay="0"/>
                                          </p:stCondLst>
                                        </p:cTn>
                                        <p:tgtEl>
                                          <p:spTgt spid="15"/>
                                        </p:tgtEl>
                                        <p:attrNameLst>
                                          <p:attrName>style.visibility</p:attrName>
                                        </p:attrNameLst>
                                      </p:cBhvr>
                                      <p:to>
                                        <p:strVal val="visible"/>
                                      </p:to>
                                    </p:set>
                                    <p:animEffect filter="wipe(left)" transition="in">
                                      <p:cBhvr>
                                        <p:cTn dur="1000" id="52"/>
                                        <p:tgtEl>
                                          <p:spTgt spid="15"/>
                                        </p:tgtEl>
                                      </p:cBhvr>
                                    </p:animEffect>
                                  </p:childTnLst>
                                </p:cTn>
                              </p:par>
                            </p:childTnLst>
                          </p:cTn>
                        </p:par>
                        <p:par>
                          <p:cTn fill="hold" id="53" nodeType="afterGroup">
                            <p:stCondLst>
                              <p:cond delay="5500"/>
                            </p:stCondLst>
                            <p:childTnLst>
                              <p:par>
                                <p:cTn decel="45000" fill="hold" grpId="0" id="54" nodeType="afterEffect" presetClass="entr" presetID="2" presetSubtype="8">
                                  <p:stCondLst>
                                    <p:cond delay="0"/>
                                  </p:stCondLst>
                                  <p:childTnLst>
                                    <p:set>
                                      <p:cBhvr>
                                        <p:cTn dur="1" fill="hold" id="55">
                                          <p:stCondLst>
                                            <p:cond delay="0"/>
                                          </p:stCondLst>
                                        </p:cTn>
                                        <p:tgtEl>
                                          <p:spTgt spid="19"/>
                                        </p:tgtEl>
                                        <p:attrNameLst>
                                          <p:attrName>style.visibility</p:attrName>
                                        </p:attrNameLst>
                                      </p:cBhvr>
                                      <p:to>
                                        <p:strVal val="visible"/>
                                      </p:to>
                                    </p:set>
                                    <p:anim calcmode="lin" valueType="num">
                                      <p:cBhvr additive="base">
                                        <p:cTn dur="1000" fill="hold" id="56"/>
                                        <p:tgtEl>
                                          <p:spTgt spid="19"/>
                                        </p:tgtEl>
                                        <p:attrNameLst>
                                          <p:attrName>ppt_x</p:attrName>
                                        </p:attrNameLst>
                                      </p:cBhvr>
                                      <p:tavLst>
                                        <p:tav tm="0">
                                          <p:val>
                                            <p:strVal val="0-#ppt_w/2"/>
                                          </p:val>
                                        </p:tav>
                                        <p:tav tm="100000">
                                          <p:val>
                                            <p:strVal val="#ppt_x"/>
                                          </p:val>
                                        </p:tav>
                                      </p:tavLst>
                                    </p:anim>
                                    <p:anim calcmode="lin" valueType="num">
                                      <p:cBhvr additive="base">
                                        <p:cTn dur="1000" fill="hold" id="57"/>
                                        <p:tgtEl>
                                          <p:spTgt spid="19"/>
                                        </p:tgtEl>
                                        <p:attrNameLst>
                                          <p:attrName>ppt_y</p:attrName>
                                        </p:attrNameLst>
                                      </p:cBhvr>
                                      <p:tavLst>
                                        <p:tav tm="0">
                                          <p:val>
                                            <p:strVal val="#ppt_y"/>
                                          </p:val>
                                        </p:tav>
                                        <p:tav tm="100000">
                                          <p:val>
                                            <p:strVal val="#ppt_y"/>
                                          </p:val>
                                        </p:tav>
                                      </p:tavLst>
                                    </p:anim>
                                  </p:childTnLst>
                                </p:cTn>
                              </p:par>
                              <p:par>
                                <p:cTn fill="hold" grpId="1" id="58" nodeType="withEffect" presetClass="emph" presetID="8" presetSubtype="0">
                                  <p:stCondLst>
                                    <p:cond delay="0"/>
                                  </p:stCondLst>
                                  <p:childTnLst>
                                    <p:animRot by="21600000">
                                      <p:cBhvr>
                                        <p:cTn dur="1000" fill="hold" id="59"/>
                                        <p:tgtEl>
                                          <p:spTgt spid="19"/>
                                        </p:tgtEl>
                                        <p:attrNameLst>
                                          <p:attrName>r</p:attrName>
                                        </p:attrNameLst>
                                      </p:cBhvr>
                                    </p:animRot>
                                  </p:childTnLst>
                                </p:cTn>
                              </p:par>
                              <p:par>
                                <p:cTn fill="hold" grpId="0" id="60" nodeType="withEffect" presetClass="entr" presetID="22" presetSubtype="8">
                                  <p:stCondLst>
                                    <p:cond delay="500"/>
                                  </p:stCondLst>
                                  <p:childTnLst>
                                    <p:set>
                                      <p:cBhvr>
                                        <p:cTn dur="1" fill="hold" id="61">
                                          <p:stCondLst>
                                            <p:cond delay="0"/>
                                          </p:stCondLst>
                                        </p:cTn>
                                        <p:tgtEl>
                                          <p:spTgt spid="20"/>
                                        </p:tgtEl>
                                        <p:attrNameLst>
                                          <p:attrName>style.visibility</p:attrName>
                                        </p:attrNameLst>
                                      </p:cBhvr>
                                      <p:to>
                                        <p:strVal val="visible"/>
                                      </p:to>
                                    </p:set>
                                    <p:animEffect filter="wipe(left)" transition="in">
                                      <p:cBhvr>
                                        <p:cTn dur="500" id="62"/>
                                        <p:tgtEl>
                                          <p:spTgt spid="20"/>
                                        </p:tgtEl>
                                      </p:cBhvr>
                                    </p:animEffect>
                                  </p:childTnLst>
                                </p:cTn>
                              </p:par>
                              <p:par>
                                <p:cTn fill="hold" grpId="0" id="63" nodeType="withEffect" presetClass="entr" presetID="22" presetSubtype="8">
                                  <p:stCondLst>
                                    <p:cond delay="500"/>
                                  </p:stCondLst>
                                  <p:childTnLst>
                                    <p:set>
                                      <p:cBhvr>
                                        <p:cTn dur="1" fill="hold" id="64">
                                          <p:stCondLst>
                                            <p:cond delay="0"/>
                                          </p:stCondLst>
                                        </p:cTn>
                                        <p:tgtEl>
                                          <p:spTgt spid="18"/>
                                        </p:tgtEl>
                                        <p:attrNameLst>
                                          <p:attrName>style.visibility</p:attrName>
                                        </p:attrNameLst>
                                      </p:cBhvr>
                                      <p:to>
                                        <p:strVal val="visible"/>
                                      </p:to>
                                    </p:set>
                                    <p:animEffect filter="wipe(left)" transition="in">
                                      <p:cBhvr>
                                        <p:cTn dur="1000" id="65"/>
                                        <p:tgtEl>
                                          <p:spTgt spid="18"/>
                                        </p:tgtEl>
                                      </p:cBhvr>
                                    </p:animEffect>
                                  </p:childTnLst>
                                </p:cTn>
                              </p:par>
                            </p:childTnLst>
                          </p:cTn>
                        </p:par>
                        <p:par>
                          <p:cTn fill="hold" id="66" nodeType="afterGroup">
                            <p:stCondLst>
                              <p:cond delay="7000"/>
                            </p:stCondLst>
                            <p:childTnLst>
                              <p:par>
                                <p:cTn decel="45000" fill="hold" grpId="0" id="67" nodeType="afterEffect" presetClass="entr" presetID="2" presetSubtype="8">
                                  <p:stCondLst>
                                    <p:cond delay="0"/>
                                  </p:stCondLst>
                                  <p:childTnLst>
                                    <p:set>
                                      <p:cBhvr>
                                        <p:cTn dur="1" fill="hold" id="68">
                                          <p:stCondLst>
                                            <p:cond delay="0"/>
                                          </p:stCondLst>
                                        </p:cTn>
                                        <p:tgtEl>
                                          <p:spTgt spid="22"/>
                                        </p:tgtEl>
                                        <p:attrNameLst>
                                          <p:attrName>style.visibility</p:attrName>
                                        </p:attrNameLst>
                                      </p:cBhvr>
                                      <p:to>
                                        <p:strVal val="visible"/>
                                      </p:to>
                                    </p:set>
                                    <p:anim calcmode="lin" valueType="num">
                                      <p:cBhvr additive="base">
                                        <p:cTn dur="1000" fill="hold" id="69"/>
                                        <p:tgtEl>
                                          <p:spTgt spid="22"/>
                                        </p:tgtEl>
                                        <p:attrNameLst>
                                          <p:attrName>ppt_x</p:attrName>
                                        </p:attrNameLst>
                                      </p:cBhvr>
                                      <p:tavLst>
                                        <p:tav tm="0">
                                          <p:val>
                                            <p:strVal val="0-#ppt_w/2"/>
                                          </p:val>
                                        </p:tav>
                                        <p:tav tm="100000">
                                          <p:val>
                                            <p:strVal val="#ppt_x"/>
                                          </p:val>
                                        </p:tav>
                                      </p:tavLst>
                                    </p:anim>
                                    <p:anim calcmode="lin" valueType="num">
                                      <p:cBhvr additive="base">
                                        <p:cTn dur="1000" fill="hold" id="70"/>
                                        <p:tgtEl>
                                          <p:spTgt spid="22"/>
                                        </p:tgtEl>
                                        <p:attrNameLst>
                                          <p:attrName>ppt_y</p:attrName>
                                        </p:attrNameLst>
                                      </p:cBhvr>
                                      <p:tavLst>
                                        <p:tav tm="0">
                                          <p:val>
                                            <p:strVal val="#ppt_y"/>
                                          </p:val>
                                        </p:tav>
                                        <p:tav tm="100000">
                                          <p:val>
                                            <p:strVal val="#ppt_y"/>
                                          </p:val>
                                        </p:tav>
                                      </p:tavLst>
                                    </p:anim>
                                  </p:childTnLst>
                                </p:cTn>
                              </p:par>
                              <p:par>
                                <p:cTn fill="hold" grpId="1" id="71" nodeType="withEffect" presetClass="emph" presetID="8" presetSubtype="0">
                                  <p:stCondLst>
                                    <p:cond delay="0"/>
                                  </p:stCondLst>
                                  <p:childTnLst>
                                    <p:animRot by="21600000">
                                      <p:cBhvr>
                                        <p:cTn dur="1000" fill="hold" id="72"/>
                                        <p:tgtEl>
                                          <p:spTgt spid="22"/>
                                        </p:tgtEl>
                                        <p:attrNameLst>
                                          <p:attrName>r</p:attrName>
                                        </p:attrNameLst>
                                      </p:cBhvr>
                                    </p:animRot>
                                  </p:childTnLst>
                                </p:cTn>
                              </p:par>
                              <p:par>
                                <p:cTn fill="hold" grpId="0" id="73" nodeType="withEffect" presetClass="entr" presetID="22" presetSubtype="8">
                                  <p:stCondLst>
                                    <p:cond delay="500"/>
                                  </p:stCondLst>
                                  <p:childTnLst>
                                    <p:set>
                                      <p:cBhvr>
                                        <p:cTn dur="1" fill="hold" id="74">
                                          <p:stCondLst>
                                            <p:cond delay="0"/>
                                          </p:stCondLst>
                                        </p:cTn>
                                        <p:tgtEl>
                                          <p:spTgt spid="23"/>
                                        </p:tgtEl>
                                        <p:attrNameLst>
                                          <p:attrName>style.visibility</p:attrName>
                                        </p:attrNameLst>
                                      </p:cBhvr>
                                      <p:to>
                                        <p:strVal val="visible"/>
                                      </p:to>
                                    </p:set>
                                    <p:animEffect filter="wipe(left)" transition="in">
                                      <p:cBhvr>
                                        <p:cTn dur="500" id="75"/>
                                        <p:tgtEl>
                                          <p:spTgt spid="23"/>
                                        </p:tgtEl>
                                      </p:cBhvr>
                                    </p:animEffect>
                                  </p:childTnLst>
                                </p:cTn>
                              </p:par>
                              <p:par>
                                <p:cTn fill="hold" grpId="0" id="76" nodeType="withEffect" presetClass="entr" presetID="22" presetSubtype="8">
                                  <p:stCondLst>
                                    <p:cond delay="500"/>
                                  </p:stCondLst>
                                  <p:childTnLst>
                                    <p:set>
                                      <p:cBhvr>
                                        <p:cTn dur="1" fill="hold" id="77">
                                          <p:stCondLst>
                                            <p:cond delay="0"/>
                                          </p:stCondLst>
                                        </p:cTn>
                                        <p:tgtEl>
                                          <p:spTgt spid="21"/>
                                        </p:tgtEl>
                                        <p:attrNameLst>
                                          <p:attrName>style.visibility</p:attrName>
                                        </p:attrNameLst>
                                      </p:cBhvr>
                                      <p:to>
                                        <p:strVal val="visible"/>
                                      </p:to>
                                    </p:set>
                                    <p:animEffect filter="wipe(left)" transition="in">
                                      <p:cBhvr>
                                        <p:cTn dur="1000" id="78"/>
                                        <p:tgtEl>
                                          <p:spTgt spid="21"/>
                                        </p:tgtEl>
                                      </p:cBhvr>
                                    </p:animEffect>
                                  </p:childTnLst>
                                </p:cTn>
                              </p:par>
                            </p:childTnLst>
                          </p:cTn>
                        </p:par>
                        <p:par>
                          <p:cTn fill="hold" id="79" nodeType="afterGroup">
                            <p:stCondLst>
                              <p:cond delay="8500"/>
                            </p:stCondLst>
                            <p:childTnLst>
                              <p:par>
                                <p:cTn decel="45000" fill="hold" grpId="0" id="80" nodeType="afterEffect" presetClass="entr" presetID="2" presetSubtype="8">
                                  <p:stCondLst>
                                    <p:cond delay="0"/>
                                  </p:stCondLst>
                                  <p:childTnLst>
                                    <p:set>
                                      <p:cBhvr>
                                        <p:cTn dur="1" fill="hold" id="81">
                                          <p:stCondLst>
                                            <p:cond delay="0"/>
                                          </p:stCondLst>
                                        </p:cTn>
                                        <p:tgtEl>
                                          <p:spTgt spid="25"/>
                                        </p:tgtEl>
                                        <p:attrNameLst>
                                          <p:attrName>style.visibility</p:attrName>
                                        </p:attrNameLst>
                                      </p:cBhvr>
                                      <p:to>
                                        <p:strVal val="visible"/>
                                      </p:to>
                                    </p:set>
                                    <p:anim calcmode="lin" valueType="num">
                                      <p:cBhvr additive="base">
                                        <p:cTn dur="1000" fill="hold" id="82"/>
                                        <p:tgtEl>
                                          <p:spTgt spid="25"/>
                                        </p:tgtEl>
                                        <p:attrNameLst>
                                          <p:attrName>ppt_x</p:attrName>
                                        </p:attrNameLst>
                                      </p:cBhvr>
                                      <p:tavLst>
                                        <p:tav tm="0">
                                          <p:val>
                                            <p:strVal val="0-#ppt_w/2"/>
                                          </p:val>
                                        </p:tav>
                                        <p:tav tm="100000">
                                          <p:val>
                                            <p:strVal val="#ppt_x"/>
                                          </p:val>
                                        </p:tav>
                                      </p:tavLst>
                                    </p:anim>
                                    <p:anim calcmode="lin" valueType="num">
                                      <p:cBhvr additive="base">
                                        <p:cTn dur="1000" fill="hold" id="83"/>
                                        <p:tgtEl>
                                          <p:spTgt spid="25"/>
                                        </p:tgtEl>
                                        <p:attrNameLst>
                                          <p:attrName>ppt_y</p:attrName>
                                        </p:attrNameLst>
                                      </p:cBhvr>
                                      <p:tavLst>
                                        <p:tav tm="0">
                                          <p:val>
                                            <p:strVal val="#ppt_y"/>
                                          </p:val>
                                        </p:tav>
                                        <p:tav tm="100000">
                                          <p:val>
                                            <p:strVal val="#ppt_y"/>
                                          </p:val>
                                        </p:tav>
                                      </p:tavLst>
                                    </p:anim>
                                  </p:childTnLst>
                                </p:cTn>
                              </p:par>
                              <p:par>
                                <p:cTn fill="hold" grpId="1" id="84" nodeType="withEffect" presetClass="emph" presetID="8" presetSubtype="0">
                                  <p:stCondLst>
                                    <p:cond delay="0"/>
                                  </p:stCondLst>
                                  <p:childTnLst>
                                    <p:animRot by="21600000">
                                      <p:cBhvr>
                                        <p:cTn dur="1000" fill="hold" id="85"/>
                                        <p:tgtEl>
                                          <p:spTgt spid="25"/>
                                        </p:tgtEl>
                                        <p:attrNameLst>
                                          <p:attrName>r</p:attrName>
                                        </p:attrNameLst>
                                      </p:cBhvr>
                                    </p:animRot>
                                  </p:childTnLst>
                                </p:cTn>
                              </p:par>
                              <p:par>
                                <p:cTn fill="hold" grpId="0" id="86" nodeType="withEffect" presetClass="entr" presetID="22" presetSubtype="8">
                                  <p:stCondLst>
                                    <p:cond delay="500"/>
                                  </p:stCondLst>
                                  <p:childTnLst>
                                    <p:set>
                                      <p:cBhvr>
                                        <p:cTn dur="1" fill="hold" id="87">
                                          <p:stCondLst>
                                            <p:cond delay="0"/>
                                          </p:stCondLst>
                                        </p:cTn>
                                        <p:tgtEl>
                                          <p:spTgt spid="27"/>
                                        </p:tgtEl>
                                        <p:attrNameLst>
                                          <p:attrName>style.visibility</p:attrName>
                                        </p:attrNameLst>
                                      </p:cBhvr>
                                      <p:to>
                                        <p:strVal val="visible"/>
                                      </p:to>
                                    </p:set>
                                    <p:animEffect filter="wipe(left)" transition="in">
                                      <p:cBhvr>
                                        <p:cTn dur="500" id="88"/>
                                        <p:tgtEl>
                                          <p:spTgt spid="27"/>
                                        </p:tgtEl>
                                      </p:cBhvr>
                                    </p:animEffect>
                                  </p:childTnLst>
                                </p:cTn>
                              </p:par>
                              <p:par>
                                <p:cTn fill="hold" grpId="0" id="89" nodeType="withEffect" presetClass="entr" presetID="22" presetSubtype="8">
                                  <p:stCondLst>
                                    <p:cond delay="500"/>
                                  </p:stCondLst>
                                  <p:childTnLst>
                                    <p:set>
                                      <p:cBhvr>
                                        <p:cTn dur="1" fill="hold" id="90">
                                          <p:stCondLst>
                                            <p:cond delay="0"/>
                                          </p:stCondLst>
                                        </p:cTn>
                                        <p:tgtEl>
                                          <p:spTgt spid="24"/>
                                        </p:tgtEl>
                                        <p:attrNameLst>
                                          <p:attrName>style.visibility</p:attrName>
                                        </p:attrNameLst>
                                      </p:cBhvr>
                                      <p:to>
                                        <p:strVal val="visible"/>
                                      </p:to>
                                    </p:set>
                                    <p:animEffect filter="wipe(left)" transition="in">
                                      <p:cBhvr>
                                        <p:cTn dur="1000" id="9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11"/>
      <p:bldP grpId="0" spid="12"/>
      <p:bldP grpId="1" spid="12"/>
      <p:bldP grpId="0" spid="14"/>
      <p:bldP grpId="0" spid="15"/>
      <p:bldP grpId="0" spid="16"/>
      <p:bldP grpId="1" spid="16"/>
      <p:bldP grpId="0" spid="17"/>
      <p:bldP grpId="0" spid="18"/>
      <p:bldP grpId="0" spid="19"/>
      <p:bldP grpId="1" spid="19"/>
      <p:bldP grpId="0" spid="20"/>
      <p:bldP grpId="0" spid="21"/>
      <p:bldP grpId="0" spid="22"/>
      <p:bldP grpId="1" spid="22"/>
      <p:bldP grpId="0" spid="23"/>
      <p:bldP grpId="0" spid="24"/>
      <p:bldP grpId="0" spid="25"/>
      <p:bldP grpId="1" spid="25"/>
      <p:bldP grpId="0" spid="2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Group 1">
            <a:extLst>
              <a:ext uri="{FF2B5EF4-FFF2-40B4-BE49-F238E27FC236}">
                <a16:creationId xmlns:a16="http://schemas.microsoft.com/office/drawing/2014/main" id="{4769AE65-6AD6-4682-B886-3697C1C07BD3}"/>
              </a:ext>
            </a:extLst>
          </p:cNvPr>
          <p:cNvGrpSpPr/>
          <p:nvPr/>
        </p:nvGrpSpPr>
        <p:grpSpPr>
          <a:xfrm>
            <a:off x="1116161" y="1516927"/>
            <a:ext cx="10185880" cy="4490056"/>
            <a:chOff x="623888" y="1690577"/>
            <a:chExt cx="5261535" cy="9392455"/>
          </a:xfrm>
        </p:grpSpPr>
        <p:sp>
          <p:nvSpPr>
            <p:cNvPr id="28" name="Rectangle: Rounded Corners 2">
              <a:extLst>
                <a:ext uri="{FF2B5EF4-FFF2-40B4-BE49-F238E27FC236}">
                  <a16:creationId xmlns:a16="http://schemas.microsoft.com/office/drawing/2014/main" id="{D54CACA3-BBB2-429D-8642-398DD647BE7F}"/>
                </a:ext>
              </a:extLst>
            </p:cNvPr>
            <p:cNvSpPr/>
            <p:nvPr/>
          </p:nvSpPr>
          <p:spPr>
            <a:xfrm>
              <a:off x="682670" y="1763714"/>
              <a:ext cx="5202753" cy="4108092"/>
            </a:xfrm>
            <a:prstGeom prst="roundRect">
              <a:avLst/>
            </a:prstGeom>
            <a:noFill/>
            <a:ln algn="ctr" cap="flat" cmpd="sng" w="3175">
              <a:no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sp>
          <p:nvSpPr>
            <p:cNvPr id="29" name="Rectangle: Rounded Corners 3">
              <a:extLst>
                <a:ext uri="{FF2B5EF4-FFF2-40B4-BE49-F238E27FC236}">
                  <a16:creationId xmlns:a16="http://schemas.microsoft.com/office/drawing/2014/main" id="{DA7823B9-FFA2-4A7B-87F8-96CD9EFA8D07}"/>
                </a:ext>
              </a:extLst>
            </p:cNvPr>
            <p:cNvSpPr/>
            <p:nvPr/>
          </p:nvSpPr>
          <p:spPr>
            <a:xfrm>
              <a:off x="623888" y="1690577"/>
              <a:ext cx="5202754" cy="9392455"/>
            </a:xfrm>
            <a:prstGeom prst="roundRect">
              <a:avLst>
                <a:gd fmla="val 3594" name="adj"/>
              </a:avLst>
            </a:prstGeom>
            <a:noFill/>
            <a:ln algn="ctr" cap="flat" cmpd="sng" w="3175">
              <a:solidFill>
                <a:srgbClr val="C00000"/>
              </a:solid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grpSp>
      <p:sp>
        <p:nvSpPr>
          <p:cNvPr id="30" name="Freeform: Shape 13">
            <a:extLst>
              <a:ext uri="{FF2B5EF4-FFF2-40B4-BE49-F238E27FC236}">
                <a16:creationId xmlns:a16="http://schemas.microsoft.com/office/drawing/2014/main" id="{DA51EF7F-C56E-4A2A-A826-E53136397A65}"/>
              </a:ext>
            </a:extLst>
          </p:cNvPr>
          <p:cNvSpPr/>
          <p:nvPr/>
        </p:nvSpPr>
        <p:spPr>
          <a:xfrm>
            <a:off x="2250821" y="1722942"/>
            <a:ext cx="4901297" cy="451988"/>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sz="1600">
              <a:solidFill>
                <a:srgbClr val="FFFFFF"/>
              </a:solidFill>
              <a:latin charset="-122" panose="020b0400000000000000" pitchFamily="34" typeface="思源黑体 CN Normal"/>
              <a:ea charset="-122" panose="020b0400000000000000" pitchFamily="34" typeface="思源黑体 CN Normal"/>
            </a:endParaRPr>
          </a:p>
        </p:txBody>
      </p:sp>
      <p:sp>
        <p:nvSpPr>
          <p:cNvPr id="31" name="TextBox 37">
            <a:extLst>
              <a:ext uri="{FF2B5EF4-FFF2-40B4-BE49-F238E27FC236}">
                <a16:creationId xmlns:a16="http://schemas.microsoft.com/office/drawing/2014/main" id="{EBBAED1D-4DAF-4EF6-AF8F-7388D3FAC577}"/>
              </a:ext>
            </a:extLst>
          </p:cNvPr>
          <p:cNvSpPr txBox="1"/>
          <p:nvPr/>
        </p:nvSpPr>
        <p:spPr>
          <a:xfrm>
            <a:off x="2600516" y="1722942"/>
            <a:ext cx="3551688" cy="307777"/>
          </a:xfrm>
          <a:prstGeom prst="rect">
            <a:avLst/>
          </a:prstGeom>
        </p:spPr>
        <p:txBody>
          <a:bodyPr wrap="none">
            <a:noAutofit/>
          </a:bodyPr>
          <a:lstStyle/>
          <a:p>
            <a:pPr>
              <a:buClr>
                <a:srgbClr val="000000">
                  <a:lumMod val="85000"/>
                  <a:lumOff val="15000"/>
                </a:srgbClr>
              </a:buClr>
              <a:buSzPct val="105000"/>
            </a:pPr>
            <a:r>
              <a:rPr altLang="en-US" b="1" lang="zh-CN" sz="2400">
                <a:solidFill>
                  <a:srgbClr val="FFFFFF"/>
                </a:solidFill>
                <a:latin charset="-122" panose="020b0400000000000000" pitchFamily="34" typeface="思源黑体 CN Normal"/>
                <a:ea charset="-122" panose="020b0400000000000000" pitchFamily="34" typeface="思源黑体 CN Normal"/>
              </a:rPr>
              <a:t>牢牢掌握意识形态工作主动权</a:t>
            </a:r>
          </a:p>
        </p:txBody>
      </p:sp>
      <p:sp>
        <p:nvSpPr>
          <p:cNvPr id="33" name="Rectangle 43">
            <a:extLst>
              <a:ext uri="{FF2B5EF4-FFF2-40B4-BE49-F238E27FC236}">
                <a16:creationId xmlns:a16="http://schemas.microsoft.com/office/drawing/2014/main" id="{713074B8-6A7A-4F11-8B79-B2548A064305}"/>
              </a:ext>
            </a:extLst>
          </p:cNvPr>
          <p:cNvSpPr/>
          <p:nvPr/>
        </p:nvSpPr>
        <p:spPr>
          <a:xfrm>
            <a:off x="1476448" y="2660915"/>
            <a:ext cx="6923809" cy="2374720"/>
          </a:xfrm>
          <a:prstGeom prst="rect">
            <a:avLst/>
          </a:prstGeom>
        </p:spPr>
        <p:txBody>
          <a:bodyPr bIns="0" lIns="0" rIns="0" tIns="0" wrap="square">
            <a:noAutofit/>
          </a:bodyPr>
          <a:lstStyle/>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意识形态工作是从思想上引导人、影响人的工作，关系国家和民族前途命运，必须掌握主动权、打主动仗。</a:t>
            </a:r>
          </a:p>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这就要求我们要抓好理论武装，深入学习新时代中国特色社会主义思想，深刻领会其精神实质和丰富内涵，做到在各项工作中全面准确贯彻落实；</a:t>
            </a:r>
          </a:p>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要大力培育和弘扬社会主义核心价值观，不断夯实中国特色社会主义思想道德基础；要对外主动讲好中国故事、传播好中国声音。</a:t>
            </a:r>
          </a:p>
        </p:txBody>
      </p:sp>
      <p:sp>
        <p:nvSpPr>
          <p:cNvPr id="34" name="Freeform 29">
            <a:extLst>
              <a:ext uri="{FF2B5EF4-FFF2-40B4-BE49-F238E27FC236}">
                <a16:creationId xmlns:a16="http://schemas.microsoft.com/office/drawing/2014/main" id="{4AFAAB6F-6E1A-43EB-BA4B-0F33BB1A1F08}"/>
              </a:ext>
            </a:extLst>
          </p:cNvPr>
          <p:cNvSpPr/>
          <p:nvPr/>
        </p:nvSpPr>
        <p:spPr bwMode="auto">
          <a:xfrm>
            <a:off x="1476447" y="1670649"/>
            <a:ext cx="622848" cy="55657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pic>
        <p:nvPicPr>
          <p:cNvPr id="3" name="图片 2">
            <a:extLst>
              <a:ext uri="{FF2B5EF4-FFF2-40B4-BE49-F238E27FC236}">
                <a16:creationId xmlns:a16="http://schemas.microsoft.com/office/drawing/2014/main" id="{BEDAE271-022C-470B-A985-C5161968435B}"/>
              </a:ext>
            </a:extLst>
          </p:cNvPr>
          <p:cNvPicPr>
            <a:picLocks noChangeAspect="1"/>
          </p:cNvPicPr>
          <p:nvPr/>
        </p:nvPicPr>
        <p:blipFill>
          <a:blip r:embed="rId3">
            <a:extLst>
              <a:ext uri="{28A0092B-C50C-407E-A947-70E740481C1C}">
                <a14:useLocalDpi val="0"/>
              </a:ext>
            </a:extLst>
          </a:blip>
          <a:stretch>
            <a:fillRect/>
          </a:stretch>
        </p:blipFill>
        <p:spPr>
          <a:xfrm>
            <a:off x="8760544" y="2997987"/>
            <a:ext cx="1968500" cy="1763384"/>
          </a:xfrm>
          <a:prstGeom prst="rect">
            <a:avLst/>
          </a:prstGeom>
        </p:spPr>
      </p:pic>
    </p:spTree>
    <p:extLst>
      <p:ext uri="{BB962C8B-B14F-4D97-AF65-F5344CB8AC3E}">
        <p14:creationId val="10510340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childTnLst>
                                </p:cTn>
                              </p:par>
                            </p:childTnLst>
                          </p:cTn>
                        </p:par>
                        <p:par>
                          <p:cTn fill="hold" id="22" nodeType="afterGroup">
                            <p:stCondLst>
                              <p:cond delay="2500"/>
                            </p:stCondLst>
                            <p:childTnLst>
                              <p:par>
                                <p:cTn fill="hold" id="23" nodeType="afterEffect" presetClass="entr" presetID="31" presetSubtype="0">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1000" fill="hold" id="25"/>
                                        <p:tgtEl>
                                          <p:spTgt spid="3"/>
                                        </p:tgtEl>
                                        <p:attrNameLst>
                                          <p:attrName>ppt_w</p:attrName>
                                        </p:attrNameLst>
                                      </p:cBhvr>
                                      <p:tavLst>
                                        <p:tav tm="0">
                                          <p:val>
                                            <p:fltVal val="0"/>
                                          </p:val>
                                        </p:tav>
                                        <p:tav tm="100000">
                                          <p:val>
                                            <p:strVal val="#ppt_w"/>
                                          </p:val>
                                        </p:tav>
                                      </p:tavLst>
                                    </p:anim>
                                    <p:anim calcmode="lin" valueType="num">
                                      <p:cBhvr>
                                        <p:cTn dur="1000" fill="hold" id="26"/>
                                        <p:tgtEl>
                                          <p:spTgt spid="3"/>
                                        </p:tgtEl>
                                        <p:attrNameLst>
                                          <p:attrName>ppt_h</p:attrName>
                                        </p:attrNameLst>
                                      </p:cBhvr>
                                      <p:tavLst>
                                        <p:tav tm="0">
                                          <p:val>
                                            <p:fltVal val="0"/>
                                          </p:val>
                                        </p:tav>
                                        <p:tav tm="100000">
                                          <p:val>
                                            <p:strVal val="#ppt_h"/>
                                          </p:val>
                                        </p:tav>
                                      </p:tavLst>
                                    </p:anim>
                                    <p:anim calcmode="lin" valueType="num">
                                      <p:cBhvr>
                                        <p:cTn dur="1000" fill="hold" id="27"/>
                                        <p:tgtEl>
                                          <p:spTgt spid="3"/>
                                        </p:tgtEl>
                                        <p:attrNameLst>
                                          <p:attrName>style.rotation</p:attrName>
                                        </p:attrNameLst>
                                      </p:cBhvr>
                                      <p:tavLst>
                                        <p:tav tm="0">
                                          <p:val>
                                            <p:fltVal val="90"/>
                                          </p:val>
                                        </p:tav>
                                        <p:tav tm="100000">
                                          <p:val>
                                            <p:fltVal val="0"/>
                                          </p:val>
                                        </p:tav>
                                      </p:tavLst>
                                    </p:anim>
                                    <p:animEffect filter="fade" transition="in">
                                      <p:cBhvr>
                                        <p:cTn dur="1000" id="28"/>
                                        <p:tgtEl>
                                          <p:spTgt spid="3"/>
                                        </p:tgtEl>
                                      </p:cBhvr>
                                    </p:animEffect>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33"/>
                                        </p:tgtEl>
                                        <p:attrNameLst>
                                          <p:attrName>style.visibility</p:attrName>
                                        </p:attrNameLst>
                                      </p:cBhvr>
                                      <p:to>
                                        <p:strVal val="visible"/>
                                      </p:to>
                                    </p:set>
                                    <p:animEffect filter="wipe(left)" transition="in">
                                      <p:cBhvr>
                                        <p:cTn dur="900" id="3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3"/>
      <p:bldP grpId="0" spid="3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Group 1">
            <a:extLst>
              <a:ext uri="{FF2B5EF4-FFF2-40B4-BE49-F238E27FC236}">
                <a16:creationId xmlns:a16="http://schemas.microsoft.com/office/drawing/2014/main" id="{4769AE65-6AD6-4682-B886-3697C1C07BD3}"/>
              </a:ext>
            </a:extLst>
          </p:cNvPr>
          <p:cNvGrpSpPr/>
          <p:nvPr/>
        </p:nvGrpSpPr>
        <p:grpSpPr>
          <a:xfrm>
            <a:off x="1116161" y="1516927"/>
            <a:ext cx="10185880" cy="4490056"/>
            <a:chOff x="623888" y="1690577"/>
            <a:chExt cx="5261535" cy="9392455"/>
          </a:xfrm>
        </p:grpSpPr>
        <p:sp>
          <p:nvSpPr>
            <p:cNvPr id="28" name="Rectangle: Rounded Corners 2">
              <a:extLst>
                <a:ext uri="{FF2B5EF4-FFF2-40B4-BE49-F238E27FC236}">
                  <a16:creationId xmlns:a16="http://schemas.microsoft.com/office/drawing/2014/main" id="{D54CACA3-BBB2-429D-8642-398DD647BE7F}"/>
                </a:ext>
              </a:extLst>
            </p:cNvPr>
            <p:cNvSpPr/>
            <p:nvPr/>
          </p:nvSpPr>
          <p:spPr>
            <a:xfrm>
              <a:off x="682670" y="1763714"/>
              <a:ext cx="5202753" cy="4108092"/>
            </a:xfrm>
            <a:prstGeom prst="roundRect">
              <a:avLst/>
            </a:prstGeom>
            <a:noFill/>
            <a:ln algn="ctr" cap="flat" cmpd="sng" w="3175">
              <a:no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sp>
          <p:nvSpPr>
            <p:cNvPr id="29" name="Rectangle: Rounded Corners 3">
              <a:extLst>
                <a:ext uri="{FF2B5EF4-FFF2-40B4-BE49-F238E27FC236}">
                  <a16:creationId xmlns:a16="http://schemas.microsoft.com/office/drawing/2014/main" id="{DA7823B9-FFA2-4A7B-87F8-96CD9EFA8D07}"/>
                </a:ext>
              </a:extLst>
            </p:cNvPr>
            <p:cNvSpPr/>
            <p:nvPr/>
          </p:nvSpPr>
          <p:spPr>
            <a:xfrm>
              <a:off x="623888" y="1690577"/>
              <a:ext cx="5202754" cy="9392455"/>
            </a:xfrm>
            <a:prstGeom prst="roundRect">
              <a:avLst>
                <a:gd fmla="val 3594" name="adj"/>
              </a:avLst>
            </a:prstGeom>
            <a:noFill/>
            <a:ln algn="ctr" cap="flat" cmpd="sng" w="3175">
              <a:solidFill>
                <a:srgbClr val="C00000"/>
              </a:solid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grpSp>
      <p:sp>
        <p:nvSpPr>
          <p:cNvPr id="30" name="Freeform: Shape 13">
            <a:extLst>
              <a:ext uri="{FF2B5EF4-FFF2-40B4-BE49-F238E27FC236}">
                <a16:creationId xmlns:a16="http://schemas.microsoft.com/office/drawing/2014/main" id="{DA51EF7F-C56E-4A2A-A826-E53136397A65}"/>
              </a:ext>
            </a:extLst>
          </p:cNvPr>
          <p:cNvSpPr/>
          <p:nvPr/>
        </p:nvSpPr>
        <p:spPr>
          <a:xfrm>
            <a:off x="2250821" y="1722942"/>
            <a:ext cx="4901297" cy="451988"/>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sz="1600">
              <a:solidFill>
                <a:srgbClr val="FFFFFF"/>
              </a:solidFill>
              <a:latin charset="-122" panose="020b0400000000000000" pitchFamily="34" typeface="思源黑体 CN Normal"/>
              <a:ea charset="-122" panose="020b0400000000000000" pitchFamily="34" typeface="思源黑体 CN Normal"/>
            </a:endParaRPr>
          </a:p>
        </p:txBody>
      </p:sp>
      <p:sp>
        <p:nvSpPr>
          <p:cNvPr id="31" name="TextBox 37">
            <a:extLst>
              <a:ext uri="{FF2B5EF4-FFF2-40B4-BE49-F238E27FC236}">
                <a16:creationId xmlns:a16="http://schemas.microsoft.com/office/drawing/2014/main" id="{EBBAED1D-4DAF-4EF6-AF8F-7388D3FAC577}"/>
              </a:ext>
            </a:extLst>
          </p:cNvPr>
          <p:cNvSpPr txBox="1"/>
          <p:nvPr/>
        </p:nvSpPr>
        <p:spPr>
          <a:xfrm>
            <a:off x="2600516" y="1722942"/>
            <a:ext cx="3551688" cy="307777"/>
          </a:xfrm>
          <a:prstGeom prst="rect">
            <a:avLst/>
          </a:prstGeom>
        </p:spPr>
        <p:txBody>
          <a:bodyPr wrap="none">
            <a:noAutofit/>
          </a:bodyPr>
          <a:lstStyle/>
          <a:p>
            <a:pPr>
              <a:buClr>
                <a:srgbClr val="000000">
                  <a:lumMod val="85000"/>
                  <a:lumOff val="15000"/>
                </a:srgbClr>
              </a:buClr>
              <a:buSzPct val="105000"/>
            </a:pPr>
            <a:r>
              <a:rPr altLang="en-US" b="1" lang="zh-CN" sz="2400">
                <a:solidFill>
                  <a:srgbClr val="FFFFFF"/>
                </a:solidFill>
                <a:latin charset="-122" panose="020b0400000000000000" pitchFamily="34" typeface="思源黑体 CN Normal"/>
                <a:ea charset="-122" panose="020b0400000000000000" pitchFamily="34" typeface="思源黑体 CN Normal"/>
              </a:rPr>
              <a:t>不断推动意识形态工作创新</a:t>
            </a:r>
          </a:p>
        </p:txBody>
      </p:sp>
      <p:sp>
        <p:nvSpPr>
          <p:cNvPr id="33" name="Rectangle 43">
            <a:extLst>
              <a:ext uri="{FF2B5EF4-FFF2-40B4-BE49-F238E27FC236}">
                <a16:creationId xmlns:a16="http://schemas.microsoft.com/office/drawing/2014/main" id="{713074B8-6A7A-4F11-8B79-B2548A064305}"/>
              </a:ext>
            </a:extLst>
          </p:cNvPr>
          <p:cNvSpPr/>
          <p:nvPr/>
        </p:nvSpPr>
        <p:spPr>
          <a:xfrm>
            <a:off x="1433207" y="2812632"/>
            <a:ext cx="5387639" cy="2374720"/>
          </a:xfrm>
          <a:prstGeom prst="rect">
            <a:avLst/>
          </a:prstGeom>
        </p:spPr>
        <p:txBody>
          <a:bodyPr bIns="0" lIns="0" rIns="0" tIns="0" wrap="square">
            <a:noAutofit/>
          </a:bodyPr>
          <a:lstStyle/>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创新是活力之源。在宣传思想工作中，重点要抓好理念创新、手段创新、基层工作创新，努力以思想认识新飞跃打开工作新局面，积极探索有利于破解工作难题的新举措新办法，把创新的重心放在基层一线，加强传播手段和话语方式创新，让党的创新理论“飞入寻常百姓家”。</a:t>
            </a:r>
          </a:p>
        </p:txBody>
      </p:sp>
      <p:sp>
        <p:nvSpPr>
          <p:cNvPr id="34" name="Freeform 29">
            <a:extLst>
              <a:ext uri="{FF2B5EF4-FFF2-40B4-BE49-F238E27FC236}">
                <a16:creationId xmlns:a16="http://schemas.microsoft.com/office/drawing/2014/main" id="{4AFAAB6F-6E1A-43EB-BA4B-0F33BB1A1F08}"/>
              </a:ext>
            </a:extLst>
          </p:cNvPr>
          <p:cNvSpPr/>
          <p:nvPr/>
        </p:nvSpPr>
        <p:spPr bwMode="auto">
          <a:xfrm>
            <a:off x="1476447" y="1670649"/>
            <a:ext cx="622848" cy="55657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pic>
        <p:nvPicPr>
          <p:cNvPr id="3" name="图片 2">
            <a:extLst>
              <a:ext uri="{FF2B5EF4-FFF2-40B4-BE49-F238E27FC236}">
                <a16:creationId xmlns:a16="http://schemas.microsoft.com/office/drawing/2014/main" id="{BEDAE271-022C-470B-A985-C5161968435B}"/>
              </a:ext>
            </a:extLst>
          </p:cNvPr>
          <p:cNvPicPr>
            <a:picLocks noChangeAspect="1"/>
          </p:cNvPicPr>
          <p:nvPr/>
        </p:nvPicPr>
        <p:blipFill>
          <a:blip r:embed="rId3">
            <a:extLst>
              <a:ext uri="{28A0092B-C50C-407E-A947-70E740481C1C}">
                <a14:useLocalDpi val="0"/>
              </a:ext>
            </a:extLst>
          </a:blip>
          <a:stretch>
            <a:fillRect/>
          </a:stretch>
        </p:blipFill>
        <p:spPr>
          <a:xfrm>
            <a:off x="7152118" y="3025508"/>
            <a:ext cx="3970345" cy="2321334"/>
          </a:xfrm>
          <a:prstGeom prst="rect">
            <a:avLst/>
          </a:prstGeom>
        </p:spPr>
      </p:pic>
    </p:spTree>
    <p:extLst>
      <p:ext uri="{BB962C8B-B14F-4D97-AF65-F5344CB8AC3E}">
        <p14:creationId val="94034625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childTnLst>
                                </p:cTn>
                              </p:par>
                            </p:childTnLst>
                          </p:cTn>
                        </p:par>
                        <p:par>
                          <p:cTn fill="hold" id="22" nodeType="afterGroup">
                            <p:stCondLst>
                              <p:cond delay="2500"/>
                            </p:stCondLst>
                            <p:childTnLst>
                              <p:par>
                                <p:cTn fill="hold" id="23" nodeType="after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33"/>
                                        </p:tgtEl>
                                        <p:attrNameLst>
                                          <p:attrName>style.visibility</p:attrName>
                                        </p:attrNameLst>
                                      </p:cBhvr>
                                      <p:to>
                                        <p:strVal val="visible"/>
                                      </p:to>
                                    </p:set>
                                    <p:animEffect filter="wipe(left)" transition="in">
                                      <p:cBhvr>
                                        <p:cTn dur="900" id="2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3"/>
      <p:bldP grpId="0" spid="3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Group 1">
            <a:extLst>
              <a:ext uri="{FF2B5EF4-FFF2-40B4-BE49-F238E27FC236}">
                <a16:creationId xmlns:a16="http://schemas.microsoft.com/office/drawing/2014/main" id="{4769AE65-6AD6-4682-B886-3697C1C07BD3}"/>
              </a:ext>
            </a:extLst>
          </p:cNvPr>
          <p:cNvGrpSpPr/>
          <p:nvPr/>
        </p:nvGrpSpPr>
        <p:grpSpPr>
          <a:xfrm>
            <a:off x="1116161" y="1516927"/>
            <a:ext cx="10185880" cy="4490056"/>
            <a:chOff x="623888" y="1690577"/>
            <a:chExt cx="5261535" cy="9392455"/>
          </a:xfrm>
        </p:grpSpPr>
        <p:sp>
          <p:nvSpPr>
            <p:cNvPr id="28" name="Rectangle: Rounded Corners 2">
              <a:extLst>
                <a:ext uri="{FF2B5EF4-FFF2-40B4-BE49-F238E27FC236}">
                  <a16:creationId xmlns:a16="http://schemas.microsoft.com/office/drawing/2014/main" id="{D54CACA3-BBB2-429D-8642-398DD647BE7F}"/>
                </a:ext>
              </a:extLst>
            </p:cNvPr>
            <p:cNvSpPr/>
            <p:nvPr/>
          </p:nvSpPr>
          <p:spPr>
            <a:xfrm>
              <a:off x="682670" y="1763714"/>
              <a:ext cx="5202753" cy="4108092"/>
            </a:xfrm>
            <a:prstGeom prst="roundRect">
              <a:avLst/>
            </a:prstGeom>
            <a:noFill/>
            <a:ln algn="ctr" cap="flat" cmpd="sng" w="3175">
              <a:no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sp>
          <p:nvSpPr>
            <p:cNvPr id="29" name="Rectangle: Rounded Corners 3">
              <a:extLst>
                <a:ext uri="{FF2B5EF4-FFF2-40B4-BE49-F238E27FC236}">
                  <a16:creationId xmlns:a16="http://schemas.microsoft.com/office/drawing/2014/main" id="{DA7823B9-FFA2-4A7B-87F8-96CD9EFA8D07}"/>
                </a:ext>
              </a:extLst>
            </p:cNvPr>
            <p:cNvSpPr/>
            <p:nvPr/>
          </p:nvSpPr>
          <p:spPr>
            <a:xfrm>
              <a:off x="623888" y="1690577"/>
              <a:ext cx="5202754" cy="9392455"/>
            </a:xfrm>
            <a:prstGeom prst="roundRect">
              <a:avLst>
                <a:gd fmla="val 3594" name="adj"/>
              </a:avLst>
            </a:prstGeom>
            <a:noFill/>
            <a:ln algn="ctr" cap="flat" cmpd="sng" w="3175">
              <a:solidFill>
                <a:srgbClr val="C00000"/>
              </a:solid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grpSp>
      <p:sp>
        <p:nvSpPr>
          <p:cNvPr id="30" name="Freeform: Shape 13">
            <a:extLst>
              <a:ext uri="{FF2B5EF4-FFF2-40B4-BE49-F238E27FC236}">
                <a16:creationId xmlns:a16="http://schemas.microsoft.com/office/drawing/2014/main" id="{DA51EF7F-C56E-4A2A-A826-E53136397A65}"/>
              </a:ext>
            </a:extLst>
          </p:cNvPr>
          <p:cNvSpPr/>
          <p:nvPr/>
        </p:nvSpPr>
        <p:spPr>
          <a:xfrm>
            <a:off x="2250821" y="1722942"/>
            <a:ext cx="4901297" cy="451988"/>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sz="1600">
              <a:solidFill>
                <a:srgbClr val="FFFFFF"/>
              </a:solidFill>
              <a:latin charset="-122" panose="020b0400000000000000" pitchFamily="34" typeface="思源黑体 CN Normal"/>
              <a:ea charset="-122" panose="020b0400000000000000" pitchFamily="34" typeface="思源黑体 CN Normal"/>
            </a:endParaRPr>
          </a:p>
        </p:txBody>
      </p:sp>
      <p:sp>
        <p:nvSpPr>
          <p:cNvPr id="31" name="TextBox 37">
            <a:extLst>
              <a:ext uri="{FF2B5EF4-FFF2-40B4-BE49-F238E27FC236}">
                <a16:creationId xmlns:a16="http://schemas.microsoft.com/office/drawing/2014/main" id="{EBBAED1D-4DAF-4EF6-AF8F-7388D3FAC577}"/>
              </a:ext>
            </a:extLst>
          </p:cNvPr>
          <p:cNvSpPr txBox="1"/>
          <p:nvPr/>
        </p:nvSpPr>
        <p:spPr>
          <a:xfrm>
            <a:off x="2600516" y="1722942"/>
            <a:ext cx="3551688" cy="307777"/>
          </a:xfrm>
          <a:prstGeom prst="rect">
            <a:avLst/>
          </a:prstGeom>
        </p:spPr>
        <p:txBody>
          <a:bodyPr wrap="none">
            <a:noAutofit/>
          </a:bodyPr>
          <a:lstStyle/>
          <a:p>
            <a:pPr>
              <a:buClr>
                <a:srgbClr val="000000">
                  <a:lumMod val="85000"/>
                  <a:lumOff val="15000"/>
                </a:srgbClr>
              </a:buClr>
              <a:buSzPct val="105000"/>
            </a:pPr>
            <a:r>
              <a:rPr altLang="en-US" b="1" lang="zh-CN" sz="2133">
                <a:solidFill>
                  <a:srgbClr val="FFFFFF"/>
                </a:solidFill>
                <a:latin charset="-122" panose="020b0400000000000000" pitchFamily="34" typeface="思源黑体 CN Normal"/>
                <a:ea charset="-122" panose="020b0400000000000000" pitchFamily="34" typeface="思源黑体 CN Normal"/>
              </a:rPr>
              <a:t>坚持团结稳定鼓劲、正面宣传为主</a:t>
            </a:r>
          </a:p>
        </p:txBody>
      </p:sp>
      <p:sp>
        <p:nvSpPr>
          <p:cNvPr id="33" name="Rectangle 43">
            <a:extLst>
              <a:ext uri="{FF2B5EF4-FFF2-40B4-BE49-F238E27FC236}">
                <a16:creationId xmlns:a16="http://schemas.microsoft.com/office/drawing/2014/main" id="{713074B8-6A7A-4F11-8B79-B2548A064305}"/>
              </a:ext>
            </a:extLst>
          </p:cNvPr>
          <p:cNvSpPr/>
          <p:nvPr/>
        </p:nvSpPr>
        <p:spPr>
          <a:xfrm>
            <a:off x="1433207" y="2812632"/>
            <a:ext cx="5387639" cy="2374720"/>
          </a:xfrm>
          <a:prstGeom prst="rect">
            <a:avLst/>
          </a:prstGeom>
        </p:spPr>
        <p:txBody>
          <a:bodyPr bIns="0" lIns="0" rIns="0" tIns="0" wrap="square">
            <a:noAutofit/>
          </a:bodyPr>
          <a:lstStyle/>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新时代，要广泛开展先进模范学习宣传活动，营造崇尚英雄、学习英雄、捍卫英雄、关爱英雄的浓厚氛围。要大力弘扬时代新风，加强思想道德建设，深入实施公民道德建设工程，加强和改进思想政治工作，推进新时代文明实践中心建设，不断提升人民思想觉悟、道德水准、文明素养和全社会文明程度。要弘扬新风正气，推进移风易俗，培育文明乡风、良好家风、淳朴民风，焕发乡村文明新气象。</a:t>
            </a:r>
          </a:p>
        </p:txBody>
      </p:sp>
      <p:sp>
        <p:nvSpPr>
          <p:cNvPr id="34" name="Freeform 29">
            <a:extLst>
              <a:ext uri="{FF2B5EF4-FFF2-40B4-BE49-F238E27FC236}">
                <a16:creationId xmlns:a16="http://schemas.microsoft.com/office/drawing/2014/main" id="{4AFAAB6F-6E1A-43EB-BA4B-0F33BB1A1F08}"/>
              </a:ext>
            </a:extLst>
          </p:cNvPr>
          <p:cNvSpPr/>
          <p:nvPr/>
        </p:nvSpPr>
        <p:spPr bwMode="auto">
          <a:xfrm>
            <a:off x="1476447" y="1670649"/>
            <a:ext cx="622848" cy="55657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pic>
        <p:nvPicPr>
          <p:cNvPr id="3" name="图片 2">
            <a:extLst>
              <a:ext uri="{FF2B5EF4-FFF2-40B4-BE49-F238E27FC236}">
                <a16:creationId xmlns:a16="http://schemas.microsoft.com/office/drawing/2014/main" id="{BEDAE271-022C-470B-A985-C5161968435B}"/>
              </a:ext>
            </a:extLst>
          </p:cNvPr>
          <p:cNvPicPr>
            <a:picLocks noChangeAspect="1"/>
          </p:cNvPicPr>
          <p:nvPr/>
        </p:nvPicPr>
        <p:blipFill>
          <a:blip r:embed="rId3">
            <a:extLst>
              <a:ext uri="{28A0092B-C50C-407E-A947-70E740481C1C}">
                <a14:useLocalDpi val="0"/>
              </a:ext>
            </a:extLst>
          </a:blip>
          <a:stretch>
            <a:fillRect/>
          </a:stretch>
        </p:blipFill>
        <p:spPr>
          <a:xfrm>
            <a:off x="9505446" y="1551890"/>
            <a:ext cx="1682800" cy="4598661"/>
          </a:xfrm>
          <a:prstGeom prst="rect">
            <a:avLst/>
          </a:prstGeom>
        </p:spPr>
      </p:pic>
    </p:spTree>
    <p:extLst>
      <p:ext uri="{BB962C8B-B14F-4D97-AF65-F5344CB8AC3E}">
        <p14:creationId val="197664992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childTnLst>
                                </p:cTn>
                              </p:par>
                            </p:childTnLst>
                          </p:cTn>
                        </p:par>
                        <p:par>
                          <p:cTn fill="hold" id="22" nodeType="afterGroup">
                            <p:stCondLst>
                              <p:cond delay="2500"/>
                            </p:stCondLst>
                            <p:childTnLst>
                              <p:par>
                                <p:cTn fill="hold" id="23" nodeType="after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33"/>
                                        </p:tgtEl>
                                        <p:attrNameLst>
                                          <p:attrName>style.visibility</p:attrName>
                                        </p:attrNameLst>
                                      </p:cBhvr>
                                      <p:to>
                                        <p:strVal val="visible"/>
                                      </p:to>
                                    </p:set>
                                    <p:animEffect filter="wipe(left)" transition="in">
                                      <p:cBhvr>
                                        <p:cTn dur="900" id="2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3"/>
      <p:bldP grpId="0" spid="3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Group 1">
            <a:extLst>
              <a:ext uri="{FF2B5EF4-FFF2-40B4-BE49-F238E27FC236}">
                <a16:creationId xmlns:a16="http://schemas.microsoft.com/office/drawing/2014/main" id="{4769AE65-6AD6-4682-B886-3697C1C07BD3}"/>
              </a:ext>
            </a:extLst>
          </p:cNvPr>
          <p:cNvGrpSpPr/>
          <p:nvPr/>
        </p:nvGrpSpPr>
        <p:grpSpPr>
          <a:xfrm>
            <a:off x="1116161" y="1516927"/>
            <a:ext cx="10185880" cy="4490056"/>
            <a:chOff x="623888" y="1690577"/>
            <a:chExt cx="5261535" cy="9392455"/>
          </a:xfrm>
        </p:grpSpPr>
        <p:sp>
          <p:nvSpPr>
            <p:cNvPr id="28" name="Rectangle: Rounded Corners 2">
              <a:extLst>
                <a:ext uri="{FF2B5EF4-FFF2-40B4-BE49-F238E27FC236}">
                  <a16:creationId xmlns:a16="http://schemas.microsoft.com/office/drawing/2014/main" id="{D54CACA3-BBB2-429D-8642-398DD647BE7F}"/>
                </a:ext>
              </a:extLst>
            </p:cNvPr>
            <p:cNvSpPr/>
            <p:nvPr/>
          </p:nvSpPr>
          <p:spPr>
            <a:xfrm>
              <a:off x="682670" y="1763714"/>
              <a:ext cx="5202753" cy="4108092"/>
            </a:xfrm>
            <a:prstGeom prst="roundRect">
              <a:avLst/>
            </a:prstGeom>
            <a:noFill/>
            <a:ln algn="ctr" cap="flat" cmpd="sng" w="3175">
              <a:no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sp>
          <p:nvSpPr>
            <p:cNvPr id="29" name="Rectangle: Rounded Corners 3">
              <a:extLst>
                <a:ext uri="{FF2B5EF4-FFF2-40B4-BE49-F238E27FC236}">
                  <a16:creationId xmlns:a16="http://schemas.microsoft.com/office/drawing/2014/main" id="{DA7823B9-FFA2-4A7B-87F8-96CD9EFA8D07}"/>
                </a:ext>
              </a:extLst>
            </p:cNvPr>
            <p:cNvSpPr/>
            <p:nvPr/>
          </p:nvSpPr>
          <p:spPr>
            <a:xfrm>
              <a:off x="623888" y="1690577"/>
              <a:ext cx="5202754" cy="9392455"/>
            </a:xfrm>
            <a:prstGeom prst="roundRect">
              <a:avLst>
                <a:gd fmla="val 3594" name="adj"/>
              </a:avLst>
            </a:prstGeom>
            <a:noFill/>
            <a:ln algn="ctr" cap="flat" cmpd="sng" w="3175">
              <a:solidFill>
                <a:srgbClr val="C00000"/>
              </a:solid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grpSp>
      <p:sp>
        <p:nvSpPr>
          <p:cNvPr id="30" name="Freeform: Shape 13">
            <a:extLst>
              <a:ext uri="{FF2B5EF4-FFF2-40B4-BE49-F238E27FC236}">
                <a16:creationId xmlns:a16="http://schemas.microsoft.com/office/drawing/2014/main" id="{DA51EF7F-C56E-4A2A-A826-E53136397A65}"/>
              </a:ext>
            </a:extLst>
          </p:cNvPr>
          <p:cNvSpPr/>
          <p:nvPr/>
        </p:nvSpPr>
        <p:spPr>
          <a:xfrm>
            <a:off x="2250821" y="1722942"/>
            <a:ext cx="6533479" cy="451988"/>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sz="1600">
              <a:solidFill>
                <a:srgbClr val="FFFFFF"/>
              </a:solidFill>
              <a:latin charset="-122" panose="020b0400000000000000" pitchFamily="34" typeface="思源黑体 CN Normal"/>
              <a:ea charset="-122" panose="020b0400000000000000" pitchFamily="34" typeface="思源黑体 CN Normal"/>
            </a:endParaRPr>
          </a:p>
        </p:txBody>
      </p:sp>
      <p:sp>
        <p:nvSpPr>
          <p:cNvPr id="31" name="TextBox 37">
            <a:extLst>
              <a:ext uri="{FF2B5EF4-FFF2-40B4-BE49-F238E27FC236}">
                <a16:creationId xmlns:a16="http://schemas.microsoft.com/office/drawing/2014/main" id="{EBBAED1D-4DAF-4EF6-AF8F-7388D3FAC577}"/>
              </a:ext>
            </a:extLst>
          </p:cNvPr>
          <p:cNvSpPr txBox="1"/>
          <p:nvPr/>
        </p:nvSpPr>
        <p:spPr>
          <a:xfrm>
            <a:off x="2600516" y="1722942"/>
            <a:ext cx="3551688" cy="307777"/>
          </a:xfrm>
          <a:prstGeom prst="rect">
            <a:avLst/>
          </a:prstGeom>
        </p:spPr>
        <p:txBody>
          <a:bodyPr wrap="none">
            <a:noAutofit/>
          </a:bodyPr>
          <a:lstStyle/>
          <a:p>
            <a:pPr>
              <a:buClr>
                <a:srgbClr val="000000">
                  <a:lumMod val="85000"/>
                  <a:lumOff val="15000"/>
                </a:srgbClr>
              </a:buClr>
              <a:buSzPct val="105000"/>
            </a:pPr>
            <a:r>
              <a:rPr altLang="en-US" b="1" lang="zh-CN" sz="2133">
                <a:solidFill>
                  <a:srgbClr val="FFFFFF"/>
                </a:solidFill>
                <a:latin charset="-122" panose="020b0400000000000000" pitchFamily="34" typeface="思源黑体 CN Normal"/>
                <a:ea charset="-122" panose="020b0400000000000000" pitchFamily="34" typeface="思源黑体 CN Normal"/>
              </a:rPr>
              <a:t>坚持以理服人、以德服人、以文服人的工作方法</a:t>
            </a:r>
          </a:p>
        </p:txBody>
      </p:sp>
      <p:sp>
        <p:nvSpPr>
          <p:cNvPr id="33" name="Rectangle 43">
            <a:extLst>
              <a:ext uri="{FF2B5EF4-FFF2-40B4-BE49-F238E27FC236}">
                <a16:creationId xmlns:a16="http://schemas.microsoft.com/office/drawing/2014/main" id="{713074B8-6A7A-4F11-8B79-B2548A064305}"/>
              </a:ext>
            </a:extLst>
          </p:cNvPr>
          <p:cNvSpPr/>
          <p:nvPr/>
        </p:nvSpPr>
        <p:spPr>
          <a:xfrm>
            <a:off x="1433207" y="2812632"/>
            <a:ext cx="6781677" cy="2374720"/>
          </a:xfrm>
          <a:prstGeom prst="rect">
            <a:avLst/>
          </a:prstGeom>
        </p:spPr>
        <p:txBody>
          <a:bodyPr bIns="0" lIns="0" rIns="0" tIns="0" wrap="square">
            <a:noAutofit/>
          </a:bodyPr>
          <a:lstStyle/>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意识形态工作对象是人的思想观念，而人的思想活动是非常复杂的，解决思想问题不能靠强制手段，因为强制方式不能做到使人真学真懂真信。</a:t>
            </a:r>
          </a:p>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进行思想教育要坚持以理服人、以文服人、以情服人。</a:t>
            </a:r>
          </a:p>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以理服人就是要讲通道理，用道理说服人；</a:t>
            </a:r>
          </a:p>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以德服人，就是做意识形态工作的党员干部要以身作则，党倡导的努力去</a:t>
            </a:r>
          </a:p>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做，党反对的绝对不做；</a:t>
            </a:r>
          </a:p>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以文服人，就是善于用群众听得懂听得进喜欢听的语言说服人。</a:t>
            </a:r>
          </a:p>
        </p:txBody>
      </p:sp>
      <p:sp>
        <p:nvSpPr>
          <p:cNvPr id="34" name="Freeform 29">
            <a:extLst>
              <a:ext uri="{FF2B5EF4-FFF2-40B4-BE49-F238E27FC236}">
                <a16:creationId xmlns:a16="http://schemas.microsoft.com/office/drawing/2014/main" id="{4AFAAB6F-6E1A-43EB-BA4B-0F33BB1A1F08}"/>
              </a:ext>
            </a:extLst>
          </p:cNvPr>
          <p:cNvSpPr/>
          <p:nvPr/>
        </p:nvSpPr>
        <p:spPr bwMode="auto">
          <a:xfrm>
            <a:off x="1476447" y="1670649"/>
            <a:ext cx="622848" cy="55657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pic>
        <p:nvPicPr>
          <p:cNvPr id="3" name="图片 2">
            <a:extLst>
              <a:ext uri="{FF2B5EF4-FFF2-40B4-BE49-F238E27FC236}">
                <a16:creationId xmlns:a16="http://schemas.microsoft.com/office/drawing/2014/main" id="{BEDAE271-022C-470B-A985-C5161968435B}"/>
              </a:ext>
            </a:extLst>
          </p:cNvPr>
          <p:cNvPicPr>
            <a:picLocks noChangeAspect="1"/>
          </p:cNvPicPr>
          <p:nvPr/>
        </p:nvPicPr>
        <p:blipFill>
          <a:blip r:embed="rId3">
            <a:extLst>
              <a:ext uri="{28A0092B-C50C-407E-A947-70E740481C1C}">
                <a14:useLocalDpi val="0"/>
              </a:ext>
            </a:extLst>
          </a:blip>
          <a:stretch>
            <a:fillRect/>
          </a:stretch>
        </p:blipFill>
        <p:spPr>
          <a:xfrm>
            <a:off x="7756485" y="3095100"/>
            <a:ext cx="3431761" cy="2911883"/>
          </a:xfrm>
          <a:prstGeom prst="rect">
            <a:avLst/>
          </a:prstGeom>
        </p:spPr>
      </p:pic>
    </p:spTree>
    <p:extLst>
      <p:ext uri="{BB962C8B-B14F-4D97-AF65-F5344CB8AC3E}">
        <p14:creationId val="220400593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childTnLst>
                                </p:cTn>
                              </p:par>
                            </p:childTnLst>
                          </p:cTn>
                        </p:par>
                        <p:par>
                          <p:cTn fill="hold" id="22" nodeType="afterGroup">
                            <p:stCondLst>
                              <p:cond delay="2500"/>
                            </p:stCondLst>
                            <p:childTnLst>
                              <p:par>
                                <p:cTn fill="hold" id="23" nodeType="after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33"/>
                                        </p:tgtEl>
                                        <p:attrNameLst>
                                          <p:attrName>style.visibility</p:attrName>
                                        </p:attrNameLst>
                                      </p:cBhvr>
                                      <p:to>
                                        <p:strVal val="visible"/>
                                      </p:to>
                                    </p:set>
                                    <p:animEffect filter="wipe(left)" transition="in">
                                      <p:cBhvr>
                                        <p:cTn dur="900" id="2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3"/>
      <p:bldP grpId="0" spid="3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Group 1">
            <a:extLst>
              <a:ext uri="{FF2B5EF4-FFF2-40B4-BE49-F238E27FC236}">
                <a16:creationId xmlns:a16="http://schemas.microsoft.com/office/drawing/2014/main" id="{4769AE65-6AD6-4682-B886-3697C1C07BD3}"/>
              </a:ext>
            </a:extLst>
          </p:cNvPr>
          <p:cNvGrpSpPr/>
          <p:nvPr/>
        </p:nvGrpSpPr>
        <p:grpSpPr>
          <a:xfrm>
            <a:off x="1116161" y="1516927"/>
            <a:ext cx="10185880" cy="4490056"/>
            <a:chOff x="623888" y="1690577"/>
            <a:chExt cx="5261535" cy="9392455"/>
          </a:xfrm>
        </p:grpSpPr>
        <p:sp>
          <p:nvSpPr>
            <p:cNvPr id="28" name="Rectangle: Rounded Corners 2">
              <a:extLst>
                <a:ext uri="{FF2B5EF4-FFF2-40B4-BE49-F238E27FC236}">
                  <a16:creationId xmlns:a16="http://schemas.microsoft.com/office/drawing/2014/main" id="{D54CACA3-BBB2-429D-8642-398DD647BE7F}"/>
                </a:ext>
              </a:extLst>
            </p:cNvPr>
            <p:cNvSpPr/>
            <p:nvPr/>
          </p:nvSpPr>
          <p:spPr>
            <a:xfrm>
              <a:off x="682670" y="1763714"/>
              <a:ext cx="5202753" cy="4108092"/>
            </a:xfrm>
            <a:prstGeom prst="roundRect">
              <a:avLst/>
            </a:prstGeom>
            <a:noFill/>
            <a:ln algn="ctr" cap="flat" cmpd="sng" w="3175">
              <a:no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sp>
          <p:nvSpPr>
            <p:cNvPr id="29" name="Rectangle: Rounded Corners 3">
              <a:extLst>
                <a:ext uri="{FF2B5EF4-FFF2-40B4-BE49-F238E27FC236}">
                  <a16:creationId xmlns:a16="http://schemas.microsoft.com/office/drawing/2014/main" id="{DA7823B9-FFA2-4A7B-87F8-96CD9EFA8D07}"/>
                </a:ext>
              </a:extLst>
            </p:cNvPr>
            <p:cNvSpPr/>
            <p:nvPr/>
          </p:nvSpPr>
          <p:spPr>
            <a:xfrm>
              <a:off x="623888" y="1690577"/>
              <a:ext cx="5202754" cy="9392455"/>
            </a:xfrm>
            <a:prstGeom prst="roundRect">
              <a:avLst>
                <a:gd fmla="val 3594" name="adj"/>
              </a:avLst>
            </a:prstGeom>
            <a:noFill/>
            <a:ln algn="ctr" cap="flat" cmpd="sng" w="3175">
              <a:solidFill>
                <a:srgbClr val="C00000"/>
              </a:solidFill>
              <a:prstDash val="solid"/>
              <a:miter lim="800000"/>
            </a:ln>
            <a:effectLst/>
          </p:spPr>
          <p:txBody>
            <a:bodyPr anchor="ctr"/>
            <a:lstStyle/>
            <a:p>
              <a:pPr algn="ctr">
                <a:defRPr/>
              </a:pPr>
              <a:endParaRPr kern="0" sz="1351">
                <a:solidFill>
                  <a:srgbClr val="FFFFFF"/>
                </a:solidFill>
                <a:latin charset="-122" panose="020b0400000000000000" pitchFamily="34" typeface="思源黑体 CN Normal"/>
                <a:ea charset="-122" panose="020b0400000000000000" pitchFamily="34" typeface="思源黑体 CN Normal"/>
              </a:endParaRPr>
            </a:p>
          </p:txBody>
        </p:sp>
      </p:grpSp>
      <p:sp>
        <p:nvSpPr>
          <p:cNvPr id="30" name="Freeform: Shape 13">
            <a:extLst>
              <a:ext uri="{FF2B5EF4-FFF2-40B4-BE49-F238E27FC236}">
                <a16:creationId xmlns:a16="http://schemas.microsoft.com/office/drawing/2014/main" id="{DA51EF7F-C56E-4A2A-A826-E53136397A65}"/>
              </a:ext>
            </a:extLst>
          </p:cNvPr>
          <p:cNvSpPr/>
          <p:nvPr/>
        </p:nvSpPr>
        <p:spPr>
          <a:xfrm>
            <a:off x="2250821" y="1722942"/>
            <a:ext cx="6533479" cy="451988"/>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sz="1600">
              <a:solidFill>
                <a:srgbClr val="FFFFFF"/>
              </a:solidFill>
              <a:latin charset="-122" panose="020b0400000000000000" pitchFamily="34" typeface="思源黑体 CN Normal"/>
              <a:ea charset="-122" panose="020b0400000000000000" pitchFamily="34" typeface="思源黑体 CN Normal"/>
            </a:endParaRPr>
          </a:p>
        </p:txBody>
      </p:sp>
      <p:sp>
        <p:nvSpPr>
          <p:cNvPr id="31" name="TextBox 37">
            <a:extLst>
              <a:ext uri="{FF2B5EF4-FFF2-40B4-BE49-F238E27FC236}">
                <a16:creationId xmlns:a16="http://schemas.microsoft.com/office/drawing/2014/main" id="{EBBAED1D-4DAF-4EF6-AF8F-7388D3FAC577}"/>
              </a:ext>
            </a:extLst>
          </p:cNvPr>
          <p:cNvSpPr txBox="1"/>
          <p:nvPr/>
        </p:nvSpPr>
        <p:spPr>
          <a:xfrm>
            <a:off x="2600516" y="1722942"/>
            <a:ext cx="3551688" cy="307777"/>
          </a:xfrm>
          <a:prstGeom prst="rect">
            <a:avLst/>
          </a:prstGeom>
        </p:spPr>
        <p:txBody>
          <a:bodyPr wrap="none">
            <a:noAutofit/>
          </a:bodyPr>
          <a:lstStyle/>
          <a:p>
            <a:pPr>
              <a:buClr>
                <a:srgbClr val="000000">
                  <a:lumMod val="85000"/>
                  <a:lumOff val="15000"/>
                </a:srgbClr>
              </a:buClr>
              <a:buSzPct val="105000"/>
            </a:pPr>
            <a:r>
              <a:rPr altLang="en-US" b="1" lang="zh-CN" sz="2133">
                <a:solidFill>
                  <a:srgbClr val="FFFFFF"/>
                </a:solidFill>
                <a:latin charset="-122" panose="020b0400000000000000" pitchFamily="34" typeface="思源黑体 CN Normal"/>
                <a:ea charset="-122" panose="020b0400000000000000" pitchFamily="34" typeface="思源黑体 CN Normal"/>
              </a:rPr>
              <a:t>强化意识形态工作责任制</a:t>
            </a:r>
          </a:p>
        </p:txBody>
      </p:sp>
      <p:sp>
        <p:nvSpPr>
          <p:cNvPr id="33" name="Rectangle 43">
            <a:extLst>
              <a:ext uri="{FF2B5EF4-FFF2-40B4-BE49-F238E27FC236}">
                <a16:creationId xmlns:a16="http://schemas.microsoft.com/office/drawing/2014/main" id="{713074B8-6A7A-4F11-8B79-B2548A064305}"/>
              </a:ext>
            </a:extLst>
          </p:cNvPr>
          <p:cNvSpPr/>
          <p:nvPr/>
        </p:nvSpPr>
        <p:spPr>
          <a:xfrm>
            <a:off x="1433207" y="2812632"/>
            <a:ext cx="6781677" cy="2374720"/>
          </a:xfrm>
          <a:prstGeom prst="rect">
            <a:avLst/>
          </a:prstGeom>
        </p:spPr>
        <p:txBody>
          <a:bodyPr bIns="0" lIns="0" rIns="0" tIns="0" wrap="square">
            <a:noAutofit/>
          </a:bodyPr>
          <a:lstStyle/>
          <a:p>
            <a:pPr indent="-228594" marL="228594">
              <a:lnSpc>
                <a:spcPct val="150000"/>
              </a:lnSpc>
              <a:buClr>
                <a:srgbClr val="C00000"/>
              </a:buClr>
              <a:buFont charset="2" panose="05000000000000000000" pitchFamily="2" typeface="Wingdings"/>
              <a:buChar char="l"/>
              <a:defRPr/>
            </a:pPr>
            <a:r>
              <a:rPr altLang="en-US" lang="zh-CN" sz="1467">
                <a:latin charset="-122" panose="020b0400000000000000" pitchFamily="34" typeface="思源黑体 CN Normal"/>
                <a:ea charset="-122" panose="020b0400000000000000" pitchFamily="34" typeface="思源黑体 CN Normal"/>
                <a:sym charset="0" typeface="Gill Sans"/>
              </a:rPr>
              <a:t>针对一个时期各级党组织和党员干部对意识形态工作重视不够，抓得不实，意识形态领域出现了一些突出问题，总书记要求各级党委和领导干部要增强“四个意识”，自觉承担起抓意识形态工作的政治责任和领导责任。强调宣传思想部门承担着十分重要的职责，必须守土有责、守土负责、守土尽责，宣传思想干部要不断掌握新知识、熟悉新领域、开拓新视野，增强本领能力，加强调查研究，不断增强脚力、眼力、脑力、笔力，努力打造一支政治过硬、本领高强、求实创新、能打胜仗的宣传思想工作队伍。</a:t>
            </a:r>
          </a:p>
        </p:txBody>
      </p:sp>
      <p:sp>
        <p:nvSpPr>
          <p:cNvPr id="34" name="Freeform 29">
            <a:extLst>
              <a:ext uri="{FF2B5EF4-FFF2-40B4-BE49-F238E27FC236}">
                <a16:creationId xmlns:a16="http://schemas.microsoft.com/office/drawing/2014/main" id="{4AFAAB6F-6E1A-43EB-BA4B-0F33BB1A1F08}"/>
              </a:ext>
            </a:extLst>
          </p:cNvPr>
          <p:cNvSpPr/>
          <p:nvPr/>
        </p:nvSpPr>
        <p:spPr bwMode="auto">
          <a:xfrm>
            <a:off x="1476447" y="1670649"/>
            <a:ext cx="622848" cy="55657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400000000000000" pitchFamily="34" typeface="思源黑体 CN Normal"/>
              <a:ea charset="-122" panose="020b0400000000000000" pitchFamily="34" typeface="思源黑体 CN Normal"/>
            </a:endParaRPr>
          </a:p>
        </p:txBody>
      </p:sp>
      <p:pic>
        <p:nvPicPr>
          <p:cNvPr id="3" name="图片 2">
            <a:extLst>
              <a:ext uri="{FF2B5EF4-FFF2-40B4-BE49-F238E27FC236}">
                <a16:creationId xmlns:a16="http://schemas.microsoft.com/office/drawing/2014/main" id="{BEDAE271-022C-470B-A985-C5161968435B}"/>
              </a:ext>
            </a:extLst>
          </p:cNvPr>
          <p:cNvPicPr>
            <a:picLocks noChangeAspect="1"/>
          </p:cNvPicPr>
          <p:nvPr/>
        </p:nvPicPr>
        <p:blipFill>
          <a:blip r:embed="rId3">
            <a:extLst>
              <a:ext uri="{28A0092B-C50C-407E-A947-70E740481C1C}">
                <a14:useLocalDpi val="0"/>
              </a:ext>
            </a:extLst>
          </a:blip>
          <a:stretch>
            <a:fillRect/>
          </a:stretch>
        </p:blipFill>
        <p:spPr>
          <a:xfrm>
            <a:off x="7644078" y="4864217"/>
            <a:ext cx="3431761" cy="1177729"/>
          </a:xfrm>
          <a:prstGeom prst="rect">
            <a:avLst/>
          </a:prstGeom>
        </p:spPr>
      </p:pic>
    </p:spTree>
    <p:extLst>
      <p:ext uri="{BB962C8B-B14F-4D97-AF65-F5344CB8AC3E}">
        <p14:creationId val="143477578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childTnLst>
                                </p:cTn>
                              </p:par>
                            </p:childTnLst>
                          </p:cTn>
                        </p:par>
                        <p:par>
                          <p:cTn fill="hold" id="22" nodeType="afterGroup">
                            <p:stCondLst>
                              <p:cond delay="2500"/>
                            </p:stCondLst>
                            <p:childTnLst>
                              <p:par>
                                <p:cTn fill="hold" id="23" nodeType="after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33"/>
                                        </p:tgtEl>
                                        <p:attrNameLst>
                                          <p:attrName>style.visibility</p:attrName>
                                        </p:attrNameLst>
                                      </p:cBhvr>
                                      <p:to>
                                        <p:strVal val="visible"/>
                                      </p:to>
                                    </p:set>
                                    <p:animEffect filter="wipe(left)" transition="in">
                                      <p:cBhvr>
                                        <p:cTn dur="900" id="2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3"/>
      <p:bldP grpId="0" spid="3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5">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6">
            <a:extLst>
              <a:ext uri="{28A0092B-C50C-407E-A947-70E740481C1C}">
                <a14:useLocalDpi val="0"/>
              </a:ext>
            </a:extLst>
          </a:blip>
          <a:stretch>
            <a:fillRect/>
          </a:stretch>
        </p:blipFill>
        <p:spPr>
          <a:xfrm>
            <a:off x="0" y="5117022"/>
            <a:ext cx="12192000" cy="1740977"/>
          </a:xfrm>
          <a:prstGeom prst="rect">
            <a:avLst/>
          </a:prstGeom>
        </p:spPr>
      </p:pic>
      <p:pic>
        <p:nvPicPr>
          <p:cNvPr id="29" name="图片 28">
            <a:extLst>
              <a:ext uri="{FF2B5EF4-FFF2-40B4-BE49-F238E27FC236}">
                <a16:creationId xmlns:a16="http://schemas.microsoft.com/office/drawing/2014/main" id="{9BBF0B9D-1942-4E13-871C-F87616E2DB76}"/>
              </a:ext>
            </a:extLst>
          </p:cNvPr>
          <p:cNvPicPr>
            <a:picLocks noChangeAspect="1"/>
          </p:cNvPicPr>
          <p:nvPr/>
        </p:nvPicPr>
        <p:blipFill>
          <a:blip r:embed="rId7">
            <a:extLst>
              <a:ext uri="{28A0092B-C50C-407E-A947-70E740481C1C}">
                <a14:useLocalDpi val="0"/>
              </a:ext>
            </a:extLst>
          </a:blip>
          <a:stretch>
            <a:fillRect/>
          </a:stretch>
        </p:blipFill>
        <p:spPr>
          <a:xfrm flipH="1">
            <a:off x="10515199" y="444070"/>
            <a:ext cx="1239598" cy="685152"/>
          </a:xfrm>
          <a:prstGeom prst="rect">
            <a:avLst/>
          </a:prstGeom>
        </p:spPr>
      </p:pic>
      <p:sp>
        <p:nvSpPr>
          <p:cNvPr id="23" name="圆角矩形 12">
            <a:extLst>
              <a:ext uri="{FF2B5EF4-FFF2-40B4-BE49-F238E27FC236}">
                <a16:creationId xmlns:a16="http://schemas.microsoft.com/office/drawing/2014/main" id="{5305ECBA-F833-4420-9930-C32BF34A09D2}"/>
              </a:ext>
            </a:extLst>
          </p:cNvPr>
          <p:cNvSpPr/>
          <p:nvPr/>
        </p:nvSpPr>
        <p:spPr bwMode="auto">
          <a:xfrm>
            <a:off x="2827871" y="1510832"/>
            <a:ext cx="656661" cy="552368"/>
          </a:xfrm>
          <a:prstGeom prst="roundRect">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9170"/>
            <a:r>
              <a:rPr altLang="en-US" b="1" lang="zh-CN" sz="2133">
                <a:solidFill>
                  <a:srgbClr val="FFFFFF"/>
                </a:solidFill>
                <a:latin charset="-122" panose="020b0804020202020204" pitchFamily="34" typeface="汉仪雅酷黑 75W"/>
                <a:ea charset="-122" panose="020b0804020202020204" pitchFamily="34" typeface="汉仪雅酷黑 75W"/>
                <a:cs typeface="+mn-ea"/>
                <a:sym typeface="+mn-lt"/>
              </a:rPr>
              <a:t> 01</a:t>
            </a:r>
          </a:p>
        </p:txBody>
      </p:sp>
      <p:sp>
        <p:nvSpPr>
          <p:cNvPr id="24" name="圆角矩形 12">
            <a:extLst>
              <a:ext uri="{FF2B5EF4-FFF2-40B4-BE49-F238E27FC236}">
                <a16:creationId xmlns:a16="http://schemas.microsoft.com/office/drawing/2014/main" id="{1C66ABFB-5944-4256-9657-0473176F35AB}"/>
              </a:ext>
            </a:extLst>
          </p:cNvPr>
          <p:cNvSpPr/>
          <p:nvPr/>
        </p:nvSpPr>
        <p:spPr bwMode="auto">
          <a:xfrm>
            <a:off x="3595953" y="1510832"/>
            <a:ext cx="6798807" cy="552368"/>
          </a:xfrm>
          <a:prstGeom prst="roundRect">
            <a:avLst>
              <a:gd fmla="val 0" name="adj"/>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4" lIns="91447" rIns="91447" tIns="45724"/>
          <a:lstStyle/>
          <a:p>
            <a:pPr algn="ctr" defTabSz="1219170"/>
            <a:r>
              <a:rPr altLang="en-US" b="1" lang="zh-CN" sz="2667">
                <a:solidFill>
                  <a:srgbClr val="D30013"/>
                </a:solidFill>
                <a:latin charset="-122" panose="020b0804020202020204" pitchFamily="34" typeface="汉仪雅酷黑 75W"/>
                <a:ea charset="-122" panose="020b0804020202020204" pitchFamily="34" typeface="汉仪雅酷黑 75W"/>
                <a:cs typeface="+mn-ea"/>
                <a:sym typeface="+mn-lt"/>
              </a:rPr>
              <a:t>什么是意识形态</a:t>
            </a:r>
          </a:p>
        </p:txBody>
      </p:sp>
      <p:sp>
        <p:nvSpPr>
          <p:cNvPr id="25" name="圆角矩形 12">
            <a:extLst>
              <a:ext uri="{FF2B5EF4-FFF2-40B4-BE49-F238E27FC236}">
                <a16:creationId xmlns:a16="http://schemas.microsoft.com/office/drawing/2014/main" id="{84365FA0-54EB-482F-96D1-EAA7F702DD37}"/>
              </a:ext>
            </a:extLst>
          </p:cNvPr>
          <p:cNvSpPr/>
          <p:nvPr/>
        </p:nvSpPr>
        <p:spPr bwMode="auto">
          <a:xfrm>
            <a:off x="2827871" y="2150433"/>
            <a:ext cx="656661" cy="552368"/>
          </a:xfrm>
          <a:prstGeom prst="roundRect">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9170"/>
            <a:r>
              <a:rPr altLang="en-US" b="1" lang="zh-CN" sz="2133">
                <a:solidFill>
                  <a:srgbClr val="FFFFFF"/>
                </a:solidFill>
                <a:latin charset="-122" panose="020b0804020202020204" pitchFamily="34" typeface="汉仪雅酷黑 75W"/>
                <a:ea charset="-122" panose="020b0804020202020204" pitchFamily="34" typeface="汉仪雅酷黑 75W"/>
                <a:cs typeface="+mn-ea"/>
                <a:sym typeface="+mn-lt"/>
              </a:rPr>
              <a:t> 02</a:t>
            </a:r>
          </a:p>
        </p:txBody>
      </p:sp>
      <p:sp>
        <p:nvSpPr>
          <p:cNvPr id="26" name="圆角矩形 12">
            <a:extLst>
              <a:ext uri="{FF2B5EF4-FFF2-40B4-BE49-F238E27FC236}">
                <a16:creationId xmlns:a16="http://schemas.microsoft.com/office/drawing/2014/main" id="{48BC46B9-8A7F-4C49-B8E0-7ECB949926EE}"/>
              </a:ext>
            </a:extLst>
          </p:cNvPr>
          <p:cNvSpPr/>
          <p:nvPr/>
        </p:nvSpPr>
        <p:spPr bwMode="auto">
          <a:xfrm>
            <a:off x="3595953" y="2150433"/>
            <a:ext cx="6798807" cy="552368"/>
          </a:xfrm>
          <a:prstGeom prst="roundRect">
            <a:avLst>
              <a:gd fmla="val 0" name="adj"/>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4" lIns="91447" rIns="91447" tIns="45724"/>
          <a:lstStyle/>
          <a:p>
            <a:pPr algn="ctr" defTabSz="1219170"/>
            <a:r>
              <a:rPr altLang="en-US" b="1" lang="zh-CN" sz="2400">
                <a:solidFill>
                  <a:srgbClr val="D30013"/>
                </a:solidFill>
                <a:latin charset="-122" panose="020b0804020202020204" pitchFamily="34" typeface="汉仪雅酷黑 75W"/>
                <a:ea charset="-122" panose="020b0804020202020204" pitchFamily="34" typeface="汉仪雅酷黑 75W"/>
                <a:cs typeface="+mn-ea"/>
                <a:sym typeface="+mn-lt"/>
              </a:rPr>
              <a:t>为什么意识形态工作极端重要？</a:t>
            </a:r>
          </a:p>
        </p:txBody>
      </p:sp>
      <p:sp>
        <p:nvSpPr>
          <p:cNvPr id="27" name="圆角矩形 12">
            <a:extLst>
              <a:ext uri="{FF2B5EF4-FFF2-40B4-BE49-F238E27FC236}">
                <a16:creationId xmlns:a16="http://schemas.microsoft.com/office/drawing/2014/main" id="{0A60B88F-596B-4709-8698-DCB25D06FA65}"/>
              </a:ext>
            </a:extLst>
          </p:cNvPr>
          <p:cNvSpPr/>
          <p:nvPr/>
        </p:nvSpPr>
        <p:spPr bwMode="auto">
          <a:xfrm>
            <a:off x="2827871" y="2822508"/>
            <a:ext cx="656661" cy="552368"/>
          </a:xfrm>
          <a:prstGeom prst="roundRect">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9170"/>
            <a:r>
              <a:rPr altLang="en-US" b="1" lang="zh-CN" sz="2133">
                <a:solidFill>
                  <a:srgbClr val="FFFFFF"/>
                </a:solidFill>
                <a:latin charset="-122" panose="020b0804020202020204" pitchFamily="34" typeface="汉仪雅酷黑 75W"/>
                <a:ea charset="-122" panose="020b0804020202020204" pitchFamily="34" typeface="汉仪雅酷黑 75W"/>
                <a:cs typeface="+mn-ea"/>
                <a:sym typeface="+mn-lt"/>
              </a:rPr>
              <a:t> 03</a:t>
            </a:r>
          </a:p>
        </p:txBody>
      </p:sp>
      <p:sp>
        <p:nvSpPr>
          <p:cNvPr id="28" name="圆角矩形 12">
            <a:extLst>
              <a:ext uri="{FF2B5EF4-FFF2-40B4-BE49-F238E27FC236}">
                <a16:creationId xmlns:a16="http://schemas.microsoft.com/office/drawing/2014/main" id="{041C263C-E957-40B1-8A03-C26C53E84EE2}"/>
              </a:ext>
            </a:extLst>
          </p:cNvPr>
          <p:cNvSpPr/>
          <p:nvPr/>
        </p:nvSpPr>
        <p:spPr bwMode="auto">
          <a:xfrm>
            <a:off x="3595953" y="2822508"/>
            <a:ext cx="6798807" cy="552368"/>
          </a:xfrm>
          <a:prstGeom prst="roundRect">
            <a:avLst>
              <a:gd fmla="val 0" name="adj"/>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4" lIns="91447" rIns="91447" tIns="45724"/>
          <a:lstStyle/>
          <a:p>
            <a:pPr algn="ctr" defTabSz="1219170">
              <a:defRPr/>
            </a:pPr>
            <a:r>
              <a:rPr altLang="en-US" b="1" lang="zh-CN" sz="2400">
                <a:solidFill>
                  <a:srgbClr val="D30013"/>
                </a:solidFill>
                <a:latin charset="-122" panose="020b0804020202020204" pitchFamily="34" typeface="汉仪雅酷黑 75W"/>
                <a:ea charset="-122" panose="020b0804020202020204" pitchFamily="34" typeface="汉仪雅酷黑 75W"/>
                <a:cs typeface="+mn-ea"/>
                <a:sym typeface="+mn-lt"/>
              </a:rPr>
              <a:t>意识形态工作的主要任务</a:t>
            </a:r>
          </a:p>
        </p:txBody>
      </p:sp>
      <p:sp>
        <p:nvSpPr>
          <p:cNvPr id="30" name="圆角矩形 12">
            <a:extLst>
              <a:ext uri="{FF2B5EF4-FFF2-40B4-BE49-F238E27FC236}">
                <a16:creationId xmlns:a16="http://schemas.microsoft.com/office/drawing/2014/main" id="{970281FE-6263-46C4-ABAC-3011B99E54D3}"/>
              </a:ext>
            </a:extLst>
          </p:cNvPr>
          <p:cNvSpPr/>
          <p:nvPr/>
        </p:nvSpPr>
        <p:spPr bwMode="auto">
          <a:xfrm>
            <a:off x="2827871" y="3501216"/>
            <a:ext cx="656661" cy="552368"/>
          </a:xfrm>
          <a:prstGeom prst="roundRect">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9170"/>
            <a:r>
              <a:rPr altLang="en-US" b="1" lang="zh-CN" sz="2133">
                <a:solidFill>
                  <a:srgbClr val="FFFFFF"/>
                </a:solidFill>
                <a:latin charset="-122" panose="020b0804020202020204" pitchFamily="34" typeface="汉仪雅酷黑 75W"/>
                <a:ea charset="-122" panose="020b0804020202020204" pitchFamily="34" typeface="汉仪雅酷黑 75W"/>
                <a:cs typeface="+mn-ea"/>
                <a:sym typeface="+mn-lt"/>
              </a:rPr>
              <a:t> 04</a:t>
            </a:r>
          </a:p>
        </p:txBody>
      </p:sp>
      <p:sp>
        <p:nvSpPr>
          <p:cNvPr id="31" name="圆角矩形 12">
            <a:extLst>
              <a:ext uri="{FF2B5EF4-FFF2-40B4-BE49-F238E27FC236}">
                <a16:creationId xmlns:a16="http://schemas.microsoft.com/office/drawing/2014/main" id="{D16F80C1-ED5E-438C-9EF0-0987E2F4AAFE}"/>
              </a:ext>
            </a:extLst>
          </p:cNvPr>
          <p:cNvSpPr/>
          <p:nvPr/>
        </p:nvSpPr>
        <p:spPr bwMode="auto">
          <a:xfrm>
            <a:off x="3595953" y="3501216"/>
            <a:ext cx="6798807" cy="552368"/>
          </a:xfrm>
          <a:prstGeom prst="roundRect">
            <a:avLst>
              <a:gd fmla="val 0" name="adj"/>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4" lIns="91447" rIns="91447" tIns="45724"/>
          <a:lstStyle/>
          <a:p>
            <a:pPr algn="ctr" defTabSz="1219170">
              <a:defRPr/>
            </a:pPr>
            <a:r>
              <a:rPr altLang="en-US" b="1" lang="zh-CN" sz="2400">
                <a:solidFill>
                  <a:srgbClr val="D30013"/>
                </a:solidFill>
                <a:latin charset="-122" panose="020b0804020202020204" pitchFamily="34" typeface="汉仪雅酷黑 75W"/>
                <a:ea charset="-122" panose="020b0804020202020204" pitchFamily="34" typeface="汉仪雅酷黑 75W"/>
                <a:cs typeface="+mn-ea"/>
                <a:sym typeface="+mn-lt"/>
              </a:rPr>
              <a:t>加强意识形态工作的阵地建设</a:t>
            </a:r>
          </a:p>
        </p:txBody>
      </p:sp>
      <p:sp>
        <p:nvSpPr>
          <p:cNvPr id="32" name="圆角矩形 12">
            <a:extLst>
              <a:ext uri="{FF2B5EF4-FFF2-40B4-BE49-F238E27FC236}">
                <a16:creationId xmlns:a16="http://schemas.microsoft.com/office/drawing/2014/main" id="{E63A5819-3AF4-45B3-87B1-714E0827A3C7}"/>
              </a:ext>
            </a:extLst>
          </p:cNvPr>
          <p:cNvSpPr/>
          <p:nvPr/>
        </p:nvSpPr>
        <p:spPr bwMode="auto">
          <a:xfrm>
            <a:off x="2827871" y="4197427"/>
            <a:ext cx="656661" cy="552368"/>
          </a:xfrm>
          <a:prstGeom prst="roundRect">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9170"/>
            <a:r>
              <a:rPr altLang="en-US" b="1" lang="zh-CN" sz="2133">
                <a:solidFill>
                  <a:srgbClr val="FFFFFF"/>
                </a:solidFill>
                <a:latin charset="-122" panose="020b0804020202020204" pitchFamily="34" typeface="汉仪雅酷黑 75W"/>
                <a:ea charset="-122" panose="020b0804020202020204" pitchFamily="34" typeface="汉仪雅酷黑 75W"/>
                <a:cs typeface="+mn-ea"/>
                <a:sym typeface="+mn-lt"/>
              </a:rPr>
              <a:t> 05</a:t>
            </a:r>
          </a:p>
        </p:txBody>
      </p:sp>
      <p:sp>
        <p:nvSpPr>
          <p:cNvPr id="33" name="圆角矩形 12">
            <a:extLst>
              <a:ext uri="{FF2B5EF4-FFF2-40B4-BE49-F238E27FC236}">
                <a16:creationId xmlns:a16="http://schemas.microsoft.com/office/drawing/2014/main" id="{EB201D30-283B-4041-A0F1-DF8E059CE47E}"/>
              </a:ext>
            </a:extLst>
          </p:cNvPr>
          <p:cNvSpPr/>
          <p:nvPr/>
        </p:nvSpPr>
        <p:spPr bwMode="auto">
          <a:xfrm>
            <a:off x="3595953" y="4197427"/>
            <a:ext cx="6798807" cy="552368"/>
          </a:xfrm>
          <a:prstGeom prst="roundRect">
            <a:avLst>
              <a:gd fmla="val 0" name="adj"/>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4" lIns="91447" rIns="91447" tIns="45724"/>
          <a:lstStyle/>
          <a:p>
            <a:pPr algn="ctr" defTabSz="1219170">
              <a:defRPr/>
            </a:pPr>
            <a:r>
              <a:rPr altLang="en-US" b="1" lang="zh-CN" sz="2400">
                <a:solidFill>
                  <a:srgbClr val="D30013"/>
                </a:solidFill>
                <a:latin charset="-122" panose="020b0804020202020204" pitchFamily="34" typeface="汉仪雅酷黑 75W"/>
                <a:ea charset="-122" panose="020b0804020202020204" pitchFamily="34" typeface="汉仪雅酷黑 75W"/>
                <a:cs typeface="+mn-ea"/>
                <a:sym typeface="+mn-lt"/>
              </a:rPr>
              <a:t>加强意识形态工作的有效措施</a:t>
            </a:r>
          </a:p>
        </p:txBody>
      </p:sp>
      <p:sp>
        <p:nvSpPr>
          <p:cNvPr id="34" name="圆角矩形 12">
            <a:extLst>
              <a:ext uri="{FF2B5EF4-FFF2-40B4-BE49-F238E27FC236}">
                <a16:creationId xmlns:a16="http://schemas.microsoft.com/office/drawing/2014/main" id="{9C0EC1B1-40B6-4FBE-B8EB-E25BDEBDA14E}"/>
              </a:ext>
            </a:extLst>
          </p:cNvPr>
          <p:cNvSpPr/>
          <p:nvPr/>
        </p:nvSpPr>
        <p:spPr bwMode="auto">
          <a:xfrm>
            <a:off x="2827871" y="4869501"/>
            <a:ext cx="656661" cy="552368"/>
          </a:xfrm>
          <a:prstGeom prst="roundRect">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219170"/>
            <a:r>
              <a:rPr altLang="en-US" b="1" lang="zh-CN" sz="2133">
                <a:solidFill>
                  <a:srgbClr val="FFFFFF"/>
                </a:solidFill>
                <a:latin charset="-122" panose="020b0804020202020204" pitchFamily="34" typeface="汉仪雅酷黑 75W"/>
                <a:ea charset="-122" panose="020b0804020202020204" pitchFamily="34" typeface="汉仪雅酷黑 75W"/>
                <a:cs typeface="+mn-ea"/>
                <a:sym typeface="+mn-lt"/>
              </a:rPr>
              <a:t> 06</a:t>
            </a:r>
          </a:p>
        </p:txBody>
      </p:sp>
      <p:sp>
        <p:nvSpPr>
          <p:cNvPr id="35" name="圆角矩形 12">
            <a:extLst>
              <a:ext uri="{FF2B5EF4-FFF2-40B4-BE49-F238E27FC236}">
                <a16:creationId xmlns:a16="http://schemas.microsoft.com/office/drawing/2014/main" id="{B40DD1F1-7921-48D3-B4A2-1C254B3740ED}"/>
              </a:ext>
            </a:extLst>
          </p:cNvPr>
          <p:cNvSpPr/>
          <p:nvPr/>
        </p:nvSpPr>
        <p:spPr bwMode="auto">
          <a:xfrm>
            <a:off x="3595953" y="4869501"/>
            <a:ext cx="6798807" cy="552368"/>
          </a:xfrm>
          <a:prstGeom prst="roundRect">
            <a:avLst>
              <a:gd fmla="val 0" name="adj"/>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4" lIns="91447" rIns="91447" tIns="45724"/>
          <a:lstStyle/>
          <a:p>
            <a:pPr algn="ctr" defTabSz="1219170"/>
            <a:r>
              <a:rPr altLang="en-US" b="1" lang="zh-CN" sz="2400">
                <a:solidFill>
                  <a:srgbClr val="D30013"/>
                </a:solidFill>
                <a:latin charset="-122" panose="020b0804020202020204" pitchFamily="34" typeface="汉仪雅酷黑 75W"/>
                <a:ea charset="-122" panose="020b0804020202020204" pitchFamily="34" typeface="汉仪雅酷黑 75W"/>
                <a:cs typeface="+mn-ea"/>
                <a:sym typeface="+mn-lt"/>
              </a:rPr>
              <a:t>正确把握意识形态工作中的若干关系</a:t>
            </a:r>
          </a:p>
        </p:txBody>
      </p:sp>
      <p:grpSp>
        <p:nvGrpSpPr>
          <p:cNvPr id="36" name="Group 5">
            <a:extLst>
              <a:ext uri="{FF2B5EF4-FFF2-40B4-BE49-F238E27FC236}">
                <a16:creationId xmlns:a16="http://schemas.microsoft.com/office/drawing/2014/main" id="{730C64D2-8B60-42F3-AD6A-B171FB14CA3B}"/>
              </a:ext>
            </a:extLst>
          </p:cNvPr>
          <p:cNvGrpSpPr/>
          <p:nvPr/>
        </p:nvGrpSpPr>
        <p:grpSpPr>
          <a:xfrm>
            <a:off x="1307894" y="1861400"/>
            <a:ext cx="1196358" cy="1569660"/>
            <a:chOff x="1822394" y="1380469"/>
            <a:chExt cx="3063432" cy="4017697"/>
          </a:xfrm>
        </p:grpSpPr>
        <p:sp>
          <p:nvSpPr>
            <p:cNvPr id="37" name="Rectangle 3">
              <a:extLst>
                <a:ext uri="{FF2B5EF4-FFF2-40B4-BE49-F238E27FC236}">
                  <a16:creationId xmlns:a16="http://schemas.microsoft.com/office/drawing/2014/main" id="{15A97B3A-7A8D-45D5-8EE8-070A1319FFF9}"/>
                </a:ext>
              </a:extLst>
            </p:cNvPr>
            <p:cNvSpPr/>
            <p:nvPr/>
          </p:nvSpPr>
          <p:spPr>
            <a:xfrm>
              <a:off x="1822394" y="1380469"/>
              <a:ext cx="1727548" cy="3978842"/>
            </a:xfrm>
            <a:prstGeom prst="rect">
              <a:avLst/>
            </a:prstGeom>
          </p:spPr>
          <p:txBody>
            <a:bodyPr wrap="square">
              <a:spAutoFit/>
            </a:bodyPr>
            <a:lstStyle/>
            <a:p>
              <a:pPr defTabSz="1219170"/>
              <a:r>
                <a:rPr altLang="en-US" b="1" lang="zh-CN" sz="4800">
                  <a:ln w="22225">
                    <a:solidFill>
                      <a:schemeClr val="bg1"/>
                    </a:solidFill>
                  </a:ln>
                  <a:solidFill>
                    <a:srgbClr val="C91118"/>
                  </a:solidFill>
                  <a:effectLst>
                    <a:outerShdw algn="ctr" blurRad="25400" dir="5400000" dist="50800" rotWithShape="0">
                      <a:schemeClr val="tx1">
                        <a:lumMod val="50000"/>
                        <a:lumOff val="50000"/>
                      </a:schemeClr>
                    </a:outerShdw>
                  </a:effectLst>
                  <a:latin charset="-122" panose="020b0804020202020204" pitchFamily="34" typeface="汉仪雅酷黑 75W"/>
                  <a:ea charset="-122" panose="020b0804020202020204" pitchFamily="34" typeface="汉仪雅酷黑 75W"/>
                  <a:cs typeface="+mn-ea"/>
                  <a:sym typeface="+mn-lt"/>
                </a:rPr>
                <a:t>目录</a:t>
              </a:r>
            </a:p>
          </p:txBody>
        </p:sp>
        <p:sp>
          <p:nvSpPr>
            <p:cNvPr id="38" name="Rectangle 4">
              <a:extLst>
                <a:ext uri="{FF2B5EF4-FFF2-40B4-BE49-F238E27FC236}">
                  <a16:creationId xmlns:a16="http://schemas.microsoft.com/office/drawing/2014/main" id="{7C1AC2C0-CC2C-4826-873A-902D8F3AB0CD}"/>
                </a:ext>
              </a:extLst>
            </p:cNvPr>
            <p:cNvSpPr/>
            <p:nvPr/>
          </p:nvSpPr>
          <p:spPr>
            <a:xfrm rot="5400000">
              <a:off x="2372294" y="1654332"/>
              <a:ext cx="2396126" cy="2630939"/>
            </a:xfrm>
            <a:prstGeom prst="rect">
              <a:avLst/>
            </a:prstGeom>
          </p:spPr>
          <p:txBody>
            <a:bodyPr vert="horz" wrap="none">
              <a:normAutofit/>
            </a:bodyPr>
            <a:lstStyle/>
            <a:p>
              <a:pPr defTabSz="1219170">
                <a:defRPr/>
              </a:pPr>
              <a:r>
                <a:rPr altLang="zh-CN" b="1" lang="en-US" sz="2133">
                  <a:solidFill>
                    <a:srgbClr val="E71E17"/>
                  </a:solidFill>
                  <a:latin charset="-122" panose="020b0804020202020204" pitchFamily="34" typeface="汉仪雅酷黑 75W"/>
                  <a:ea charset="-122" panose="020b0804020202020204" pitchFamily="34" typeface="汉仪雅酷黑 75W"/>
                  <a:cs typeface="+mn-ea"/>
                  <a:sym typeface="+mn-lt"/>
                </a:rPr>
                <a:t>CONTENTS</a:t>
              </a:r>
            </a:p>
          </p:txBody>
        </p:sp>
      </p:grpSp>
    </p:spTree>
    <p:extLst>
      <p:ext uri="{BB962C8B-B14F-4D97-AF65-F5344CB8AC3E}">
        <p14:creationId val="330102040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29"/>
                                        </p:tgtEl>
                                        <p:attrNameLst>
                                          <p:attrName>style.visibility</p:attrName>
                                        </p:attrNameLst>
                                      </p:cBhvr>
                                      <p:to>
                                        <p:strVal val="visible"/>
                                      </p:to>
                                    </p:set>
                                    <p:animEffect filter="wipe(down)" transition="in">
                                      <p:cBhvr>
                                        <p:cTn dur="500" id="27"/>
                                        <p:tgtEl>
                                          <p:spTgt spid="29"/>
                                        </p:tgtEl>
                                      </p:cBhvr>
                                    </p:animEffect>
                                  </p:childTnLst>
                                </p:cTn>
                              </p:par>
                            </p:childTnLst>
                          </p:cTn>
                        </p:par>
                        <p:par>
                          <p:cTn fill="hold" id="28" nodeType="afterGroup">
                            <p:stCondLst>
                              <p:cond delay="3500"/>
                            </p:stCondLst>
                            <p:childTnLst>
                              <p:par>
                                <p:cTn fill="hold" id="29" nodeType="afterEffect" presetClass="entr" presetID="42"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fade" transition="in">
                                      <p:cBhvr>
                                        <p:cTn dur="1000" id="31"/>
                                        <p:tgtEl>
                                          <p:spTgt spid="36"/>
                                        </p:tgtEl>
                                      </p:cBhvr>
                                    </p:animEffect>
                                    <p:anim calcmode="lin" valueType="num">
                                      <p:cBhvr>
                                        <p:cTn dur="1000" fill="hold" id="32"/>
                                        <p:tgtEl>
                                          <p:spTgt spid="36"/>
                                        </p:tgtEl>
                                        <p:attrNameLst>
                                          <p:attrName>ppt_x</p:attrName>
                                        </p:attrNameLst>
                                      </p:cBhvr>
                                      <p:tavLst>
                                        <p:tav tm="0">
                                          <p:val>
                                            <p:strVal val="#ppt_x"/>
                                          </p:val>
                                        </p:tav>
                                        <p:tav tm="100000">
                                          <p:val>
                                            <p:strVal val="#ppt_x"/>
                                          </p:val>
                                        </p:tav>
                                      </p:tavLst>
                                    </p:anim>
                                    <p:anim calcmode="lin" valueType="num">
                                      <p:cBhvr>
                                        <p:cTn dur="1000" fill="hold" id="33"/>
                                        <p:tgtEl>
                                          <p:spTgt spid="3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grpId="0" id="35" nodeType="afterEffect" presetClass="entr" presetID="53" presetSubtype="0">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p:cTn dur="500" fill="hold" id="37"/>
                                        <p:tgtEl>
                                          <p:spTgt spid="23"/>
                                        </p:tgtEl>
                                        <p:attrNameLst>
                                          <p:attrName>ppt_w</p:attrName>
                                        </p:attrNameLst>
                                      </p:cBhvr>
                                      <p:tavLst>
                                        <p:tav tm="0">
                                          <p:val>
                                            <p:fltVal val="0"/>
                                          </p:val>
                                        </p:tav>
                                        <p:tav tm="100000">
                                          <p:val>
                                            <p:strVal val="#ppt_w"/>
                                          </p:val>
                                        </p:tav>
                                      </p:tavLst>
                                    </p:anim>
                                    <p:anim calcmode="lin" valueType="num">
                                      <p:cBhvr>
                                        <p:cTn dur="500" fill="hold" id="38"/>
                                        <p:tgtEl>
                                          <p:spTgt spid="23"/>
                                        </p:tgtEl>
                                        <p:attrNameLst>
                                          <p:attrName>ppt_h</p:attrName>
                                        </p:attrNameLst>
                                      </p:cBhvr>
                                      <p:tavLst>
                                        <p:tav tm="0">
                                          <p:val>
                                            <p:fltVal val="0"/>
                                          </p:val>
                                        </p:tav>
                                        <p:tav tm="100000">
                                          <p:val>
                                            <p:strVal val="#ppt_h"/>
                                          </p:val>
                                        </p:tav>
                                      </p:tavLst>
                                    </p:anim>
                                    <p:animEffect filter="fade" transition="in">
                                      <p:cBhvr>
                                        <p:cTn dur="500" id="39"/>
                                        <p:tgtEl>
                                          <p:spTgt spid="23"/>
                                        </p:tgtEl>
                                      </p:cBhvr>
                                    </p:animEffect>
                                  </p:childTnLst>
                                </p:cTn>
                              </p:par>
                            </p:childTnLst>
                          </p:cTn>
                        </p:par>
                        <p:par>
                          <p:cTn fill="hold" id="40" nodeType="afterGroup">
                            <p:stCondLst>
                              <p:cond delay="5000"/>
                            </p:stCondLst>
                            <p:childTnLst>
                              <p:par>
                                <p:cTn fill="hold" grpId="0" id="41" nodeType="afterEffect" presetClass="entr" presetID="22" presetSubtype="8">
                                  <p:stCondLst>
                                    <p:cond delay="0"/>
                                  </p:stCondLst>
                                  <p:childTnLst>
                                    <p:set>
                                      <p:cBhvr>
                                        <p:cTn dur="1" fill="hold" id="42">
                                          <p:stCondLst>
                                            <p:cond delay="0"/>
                                          </p:stCondLst>
                                        </p:cTn>
                                        <p:tgtEl>
                                          <p:spTgt spid="24"/>
                                        </p:tgtEl>
                                        <p:attrNameLst>
                                          <p:attrName>style.visibility</p:attrName>
                                        </p:attrNameLst>
                                      </p:cBhvr>
                                      <p:to>
                                        <p:strVal val="visible"/>
                                      </p:to>
                                    </p:set>
                                    <p:animEffect filter="wipe(left)" transition="in">
                                      <p:cBhvr>
                                        <p:cTn dur="500" id="43"/>
                                        <p:tgtEl>
                                          <p:spTgt spid="24"/>
                                        </p:tgtEl>
                                      </p:cBhvr>
                                    </p:animEffect>
                                  </p:childTnLst>
                                </p:cTn>
                              </p:par>
                            </p:childTnLst>
                          </p:cTn>
                        </p:par>
                        <p:par>
                          <p:cTn fill="hold" id="44" nodeType="afterGroup">
                            <p:stCondLst>
                              <p:cond delay="5500"/>
                            </p:stCondLst>
                            <p:childTnLst>
                              <p:par>
                                <p:cTn fill="hold" grpId="0" id="45" nodeType="afterEffect" presetClass="entr" presetID="53" presetSubtype="0">
                                  <p:stCondLst>
                                    <p:cond delay="0"/>
                                  </p:stCondLst>
                                  <p:childTnLst>
                                    <p:set>
                                      <p:cBhvr>
                                        <p:cTn dur="1" fill="hold" id="46">
                                          <p:stCondLst>
                                            <p:cond delay="0"/>
                                          </p:stCondLst>
                                        </p:cTn>
                                        <p:tgtEl>
                                          <p:spTgt spid="25"/>
                                        </p:tgtEl>
                                        <p:attrNameLst>
                                          <p:attrName>style.visibility</p:attrName>
                                        </p:attrNameLst>
                                      </p:cBhvr>
                                      <p:to>
                                        <p:strVal val="visible"/>
                                      </p:to>
                                    </p:set>
                                    <p:anim calcmode="lin" valueType="num">
                                      <p:cBhvr>
                                        <p:cTn dur="500" fill="hold" id="47"/>
                                        <p:tgtEl>
                                          <p:spTgt spid="25"/>
                                        </p:tgtEl>
                                        <p:attrNameLst>
                                          <p:attrName>ppt_w</p:attrName>
                                        </p:attrNameLst>
                                      </p:cBhvr>
                                      <p:tavLst>
                                        <p:tav tm="0">
                                          <p:val>
                                            <p:fltVal val="0"/>
                                          </p:val>
                                        </p:tav>
                                        <p:tav tm="100000">
                                          <p:val>
                                            <p:strVal val="#ppt_w"/>
                                          </p:val>
                                        </p:tav>
                                      </p:tavLst>
                                    </p:anim>
                                    <p:anim calcmode="lin" valueType="num">
                                      <p:cBhvr>
                                        <p:cTn dur="500" fill="hold" id="48"/>
                                        <p:tgtEl>
                                          <p:spTgt spid="25"/>
                                        </p:tgtEl>
                                        <p:attrNameLst>
                                          <p:attrName>ppt_h</p:attrName>
                                        </p:attrNameLst>
                                      </p:cBhvr>
                                      <p:tavLst>
                                        <p:tav tm="0">
                                          <p:val>
                                            <p:fltVal val="0"/>
                                          </p:val>
                                        </p:tav>
                                        <p:tav tm="100000">
                                          <p:val>
                                            <p:strVal val="#ppt_h"/>
                                          </p:val>
                                        </p:tav>
                                      </p:tavLst>
                                    </p:anim>
                                    <p:animEffect filter="fade" transition="in">
                                      <p:cBhvr>
                                        <p:cTn dur="500" id="49"/>
                                        <p:tgtEl>
                                          <p:spTgt spid="25"/>
                                        </p:tgtEl>
                                      </p:cBhvr>
                                    </p:animEffect>
                                  </p:childTnLst>
                                </p:cTn>
                              </p:par>
                            </p:childTnLst>
                          </p:cTn>
                        </p:par>
                        <p:par>
                          <p:cTn fill="hold" id="50" nodeType="afterGroup">
                            <p:stCondLst>
                              <p:cond delay="6000"/>
                            </p:stCondLst>
                            <p:childTnLst>
                              <p:par>
                                <p:cTn fill="hold" grpId="0" id="51" nodeType="afterEffect" presetClass="entr" presetID="22" presetSubtype="8">
                                  <p:stCondLst>
                                    <p:cond delay="0"/>
                                  </p:stCondLst>
                                  <p:childTnLst>
                                    <p:set>
                                      <p:cBhvr>
                                        <p:cTn dur="1" fill="hold" id="52">
                                          <p:stCondLst>
                                            <p:cond delay="0"/>
                                          </p:stCondLst>
                                        </p:cTn>
                                        <p:tgtEl>
                                          <p:spTgt spid="26"/>
                                        </p:tgtEl>
                                        <p:attrNameLst>
                                          <p:attrName>style.visibility</p:attrName>
                                        </p:attrNameLst>
                                      </p:cBhvr>
                                      <p:to>
                                        <p:strVal val="visible"/>
                                      </p:to>
                                    </p:set>
                                    <p:animEffect filter="wipe(left)" transition="in">
                                      <p:cBhvr>
                                        <p:cTn dur="500" id="53"/>
                                        <p:tgtEl>
                                          <p:spTgt spid="26"/>
                                        </p:tgtEl>
                                      </p:cBhvr>
                                    </p:animEffect>
                                  </p:childTnLst>
                                </p:cTn>
                              </p:par>
                            </p:childTnLst>
                          </p:cTn>
                        </p:par>
                        <p:par>
                          <p:cTn fill="hold" id="54" nodeType="afterGroup">
                            <p:stCondLst>
                              <p:cond delay="6500"/>
                            </p:stCondLst>
                            <p:childTnLst>
                              <p:par>
                                <p:cTn fill="hold" grpId="0" id="55" nodeType="afterEffect" presetClass="entr" presetID="53" presetSubtype="0">
                                  <p:stCondLst>
                                    <p:cond delay="0"/>
                                  </p:stCondLst>
                                  <p:childTnLst>
                                    <p:set>
                                      <p:cBhvr>
                                        <p:cTn dur="1" fill="hold" id="56">
                                          <p:stCondLst>
                                            <p:cond delay="0"/>
                                          </p:stCondLst>
                                        </p:cTn>
                                        <p:tgtEl>
                                          <p:spTgt spid="27"/>
                                        </p:tgtEl>
                                        <p:attrNameLst>
                                          <p:attrName>style.visibility</p:attrName>
                                        </p:attrNameLst>
                                      </p:cBhvr>
                                      <p:to>
                                        <p:strVal val="visible"/>
                                      </p:to>
                                    </p:set>
                                    <p:anim calcmode="lin" valueType="num">
                                      <p:cBhvr>
                                        <p:cTn dur="500" fill="hold" id="57"/>
                                        <p:tgtEl>
                                          <p:spTgt spid="27"/>
                                        </p:tgtEl>
                                        <p:attrNameLst>
                                          <p:attrName>ppt_w</p:attrName>
                                        </p:attrNameLst>
                                      </p:cBhvr>
                                      <p:tavLst>
                                        <p:tav tm="0">
                                          <p:val>
                                            <p:fltVal val="0"/>
                                          </p:val>
                                        </p:tav>
                                        <p:tav tm="100000">
                                          <p:val>
                                            <p:strVal val="#ppt_w"/>
                                          </p:val>
                                        </p:tav>
                                      </p:tavLst>
                                    </p:anim>
                                    <p:anim calcmode="lin" valueType="num">
                                      <p:cBhvr>
                                        <p:cTn dur="500" fill="hold" id="58"/>
                                        <p:tgtEl>
                                          <p:spTgt spid="27"/>
                                        </p:tgtEl>
                                        <p:attrNameLst>
                                          <p:attrName>ppt_h</p:attrName>
                                        </p:attrNameLst>
                                      </p:cBhvr>
                                      <p:tavLst>
                                        <p:tav tm="0">
                                          <p:val>
                                            <p:fltVal val="0"/>
                                          </p:val>
                                        </p:tav>
                                        <p:tav tm="100000">
                                          <p:val>
                                            <p:strVal val="#ppt_h"/>
                                          </p:val>
                                        </p:tav>
                                      </p:tavLst>
                                    </p:anim>
                                    <p:animEffect filter="fade" transition="in">
                                      <p:cBhvr>
                                        <p:cTn dur="500" id="59"/>
                                        <p:tgtEl>
                                          <p:spTgt spid="27"/>
                                        </p:tgtEl>
                                      </p:cBhvr>
                                    </p:animEffect>
                                  </p:childTnLst>
                                </p:cTn>
                              </p:par>
                            </p:childTnLst>
                          </p:cTn>
                        </p:par>
                        <p:par>
                          <p:cTn fill="hold" id="60" nodeType="afterGroup">
                            <p:stCondLst>
                              <p:cond delay="7000"/>
                            </p:stCondLst>
                            <p:childTnLst>
                              <p:par>
                                <p:cTn fill="hold" grpId="0" id="61" nodeType="afterEffect" presetClass="entr" presetID="22" presetSubtype="8">
                                  <p:stCondLst>
                                    <p:cond delay="0"/>
                                  </p:stCondLst>
                                  <p:childTnLst>
                                    <p:set>
                                      <p:cBhvr>
                                        <p:cTn dur="1" fill="hold" id="62">
                                          <p:stCondLst>
                                            <p:cond delay="0"/>
                                          </p:stCondLst>
                                        </p:cTn>
                                        <p:tgtEl>
                                          <p:spTgt spid="28"/>
                                        </p:tgtEl>
                                        <p:attrNameLst>
                                          <p:attrName>style.visibility</p:attrName>
                                        </p:attrNameLst>
                                      </p:cBhvr>
                                      <p:to>
                                        <p:strVal val="visible"/>
                                      </p:to>
                                    </p:set>
                                    <p:animEffect filter="wipe(left)" transition="in">
                                      <p:cBhvr>
                                        <p:cTn dur="500" id="63"/>
                                        <p:tgtEl>
                                          <p:spTgt spid="28"/>
                                        </p:tgtEl>
                                      </p:cBhvr>
                                    </p:animEffect>
                                  </p:childTnLst>
                                </p:cTn>
                              </p:par>
                            </p:childTnLst>
                          </p:cTn>
                        </p:par>
                        <p:par>
                          <p:cTn fill="hold" id="64" nodeType="afterGroup">
                            <p:stCondLst>
                              <p:cond delay="7500"/>
                            </p:stCondLst>
                            <p:childTnLst>
                              <p:par>
                                <p:cTn fill="hold" grpId="0" id="65" nodeType="afterEffect" presetClass="entr" presetID="53" presetSubtype="0">
                                  <p:stCondLst>
                                    <p:cond delay="0"/>
                                  </p:stCondLst>
                                  <p:childTnLst>
                                    <p:set>
                                      <p:cBhvr>
                                        <p:cTn dur="1" fill="hold" id="66">
                                          <p:stCondLst>
                                            <p:cond delay="0"/>
                                          </p:stCondLst>
                                        </p:cTn>
                                        <p:tgtEl>
                                          <p:spTgt spid="30"/>
                                        </p:tgtEl>
                                        <p:attrNameLst>
                                          <p:attrName>style.visibility</p:attrName>
                                        </p:attrNameLst>
                                      </p:cBhvr>
                                      <p:to>
                                        <p:strVal val="visible"/>
                                      </p:to>
                                    </p:set>
                                    <p:anim calcmode="lin" valueType="num">
                                      <p:cBhvr>
                                        <p:cTn dur="500" fill="hold" id="67"/>
                                        <p:tgtEl>
                                          <p:spTgt spid="30"/>
                                        </p:tgtEl>
                                        <p:attrNameLst>
                                          <p:attrName>ppt_w</p:attrName>
                                        </p:attrNameLst>
                                      </p:cBhvr>
                                      <p:tavLst>
                                        <p:tav tm="0">
                                          <p:val>
                                            <p:fltVal val="0"/>
                                          </p:val>
                                        </p:tav>
                                        <p:tav tm="100000">
                                          <p:val>
                                            <p:strVal val="#ppt_w"/>
                                          </p:val>
                                        </p:tav>
                                      </p:tavLst>
                                    </p:anim>
                                    <p:anim calcmode="lin" valueType="num">
                                      <p:cBhvr>
                                        <p:cTn dur="500" fill="hold" id="68"/>
                                        <p:tgtEl>
                                          <p:spTgt spid="30"/>
                                        </p:tgtEl>
                                        <p:attrNameLst>
                                          <p:attrName>ppt_h</p:attrName>
                                        </p:attrNameLst>
                                      </p:cBhvr>
                                      <p:tavLst>
                                        <p:tav tm="0">
                                          <p:val>
                                            <p:fltVal val="0"/>
                                          </p:val>
                                        </p:tav>
                                        <p:tav tm="100000">
                                          <p:val>
                                            <p:strVal val="#ppt_h"/>
                                          </p:val>
                                        </p:tav>
                                      </p:tavLst>
                                    </p:anim>
                                    <p:animEffect filter="fade" transition="in">
                                      <p:cBhvr>
                                        <p:cTn dur="500" id="69"/>
                                        <p:tgtEl>
                                          <p:spTgt spid="30"/>
                                        </p:tgtEl>
                                      </p:cBhvr>
                                    </p:animEffect>
                                  </p:childTnLst>
                                </p:cTn>
                              </p:par>
                            </p:childTnLst>
                          </p:cTn>
                        </p:par>
                        <p:par>
                          <p:cTn fill="hold" id="70" nodeType="afterGroup">
                            <p:stCondLst>
                              <p:cond delay="8000"/>
                            </p:stCondLst>
                            <p:childTnLst>
                              <p:par>
                                <p:cTn fill="hold" grpId="0" id="71" nodeType="afterEffect" presetClass="entr" presetID="22" presetSubtype="8">
                                  <p:stCondLst>
                                    <p:cond delay="0"/>
                                  </p:stCondLst>
                                  <p:childTnLst>
                                    <p:set>
                                      <p:cBhvr>
                                        <p:cTn dur="1" fill="hold" id="72">
                                          <p:stCondLst>
                                            <p:cond delay="0"/>
                                          </p:stCondLst>
                                        </p:cTn>
                                        <p:tgtEl>
                                          <p:spTgt spid="31"/>
                                        </p:tgtEl>
                                        <p:attrNameLst>
                                          <p:attrName>style.visibility</p:attrName>
                                        </p:attrNameLst>
                                      </p:cBhvr>
                                      <p:to>
                                        <p:strVal val="visible"/>
                                      </p:to>
                                    </p:set>
                                    <p:animEffect filter="wipe(left)" transition="in">
                                      <p:cBhvr>
                                        <p:cTn dur="500" id="73"/>
                                        <p:tgtEl>
                                          <p:spTgt spid="31"/>
                                        </p:tgtEl>
                                      </p:cBhvr>
                                    </p:animEffect>
                                  </p:childTnLst>
                                </p:cTn>
                              </p:par>
                            </p:childTnLst>
                          </p:cTn>
                        </p:par>
                        <p:par>
                          <p:cTn fill="hold" id="74" nodeType="afterGroup">
                            <p:stCondLst>
                              <p:cond delay="8500"/>
                            </p:stCondLst>
                            <p:childTnLst>
                              <p:par>
                                <p:cTn fill="hold" grpId="0" id="75" nodeType="afterEffect" presetClass="entr" presetID="53" presetSubtype="0">
                                  <p:stCondLst>
                                    <p:cond delay="0"/>
                                  </p:stCondLst>
                                  <p:childTnLst>
                                    <p:set>
                                      <p:cBhvr>
                                        <p:cTn dur="1" fill="hold" id="76">
                                          <p:stCondLst>
                                            <p:cond delay="0"/>
                                          </p:stCondLst>
                                        </p:cTn>
                                        <p:tgtEl>
                                          <p:spTgt spid="32"/>
                                        </p:tgtEl>
                                        <p:attrNameLst>
                                          <p:attrName>style.visibility</p:attrName>
                                        </p:attrNameLst>
                                      </p:cBhvr>
                                      <p:to>
                                        <p:strVal val="visible"/>
                                      </p:to>
                                    </p:set>
                                    <p:anim calcmode="lin" valueType="num">
                                      <p:cBhvr>
                                        <p:cTn dur="500" fill="hold" id="77"/>
                                        <p:tgtEl>
                                          <p:spTgt spid="32"/>
                                        </p:tgtEl>
                                        <p:attrNameLst>
                                          <p:attrName>ppt_w</p:attrName>
                                        </p:attrNameLst>
                                      </p:cBhvr>
                                      <p:tavLst>
                                        <p:tav tm="0">
                                          <p:val>
                                            <p:fltVal val="0"/>
                                          </p:val>
                                        </p:tav>
                                        <p:tav tm="100000">
                                          <p:val>
                                            <p:strVal val="#ppt_w"/>
                                          </p:val>
                                        </p:tav>
                                      </p:tavLst>
                                    </p:anim>
                                    <p:anim calcmode="lin" valueType="num">
                                      <p:cBhvr>
                                        <p:cTn dur="500" fill="hold" id="78"/>
                                        <p:tgtEl>
                                          <p:spTgt spid="32"/>
                                        </p:tgtEl>
                                        <p:attrNameLst>
                                          <p:attrName>ppt_h</p:attrName>
                                        </p:attrNameLst>
                                      </p:cBhvr>
                                      <p:tavLst>
                                        <p:tav tm="0">
                                          <p:val>
                                            <p:fltVal val="0"/>
                                          </p:val>
                                        </p:tav>
                                        <p:tav tm="100000">
                                          <p:val>
                                            <p:strVal val="#ppt_h"/>
                                          </p:val>
                                        </p:tav>
                                      </p:tavLst>
                                    </p:anim>
                                    <p:animEffect filter="fade" transition="in">
                                      <p:cBhvr>
                                        <p:cTn dur="500" id="79"/>
                                        <p:tgtEl>
                                          <p:spTgt spid="32"/>
                                        </p:tgtEl>
                                      </p:cBhvr>
                                    </p:animEffect>
                                  </p:childTnLst>
                                </p:cTn>
                              </p:par>
                            </p:childTnLst>
                          </p:cTn>
                        </p:par>
                        <p:par>
                          <p:cTn fill="hold" id="80" nodeType="afterGroup">
                            <p:stCondLst>
                              <p:cond delay="9000"/>
                            </p:stCondLst>
                            <p:childTnLst>
                              <p:par>
                                <p:cTn fill="hold" grpId="0" id="81" nodeType="afterEffect" presetClass="entr" presetID="22" presetSubtype="8">
                                  <p:stCondLst>
                                    <p:cond delay="0"/>
                                  </p:stCondLst>
                                  <p:childTnLst>
                                    <p:set>
                                      <p:cBhvr>
                                        <p:cTn dur="1" fill="hold" id="82">
                                          <p:stCondLst>
                                            <p:cond delay="0"/>
                                          </p:stCondLst>
                                        </p:cTn>
                                        <p:tgtEl>
                                          <p:spTgt spid="33"/>
                                        </p:tgtEl>
                                        <p:attrNameLst>
                                          <p:attrName>style.visibility</p:attrName>
                                        </p:attrNameLst>
                                      </p:cBhvr>
                                      <p:to>
                                        <p:strVal val="visible"/>
                                      </p:to>
                                    </p:set>
                                    <p:animEffect filter="wipe(left)" transition="in">
                                      <p:cBhvr>
                                        <p:cTn dur="500" id="83"/>
                                        <p:tgtEl>
                                          <p:spTgt spid="33"/>
                                        </p:tgtEl>
                                      </p:cBhvr>
                                    </p:animEffect>
                                  </p:childTnLst>
                                </p:cTn>
                              </p:par>
                            </p:childTnLst>
                          </p:cTn>
                        </p:par>
                        <p:par>
                          <p:cTn fill="hold" id="84" nodeType="afterGroup">
                            <p:stCondLst>
                              <p:cond delay="9500"/>
                            </p:stCondLst>
                            <p:childTnLst>
                              <p:par>
                                <p:cTn fill="hold" grpId="0" id="85" nodeType="afterEffect" presetClass="entr" presetID="53" presetSubtype="0">
                                  <p:stCondLst>
                                    <p:cond delay="0"/>
                                  </p:stCondLst>
                                  <p:childTnLst>
                                    <p:set>
                                      <p:cBhvr>
                                        <p:cTn dur="1" fill="hold" id="86">
                                          <p:stCondLst>
                                            <p:cond delay="0"/>
                                          </p:stCondLst>
                                        </p:cTn>
                                        <p:tgtEl>
                                          <p:spTgt spid="34"/>
                                        </p:tgtEl>
                                        <p:attrNameLst>
                                          <p:attrName>style.visibility</p:attrName>
                                        </p:attrNameLst>
                                      </p:cBhvr>
                                      <p:to>
                                        <p:strVal val="visible"/>
                                      </p:to>
                                    </p:set>
                                    <p:anim calcmode="lin" valueType="num">
                                      <p:cBhvr>
                                        <p:cTn dur="500" fill="hold" id="87"/>
                                        <p:tgtEl>
                                          <p:spTgt spid="34"/>
                                        </p:tgtEl>
                                        <p:attrNameLst>
                                          <p:attrName>ppt_w</p:attrName>
                                        </p:attrNameLst>
                                      </p:cBhvr>
                                      <p:tavLst>
                                        <p:tav tm="0">
                                          <p:val>
                                            <p:fltVal val="0"/>
                                          </p:val>
                                        </p:tav>
                                        <p:tav tm="100000">
                                          <p:val>
                                            <p:strVal val="#ppt_w"/>
                                          </p:val>
                                        </p:tav>
                                      </p:tavLst>
                                    </p:anim>
                                    <p:anim calcmode="lin" valueType="num">
                                      <p:cBhvr>
                                        <p:cTn dur="500" fill="hold" id="88"/>
                                        <p:tgtEl>
                                          <p:spTgt spid="34"/>
                                        </p:tgtEl>
                                        <p:attrNameLst>
                                          <p:attrName>ppt_h</p:attrName>
                                        </p:attrNameLst>
                                      </p:cBhvr>
                                      <p:tavLst>
                                        <p:tav tm="0">
                                          <p:val>
                                            <p:fltVal val="0"/>
                                          </p:val>
                                        </p:tav>
                                        <p:tav tm="100000">
                                          <p:val>
                                            <p:strVal val="#ppt_h"/>
                                          </p:val>
                                        </p:tav>
                                      </p:tavLst>
                                    </p:anim>
                                    <p:animEffect filter="fade" transition="in">
                                      <p:cBhvr>
                                        <p:cTn dur="500" id="89"/>
                                        <p:tgtEl>
                                          <p:spTgt spid="34"/>
                                        </p:tgtEl>
                                      </p:cBhvr>
                                    </p:animEffect>
                                  </p:childTnLst>
                                </p:cTn>
                              </p:par>
                            </p:childTnLst>
                          </p:cTn>
                        </p:par>
                        <p:par>
                          <p:cTn fill="hold" id="90" nodeType="afterGroup">
                            <p:stCondLst>
                              <p:cond delay="10000"/>
                            </p:stCondLst>
                            <p:childTnLst>
                              <p:par>
                                <p:cTn fill="hold" grpId="0" id="91" nodeType="afterEffect" presetClass="entr" presetID="22" presetSubtype="8">
                                  <p:stCondLst>
                                    <p:cond delay="0"/>
                                  </p:stCondLst>
                                  <p:childTnLst>
                                    <p:set>
                                      <p:cBhvr>
                                        <p:cTn dur="1" fill="hold" id="92">
                                          <p:stCondLst>
                                            <p:cond delay="0"/>
                                          </p:stCondLst>
                                        </p:cTn>
                                        <p:tgtEl>
                                          <p:spTgt spid="35"/>
                                        </p:tgtEl>
                                        <p:attrNameLst>
                                          <p:attrName>style.visibility</p:attrName>
                                        </p:attrNameLst>
                                      </p:cBhvr>
                                      <p:to>
                                        <p:strVal val="visible"/>
                                      </p:to>
                                    </p:set>
                                    <p:animEffect filter="wipe(left)" transition="in">
                                      <p:cBhvr>
                                        <p:cTn dur="500" id="9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30"/>
      <p:bldP grpId="0" spid="31"/>
      <p:bldP grpId="0" spid="32"/>
      <p:bldP grpId="0" spid="33"/>
      <p:bldP grpId="0" spid="34"/>
      <p:bldP grpId="0" spid="3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pic>
        <p:nvPicPr>
          <p:cNvPr id="30" name="图片 29">
            <a:extLst>
              <a:ext uri="{FF2B5EF4-FFF2-40B4-BE49-F238E27FC236}">
                <a16:creationId xmlns:a16="http://schemas.microsoft.com/office/drawing/2014/main" id="{F645695F-5E29-4030-B821-B41CD37DA9EB}"/>
              </a:ext>
            </a:extLst>
          </p:cNvPr>
          <p:cNvPicPr>
            <a:picLocks noChangeAspect="1"/>
          </p:cNvPicPr>
          <p:nvPr/>
        </p:nvPicPr>
        <p:blipFill>
          <a:blip r:embed="rId8">
            <a:extLst>
              <a:ext uri="{28A0092B-C50C-407E-A947-70E740481C1C}">
                <a14:useLocalDpi val="0"/>
              </a:ext>
            </a:extLst>
          </a:blip>
          <a:stretch>
            <a:fillRect/>
          </a:stretch>
        </p:blipFill>
        <p:spPr>
          <a:xfrm>
            <a:off x="7342661" y="283678"/>
            <a:ext cx="3569047" cy="1189683"/>
          </a:xfrm>
          <a:prstGeom prst="rect">
            <a:avLst/>
          </a:prstGeom>
        </p:spPr>
      </p:pic>
      <p:sp>
        <p:nvSpPr>
          <p:cNvPr id="13" name="矩形 12">
            <a:extLst>
              <a:ext uri="{FF2B5EF4-FFF2-40B4-BE49-F238E27FC236}">
                <a16:creationId xmlns:a16="http://schemas.microsoft.com/office/drawing/2014/main" id="{78587926-D1A9-4B93-879A-8C1A73B28204}"/>
              </a:ext>
            </a:extLst>
          </p:cNvPr>
          <p:cNvSpPr/>
          <p:nvPr/>
        </p:nvSpPr>
        <p:spPr>
          <a:xfrm>
            <a:off x="1349903" y="3052354"/>
            <a:ext cx="9936480" cy="822960"/>
          </a:xfrm>
          <a:prstGeom prst="rect">
            <a:avLst/>
          </a:prstGeom>
        </p:spPr>
        <p:txBody>
          <a:bodyPr wrap="none">
            <a:spAutoFit/>
          </a:bodyPr>
          <a:lstStyle/>
          <a:p>
            <a:pPr algn="ctr"/>
            <a:r>
              <a:rPr altLang="en-US" b="1" lang="zh-CN" sz="4800">
                <a:solidFill>
                  <a:srgbClr val="D30013"/>
                </a:solidFill>
                <a:latin charset="-122" panose="020b0804020202020204" pitchFamily="34" typeface="汉仪雅酷黑 75W"/>
                <a:ea charset="-122" panose="020b0804020202020204" pitchFamily="34" typeface="汉仪雅酷黑 75W"/>
                <a:cs typeface="+mn-ea"/>
                <a:sym typeface="+mn-lt"/>
              </a:rPr>
              <a:t>正确把握意识形态工作中的若干关系</a:t>
            </a:r>
          </a:p>
        </p:txBody>
      </p:sp>
      <p:pic>
        <p:nvPicPr>
          <p:cNvPr id="15" name="图片 14">
            <a:extLst>
              <a:ext uri="{FF2B5EF4-FFF2-40B4-BE49-F238E27FC236}">
                <a16:creationId xmlns:a16="http://schemas.microsoft.com/office/drawing/2014/main" id="{2A5EB623-CC04-4818-B238-DBC516B13E8B}"/>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74632" y="1414900"/>
            <a:ext cx="1842738" cy="498461"/>
          </a:xfrm>
          <a:prstGeom prst="rect">
            <a:avLst/>
          </a:prstGeom>
        </p:spPr>
      </p:pic>
      <p:grpSp>
        <p:nvGrpSpPr>
          <p:cNvPr id="16" name="组合 15">
            <a:extLst>
              <a:ext uri="{FF2B5EF4-FFF2-40B4-BE49-F238E27FC236}">
                <a16:creationId xmlns:a16="http://schemas.microsoft.com/office/drawing/2014/main" id="{31DB4AEB-1803-4F1B-B60F-F5AAE1709FC2}"/>
              </a:ext>
            </a:extLst>
          </p:cNvPr>
          <p:cNvGrpSpPr/>
          <p:nvPr/>
        </p:nvGrpSpPr>
        <p:grpSpPr>
          <a:xfrm>
            <a:off x="4504748" y="2186204"/>
            <a:ext cx="3182505" cy="781920"/>
            <a:chOff x="4188756" y="1772286"/>
            <a:chExt cx="3826865" cy="781920"/>
          </a:xfrm>
          <a:solidFill>
            <a:srgbClr val="C00000"/>
          </a:solidFill>
          <a:effectLst>
            <a:outerShdw algn="t" blurRad="50800" dir="5400000" dist="38100" rotWithShape="0">
              <a:prstClr val="black">
                <a:alpha val="40000"/>
              </a:prstClr>
            </a:outerShdw>
          </a:effectLst>
        </p:grpSpPr>
        <p:sp>
          <p:nvSpPr>
            <p:cNvPr id="17" name="矩形: 圆角 12">
              <a:extLst>
                <a:ext uri="{FF2B5EF4-FFF2-40B4-BE49-F238E27FC236}">
                  <a16:creationId xmlns:a16="http://schemas.microsoft.com/office/drawing/2014/main" id="{B526E142-7694-4822-BC85-5189CB4594A6}"/>
                </a:ext>
              </a:extLst>
            </p:cNvPr>
            <p:cNvSpPr/>
            <p:nvPr/>
          </p:nvSpPr>
          <p:spPr>
            <a:xfrm>
              <a:off x="4188756" y="1772286"/>
              <a:ext cx="3826865" cy="781920"/>
            </a:xfrm>
            <a:prstGeom prst="roundRect">
              <a:avLst>
                <a:gd fmla="val 50000" name="adj"/>
              </a:avLst>
            </a:prstGeom>
            <a:grpFill/>
            <a:ln algn="ctr" cap="flat" cmpd="sng" w="38100">
              <a:noFill/>
              <a:prstDash val="solid"/>
              <a:miter lim="800000"/>
            </a:ln>
            <a:effectLst>
              <a:glow rad="190500">
                <a:sysClr lastClr="FFFFFF" val="window">
                  <a:alpha val="50000"/>
                </a:sysClr>
              </a:glo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latin charset="-122" panose="020b0804020202020204" pitchFamily="34" typeface="汉仪雅酷黑 75W"/>
                <a:ea charset="-122" panose="020b0804020202020204" pitchFamily="34" typeface="汉仪雅酷黑 75W"/>
              </a:endParaRPr>
            </a:p>
          </p:txBody>
        </p:sp>
        <p:sp>
          <p:nvSpPr>
            <p:cNvPr id="18" name="文本框 20">
              <a:extLst>
                <a:ext uri="{FF2B5EF4-FFF2-40B4-BE49-F238E27FC236}">
                  <a16:creationId xmlns:a16="http://schemas.microsoft.com/office/drawing/2014/main" id="{628C5617-2915-4A32-9C57-FDA11640AB4B}"/>
                </a:ext>
              </a:extLst>
            </p:cNvPr>
            <p:cNvSpPr txBox="1"/>
            <p:nvPr/>
          </p:nvSpPr>
          <p:spPr>
            <a:xfrm>
              <a:off x="4892695" y="1840081"/>
              <a:ext cx="2418984" cy="640080"/>
            </a:xfrm>
            <a:prstGeom prst="rect">
              <a:avLst/>
            </a:prstGeom>
            <a:grpFill/>
            <a:ln>
              <a:noFill/>
            </a:ln>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600" u="none">
                  <a:ln>
                    <a:noFill/>
                  </a:ln>
                  <a:solidFill>
                    <a:prstClr val="white"/>
                  </a:solidFill>
                  <a:effectLst/>
                  <a:uLnTx/>
                  <a:uFillTx/>
                  <a:latin charset="-122" panose="020b0804020202020204" pitchFamily="34" typeface="汉仪雅酷黑 75W"/>
                  <a:ea charset="-122" panose="020b0804020202020204" pitchFamily="34" typeface="汉仪雅酷黑 75W"/>
                </a:rPr>
                <a:t>第六部分</a:t>
              </a:r>
            </a:p>
          </p:txBody>
        </p:sp>
      </p:grpSp>
    </p:spTree>
    <p:extLst>
      <p:ext uri="{BB962C8B-B14F-4D97-AF65-F5344CB8AC3E}">
        <p14:creationId val="4234706031"/>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500" id="31"/>
                                        <p:tgtEl>
                                          <p:spTgt spid="30"/>
                                        </p:tgtEl>
                                      </p:cBhvr>
                                    </p:animEffect>
                                    <p:anim calcmode="lin" valueType="num">
                                      <p:cBhvr>
                                        <p:cTn dur="1500" fill="hold" id="32"/>
                                        <p:tgtEl>
                                          <p:spTgt spid="30"/>
                                        </p:tgtEl>
                                        <p:attrNameLst>
                                          <p:attrName>ppt_x</p:attrName>
                                        </p:attrNameLst>
                                      </p:cBhvr>
                                      <p:tavLst>
                                        <p:tav tm="0">
                                          <p:val>
                                            <p:strVal val="#ppt_x"/>
                                          </p:val>
                                        </p:tav>
                                        <p:tav tm="100000">
                                          <p:val>
                                            <p:strVal val="#ppt_x"/>
                                          </p:val>
                                        </p:tav>
                                      </p:tavLst>
                                    </p:anim>
                                    <p:anim calcmode="lin" valueType="num">
                                      <p:cBhvr>
                                        <p:cTn dur="1500" fill="hold" id="33"/>
                                        <p:tgtEl>
                                          <p:spTgt spid="3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1000" id="42"/>
                                        <p:tgtEl>
                                          <p:spTgt spid="16"/>
                                        </p:tgtEl>
                                      </p:cBhvr>
                                    </p:animEffect>
                                    <p:anim calcmode="lin" valueType="num">
                                      <p:cBhvr>
                                        <p:cTn dur="1000" fill="hold" id="43"/>
                                        <p:tgtEl>
                                          <p:spTgt spid="16"/>
                                        </p:tgtEl>
                                        <p:attrNameLst>
                                          <p:attrName>ppt_x</p:attrName>
                                        </p:attrNameLst>
                                      </p:cBhvr>
                                      <p:tavLst>
                                        <p:tav tm="0">
                                          <p:val>
                                            <p:strVal val="#ppt_x"/>
                                          </p:val>
                                        </p:tav>
                                        <p:tav tm="100000">
                                          <p:val>
                                            <p:strVal val="#ppt_x"/>
                                          </p:val>
                                        </p:tav>
                                      </p:tavLst>
                                    </p:anim>
                                    <p:anim calcmode="lin" valueType="num">
                                      <p:cBhvr>
                                        <p:cTn dur="1000" fill="hold" id="44"/>
                                        <p:tgtEl>
                                          <p:spTgt spid="1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grpId="0" id="46" nodeType="afterEffect" presetClass="entr" presetID="23" presetSubtype="16">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圆角 1">
            <a:extLst>
              <a:ext uri="{FF2B5EF4-FFF2-40B4-BE49-F238E27FC236}">
                <a16:creationId xmlns:a16="http://schemas.microsoft.com/office/drawing/2014/main" id="{29C759BB-A8FB-4C3A-8211-0749A18CFAF5}"/>
              </a:ext>
            </a:extLst>
          </p:cNvPr>
          <p:cNvSpPr/>
          <p:nvPr/>
        </p:nvSpPr>
        <p:spPr>
          <a:xfrm>
            <a:off x="1603033" y="3042062"/>
            <a:ext cx="2224904" cy="1810233"/>
          </a:xfrm>
          <a:prstGeom prst="roundRect">
            <a:avLst>
              <a:gd fmla="val 10312"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FFFFFF"/>
              </a:solidFill>
              <a:latin charset="-122" panose="020b0a00000000000000" pitchFamily="34" typeface="思源黑体 CN Heavy"/>
              <a:ea charset="-122" panose="020b0a00000000000000" pitchFamily="34" typeface="思源黑体 CN Heavy"/>
              <a:cs typeface="+mn-ea"/>
              <a:sym typeface="+mn-lt"/>
            </a:endParaRPr>
          </a:p>
        </p:txBody>
      </p:sp>
      <p:sp>
        <p:nvSpPr>
          <p:cNvPr id="10" name="矩形 9">
            <a:extLst>
              <a:ext uri="{FF2B5EF4-FFF2-40B4-BE49-F238E27FC236}">
                <a16:creationId xmlns:a16="http://schemas.microsoft.com/office/drawing/2014/main" id="{97C84EB6-829D-467F-BFFD-559D571C1783}"/>
              </a:ext>
            </a:extLst>
          </p:cNvPr>
          <p:cNvSpPr/>
          <p:nvPr/>
        </p:nvSpPr>
        <p:spPr>
          <a:xfrm>
            <a:off x="1612349" y="3265437"/>
            <a:ext cx="2215588" cy="1392021"/>
          </a:xfrm>
          <a:prstGeom prst="rect">
            <a:avLst/>
          </a:prstGeom>
        </p:spPr>
        <p:txBody>
          <a:bodyPr wrap="square">
            <a:spAutoFit/>
          </a:bodyPr>
          <a:lstStyle/>
          <a:p>
            <a:pPr algn="ctr"/>
            <a:r>
              <a:rPr altLang="en-US" b="1" lang="zh-CN" sz="4267">
                <a:solidFill>
                  <a:srgbClr val="FFFFFF"/>
                </a:solidFill>
                <a:latin charset="-122" panose="020b0a00000000000000" pitchFamily="34" typeface="思源黑体 CN Heavy"/>
                <a:ea charset="-122" panose="020b0a00000000000000" pitchFamily="34" typeface="思源黑体 CN Heavy"/>
                <a:cs typeface="+mn-ea"/>
                <a:sym typeface="+mn-lt"/>
              </a:rPr>
              <a:t>四个</a:t>
            </a:r>
          </a:p>
          <a:p>
            <a:pPr algn="ctr"/>
            <a:r>
              <a:rPr altLang="en-US" b="1" lang="zh-CN" sz="4267">
                <a:solidFill>
                  <a:srgbClr val="FFFFFF"/>
                </a:solidFill>
                <a:latin charset="-122" panose="020b0a00000000000000" pitchFamily="34" typeface="思源黑体 CN Heavy"/>
                <a:ea charset="-122" panose="020b0a00000000000000" pitchFamily="34" typeface="思源黑体 CN Heavy"/>
                <a:cs typeface="+mn-ea"/>
                <a:sym typeface="+mn-lt"/>
              </a:rPr>
              <a:t>坚持</a:t>
            </a:r>
          </a:p>
        </p:txBody>
      </p:sp>
      <p:sp>
        <p:nvSpPr>
          <p:cNvPr id="11" name="箭头: 五边形 10">
            <a:extLst>
              <a:ext uri="{FF2B5EF4-FFF2-40B4-BE49-F238E27FC236}">
                <a16:creationId xmlns:a16="http://schemas.microsoft.com/office/drawing/2014/main" id="{82A4FEF3-D41D-4A25-8B88-82E5C3CA90B3}"/>
              </a:ext>
            </a:extLst>
          </p:cNvPr>
          <p:cNvSpPr/>
          <p:nvPr/>
        </p:nvSpPr>
        <p:spPr>
          <a:xfrm>
            <a:off x="5519936" y="2679278"/>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必须坚持全面性</a:t>
            </a:r>
          </a:p>
        </p:txBody>
      </p:sp>
      <p:sp>
        <p:nvSpPr>
          <p:cNvPr id="12" name="矩形: 圆角 11">
            <a:extLst>
              <a:ext uri="{FF2B5EF4-FFF2-40B4-BE49-F238E27FC236}">
                <a16:creationId xmlns:a16="http://schemas.microsoft.com/office/drawing/2014/main" id="{2F6D8893-C75E-4AE1-BEA8-AC4B2EEA7D00}"/>
              </a:ext>
            </a:extLst>
          </p:cNvPr>
          <p:cNvSpPr>
            <a:spLocks noChangeAspect="1"/>
          </p:cNvSpPr>
          <p:nvPr/>
        </p:nvSpPr>
        <p:spPr>
          <a:xfrm>
            <a:off x="4461367" y="263954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1</a:t>
            </a:r>
          </a:p>
        </p:txBody>
      </p:sp>
      <p:sp>
        <p:nvSpPr>
          <p:cNvPr id="14" name="箭头: V 形 13">
            <a:extLst>
              <a:ext uri="{FF2B5EF4-FFF2-40B4-BE49-F238E27FC236}">
                <a16:creationId xmlns:a16="http://schemas.microsoft.com/office/drawing/2014/main" id="{FF3809C3-BEF7-45E6-866B-C7CB00A6F2EC}"/>
              </a:ext>
            </a:extLst>
          </p:cNvPr>
          <p:cNvSpPr/>
          <p:nvPr/>
        </p:nvSpPr>
        <p:spPr>
          <a:xfrm>
            <a:off x="5155949" y="280484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15" name="箭头: 五边形 14">
            <a:extLst>
              <a:ext uri="{FF2B5EF4-FFF2-40B4-BE49-F238E27FC236}">
                <a16:creationId xmlns:a16="http://schemas.microsoft.com/office/drawing/2014/main" id="{36B8461D-77A7-4492-A589-283EED9A3C37}"/>
              </a:ext>
            </a:extLst>
          </p:cNvPr>
          <p:cNvSpPr/>
          <p:nvPr/>
        </p:nvSpPr>
        <p:spPr>
          <a:xfrm>
            <a:off x="5519936" y="3410913"/>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必须坚持系统性</a:t>
            </a:r>
          </a:p>
        </p:txBody>
      </p:sp>
      <p:sp>
        <p:nvSpPr>
          <p:cNvPr id="16" name="矩形: 圆角 15">
            <a:extLst>
              <a:ext uri="{FF2B5EF4-FFF2-40B4-BE49-F238E27FC236}">
                <a16:creationId xmlns:a16="http://schemas.microsoft.com/office/drawing/2014/main" id="{619BDBF4-FFAC-44B1-AC8B-4E195CF9669B}"/>
              </a:ext>
            </a:extLst>
          </p:cNvPr>
          <p:cNvSpPr>
            <a:spLocks noChangeAspect="1"/>
          </p:cNvSpPr>
          <p:nvPr/>
        </p:nvSpPr>
        <p:spPr>
          <a:xfrm>
            <a:off x="4461367" y="3371179"/>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2</a:t>
            </a:r>
          </a:p>
        </p:txBody>
      </p:sp>
      <p:sp>
        <p:nvSpPr>
          <p:cNvPr id="17" name="箭头: V 形 16">
            <a:extLst>
              <a:ext uri="{FF2B5EF4-FFF2-40B4-BE49-F238E27FC236}">
                <a16:creationId xmlns:a16="http://schemas.microsoft.com/office/drawing/2014/main" id="{0DFC8DE8-C5B2-4EA3-827D-F61B77CCC97F}"/>
              </a:ext>
            </a:extLst>
          </p:cNvPr>
          <p:cNvSpPr/>
          <p:nvPr/>
        </p:nvSpPr>
        <p:spPr>
          <a:xfrm>
            <a:off x="5155949" y="3536475"/>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18" name="箭头: 五边形 17">
            <a:extLst>
              <a:ext uri="{FF2B5EF4-FFF2-40B4-BE49-F238E27FC236}">
                <a16:creationId xmlns:a16="http://schemas.microsoft.com/office/drawing/2014/main" id="{3D512A6C-7CDF-4F21-94C9-9BFEE2E6A5DF}"/>
              </a:ext>
            </a:extLst>
          </p:cNvPr>
          <p:cNvSpPr/>
          <p:nvPr/>
        </p:nvSpPr>
        <p:spPr>
          <a:xfrm>
            <a:off x="5519936" y="4145617"/>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必须坚持准确性</a:t>
            </a:r>
          </a:p>
        </p:txBody>
      </p:sp>
      <p:sp>
        <p:nvSpPr>
          <p:cNvPr id="19" name="矩形: 圆角 18">
            <a:extLst>
              <a:ext uri="{FF2B5EF4-FFF2-40B4-BE49-F238E27FC236}">
                <a16:creationId xmlns:a16="http://schemas.microsoft.com/office/drawing/2014/main" id="{68204569-8489-4C03-81C3-19362A92AC7A}"/>
              </a:ext>
            </a:extLst>
          </p:cNvPr>
          <p:cNvSpPr>
            <a:spLocks noChangeAspect="1"/>
          </p:cNvSpPr>
          <p:nvPr/>
        </p:nvSpPr>
        <p:spPr>
          <a:xfrm>
            <a:off x="4461367" y="4105883"/>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3</a:t>
            </a:r>
          </a:p>
        </p:txBody>
      </p:sp>
      <p:sp>
        <p:nvSpPr>
          <p:cNvPr id="20" name="箭头: V 形 19">
            <a:extLst>
              <a:ext uri="{FF2B5EF4-FFF2-40B4-BE49-F238E27FC236}">
                <a16:creationId xmlns:a16="http://schemas.microsoft.com/office/drawing/2014/main" id="{7B357543-8692-4CBE-AD27-0398BE70A53B}"/>
              </a:ext>
            </a:extLst>
          </p:cNvPr>
          <p:cNvSpPr/>
          <p:nvPr/>
        </p:nvSpPr>
        <p:spPr>
          <a:xfrm>
            <a:off x="5155949" y="4271179"/>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21" name="箭头: 五边形 20">
            <a:extLst>
              <a:ext uri="{FF2B5EF4-FFF2-40B4-BE49-F238E27FC236}">
                <a16:creationId xmlns:a16="http://schemas.microsoft.com/office/drawing/2014/main" id="{342A4AE0-6102-42FE-8971-EB888F4081B2}"/>
              </a:ext>
            </a:extLst>
          </p:cNvPr>
          <p:cNvSpPr/>
          <p:nvPr/>
        </p:nvSpPr>
        <p:spPr>
          <a:xfrm>
            <a:off x="5519936" y="4880321"/>
            <a:ext cx="5335931" cy="525461"/>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FFFFFF"/>
                </a:solidFill>
                <a:latin charset="-122" panose="020b0400000000000000" pitchFamily="34" typeface="思源黑体 CN Normal"/>
                <a:ea charset="-122" panose="020b0400000000000000" pitchFamily="34" typeface="思源黑体 CN Normal"/>
                <a:cs typeface="+mn-ea"/>
                <a:sym typeface="+mn-lt"/>
              </a:rPr>
              <a:t>必须坚持科学性</a:t>
            </a:r>
          </a:p>
        </p:txBody>
      </p:sp>
      <p:sp>
        <p:nvSpPr>
          <p:cNvPr id="22" name="矩形: 圆角 21">
            <a:extLst>
              <a:ext uri="{FF2B5EF4-FFF2-40B4-BE49-F238E27FC236}">
                <a16:creationId xmlns:a16="http://schemas.microsoft.com/office/drawing/2014/main" id="{598DC732-7754-424E-8557-9C4139889B93}"/>
              </a:ext>
            </a:extLst>
          </p:cNvPr>
          <p:cNvSpPr>
            <a:spLocks noChangeAspect="1"/>
          </p:cNvSpPr>
          <p:nvPr/>
        </p:nvSpPr>
        <p:spPr>
          <a:xfrm>
            <a:off x="4461367" y="4840587"/>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prstClr val="white"/>
                </a:solidFill>
                <a:latin charset="-122" panose="020b0400000000000000" pitchFamily="34" typeface="思源黑体 CN Normal"/>
                <a:ea charset="-122" panose="020b0400000000000000" pitchFamily="34" typeface="思源黑体 CN Normal"/>
                <a:cs typeface="+mn-ea"/>
                <a:sym typeface="+mn-lt"/>
              </a:rPr>
              <a:t>4</a:t>
            </a:r>
          </a:p>
        </p:txBody>
      </p:sp>
      <p:sp>
        <p:nvSpPr>
          <p:cNvPr id="23" name="箭头: V 形 22">
            <a:extLst>
              <a:ext uri="{FF2B5EF4-FFF2-40B4-BE49-F238E27FC236}">
                <a16:creationId xmlns:a16="http://schemas.microsoft.com/office/drawing/2014/main" id="{BE29DC20-2573-4D87-86FB-3018FC58E7F6}"/>
              </a:ext>
            </a:extLst>
          </p:cNvPr>
          <p:cNvSpPr/>
          <p:nvPr/>
        </p:nvSpPr>
        <p:spPr>
          <a:xfrm>
            <a:off x="5155949" y="5005883"/>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3427641666"/>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9"/>
                                        </p:tgtEl>
                                        <p:attrNameLst>
                                          <p:attrName>style.visibility</p:attrName>
                                        </p:attrNameLst>
                                      </p:cBhvr>
                                      <p:to>
                                        <p:strVal val="visible"/>
                                      </p:to>
                                    </p:set>
                                    <p:animEffect filter="barn(outVertical)"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0"/>
                                        </p:tgtEl>
                                        <p:attrNameLst>
                                          <p:attrName>style.visibility</p:attrName>
                                        </p:attrNameLst>
                                      </p:cBhvr>
                                      <p:to>
                                        <p:strVal val="visible"/>
                                      </p:to>
                                    </p:set>
                                    <p:animEffect filter="barn(inVertical)" transition="in">
                                      <p:cBhvr>
                                        <p:cTn dur="500" id="11"/>
                                        <p:tgtEl>
                                          <p:spTgt spid="10"/>
                                        </p:tgtEl>
                                      </p:cBhvr>
                                    </p:animEffect>
                                  </p:childTnLst>
                                </p:cTn>
                              </p:par>
                            </p:childTnLst>
                          </p:cTn>
                        </p:par>
                        <p:par>
                          <p:cTn fill="hold" id="12" nodeType="afterGroup">
                            <p:stCondLst>
                              <p:cond delay="1000"/>
                            </p:stCondLst>
                            <p:childTnLst>
                              <p:par>
                                <p:cTn decel="45000" fill="hold" grpId="0" id="13" nodeType="after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1000" fill="hold" id="15"/>
                                        <p:tgtEl>
                                          <p:spTgt spid="12"/>
                                        </p:tgtEl>
                                        <p:attrNameLst>
                                          <p:attrName>ppt_x</p:attrName>
                                        </p:attrNameLst>
                                      </p:cBhvr>
                                      <p:tavLst>
                                        <p:tav tm="0">
                                          <p:val>
                                            <p:strVal val="0-#ppt_w/2"/>
                                          </p:val>
                                        </p:tav>
                                        <p:tav tm="100000">
                                          <p:val>
                                            <p:strVal val="#ppt_x"/>
                                          </p:val>
                                        </p:tav>
                                      </p:tavLst>
                                    </p:anim>
                                    <p:anim calcmode="lin" valueType="num">
                                      <p:cBhvr additive="base">
                                        <p:cTn dur="1000" fill="hold" id="16"/>
                                        <p:tgtEl>
                                          <p:spTgt spid="12"/>
                                        </p:tgtEl>
                                        <p:attrNameLst>
                                          <p:attrName>ppt_y</p:attrName>
                                        </p:attrNameLst>
                                      </p:cBhvr>
                                      <p:tavLst>
                                        <p:tav tm="0">
                                          <p:val>
                                            <p:strVal val="#ppt_y"/>
                                          </p:val>
                                        </p:tav>
                                        <p:tav tm="100000">
                                          <p:val>
                                            <p:strVal val="#ppt_y"/>
                                          </p:val>
                                        </p:tav>
                                      </p:tavLst>
                                    </p:anim>
                                  </p:childTnLst>
                                </p:cTn>
                              </p:par>
                              <p:par>
                                <p:cTn fill="hold" grpId="1" id="17" nodeType="withEffect" presetClass="emph" presetID="8" presetSubtype="0">
                                  <p:stCondLst>
                                    <p:cond delay="0"/>
                                  </p:stCondLst>
                                  <p:childTnLst>
                                    <p:animRot by="21600000">
                                      <p:cBhvr>
                                        <p:cTn dur="1000" fill="hold" id="18"/>
                                        <p:tgtEl>
                                          <p:spTgt spid="12"/>
                                        </p:tgtEl>
                                        <p:attrNameLst>
                                          <p:attrName>r</p:attrName>
                                        </p:attrNameLst>
                                      </p:cBhvr>
                                    </p:animRot>
                                  </p:childTnLst>
                                </p:cTn>
                              </p:par>
                              <p:par>
                                <p:cTn fill="hold" grpId="0" id="19" nodeType="withEffect" presetClass="entr" presetID="22" presetSubtype="8">
                                  <p:stCondLst>
                                    <p:cond delay="500"/>
                                  </p:stCondLst>
                                  <p:childTnLst>
                                    <p:set>
                                      <p:cBhvr>
                                        <p:cTn dur="1" fill="hold" id="20">
                                          <p:stCondLst>
                                            <p:cond delay="0"/>
                                          </p:stCondLst>
                                        </p:cTn>
                                        <p:tgtEl>
                                          <p:spTgt spid="14"/>
                                        </p:tgtEl>
                                        <p:attrNameLst>
                                          <p:attrName>style.visibility</p:attrName>
                                        </p:attrNameLst>
                                      </p:cBhvr>
                                      <p:to>
                                        <p:strVal val="visible"/>
                                      </p:to>
                                    </p:set>
                                    <p:animEffect filter="wipe(left)" transition="in">
                                      <p:cBhvr>
                                        <p:cTn dur="500" id="21"/>
                                        <p:tgtEl>
                                          <p:spTgt spid="14"/>
                                        </p:tgtEl>
                                      </p:cBhvr>
                                    </p:animEffect>
                                  </p:childTnLst>
                                </p:cTn>
                              </p:par>
                              <p:par>
                                <p:cTn fill="hold" grpId="0" id="22" nodeType="withEffect" presetClass="entr" presetID="22" presetSubtype="8">
                                  <p:stCondLst>
                                    <p:cond delay="50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1000" id="24"/>
                                        <p:tgtEl>
                                          <p:spTgt spid="11"/>
                                        </p:tgtEl>
                                      </p:cBhvr>
                                    </p:animEffect>
                                  </p:childTnLst>
                                </p:cTn>
                              </p:par>
                            </p:childTnLst>
                          </p:cTn>
                        </p:par>
                        <p:par>
                          <p:cTn fill="hold" id="25" nodeType="afterGroup">
                            <p:stCondLst>
                              <p:cond delay="2500"/>
                            </p:stCondLst>
                            <p:childTnLst>
                              <p:par>
                                <p:cTn decel="45000" fill="hold" grpId="0" id="26" nodeType="afterEffect" presetClass="entr" presetID="2" presetSubtype="8">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1000" fill="hold" id="28"/>
                                        <p:tgtEl>
                                          <p:spTgt spid="16"/>
                                        </p:tgtEl>
                                        <p:attrNameLst>
                                          <p:attrName>ppt_x</p:attrName>
                                        </p:attrNameLst>
                                      </p:cBhvr>
                                      <p:tavLst>
                                        <p:tav tm="0">
                                          <p:val>
                                            <p:strVal val="0-#ppt_w/2"/>
                                          </p:val>
                                        </p:tav>
                                        <p:tav tm="100000">
                                          <p:val>
                                            <p:strVal val="#ppt_x"/>
                                          </p:val>
                                        </p:tav>
                                      </p:tavLst>
                                    </p:anim>
                                    <p:anim calcmode="lin" valueType="num">
                                      <p:cBhvr additive="base">
                                        <p:cTn dur="1000" fill="hold" id="29"/>
                                        <p:tgtEl>
                                          <p:spTgt spid="16"/>
                                        </p:tgtEl>
                                        <p:attrNameLst>
                                          <p:attrName>ppt_y</p:attrName>
                                        </p:attrNameLst>
                                      </p:cBhvr>
                                      <p:tavLst>
                                        <p:tav tm="0">
                                          <p:val>
                                            <p:strVal val="#ppt_y"/>
                                          </p:val>
                                        </p:tav>
                                        <p:tav tm="100000">
                                          <p:val>
                                            <p:strVal val="#ppt_y"/>
                                          </p:val>
                                        </p:tav>
                                      </p:tavLst>
                                    </p:anim>
                                  </p:childTnLst>
                                </p:cTn>
                              </p:par>
                              <p:par>
                                <p:cTn fill="hold" grpId="1" id="30" nodeType="withEffect" presetClass="emph" presetID="8" presetSubtype="0">
                                  <p:stCondLst>
                                    <p:cond delay="0"/>
                                  </p:stCondLst>
                                  <p:childTnLst>
                                    <p:animRot by="21600000">
                                      <p:cBhvr>
                                        <p:cTn dur="1000" fill="hold" id="31"/>
                                        <p:tgtEl>
                                          <p:spTgt spid="16"/>
                                        </p:tgtEl>
                                        <p:attrNameLst>
                                          <p:attrName>r</p:attrName>
                                        </p:attrNameLst>
                                      </p:cBhvr>
                                    </p:animRot>
                                  </p:childTnLst>
                                </p:cTn>
                              </p:par>
                              <p:par>
                                <p:cTn fill="hold" grpId="0" id="32" nodeType="withEffect" presetClass="entr" presetID="22" presetSubtype="8">
                                  <p:stCondLst>
                                    <p:cond delay="500"/>
                                  </p:stCondLst>
                                  <p:childTnLst>
                                    <p:set>
                                      <p:cBhvr>
                                        <p:cTn dur="1" fill="hold" id="33">
                                          <p:stCondLst>
                                            <p:cond delay="0"/>
                                          </p:stCondLst>
                                        </p:cTn>
                                        <p:tgtEl>
                                          <p:spTgt spid="17"/>
                                        </p:tgtEl>
                                        <p:attrNameLst>
                                          <p:attrName>style.visibility</p:attrName>
                                        </p:attrNameLst>
                                      </p:cBhvr>
                                      <p:to>
                                        <p:strVal val="visible"/>
                                      </p:to>
                                    </p:set>
                                    <p:animEffect filter="wipe(left)" transition="in">
                                      <p:cBhvr>
                                        <p:cTn dur="500" id="34"/>
                                        <p:tgtEl>
                                          <p:spTgt spid="17"/>
                                        </p:tgtEl>
                                      </p:cBhvr>
                                    </p:animEffect>
                                  </p:childTnLst>
                                </p:cTn>
                              </p:par>
                              <p:par>
                                <p:cTn fill="hold" grpId="0" id="35" nodeType="withEffect" presetClass="entr" presetID="22" presetSubtype="8">
                                  <p:stCondLst>
                                    <p:cond delay="500"/>
                                  </p:stCondLst>
                                  <p:childTnLst>
                                    <p:set>
                                      <p:cBhvr>
                                        <p:cTn dur="1" fill="hold" id="36">
                                          <p:stCondLst>
                                            <p:cond delay="0"/>
                                          </p:stCondLst>
                                        </p:cTn>
                                        <p:tgtEl>
                                          <p:spTgt spid="15"/>
                                        </p:tgtEl>
                                        <p:attrNameLst>
                                          <p:attrName>style.visibility</p:attrName>
                                        </p:attrNameLst>
                                      </p:cBhvr>
                                      <p:to>
                                        <p:strVal val="visible"/>
                                      </p:to>
                                    </p:set>
                                    <p:animEffect filter="wipe(left)" transition="in">
                                      <p:cBhvr>
                                        <p:cTn dur="1000" id="37"/>
                                        <p:tgtEl>
                                          <p:spTgt spid="15"/>
                                        </p:tgtEl>
                                      </p:cBhvr>
                                    </p:animEffect>
                                  </p:childTnLst>
                                </p:cTn>
                              </p:par>
                            </p:childTnLst>
                          </p:cTn>
                        </p:par>
                        <p:par>
                          <p:cTn fill="hold" id="38" nodeType="afterGroup">
                            <p:stCondLst>
                              <p:cond delay="4000"/>
                            </p:stCondLst>
                            <p:childTnLst>
                              <p:par>
                                <p:cTn decel="45000" fill="hold" grpId="0" id="39" nodeType="afterEffect" presetClass="entr" presetID="2" presetSubtype="8">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additive="base">
                                        <p:cTn dur="1000" fill="hold" id="41"/>
                                        <p:tgtEl>
                                          <p:spTgt spid="19"/>
                                        </p:tgtEl>
                                        <p:attrNameLst>
                                          <p:attrName>ppt_x</p:attrName>
                                        </p:attrNameLst>
                                      </p:cBhvr>
                                      <p:tavLst>
                                        <p:tav tm="0">
                                          <p:val>
                                            <p:strVal val="0-#ppt_w/2"/>
                                          </p:val>
                                        </p:tav>
                                        <p:tav tm="100000">
                                          <p:val>
                                            <p:strVal val="#ppt_x"/>
                                          </p:val>
                                        </p:tav>
                                      </p:tavLst>
                                    </p:anim>
                                    <p:anim calcmode="lin" valueType="num">
                                      <p:cBhvr additive="base">
                                        <p:cTn dur="1000" fill="hold" id="42"/>
                                        <p:tgtEl>
                                          <p:spTgt spid="19"/>
                                        </p:tgtEl>
                                        <p:attrNameLst>
                                          <p:attrName>ppt_y</p:attrName>
                                        </p:attrNameLst>
                                      </p:cBhvr>
                                      <p:tavLst>
                                        <p:tav tm="0">
                                          <p:val>
                                            <p:strVal val="#ppt_y"/>
                                          </p:val>
                                        </p:tav>
                                        <p:tav tm="100000">
                                          <p:val>
                                            <p:strVal val="#ppt_y"/>
                                          </p:val>
                                        </p:tav>
                                      </p:tavLst>
                                    </p:anim>
                                  </p:childTnLst>
                                </p:cTn>
                              </p:par>
                              <p:par>
                                <p:cTn fill="hold" grpId="1" id="43" nodeType="withEffect" presetClass="emph" presetID="8" presetSubtype="0">
                                  <p:stCondLst>
                                    <p:cond delay="0"/>
                                  </p:stCondLst>
                                  <p:childTnLst>
                                    <p:animRot by="21600000">
                                      <p:cBhvr>
                                        <p:cTn dur="1000" fill="hold" id="44"/>
                                        <p:tgtEl>
                                          <p:spTgt spid="19"/>
                                        </p:tgtEl>
                                        <p:attrNameLst>
                                          <p:attrName>r</p:attrName>
                                        </p:attrNameLst>
                                      </p:cBhvr>
                                    </p:animRot>
                                  </p:childTnLst>
                                </p:cTn>
                              </p:par>
                              <p:par>
                                <p:cTn fill="hold" grpId="0" id="45" nodeType="withEffect" presetClass="entr" presetID="22" presetSubtype="8">
                                  <p:stCondLst>
                                    <p:cond delay="500"/>
                                  </p:stCondLst>
                                  <p:childTnLst>
                                    <p:set>
                                      <p:cBhvr>
                                        <p:cTn dur="1" fill="hold" id="46">
                                          <p:stCondLst>
                                            <p:cond delay="0"/>
                                          </p:stCondLst>
                                        </p:cTn>
                                        <p:tgtEl>
                                          <p:spTgt spid="20"/>
                                        </p:tgtEl>
                                        <p:attrNameLst>
                                          <p:attrName>style.visibility</p:attrName>
                                        </p:attrNameLst>
                                      </p:cBhvr>
                                      <p:to>
                                        <p:strVal val="visible"/>
                                      </p:to>
                                    </p:set>
                                    <p:animEffect filter="wipe(left)" transition="in">
                                      <p:cBhvr>
                                        <p:cTn dur="500" id="47"/>
                                        <p:tgtEl>
                                          <p:spTgt spid="20"/>
                                        </p:tgtEl>
                                      </p:cBhvr>
                                    </p:animEffect>
                                  </p:childTnLst>
                                </p:cTn>
                              </p:par>
                              <p:par>
                                <p:cTn fill="hold" grpId="0" id="48" nodeType="withEffect" presetClass="entr" presetID="22" presetSubtype="8">
                                  <p:stCondLst>
                                    <p:cond delay="500"/>
                                  </p:stCondLst>
                                  <p:childTnLst>
                                    <p:set>
                                      <p:cBhvr>
                                        <p:cTn dur="1" fill="hold" id="49">
                                          <p:stCondLst>
                                            <p:cond delay="0"/>
                                          </p:stCondLst>
                                        </p:cTn>
                                        <p:tgtEl>
                                          <p:spTgt spid="18"/>
                                        </p:tgtEl>
                                        <p:attrNameLst>
                                          <p:attrName>style.visibility</p:attrName>
                                        </p:attrNameLst>
                                      </p:cBhvr>
                                      <p:to>
                                        <p:strVal val="visible"/>
                                      </p:to>
                                    </p:set>
                                    <p:animEffect filter="wipe(left)" transition="in">
                                      <p:cBhvr>
                                        <p:cTn dur="1000" id="50"/>
                                        <p:tgtEl>
                                          <p:spTgt spid="18"/>
                                        </p:tgtEl>
                                      </p:cBhvr>
                                    </p:animEffect>
                                  </p:childTnLst>
                                </p:cTn>
                              </p:par>
                            </p:childTnLst>
                          </p:cTn>
                        </p:par>
                        <p:par>
                          <p:cTn fill="hold" id="51" nodeType="afterGroup">
                            <p:stCondLst>
                              <p:cond delay="5500"/>
                            </p:stCondLst>
                            <p:childTnLst>
                              <p:par>
                                <p:cTn decel="45000" fill="hold" grpId="0" id="52" nodeType="afterEffect" presetClass="entr" presetID="2" presetSubtype="8">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additive="base">
                                        <p:cTn dur="1000" fill="hold" id="54"/>
                                        <p:tgtEl>
                                          <p:spTgt spid="22"/>
                                        </p:tgtEl>
                                        <p:attrNameLst>
                                          <p:attrName>ppt_x</p:attrName>
                                        </p:attrNameLst>
                                      </p:cBhvr>
                                      <p:tavLst>
                                        <p:tav tm="0">
                                          <p:val>
                                            <p:strVal val="0-#ppt_w/2"/>
                                          </p:val>
                                        </p:tav>
                                        <p:tav tm="100000">
                                          <p:val>
                                            <p:strVal val="#ppt_x"/>
                                          </p:val>
                                        </p:tav>
                                      </p:tavLst>
                                    </p:anim>
                                    <p:anim calcmode="lin" valueType="num">
                                      <p:cBhvr additive="base">
                                        <p:cTn dur="1000" fill="hold" id="55"/>
                                        <p:tgtEl>
                                          <p:spTgt spid="22"/>
                                        </p:tgtEl>
                                        <p:attrNameLst>
                                          <p:attrName>ppt_y</p:attrName>
                                        </p:attrNameLst>
                                      </p:cBhvr>
                                      <p:tavLst>
                                        <p:tav tm="0">
                                          <p:val>
                                            <p:strVal val="#ppt_y"/>
                                          </p:val>
                                        </p:tav>
                                        <p:tav tm="100000">
                                          <p:val>
                                            <p:strVal val="#ppt_y"/>
                                          </p:val>
                                        </p:tav>
                                      </p:tavLst>
                                    </p:anim>
                                  </p:childTnLst>
                                </p:cTn>
                              </p:par>
                              <p:par>
                                <p:cTn fill="hold" grpId="1" id="56" nodeType="withEffect" presetClass="emph" presetID="8" presetSubtype="0">
                                  <p:stCondLst>
                                    <p:cond delay="0"/>
                                  </p:stCondLst>
                                  <p:childTnLst>
                                    <p:animRot by="21600000">
                                      <p:cBhvr>
                                        <p:cTn dur="1000" fill="hold" id="57"/>
                                        <p:tgtEl>
                                          <p:spTgt spid="22"/>
                                        </p:tgtEl>
                                        <p:attrNameLst>
                                          <p:attrName>r</p:attrName>
                                        </p:attrNameLst>
                                      </p:cBhvr>
                                    </p:animRot>
                                  </p:childTnLst>
                                </p:cTn>
                              </p:par>
                              <p:par>
                                <p:cTn fill="hold" grpId="0" id="58" nodeType="withEffect" presetClass="entr" presetID="22" presetSubtype="8">
                                  <p:stCondLst>
                                    <p:cond delay="500"/>
                                  </p:stCondLst>
                                  <p:childTnLst>
                                    <p:set>
                                      <p:cBhvr>
                                        <p:cTn dur="1" fill="hold" id="59">
                                          <p:stCondLst>
                                            <p:cond delay="0"/>
                                          </p:stCondLst>
                                        </p:cTn>
                                        <p:tgtEl>
                                          <p:spTgt spid="23"/>
                                        </p:tgtEl>
                                        <p:attrNameLst>
                                          <p:attrName>style.visibility</p:attrName>
                                        </p:attrNameLst>
                                      </p:cBhvr>
                                      <p:to>
                                        <p:strVal val="visible"/>
                                      </p:to>
                                    </p:set>
                                    <p:animEffect filter="wipe(left)" transition="in">
                                      <p:cBhvr>
                                        <p:cTn dur="500" id="60"/>
                                        <p:tgtEl>
                                          <p:spTgt spid="23"/>
                                        </p:tgtEl>
                                      </p:cBhvr>
                                    </p:animEffect>
                                  </p:childTnLst>
                                </p:cTn>
                              </p:par>
                              <p:par>
                                <p:cTn fill="hold" grpId="0" id="61" nodeType="withEffect" presetClass="entr" presetID="22" presetSubtype="8">
                                  <p:stCondLst>
                                    <p:cond delay="500"/>
                                  </p:stCondLst>
                                  <p:childTnLst>
                                    <p:set>
                                      <p:cBhvr>
                                        <p:cTn dur="1" fill="hold" id="62">
                                          <p:stCondLst>
                                            <p:cond delay="0"/>
                                          </p:stCondLst>
                                        </p:cTn>
                                        <p:tgtEl>
                                          <p:spTgt spid="21"/>
                                        </p:tgtEl>
                                        <p:attrNameLst>
                                          <p:attrName>style.visibility</p:attrName>
                                        </p:attrNameLst>
                                      </p:cBhvr>
                                      <p:to>
                                        <p:strVal val="visible"/>
                                      </p:to>
                                    </p:set>
                                    <p:animEffect filter="wipe(left)" transition="in">
                                      <p:cBhvr>
                                        <p:cTn dur="10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1" spid="12"/>
      <p:bldP grpId="0" spid="14"/>
      <p:bldP grpId="0" spid="15"/>
      <p:bldP grpId="0" spid="16"/>
      <p:bldP grpId="1" spid="16"/>
      <p:bldP grpId="0" spid="17"/>
      <p:bldP grpId="0" spid="18"/>
      <p:bldP grpId="0" spid="19"/>
      <p:bldP grpId="1" spid="19"/>
      <p:bldP grpId="0" spid="20"/>
      <p:bldP grpId="0" spid="21"/>
      <p:bldP grpId="0" spid="22"/>
      <p:bldP grpId="1" spid="22"/>
      <p:bldP grpId="0" spid="2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箭头: 五边形 7">
            <a:extLst>
              <a:ext uri="{FF2B5EF4-FFF2-40B4-BE49-F238E27FC236}">
                <a16:creationId xmlns:a16="http://schemas.microsoft.com/office/drawing/2014/main" id="{86F7AC74-4DB0-487B-8274-79640D2B11FD}"/>
              </a:ext>
            </a:extLst>
          </p:cNvPr>
          <p:cNvSpPr/>
          <p:nvPr/>
        </p:nvSpPr>
        <p:spPr>
          <a:xfrm>
            <a:off x="2394692" y="1727445"/>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rgbClr val="FFFFFF"/>
                </a:solidFill>
                <a:latin charset="-122" panose="020b0400000000000000" pitchFamily="34" typeface="思源黑体 CN Normal"/>
                <a:ea charset="-122" panose="020b0400000000000000" pitchFamily="34" typeface="思源黑体 CN Normal"/>
                <a:sym typeface="+mn-lt"/>
              </a:rPr>
              <a:t>必须坚持全面性</a:t>
            </a:r>
          </a:p>
        </p:txBody>
      </p:sp>
      <p:sp>
        <p:nvSpPr>
          <p:cNvPr id="9" name="矩形 8">
            <a:extLst>
              <a:ext uri="{FF2B5EF4-FFF2-40B4-BE49-F238E27FC236}">
                <a16:creationId xmlns:a16="http://schemas.microsoft.com/office/drawing/2014/main" id="{7F8BE1AC-6801-445A-B28D-25561494F108}"/>
              </a:ext>
            </a:extLst>
          </p:cNvPr>
          <p:cNvSpPr/>
          <p:nvPr/>
        </p:nvSpPr>
        <p:spPr>
          <a:xfrm>
            <a:off x="2276113" y="2249426"/>
            <a:ext cx="8813931" cy="1554480"/>
          </a:xfrm>
          <a:prstGeom prst="rect">
            <a:avLst/>
          </a:prstGeom>
        </p:spPr>
        <p:txBody>
          <a:bodyPr wrap="square">
            <a:spAutoFit/>
          </a:bodyPr>
          <a:lstStyle/>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学习贯彻总书记关于意识形态工作的重要讲话，一定要注意全面完整，不能只重视某一方面而忽视其他方面。一是对社会科学、文学艺术、理论宣传、新闻舆论各方面工作都要全力去做，不能只顾了前沿阵地，而忽视了基础工程。二是对总书记关于具体问题、具体工作的重要指示要全面贯彻。只有坚持全面学习贯彻，才能在做好意识形态工作过程中正确处理这些关系，避免片面性。</a:t>
            </a:r>
          </a:p>
        </p:txBody>
      </p:sp>
      <p:sp>
        <p:nvSpPr>
          <p:cNvPr id="10" name="矩形: 圆角 9">
            <a:extLst>
              <a:ext uri="{FF2B5EF4-FFF2-40B4-BE49-F238E27FC236}">
                <a16:creationId xmlns:a16="http://schemas.microsoft.com/office/drawing/2014/main" id="{F72489C0-AC79-4ED8-9D47-78108BD5849B}"/>
              </a:ext>
            </a:extLst>
          </p:cNvPr>
          <p:cNvSpPr>
            <a:spLocks noChangeAspect="1"/>
          </p:cNvSpPr>
          <p:nvPr/>
        </p:nvSpPr>
        <p:spPr>
          <a:xfrm>
            <a:off x="1336123" y="1687711"/>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1</a:t>
            </a:r>
          </a:p>
        </p:txBody>
      </p:sp>
      <p:cxnSp>
        <p:nvCxnSpPr>
          <p:cNvPr id="11" name="直接连接符 10">
            <a:extLst>
              <a:ext uri="{FF2B5EF4-FFF2-40B4-BE49-F238E27FC236}">
                <a16:creationId xmlns:a16="http://schemas.microsoft.com/office/drawing/2014/main" id="{C16C4A11-3888-45D9-B819-F4960184EC51}"/>
              </a:ext>
            </a:extLst>
          </p:cNvPr>
          <p:cNvCxnSpPr>
            <a:stCxn id="10" idx="2"/>
          </p:cNvCxnSpPr>
          <p:nvPr/>
        </p:nvCxnSpPr>
        <p:spPr>
          <a:xfrm flipH="1">
            <a:off x="1624123" y="2263711"/>
            <a:ext cx="0" cy="426426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箭头: V 形 11">
            <a:extLst>
              <a:ext uri="{FF2B5EF4-FFF2-40B4-BE49-F238E27FC236}">
                <a16:creationId xmlns:a16="http://schemas.microsoft.com/office/drawing/2014/main" id="{44A807F2-A094-44A9-AC79-1243F6465A51}"/>
              </a:ext>
            </a:extLst>
          </p:cNvPr>
          <p:cNvSpPr/>
          <p:nvPr/>
        </p:nvSpPr>
        <p:spPr>
          <a:xfrm>
            <a:off x="2030705" y="1853007"/>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22" name="箭头: 五边形 21">
            <a:extLst>
              <a:ext uri="{FF2B5EF4-FFF2-40B4-BE49-F238E27FC236}">
                <a16:creationId xmlns:a16="http://schemas.microsoft.com/office/drawing/2014/main" id="{D26D31BE-30AF-44C8-B383-27FBA33D4525}"/>
              </a:ext>
            </a:extLst>
          </p:cNvPr>
          <p:cNvSpPr/>
          <p:nvPr/>
        </p:nvSpPr>
        <p:spPr>
          <a:xfrm>
            <a:off x="2394692" y="3956997"/>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rgbClr val="FFFFFF"/>
                </a:solidFill>
                <a:latin charset="-122" panose="020b0400000000000000" pitchFamily="34" typeface="思源黑体 CN Normal"/>
                <a:ea charset="-122" panose="020b0400000000000000" pitchFamily="34" typeface="思源黑体 CN Normal"/>
                <a:sym typeface="+mn-lt"/>
              </a:rPr>
              <a:t>必须坚持系统性</a:t>
            </a:r>
          </a:p>
        </p:txBody>
      </p:sp>
      <p:sp>
        <p:nvSpPr>
          <p:cNvPr id="23" name="矩形 22">
            <a:extLst>
              <a:ext uri="{FF2B5EF4-FFF2-40B4-BE49-F238E27FC236}">
                <a16:creationId xmlns:a16="http://schemas.microsoft.com/office/drawing/2014/main" id="{0CB125AF-A6FD-4D19-975B-375864E38526}"/>
              </a:ext>
            </a:extLst>
          </p:cNvPr>
          <p:cNvSpPr/>
          <p:nvPr/>
        </p:nvSpPr>
        <p:spPr>
          <a:xfrm>
            <a:off x="2276113" y="4493264"/>
            <a:ext cx="8813931" cy="1554480"/>
          </a:xfrm>
          <a:prstGeom prst="rect">
            <a:avLst/>
          </a:prstGeom>
        </p:spPr>
        <p:txBody>
          <a:bodyPr wrap="square">
            <a:spAutoFit/>
          </a:bodyPr>
          <a:lstStyle/>
          <a:p>
            <a:pPr algn="just" defTabSz="914354">
              <a:lnSpc>
                <a:spcPct val="150000"/>
              </a:lnSpc>
              <a:defRPr/>
            </a:pPr>
            <a:r>
              <a:rPr altLang="en-US" kern="100" lang="zh-CN" sz="1600">
                <a:latin charset="-122" panose="020b0400000000000000" pitchFamily="34" typeface="思源黑体 CN Normal"/>
                <a:ea charset="-122" panose="020b0400000000000000" pitchFamily="34" typeface="思源黑体 CN Normal"/>
                <a:cs typeface="+mn-ea"/>
                <a:sym typeface="+mn-lt"/>
              </a:rPr>
              <a:t>学习贯彻总书记关于意识形态工作的重要讲话，要紧紧围绕坚定理想信念、最大限度凝聚共识、鼓舞干劲，实现中华民族伟大复兴的中国梦这个大目标。分析研究意识形态领域的问题，贯彻落实有关工作部署，都要坚持目标引领。坚持系统性思维，防止出现从局部看是在做意识形态工作、从大局来说却不利于事业发展这样头尾颠倒的情况发生。</a:t>
            </a:r>
          </a:p>
        </p:txBody>
      </p:sp>
      <p:sp>
        <p:nvSpPr>
          <p:cNvPr id="24" name="矩形: 圆角 23">
            <a:extLst>
              <a:ext uri="{FF2B5EF4-FFF2-40B4-BE49-F238E27FC236}">
                <a16:creationId xmlns:a16="http://schemas.microsoft.com/office/drawing/2014/main" id="{1057C54E-7999-4EBA-AF94-6BAD90724607}"/>
              </a:ext>
            </a:extLst>
          </p:cNvPr>
          <p:cNvSpPr>
            <a:spLocks noChangeAspect="1"/>
          </p:cNvSpPr>
          <p:nvPr/>
        </p:nvSpPr>
        <p:spPr>
          <a:xfrm>
            <a:off x="1336123" y="3917263"/>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2</a:t>
            </a:r>
          </a:p>
        </p:txBody>
      </p:sp>
      <p:sp>
        <p:nvSpPr>
          <p:cNvPr id="25" name="箭头: V 形 24">
            <a:extLst>
              <a:ext uri="{FF2B5EF4-FFF2-40B4-BE49-F238E27FC236}">
                <a16:creationId xmlns:a16="http://schemas.microsoft.com/office/drawing/2014/main" id="{22959E60-840A-4E7A-B188-11DA80D7288A}"/>
              </a:ext>
            </a:extLst>
          </p:cNvPr>
          <p:cNvSpPr/>
          <p:nvPr/>
        </p:nvSpPr>
        <p:spPr>
          <a:xfrm>
            <a:off x="2030705" y="4082559"/>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76009984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5000"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0-#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1" id="9" nodeType="withEffect" presetClass="emph" presetID="8" presetSubtype="0">
                                  <p:stCondLst>
                                    <p:cond delay="0"/>
                                  </p:stCondLst>
                                  <p:childTnLst>
                                    <p:animRot by="21600000">
                                      <p:cBhvr>
                                        <p:cTn dur="1000" fill="hold" id="10"/>
                                        <p:tgtEl>
                                          <p:spTgt spid="10"/>
                                        </p:tgtEl>
                                        <p:attrNameLst>
                                          <p:attrName>r</p:attrName>
                                        </p:attrNameLst>
                                      </p:cBhvr>
                                    </p:animRot>
                                  </p:childTnLst>
                                </p:cTn>
                              </p:par>
                              <p:par>
                                <p:cTn fill="hold" grpId="0" id="11" nodeType="withEffect" presetClass="entr" presetID="22" presetSubtype="8">
                                  <p:stCondLst>
                                    <p:cond delay="50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par>
                                <p:cTn fill="hold" grpId="0" id="14" nodeType="withEffect" presetClass="entr" presetID="22" presetSubtype="8">
                                  <p:stCondLst>
                                    <p:cond delay="50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1000" id="16"/>
                                        <p:tgtEl>
                                          <p:spTgt spid="8"/>
                                        </p:tgtEl>
                                      </p:cBhvr>
                                    </p:animEffect>
                                  </p:childTnLst>
                                </p:cTn>
                              </p:par>
                              <p:par>
                                <p:cTn fill="hold" grpId="0" id="17" nodeType="withEffect" presetClass="entr" presetID="31" presetSubtype="0">
                                  <p:stCondLst>
                                    <p:cond delay="500"/>
                                  </p:stCondLst>
                                  <p:iterate type="lt">
                                    <p:tmPct val="333"/>
                                  </p:iterate>
                                  <p:childTnLst>
                                    <p:set>
                                      <p:cBhvr>
                                        <p:cTn dur="1" fill="hold" id="18">
                                          <p:stCondLst>
                                            <p:cond delay="0"/>
                                          </p:stCondLst>
                                        </p:cTn>
                                        <p:tgtEl>
                                          <p:spTgt spid="9"/>
                                        </p:tgtEl>
                                        <p:attrNameLst>
                                          <p:attrName>style.visibility</p:attrName>
                                        </p:attrNameLst>
                                      </p:cBhvr>
                                      <p:to>
                                        <p:strVal val="visible"/>
                                      </p:to>
                                    </p:set>
                                    <p:anim calcmode="lin" valueType="num">
                                      <p:cBhvr>
                                        <p:cTn dur="750" fill="hold" id="19"/>
                                        <p:tgtEl>
                                          <p:spTgt spid="9"/>
                                        </p:tgtEl>
                                        <p:attrNameLst>
                                          <p:attrName>ppt_w</p:attrName>
                                        </p:attrNameLst>
                                      </p:cBhvr>
                                      <p:tavLst>
                                        <p:tav tm="0">
                                          <p:val>
                                            <p:fltVal val="0"/>
                                          </p:val>
                                        </p:tav>
                                        <p:tav tm="100000">
                                          <p:val>
                                            <p:strVal val="#ppt_w"/>
                                          </p:val>
                                        </p:tav>
                                      </p:tavLst>
                                    </p:anim>
                                    <p:anim calcmode="lin" valueType="num">
                                      <p:cBhvr>
                                        <p:cTn dur="750" fill="hold" id="20"/>
                                        <p:tgtEl>
                                          <p:spTgt spid="9"/>
                                        </p:tgtEl>
                                        <p:attrNameLst>
                                          <p:attrName>ppt_h</p:attrName>
                                        </p:attrNameLst>
                                      </p:cBhvr>
                                      <p:tavLst>
                                        <p:tav tm="0">
                                          <p:val>
                                            <p:fltVal val="0"/>
                                          </p:val>
                                        </p:tav>
                                        <p:tav tm="100000">
                                          <p:val>
                                            <p:strVal val="#ppt_h"/>
                                          </p:val>
                                        </p:tav>
                                      </p:tavLst>
                                    </p:anim>
                                    <p:anim calcmode="lin" valueType="num">
                                      <p:cBhvr>
                                        <p:cTn dur="750" fill="hold" id="21"/>
                                        <p:tgtEl>
                                          <p:spTgt spid="9"/>
                                        </p:tgtEl>
                                        <p:attrNameLst>
                                          <p:attrName>style.rotation</p:attrName>
                                        </p:attrNameLst>
                                      </p:cBhvr>
                                      <p:tavLst>
                                        <p:tav tm="0">
                                          <p:val>
                                            <p:fltVal val="90"/>
                                          </p:val>
                                        </p:tav>
                                        <p:tav tm="100000">
                                          <p:val>
                                            <p:fltVal val="0"/>
                                          </p:val>
                                        </p:tav>
                                      </p:tavLst>
                                    </p:anim>
                                    <p:animEffect filter="fade" transition="in">
                                      <p:cBhvr>
                                        <p:cTn dur="750" id="22"/>
                                        <p:tgtEl>
                                          <p:spTgt spid="9"/>
                                        </p:tgtEl>
                                      </p:cBhvr>
                                    </p:animEffect>
                                  </p:childTnLst>
                                </p:cTn>
                              </p:par>
                            </p:childTnLst>
                          </p:cTn>
                        </p:par>
                        <p:par>
                          <p:cTn fill="hold" id="23" nodeType="afterGroup">
                            <p:stCondLst>
                              <p:cond delay="1500"/>
                            </p:stCondLst>
                            <p:childTnLst>
                              <p:par>
                                <p:cTn fill="hold" id="24" nodeType="afterEffect" presetClass="entr" presetID="22" presetSubtype="1">
                                  <p:stCondLst>
                                    <p:cond delay="0"/>
                                  </p:stCondLst>
                                  <p:childTnLst>
                                    <p:set>
                                      <p:cBhvr>
                                        <p:cTn dur="1" fill="hold" id="25">
                                          <p:stCondLst>
                                            <p:cond delay="0"/>
                                          </p:stCondLst>
                                        </p:cTn>
                                        <p:tgtEl>
                                          <p:spTgt spid="11"/>
                                        </p:tgtEl>
                                        <p:attrNameLst>
                                          <p:attrName>style.visibility</p:attrName>
                                        </p:attrNameLst>
                                      </p:cBhvr>
                                      <p:to>
                                        <p:strVal val="visible"/>
                                      </p:to>
                                    </p:set>
                                    <p:animEffect filter="wipe(up)" transition="in">
                                      <p:cBhvr>
                                        <p:cTn dur="500" id="26"/>
                                        <p:tgtEl>
                                          <p:spTgt spid="11"/>
                                        </p:tgtEl>
                                      </p:cBhvr>
                                    </p:animEffect>
                                  </p:childTnLst>
                                </p:cTn>
                              </p:par>
                            </p:childTnLst>
                          </p:cTn>
                        </p:par>
                        <p:par>
                          <p:cTn fill="hold" id="27" nodeType="afterGroup">
                            <p:stCondLst>
                              <p:cond delay="2000"/>
                            </p:stCondLst>
                            <p:childTnLst>
                              <p:par>
                                <p:cTn decel="45000" fill="hold" grpId="0" id="28" nodeType="afterEffect" presetClass="entr" presetID="2" presetSubtype="8">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1000" fill="hold" id="30"/>
                                        <p:tgtEl>
                                          <p:spTgt spid="24"/>
                                        </p:tgtEl>
                                        <p:attrNameLst>
                                          <p:attrName>ppt_x</p:attrName>
                                        </p:attrNameLst>
                                      </p:cBhvr>
                                      <p:tavLst>
                                        <p:tav tm="0">
                                          <p:val>
                                            <p:strVal val="0-#ppt_w/2"/>
                                          </p:val>
                                        </p:tav>
                                        <p:tav tm="100000">
                                          <p:val>
                                            <p:strVal val="#ppt_x"/>
                                          </p:val>
                                        </p:tav>
                                      </p:tavLst>
                                    </p:anim>
                                    <p:anim calcmode="lin" valueType="num">
                                      <p:cBhvr additive="base">
                                        <p:cTn dur="1000" fill="hold" id="31"/>
                                        <p:tgtEl>
                                          <p:spTgt spid="24"/>
                                        </p:tgtEl>
                                        <p:attrNameLst>
                                          <p:attrName>ppt_y</p:attrName>
                                        </p:attrNameLst>
                                      </p:cBhvr>
                                      <p:tavLst>
                                        <p:tav tm="0">
                                          <p:val>
                                            <p:strVal val="#ppt_y"/>
                                          </p:val>
                                        </p:tav>
                                        <p:tav tm="100000">
                                          <p:val>
                                            <p:strVal val="#ppt_y"/>
                                          </p:val>
                                        </p:tav>
                                      </p:tavLst>
                                    </p:anim>
                                  </p:childTnLst>
                                </p:cTn>
                              </p:par>
                              <p:par>
                                <p:cTn fill="hold" grpId="1" id="32" nodeType="withEffect" presetClass="emph" presetID="8" presetSubtype="0">
                                  <p:stCondLst>
                                    <p:cond delay="0"/>
                                  </p:stCondLst>
                                  <p:childTnLst>
                                    <p:animRot by="21600000">
                                      <p:cBhvr>
                                        <p:cTn dur="1000" fill="hold" id="33"/>
                                        <p:tgtEl>
                                          <p:spTgt spid="24"/>
                                        </p:tgtEl>
                                        <p:attrNameLst>
                                          <p:attrName>r</p:attrName>
                                        </p:attrNameLst>
                                      </p:cBhvr>
                                    </p:animRot>
                                  </p:childTnLst>
                                </p:cTn>
                              </p:par>
                              <p:par>
                                <p:cTn fill="hold" grpId="0" id="34" nodeType="withEffect" presetClass="entr" presetID="22" presetSubtype="8">
                                  <p:stCondLst>
                                    <p:cond delay="50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grpId="0" id="37" nodeType="withEffect" presetClass="entr" presetID="22" presetSubtype="8">
                                  <p:stCondLst>
                                    <p:cond delay="50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1000" id="39"/>
                                        <p:tgtEl>
                                          <p:spTgt spid="22"/>
                                        </p:tgtEl>
                                      </p:cBhvr>
                                    </p:animEffect>
                                  </p:childTnLst>
                                </p:cTn>
                              </p:par>
                              <p:par>
                                <p:cTn fill="hold" grpId="0" id="40" nodeType="withEffect" presetClass="entr" presetID="31" presetSubtype="0">
                                  <p:stCondLst>
                                    <p:cond delay="500"/>
                                  </p:stCondLst>
                                  <p:iterate type="lt">
                                    <p:tmPct val="333"/>
                                  </p:iterate>
                                  <p:childTnLst>
                                    <p:set>
                                      <p:cBhvr>
                                        <p:cTn dur="1" fill="hold" id="41">
                                          <p:stCondLst>
                                            <p:cond delay="0"/>
                                          </p:stCondLst>
                                        </p:cTn>
                                        <p:tgtEl>
                                          <p:spTgt spid="23"/>
                                        </p:tgtEl>
                                        <p:attrNameLst>
                                          <p:attrName>style.visibility</p:attrName>
                                        </p:attrNameLst>
                                      </p:cBhvr>
                                      <p:to>
                                        <p:strVal val="visible"/>
                                      </p:to>
                                    </p:set>
                                    <p:anim calcmode="lin" valueType="num">
                                      <p:cBhvr>
                                        <p:cTn dur="750" fill="hold" id="42"/>
                                        <p:tgtEl>
                                          <p:spTgt spid="23"/>
                                        </p:tgtEl>
                                        <p:attrNameLst>
                                          <p:attrName>ppt_w</p:attrName>
                                        </p:attrNameLst>
                                      </p:cBhvr>
                                      <p:tavLst>
                                        <p:tav tm="0">
                                          <p:val>
                                            <p:fltVal val="0"/>
                                          </p:val>
                                        </p:tav>
                                        <p:tav tm="100000">
                                          <p:val>
                                            <p:strVal val="#ppt_w"/>
                                          </p:val>
                                        </p:tav>
                                      </p:tavLst>
                                    </p:anim>
                                    <p:anim calcmode="lin" valueType="num">
                                      <p:cBhvr>
                                        <p:cTn dur="750" fill="hold" id="43"/>
                                        <p:tgtEl>
                                          <p:spTgt spid="23"/>
                                        </p:tgtEl>
                                        <p:attrNameLst>
                                          <p:attrName>ppt_h</p:attrName>
                                        </p:attrNameLst>
                                      </p:cBhvr>
                                      <p:tavLst>
                                        <p:tav tm="0">
                                          <p:val>
                                            <p:fltVal val="0"/>
                                          </p:val>
                                        </p:tav>
                                        <p:tav tm="100000">
                                          <p:val>
                                            <p:strVal val="#ppt_h"/>
                                          </p:val>
                                        </p:tav>
                                      </p:tavLst>
                                    </p:anim>
                                    <p:anim calcmode="lin" valueType="num">
                                      <p:cBhvr>
                                        <p:cTn dur="750" fill="hold" id="44"/>
                                        <p:tgtEl>
                                          <p:spTgt spid="23"/>
                                        </p:tgtEl>
                                        <p:attrNameLst>
                                          <p:attrName>style.rotation</p:attrName>
                                        </p:attrNameLst>
                                      </p:cBhvr>
                                      <p:tavLst>
                                        <p:tav tm="0">
                                          <p:val>
                                            <p:fltVal val="90"/>
                                          </p:val>
                                        </p:tav>
                                        <p:tav tm="100000">
                                          <p:val>
                                            <p:fltVal val="0"/>
                                          </p:val>
                                        </p:tav>
                                      </p:tavLst>
                                    </p:anim>
                                    <p:animEffect filter="fade" transition="in">
                                      <p:cBhvr>
                                        <p:cTn dur="750" id="4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1" spid="10"/>
      <p:bldP grpId="0" spid="12"/>
      <p:bldP grpId="0" spid="22"/>
      <p:bldP grpId="0" spid="23"/>
      <p:bldP grpId="0" spid="24"/>
      <p:bldP grpId="1" spid="24"/>
      <p:bldP grpId="0" spid="2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箭头: 五边形 7">
            <a:extLst>
              <a:ext uri="{FF2B5EF4-FFF2-40B4-BE49-F238E27FC236}">
                <a16:creationId xmlns:a16="http://schemas.microsoft.com/office/drawing/2014/main" id="{86F7AC74-4DB0-487B-8274-79640D2B11FD}"/>
              </a:ext>
            </a:extLst>
          </p:cNvPr>
          <p:cNvSpPr/>
          <p:nvPr/>
        </p:nvSpPr>
        <p:spPr>
          <a:xfrm>
            <a:off x="2370629" y="1604798"/>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rgbClr val="FFFFFF"/>
                </a:solidFill>
                <a:latin charset="-122" panose="020b0400000000000000" pitchFamily="34" typeface="思源黑体 CN Normal"/>
                <a:ea charset="-122" panose="020b0400000000000000" pitchFamily="34" typeface="思源黑体 CN Normal"/>
                <a:sym typeface="+mn-lt"/>
              </a:rPr>
              <a:t>必须坚持准确性</a:t>
            </a:r>
          </a:p>
        </p:txBody>
      </p:sp>
      <p:sp>
        <p:nvSpPr>
          <p:cNvPr id="9" name="矩形 8">
            <a:extLst>
              <a:ext uri="{FF2B5EF4-FFF2-40B4-BE49-F238E27FC236}">
                <a16:creationId xmlns:a16="http://schemas.microsoft.com/office/drawing/2014/main" id="{7F8BE1AC-6801-445A-B28D-25561494F108}"/>
              </a:ext>
            </a:extLst>
          </p:cNvPr>
          <p:cNvSpPr/>
          <p:nvPr/>
        </p:nvSpPr>
        <p:spPr>
          <a:xfrm>
            <a:off x="2252051" y="2141065"/>
            <a:ext cx="8813931" cy="1188720"/>
          </a:xfrm>
          <a:prstGeom prst="rect">
            <a:avLst/>
          </a:prstGeom>
        </p:spPr>
        <p:txBody>
          <a:bodyPr wrap="square">
            <a:spAutoFit/>
          </a:bodyPr>
          <a:lstStyle/>
          <a:p>
            <a:pPr algn="just" defTabSz="914354">
              <a:lnSpc>
                <a:spcPct val="150000"/>
              </a:lnSpc>
              <a:defRPr/>
            </a:pPr>
            <a:r>
              <a:rPr altLang="en-US" kern="100" lang="zh-CN" sz="1600">
                <a:solidFill>
                  <a:srgbClr val="4D4D4D">
                    <a:lumMod val="75000"/>
                  </a:srgbClr>
                </a:solidFill>
                <a:latin charset="-122" panose="020b0400000000000000" pitchFamily="34" typeface="思源黑体 CN Normal"/>
                <a:ea charset="-122" panose="020b0400000000000000" pitchFamily="34" typeface="思源黑体 CN Normal"/>
                <a:cs typeface="+mn-ea"/>
                <a:sym typeface="+mn-lt"/>
              </a:rPr>
              <a:t>习近平总书记关于意识形态工作的重要讲话，具有很强的针对性，因此在贯彻执行中必须努力做到准确，关键是掌握好界限。要准确把握精神实质，在做具体工作时，更要把握好界限和尺度。该引领时要引领、该宽容时要宽容、该管控时要管控、该打击时要打击，决不可混淆。</a:t>
            </a:r>
          </a:p>
        </p:txBody>
      </p:sp>
      <p:sp>
        <p:nvSpPr>
          <p:cNvPr id="10" name="矩形: 圆角 9">
            <a:extLst>
              <a:ext uri="{FF2B5EF4-FFF2-40B4-BE49-F238E27FC236}">
                <a16:creationId xmlns:a16="http://schemas.microsoft.com/office/drawing/2014/main" id="{F72489C0-AC79-4ED8-9D47-78108BD5849B}"/>
              </a:ext>
            </a:extLst>
          </p:cNvPr>
          <p:cNvSpPr>
            <a:spLocks noChangeAspect="1"/>
          </p:cNvSpPr>
          <p:nvPr/>
        </p:nvSpPr>
        <p:spPr>
          <a:xfrm>
            <a:off x="1312060" y="156506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3</a:t>
            </a:r>
          </a:p>
        </p:txBody>
      </p:sp>
      <p:cxnSp>
        <p:nvCxnSpPr>
          <p:cNvPr id="11" name="直接连接符 10">
            <a:extLst>
              <a:ext uri="{FF2B5EF4-FFF2-40B4-BE49-F238E27FC236}">
                <a16:creationId xmlns:a16="http://schemas.microsoft.com/office/drawing/2014/main" id="{C16C4A11-3888-45D9-B819-F4960184EC51}"/>
              </a:ext>
            </a:extLst>
          </p:cNvPr>
          <p:cNvCxnSpPr>
            <a:stCxn id="10" idx="2"/>
          </p:cNvCxnSpPr>
          <p:nvPr/>
        </p:nvCxnSpPr>
        <p:spPr>
          <a:xfrm flipH="1">
            <a:off x="1600060" y="2141064"/>
            <a:ext cx="0" cy="4264267"/>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箭头: V 形 11">
            <a:extLst>
              <a:ext uri="{FF2B5EF4-FFF2-40B4-BE49-F238E27FC236}">
                <a16:creationId xmlns:a16="http://schemas.microsoft.com/office/drawing/2014/main" id="{44A807F2-A094-44A9-AC79-1243F6465A51}"/>
              </a:ext>
            </a:extLst>
          </p:cNvPr>
          <p:cNvSpPr/>
          <p:nvPr/>
        </p:nvSpPr>
        <p:spPr>
          <a:xfrm>
            <a:off x="2006642" y="173036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
        <p:nvSpPr>
          <p:cNvPr id="22" name="箭头: 五边形 21">
            <a:extLst>
              <a:ext uri="{FF2B5EF4-FFF2-40B4-BE49-F238E27FC236}">
                <a16:creationId xmlns:a16="http://schemas.microsoft.com/office/drawing/2014/main" id="{D26D31BE-30AF-44C8-B383-27FBA33D4525}"/>
              </a:ext>
            </a:extLst>
          </p:cNvPr>
          <p:cNvSpPr/>
          <p:nvPr/>
        </p:nvSpPr>
        <p:spPr>
          <a:xfrm>
            <a:off x="2370629" y="3463702"/>
            <a:ext cx="4781488" cy="514143"/>
          </a:xfrm>
          <a:prstGeom prst="homePlate">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rgbClr val="FFFFFF"/>
                </a:solidFill>
                <a:latin charset="-122" panose="020b0400000000000000" pitchFamily="34" typeface="思源黑体 CN Normal"/>
                <a:ea charset="-122" panose="020b0400000000000000" pitchFamily="34" typeface="思源黑体 CN Normal"/>
                <a:sym typeface="+mn-lt"/>
              </a:rPr>
              <a:t>必须坚持科学性</a:t>
            </a:r>
          </a:p>
        </p:txBody>
      </p:sp>
      <p:sp>
        <p:nvSpPr>
          <p:cNvPr id="23" name="矩形 22">
            <a:extLst>
              <a:ext uri="{FF2B5EF4-FFF2-40B4-BE49-F238E27FC236}">
                <a16:creationId xmlns:a16="http://schemas.microsoft.com/office/drawing/2014/main" id="{0CB125AF-A6FD-4D19-975B-375864E38526}"/>
              </a:ext>
            </a:extLst>
          </p:cNvPr>
          <p:cNvSpPr/>
          <p:nvPr/>
        </p:nvSpPr>
        <p:spPr>
          <a:xfrm>
            <a:off x="2252051" y="3999968"/>
            <a:ext cx="8813931" cy="1920240"/>
          </a:xfrm>
          <a:prstGeom prst="rect">
            <a:avLst/>
          </a:prstGeom>
        </p:spPr>
        <p:txBody>
          <a:bodyPr wrap="square">
            <a:spAutoFit/>
          </a:bodyPr>
          <a:lstStyle/>
          <a:p>
            <a:pPr algn="just" defTabSz="914354">
              <a:lnSpc>
                <a:spcPct val="150000"/>
              </a:lnSpc>
              <a:defRPr/>
            </a:pPr>
            <a:r>
              <a:rPr altLang="en-US" kern="100" lang="zh-CN" sz="1600">
                <a:solidFill>
                  <a:srgbClr val="4D4D4D">
                    <a:lumMod val="75000"/>
                  </a:srgbClr>
                </a:solidFill>
                <a:latin charset="-122" panose="020b0400000000000000" pitchFamily="34" typeface="思源黑体 CN Normal"/>
                <a:ea charset="-122" panose="020b0400000000000000" pitchFamily="34" typeface="思源黑体 CN Normal"/>
                <a:cs typeface="+mn-ea"/>
                <a:sym typeface="+mn-lt"/>
              </a:rPr>
              <a:t>做好新时代意识形态工作必须尊重规律。首先，领导干部要不断提高马克思主义理论水平，如果自己理论水平不高，就不能正确评判他人的教学研究成果的是非和价值。其次，社会科学研究和思想宣传必须客观，既要宣传成绩，也要直面问题，引导人们正确认识形势与任务。只有最大限度地调动和激发人们的热情，才能更好凝聚共识、增强信心，不断增强社会主义意识形态的凝聚力和引领力。</a:t>
            </a:r>
          </a:p>
        </p:txBody>
      </p:sp>
      <p:sp>
        <p:nvSpPr>
          <p:cNvPr id="24" name="矩形: 圆角 23">
            <a:extLst>
              <a:ext uri="{FF2B5EF4-FFF2-40B4-BE49-F238E27FC236}">
                <a16:creationId xmlns:a16="http://schemas.microsoft.com/office/drawing/2014/main" id="{1057C54E-7999-4EBA-AF94-6BAD90724607}"/>
              </a:ext>
            </a:extLst>
          </p:cNvPr>
          <p:cNvSpPr>
            <a:spLocks noChangeAspect="1"/>
          </p:cNvSpPr>
          <p:nvPr/>
        </p:nvSpPr>
        <p:spPr>
          <a:xfrm>
            <a:off x="1312060" y="3423968"/>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b="1" lang="en-US" sz="2667">
                <a:solidFill>
                  <a:prstClr val="white"/>
                </a:solidFill>
                <a:latin charset="-122" panose="020b0400000000000000" pitchFamily="34" typeface="思源黑体 CN Normal"/>
                <a:ea charset="-122" panose="020b0400000000000000" pitchFamily="34" typeface="思源黑体 CN Normal"/>
                <a:cs typeface="+mn-ea"/>
                <a:sym typeface="+mn-lt"/>
              </a:rPr>
              <a:t>4</a:t>
            </a:r>
          </a:p>
        </p:txBody>
      </p:sp>
      <p:sp>
        <p:nvSpPr>
          <p:cNvPr id="25" name="箭头: V 形 24">
            <a:extLst>
              <a:ext uri="{FF2B5EF4-FFF2-40B4-BE49-F238E27FC236}">
                <a16:creationId xmlns:a16="http://schemas.microsoft.com/office/drawing/2014/main" id="{22959E60-840A-4E7A-B188-11DA80D7288A}"/>
              </a:ext>
            </a:extLst>
          </p:cNvPr>
          <p:cNvSpPr/>
          <p:nvPr/>
        </p:nvSpPr>
        <p:spPr>
          <a:xfrm>
            <a:off x="2006642" y="3589264"/>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prstClr val="black"/>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262028659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5000"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0-#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1" id="9" nodeType="withEffect" presetClass="emph" presetID="8" presetSubtype="0">
                                  <p:stCondLst>
                                    <p:cond delay="0"/>
                                  </p:stCondLst>
                                  <p:childTnLst>
                                    <p:animRot by="21600000">
                                      <p:cBhvr>
                                        <p:cTn dur="1000" fill="hold" id="10"/>
                                        <p:tgtEl>
                                          <p:spTgt spid="10"/>
                                        </p:tgtEl>
                                        <p:attrNameLst>
                                          <p:attrName>r</p:attrName>
                                        </p:attrNameLst>
                                      </p:cBhvr>
                                    </p:animRot>
                                  </p:childTnLst>
                                </p:cTn>
                              </p:par>
                              <p:par>
                                <p:cTn fill="hold" grpId="0" id="11" nodeType="withEffect" presetClass="entr" presetID="22" presetSubtype="8">
                                  <p:stCondLst>
                                    <p:cond delay="50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par>
                                <p:cTn fill="hold" grpId="0" id="14" nodeType="withEffect" presetClass="entr" presetID="22" presetSubtype="8">
                                  <p:stCondLst>
                                    <p:cond delay="50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1000" id="16"/>
                                        <p:tgtEl>
                                          <p:spTgt spid="8"/>
                                        </p:tgtEl>
                                      </p:cBhvr>
                                    </p:animEffect>
                                  </p:childTnLst>
                                </p:cTn>
                              </p:par>
                              <p:par>
                                <p:cTn fill="hold" grpId="0" id="17" nodeType="withEffect" presetClass="entr" presetID="31" presetSubtype="0">
                                  <p:stCondLst>
                                    <p:cond delay="500"/>
                                  </p:stCondLst>
                                  <p:iterate type="lt">
                                    <p:tmPct val="333"/>
                                  </p:iterate>
                                  <p:childTnLst>
                                    <p:set>
                                      <p:cBhvr>
                                        <p:cTn dur="1" fill="hold" id="18">
                                          <p:stCondLst>
                                            <p:cond delay="0"/>
                                          </p:stCondLst>
                                        </p:cTn>
                                        <p:tgtEl>
                                          <p:spTgt spid="9"/>
                                        </p:tgtEl>
                                        <p:attrNameLst>
                                          <p:attrName>style.visibility</p:attrName>
                                        </p:attrNameLst>
                                      </p:cBhvr>
                                      <p:to>
                                        <p:strVal val="visible"/>
                                      </p:to>
                                    </p:set>
                                    <p:anim calcmode="lin" valueType="num">
                                      <p:cBhvr>
                                        <p:cTn dur="750" fill="hold" id="19"/>
                                        <p:tgtEl>
                                          <p:spTgt spid="9"/>
                                        </p:tgtEl>
                                        <p:attrNameLst>
                                          <p:attrName>ppt_w</p:attrName>
                                        </p:attrNameLst>
                                      </p:cBhvr>
                                      <p:tavLst>
                                        <p:tav tm="0">
                                          <p:val>
                                            <p:fltVal val="0"/>
                                          </p:val>
                                        </p:tav>
                                        <p:tav tm="100000">
                                          <p:val>
                                            <p:strVal val="#ppt_w"/>
                                          </p:val>
                                        </p:tav>
                                      </p:tavLst>
                                    </p:anim>
                                    <p:anim calcmode="lin" valueType="num">
                                      <p:cBhvr>
                                        <p:cTn dur="750" fill="hold" id="20"/>
                                        <p:tgtEl>
                                          <p:spTgt spid="9"/>
                                        </p:tgtEl>
                                        <p:attrNameLst>
                                          <p:attrName>ppt_h</p:attrName>
                                        </p:attrNameLst>
                                      </p:cBhvr>
                                      <p:tavLst>
                                        <p:tav tm="0">
                                          <p:val>
                                            <p:fltVal val="0"/>
                                          </p:val>
                                        </p:tav>
                                        <p:tav tm="100000">
                                          <p:val>
                                            <p:strVal val="#ppt_h"/>
                                          </p:val>
                                        </p:tav>
                                      </p:tavLst>
                                    </p:anim>
                                    <p:anim calcmode="lin" valueType="num">
                                      <p:cBhvr>
                                        <p:cTn dur="750" fill="hold" id="21"/>
                                        <p:tgtEl>
                                          <p:spTgt spid="9"/>
                                        </p:tgtEl>
                                        <p:attrNameLst>
                                          <p:attrName>style.rotation</p:attrName>
                                        </p:attrNameLst>
                                      </p:cBhvr>
                                      <p:tavLst>
                                        <p:tav tm="0">
                                          <p:val>
                                            <p:fltVal val="90"/>
                                          </p:val>
                                        </p:tav>
                                        <p:tav tm="100000">
                                          <p:val>
                                            <p:fltVal val="0"/>
                                          </p:val>
                                        </p:tav>
                                      </p:tavLst>
                                    </p:anim>
                                    <p:animEffect filter="fade" transition="in">
                                      <p:cBhvr>
                                        <p:cTn dur="750" id="22"/>
                                        <p:tgtEl>
                                          <p:spTgt spid="9"/>
                                        </p:tgtEl>
                                      </p:cBhvr>
                                    </p:animEffect>
                                  </p:childTnLst>
                                </p:cTn>
                              </p:par>
                            </p:childTnLst>
                          </p:cTn>
                        </p:par>
                        <p:par>
                          <p:cTn fill="hold" id="23" nodeType="afterGroup">
                            <p:stCondLst>
                              <p:cond delay="1500"/>
                            </p:stCondLst>
                            <p:childTnLst>
                              <p:par>
                                <p:cTn fill="hold" id="24" nodeType="afterEffect" presetClass="entr" presetID="22" presetSubtype="1">
                                  <p:stCondLst>
                                    <p:cond delay="0"/>
                                  </p:stCondLst>
                                  <p:childTnLst>
                                    <p:set>
                                      <p:cBhvr>
                                        <p:cTn dur="1" fill="hold" id="25">
                                          <p:stCondLst>
                                            <p:cond delay="0"/>
                                          </p:stCondLst>
                                        </p:cTn>
                                        <p:tgtEl>
                                          <p:spTgt spid="11"/>
                                        </p:tgtEl>
                                        <p:attrNameLst>
                                          <p:attrName>style.visibility</p:attrName>
                                        </p:attrNameLst>
                                      </p:cBhvr>
                                      <p:to>
                                        <p:strVal val="visible"/>
                                      </p:to>
                                    </p:set>
                                    <p:animEffect filter="wipe(up)" transition="in">
                                      <p:cBhvr>
                                        <p:cTn dur="500" id="26"/>
                                        <p:tgtEl>
                                          <p:spTgt spid="11"/>
                                        </p:tgtEl>
                                      </p:cBhvr>
                                    </p:animEffect>
                                  </p:childTnLst>
                                </p:cTn>
                              </p:par>
                            </p:childTnLst>
                          </p:cTn>
                        </p:par>
                        <p:par>
                          <p:cTn fill="hold" id="27" nodeType="afterGroup">
                            <p:stCondLst>
                              <p:cond delay="2000"/>
                            </p:stCondLst>
                            <p:childTnLst>
                              <p:par>
                                <p:cTn decel="45000" fill="hold" grpId="0" id="28" nodeType="afterEffect" presetClass="entr" presetID="2" presetSubtype="8">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1000" fill="hold" id="30"/>
                                        <p:tgtEl>
                                          <p:spTgt spid="24"/>
                                        </p:tgtEl>
                                        <p:attrNameLst>
                                          <p:attrName>ppt_x</p:attrName>
                                        </p:attrNameLst>
                                      </p:cBhvr>
                                      <p:tavLst>
                                        <p:tav tm="0">
                                          <p:val>
                                            <p:strVal val="0-#ppt_w/2"/>
                                          </p:val>
                                        </p:tav>
                                        <p:tav tm="100000">
                                          <p:val>
                                            <p:strVal val="#ppt_x"/>
                                          </p:val>
                                        </p:tav>
                                      </p:tavLst>
                                    </p:anim>
                                    <p:anim calcmode="lin" valueType="num">
                                      <p:cBhvr additive="base">
                                        <p:cTn dur="1000" fill="hold" id="31"/>
                                        <p:tgtEl>
                                          <p:spTgt spid="24"/>
                                        </p:tgtEl>
                                        <p:attrNameLst>
                                          <p:attrName>ppt_y</p:attrName>
                                        </p:attrNameLst>
                                      </p:cBhvr>
                                      <p:tavLst>
                                        <p:tav tm="0">
                                          <p:val>
                                            <p:strVal val="#ppt_y"/>
                                          </p:val>
                                        </p:tav>
                                        <p:tav tm="100000">
                                          <p:val>
                                            <p:strVal val="#ppt_y"/>
                                          </p:val>
                                        </p:tav>
                                      </p:tavLst>
                                    </p:anim>
                                  </p:childTnLst>
                                </p:cTn>
                              </p:par>
                              <p:par>
                                <p:cTn fill="hold" grpId="1" id="32" nodeType="withEffect" presetClass="emph" presetID="8" presetSubtype="0">
                                  <p:stCondLst>
                                    <p:cond delay="0"/>
                                  </p:stCondLst>
                                  <p:childTnLst>
                                    <p:animRot by="21600000">
                                      <p:cBhvr>
                                        <p:cTn dur="1000" fill="hold" id="33"/>
                                        <p:tgtEl>
                                          <p:spTgt spid="24"/>
                                        </p:tgtEl>
                                        <p:attrNameLst>
                                          <p:attrName>r</p:attrName>
                                        </p:attrNameLst>
                                      </p:cBhvr>
                                    </p:animRot>
                                  </p:childTnLst>
                                </p:cTn>
                              </p:par>
                              <p:par>
                                <p:cTn fill="hold" grpId="0" id="34" nodeType="withEffect" presetClass="entr" presetID="22" presetSubtype="8">
                                  <p:stCondLst>
                                    <p:cond delay="50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grpId="0" id="37" nodeType="withEffect" presetClass="entr" presetID="22" presetSubtype="8">
                                  <p:stCondLst>
                                    <p:cond delay="50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1000" id="39"/>
                                        <p:tgtEl>
                                          <p:spTgt spid="22"/>
                                        </p:tgtEl>
                                      </p:cBhvr>
                                    </p:animEffect>
                                  </p:childTnLst>
                                </p:cTn>
                              </p:par>
                              <p:par>
                                <p:cTn fill="hold" grpId="0" id="40" nodeType="withEffect" presetClass="entr" presetID="31" presetSubtype="0">
                                  <p:stCondLst>
                                    <p:cond delay="500"/>
                                  </p:stCondLst>
                                  <p:iterate type="lt">
                                    <p:tmPct val="333"/>
                                  </p:iterate>
                                  <p:childTnLst>
                                    <p:set>
                                      <p:cBhvr>
                                        <p:cTn dur="1" fill="hold" id="41">
                                          <p:stCondLst>
                                            <p:cond delay="0"/>
                                          </p:stCondLst>
                                        </p:cTn>
                                        <p:tgtEl>
                                          <p:spTgt spid="23"/>
                                        </p:tgtEl>
                                        <p:attrNameLst>
                                          <p:attrName>style.visibility</p:attrName>
                                        </p:attrNameLst>
                                      </p:cBhvr>
                                      <p:to>
                                        <p:strVal val="visible"/>
                                      </p:to>
                                    </p:set>
                                    <p:anim calcmode="lin" valueType="num">
                                      <p:cBhvr>
                                        <p:cTn dur="750" fill="hold" id="42"/>
                                        <p:tgtEl>
                                          <p:spTgt spid="23"/>
                                        </p:tgtEl>
                                        <p:attrNameLst>
                                          <p:attrName>ppt_w</p:attrName>
                                        </p:attrNameLst>
                                      </p:cBhvr>
                                      <p:tavLst>
                                        <p:tav tm="0">
                                          <p:val>
                                            <p:fltVal val="0"/>
                                          </p:val>
                                        </p:tav>
                                        <p:tav tm="100000">
                                          <p:val>
                                            <p:strVal val="#ppt_w"/>
                                          </p:val>
                                        </p:tav>
                                      </p:tavLst>
                                    </p:anim>
                                    <p:anim calcmode="lin" valueType="num">
                                      <p:cBhvr>
                                        <p:cTn dur="750" fill="hold" id="43"/>
                                        <p:tgtEl>
                                          <p:spTgt spid="23"/>
                                        </p:tgtEl>
                                        <p:attrNameLst>
                                          <p:attrName>ppt_h</p:attrName>
                                        </p:attrNameLst>
                                      </p:cBhvr>
                                      <p:tavLst>
                                        <p:tav tm="0">
                                          <p:val>
                                            <p:fltVal val="0"/>
                                          </p:val>
                                        </p:tav>
                                        <p:tav tm="100000">
                                          <p:val>
                                            <p:strVal val="#ppt_h"/>
                                          </p:val>
                                        </p:tav>
                                      </p:tavLst>
                                    </p:anim>
                                    <p:anim calcmode="lin" valueType="num">
                                      <p:cBhvr>
                                        <p:cTn dur="750" fill="hold" id="44"/>
                                        <p:tgtEl>
                                          <p:spTgt spid="23"/>
                                        </p:tgtEl>
                                        <p:attrNameLst>
                                          <p:attrName>style.rotation</p:attrName>
                                        </p:attrNameLst>
                                      </p:cBhvr>
                                      <p:tavLst>
                                        <p:tav tm="0">
                                          <p:val>
                                            <p:fltVal val="90"/>
                                          </p:val>
                                        </p:tav>
                                        <p:tav tm="100000">
                                          <p:val>
                                            <p:fltVal val="0"/>
                                          </p:val>
                                        </p:tav>
                                      </p:tavLst>
                                    </p:anim>
                                    <p:animEffect filter="fade" transition="in">
                                      <p:cBhvr>
                                        <p:cTn dur="750" id="4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1" spid="10"/>
      <p:bldP grpId="0" spid="12"/>
      <p:bldP grpId="0" spid="22"/>
      <p:bldP grpId="0" spid="23"/>
      <p:bldP grpId="0" spid="24"/>
      <p:bldP grpId="1" spid="24"/>
      <p:bldP grpId="0" spid="2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grpSp>
        <p:nvGrpSpPr>
          <p:cNvPr id="15" name="组合 14">
            <a:extLst>
              <a:ext uri="{FF2B5EF4-FFF2-40B4-BE49-F238E27FC236}">
                <a16:creationId xmlns:a16="http://schemas.microsoft.com/office/drawing/2014/main" id="{22AA5F1B-7295-4A52-B320-66C67CE5742F}"/>
              </a:ext>
            </a:extLst>
          </p:cNvPr>
          <p:cNvGrpSpPr/>
          <p:nvPr/>
        </p:nvGrpSpPr>
        <p:grpSpPr>
          <a:xfrm>
            <a:off x="4492173" y="1306066"/>
            <a:ext cx="3278748" cy="1015663"/>
            <a:chOff x="4404765" y="1511333"/>
            <a:chExt cx="3278748" cy="1015663"/>
          </a:xfrm>
        </p:grpSpPr>
        <p:sp>
          <p:nvSpPr>
            <p:cNvPr id="25" name="矩形 24">
              <a:extLst>
                <a:ext uri="{FF2B5EF4-FFF2-40B4-BE49-F238E27FC236}">
                  <a16:creationId xmlns:a16="http://schemas.microsoft.com/office/drawing/2014/main" id="{5F33F64B-AAF8-45D3-872F-D48505EF20B5}"/>
                </a:ext>
              </a:extLst>
            </p:cNvPr>
            <p:cNvSpPr/>
            <p:nvPr/>
          </p:nvSpPr>
          <p:spPr>
            <a:xfrm>
              <a:off x="4404766" y="1511333"/>
              <a:ext cx="3230880" cy="1005840"/>
            </a:xfrm>
            <a:prstGeom prst="rect">
              <a:avLst/>
            </a:prstGeom>
          </p:spPr>
          <p:txBody>
            <a:bodyPr wrap="none">
              <a:spAutoFit/>
            </a:bodyPr>
            <a:lstStyle/>
            <a:p>
              <a:pPr defTabSz="1219170"/>
              <a:r>
                <a:rPr altLang="en-US" b="1" lang="zh-CN" sz="6000">
                  <a:ln w="127000">
                    <a:solidFill>
                      <a:srgbClr val="C00000"/>
                    </a:solidFill>
                  </a:ln>
                  <a:solidFill>
                    <a:srgbClr val="C91118"/>
                  </a:solidFill>
                  <a:effectLst>
                    <a:outerShdw algn="ctr" blurRad="25400" dir="5400000" dist="50800" rotWithShape="0">
                      <a:schemeClr val="tx1">
                        <a:lumMod val="50000"/>
                        <a:lumOff val="50000"/>
                      </a:schemeClr>
                    </a:outerShdw>
                  </a:effectLst>
                  <a:latin charset="-122" panose="020b0804020202020204" pitchFamily="34" typeface="汉仪雅酷黑 75W"/>
                  <a:ea charset="-122" panose="020b0804020202020204" pitchFamily="34" typeface="汉仪雅酷黑 75W"/>
                  <a:cs typeface="+mn-ea"/>
                  <a:sym typeface="+mn-lt"/>
                </a:rPr>
                <a:t>坚定不移</a:t>
              </a:r>
            </a:p>
          </p:txBody>
        </p:sp>
        <p:sp>
          <p:nvSpPr>
            <p:cNvPr id="27" name="矩形 26">
              <a:extLst>
                <a:ext uri="{FF2B5EF4-FFF2-40B4-BE49-F238E27FC236}">
                  <a16:creationId xmlns:a16="http://schemas.microsoft.com/office/drawing/2014/main" id="{6467E008-06F4-4FDE-9B14-22C1FC8CABBA}"/>
                </a:ext>
              </a:extLst>
            </p:cNvPr>
            <p:cNvSpPr/>
            <p:nvPr/>
          </p:nvSpPr>
          <p:spPr>
            <a:xfrm>
              <a:off x="4421082" y="1511333"/>
              <a:ext cx="3230880" cy="1005840"/>
            </a:xfrm>
            <a:prstGeom prst="rect">
              <a:avLst/>
            </a:prstGeom>
          </p:spPr>
          <p:txBody>
            <a:bodyPr wrap="none">
              <a:spAutoFit/>
            </a:bodyPr>
            <a:lstStyle/>
            <a:p>
              <a:pPr defTabSz="1219170"/>
              <a:r>
                <a:rPr altLang="en-US" b="1" lang="zh-CN" sz="6000">
                  <a:ln w="22225">
                    <a:noFill/>
                  </a:ln>
                  <a:solidFill>
                    <a:schemeClr val="bg1"/>
                  </a:solidFill>
                  <a:latin charset="-122" panose="020b0804020202020204" pitchFamily="34" typeface="汉仪雅酷黑 75W"/>
                  <a:ea charset="-122" panose="020b0804020202020204" pitchFamily="34" typeface="汉仪雅酷黑 75W"/>
                  <a:cs typeface="+mn-ea"/>
                  <a:sym typeface="+mn-lt"/>
                </a:rPr>
                <a:t>坚定不移</a:t>
              </a:r>
            </a:p>
          </p:txBody>
        </p:sp>
      </p:grpSp>
      <p:grpSp>
        <p:nvGrpSpPr>
          <p:cNvPr id="16" name="组合 15">
            <a:extLst>
              <a:ext uri="{FF2B5EF4-FFF2-40B4-BE49-F238E27FC236}">
                <a16:creationId xmlns:a16="http://schemas.microsoft.com/office/drawing/2014/main" id="{337A09C9-F40C-4478-BDD0-2C0A9A7487C7}"/>
              </a:ext>
            </a:extLst>
          </p:cNvPr>
          <p:cNvGrpSpPr/>
          <p:nvPr/>
        </p:nvGrpSpPr>
        <p:grpSpPr>
          <a:xfrm>
            <a:off x="1850362" y="2389682"/>
            <a:ext cx="8664837" cy="1015663"/>
            <a:chOff x="1711720" y="2671871"/>
            <a:chExt cx="8664837" cy="1015663"/>
          </a:xfrm>
        </p:grpSpPr>
        <p:sp>
          <p:nvSpPr>
            <p:cNvPr id="26" name="矩形 25">
              <a:extLst>
                <a:ext uri="{FF2B5EF4-FFF2-40B4-BE49-F238E27FC236}">
                  <a16:creationId xmlns:a16="http://schemas.microsoft.com/office/drawing/2014/main" id="{78E324D8-CBCD-4D99-9241-EBAF5EDD32AC}"/>
                </a:ext>
              </a:extLst>
            </p:cNvPr>
            <p:cNvSpPr/>
            <p:nvPr/>
          </p:nvSpPr>
          <p:spPr>
            <a:xfrm>
              <a:off x="1711719" y="2671871"/>
              <a:ext cx="8564880" cy="1005840"/>
            </a:xfrm>
            <a:prstGeom prst="rect">
              <a:avLst/>
            </a:prstGeom>
          </p:spPr>
          <p:txBody>
            <a:bodyPr wrap="none">
              <a:spAutoFit/>
            </a:bodyPr>
            <a:lstStyle/>
            <a:p>
              <a:pPr defTabSz="1219170"/>
              <a:r>
                <a:rPr altLang="en-US" b="1" lang="zh-CN" sz="6000">
                  <a:ln w="127000">
                    <a:solidFill>
                      <a:srgbClr val="C00000"/>
                    </a:solidFill>
                  </a:ln>
                  <a:solidFill>
                    <a:srgbClr val="C91118"/>
                  </a:solidFill>
                  <a:effectLst>
                    <a:outerShdw algn="ctr" blurRad="25400" dir="5400000" dist="50800" rotWithShape="0">
                      <a:schemeClr val="tx1">
                        <a:lumMod val="50000"/>
                        <a:lumOff val="50000"/>
                      </a:schemeClr>
                    </a:outerShdw>
                  </a:effectLst>
                  <a:latin charset="-122" panose="020b0804020202020204" pitchFamily="34" typeface="汉仪雅酷黑 75W"/>
                  <a:ea charset="-122" panose="020b0804020202020204" pitchFamily="34" typeface="汉仪雅酷黑 75W"/>
                  <a:cs typeface="+mn-ea"/>
                  <a:sym typeface="+mn-lt"/>
                </a:rPr>
                <a:t>做好新时代意识形态工作</a:t>
              </a:r>
            </a:p>
          </p:txBody>
        </p:sp>
        <p:sp>
          <p:nvSpPr>
            <p:cNvPr id="28" name="矩形 27">
              <a:extLst>
                <a:ext uri="{FF2B5EF4-FFF2-40B4-BE49-F238E27FC236}">
                  <a16:creationId xmlns:a16="http://schemas.microsoft.com/office/drawing/2014/main" id="{1B171301-E922-4DC5-BA5C-7F99454EF28A}"/>
                </a:ext>
              </a:extLst>
            </p:cNvPr>
            <p:cNvSpPr/>
            <p:nvPr/>
          </p:nvSpPr>
          <p:spPr>
            <a:xfrm>
              <a:off x="1728035" y="2671871"/>
              <a:ext cx="8564880" cy="1005840"/>
            </a:xfrm>
            <a:prstGeom prst="rect">
              <a:avLst/>
            </a:prstGeom>
          </p:spPr>
          <p:txBody>
            <a:bodyPr wrap="none">
              <a:spAutoFit/>
            </a:bodyPr>
            <a:lstStyle/>
            <a:p>
              <a:pPr defTabSz="1219170"/>
              <a:r>
                <a:rPr altLang="en-US" b="1" lang="zh-CN" sz="6000">
                  <a:ln w="22225">
                    <a:noFill/>
                  </a:ln>
                  <a:solidFill>
                    <a:schemeClr val="bg1"/>
                  </a:solidFill>
                  <a:latin charset="-122" panose="020b0804020202020204" pitchFamily="34" typeface="汉仪雅酷黑 75W"/>
                  <a:ea charset="-122" panose="020b0804020202020204" pitchFamily="34" typeface="汉仪雅酷黑 75W"/>
                  <a:cs typeface="+mn-ea"/>
                  <a:sym typeface="+mn-lt"/>
                </a:rPr>
                <a:t>做好新时代意识形态工作</a:t>
              </a:r>
            </a:p>
          </p:txBody>
        </p:sp>
      </p:grpSp>
      <p:pic>
        <p:nvPicPr>
          <p:cNvPr id="29" name="图片 28">
            <a:extLst>
              <a:ext uri="{FF2B5EF4-FFF2-40B4-BE49-F238E27FC236}">
                <a16:creationId xmlns:a16="http://schemas.microsoft.com/office/drawing/2014/main" id="{9BBF0B9D-1942-4E13-871C-F87616E2DB76}"/>
              </a:ext>
            </a:extLst>
          </p:cNvPr>
          <p:cNvPicPr>
            <a:picLocks noChangeAspect="1"/>
          </p:cNvPicPr>
          <p:nvPr/>
        </p:nvPicPr>
        <p:blipFill>
          <a:blip r:embed="rId8">
            <a:extLst>
              <a:ext uri="{28A0092B-C50C-407E-A947-70E740481C1C}">
                <a14:useLocalDpi val="0"/>
              </a:ext>
            </a:extLst>
          </a:blip>
          <a:stretch>
            <a:fillRect/>
          </a:stretch>
        </p:blipFill>
        <p:spPr>
          <a:xfrm flipH="1">
            <a:off x="10515199" y="444070"/>
            <a:ext cx="1239598" cy="685152"/>
          </a:xfrm>
          <a:prstGeom prst="rect">
            <a:avLst/>
          </a:prstGeom>
        </p:spPr>
      </p:pic>
      <p:pic>
        <p:nvPicPr>
          <p:cNvPr id="33" name="图片 32">
            <a:extLst>
              <a:ext uri="{FF2B5EF4-FFF2-40B4-BE49-F238E27FC236}">
                <a16:creationId xmlns:a16="http://schemas.microsoft.com/office/drawing/2014/main" id="{57A04411-BFEC-4BCB-8F07-00D9FD71961D}"/>
              </a:ext>
            </a:extLst>
          </p:cNvPr>
          <p:cNvPicPr>
            <a:picLocks noChangeAspect="1"/>
          </p:cNvPicPr>
          <p:nvPr/>
        </p:nvPicPr>
        <p:blipFill>
          <a:blip r:embed="rId9">
            <a:extLst>
              <a:ext uri="{28A0092B-C50C-407E-A947-70E740481C1C}">
                <a14:useLocalDpi val="0"/>
              </a:ext>
            </a:extLst>
          </a:blip>
          <a:stretch>
            <a:fillRect/>
          </a:stretch>
        </p:blipFill>
        <p:spPr>
          <a:xfrm>
            <a:off x="2282024" y="1064068"/>
            <a:ext cx="2095982" cy="1245755"/>
          </a:xfrm>
          <a:prstGeom prst="rect">
            <a:avLst/>
          </a:prstGeom>
        </p:spPr>
      </p:pic>
      <p:pic>
        <p:nvPicPr>
          <p:cNvPr id="34" name="图片 33">
            <a:extLst>
              <a:ext uri="{FF2B5EF4-FFF2-40B4-BE49-F238E27FC236}">
                <a16:creationId xmlns:a16="http://schemas.microsoft.com/office/drawing/2014/main" id="{C4044A4A-49E0-4229-9018-00A0BC76E6A8}"/>
              </a:ext>
            </a:extLst>
          </p:cNvPr>
          <p:cNvPicPr>
            <a:picLocks noChangeAspect="1"/>
          </p:cNvPicPr>
          <p:nvPr/>
        </p:nvPicPr>
        <p:blipFill>
          <a:blip r:embed="rId9">
            <a:extLst>
              <a:ext uri="{28A0092B-C50C-407E-A947-70E740481C1C}">
                <a14:useLocalDpi val="0"/>
              </a:ext>
            </a:extLst>
          </a:blip>
          <a:stretch>
            <a:fillRect/>
          </a:stretch>
        </p:blipFill>
        <p:spPr>
          <a:xfrm flipH="1">
            <a:off x="7770921" y="1064068"/>
            <a:ext cx="2095982" cy="1245755"/>
          </a:xfrm>
          <a:prstGeom prst="rect">
            <a:avLst/>
          </a:prstGeom>
        </p:spPr>
      </p:pic>
      <p:grpSp>
        <p:nvGrpSpPr>
          <p:cNvPr id="37" name="组合 36">
            <a:extLst>
              <a:ext uri="{FF2B5EF4-FFF2-40B4-BE49-F238E27FC236}">
                <a16:creationId xmlns:a16="http://schemas.microsoft.com/office/drawing/2014/main" id="{810BF051-DB60-4EC1-B29E-3A4D7B687703}"/>
              </a:ext>
            </a:extLst>
          </p:cNvPr>
          <p:cNvGrpSpPr/>
          <p:nvPr/>
        </p:nvGrpSpPr>
        <p:grpSpPr>
          <a:xfrm>
            <a:off x="2842516" y="3631752"/>
            <a:ext cx="6561745" cy="451405"/>
            <a:chOff x="2912193" y="3615667"/>
            <a:chExt cx="6561745" cy="451405"/>
          </a:xfrm>
        </p:grpSpPr>
        <p:sp>
          <p:nvSpPr>
            <p:cNvPr id="35" name="矩形: 圆角 1">
              <a:extLst>
                <a:ext uri="{FF2B5EF4-FFF2-40B4-BE49-F238E27FC236}">
                  <a16:creationId xmlns:a16="http://schemas.microsoft.com/office/drawing/2014/main" id="{8CB06E66-2F4A-4E08-9392-CEB00E4DEBA5}"/>
                </a:ext>
              </a:extLst>
            </p:cNvPr>
            <p:cNvSpPr/>
            <p:nvPr/>
          </p:nvSpPr>
          <p:spPr>
            <a:xfrm>
              <a:off x="2912193" y="3615667"/>
              <a:ext cx="6561745" cy="451405"/>
            </a:xfrm>
            <a:prstGeom prst="roundRect">
              <a:avLst>
                <a:gd fmla="val 50000" name="adj"/>
              </a:avLst>
            </a:prstGeom>
            <a:solidFill>
              <a:srgbClr val="CF2C32"/>
            </a:solidFill>
            <a:ln>
              <a:solidFill>
                <a:srgbClr val="C911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lang="zh-CN" sz="2400">
                <a:solidFill>
                  <a:schemeClr val="bg1"/>
                </a:solidFill>
                <a:latin charset="-122" panose="020b0804020202020204" pitchFamily="34" typeface="汉仪雅酷黑 75W"/>
                <a:ea charset="-122" panose="020b0804020202020204" pitchFamily="34" typeface="汉仪雅酷黑 75W"/>
                <a:cs typeface="+mn-ea"/>
                <a:sym typeface="+mn-lt"/>
              </a:endParaRPr>
            </a:p>
          </p:txBody>
        </p:sp>
        <p:sp>
          <p:nvSpPr>
            <p:cNvPr id="36" name="矩形 35">
              <a:extLst>
                <a:ext uri="{FF2B5EF4-FFF2-40B4-BE49-F238E27FC236}">
                  <a16:creationId xmlns:a16="http://schemas.microsoft.com/office/drawing/2014/main" id="{6E3CCCDB-C033-4671-9376-CB8804C7EFD2}"/>
                </a:ext>
              </a:extLst>
            </p:cNvPr>
            <p:cNvSpPr/>
            <p:nvPr/>
          </p:nvSpPr>
          <p:spPr>
            <a:xfrm>
              <a:off x="3163229" y="3649157"/>
              <a:ext cx="6050280" cy="396240"/>
            </a:xfrm>
            <a:prstGeom prst="rect">
              <a:avLst/>
            </a:prstGeom>
          </p:spPr>
          <p:txBody>
            <a:bodyPr wrap="none">
              <a:spAutoFit/>
            </a:bodyPr>
            <a:lstStyle/>
            <a:p>
              <a:pPr defTabSz="1219170"/>
              <a:r>
                <a:rPr altLang="zh-CN" b="1" lang="en-US" sz="2000">
                  <a:ln w="22225">
                    <a:noFill/>
                  </a:ln>
                  <a:solidFill>
                    <a:schemeClr val="bg1"/>
                  </a:solidFill>
                  <a:latin charset="-122" panose="020b0804020202020204" pitchFamily="34" typeface="汉仪雅酷黑 75W"/>
                  <a:ea charset="-122" panose="020b0804020202020204" pitchFamily="34" typeface="汉仪雅酷黑 75W"/>
                  <a:cs typeface="+mn-ea"/>
                  <a:sym typeface="+mn-lt"/>
                </a:rPr>
                <a:t>—坚定不移做好新时代意识形态工作党政宣传PPT—</a:t>
              </a:r>
            </a:p>
          </p:txBody>
        </p:sp>
      </p:grpSp>
      <p:sp>
        <p:nvSpPr>
          <p:cNvPr id="38" name="矩形 37">
            <a:extLst>
              <a:ext uri="{FF2B5EF4-FFF2-40B4-BE49-F238E27FC236}">
                <a16:creationId xmlns:a16="http://schemas.microsoft.com/office/drawing/2014/main" id="{A65EC6DE-6E24-44AF-AFC7-364EDEABB580}"/>
              </a:ext>
            </a:extLst>
          </p:cNvPr>
          <p:cNvSpPr/>
          <p:nvPr/>
        </p:nvSpPr>
        <p:spPr>
          <a:xfrm>
            <a:off x="4282122" y="4326358"/>
            <a:ext cx="3627755" cy="335280"/>
          </a:xfrm>
          <a:prstGeom prst="rect">
            <a:avLst/>
          </a:prstGeom>
        </p:spPr>
        <p:txBody>
          <a:bodyPr wrap="none">
            <a:spAutoFit/>
          </a:bodyPr>
          <a:lstStyle/>
          <a:p>
            <a:pPr algn="ctr" defTabSz="1219170"/>
            <a:r>
              <a:rPr altLang="en-US" lang="zh-CN" sz="1600">
                <a:ln w="15875">
                  <a:noFill/>
                </a:ln>
                <a:solidFill>
                  <a:srgbClr val="C91118"/>
                </a:solidFill>
                <a:latin charset="-122" panose="020b0804020202020204" pitchFamily="34" typeface="汉仪雅酷黑 75W"/>
                <a:ea charset="-122" panose="020b0804020202020204" pitchFamily="34" typeface="汉仪雅酷黑 75W"/>
                <a:cs typeface="+mn-ea"/>
                <a:sym typeface="+mn-lt"/>
              </a:rPr>
              <a:t>汇报人：熊猫办公     汇报时间：20XX</a:t>
            </a:r>
          </a:p>
        </p:txBody>
      </p:sp>
    </p:spTree>
    <p:extLst>
      <p:ext uri="{BB962C8B-B14F-4D97-AF65-F5344CB8AC3E}">
        <p14:creationId val="1647537366"/>
      </p:ext>
    </p:extLst>
  </p:cSld>
  <p:clrMapOvr>
    <a:masterClrMapping/>
  </p:clrMapOvr>
  <mc:AlternateContent>
    <mc:Choice Requires="p14">
      <p:transition advTm="9000" p14:dur="0"/>
    </mc:Choice>
    <mc:Fallback>
      <p:transition advTm="9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22" presetSubtype="4">
                                  <p:stCondLst>
                                    <p:cond delay="0"/>
                                  </p:stCondLst>
                                  <p:childTnLst>
                                    <p:set>
                                      <p:cBhvr>
                                        <p:cTn dur="1" fill="hold" id="30">
                                          <p:stCondLst>
                                            <p:cond delay="0"/>
                                          </p:stCondLst>
                                        </p:cTn>
                                        <p:tgtEl>
                                          <p:spTgt spid="33"/>
                                        </p:tgtEl>
                                        <p:attrNameLst>
                                          <p:attrName>style.visibility</p:attrName>
                                        </p:attrNameLst>
                                      </p:cBhvr>
                                      <p:to>
                                        <p:strVal val="visible"/>
                                      </p:to>
                                    </p:set>
                                    <p:animEffect filter="wipe(down)" transition="in">
                                      <p:cBhvr>
                                        <p:cTn dur="500" id="31"/>
                                        <p:tgtEl>
                                          <p:spTgt spid="33"/>
                                        </p:tgtEl>
                                      </p:cBhvr>
                                    </p:animEffect>
                                  </p:childTnLst>
                                </p:cTn>
                              </p:par>
                              <p:par>
                                <p:cTn fill="hold" id="32" nodeType="withEffect" presetClass="entr" presetID="22" presetSubtype="4">
                                  <p:stCondLst>
                                    <p:cond delay="0"/>
                                  </p:stCondLst>
                                  <p:childTnLst>
                                    <p:set>
                                      <p:cBhvr>
                                        <p:cTn dur="1" fill="hold" id="33">
                                          <p:stCondLst>
                                            <p:cond delay="0"/>
                                          </p:stCondLst>
                                        </p:cTn>
                                        <p:tgtEl>
                                          <p:spTgt spid="34"/>
                                        </p:tgtEl>
                                        <p:attrNameLst>
                                          <p:attrName>style.visibility</p:attrName>
                                        </p:attrNameLst>
                                      </p:cBhvr>
                                      <p:to>
                                        <p:strVal val="visible"/>
                                      </p:to>
                                    </p:set>
                                    <p:animEffect filter="wipe(down)" transition="in">
                                      <p:cBhvr>
                                        <p:cTn dur="500" id="34"/>
                                        <p:tgtEl>
                                          <p:spTgt spid="34"/>
                                        </p:tgtEl>
                                      </p:cBhvr>
                                    </p:animEffect>
                                  </p:childTnLst>
                                </p:cTn>
                              </p:par>
                            </p:childTnLst>
                          </p:cTn>
                        </p:par>
                        <p:par>
                          <p:cTn fill="hold" id="35" nodeType="afterGroup">
                            <p:stCondLst>
                              <p:cond delay="4000"/>
                            </p:stCondLst>
                            <p:childTnLst>
                              <p:par>
                                <p:cTn fill="hold" id="36" nodeType="afterEffect" presetClass="entr" presetID="16" presetSubtype="21">
                                  <p:stCondLst>
                                    <p:cond delay="0"/>
                                  </p:stCondLst>
                                  <p:childTnLst>
                                    <p:set>
                                      <p:cBhvr>
                                        <p:cTn dur="1" fill="hold" id="37">
                                          <p:stCondLst>
                                            <p:cond delay="0"/>
                                          </p:stCondLst>
                                        </p:cTn>
                                        <p:tgtEl>
                                          <p:spTgt spid="15"/>
                                        </p:tgtEl>
                                        <p:attrNameLst>
                                          <p:attrName>style.visibility</p:attrName>
                                        </p:attrNameLst>
                                      </p:cBhvr>
                                      <p:to>
                                        <p:strVal val="visible"/>
                                      </p:to>
                                    </p:set>
                                    <p:animEffect filter="barn(inVertical)" transition="in">
                                      <p:cBhvr>
                                        <p:cTn dur="500" id="38"/>
                                        <p:tgtEl>
                                          <p:spTgt spid="15"/>
                                        </p:tgtEl>
                                      </p:cBhvr>
                                    </p:animEffect>
                                  </p:childTnLst>
                                </p:cTn>
                              </p:par>
                            </p:childTnLst>
                          </p:cTn>
                        </p:par>
                        <p:par>
                          <p:cTn fill="hold" id="39" nodeType="afterGroup">
                            <p:stCondLst>
                              <p:cond delay="4500"/>
                            </p:stCondLst>
                            <p:childTnLst>
                              <p:par>
                                <p:cTn fill="hold" id="40" nodeType="afterEffect" presetClass="entr" presetID="22" presetSubtype="4">
                                  <p:stCondLst>
                                    <p:cond delay="0"/>
                                  </p:stCondLst>
                                  <p:childTnLst>
                                    <p:set>
                                      <p:cBhvr>
                                        <p:cTn dur="1" fill="hold" id="41">
                                          <p:stCondLst>
                                            <p:cond delay="0"/>
                                          </p:stCondLst>
                                        </p:cTn>
                                        <p:tgtEl>
                                          <p:spTgt spid="16"/>
                                        </p:tgtEl>
                                        <p:attrNameLst>
                                          <p:attrName>style.visibility</p:attrName>
                                        </p:attrNameLst>
                                      </p:cBhvr>
                                      <p:to>
                                        <p:strVal val="visible"/>
                                      </p:to>
                                    </p:set>
                                    <p:animEffect filter="wipe(down)" transition="in">
                                      <p:cBhvr>
                                        <p:cTn dur="500" id="42"/>
                                        <p:tgtEl>
                                          <p:spTgt spid="16"/>
                                        </p:tgtEl>
                                      </p:cBhvr>
                                    </p:animEffect>
                                  </p:childTnLst>
                                </p:cTn>
                              </p:par>
                            </p:childTnLst>
                          </p:cTn>
                        </p:par>
                        <p:par>
                          <p:cTn fill="hold" id="43" nodeType="afterGroup">
                            <p:stCondLst>
                              <p:cond delay="5000"/>
                            </p:stCondLst>
                            <p:childTnLst>
                              <p:par>
                                <p:cTn fill="hold" id="44" nodeType="afterEffect" presetClass="entr" presetID="53" presetSubtype="0">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p:cTn dur="500" fill="hold" id="46"/>
                                        <p:tgtEl>
                                          <p:spTgt spid="37"/>
                                        </p:tgtEl>
                                        <p:attrNameLst>
                                          <p:attrName>ppt_w</p:attrName>
                                        </p:attrNameLst>
                                      </p:cBhvr>
                                      <p:tavLst>
                                        <p:tav tm="0">
                                          <p:val>
                                            <p:fltVal val="0"/>
                                          </p:val>
                                        </p:tav>
                                        <p:tav tm="100000">
                                          <p:val>
                                            <p:strVal val="#ppt_w"/>
                                          </p:val>
                                        </p:tav>
                                      </p:tavLst>
                                    </p:anim>
                                    <p:anim calcmode="lin" valueType="num">
                                      <p:cBhvr>
                                        <p:cTn dur="500" fill="hold" id="47"/>
                                        <p:tgtEl>
                                          <p:spTgt spid="37"/>
                                        </p:tgtEl>
                                        <p:attrNameLst>
                                          <p:attrName>ppt_h</p:attrName>
                                        </p:attrNameLst>
                                      </p:cBhvr>
                                      <p:tavLst>
                                        <p:tav tm="0">
                                          <p:val>
                                            <p:fltVal val="0"/>
                                          </p:val>
                                        </p:tav>
                                        <p:tav tm="100000">
                                          <p:val>
                                            <p:strVal val="#ppt_h"/>
                                          </p:val>
                                        </p:tav>
                                      </p:tavLst>
                                    </p:anim>
                                    <p:animEffect filter="fade" transition="in">
                                      <p:cBhvr>
                                        <p:cTn dur="500" id="48"/>
                                        <p:tgtEl>
                                          <p:spTgt spid="37"/>
                                        </p:tgtEl>
                                      </p:cBhvr>
                                    </p:animEffect>
                                  </p:childTnLst>
                                </p:cTn>
                              </p:par>
                            </p:childTnLst>
                          </p:cTn>
                        </p:par>
                        <p:par>
                          <p:cTn fill="hold" id="49" nodeType="afterGroup">
                            <p:stCondLst>
                              <p:cond delay="5500"/>
                            </p:stCondLst>
                            <p:childTnLst>
                              <p:par>
                                <p:cTn fill="hold" grpId="0" id="50" nodeType="afterEffect" presetClass="entr" presetID="42" presetSubtype="0">
                                  <p:stCondLst>
                                    <p:cond delay="0"/>
                                  </p:stCondLst>
                                  <p:childTnLst>
                                    <p:set>
                                      <p:cBhvr>
                                        <p:cTn dur="1" fill="hold" id="51">
                                          <p:stCondLst>
                                            <p:cond delay="0"/>
                                          </p:stCondLst>
                                        </p:cTn>
                                        <p:tgtEl>
                                          <p:spTgt spid="38"/>
                                        </p:tgtEl>
                                        <p:attrNameLst>
                                          <p:attrName>style.visibility</p:attrName>
                                        </p:attrNameLst>
                                      </p:cBhvr>
                                      <p:to>
                                        <p:strVal val="visible"/>
                                      </p:to>
                                    </p:set>
                                    <p:animEffect filter="fade" transition="in">
                                      <p:cBhvr>
                                        <p:cTn dur="1000" id="52"/>
                                        <p:tgtEl>
                                          <p:spTgt spid="38"/>
                                        </p:tgtEl>
                                      </p:cBhvr>
                                    </p:animEffect>
                                    <p:anim calcmode="lin" valueType="num">
                                      <p:cBhvr>
                                        <p:cTn dur="1000" fill="hold" id="53"/>
                                        <p:tgtEl>
                                          <p:spTgt spid="38"/>
                                        </p:tgtEl>
                                        <p:attrNameLst>
                                          <p:attrName>ppt_x</p:attrName>
                                        </p:attrNameLst>
                                      </p:cBhvr>
                                      <p:tavLst>
                                        <p:tav tm="0">
                                          <p:val>
                                            <p:strVal val="#ppt_x"/>
                                          </p:val>
                                        </p:tav>
                                        <p:tav tm="100000">
                                          <p:val>
                                            <p:strVal val="#ppt_x"/>
                                          </p:val>
                                        </p:tav>
                                      </p:tavLst>
                                    </p:anim>
                                    <p:anim calcmode="lin" valueType="num">
                                      <p:cBhvr>
                                        <p:cTn dur="1000" fill="hold" id="54"/>
                                        <p:tgtEl>
                                          <p:spTgt spid="38"/>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6500"/>
                            </p:stCondLst>
                            <p:childTnLst>
                              <p:par>
                                <p:cTn fill="hold" id="56" nodeType="afterEffect" presetClass="entr" presetID="22" presetSubtype="4">
                                  <p:stCondLst>
                                    <p:cond delay="0"/>
                                  </p:stCondLst>
                                  <p:childTnLst>
                                    <p:set>
                                      <p:cBhvr>
                                        <p:cTn dur="1" fill="hold" id="57">
                                          <p:stCondLst>
                                            <p:cond delay="0"/>
                                          </p:stCondLst>
                                        </p:cTn>
                                        <p:tgtEl>
                                          <p:spTgt spid="29"/>
                                        </p:tgtEl>
                                        <p:attrNameLst>
                                          <p:attrName>style.visibility</p:attrName>
                                        </p:attrNameLst>
                                      </p:cBhvr>
                                      <p:to>
                                        <p:strVal val="visible"/>
                                      </p:to>
                                    </p:set>
                                    <p:animEffect filter="wipe(down)" transition="in">
                                      <p:cBhvr>
                                        <p:cTn dur="5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pic>
        <p:nvPicPr>
          <p:cNvPr id="30" name="图片 29">
            <a:extLst>
              <a:ext uri="{FF2B5EF4-FFF2-40B4-BE49-F238E27FC236}">
                <a16:creationId xmlns:a16="http://schemas.microsoft.com/office/drawing/2014/main" id="{F645695F-5E29-4030-B821-B41CD37DA9EB}"/>
              </a:ext>
            </a:extLst>
          </p:cNvPr>
          <p:cNvPicPr>
            <a:picLocks noChangeAspect="1"/>
          </p:cNvPicPr>
          <p:nvPr/>
        </p:nvPicPr>
        <p:blipFill>
          <a:blip r:embed="rId8">
            <a:extLst>
              <a:ext uri="{28A0092B-C50C-407E-A947-70E740481C1C}">
                <a14:useLocalDpi val="0"/>
              </a:ext>
            </a:extLst>
          </a:blip>
          <a:stretch>
            <a:fillRect/>
          </a:stretch>
        </p:blipFill>
        <p:spPr>
          <a:xfrm>
            <a:off x="7342661" y="283678"/>
            <a:ext cx="3569047" cy="1189683"/>
          </a:xfrm>
          <a:prstGeom prst="rect">
            <a:avLst/>
          </a:prstGeom>
        </p:spPr>
      </p:pic>
      <p:sp>
        <p:nvSpPr>
          <p:cNvPr id="13" name="矩形 12">
            <a:extLst>
              <a:ext uri="{FF2B5EF4-FFF2-40B4-BE49-F238E27FC236}">
                <a16:creationId xmlns:a16="http://schemas.microsoft.com/office/drawing/2014/main" id="{78587926-D1A9-4B93-879A-8C1A73B28204}"/>
              </a:ext>
            </a:extLst>
          </p:cNvPr>
          <p:cNvSpPr/>
          <p:nvPr/>
        </p:nvSpPr>
        <p:spPr>
          <a:xfrm>
            <a:off x="2804162" y="3172882"/>
            <a:ext cx="6583680" cy="1188720"/>
          </a:xfrm>
          <a:prstGeom prst="rect">
            <a:avLst/>
          </a:prstGeom>
        </p:spPr>
        <p:txBody>
          <a:bodyPr wrap="none">
            <a:spAutoFit/>
          </a:bodyPr>
          <a:lstStyle/>
          <a:p>
            <a:pPr algn="ctr" defTabSz="1219170"/>
            <a:r>
              <a:rPr altLang="en-US" b="1" lang="zh-CN" sz="7200">
                <a:solidFill>
                  <a:srgbClr val="D30013"/>
                </a:solidFill>
                <a:latin charset="-122" panose="020b0804020202020204" pitchFamily="34" typeface="汉仪雅酷黑 75W"/>
                <a:ea charset="-122" panose="020b0804020202020204" pitchFamily="34" typeface="汉仪雅酷黑 75W"/>
                <a:cs typeface="+mn-ea"/>
                <a:sym typeface="+mn-lt"/>
              </a:rPr>
              <a:t>什么是意识形态</a:t>
            </a:r>
          </a:p>
        </p:txBody>
      </p:sp>
      <p:pic>
        <p:nvPicPr>
          <p:cNvPr id="15" name="图片 14">
            <a:extLst>
              <a:ext uri="{FF2B5EF4-FFF2-40B4-BE49-F238E27FC236}">
                <a16:creationId xmlns:a16="http://schemas.microsoft.com/office/drawing/2014/main" id="{2A5EB623-CC04-4818-B238-DBC516B13E8B}"/>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74632" y="1414900"/>
            <a:ext cx="1842738" cy="498461"/>
          </a:xfrm>
          <a:prstGeom prst="rect">
            <a:avLst/>
          </a:prstGeom>
        </p:spPr>
      </p:pic>
      <p:grpSp>
        <p:nvGrpSpPr>
          <p:cNvPr id="16" name="组合 15">
            <a:extLst>
              <a:ext uri="{FF2B5EF4-FFF2-40B4-BE49-F238E27FC236}">
                <a16:creationId xmlns:a16="http://schemas.microsoft.com/office/drawing/2014/main" id="{31DB4AEB-1803-4F1B-B60F-F5AAE1709FC2}"/>
              </a:ext>
            </a:extLst>
          </p:cNvPr>
          <p:cNvGrpSpPr/>
          <p:nvPr/>
        </p:nvGrpSpPr>
        <p:grpSpPr>
          <a:xfrm>
            <a:off x="4504748" y="2186204"/>
            <a:ext cx="3182505" cy="781920"/>
            <a:chOff x="4188756" y="1772286"/>
            <a:chExt cx="3826865" cy="781920"/>
          </a:xfrm>
          <a:solidFill>
            <a:srgbClr val="C00000"/>
          </a:solidFill>
          <a:effectLst>
            <a:outerShdw algn="t" blurRad="50800" dir="5400000" dist="38100" rotWithShape="0">
              <a:prstClr val="black">
                <a:alpha val="40000"/>
              </a:prstClr>
            </a:outerShdw>
          </a:effectLst>
        </p:grpSpPr>
        <p:sp>
          <p:nvSpPr>
            <p:cNvPr id="17" name="矩形: 圆角 12">
              <a:extLst>
                <a:ext uri="{FF2B5EF4-FFF2-40B4-BE49-F238E27FC236}">
                  <a16:creationId xmlns:a16="http://schemas.microsoft.com/office/drawing/2014/main" id="{B526E142-7694-4822-BC85-5189CB4594A6}"/>
                </a:ext>
              </a:extLst>
            </p:cNvPr>
            <p:cNvSpPr/>
            <p:nvPr/>
          </p:nvSpPr>
          <p:spPr>
            <a:xfrm>
              <a:off x="4188756" y="1772286"/>
              <a:ext cx="3826865" cy="781920"/>
            </a:xfrm>
            <a:prstGeom prst="roundRect">
              <a:avLst>
                <a:gd fmla="val 50000" name="adj"/>
              </a:avLst>
            </a:prstGeom>
            <a:grpFill/>
            <a:ln algn="ctr" cap="flat" cmpd="sng" w="38100">
              <a:noFill/>
              <a:prstDash val="solid"/>
              <a:miter lim="800000"/>
            </a:ln>
            <a:effectLst>
              <a:glow rad="190500">
                <a:sysClr lastClr="FFFFFF" val="window">
                  <a:alpha val="50000"/>
                </a:sysClr>
              </a:glo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latin charset="-122" panose="020b0804020202020204" pitchFamily="34" typeface="汉仪雅酷黑 75W"/>
                <a:ea charset="-122" panose="020b0804020202020204" pitchFamily="34" typeface="汉仪雅酷黑 75W"/>
              </a:endParaRPr>
            </a:p>
          </p:txBody>
        </p:sp>
        <p:sp>
          <p:nvSpPr>
            <p:cNvPr id="18" name="文本框 20">
              <a:extLst>
                <a:ext uri="{FF2B5EF4-FFF2-40B4-BE49-F238E27FC236}">
                  <a16:creationId xmlns:a16="http://schemas.microsoft.com/office/drawing/2014/main" id="{628C5617-2915-4A32-9C57-FDA11640AB4B}"/>
                </a:ext>
              </a:extLst>
            </p:cNvPr>
            <p:cNvSpPr txBox="1"/>
            <p:nvPr/>
          </p:nvSpPr>
          <p:spPr>
            <a:xfrm>
              <a:off x="4892696" y="1840081"/>
              <a:ext cx="2418984" cy="640080"/>
            </a:xfrm>
            <a:prstGeom prst="rect">
              <a:avLst/>
            </a:prstGeom>
            <a:grpFill/>
            <a:ln>
              <a:noFill/>
            </a:ln>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600" u="none">
                  <a:ln>
                    <a:noFill/>
                  </a:ln>
                  <a:solidFill>
                    <a:prstClr val="white"/>
                  </a:solidFill>
                  <a:effectLst/>
                  <a:uLnTx/>
                  <a:uFillTx/>
                  <a:latin charset="-122" panose="020b0804020202020204" pitchFamily="34" typeface="汉仪雅酷黑 75W"/>
                  <a:ea charset="-122" panose="020b0804020202020204" pitchFamily="34" typeface="汉仪雅酷黑 75W"/>
                </a:rPr>
                <a:t>第一部分</a:t>
              </a:r>
            </a:p>
          </p:txBody>
        </p:sp>
      </p:grpSp>
    </p:spTree>
    <p:extLst>
      <p:ext uri="{BB962C8B-B14F-4D97-AF65-F5344CB8AC3E}">
        <p14:creationId val="7960168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500" id="31"/>
                                        <p:tgtEl>
                                          <p:spTgt spid="30"/>
                                        </p:tgtEl>
                                      </p:cBhvr>
                                    </p:animEffect>
                                    <p:anim calcmode="lin" valueType="num">
                                      <p:cBhvr>
                                        <p:cTn dur="1500" fill="hold" id="32"/>
                                        <p:tgtEl>
                                          <p:spTgt spid="30"/>
                                        </p:tgtEl>
                                        <p:attrNameLst>
                                          <p:attrName>ppt_x</p:attrName>
                                        </p:attrNameLst>
                                      </p:cBhvr>
                                      <p:tavLst>
                                        <p:tav tm="0">
                                          <p:val>
                                            <p:strVal val="#ppt_x"/>
                                          </p:val>
                                        </p:tav>
                                        <p:tav tm="100000">
                                          <p:val>
                                            <p:strVal val="#ppt_x"/>
                                          </p:val>
                                        </p:tav>
                                      </p:tavLst>
                                    </p:anim>
                                    <p:anim calcmode="lin" valueType="num">
                                      <p:cBhvr>
                                        <p:cTn dur="1500" fill="hold" id="33"/>
                                        <p:tgtEl>
                                          <p:spTgt spid="3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1000" id="42"/>
                                        <p:tgtEl>
                                          <p:spTgt spid="16"/>
                                        </p:tgtEl>
                                      </p:cBhvr>
                                    </p:animEffect>
                                    <p:anim calcmode="lin" valueType="num">
                                      <p:cBhvr>
                                        <p:cTn dur="1000" fill="hold" id="43"/>
                                        <p:tgtEl>
                                          <p:spTgt spid="16"/>
                                        </p:tgtEl>
                                        <p:attrNameLst>
                                          <p:attrName>ppt_x</p:attrName>
                                        </p:attrNameLst>
                                      </p:cBhvr>
                                      <p:tavLst>
                                        <p:tav tm="0">
                                          <p:val>
                                            <p:strVal val="#ppt_x"/>
                                          </p:val>
                                        </p:tav>
                                        <p:tav tm="100000">
                                          <p:val>
                                            <p:strVal val="#ppt_x"/>
                                          </p:val>
                                        </p:tav>
                                      </p:tavLst>
                                    </p:anim>
                                    <p:anim calcmode="lin" valueType="num">
                                      <p:cBhvr>
                                        <p:cTn dur="1000" fill="hold" id="44"/>
                                        <p:tgtEl>
                                          <p:spTgt spid="1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grpId="0" id="46" nodeType="afterEffect" presetClass="entr" presetID="23" presetSubtype="16">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B1F433EE-8D20-4148-826A-1CB3635D18E2}"/>
              </a:ext>
            </a:extLst>
          </p:cNvPr>
          <p:cNvSpPr/>
          <p:nvPr/>
        </p:nvSpPr>
        <p:spPr>
          <a:xfrm>
            <a:off x="1200152" y="2527285"/>
            <a:ext cx="10080425" cy="1669801"/>
          </a:xfrm>
          <a:prstGeom prst="rect">
            <a:avLst/>
          </a:prstGeom>
          <a:solidFill>
            <a:srgbClr val="FADEBF"/>
          </a:solidFill>
          <a:ln>
            <a:solidFill>
              <a:srgbClr val="F0881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6" name="işḷíde">
            <a:extLst>
              <a:ext uri="{FF2B5EF4-FFF2-40B4-BE49-F238E27FC236}">
                <a16:creationId xmlns:a16="http://schemas.microsoft.com/office/drawing/2014/main" id="{AD2763F4-289A-42FF-ABF4-5DFD021D3C4D}"/>
              </a:ext>
            </a:extLst>
          </p:cNvPr>
          <p:cNvSpPr txBox="1"/>
          <p:nvPr/>
        </p:nvSpPr>
        <p:spPr bwMode="auto">
          <a:xfrm>
            <a:off x="1235836" y="2738115"/>
            <a:ext cx="9660697" cy="1381771"/>
          </a:xfrm>
          <a:prstGeom prst="rect">
            <a:avLst/>
          </a:prstGeom>
          <a:noFill/>
        </p:spPr>
        <p:txBody>
          <a:bodyPr wrap="square">
            <a:noAutofit/>
          </a:bodyPr>
          <a:lstStyle/>
          <a:p>
            <a:pPr indent="-228594" marL="228594">
              <a:lnSpc>
                <a:spcPct val="150000"/>
              </a:lnSpc>
              <a:buClr>
                <a:srgbClr val="C00000"/>
              </a:buClr>
              <a:buFont charset="2" panose="05000000000000000000" pitchFamily="2" typeface="Wingdings"/>
              <a:buChar char="l"/>
              <a:defRPr/>
            </a:pPr>
            <a:r>
              <a:rPr altLang="en-US" lang="zh-CN" sz="1600">
                <a:latin charset="-122" panose="020b0400000000000000" pitchFamily="34" typeface="思源黑体 CN Normal"/>
                <a:ea charset="-122" panose="020b0400000000000000" pitchFamily="34" typeface="思源黑体 CN Normal"/>
                <a:cs typeface="+mn-ea"/>
                <a:sym typeface="+mn-lt"/>
              </a:rPr>
              <a:t>即系统地、自觉地反映社会经济形态和政治制度的思想体系。</a:t>
            </a:r>
          </a:p>
          <a:p>
            <a:pPr indent="-228594" marL="228594">
              <a:lnSpc>
                <a:spcPct val="150000"/>
              </a:lnSpc>
              <a:buClr>
                <a:srgbClr val="C00000"/>
              </a:buClr>
              <a:buFont charset="2" panose="05000000000000000000" pitchFamily="2" typeface="Wingdings"/>
              <a:buChar char="l"/>
              <a:defRPr/>
            </a:pPr>
            <a:r>
              <a:rPr altLang="en-US" lang="zh-CN" sz="1600">
                <a:latin charset="-122" panose="020b0400000000000000" pitchFamily="34" typeface="思源黑体 CN Normal"/>
                <a:ea charset="-122" panose="020b0400000000000000" pitchFamily="34" typeface="思源黑体 CN Normal"/>
                <a:cs typeface="+mn-ea"/>
                <a:sym typeface="+mn-lt"/>
              </a:rPr>
              <a:t>是社会意识诸形式中构成思想上层建筑的部分，表现在政治、法律、道德、哲学、艺术、宗教等形式中。</a:t>
            </a:r>
          </a:p>
          <a:p>
            <a:pPr indent="-228594" marL="228594">
              <a:lnSpc>
                <a:spcPct val="150000"/>
              </a:lnSpc>
              <a:buClr>
                <a:srgbClr val="C00000"/>
              </a:buClr>
              <a:buFont charset="2" panose="05000000000000000000" pitchFamily="2" typeface="Wingdings"/>
              <a:buChar char="l"/>
              <a:defRPr/>
            </a:pPr>
            <a:r>
              <a:rPr altLang="en-US" lang="zh-CN" sz="1600">
                <a:latin charset="-122" panose="020b0400000000000000" pitchFamily="34" typeface="思源黑体 CN Normal"/>
                <a:ea charset="-122" panose="020b0400000000000000" pitchFamily="34" typeface="思源黑体 CN Normal"/>
                <a:cs typeface="+mn-ea"/>
                <a:sym typeface="+mn-lt"/>
              </a:rPr>
              <a:t>一定的社会意识形态是一定的社会存在的反映,并随着社会存在的变化或迟或早地发生变化。</a:t>
            </a:r>
          </a:p>
        </p:txBody>
      </p:sp>
      <p:sp>
        <p:nvSpPr>
          <p:cNvPr id="31" name="矩形 30">
            <a:extLst>
              <a:ext uri="{FF2B5EF4-FFF2-40B4-BE49-F238E27FC236}">
                <a16:creationId xmlns:a16="http://schemas.microsoft.com/office/drawing/2014/main" id="{F8E763FA-4BBC-442B-B4C6-618947ED46B2}"/>
              </a:ext>
            </a:extLst>
          </p:cNvPr>
          <p:cNvSpPr/>
          <p:nvPr/>
        </p:nvSpPr>
        <p:spPr>
          <a:xfrm>
            <a:off x="1235836" y="1697134"/>
            <a:ext cx="4865591" cy="724736"/>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733">
                <a:solidFill>
                  <a:schemeClr val="bg1"/>
                </a:solidFill>
                <a:latin charset="-122" panose="020b0a00000000000000" pitchFamily="34" typeface="思源黑体 CN Heavy"/>
                <a:ea charset="-122" panose="020b0a00000000000000" pitchFamily="34" typeface="思源黑体 CN Heavy"/>
                <a:cs typeface="+mn-ea"/>
                <a:sym typeface="+mn-lt"/>
              </a:rPr>
              <a:t>什么是意识形态</a:t>
            </a:r>
          </a:p>
        </p:txBody>
      </p:sp>
      <p:sp>
        <p:nvSpPr>
          <p:cNvPr id="7" name="işḷíde">
            <a:extLst>
              <a:ext uri="{FF2B5EF4-FFF2-40B4-BE49-F238E27FC236}">
                <a16:creationId xmlns:a16="http://schemas.microsoft.com/office/drawing/2014/main" id="{5408840B-3A0B-44CC-AF49-7D295179FC66}"/>
              </a:ext>
            </a:extLst>
          </p:cNvPr>
          <p:cNvSpPr txBox="1"/>
          <p:nvPr/>
        </p:nvSpPr>
        <p:spPr bwMode="auto">
          <a:xfrm>
            <a:off x="1199457" y="4466307"/>
            <a:ext cx="9660697" cy="1381771"/>
          </a:xfrm>
          <a:prstGeom prst="rect">
            <a:avLst/>
          </a:prstGeom>
          <a:noFill/>
        </p:spPr>
        <p:txBody>
          <a:bodyPr wrap="square">
            <a:noAutofit/>
          </a:bodyPr>
          <a:lstStyle/>
          <a:p>
            <a:pPr>
              <a:lnSpc>
                <a:spcPct val="150000"/>
              </a:lnSpc>
              <a:buClr>
                <a:srgbClr val="C00000"/>
              </a:buClr>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它对社会的发展起巨大的能动作用；有自身的发展规律，具有历史继承性；它的发展同经济发展并不总是平衡的，有时经济上相对落后的国家在思想领域会超过当时经济上先进的国家。自从阶级产生以后，意识形态具有阶级性。</a:t>
            </a:r>
          </a:p>
        </p:txBody>
      </p:sp>
    </p:spTree>
    <p:extLst>
      <p:ext uri="{BB962C8B-B14F-4D97-AF65-F5344CB8AC3E}">
        <p14:creationId val="815191361"/>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1"/>
                                        </p:tgtEl>
                                        <p:attrNameLst>
                                          <p:attrName>style.visibility</p:attrName>
                                        </p:attrNameLst>
                                      </p:cBhvr>
                                      <p:to>
                                        <p:strVal val="visible"/>
                                      </p:to>
                                    </p:set>
                                    <p:animEffect filter="barn(outVertical)" transition="in">
                                      <p:cBhvr>
                                        <p:cTn dur="1000" id="7"/>
                                        <p:tgtEl>
                                          <p:spTgt spid="31"/>
                                        </p:tgtEl>
                                      </p:cBhvr>
                                    </p:animEffect>
                                  </p:childTnLst>
                                </p:cTn>
                              </p:par>
                            </p:childTnLst>
                          </p:cTn>
                        </p:par>
                        <p:par>
                          <p:cTn fill="hold" id="8" nodeType="afterGroup">
                            <p:stCondLst>
                              <p:cond delay="1000"/>
                            </p:stCondLst>
                            <p:childTnLst>
                              <p:par>
                                <p:cTn fill="hold" grpId="0" id="9" nodeType="afterEffect" presetClass="entr" presetID="16" presetSubtype="42">
                                  <p:stCondLst>
                                    <p:cond delay="0"/>
                                  </p:stCondLst>
                                  <p:childTnLst>
                                    <p:set>
                                      <p:cBhvr>
                                        <p:cTn dur="1" fill="hold" id="10">
                                          <p:stCondLst>
                                            <p:cond delay="0"/>
                                          </p:stCondLst>
                                        </p:cTn>
                                        <p:tgtEl>
                                          <p:spTgt spid="2"/>
                                        </p:tgtEl>
                                        <p:attrNameLst>
                                          <p:attrName>style.visibility</p:attrName>
                                        </p:attrNameLst>
                                      </p:cBhvr>
                                      <p:to>
                                        <p:strVal val="visible"/>
                                      </p:to>
                                    </p:set>
                                    <p:animEffect filter="barn(outHorizontal)" transition="in">
                                      <p:cBhvr>
                                        <p:cTn dur="500" id="11"/>
                                        <p:tgtEl>
                                          <p:spTgt spid="2"/>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26"/>
                                        </p:tgtEl>
                                        <p:attrNameLst>
                                          <p:attrName>style.visibility</p:attrName>
                                        </p:attrNameLst>
                                      </p:cBhvr>
                                      <p:to>
                                        <p:strVal val="visible"/>
                                      </p:to>
                                    </p:set>
                                    <p:animEffect filter="wipe(left)" transition="in">
                                      <p:cBhvr>
                                        <p:cTn dur="500" id="15"/>
                                        <p:tgtEl>
                                          <p:spTgt spid="26"/>
                                        </p:tgtEl>
                                      </p:cBhvr>
                                    </p:animEffect>
                                  </p:childTnLst>
                                </p:cTn>
                              </p:par>
                            </p:childTnLst>
                          </p:cTn>
                        </p:par>
                        <p:par>
                          <p:cTn fill="hold" id="16" nodeType="afterGroup">
                            <p:stCondLst>
                              <p:cond delay="2000"/>
                            </p:stCondLst>
                            <p:childTnLst>
                              <p:par>
                                <p:cTn fill="hold" grpId="0" id="17" nodeType="after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6"/>
      <p:bldP grpId="0" spid="31"/>
      <p:bldP grpId="0" spid="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A3CDC8-6226-4F04-A34A-117775154C61}"/>
              </a:ext>
            </a:extLst>
          </p:cNvPr>
          <p:cNvPicPr>
            <a:picLocks noChangeAspect="1"/>
          </p:cNvPicPr>
          <p:nvPr/>
        </p:nvPicPr>
        <p:blipFill>
          <a:blip r:embed="rId3">
            <a:extLst>
              <a:ext uri="{28A0092B-C50C-407E-A947-70E740481C1C}">
                <a14:useLocalDpi val="0"/>
              </a:ext>
            </a:extLst>
          </a:blip>
          <a:stretch>
            <a:fillRect/>
          </a:stretch>
        </p:blipFill>
        <p:spPr>
          <a:xfrm>
            <a:off x="0" y="3095279"/>
            <a:ext cx="1850362" cy="3298054"/>
          </a:xfrm>
          <a:prstGeom prst="rect">
            <a:avLst/>
          </a:prstGeom>
        </p:spPr>
      </p:pic>
      <p:pic>
        <p:nvPicPr>
          <p:cNvPr id="12" name="图片 11">
            <a:extLst>
              <a:ext uri="{FF2B5EF4-FFF2-40B4-BE49-F238E27FC236}">
                <a16:creationId xmlns:a16="http://schemas.microsoft.com/office/drawing/2014/main" id="{6B335A25-D049-4269-B57A-90B746E80323}"/>
              </a:ext>
            </a:extLst>
          </p:cNvPr>
          <p:cNvPicPr>
            <a:picLocks noChangeAspect="1"/>
          </p:cNvPicPr>
          <p:nvPr/>
        </p:nvPicPr>
        <p:blipFill>
          <a:blip r:embed="rId4">
            <a:extLst>
              <a:ext uri="{28A0092B-C50C-407E-A947-70E740481C1C}">
                <a14:useLocalDpi val="0"/>
              </a:ext>
            </a:extLst>
          </a:blip>
          <a:stretch>
            <a:fillRect/>
          </a:stretch>
        </p:blipFill>
        <p:spPr>
          <a:xfrm>
            <a:off x="8343158" y="2969062"/>
            <a:ext cx="3848842" cy="3298054"/>
          </a:xfrm>
          <a:prstGeom prst="rect">
            <a:avLst/>
          </a:prstGeom>
        </p:spPr>
      </p:pic>
      <p:pic>
        <p:nvPicPr>
          <p:cNvPr id="8" name="图片 7">
            <a:extLst>
              <a:ext uri="{FF2B5EF4-FFF2-40B4-BE49-F238E27FC236}">
                <a16:creationId xmlns:a16="http://schemas.microsoft.com/office/drawing/2014/main" id="{0ECD0F0D-8B62-47B8-B391-7391AC0AC5A1}"/>
              </a:ext>
            </a:extLst>
          </p:cNvPr>
          <p:cNvPicPr>
            <a:picLocks noChangeAspect="1"/>
          </p:cNvPicPr>
          <p:nvPr/>
        </p:nvPicPr>
        <p:blipFill>
          <a:blip r:embed="rId5">
            <a:extLst>
              <a:ext uri="{28A0092B-C50C-407E-A947-70E740481C1C}">
                <a14:useLocalDpi val="0"/>
              </a:ext>
            </a:extLst>
          </a:blip>
          <a:stretch>
            <a:fillRect/>
          </a:stretch>
        </p:blipFill>
        <p:spPr>
          <a:xfrm>
            <a:off x="1223017" y="4555489"/>
            <a:ext cx="9137224" cy="2076129"/>
          </a:xfrm>
          <a:prstGeom prst="rect">
            <a:avLst/>
          </a:prstGeom>
        </p:spPr>
      </p:pic>
      <p:pic>
        <p:nvPicPr>
          <p:cNvPr id="3" name="图片 2">
            <a:extLst>
              <a:ext uri="{FF2B5EF4-FFF2-40B4-BE49-F238E27FC236}">
                <a16:creationId xmlns:a16="http://schemas.microsoft.com/office/drawing/2014/main" id="{F22212CA-CD08-4DC2-9109-2F1F4A9CA6A2}"/>
              </a:ext>
            </a:extLst>
          </p:cNvPr>
          <p:cNvPicPr>
            <a:picLocks noChangeAspect="1"/>
          </p:cNvPicPr>
          <p:nvPr/>
        </p:nvPicPr>
        <p:blipFill>
          <a:blip r:embed="rId6">
            <a:extLst>
              <a:ext uri="{28A0092B-C50C-407E-A947-70E740481C1C}">
                <a14:useLocalDpi val="0"/>
              </a:ext>
            </a:extLst>
          </a:blip>
          <a:stretch>
            <a:fillRect/>
          </a:stretch>
        </p:blipFill>
        <p:spPr>
          <a:xfrm>
            <a:off x="1" y="1"/>
            <a:ext cx="4421080" cy="1214492"/>
          </a:xfrm>
          <a:prstGeom prst="rect">
            <a:avLst/>
          </a:prstGeom>
        </p:spPr>
      </p:pic>
      <p:pic>
        <p:nvPicPr>
          <p:cNvPr id="5" name="图片 4">
            <a:extLst>
              <a:ext uri="{FF2B5EF4-FFF2-40B4-BE49-F238E27FC236}">
                <a16:creationId xmlns:a16="http://schemas.microsoft.com/office/drawing/2014/main" id="{6B90A4F1-1CFD-4423-8E12-D296C39AC790}"/>
              </a:ext>
            </a:extLst>
          </p:cNvPr>
          <p:cNvPicPr>
            <a:picLocks noChangeAspect="1"/>
          </p:cNvPicPr>
          <p:nvPr/>
        </p:nvPicPr>
        <p:blipFill>
          <a:blip r:embed="rId7">
            <a:extLst>
              <a:ext uri="{28A0092B-C50C-407E-A947-70E740481C1C}">
                <a14:useLocalDpi val="0"/>
              </a:ext>
            </a:extLst>
          </a:blip>
          <a:stretch>
            <a:fillRect/>
          </a:stretch>
        </p:blipFill>
        <p:spPr>
          <a:xfrm>
            <a:off x="0" y="5117022"/>
            <a:ext cx="12192000" cy="1740977"/>
          </a:xfrm>
          <a:prstGeom prst="rect">
            <a:avLst/>
          </a:prstGeom>
        </p:spPr>
      </p:pic>
      <p:pic>
        <p:nvPicPr>
          <p:cNvPr id="30" name="图片 29">
            <a:extLst>
              <a:ext uri="{FF2B5EF4-FFF2-40B4-BE49-F238E27FC236}">
                <a16:creationId xmlns:a16="http://schemas.microsoft.com/office/drawing/2014/main" id="{F645695F-5E29-4030-B821-B41CD37DA9EB}"/>
              </a:ext>
            </a:extLst>
          </p:cNvPr>
          <p:cNvPicPr>
            <a:picLocks noChangeAspect="1"/>
          </p:cNvPicPr>
          <p:nvPr/>
        </p:nvPicPr>
        <p:blipFill>
          <a:blip r:embed="rId8">
            <a:extLst>
              <a:ext uri="{28A0092B-C50C-407E-A947-70E740481C1C}">
                <a14:useLocalDpi val="0"/>
              </a:ext>
            </a:extLst>
          </a:blip>
          <a:stretch>
            <a:fillRect/>
          </a:stretch>
        </p:blipFill>
        <p:spPr>
          <a:xfrm>
            <a:off x="7342661" y="283678"/>
            <a:ext cx="3569047" cy="1189683"/>
          </a:xfrm>
          <a:prstGeom prst="rect">
            <a:avLst/>
          </a:prstGeom>
        </p:spPr>
      </p:pic>
      <p:sp>
        <p:nvSpPr>
          <p:cNvPr id="13" name="矩形 12">
            <a:extLst>
              <a:ext uri="{FF2B5EF4-FFF2-40B4-BE49-F238E27FC236}">
                <a16:creationId xmlns:a16="http://schemas.microsoft.com/office/drawing/2014/main" id="{78587926-D1A9-4B93-879A-8C1A73B28204}"/>
              </a:ext>
            </a:extLst>
          </p:cNvPr>
          <p:cNvSpPr/>
          <p:nvPr/>
        </p:nvSpPr>
        <p:spPr>
          <a:xfrm>
            <a:off x="1737362" y="3172883"/>
            <a:ext cx="8717280" cy="822960"/>
          </a:xfrm>
          <a:prstGeom prst="rect">
            <a:avLst/>
          </a:prstGeom>
        </p:spPr>
        <p:txBody>
          <a:bodyPr wrap="none">
            <a:spAutoFit/>
          </a:bodyPr>
          <a:lstStyle/>
          <a:p>
            <a:pPr algn="ctr" defTabSz="1219170"/>
            <a:r>
              <a:rPr altLang="en-US" b="1" lang="zh-CN" sz="4800">
                <a:solidFill>
                  <a:srgbClr val="D30013"/>
                </a:solidFill>
                <a:latin charset="-122" panose="020b0804020202020204" pitchFamily="34" typeface="汉仪雅酷黑 75W"/>
                <a:ea charset="-122" panose="020b0804020202020204" pitchFamily="34" typeface="汉仪雅酷黑 75W"/>
                <a:cs typeface="+mn-ea"/>
                <a:sym typeface="+mn-lt"/>
              </a:rPr>
              <a:t>为什么意识形态工作极端重要？</a:t>
            </a:r>
          </a:p>
        </p:txBody>
      </p:sp>
      <p:pic>
        <p:nvPicPr>
          <p:cNvPr id="15" name="图片 14">
            <a:extLst>
              <a:ext uri="{FF2B5EF4-FFF2-40B4-BE49-F238E27FC236}">
                <a16:creationId xmlns:a16="http://schemas.microsoft.com/office/drawing/2014/main" id="{2A5EB623-CC04-4818-B238-DBC516B13E8B}"/>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74632" y="1414900"/>
            <a:ext cx="1842738" cy="498461"/>
          </a:xfrm>
          <a:prstGeom prst="rect">
            <a:avLst/>
          </a:prstGeom>
        </p:spPr>
      </p:pic>
      <p:grpSp>
        <p:nvGrpSpPr>
          <p:cNvPr id="16" name="组合 15">
            <a:extLst>
              <a:ext uri="{FF2B5EF4-FFF2-40B4-BE49-F238E27FC236}">
                <a16:creationId xmlns:a16="http://schemas.microsoft.com/office/drawing/2014/main" id="{31DB4AEB-1803-4F1B-B60F-F5AAE1709FC2}"/>
              </a:ext>
            </a:extLst>
          </p:cNvPr>
          <p:cNvGrpSpPr/>
          <p:nvPr/>
        </p:nvGrpSpPr>
        <p:grpSpPr>
          <a:xfrm>
            <a:off x="4504748" y="2186204"/>
            <a:ext cx="3182505" cy="781920"/>
            <a:chOff x="4188756" y="1772286"/>
            <a:chExt cx="3826865" cy="781920"/>
          </a:xfrm>
          <a:solidFill>
            <a:srgbClr val="C00000"/>
          </a:solidFill>
          <a:effectLst>
            <a:outerShdw algn="t" blurRad="50800" dir="5400000" dist="38100" rotWithShape="0">
              <a:prstClr val="black">
                <a:alpha val="40000"/>
              </a:prstClr>
            </a:outerShdw>
          </a:effectLst>
        </p:grpSpPr>
        <p:sp>
          <p:nvSpPr>
            <p:cNvPr id="17" name="矩形: 圆角 12">
              <a:extLst>
                <a:ext uri="{FF2B5EF4-FFF2-40B4-BE49-F238E27FC236}">
                  <a16:creationId xmlns:a16="http://schemas.microsoft.com/office/drawing/2014/main" id="{B526E142-7694-4822-BC85-5189CB4594A6}"/>
                </a:ext>
              </a:extLst>
            </p:cNvPr>
            <p:cNvSpPr/>
            <p:nvPr/>
          </p:nvSpPr>
          <p:spPr>
            <a:xfrm>
              <a:off x="4188756" y="1772286"/>
              <a:ext cx="3826865" cy="781920"/>
            </a:xfrm>
            <a:prstGeom prst="roundRect">
              <a:avLst>
                <a:gd fmla="val 50000" name="adj"/>
              </a:avLst>
            </a:prstGeom>
            <a:grpFill/>
            <a:ln algn="ctr" cap="flat" cmpd="sng" w="38100">
              <a:noFill/>
              <a:prstDash val="solid"/>
              <a:miter lim="800000"/>
            </a:ln>
            <a:effectLst>
              <a:glow rad="190500">
                <a:sysClr lastClr="FFFFFF" val="window">
                  <a:alpha val="50000"/>
                </a:sysClr>
              </a:glo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latin charset="-122" panose="020b0804020202020204" pitchFamily="34" typeface="汉仪雅酷黑 75W"/>
                <a:ea charset="-122" panose="020b0804020202020204" pitchFamily="34" typeface="汉仪雅酷黑 75W"/>
              </a:endParaRPr>
            </a:p>
          </p:txBody>
        </p:sp>
        <p:sp>
          <p:nvSpPr>
            <p:cNvPr id="18" name="文本框 20">
              <a:extLst>
                <a:ext uri="{FF2B5EF4-FFF2-40B4-BE49-F238E27FC236}">
                  <a16:creationId xmlns:a16="http://schemas.microsoft.com/office/drawing/2014/main" id="{628C5617-2915-4A32-9C57-FDA11640AB4B}"/>
                </a:ext>
              </a:extLst>
            </p:cNvPr>
            <p:cNvSpPr txBox="1"/>
            <p:nvPr/>
          </p:nvSpPr>
          <p:spPr>
            <a:xfrm>
              <a:off x="4892695" y="1840081"/>
              <a:ext cx="2418984" cy="640080"/>
            </a:xfrm>
            <a:prstGeom prst="rect">
              <a:avLst/>
            </a:prstGeom>
            <a:grpFill/>
            <a:ln>
              <a:noFill/>
            </a:ln>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3600" u="none">
                  <a:ln>
                    <a:noFill/>
                  </a:ln>
                  <a:solidFill>
                    <a:prstClr val="white"/>
                  </a:solidFill>
                  <a:effectLst/>
                  <a:uLnTx/>
                  <a:uFillTx/>
                  <a:latin charset="-122" panose="020b0804020202020204" pitchFamily="34" typeface="汉仪雅酷黑 75W"/>
                  <a:ea charset="-122" panose="020b0804020202020204" pitchFamily="34" typeface="汉仪雅酷黑 75W"/>
                </a:rPr>
                <a:t>第二部分</a:t>
              </a:r>
            </a:p>
          </p:txBody>
        </p:sp>
      </p:grpSp>
    </p:spTree>
    <p:extLst>
      <p:ext uri="{BB962C8B-B14F-4D97-AF65-F5344CB8AC3E}">
        <p14:creationId val="3252238165"/>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500" id="31"/>
                                        <p:tgtEl>
                                          <p:spTgt spid="30"/>
                                        </p:tgtEl>
                                      </p:cBhvr>
                                    </p:animEffect>
                                    <p:anim calcmode="lin" valueType="num">
                                      <p:cBhvr>
                                        <p:cTn dur="1500" fill="hold" id="32"/>
                                        <p:tgtEl>
                                          <p:spTgt spid="30"/>
                                        </p:tgtEl>
                                        <p:attrNameLst>
                                          <p:attrName>ppt_x</p:attrName>
                                        </p:attrNameLst>
                                      </p:cBhvr>
                                      <p:tavLst>
                                        <p:tav tm="0">
                                          <p:val>
                                            <p:strVal val="#ppt_x"/>
                                          </p:val>
                                        </p:tav>
                                        <p:tav tm="100000">
                                          <p:val>
                                            <p:strVal val="#ppt_x"/>
                                          </p:val>
                                        </p:tav>
                                      </p:tavLst>
                                    </p:anim>
                                    <p:anim calcmode="lin" valueType="num">
                                      <p:cBhvr>
                                        <p:cTn dur="1500" fill="hold" id="33"/>
                                        <p:tgtEl>
                                          <p:spTgt spid="3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7"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1000" id="42"/>
                                        <p:tgtEl>
                                          <p:spTgt spid="16"/>
                                        </p:tgtEl>
                                      </p:cBhvr>
                                    </p:animEffect>
                                    <p:anim calcmode="lin" valueType="num">
                                      <p:cBhvr>
                                        <p:cTn dur="1000" fill="hold" id="43"/>
                                        <p:tgtEl>
                                          <p:spTgt spid="16"/>
                                        </p:tgtEl>
                                        <p:attrNameLst>
                                          <p:attrName>ppt_x</p:attrName>
                                        </p:attrNameLst>
                                      </p:cBhvr>
                                      <p:tavLst>
                                        <p:tav tm="0">
                                          <p:val>
                                            <p:strVal val="#ppt_x"/>
                                          </p:val>
                                        </p:tav>
                                        <p:tav tm="100000">
                                          <p:val>
                                            <p:strVal val="#ppt_x"/>
                                          </p:val>
                                        </p:tav>
                                      </p:tavLst>
                                    </p:anim>
                                    <p:anim calcmode="lin" valueType="num">
                                      <p:cBhvr>
                                        <p:cTn dur="1000" fill="hold" id="44"/>
                                        <p:tgtEl>
                                          <p:spTgt spid="1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grpId="0" id="46" nodeType="afterEffect" presetClass="entr" presetID="23" presetSubtype="16">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a:extLst>
              <a:ext uri="{FF2B5EF4-FFF2-40B4-BE49-F238E27FC236}">
                <a16:creationId xmlns:a16="http://schemas.microsoft.com/office/drawing/2014/main" id="{3EA803AB-8AB4-4BB7-8F01-CCBAA97D7698}"/>
              </a:ext>
            </a:extLst>
          </p:cNvPr>
          <p:cNvCxnSpPr/>
          <p:nvPr/>
        </p:nvCxnSpPr>
        <p:spPr>
          <a:xfrm flipH="1">
            <a:off x="3919137" y="2346795"/>
            <a:ext cx="0" cy="2906408"/>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7" name="矩形: 圆角 1">
            <a:extLst>
              <a:ext uri="{FF2B5EF4-FFF2-40B4-BE49-F238E27FC236}">
                <a16:creationId xmlns:a16="http://schemas.microsoft.com/office/drawing/2014/main" id="{D1885824-073A-4396-BA5D-61C4F3E61803}"/>
              </a:ext>
            </a:extLst>
          </p:cNvPr>
          <p:cNvSpPr/>
          <p:nvPr/>
        </p:nvSpPr>
        <p:spPr>
          <a:xfrm>
            <a:off x="1188558" y="2822543"/>
            <a:ext cx="1864484" cy="1805115"/>
          </a:xfrm>
          <a:prstGeom prst="roundRect">
            <a:avLst>
              <a:gd fmla="val 10312"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bg1"/>
              </a:solidFill>
              <a:latin charset="-122" panose="020b0a00000000000000" pitchFamily="34" typeface="思源黑体 CN Heavy"/>
              <a:ea charset="-122" panose="020b0a00000000000000" pitchFamily="34" typeface="思源黑体 CN Heavy"/>
              <a:cs typeface="+mn-ea"/>
              <a:sym typeface="+mn-lt"/>
            </a:endParaRPr>
          </a:p>
        </p:txBody>
      </p:sp>
      <p:sp>
        <p:nvSpPr>
          <p:cNvPr id="8" name="矩形 7">
            <a:extLst>
              <a:ext uri="{FF2B5EF4-FFF2-40B4-BE49-F238E27FC236}">
                <a16:creationId xmlns:a16="http://schemas.microsoft.com/office/drawing/2014/main" id="{A6509F2F-0637-468D-A419-81AC025E0335}"/>
              </a:ext>
            </a:extLst>
          </p:cNvPr>
          <p:cNvSpPr/>
          <p:nvPr/>
        </p:nvSpPr>
        <p:spPr>
          <a:xfrm>
            <a:off x="973569" y="3133027"/>
            <a:ext cx="2215588" cy="1066800"/>
          </a:xfrm>
          <a:prstGeom prst="rect">
            <a:avLst/>
          </a:prstGeom>
        </p:spPr>
        <p:txBody>
          <a:bodyPr wrap="square">
            <a:spAutoFit/>
          </a:bodyPr>
          <a:lstStyle/>
          <a:p>
            <a:pPr algn="ctr"/>
            <a:r>
              <a:rPr altLang="en-US" b="1" lang="zh-CN" sz="3200">
                <a:solidFill>
                  <a:schemeClr val="bg1"/>
                </a:solidFill>
                <a:latin charset="-122" panose="020b0a00000000000000" pitchFamily="34" typeface="思源黑体 CN Heavy"/>
                <a:ea charset="-122" panose="020b0a00000000000000" pitchFamily="34" typeface="思源黑体 CN Heavy"/>
                <a:cs typeface="+mn-ea"/>
                <a:sym typeface="+mn-lt"/>
              </a:rPr>
              <a:t>四个</a:t>
            </a:r>
          </a:p>
          <a:p>
            <a:pPr algn="ctr"/>
            <a:r>
              <a:rPr altLang="en-US" b="1" lang="zh-CN" sz="3200">
                <a:solidFill>
                  <a:schemeClr val="bg1"/>
                </a:solidFill>
                <a:latin charset="-122" panose="020b0a00000000000000" pitchFamily="34" typeface="思源黑体 CN Heavy"/>
                <a:ea charset="-122" panose="020b0a00000000000000" pitchFamily="34" typeface="思源黑体 CN Heavy"/>
                <a:cs typeface="+mn-ea"/>
                <a:sym typeface="+mn-lt"/>
              </a:rPr>
              <a:t>极端重要</a:t>
            </a:r>
          </a:p>
        </p:txBody>
      </p:sp>
      <p:sp>
        <p:nvSpPr>
          <p:cNvPr id="9" name="箭头: 五边形 8">
            <a:extLst>
              <a:ext uri="{FF2B5EF4-FFF2-40B4-BE49-F238E27FC236}">
                <a16:creationId xmlns:a16="http://schemas.microsoft.com/office/drawing/2014/main" id="{8729916A-3EE9-42DD-B204-6457DA9FCCA4}"/>
              </a:ext>
            </a:extLst>
          </p:cNvPr>
          <p:cNvSpPr/>
          <p:nvPr/>
        </p:nvSpPr>
        <p:spPr>
          <a:xfrm>
            <a:off x="4689707" y="2074046"/>
            <a:ext cx="6528725" cy="739093"/>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意识形态工作对于巩固党的执政地位极端重要</a:t>
            </a:r>
          </a:p>
        </p:txBody>
      </p:sp>
      <p:sp>
        <p:nvSpPr>
          <p:cNvPr id="10" name="矩形: 圆角 9">
            <a:extLst>
              <a:ext uri="{FF2B5EF4-FFF2-40B4-BE49-F238E27FC236}">
                <a16:creationId xmlns:a16="http://schemas.microsoft.com/office/drawing/2014/main" id="{32E76E34-149E-4417-AE04-2B88C70A4F00}"/>
              </a:ext>
            </a:extLst>
          </p:cNvPr>
          <p:cNvSpPr>
            <a:spLocks noChangeAspect="1"/>
          </p:cNvSpPr>
          <p:nvPr/>
        </p:nvSpPr>
        <p:spPr>
          <a:xfrm>
            <a:off x="3631137" y="2141128"/>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1</a:t>
            </a:r>
          </a:p>
        </p:txBody>
      </p:sp>
      <p:sp>
        <p:nvSpPr>
          <p:cNvPr id="12" name="箭头: V 形 11">
            <a:extLst>
              <a:ext uri="{FF2B5EF4-FFF2-40B4-BE49-F238E27FC236}">
                <a16:creationId xmlns:a16="http://schemas.microsoft.com/office/drawing/2014/main" id="{D05EC5D3-C977-44F7-BAA5-472853830A43}"/>
              </a:ext>
            </a:extLst>
          </p:cNvPr>
          <p:cNvSpPr/>
          <p:nvPr/>
        </p:nvSpPr>
        <p:spPr>
          <a:xfrm>
            <a:off x="4325720" y="2306424"/>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
        <p:nvSpPr>
          <p:cNvPr id="13" name="箭头: 五边形 12">
            <a:extLst>
              <a:ext uri="{FF2B5EF4-FFF2-40B4-BE49-F238E27FC236}">
                <a16:creationId xmlns:a16="http://schemas.microsoft.com/office/drawing/2014/main" id="{A21E31D7-C937-4349-A1BE-6F3F77BF2205}"/>
              </a:ext>
            </a:extLst>
          </p:cNvPr>
          <p:cNvSpPr/>
          <p:nvPr/>
        </p:nvSpPr>
        <p:spPr>
          <a:xfrm>
            <a:off x="4689707" y="2997702"/>
            <a:ext cx="6528725" cy="739093"/>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意识形态工作对维护国家的长治久安极端重要</a:t>
            </a:r>
          </a:p>
        </p:txBody>
      </p:sp>
      <p:sp>
        <p:nvSpPr>
          <p:cNvPr id="14" name="矩形: 圆角 13">
            <a:extLst>
              <a:ext uri="{FF2B5EF4-FFF2-40B4-BE49-F238E27FC236}">
                <a16:creationId xmlns:a16="http://schemas.microsoft.com/office/drawing/2014/main" id="{F768C3DB-B8F9-4DB6-913A-D8E94CBCA830}"/>
              </a:ext>
            </a:extLst>
          </p:cNvPr>
          <p:cNvSpPr>
            <a:spLocks noChangeAspect="1"/>
          </p:cNvSpPr>
          <p:nvPr/>
        </p:nvSpPr>
        <p:spPr>
          <a:xfrm>
            <a:off x="3631137" y="306478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2</a:t>
            </a:r>
          </a:p>
        </p:txBody>
      </p:sp>
      <p:sp>
        <p:nvSpPr>
          <p:cNvPr id="15" name="箭头: V 形 14">
            <a:extLst>
              <a:ext uri="{FF2B5EF4-FFF2-40B4-BE49-F238E27FC236}">
                <a16:creationId xmlns:a16="http://schemas.microsoft.com/office/drawing/2014/main" id="{A176DC05-6873-4194-B108-D8005680DB9A}"/>
              </a:ext>
            </a:extLst>
          </p:cNvPr>
          <p:cNvSpPr/>
          <p:nvPr/>
        </p:nvSpPr>
        <p:spPr>
          <a:xfrm>
            <a:off x="4325720" y="323008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
        <p:nvSpPr>
          <p:cNvPr id="16" name="箭头: 五边形 15">
            <a:extLst>
              <a:ext uri="{FF2B5EF4-FFF2-40B4-BE49-F238E27FC236}">
                <a16:creationId xmlns:a16="http://schemas.microsoft.com/office/drawing/2014/main" id="{3E12787F-B0F7-439F-AFA0-79B7847C4E8C}"/>
              </a:ext>
            </a:extLst>
          </p:cNvPr>
          <p:cNvSpPr/>
          <p:nvPr/>
        </p:nvSpPr>
        <p:spPr>
          <a:xfrm>
            <a:off x="4689707" y="3924427"/>
            <a:ext cx="6528725" cy="739093"/>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意识形态工作对于实现民族复兴的中国梦极端重要</a:t>
            </a:r>
          </a:p>
        </p:txBody>
      </p:sp>
      <p:sp>
        <p:nvSpPr>
          <p:cNvPr id="17" name="矩形: 圆角 16">
            <a:extLst>
              <a:ext uri="{FF2B5EF4-FFF2-40B4-BE49-F238E27FC236}">
                <a16:creationId xmlns:a16="http://schemas.microsoft.com/office/drawing/2014/main" id="{F9838851-EAFA-4384-84BF-18A2A20B9CA1}"/>
              </a:ext>
            </a:extLst>
          </p:cNvPr>
          <p:cNvSpPr>
            <a:spLocks noChangeAspect="1"/>
          </p:cNvSpPr>
          <p:nvPr/>
        </p:nvSpPr>
        <p:spPr>
          <a:xfrm>
            <a:off x="3631137" y="3991509"/>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3</a:t>
            </a:r>
          </a:p>
        </p:txBody>
      </p:sp>
      <p:sp>
        <p:nvSpPr>
          <p:cNvPr id="18" name="箭头: V 形 17">
            <a:extLst>
              <a:ext uri="{FF2B5EF4-FFF2-40B4-BE49-F238E27FC236}">
                <a16:creationId xmlns:a16="http://schemas.microsoft.com/office/drawing/2014/main" id="{3AE2A3C4-B22B-4941-ACF0-A92562B8C078}"/>
              </a:ext>
            </a:extLst>
          </p:cNvPr>
          <p:cNvSpPr/>
          <p:nvPr/>
        </p:nvSpPr>
        <p:spPr>
          <a:xfrm>
            <a:off x="4325720" y="4156805"/>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
        <p:nvSpPr>
          <p:cNvPr id="19" name="箭头: 五边形 18">
            <a:extLst>
              <a:ext uri="{FF2B5EF4-FFF2-40B4-BE49-F238E27FC236}">
                <a16:creationId xmlns:a16="http://schemas.microsoft.com/office/drawing/2014/main" id="{76E0C91D-A181-439D-B10A-407AC26FEAD4}"/>
              </a:ext>
            </a:extLst>
          </p:cNvPr>
          <p:cNvSpPr/>
          <p:nvPr/>
        </p:nvSpPr>
        <p:spPr>
          <a:xfrm>
            <a:off x="4689707" y="4802142"/>
            <a:ext cx="6528725" cy="739093"/>
          </a:xfrm>
          <a:prstGeom prst="homePlate">
            <a:avLst>
              <a:gd fmla="val 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意识形态工作对于调动群众的积极性主动性创造性极端重要</a:t>
            </a:r>
          </a:p>
        </p:txBody>
      </p:sp>
      <p:sp>
        <p:nvSpPr>
          <p:cNvPr id="20" name="矩形: 圆角 19">
            <a:extLst>
              <a:ext uri="{FF2B5EF4-FFF2-40B4-BE49-F238E27FC236}">
                <a16:creationId xmlns:a16="http://schemas.microsoft.com/office/drawing/2014/main" id="{58D86107-E283-438B-A67D-04964FBD34A3}"/>
              </a:ext>
            </a:extLst>
          </p:cNvPr>
          <p:cNvSpPr>
            <a:spLocks noChangeAspect="1"/>
          </p:cNvSpPr>
          <p:nvPr/>
        </p:nvSpPr>
        <p:spPr>
          <a:xfrm>
            <a:off x="3631137" y="4869224"/>
            <a:ext cx="576000" cy="576000"/>
          </a:xfrm>
          <a:prstGeom prst="roundRect">
            <a:avLst>
              <a:gd fmla="val 50000" name="adj"/>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r>
              <a:rPr altLang="zh-CN" lang="en-US" sz="1867">
                <a:solidFill>
                  <a:schemeClr val="bg1"/>
                </a:solidFill>
                <a:latin charset="-122" panose="020b0400000000000000" pitchFamily="34" typeface="思源黑体 CN Normal"/>
                <a:ea charset="-122" panose="020b0400000000000000" pitchFamily="34" typeface="思源黑体 CN Normal"/>
                <a:cs typeface="+mn-ea"/>
                <a:sym typeface="+mn-lt"/>
              </a:rPr>
              <a:t>4</a:t>
            </a:r>
          </a:p>
        </p:txBody>
      </p:sp>
      <p:sp>
        <p:nvSpPr>
          <p:cNvPr id="21" name="箭头: V 形 20">
            <a:extLst>
              <a:ext uri="{FF2B5EF4-FFF2-40B4-BE49-F238E27FC236}">
                <a16:creationId xmlns:a16="http://schemas.microsoft.com/office/drawing/2014/main" id="{CC5AC1AD-59A7-4F17-968F-3C3E4A9DFF04}"/>
              </a:ext>
            </a:extLst>
          </p:cNvPr>
          <p:cNvSpPr/>
          <p:nvPr/>
        </p:nvSpPr>
        <p:spPr>
          <a:xfrm>
            <a:off x="4325720" y="5034520"/>
            <a:ext cx="245409" cy="245409"/>
          </a:xfrm>
          <a:prstGeom prst="chevron">
            <a:avLst>
              <a:gd fmla="val 39326" name="adj"/>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54">
              <a:defRPr/>
            </a:pPr>
            <a:endParaRPr altLang="en-US" lang="zh-CN" sz="1351">
              <a:solidFill>
                <a:schemeClr val="bg1"/>
              </a:solidFill>
              <a:latin charset="-122" panose="020b0400000000000000" pitchFamily="34" typeface="思源黑体 CN Normal"/>
              <a:ea charset="-122" panose="020b0400000000000000" pitchFamily="34" typeface="思源黑体 CN Normal"/>
              <a:cs typeface="+mn-ea"/>
              <a:sym typeface="+mn-lt"/>
            </a:endParaRPr>
          </a:p>
        </p:txBody>
      </p:sp>
    </p:spTree>
    <p:extLst>
      <p:ext uri="{BB962C8B-B14F-4D97-AF65-F5344CB8AC3E}">
        <p14:creationId val="284604078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7"/>
                                        </p:tgtEl>
                                        <p:attrNameLst>
                                          <p:attrName>style.visibility</p:attrName>
                                        </p:attrNameLst>
                                      </p:cBhvr>
                                      <p:to>
                                        <p:strVal val="visible"/>
                                      </p:to>
                                    </p:set>
                                    <p:animEffect filter="barn(outVertical)"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8"/>
                                        </p:tgtEl>
                                        <p:attrNameLst>
                                          <p:attrName>style.visibility</p:attrName>
                                        </p:attrNameLst>
                                      </p:cBhvr>
                                      <p:to>
                                        <p:strVal val="visible"/>
                                      </p:to>
                                    </p:set>
                                    <p:animEffect filter="barn(inVertical)" transition="in">
                                      <p:cBhvr>
                                        <p:cTn dur="500" id="11"/>
                                        <p:tgtEl>
                                          <p:spTgt spid="8"/>
                                        </p:tgtEl>
                                      </p:cBhvr>
                                    </p:animEffect>
                                  </p:childTnLst>
                                </p:cTn>
                              </p:par>
                            </p:childTnLst>
                          </p:cTn>
                        </p:par>
                        <p:par>
                          <p:cTn fill="hold" id="12" nodeType="afterGroup">
                            <p:stCondLst>
                              <p:cond delay="1000"/>
                            </p:stCondLst>
                            <p:childTnLst>
                              <p:par>
                                <p:cTn decel="45000" fill="hold" grpId="0" id="13" nodeType="after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1000" fill="hold" id="15"/>
                                        <p:tgtEl>
                                          <p:spTgt spid="10"/>
                                        </p:tgtEl>
                                        <p:attrNameLst>
                                          <p:attrName>ppt_x</p:attrName>
                                        </p:attrNameLst>
                                      </p:cBhvr>
                                      <p:tavLst>
                                        <p:tav tm="0">
                                          <p:val>
                                            <p:strVal val="0-#ppt_w/2"/>
                                          </p:val>
                                        </p:tav>
                                        <p:tav tm="100000">
                                          <p:val>
                                            <p:strVal val="#ppt_x"/>
                                          </p:val>
                                        </p:tav>
                                      </p:tavLst>
                                    </p:anim>
                                    <p:anim calcmode="lin" valueType="num">
                                      <p:cBhvr additive="base">
                                        <p:cTn dur="1000" fill="hold" id="16"/>
                                        <p:tgtEl>
                                          <p:spTgt spid="10"/>
                                        </p:tgtEl>
                                        <p:attrNameLst>
                                          <p:attrName>ppt_y</p:attrName>
                                        </p:attrNameLst>
                                      </p:cBhvr>
                                      <p:tavLst>
                                        <p:tav tm="0">
                                          <p:val>
                                            <p:strVal val="#ppt_y"/>
                                          </p:val>
                                        </p:tav>
                                        <p:tav tm="100000">
                                          <p:val>
                                            <p:strVal val="#ppt_y"/>
                                          </p:val>
                                        </p:tav>
                                      </p:tavLst>
                                    </p:anim>
                                  </p:childTnLst>
                                </p:cTn>
                              </p:par>
                              <p:par>
                                <p:cTn fill="hold" grpId="1" id="17" nodeType="withEffect" presetClass="emph" presetID="8" presetSubtype="0">
                                  <p:stCondLst>
                                    <p:cond delay="0"/>
                                  </p:stCondLst>
                                  <p:childTnLst>
                                    <p:animRot by="21600000">
                                      <p:cBhvr>
                                        <p:cTn dur="1000" fill="hold" id="18"/>
                                        <p:tgtEl>
                                          <p:spTgt spid="10"/>
                                        </p:tgtEl>
                                        <p:attrNameLst>
                                          <p:attrName>r</p:attrName>
                                        </p:attrNameLst>
                                      </p:cBhvr>
                                    </p:animRot>
                                  </p:childTnLst>
                                </p:cTn>
                              </p:par>
                              <p:par>
                                <p:cTn fill="hold" grpId="0" id="19" nodeType="withEffect" presetClass="entr" presetID="22" presetSubtype="8">
                                  <p:stCondLst>
                                    <p:cond delay="50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par>
                                <p:cTn fill="hold" grpId="0" id="22" nodeType="withEffect" presetClass="entr" presetID="22" presetSubtype="8">
                                  <p:stCondLst>
                                    <p:cond delay="50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1000" id="24"/>
                                        <p:tgtEl>
                                          <p:spTgt spid="9"/>
                                        </p:tgtEl>
                                      </p:cBhvr>
                                    </p:animEffect>
                                  </p:childTnLst>
                                </p:cTn>
                              </p:par>
                            </p:childTnLst>
                          </p:cTn>
                        </p:par>
                        <p:par>
                          <p:cTn fill="hold" id="25" nodeType="afterGroup">
                            <p:stCondLst>
                              <p:cond delay="2500"/>
                            </p:stCondLst>
                            <p:childTnLst>
                              <p:par>
                                <p:cTn fill="hold" id="26" nodeType="afterEffect" presetClass="entr" presetID="22" presetSubtype="1">
                                  <p:stCondLst>
                                    <p:cond delay="0"/>
                                  </p:stCondLst>
                                  <p:childTnLst>
                                    <p:set>
                                      <p:cBhvr>
                                        <p:cTn dur="1" fill="hold" id="27">
                                          <p:stCondLst>
                                            <p:cond delay="0"/>
                                          </p:stCondLst>
                                        </p:cTn>
                                        <p:tgtEl>
                                          <p:spTgt spid="11"/>
                                        </p:tgtEl>
                                        <p:attrNameLst>
                                          <p:attrName>style.visibility</p:attrName>
                                        </p:attrNameLst>
                                      </p:cBhvr>
                                      <p:to>
                                        <p:strVal val="visible"/>
                                      </p:to>
                                    </p:set>
                                    <p:animEffect filter="wipe(up)" transition="in">
                                      <p:cBhvr>
                                        <p:cTn dur="500" id="28"/>
                                        <p:tgtEl>
                                          <p:spTgt spid="11"/>
                                        </p:tgtEl>
                                      </p:cBhvr>
                                    </p:animEffect>
                                  </p:childTnLst>
                                </p:cTn>
                              </p:par>
                            </p:childTnLst>
                          </p:cTn>
                        </p:par>
                        <p:par>
                          <p:cTn fill="hold" id="29" nodeType="afterGroup">
                            <p:stCondLst>
                              <p:cond delay="3000"/>
                            </p:stCondLst>
                            <p:childTnLst>
                              <p:par>
                                <p:cTn decel="45000" fill="hold" grpId="0" id="30" nodeType="afterEffect" presetClass="entr" presetID="2" presetSubtype="8">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1000" fill="hold" id="32"/>
                                        <p:tgtEl>
                                          <p:spTgt spid="14"/>
                                        </p:tgtEl>
                                        <p:attrNameLst>
                                          <p:attrName>ppt_x</p:attrName>
                                        </p:attrNameLst>
                                      </p:cBhvr>
                                      <p:tavLst>
                                        <p:tav tm="0">
                                          <p:val>
                                            <p:strVal val="0-#ppt_w/2"/>
                                          </p:val>
                                        </p:tav>
                                        <p:tav tm="100000">
                                          <p:val>
                                            <p:strVal val="#ppt_x"/>
                                          </p:val>
                                        </p:tav>
                                      </p:tavLst>
                                    </p:anim>
                                    <p:anim calcmode="lin" valueType="num">
                                      <p:cBhvr additive="base">
                                        <p:cTn dur="1000" fill="hold" id="33"/>
                                        <p:tgtEl>
                                          <p:spTgt spid="14"/>
                                        </p:tgtEl>
                                        <p:attrNameLst>
                                          <p:attrName>ppt_y</p:attrName>
                                        </p:attrNameLst>
                                      </p:cBhvr>
                                      <p:tavLst>
                                        <p:tav tm="0">
                                          <p:val>
                                            <p:strVal val="#ppt_y"/>
                                          </p:val>
                                        </p:tav>
                                        <p:tav tm="100000">
                                          <p:val>
                                            <p:strVal val="#ppt_y"/>
                                          </p:val>
                                        </p:tav>
                                      </p:tavLst>
                                    </p:anim>
                                  </p:childTnLst>
                                </p:cTn>
                              </p:par>
                              <p:par>
                                <p:cTn fill="hold" grpId="1" id="34" nodeType="withEffect" presetClass="emph" presetID="8" presetSubtype="0">
                                  <p:stCondLst>
                                    <p:cond delay="0"/>
                                  </p:stCondLst>
                                  <p:childTnLst>
                                    <p:animRot by="21600000">
                                      <p:cBhvr>
                                        <p:cTn dur="1000" fill="hold" id="35"/>
                                        <p:tgtEl>
                                          <p:spTgt spid="14"/>
                                        </p:tgtEl>
                                        <p:attrNameLst>
                                          <p:attrName>r</p:attrName>
                                        </p:attrNameLst>
                                      </p:cBhvr>
                                    </p:animRot>
                                  </p:childTnLst>
                                </p:cTn>
                              </p:par>
                              <p:par>
                                <p:cTn fill="hold" grpId="0" id="36" nodeType="withEffect" presetClass="entr" presetID="22" presetSubtype="8">
                                  <p:stCondLst>
                                    <p:cond delay="500"/>
                                  </p:stCondLst>
                                  <p:childTnLst>
                                    <p:set>
                                      <p:cBhvr>
                                        <p:cTn dur="1" fill="hold" id="37">
                                          <p:stCondLst>
                                            <p:cond delay="0"/>
                                          </p:stCondLst>
                                        </p:cTn>
                                        <p:tgtEl>
                                          <p:spTgt spid="15"/>
                                        </p:tgtEl>
                                        <p:attrNameLst>
                                          <p:attrName>style.visibility</p:attrName>
                                        </p:attrNameLst>
                                      </p:cBhvr>
                                      <p:to>
                                        <p:strVal val="visible"/>
                                      </p:to>
                                    </p:set>
                                    <p:animEffect filter="wipe(left)" transition="in">
                                      <p:cBhvr>
                                        <p:cTn dur="500" id="38"/>
                                        <p:tgtEl>
                                          <p:spTgt spid="15"/>
                                        </p:tgtEl>
                                      </p:cBhvr>
                                    </p:animEffect>
                                  </p:childTnLst>
                                </p:cTn>
                              </p:par>
                              <p:par>
                                <p:cTn fill="hold" grpId="0" id="39" nodeType="withEffect" presetClass="entr" presetID="22" presetSubtype="8">
                                  <p:stCondLst>
                                    <p:cond delay="50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1000" id="41"/>
                                        <p:tgtEl>
                                          <p:spTgt spid="13"/>
                                        </p:tgtEl>
                                      </p:cBhvr>
                                    </p:animEffect>
                                  </p:childTnLst>
                                </p:cTn>
                              </p:par>
                            </p:childTnLst>
                          </p:cTn>
                        </p:par>
                        <p:par>
                          <p:cTn fill="hold" id="42" nodeType="afterGroup">
                            <p:stCondLst>
                              <p:cond delay="4500"/>
                            </p:stCondLst>
                            <p:childTnLst>
                              <p:par>
                                <p:cTn decel="45000" fill="hold" grpId="0" id="43" nodeType="afterEffect" presetClass="entr" presetID="2" presetSubtype="8">
                                  <p:stCondLst>
                                    <p:cond delay="0"/>
                                  </p:stCondLst>
                                  <p:childTnLst>
                                    <p:set>
                                      <p:cBhvr>
                                        <p:cTn dur="1" fill="hold" id="44">
                                          <p:stCondLst>
                                            <p:cond delay="0"/>
                                          </p:stCondLst>
                                        </p:cTn>
                                        <p:tgtEl>
                                          <p:spTgt spid="17"/>
                                        </p:tgtEl>
                                        <p:attrNameLst>
                                          <p:attrName>style.visibility</p:attrName>
                                        </p:attrNameLst>
                                      </p:cBhvr>
                                      <p:to>
                                        <p:strVal val="visible"/>
                                      </p:to>
                                    </p:set>
                                    <p:anim calcmode="lin" valueType="num">
                                      <p:cBhvr additive="base">
                                        <p:cTn dur="1000" fill="hold" id="45"/>
                                        <p:tgtEl>
                                          <p:spTgt spid="17"/>
                                        </p:tgtEl>
                                        <p:attrNameLst>
                                          <p:attrName>ppt_x</p:attrName>
                                        </p:attrNameLst>
                                      </p:cBhvr>
                                      <p:tavLst>
                                        <p:tav tm="0">
                                          <p:val>
                                            <p:strVal val="0-#ppt_w/2"/>
                                          </p:val>
                                        </p:tav>
                                        <p:tav tm="100000">
                                          <p:val>
                                            <p:strVal val="#ppt_x"/>
                                          </p:val>
                                        </p:tav>
                                      </p:tavLst>
                                    </p:anim>
                                    <p:anim calcmode="lin" valueType="num">
                                      <p:cBhvr additive="base">
                                        <p:cTn dur="1000" fill="hold" id="46"/>
                                        <p:tgtEl>
                                          <p:spTgt spid="17"/>
                                        </p:tgtEl>
                                        <p:attrNameLst>
                                          <p:attrName>ppt_y</p:attrName>
                                        </p:attrNameLst>
                                      </p:cBhvr>
                                      <p:tavLst>
                                        <p:tav tm="0">
                                          <p:val>
                                            <p:strVal val="#ppt_y"/>
                                          </p:val>
                                        </p:tav>
                                        <p:tav tm="100000">
                                          <p:val>
                                            <p:strVal val="#ppt_y"/>
                                          </p:val>
                                        </p:tav>
                                      </p:tavLst>
                                    </p:anim>
                                  </p:childTnLst>
                                </p:cTn>
                              </p:par>
                              <p:par>
                                <p:cTn fill="hold" grpId="1" id="47" nodeType="withEffect" presetClass="emph" presetID="8" presetSubtype="0">
                                  <p:stCondLst>
                                    <p:cond delay="0"/>
                                  </p:stCondLst>
                                  <p:childTnLst>
                                    <p:animRot by="21600000">
                                      <p:cBhvr>
                                        <p:cTn dur="1000" fill="hold" id="48"/>
                                        <p:tgtEl>
                                          <p:spTgt spid="17"/>
                                        </p:tgtEl>
                                        <p:attrNameLst>
                                          <p:attrName>r</p:attrName>
                                        </p:attrNameLst>
                                      </p:cBhvr>
                                    </p:animRot>
                                  </p:childTnLst>
                                </p:cTn>
                              </p:par>
                              <p:par>
                                <p:cTn fill="hold" grpId="0" id="49" nodeType="withEffect" presetClass="entr" presetID="22" presetSubtype="8">
                                  <p:stCondLst>
                                    <p:cond delay="50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par>
                                <p:cTn fill="hold" grpId="0" id="52" nodeType="withEffect" presetClass="entr" presetID="22" presetSubtype="8">
                                  <p:stCondLst>
                                    <p:cond delay="50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1000" id="54"/>
                                        <p:tgtEl>
                                          <p:spTgt spid="16"/>
                                        </p:tgtEl>
                                      </p:cBhvr>
                                    </p:animEffect>
                                  </p:childTnLst>
                                </p:cTn>
                              </p:par>
                            </p:childTnLst>
                          </p:cTn>
                        </p:par>
                        <p:par>
                          <p:cTn fill="hold" id="55" nodeType="afterGroup">
                            <p:stCondLst>
                              <p:cond delay="6000"/>
                            </p:stCondLst>
                            <p:childTnLst>
                              <p:par>
                                <p:cTn decel="45000" fill="hold" grpId="0" id="56" nodeType="afterEffect" presetClass="entr" presetID="2" presetSubtype="8">
                                  <p:stCondLst>
                                    <p:cond delay="0"/>
                                  </p:stCondLst>
                                  <p:childTnLst>
                                    <p:set>
                                      <p:cBhvr>
                                        <p:cTn dur="1" fill="hold" id="57">
                                          <p:stCondLst>
                                            <p:cond delay="0"/>
                                          </p:stCondLst>
                                        </p:cTn>
                                        <p:tgtEl>
                                          <p:spTgt spid="20"/>
                                        </p:tgtEl>
                                        <p:attrNameLst>
                                          <p:attrName>style.visibility</p:attrName>
                                        </p:attrNameLst>
                                      </p:cBhvr>
                                      <p:to>
                                        <p:strVal val="visible"/>
                                      </p:to>
                                    </p:set>
                                    <p:anim calcmode="lin" valueType="num">
                                      <p:cBhvr additive="base">
                                        <p:cTn dur="1000" fill="hold" id="58"/>
                                        <p:tgtEl>
                                          <p:spTgt spid="20"/>
                                        </p:tgtEl>
                                        <p:attrNameLst>
                                          <p:attrName>ppt_x</p:attrName>
                                        </p:attrNameLst>
                                      </p:cBhvr>
                                      <p:tavLst>
                                        <p:tav tm="0">
                                          <p:val>
                                            <p:strVal val="0-#ppt_w/2"/>
                                          </p:val>
                                        </p:tav>
                                        <p:tav tm="100000">
                                          <p:val>
                                            <p:strVal val="#ppt_x"/>
                                          </p:val>
                                        </p:tav>
                                      </p:tavLst>
                                    </p:anim>
                                    <p:anim calcmode="lin" valueType="num">
                                      <p:cBhvr additive="base">
                                        <p:cTn dur="1000" fill="hold" id="59"/>
                                        <p:tgtEl>
                                          <p:spTgt spid="20"/>
                                        </p:tgtEl>
                                        <p:attrNameLst>
                                          <p:attrName>ppt_y</p:attrName>
                                        </p:attrNameLst>
                                      </p:cBhvr>
                                      <p:tavLst>
                                        <p:tav tm="0">
                                          <p:val>
                                            <p:strVal val="#ppt_y"/>
                                          </p:val>
                                        </p:tav>
                                        <p:tav tm="100000">
                                          <p:val>
                                            <p:strVal val="#ppt_y"/>
                                          </p:val>
                                        </p:tav>
                                      </p:tavLst>
                                    </p:anim>
                                  </p:childTnLst>
                                </p:cTn>
                              </p:par>
                              <p:par>
                                <p:cTn fill="hold" grpId="1" id="60" nodeType="withEffect" presetClass="emph" presetID="8" presetSubtype="0">
                                  <p:stCondLst>
                                    <p:cond delay="0"/>
                                  </p:stCondLst>
                                  <p:childTnLst>
                                    <p:animRot by="21600000">
                                      <p:cBhvr>
                                        <p:cTn dur="1000" fill="hold" id="61"/>
                                        <p:tgtEl>
                                          <p:spTgt spid="20"/>
                                        </p:tgtEl>
                                        <p:attrNameLst>
                                          <p:attrName>r</p:attrName>
                                        </p:attrNameLst>
                                      </p:cBhvr>
                                    </p:animRot>
                                  </p:childTnLst>
                                </p:cTn>
                              </p:par>
                              <p:par>
                                <p:cTn fill="hold" grpId="0" id="62" nodeType="withEffect" presetClass="entr" presetID="22" presetSubtype="8">
                                  <p:stCondLst>
                                    <p:cond delay="500"/>
                                  </p:stCondLst>
                                  <p:childTnLst>
                                    <p:set>
                                      <p:cBhvr>
                                        <p:cTn dur="1" fill="hold" id="63">
                                          <p:stCondLst>
                                            <p:cond delay="0"/>
                                          </p:stCondLst>
                                        </p:cTn>
                                        <p:tgtEl>
                                          <p:spTgt spid="21"/>
                                        </p:tgtEl>
                                        <p:attrNameLst>
                                          <p:attrName>style.visibility</p:attrName>
                                        </p:attrNameLst>
                                      </p:cBhvr>
                                      <p:to>
                                        <p:strVal val="visible"/>
                                      </p:to>
                                    </p:set>
                                    <p:animEffect filter="wipe(left)" transition="in">
                                      <p:cBhvr>
                                        <p:cTn dur="500" id="64"/>
                                        <p:tgtEl>
                                          <p:spTgt spid="21"/>
                                        </p:tgtEl>
                                      </p:cBhvr>
                                    </p:animEffect>
                                  </p:childTnLst>
                                </p:cTn>
                              </p:par>
                              <p:par>
                                <p:cTn fill="hold" grpId="0" id="65" nodeType="withEffect" presetClass="entr" presetID="22" presetSubtype="8">
                                  <p:stCondLst>
                                    <p:cond delay="500"/>
                                  </p:stCondLst>
                                  <p:childTnLst>
                                    <p:set>
                                      <p:cBhvr>
                                        <p:cTn dur="1" fill="hold" id="66">
                                          <p:stCondLst>
                                            <p:cond delay="0"/>
                                          </p:stCondLst>
                                        </p:cTn>
                                        <p:tgtEl>
                                          <p:spTgt spid="19"/>
                                        </p:tgtEl>
                                        <p:attrNameLst>
                                          <p:attrName>style.visibility</p:attrName>
                                        </p:attrNameLst>
                                      </p:cBhvr>
                                      <p:to>
                                        <p:strVal val="visible"/>
                                      </p:to>
                                    </p:set>
                                    <p:animEffect filter="wipe(left)" transition="in">
                                      <p:cBhvr>
                                        <p:cTn dur="1000" id="6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1" spid="10"/>
      <p:bldP grpId="0" spid="12"/>
      <p:bldP grpId="0" spid="13"/>
      <p:bldP grpId="0" spid="14"/>
      <p:bldP grpId="1" spid="14"/>
      <p:bldP grpId="0" spid="15"/>
      <p:bldP grpId="0" spid="16"/>
      <p:bldP grpId="0" spid="17"/>
      <p:bldP grpId="1" spid="17"/>
      <p:bldP grpId="0" spid="18"/>
      <p:bldP grpId="0" spid="19"/>
      <p:bldP grpId="0" spid="20"/>
      <p:bldP grpId="1" spid="20"/>
      <p:bldP grpId="0" spid="2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işḷíde">
            <a:extLst>
              <a:ext uri="{FF2B5EF4-FFF2-40B4-BE49-F238E27FC236}">
                <a16:creationId xmlns:a16="http://schemas.microsoft.com/office/drawing/2014/main" id="{AD2763F4-289A-42FF-ABF4-5DFD021D3C4D}"/>
              </a:ext>
            </a:extLst>
          </p:cNvPr>
          <p:cNvSpPr txBox="1"/>
          <p:nvPr/>
        </p:nvSpPr>
        <p:spPr bwMode="auto">
          <a:xfrm>
            <a:off x="4175787" y="2026679"/>
            <a:ext cx="6624736" cy="512381"/>
          </a:xfrm>
          <a:prstGeom prst="rect">
            <a:avLst/>
          </a:prstGeom>
          <a:noFill/>
        </p:spPr>
        <p:txBody>
          <a:bodyPr wrap="square">
            <a:noAutofit/>
          </a:bodyPr>
          <a:lstStyle/>
          <a:p>
            <a:pPr>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坚持党的领导，巩固党的执政地位，是推进中国特色社会主义伟大事业的根本保证。</a:t>
            </a:r>
          </a:p>
        </p:txBody>
      </p:sp>
      <p:sp>
        <p:nvSpPr>
          <p:cNvPr id="31" name="矩形 30">
            <a:extLst>
              <a:ext uri="{FF2B5EF4-FFF2-40B4-BE49-F238E27FC236}">
                <a16:creationId xmlns:a16="http://schemas.microsoft.com/office/drawing/2014/main" id="{F8E763FA-4BBC-442B-B4C6-618947ED46B2}"/>
              </a:ext>
            </a:extLst>
          </p:cNvPr>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667">
                <a:solidFill>
                  <a:schemeClr val="bg1"/>
                </a:solidFill>
                <a:latin charset="-122" panose="020b0a00000000000000" pitchFamily="34" typeface="思源黑体 CN Heavy"/>
                <a:ea charset="-122" panose="020b0a00000000000000" pitchFamily="34" typeface="思源黑体 CN Heavy"/>
                <a:cs typeface="+mn-ea"/>
                <a:sym typeface="+mn-lt"/>
              </a:rPr>
              <a:t>（一）意识形态工作对于巩固党的执政地位极端重要</a:t>
            </a:r>
          </a:p>
        </p:txBody>
      </p:sp>
      <p:sp>
        <p:nvSpPr>
          <p:cNvPr id="6" name="矩形: 圆角 5">
            <a:extLst>
              <a:ext uri="{FF2B5EF4-FFF2-40B4-BE49-F238E27FC236}">
                <a16:creationId xmlns:a16="http://schemas.microsoft.com/office/drawing/2014/main" id="{0ACDACA7-5A2B-4539-B7D3-6710BE42D294}"/>
              </a:ext>
            </a:extLst>
          </p:cNvPr>
          <p:cNvSpPr/>
          <p:nvPr/>
        </p:nvSpPr>
        <p:spPr>
          <a:xfrm>
            <a:off x="1301831" y="2084851"/>
            <a:ext cx="2873956" cy="512381"/>
          </a:xfrm>
          <a:prstGeom prst="roundRect">
            <a:avLst>
              <a:gd fmla="val 5000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chemeClr val="bg1"/>
                </a:solidFill>
                <a:latin charset="-122" panose="020b0a00000000000000" pitchFamily="34" typeface="思源黑体 CN Heavy"/>
                <a:ea charset="-122" panose="020b0a00000000000000" pitchFamily="34" typeface="思源黑体 CN Heavy"/>
                <a:cs typeface="+mn-ea"/>
                <a:sym typeface="+mn-lt"/>
              </a:rPr>
              <a:t>中国的问题关键在党</a:t>
            </a:r>
          </a:p>
        </p:txBody>
      </p:sp>
      <p:sp>
        <p:nvSpPr>
          <p:cNvPr id="8" name="矩形: 圆角 7">
            <a:extLst>
              <a:ext uri="{FF2B5EF4-FFF2-40B4-BE49-F238E27FC236}">
                <a16:creationId xmlns:a16="http://schemas.microsoft.com/office/drawing/2014/main" id="{35E487B3-A3EB-4B1D-88D2-7D20CF84304A}"/>
              </a:ext>
            </a:extLst>
          </p:cNvPr>
          <p:cNvSpPr/>
          <p:nvPr/>
        </p:nvSpPr>
        <p:spPr>
          <a:xfrm>
            <a:off x="2579966" y="2817065"/>
            <a:ext cx="8154543" cy="1682271"/>
          </a:xfrm>
          <a:prstGeom prst="roundRect">
            <a:avLst>
              <a:gd fmla="val 4295" name="adj"/>
            </a:avLst>
          </a:prstGeom>
          <a:noFill/>
          <a:ln>
            <a:solidFill>
              <a:srgbClr val="C911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rgbClr val="CF2C32"/>
                </a:solidFill>
                <a:latin charset="-122" panose="020b0400000000000000" pitchFamily="34" typeface="思源黑体 CN Normal"/>
                <a:ea charset="-122" panose="020b0400000000000000" pitchFamily="34" typeface="思源黑体 CN Normal"/>
                <a:cs typeface="+mn-ea"/>
                <a:sym typeface="+mn-lt"/>
              </a:rPr>
              <a:t>长期执政、改革开放、市场经济、外部环境等四个挑战</a:t>
            </a:r>
          </a:p>
        </p:txBody>
      </p:sp>
      <p:sp>
        <p:nvSpPr>
          <p:cNvPr id="7" name="矩形: 圆角 6">
            <a:extLst>
              <a:ext uri="{FF2B5EF4-FFF2-40B4-BE49-F238E27FC236}">
                <a16:creationId xmlns:a16="http://schemas.microsoft.com/office/drawing/2014/main" id="{DE347B06-F9C6-440F-89AA-6896737BB7B4}"/>
              </a:ext>
            </a:extLst>
          </p:cNvPr>
          <p:cNvSpPr/>
          <p:nvPr/>
        </p:nvSpPr>
        <p:spPr>
          <a:xfrm>
            <a:off x="1663955" y="2997750"/>
            <a:ext cx="1832023" cy="1392641"/>
          </a:xfrm>
          <a:prstGeom prst="roundRect">
            <a:avLst>
              <a:gd fmla="val 4295"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当前，影响我们党执政地位巩固的因素非常多：</a:t>
            </a:r>
          </a:p>
        </p:txBody>
      </p:sp>
      <p:sp>
        <p:nvSpPr>
          <p:cNvPr id="11" name="矩形: 圆角 10">
            <a:extLst>
              <a:ext uri="{FF2B5EF4-FFF2-40B4-BE49-F238E27FC236}">
                <a16:creationId xmlns:a16="http://schemas.microsoft.com/office/drawing/2014/main" id="{9D7E2F82-B6D0-4D15-86E9-61DF4EAAEC1C}"/>
              </a:ext>
            </a:extLst>
          </p:cNvPr>
          <p:cNvSpPr/>
          <p:nvPr/>
        </p:nvSpPr>
        <p:spPr>
          <a:xfrm>
            <a:off x="3804229" y="2997750"/>
            <a:ext cx="1832023" cy="527261"/>
          </a:xfrm>
          <a:prstGeom prst="roundRect">
            <a:avLst>
              <a:gd fmla="val 4295"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四个挑战</a:t>
            </a:r>
          </a:p>
        </p:txBody>
      </p:sp>
      <p:sp>
        <p:nvSpPr>
          <p:cNvPr id="12" name="işḷíde">
            <a:extLst>
              <a:ext uri="{FF2B5EF4-FFF2-40B4-BE49-F238E27FC236}">
                <a16:creationId xmlns:a16="http://schemas.microsoft.com/office/drawing/2014/main" id="{B1388D97-C3A5-4ACB-84C9-895425E5A3E1}"/>
              </a:ext>
            </a:extLst>
          </p:cNvPr>
          <p:cNvSpPr txBox="1"/>
          <p:nvPr/>
        </p:nvSpPr>
        <p:spPr bwMode="auto">
          <a:xfrm>
            <a:off x="5728894" y="3059820"/>
            <a:ext cx="4828637" cy="403121"/>
          </a:xfrm>
          <a:prstGeom prst="rect">
            <a:avLst/>
          </a:prstGeom>
          <a:noFill/>
        </p:spPr>
        <p:txBody>
          <a:bodyPr wrap="square">
            <a:noAutofit/>
          </a:bodyPr>
          <a:lstStyle/>
          <a:p>
            <a:pPr>
              <a:defRPr/>
            </a:pPr>
            <a:r>
              <a:rPr altLang="en-US" lang="zh-CN" sz="1867">
                <a:solidFill>
                  <a:srgbClr val="C91118"/>
                </a:solidFill>
                <a:latin charset="-122" panose="020b0400000000000000" pitchFamily="34" typeface="思源黑体 CN Normal"/>
                <a:ea charset="-122" panose="020b0400000000000000" pitchFamily="34" typeface="思源黑体 CN Normal"/>
                <a:cs typeface="+mn-ea"/>
                <a:sym typeface="+mn-lt"/>
              </a:rPr>
              <a:t>长期执政、改革开放、市场经济、外部环境</a:t>
            </a:r>
          </a:p>
        </p:txBody>
      </p:sp>
      <p:sp>
        <p:nvSpPr>
          <p:cNvPr id="13" name="矩形: 圆角 12">
            <a:extLst>
              <a:ext uri="{FF2B5EF4-FFF2-40B4-BE49-F238E27FC236}">
                <a16:creationId xmlns:a16="http://schemas.microsoft.com/office/drawing/2014/main" id="{B9FF3ABA-16AD-483B-9669-B646E3D11C83}"/>
              </a:ext>
            </a:extLst>
          </p:cNvPr>
          <p:cNvSpPr/>
          <p:nvPr/>
        </p:nvSpPr>
        <p:spPr>
          <a:xfrm>
            <a:off x="3804229" y="3801336"/>
            <a:ext cx="1832023" cy="527261"/>
          </a:xfrm>
          <a:prstGeom prst="roundRect">
            <a:avLst>
              <a:gd fmla="val 4295"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四个危险</a:t>
            </a:r>
          </a:p>
        </p:txBody>
      </p:sp>
      <p:sp>
        <p:nvSpPr>
          <p:cNvPr id="14" name="işḷíde">
            <a:extLst>
              <a:ext uri="{FF2B5EF4-FFF2-40B4-BE49-F238E27FC236}">
                <a16:creationId xmlns:a16="http://schemas.microsoft.com/office/drawing/2014/main" id="{0C3156D9-178B-4600-B20C-B0FC0140C526}"/>
              </a:ext>
            </a:extLst>
          </p:cNvPr>
          <p:cNvSpPr txBox="1"/>
          <p:nvPr/>
        </p:nvSpPr>
        <p:spPr bwMode="auto">
          <a:xfrm>
            <a:off x="5728894" y="3863406"/>
            <a:ext cx="4828637" cy="403121"/>
          </a:xfrm>
          <a:prstGeom prst="rect">
            <a:avLst/>
          </a:prstGeom>
          <a:noFill/>
        </p:spPr>
        <p:txBody>
          <a:bodyPr wrap="square">
            <a:noAutofit/>
          </a:bodyPr>
          <a:lstStyle/>
          <a:p>
            <a:pPr>
              <a:defRPr/>
            </a:pPr>
            <a:r>
              <a:rPr altLang="en-US" lang="zh-CN" sz="1867">
                <a:solidFill>
                  <a:srgbClr val="C91118"/>
                </a:solidFill>
                <a:latin charset="-122" panose="020b0400000000000000" pitchFamily="34" typeface="思源黑体 CN Normal"/>
                <a:ea charset="-122" panose="020b0400000000000000" pitchFamily="34" typeface="思源黑体 CN Normal"/>
                <a:cs typeface="+mn-ea"/>
                <a:sym typeface="+mn-lt"/>
              </a:rPr>
              <a:t>精神懈息、能力不足、脱离群众、消极腐败</a:t>
            </a:r>
          </a:p>
        </p:txBody>
      </p:sp>
      <p:sp>
        <p:nvSpPr>
          <p:cNvPr id="15" name="矩形: 圆角 14">
            <a:extLst>
              <a:ext uri="{FF2B5EF4-FFF2-40B4-BE49-F238E27FC236}">
                <a16:creationId xmlns:a16="http://schemas.microsoft.com/office/drawing/2014/main" id="{F1ACAEA4-9036-471C-A975-658BBEB85083}"/>
              </a:ext>
            </a:extLst>
          </p:cNvPr>
          <p:cNvSpPr/>
          <p:nvPr/>
        </p:nvSpPr>
        <p:spPr>
          <a:xfrm>
            <a:off x="1200151" y="4732146"/>
            <a:ext cx="9930373" cy="1392641"/>
          </a:xfrm>
          <a:prstGeom prst="roundRect">
            <a:avLst>
              <a:gd fmla="val 4295" name="adj"/>
            </a:avLst>
          </a:prstGeom>
          <a:solidFill>
            <a:srgbClr val="FADE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67">
                <a:solidFill>
                  <a:schemeClr val="tx1"/>
                </a:solidFill>
                <a:latin charset="-122" panose="020b0400000000000000" pitchFamily="34" typeface="思源黑体 CN Normal"/>
                <a:ea charset="-122" panose="020b0400000000000000" pitchFamily="34" typeface="思源黑体 CN Normal"/>
                <a:cs typeface="+mn-ea"/>
                <a:sym typeface="+mn-lt"/>
              </a:rPr>
              <a:t>无论是应对外部的挑战，还是解决内部的危险，都需要不断巩固马克思主义在意识形态领域的指导地位，都需要增强广大党员干部马克思主义的理论修养，把学好马列主义作为自己的看家本领和必修课。思想防线一旦被突破，其他防线就很难守住。巩固党的执政地位，必须大力加强党的思想理论建设，这是应对一切挑战风险的基础和前提。由此可见，意识形态工作决定着党的前途命运，巩固党的执政地位必须高度重视意识形态工作。</a:t>
            </a:r>
          </a:p>
        </p:txBody>
      </p:sp>
    </p:spTree>
    <p:extLst>
      <p:ext uri="{BB962C8B-B14F-4D97-AF65-F5344CB8AC3E}">
        <p14:creationId val="392189781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1"/>
                                        </p:tgtEl>
                                        <p:attrNameLst>
                                          <p:attrName>style.visibility</p:attrName>
                                        </p:attrNameLst>
                                      </p:cBhvr>
                                      <p:to>
                                        <p:strVal val="visible"/>
                                      </p:to>
                                    </p:set>
                                    <p:animEffect filter="barn(outVertical)" transition="in">
                                      <p:cBhvr>
                                        <p:cTn dur="1000" id="7"/>
                                        <p:tgtEl>
                                          <p:spTgt spid="31"/>
                                        </p:tgtEl>
                                      </p:cBhvr>
                                    </p:animEffect>
                                  </p:childTnLst>
                                </p:cTn>
                              </p:par>
                            </p:childTnLst>
                          </p:cTn>
                        </p:par>
                        <p:par>
                          <p:cTn fill="hold" id="8" nodeType="afterGroup">
                            <p:stCondLst>
                              <p:cond delay="1000"/>
                            </p:stCondLst>
                            <p:childTnLst>
                              <p:par>
                                <p:cTn fill="hold" grpId="0" id="9" nodeType="afterEffect" presetClass="entr" presetID="16" presetSubtype="37">
                                  <p:stCondLst>
                                    <p:cond delay="0"/>
                                  </p:stCondLst>
                                  <p:childTnLst>
                                    <p:set>
                                      <p:cBhvr>
                                        <p:cTn dur="1" fill="hold" id="10">
                                          <p:stCondLst>
                                            <p:cond delay="0"/>
                                          </p:stCondLst>
                                        </p:cTn>
                                        <p:tgtEl>
                                          <p:spTgt spid="6"/>
                                        </p:tgtEl>
                                        <p:attrNameLst>
                                          <p:attrName>style.visibility</p:attrName>
                                        </p:attrNameLst>
                                      </p:cBhvr>
                                      <p:to>
                                        <p:strVal val="visible"/>
                                      </p:to>
                                    </p:set>
                                    <p:animEffect filter="barn(outVertical)" transition="in">
                                      <p:cBhvr>
                                        <p:cTn dur="1000" id="11"/>
                                        <p:tgtEl>
                                          <p:spTgt spid="6"/>
                                        </p:tgtEl>
                                      </p:cBhvr>
                                    </p:animEffect>
                                  </p:childTnLst>
                                </p:cTn>
                              </p:par>
                            </p:childTnLst>
                          </p:cTn>
                        </p:par>
                        <p:par>
                          <p:cTn fill="hold" id="12" nodeType="afterGroup">
                            <p:stCondLst>
                              <p:cond delay="2000"/>
                            </p:stCondLst>
                            <p:childTnLst>
                              <p:par>
                                <p:cTn fill="hold" grpId="0" id="13" nodeType="afterEffect" presetClass="entr" presetID="22" presetSubtype="8">
                                  <p:stCondLst>
                                    <p:cond delay="0"/>
                                  </p:stCondLst>
                                  <p:childTnLst>
                                    <p:set>
                                      <p:cBhvr>
                                        <p:cTn dur="1" fill="hold" id="14">
                                          <p:stCondLst>
                                            <p:cond delay="0"/>
                                          </p:stCondLst>
                                        </p:cTn>
                                        <p:tgtEl>
                                          <p:spTgt spid="26"/>
                                        </p:tgtEl>
                                        <p:attrNameLst>
                                          <p:attrName>style.visibility</p:attrName>
                                        </p:attrNameLst>
                                      </p:cBhvr>
                                      <p:to>
                                        <p:strVal val="visible"/>
                                      </p:to>
                                    </p:set>
                                    <p:animEffect filter="wipe(left)" transition="in">
                                      <p:cBhvr>
                                        <p:cTn dur="500" id="15"/>
                                        <p:tgtEl>
                                          <p:spTgt spid="26"/>
                                        </p:tgtEl>
                                      </p:cBhvr>
                                    </p:animEffect>
                                  </p:childTnLst>
                                </p:cTn>
                              </p:par>
                            </p:childTnLst>
                          </p:cTn>
                        </p:par>
                        <p:par>
                          <p:cTn fill="hold" id="16" nodeType="afterGroup">
                            <p:stCondLst>
                              <p:cond delay="2500"/>
                            </p:stCondLst>
                            <p:childTnLst>
                              <p:par>
                                <p:cTn fill="hold" grpId="0" id="17" nodeType="afterEffect" presetClass="entr" presetID="16" presetSubtype="37">
                                  <p:stCondLst>
                                    <p:cond delay="0"/>
                                  </p:stCondLst>
                                  <p:childTnLst>
                                    <p:set>
                                      <p:cBhvr>
                                        <p:cTn dur="1" fill="hold" id="18">
                                          <p:stCondLst>
                                            <p:cond delay="0"/>
                                          </p:stCondLst>
                                        </p:cTn>
                                        <p:tgtEl>
                                          <p:spTgt spid="7"/>
                                        </p:tgtEl>
                                        <p:attrNameLst>
                                          <p:attrName>style.visibility</p:attrName>
                                        </p:attrNameLst>
                                      </p:cBhvr>
                                      <p:to>
                                        <p:strVal val="visible"/>
                                      </p:to>
                                    </p:set>
                                    <p:animEffect filter="barn(outVertical)" transition="in">
                                      <p:cBhvr>
                                        <p:cTn dur="1000" id="19"/>
                                        <p:tgtEl>
                                          <p:spTgt spid="7"/>
                                        </p:tgtEl>
                                      </p:cBhvr>
                                    </p:animEffect>
                                  </p:childTnLst>
                                </p:cTn>
                              </p:par>
                            </p:childTnLst>
                          </p:cTn>
                        </p:par>
                        <p:par>
                          <p:cTn fill="hold" id="20" nodeType="afterGroup">
                            <p:stCondLst>
                              <p:cond delay="3500"/>
                            </p:stCondLst>
                            <p:childTnLst>
                              <p:par>
                                <p:cTn fill="hold" grpId="0" id="21" nodeType="afterEffect" presetClass="entr" presetID="22" presetSubtype="8">
                                  <p:stCondLst>
                                    <p:cond delay="0"/>
                                  </p:stCondLst>
                                  <p:childTnLst>
                                    <p:set>
                                      <p:cBhvr>
                                        <p:cTn dur="1" fill="hold" id="22">
                                          <p:stCondLst>
                                            <p:cond delay="0"/>
                                          </p:stCondLst>
                                        </p:cTn>
                                        <p:tgtEl>
                                          <p:spTgt spid="8"/>
                                        </p:tgtEl>
                                        <p:attrNameLst>
                                          <p:attrName>style.visibility</p:attrName>
                                        </p:attrNameLst>
                                      </p:cBhvr>
                                      <p:to>
                                        <p:strVal val="visible"/>
                                      </p:to>
                                    </p:set>
                                    <p:animEffect filter="wipe(left)" transition="in">
                                      <p:cBhvr>
                                        <p:cTn dur="500" id="23"/>
                                        <p:tgtEl>
                                          <p:spTgt spid="8"/>
                                        </p:tgtEl>
                                      </p:cBhvr>
                                    </p:animEffect>
                                  </p:childTnLst>
                                </p:cTn>
                              </p:par>
                            </p:childTnLst>
                          </p:cTn>
                        </p:par>
                        <p:par>
                          <p:cTn fill="hold" id="24" nodeType="afterGroup">
                            <p:stCondLst>
                              <p:cond delay="4000"/>
                            </p:stCondLst>
                            <p:childTnLst>
                              <p:par>
                                <p:cTn fill="hold" grpId="0" id="25" nodeType="afterEffect" presetClass="entr" presetID="16" presetSubtype="37">
                                  <p:stCondLst>
                                    <p:cond delay="0"/>
                                  </p:stCondLst>
                                  <p:childTnLst>
                                    <p:set>
                                      <p:cBhvr>
                                        <p:cTn dur="1" fill="hold" id="26">
                                          <p:stCondLst>
                                            <p:cond delay="0"/>
                                          </p:stCondLst>
                                        </p:cTn>
                                        <p:tgtEl>
                                          <p:spTgt spid="11"/>
                                        </p:tgtEl>
                                        <p:attrNameLst>
                                          <p:attrName>style.visibility</p:attrName>
                                        </p:attrNameLst>
                                      </p:cBhvr>
                                      <p:to>
                                        <p:strVal val="visible"/>
                                      </p:to>
                                    </p:set>
                                    <p:animEffect filter="barn(outVertical)" transition="in">
                                      <p:cBhvr>
                                        <p:cTn dur="1000" id="27"/>
                                        <p:tgtEl>
                                          <p:spTgt spid="11"/>
                                        </p:tgtEl>
                                      </p:cBhvr>
                                    </p:animEffect>
                                  </p:childTnLst>
                                </p:cTn>
                              </p:par>
                            </p:childTnLst>
                          </p:cTn>
                        </p:par>
                        <p:par>
                          <p:cTn fill="hold" id="28" nodeType="afterGroup">
                            <p:stCondLst>
                              <p:cond delay="5000"/>
                            </p:stCondLst>
                            <p:childTnLst>
                              <p:par>
                                <p:cTn fill="hold" grpId="0" id="29" nodeType="afterEffect" presetClass="entr" presetID="22" presetSubtype="8">
                                  <p:stCondLst>
                                    <p:cond delay="0"/>
                                  </p:stCondLst>
                                  <p:childTnLst>
                                    <p:set>
                                      <p:cBhvr>
                                        <p:cTn dur="1" fill="hold" id="30">
                                          <p:stCondLst>
                                            <p:cond delay="0"/>
                                          </p:stCondLst>
                                        </p:cTn>
                                        <p:tgtEl>
                                          <p:spTgt spid="12"/>
                                        </p:tgtEl>
                                        <p:attrNameLst>
                                          <p:attrName>style.visibility</p:attrName>
                                        </p:attrNameLst>
                                      </p:cBhvr>
                                      <p:to>
                                        <p:strVal val="visible"/>
                                      </p:to>
                                    </p:set>
                                    <p:animEffect filter="wipe(left)" transition="in">
                                      <p:cBhvr>
                                        <p:cTn dur="500" id="31"/>
                                        <p:tgtEl>
                                          <p:spTgt spid="12"/>
                                        </p:tgtEl>
                                      </p:cBhvr>
                                    </p:animEffect>
                                  </p:childTnLst>
                                </p:cTn>
                              </p:par>
                            </p:childTnLst>
                          </p:cTn>
                        </p:par>
                        <p:par>
                          <p:cTn fill="hold" id="32" nodeType="afterGroup">
                            <p:stCondLst>
                              <p:cond delay="5500"/>
                            </p:stCondLst>
                            <p:childTnLst>
                              <p:par>
                                <p:cTn fill="hold" grpId="0" id="33" nodeType="afterEffect" presetClass="entr" presetID="16" presetSubtype="37">
                                  <p:stCondLst>
                                    <p:cond delay="0"/>
                                  </p:stCondLst>
                                  <p:childTnLst>
                                    <p:set>
                                      <p:cBhvr>
                                        <p:cTn dur="1" fill="hold" id="34">
                                          <p:stCondLst>
                                            <p:cond delay="0"/>
                                          </p:stCondLst>
                                        </p:cTn>
                                        <p:tgtEl>
                                          <p:spTgt spid="13"/>
                                        </p:tgtEl>
                                        <p:attrNameLst>
                                          <p:attrName>style.visibility</p:attrName>
                                        </p:attrNameLst>
                                      </p:cBhvr>
                                      <p:to>
                                        <p:strVal val="visible"/>
                                      </p:to>
                                    </p:set>
                                    <p:animEffect filter="barn(outVertical)" transition="in">
                                      <p:cBhvr>
                                        <p:cTn dur="1000" id="35"/>
                                        <p:tgtEl>
                                          <p:spTgt spid="13"/>
                                        </p:tgtEl>
                                      </p:cBhvr>
                                    </p:animEffect>
                                  </p:childTnLst>
                                </p:cTn>
                              </p:par>
                            </p:childTnLst>
                          </p:cTn>
                        </p:par>
                        <p:par>
                          <p:cTn fill="hold" id="36" nodeType="afterGroup">
                            <p:stCondLst>
                              <p:cond delay="6500"/>
                            </p:stCondLst>
                            <p:childTnLst>
                              <p:par>
                                <p:cTn fill="hold" grpId="0" id="37" nodeType="afterEffect" presetClass="entr" presetID="22" presetSubtype="8">
                                  <p:stCondLst>
                                    <p:cond delay="0"/>
                                  </p:stCondLst>
                                  <p:childTnLst>
                                    <p:set>
                                      <p:cBhvr>
                                        <p:cTn dur="1" fill="hold" id="38">
                                          <p:stCondLst>
                                            <p:cond delay="0"/>
                                          </p:stCondLst>
                                        </p:cTn>
                                        <p:tgtEl>
                                          <p:spTgt spid="14"/>
                                        </p:tgtEl>
                                        <p:attrNameLst>
                                          <p:attrName>style.visibility</p:attrName>
                                        </p:attrNameLst>
                                      </p:cBhvr>
                                      <p:to>
                                        <p:strVal val="visible"/>
                                      </p:to>
                                    </p:set>
                                    <p:animEffect filter="wipe(left)" transition="in">
                                      <p:cBhvr>
                                        <p:cTn dur="500" id="39"/>
                                        <p:tgtEl>
                                          <p:spTgt spid="14"/>
                                        </p:tgtEl>
                                      </p:cBhvr>
                                    </p:animEffect>
                                  </p:childTnLst>
                                </p:cTn>
                              </p:par>
                            </p:childTnLst>
                          </p:cTn>
                        </p:par>
                        <p:par>
                          <p:cTn fill="hold" id="40" nodeType="afterGroup">
                            <p:stCondLst>
                              <p:cond delay="7000"/>
                            </p:stCondLst>
                            <p:childTnLst>
                              <p:par>
                                <p:cTn fill="hold" grpId="0" id="41" nodeType="afterEffect" presetClass="entr" presetID="16" presetSubtype="37">
                                  <p:stCondLst>
                                    <p:cond delay="0"/>
                                  </p:stCondLst>
                                  <p:childTnLst>
                                    <p:set>
                                      <p:cBhvr>
                                        <p:cTn dur="1" fill="hold" id="42">
                                          <p:stCondLst>
                                            <p:cond delay="0"/>
                                          </p:stCondLst>
                                        </p:cTn>
                                        <p:tgtEl>
                                          <p:spTgt spid="15"/>
                                        </p:tgtEl>
                                        <p:attrNameLst>
                                          <p:attrName>style.visibility</p:attrName>
                                        </p:attrNameLst>
                                      </p:cBhvr>
                                      <p:to>
                                        <p:strVal val="visible"/>
                                      </p:to>
                                    </p:set>
                                    <p:animEffect filter="barn(outVertical)" transition="in">
                                      <p:cBhvr>
                                        <p:cTn dur="1000" id="4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1"/>
      <p:bldP grpId="0" spid="6"/>
      <p:bldP grpId="0" spid="8"/>
      <p:bldP grpId="0" spid="7"/>
      <p:bldP grpId="0" spid="11"/>
      <p:bldP grpId="0" spid="12"/>
      <p:bldP grpId="0" spid="13"/>
      <p:bldP grpId="0" spid="14"/>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işḷíde">
            <a:extLst>
              <a:ext uri="{FF2B5EF4-FFF2-40B4-BE49-F238E27FC236}">
                <a16:creationId xmlns:a16="http://schemas.microsoft.com/office/drawing/2014/main" id="{AD2763F4-289A-42FF-ABF4-5DFD021D3C4D}"/>
              </a:ext>
            </a:extLst>
          </p:cNvPr>
          <p:cNvSpPr txBox="1"/>
          <p:nvPr/>
        </p:nvSpPr>
        <p:spPr bwMode="auto">
          <a:xfrm>
            <a:off x="4175787" y="2124468"/>
            <a:ext cx="6624736" cy="512381"/>
          </a:xfrm>
          <a:prstGeom prst="rect">
            <a:avLst/>
          </a:prstGeom>
          <a:noFill/>
        </p:spPr>
        <p:txBody>
          <a:bodyPr wrap="square">
            <a:noAutofit/>
          </a:bodyPr>
          <a:lstStyle/>
          <a:p>
            <a:pPr>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一个快速发展期、社会转型期、改革攻坚期，各种社会矛盾相互交织，很容易造成社会的不稳定。</a:t>
            </a:r>
          </a:p>
        </p:txBody>
      </p:sp>
      <p:sp>
        <p:nvSpPr>
          <p:cNvPr id="31" name="矩形 30">
            <a:extLst>
              <a:ext uri="{FF2B5EF4-FFF2-40B4-BE49-F238E27FC236}">
                <a16:creationId xmlns:a16="http://schemas.microsoft.com/office/drawing/2014/main" id="{F8E763FA-4BBC-442B-B4C6-618947ED46B2}"/>
              </a:ext>
            </a:extLst>
          </p:cNvPr>
          <p:cNvSpPr/>
          <p:nvPr/>
        </p:nvSpPr>
        <p:spPr>
          <a:xfrm>
            <a:off x="1200151" y="1264104"/>
            <a:ext cx="9930373" cy="628725"/>
          </a:xfrm>
          <a:prstGeom prst="rect">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667">
                <a:solidFill>
                  <a:schemeClr val="bg1"/>
                </a:solidFill>
                <a:latin charset="-122" panose="020b0a00000000000000" pitchFamily="34" typeface="思源黑体 CN Heavy"/>
                <a:ea charset="-122" panose="020b0a00000000000000" pitchFamily="34" typeface="思源黑体 CN Heavy"/>
                <a:cs typeface="+mn-ea"/>
                <a:sym typeface="+mn-lt"/>
              </a:rPr>
              <a:t>（二）意识形态工作对维护国家的长治久安极端重要</a:t>
            </a:r>
          </a:p>
        </p:txBody>
      </p:sp>
      <p:sp>
        <p:nvSpPr>
          <p:cNvPr id="6" name="矩形: 圆角 5">
            <a:extLst>
              <a:ext uri="{FF2B5EF4-FFF2-40B4-BE49-F238E27FC236}">
                <a16:creationId xmlns:a16="http://schemas.microsoft.com/office/drawing/2014/main" id="{0ACDACA7-5A2B-4539-B7D3-6710BE42D294}"/>
              </a:ext>
            </a:extLst>
          </p:cNvPr>
          <p:cNvSpPr/>
          <p:nvPr/>
        </p:nvSpPr>
        <p:spPr>
          <a:xfrm>
            <a:off x="1301831" y="2182640"/>
            <a:ext cx="2873956" cy="512381"/>
          </a:xfrm>
          <a:prstGeom prst="roundRect">
            <a:avLst>
              <a:gd fmla="val 50000"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133">
                <a:solidFill>
                  <a:schemeClr val="bg1"/>
                </a:solidFill>
                <a:latin charset="-122" panose="020b0a00000000000000" pitchFamily="34" typeface="思源黑体 CN Heavy"/>
                <a:ea charset="-122" panose="020b0a00000000000000" pitchFamily="34" typeface="思源黑体 CN Heavy"/>
                <a:cs typeface="+mn-ea"/>
                <a:sym typeface="+mn-lt"/>
              </a:rPr>
              <a:t>目前我国正处在:</a:t>
            </a:r>
          </a:p>
        </p:txBody>
      </p:sp>
      <p:sp>
        <p:nvSpPr>
          <p:cNvPr id="7" name="矩形: 圆角 6">
            <a:extLst>
              <a:ext uri="{FF2B5EF4-FFF2-40B4-BE49-F238E27FC236}">
                <a16:creationId xmlns:a16="http://schemas.microsoft.com/office/drawing/2014/main" id="{DE347B06-F9C6-440F-89AA-6896737BB7B4}"/>
              </a:ext>
            </a:extLst>
          </p:cNvPr>
          <p:cNvSpPr/>
          <p:nvPr/>
        </p:nvSpPr>
        <p:spPr>
          <a:xfrm>
            <a:off x="2029101" y="2926661"/>
            <a:ext cx="8272472" cy="512383"/>
          </a:xfrm>
          <a:prstGeom prst="roundRect">
            <a:avLst>
              <a:gd fmla="val 4295" name="adj"/>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67">
                <a:solidFill>
                  <a:schemeClr val="bg1"/>
                </a:solidFill>
                <a:latin charset="-122" panose="020b0400000000000000" pitchFamily="34" typeface="思源黑体 CN Normal"/>
                <a:ea charset="-122" panose="020b0400000000000000" pitchFamily="34" typeface="思源黑体 CN Normal"/>
                <a:cs typeface="+mn-ea"/>
                <a:sym typeface="+mn-lt"/>
              </a:rPr>
              <a:t>国家的长治久安与社会的安定和谐亟须意识形态工作发挥其特殊的作用</a:t>
            </a:r>
          </a:p>
        </p:txBody>
      </p:sp>
      <p:sp>
        <p:nvSpPr>
          <p:cNvPr id="12" name="işḷíde">
            <a:extLst>
              <a:ext uri="{FF2B5EF4-FFF2-40B4-BE49-F238E27FC236}">
                <a16:creationId xmlns:a16="http://schemas.microsoft.com/office/drawing/2014/main" id="{B1388D97-C3A5-4ACB-84C9-895425E5A3E1}"/>
              </a:ext>
            </a:extLst>
          </p:cNvPr>
          <p:cNvSpPr txBox="1"/>
          <p:nvPr/>
        </p:nvSpPr>
        <p:spPr bwMode="auto">
          <a:xfrm>
            <a:off x="2029101" y="3459552"/>
            <a:ext cx="7263136" cy="1274424"/>
          </a:xfrm>
          <a:prstGeom prst="rect">
            <a:avLst/>
          </a:prstGeom>
          <a:noFill/>
        </p:spPr>
        <p:txBody>
          <a:bodyPr wrap="square">
            <a:noAutofit/>
          </a:bodyPr>
          <a:lstStyle/>
          <a:p>
            <a:pPr indent="-228594" marL="228594">
              <a:lnSpc>
                <a:spcPct val="150000"/>
              </a:lnSpc>
              <a:buClr>
                <a:srgbClr val="C91118"/>
              </a:buClr>
              <a:buFont charset="2" panose="05000000000000000000" pitchFamily="2" typeface="Wingdings"/>
              <a:buChar char="l"/>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为社会稳定提供团结奋斗的共同思想基础</a:t>
            </a:r>
          </a:p>
          <a:p>
            <a:pPr indent="-228594" marL="228594">
              <a:lnSpc>
                <a:spcPct val="150000"/>
              </a:lnSpc>
              <a:buClr>
                <a:srgbClr val="C91118"/>
              </a:buClr>
              <a:buFont charset="2" panose="05000000000000000000" pitchFamily="2" typeface="Wingdings"/>
              <a:buChar char="l"/>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为社会成员指出正确明晰的前进方向，划清是非界限，澄清模糊认识，理顺社会情绪，凝聚改革共识，</a:t>
            </a:r>
          </a:p>
          <a:p>
            <a:pPr indent="-228594" marL="228594">
              <a:lnSpc>
                <a:spcPct val="150000"/>
              </a:lnSpc>
              <a:buClr>
                <a:srgbClr val="C91118"/>
              </a:buClr>
              <a:buFont charset="2" panose="05000000000000000000" pitchFamily="2" typeface="Wingdings"/>
              <a:buChar char="l"/>
              <a:defRPr/>
            </a:pPr>
            <a:r>
              <a:rPr altLang="en-US" lang="zh-CN" sz="1600">
                <a:solidFill>
                  <a:srgbClr val="C91118"/>
                </a:solidFill>
                <a:latin charset="-122" panose="020b0400000000000000" pitchFamily="34" typeface="思源黑体 CN Normal"/>
                <a:ea charset="-122" panose="020b0400000000000000" pitchFamily="34" typeface="思源黑体 CN Normal"/>
                <a:cs typeface="+mn-ea"/>
                <a:sym typeface="+mn-lt"/>
              </a:rPr>
              <a:t>最终为改革发展和社会稳定提供思想引领、舆论推动、精神激励和文化支撑。</a:t>
            </a:r>
          </a:p>
        </p:txBody>
      </p:sp>
      <p:sp>
        <p:nvSpPr>
          <p:cNvPr id="15" name="矩形: 圆角 14">
            <a:extLst>
              <a:ext uri="{FF2B5EF4-FFF2-40B4-BE49-F238E27FC236}">
                <a16:creationId xmlns:a16="http://schemas.microsoft.com/office/drawing/2014/main" id="{F1ACAEA4-9036-471C-A975-658BBEB85083}"/>
              </a:ext>
            </a:extLst>
          </p:cNvPr>
          <p:cNvSpPr/>
          <p:nvPr/>
        </p:nvSpPr>
        <p:spPr>
          <a:xfrm>
            <a:off x="1200151" y="5238198"/>
            <a:ext cx="9930373" cy="886589"/>
          </a:xfrm>
          <a:prstGeom prst="roundRect">
            <a:avLst>
              <a:gd fmla="val 4295" name="adj"/>
            </a:avLst>
          </a:prstGeom>
          <a:solidFill>
            <a:srgbClr val="FADE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467">
                <a:solidFill>
                  <a:schemeClr val="tx1"/>
                </a:solidFill>
                <a:latin charset="-122" panose="020b0400000000000000" pitchFamily="34" typeface="思源黑体 CN Normal"/>
                <a:ea charset="-122" panose="020b0400000000000000" pitchFamily="34" typeface="思源黑体 CN Normal"/>
                <a:cs typeface="+mn-ea"/>
                <a:sym typeface="+mn-lt"/>
              </a:rPr>
              <a:t>由此可见，意识形态工作围绕中心、服从大局，坚持团结稳定鼓劲、正面宣传为主，向全社会提供大量的凝聚人心、推动发展、维护稳定的正能量，实现国家的长治久安也必须高度重视意识形态工作。</a:t>
            </a:r>
          </a:p>
        </p:txBody>
      </p:sp>
    </p:spTree>
    <p:extLst>
      <p:ext uri="{BB962C8B-B14F-4D97-AF65-F5344CB8AC3E}">
        <p14:creationId val="266303769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1"/>
                                        </p:tgtEl>
                                        <p:attrNameLst>
                                          <p:attrName>style.visibility</p:attrName>
                                        </p:attrNameLst>
                                      </p:cBhvr>
                                      <p:to>
                                        <p:strVal val="visible"/>
                                      </p:to>
                                    </p:set>
                                    <p:animEffect filter="barn(outVertical)" transition="in">
                                      <p:cBhvr>
                                        <p:cTn dur="1000" id="7"/>
                                        <p:tgtEl>
                                          <p:spTgt spid="31"/>
                                        </p:tgtEl>
                                      </p:cBhvr>
                                    </p:animEffect>
                                  </p:childTnLst>
                                </p:cTn>
                              </p:par>
                            </p:childTnLst>
                          </p:cTn>
                        </p:par>
                        <p:par>
                          <p:cTn fill="hold" id="8" nodeType="afterGroup">
                            <p:stCondLst>
                              <p:cond delay="1000"/>
                            </p:stCondLst>
                            <p:childTnLst>
                              <p:par>
                                <p:cTn fill="hold" grpId="0" id="9" nodeType="afterEffect" presetClass="entr" presetID="16" presetSubtype="37">
                                  <p:stCondLst>
                                    <p:cond delay="0"/>
                                  </p:stCondLst>
                                  <p:childTnLst>
                                    <p:set>
                                      <p:cBhvr>
                                        <p:cTn dur="1" fill="hold" id="10">
                                          <p:stCondLst>
                                            <p:cond delay="0"/>
                                          </p:stCondLst>
                                        </p:cTn>
                                        <p:tgtEl>
                                          <p:spTgt spid="6"/>
                                        </p:tgtEl>
                                        <p:attrNameLst>
                                          <p:attrName>style.visibility</p:attrName>
                                        </p:attrNameLst>
                                      </p:cBhvr>
                                      <p:to>
                                        <p:strVal val="visible"/>
                                      </p:to>
                                    </p:set>
                                    <p:animEffect filter="barn(outVertical)" transition="in">
                                      <p:cBhvr>
                                        <p:cTn dur="1000" id="11"/>
                                        <p:tgtEl>
                                          <p:spTgt spid="6"/>
                                        </p:tgtEl>
                                      </p:cBhvr>
                                    </p:animEffect>
                                  </p:childTnLst>
                                </p:cTn>
                              </p:par>
                            </p:childTnLst>
                          </p:cTn>
                        </p:par>
                        <p:par>
                          <p:cTn fill="hold" id="12" nodeType="afterGroup">
                            <p:stCondLst>
                              <p:cond delay="2000"/>
                            </p:stCondLst>
                            <p:childTnLst>
                              <p:par>
                                <p:cTn fill="hold" grpId="0" id="13" nodeType="afterEffect" presetClass="entr" presetID="22" presetSubtype="8">
                                  <p:stCondLst>
                                    <p:cond delay="0"/>
                                  </p:stCondLst>
                                  <p:childTnLst>
                                    <p:set>
                                      <p:cBhvr>
                                        <p:cTn dur="1" fill="hold" id="14">
                                          <p:stCondLst>
                                            <p:cond delay="0"/>
                                          </p:stCondLst>
                                        </p:cTn>
                                        <p:tgtEl>
                                          <p:spTgt spid="26"/>
                                        </p:tgtEl>
                                        <p:attrNameLst>
                                          <p:attrName>style.visibility</p:attrName>
                                        </p:attrNameLst>
                                      </p:cBhvr>
                                      <p:to>
                                        <p:strVal val="visible"/>
                                      </p:to>
                                    </p:set>
                                    <p:animEffect filter="wipe(left)" transition="in">
                                      <p:cBhvr>
                                        <p:cTn dur="500" id="15"/>
                                        <p:tgtEl>
                                          <p:spTgt spid="26"/>
                                        </p:tgtEl>
                                      </p:cBhvr>
                                    </p:animEffect>
                                  </p:childTnLst>
                                </p:cTn>
                              </p:par>
                            </p:childTnLst>
                          </p:cTn>
                        </p:par>
                        <p:par>
                          <p:cTn fill="hold" id="16" nodeType="afterGroup">
                            <p:stCondLst>
                              <p:cond delay="2500"/>
                            </p:stCondLst>
                            <p:childTnLst>
                              <p:par>
                                <p:cTn fill="hold" grpId="0" id="17" nodeType="afterEffect" presetClass="entr" presetID="16" presetSubtype="37">
                                  <p:stCondLst>
                                    <p:cond delay="0"/>
                                  </p:stCondLst>
                                  <p:childTnLst>
                                    <p:set>
                                      <p:cBhvr>
                                        <p:cTn dur="1" fill="hold" id="18">
                                          <p:stCondLst>
                                            <p:cond delay="0"/>
                                          </p:stCondLst>
                                        </p:cTn>
                                        <p:tgtEl>
                                          <p:spTgt spid="7"/>
                                        </p:tgtEl>
                                        <p:attrNameLst>
                                          <p:attrName>style.visibility</p:attrName>
                                        </p:attrNameLst>
                                      </p:cBhvr>
                                      <p:to>
                                        <p:strVal val="visible"/>
                                      </p:to>
                                    </p:set>
                                    <p:animEffect filter="barn(outVertical)" transition="in">
                                      <p:cBhvr>
                                        <p:cTn dur="1000" id="19"/>
                                        <p:tgtEl>
                                          <p:spTgt spid="7"/>
                                        </p:tgtEl>
                                      </p:cBhvr>
                                    </p:animEffect>
                                  </p:childTnLst>
                                </p:cTn>
                              </p:par>
                            </p:childTnLst>
                          </p:cTn>
                        </p:par>
                        <p:par>
                          <p:cTn fill="hold" id="20" nodeType="afterGroup">
                            <p:stCondLst>
                              <p:cond delay="350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childTnLst>
                          </p:cTn>
                        </p:par>
                        <p:par>
                          <p:cTn fill="hold" id="24" nodeType="afterGroup">
                            <p:stCondLst>
                              <p:cond delay="4000"/>
                            </p:stCondLst>
                            <p:childTnLst>
                              <p:par>
                                <p:cTn fill="hold" grpId="0" id="25" nodeType="afterEffect" presetClass="entr" presetID="16" presetSubtype="37">
                                  <p:stCondLst>
                                    <p:cond delay="0"/>
                                  </p:stCondLst>
                                  <p:childTnLst>
                                    <p:set>
                                      <p:cBhvr>
                                        <p:cTn dur="1" fill="hold" id="26">
                                          <p:stCondLst>
                                            <p:cond delay="0"/>
                                          </p:stCondLst>
                                        </p:cTn>
                                        <p:tgtEl>
                                          <p:spTgt spid="15"/>
                                        </p:tgtEl>
                                        <p:attrNameLst>
                                          <p:attrName>style.visibility</p:attrName>
                                        </p:attrNameLst>
                                      </p:cBhvr>
                                      <p:to>
                                        <p:strVal val="visible"/>
                                      </p:to>
                                    </p:set>
                                    <p:animEffect filter="barn(outVertical)" transition="in">
                                      <p:cBhvr>
                                        <p:cTn dur="10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1"/>
      <p:bldP grpId="0" spid="6"/>
      <p:bldP grpId="0" spid="7"/>
      <p:bldP grpId="0" spid="12"/>
      <p:bldP grpId="0" spid="1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212</Paragraphs>
  <Slides>34</Slides>
  <Notes>34</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34</vt:i4>
      </vt:variant>
    </vt:vector>
  </HeadingPairs>
  <TitlesOfParts>
    <vt:vector baseType="lpstr" size="48">
      <vt:lpstr>Arial</vt:lpstr>
      <vt:lpstr>等线 Light</vt:lpstr>
      <vt:lpstr>等线</vt:lpstr>
      <vt:lpstr>Calibri</vt:lpstr>
      <vt:lpstr>微软雅黑</vt:lpstr>
      <vt:lpstr>Calibri Light</vt:lpstr>
      <vt:lpstr>汉仪雅酷黑 75W</vt:lpstr>
      <vt:lpstr>Noto Sans S Chinese</vt:lpstr>
      <vt:lpstr>Microsoft YaHei</vt:lpstr>
      <vt:lpstr>Wingdings</vt:lpstr>
      <vt:lpstr>思源黑体 CN Normal</vt:lpstr>
      <vt:lpstr>思源黑体 CN Heavy</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2021-08-22T11:47:33Z</dcterms:created>
  <cp:lastPrinted>2021-08-22T11:47:33Z</cp:lastPrinted>
  <dcterms:modified xsi:type="dcterms:W3CDTF">2021-08-22T05:34:11Z</dcterms:modified>
  <cp:revision>1</cp:revision>
</cp:coreProperties>
</file>