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officedocument.themeOverride+xml" PartName="/ppt/theme/themeOverride26.xml"/>
  <Override ContentType="application/vnd.openxmlformats-officedocument.themeOverride+xml" PartName="/ppt/theme/themeOverride27.xml"/>
  <Override ContentType="application/vnd.openxmlformats-officedocument.themeOverride+xml" PartName="/ppt/theme/themeOverride28.xml"/>
  <Override ContentType="application/vnd.openxmlformats-officedocument.themeOverride+xml" PartName="/ppt/theme/themeOverride29.xml"/>
  <Override ContentType="application/vnd.openxmlformats-officedocument.themeOverride+xml" PartName="/ppt/theme/themeOverride30.xml"/>
  <Override ContentType="application/vnd.openxmlformats-officedocument.themeOverride+xml" PartName="/ppt/theme/themeOverride31.xml"/>
  <Override ContentType="application/vnd.openxmlformats-officedocument.themeOverride+xml" PartName="/ppt/theme/themeOverride32.xml"/>
  <Override ContentType="application/vnd.openxmlformats-officedocument.themeOverride+xml" PartName="/ppt/theme/themeOverride3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3"/>
  </p:notesMasterIdLst>
  <p:sldIdLst>
    <p:sldId id="297" r:id="rId4"/>
    <p:sldId id="262" r:id="rId5"/>
    <p:sldId id="257" r:id="rId6"/>
    <p:sldId id="259" r:id="rId7"/>
    <p:sldId id="260" r:id="rId8"/>
    <p:sldId id="263" r:id="rId9"/>
    <p:sldId id="264" r:id="rId10"/>
    <p:sldId id="298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99" r:id="rId19"/>
    <p:sldId id="275" r:id="rId20"/>
    <p:sldId id="276" r:id="rId21"/>
    <p:sldId id="277" r:id="rId22"/>
    <p:sldId id="300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01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302" r:id="rId41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tx1">
              <a:alpha val="20000"/>
            </a:schemeClr>
          </a:solidFill>
        </a:fill>
      </a:tcStyle>
    </a:band1H>
    <a:band1V>
      <a:tcStyle>
        <a:fill>
          <a:solidFill>
            <a:schemeClr val="tx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16" y="114"/>
      </p:cViewPr>
      <p:guideLst>
        <p:guide pos="416"/>
        <p:guide pos="7256"/>
        <p:guide orient="horz" pos="1366"/>
        <p:guide orient="horz" pos="731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tags/tag4.xml" Type="http://schemas.openxmlformats.org/officeDocument/2006/relationships/tags"/><Relationship Id="rId43" Target="presProps.xml" Type="http://schemas.openxmlformats.org/officeDocument/2006/relationships/presProps"/><Relationship Id="rId44" Target="viewProps.xml" Type="http://schemas.openxmlformats.org/officeDocument/2006/relationships/viewProps"/><Relationship Id="rId45" Target="theme/theme1.xml" Type="http://schemas.openxmlformats.org/officeDocument/2006/relationships/theme"/><Relationship Id="rId46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3974-776F-46BE-999D-1D15F2DDFD5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B1E32-127E-422B-B434-468353943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347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189604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CE16F1-CACC-463D-BA20-A2D27DA1C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98F93D-FC70-42E8-8F66-0C0ADB53E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77450A-DAD3-4630-9FD1-94A0D33E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7117D7-0C61-451A-91B2-644F720B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0FDB25-9165-48ED-844B-AA59F7CC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3815632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866A4-4163-4389-B68D-05B4040D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C846C0-0F0D-4B08-B5B4-8455B6277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9F9DE1-E368-4F2D-A1D9-2495FB30B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C26DCD-0D68-492F-86D0-678C3300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10EEBF-CB24-4ADA-9B55-680977F3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A3F54-5F56-40B5-9025-AA976DAA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2613848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7A804-786B-4921-95CE-ED5C718B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C33240-3203-4DCB-982B-C5E5E9F4E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1D8093-A2C5-4F9D-8B2A-4F29F42B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D05BAC-780C-48D6-B6DD-CAE4E4228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3357BB-5D0B-43A7-948A-4E568600C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188517-2A67-4005-87FE-C1E18FF5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04322F-9A5F-483E-A07D-B7A55FD3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1604CE-6210-4527-AE23-04CA5416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9068194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9241E4-5FAC-4938-A1A6-66EA350A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8539C2-CDC9-485F-831B-DDB31F60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02A2DE-DB75-4AB8-B2EE-27B483CA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72D6F3-9892-4B4A-A70B-5D0B635C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2944843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FE5255-FCB4-4217-B50F-76F42036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DC2746-DE3A-4ADE-9436-AD8EFD96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5E1AB8-9156-4E95-81E7-D783170D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80438000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6659A-5032-4C31-A7F7-7B4A8F6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98EE43-77CC-40B4-B098-21FC7577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104000-4E20-423A-87EF-3E88D0563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1C03A8-6FF2-4443-805D-3073DD25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2706C2-6805-4819-885C-483AF868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7D92EA-FC2E-433F-B7EA-CA57B6BA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8881529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2C454-926A-4693-8C77-5D0F2556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2E6F3F-A233-4DAC-A14E-E2E8D4D7C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6AF6A7-CF13-4E5B-85A5-DAB9983C8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8243E9-BBA0-4587-96A5-124F2F3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02B3E8-EADD-4830-8D9D-0AE053A4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D04C69-D47E-4968-8BB1-C9B2213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0407286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EEA25-11AE-472C-82DA-67D25123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5F8943-50E8-4A87-B1DC-61D6C0519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44C334-9149-4E25-993B-4FDC91E3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4CFB18-5597-46E5-A311-990D3FBC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18BAE9-FBA1-4E4D-B87F-7E6C377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4795550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0B26BA1-A7F7-41E6-A693-9E392C3A5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AF288-DD24-4B7C-BEC3-BE43D2F25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684AA4-ED35-49F4-B847-BCBFD8B3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480CED-3187-4166-A172-0CC9F0B6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7BD19D-6032-4637-B82E-790C3555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9726098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913310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15856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5C776DE1-778F-472B-A8FE-3FC5CDE2A33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35D0152-3A8E-4962-BF62-384EB28782B6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8E2F98F-278D-44FE-81EA-41C500F29090}"/>
                </a:ext>
              </a:extLst>
            </p:cNvPr>
            <p:cNvSpPr/>
            <p:nvPr userDrawn="1"/>
          </p:nvSpPr>
          <p:spPr>
            <a:xfrm>
              <a:off x="95169" y="80814"/>
              <a:ext cx="12020551" cy="6696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6">
            <a:extLst>
              <a:ext uri="{FF2B5EF4-FFF2-40B4-BE49-F238E27FC236}">
                <a16:creationId xmlns:a16="http://schemas.microsoft.com/office/drawing/2014/main" id="{0D4CFF0D-AB67-482F-9E1D-1115DF6E3369}"/>
              </a:ext>
            </a:extLst>
          </p:cNvPr>
          <p:cNvSpPr txBox="1"/>
          <p:nvPr userDrawn="1"/>
        </p:nvSpPr>
        <p:spPr>
          <a:xfrm>
            <a:off x="5073988" y="161629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600" b="1">
                <a:solidFill>
                  <a:srgbClr val="404040"/>
                </a:solidFill>
                <a:cs typeface="+mn-ea"/>
                <a:sym typeface="+mn-lt"/>
              </a:rPr>
              <a:t>查房目的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C36C92AD-1D7B-411E-9D3F-0B95CAAFC893}"/>
              </a:ext>
            </a:extLst>
          </p:cNvPr>
          <p:cNvSpPr/>
          <p:nvPr userDrawn="1"/>
        </p:nvSpPr>
        <p:spPr>
          <a:xfrm flipV="1">
            <a:off x="5998822" y="807960"/>
            <a:ext cx="213246" cy="183832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647232806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208959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00398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964728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163068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1702135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59419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556945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5877526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335397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99F9AE8-1587-4E17-A44C-41FD797873A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85AEAFF-3AD6-4A97-ACD4-61F873AD2BE9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72B508-256C-46BA-9012-B19469CD72B6}"/>
                </a:ext>
              </a:extLst>
            </p:cNvPr>
            <p:cNvSpPr/>
            <p:nvPr userDrawn="1"/>
          </p:nvSpPr>
          <p:spPr>
            <a:xfrm>
              <a:off x="95169" y="80814"/>
              <a:ext cx="12020551" cy="6696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6">
            <a:extLst>
              <a:ext uri="{FF2B5EF4-FFF2-40B4-BE49-F238E27FC236}">
                <a16:creationId xmlns:a16="http://schemas.microsoft.com/office/drawing/2014/main" id="{0D4CFF0D-AB67-482F-9E1D-1115DF6E3369}"/>
              </a:ext>
            </a:extLst>
          </p:cNvPr>
          <p:cNvSpPr txBox="1"/>
          <p:nvPr userDrawn="1"/>
        </p:nvSpPr>
        <p:spPr>
          <a:xfrm>
            <a:off x="5073988" y="1616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600" b="1">
                <a:solidFill>
                  <a:srgbClr val="404040"/>
                </a:solidFill>
                <a:cs typeface="+mn-ea"/>
                <a:sym typeface="+mn-lt"/>
              </a:rPr>
              <a:t>病例介绍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C36C92AD-1D7B-411E-9D3F-0B95CAAFC893}"/>
              </a:ext>
            </a:extLst>
          </p:cNvPr>
          <p:cNvSpPr/>
          <p:nvPr userDrawn="1"/>
        </p:nvSpPr>
        <p:spPr>
          <a:xfrm flipV="1">
            <a:off x="5998822" y="807960"/>
            <a:ext cx="213246" cy="183832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552395189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94CB140-49DB-4A75-A86B-0FFCDA9EEB1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68982BE-F6B0-42D3-8BB7-D9F850EE6816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DBFA130-266D-4218-AA76-442852D760B0}"/>
                </a:ext>
              </a:extLst>
            </p:cNvPr>
            <p:cNvSpPr/>
            <p:nvPr userDrawn="1"/>
          </p:nvSpPr>
          <p:spPr>
            <a:xfrm>
              <a:off x="95169" y="80814"/>
              <a:ext cx="12020551" cy="6696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6">
            <a:extLst>
              <a:ext uri="{FF2B5EF4-FFF2-40B4-BE49-F238E27FC236}">
                <a16:creationId xmlns:a16="http://schemas.microsoft.com/office/drawing/2014/main" id="{0D4CFF0D-AB67-482F-9E1D-1115DF6E3369}"/>
              </a:ext>
            </a:extLst>
          </p:cNvPr>
          <p:cNvSpPr txBox="1"/>
          <p:nvPr userDrawn="1"/>
        </p:nvSpPr>
        <p:spPr>
          <a:xfrm>
            <a:off x="4612322" y="16162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600" b="1">
                <a:solidFill>
                  <a:srgbClr val="404040"/>
                </a:solidFill>
                <a:cs typeface="+mn-ea"/>
                <a:sym typeface="+mn-lt"/>
              </a:rPr>
              <a:t>脊髓损伤知识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C36C92AD-1D7B-411E-9D3F-0B95CAAFC893}"/>
              </a:ext>
            </a:extLst>
          </p:cNvPr>
          <p:cNvSpPr/>
          <p:nvPr userDrawn="1"/>
        </p:nvSpPr>
        <p:spPr>
          <a:xfrm flipV="1">
            <a:off x="5998822" y="807960"/>
            <a:ext cx="213246" cy="183832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390135368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86FD0BA-098C-4BE6-88A9-8CA13EC1088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1B0D07D-C845-466F-96B7-34973146ABF1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ED99D4-C877-4730-B8ED-DC2917A1D5CA}"/>
                </a:ext>
              </a:extLst>
            </p:cNvPr>
            <p:cNvSpPr/>
            <p:nvPr userDrawn="1"/>
          </p:nvSpPr>
          <p:spPr>
            <a:xfrm>
              <a:off x="95169" y="80814"/>
              <a:ext cx="12020551" cy="6696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6">
            <a:extLst>
              <a:ext uri="{FF2B5EF4-FFF2-40B4-BE49-F238E27FC236}">
                <a16:creationId xmlns:a16="http://schemas.microsoft.com/office/drawing/2014/main" id="{0D4CFF0D-AB67-482F-9E1D-1115DF6E3369}"/>
              </a:ext>
            </a:extLst>
          </p:cNvPr>
          <p:cNvSpPr txBox="1"/>
          <p:nvPr userDrawn="1"/>
        </p:nvSpPr>
        <p:spPr>
          <a:xfrm>
            <a:off x="4381490" y="16162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600" b="1">
                <a:solidFill>
                  <a:srgbClr val="404040"/>
                </a:solidFill>
                <a:cs typeface="+mn-ea"/>
                <a:sym typeface="+mn-lt"/>
              </a:rPr>
              <a:t>护理问题与措施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C36C92AD-1D7B-411E-9D3F-0B95CAAFC893}"/>
              </a:ext>
            </a:extLst>
          </p:cNvPr>
          <p:cNvSpPr/>
          <p:nvPr userDrawn="1"/>
        </p:nvSpPr>
        <p:spPr>
          <a:xfrm flipV="1">
            <a:off x="5998822" y="807960"/>
            <a:ext cx="213246" cy="183832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750769896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DE2DDC8-8E6E-4CDE-9257-D3446662B26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20BCC38-8726-4E6B-B78E-085CC0FFD121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76F0D29-E29D-4B67-A0C8-34E3026D940B}"/>
                </a:ext>
              </a:extLst>
            </p:cNvPr>
            <p:cNvSpPr/>
            <p:nvPr userDrawn="1"/>
          </p:nvSpPr>
          <p:spPr>
            <a:xfrm>
              <a:off x="95169" y="80814"/>
              <a:ext cx="12020551" cy="6696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6">
            <a:extLst>
              <a:ext uri="{FF2B5EF4-FFF2-40B4-BE49-F238E27FC236}">
                <a16:creationId xmlns:a16="http://schemas.microsoft.com/office/drawing/2014/main" id="{0D4CFF0D-AB67-482F-9E1D-1115DF6E3369}"/>
              </a:ext>
            </a:extLst>
          </p:cNvPr>
          <p:cNvSpPr txBox="1"/>
          <p:nvPr userDrawn="1"/>
        </p:nvSpPr>
        <p:spPr>
          <a:xfrm>
            <a:off x="5073988" y="1616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600" b="1">
                <a:solidFill>
                  <a:srgbClr val="404040"/>
                </a:solidFill>
                <a:cs typeface="+mn-ea"/>
                <a:sym typeface="+mn-lt"/>
              </a:rPr>
              <a:t>康复治疗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C36C92AD-1D7B-411E-9D3F-0B95CAAFC893}"/>
              </a:ext>
            </a:extLst>
          </p:cNvPr>
          <p:cNvSpPr/>
          <p:nvPr userDrawn="1"/>
        </p:nvSpPr>
        <p:spPr>
          <a:xfrm flipV="1">
            <a:off x="5998822" y="807960"/>
            <a:ext cx="213246" cy="183832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601402602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74F7860-60F0-4D54-A5EA-DF2E84A704C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C19611A-B71C-43E7-B782-B7D591111666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D775C0-3F88-4527-9313-03EF5BDC5B82}"/>
                </a:ext>
              </a:extLst>
            </p:cNvPr>
            <p:cNvSpPr/>
            <p:nvPr userDrawn="1"/>
          </p:nvSpPr>
          <p:spPr>
            <a:xfrm>
              <a:off x="95169" y="80814"/>
              <a:ext cx="12020551" cy="6696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6">
            <a:extLst>
              <a:ext uri="{FF2B5EF4-FFF2-40B4-BE49-F238E27FC236}">
                <a16:creationId xmlns:a16="http://schemas.microsoft.com/office/drawing/2014/main" id="{0D4CFF0D-AB67-482F-9E1D-1115DF6E3369}"/>
              </a:ext>
            </a:extLst>
          </p:cNvPr>
          <p:cNvSpPr txBox="1"/>
          <p:nvPr userDrawn="1"/>
        </p:nvSpPr>
        <p:spPr>
          <a:xfrm>
            <a:off x="4612322" y="16162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600" b="1">
                <a:solidFill>
                  <a:srgbClr val="404040"/>
                </a:solidFill>
                <a:cs typeface="+mn-ea"/>
                <a:sym typeface="+mn-lt"/>
              </a:rPr>
              <a:t>并发症及护理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C36C92AD-1D7B-411E-9D3F-0B95CAAFC893}"/>
              </a:ext>
            </a:extLst>
          </p:cNvPr>
          <p:cNvSpPr/>
          <p:nvPr userDrawn="1"/>
        </p:nvSpPr>
        <p:spPr>
          <a:xfrm flipV="1">
            <a:off x="5998822" y="807960"/>
            <a:ext cx="213246" cy="183832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78802911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74F7860-60F0-4D54-A5EA-DF2E84A704C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C19611A-B71C-43E7-B782-B7D591111666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D775C0-3F88-4527-9313-03EF5BDC5B82}"/>
                </a:ext>
              </a:extLst>
            </p:cNvPr>
            <p:cNvSpPr/>
            <p:nvPr userDrawn="1"/>
          </p:nvSpPr>
          <p:spPr>
            <a:xfrm>
              <a:off x="95169" y="80814"/>
              <a:ext cx="12020551" cy="6696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2586050841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60057-B63A-473D-BE29-23D3849B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A172D2-E7B4-4DB0-905E-3176B3D0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2D307A-E6CE-4FA0-8723-D4D43D19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166FE-8AC7-47A7-BD3E-CA129813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563C86-3046-474D-881A-1173558F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3107562"/>
      </p:ext>
    </p:extLst>
  </p:cSld>
  <p:clrMapOvr>
    <a:masterClrMapping/>
  </p:clrMapOvr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slideLayouts/slideLayout27.xml" Type="http://schemas.openxmlformats.org/officeDocument/2006/relationships/slideLayout"/><Relationship Id="rId11" Target="../slideLayouts/slideLayout28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9.xml" Type="http://schemas.openxmlformats.org/officeDocument/2006/relationships/slideLayout"/><Relationship Id="rId3" Target="../slideLayouts/slideLayout20.xml" Type="http://schemas.openxmlformats.org/officeDocument/2006/relationships/slideLayout"/><Relationship Id="rId4" Target="../slideLayouts/slideLayout21.xml" Type="http://schemas.openxmlformats.org/officeDocument/2006/relationships/slideLayout"/><Relationship Id="rId5" Target="../slideLayouts/slideLayout22.xml" Type="http://schemas.openxmlformats.org/officeDocument/2006/relationships/slideLayout"/><Relationship Id="rId6" Target="../slideLayouts/slideLayout23.xml" Type="http://schemas.openxmlformats.org/officeDocument/2006/relationships/slideLayout"/><Relationship Id="rId7" Target="../slideLayouts/slideLayout24.xml" Type="http://schemas.openxmlformats.org/officeDocument/2006/relationships/slideLayout"/><Relationship Id="rId8" Target="../slideLayouts/slideLayout25.xml" Type="http://schemas.openxmlformats.org/officeDocument/2006/relationships/slideLayout"/><Relationship Id="rId9" Target="../slideLayouts/slideLayout2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433959F-A069-4F3E-A25E-C8D07497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035CC2-95C3-4270-BAE6-4F2B2258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ACFBF7-53CC-496E-8A0F-FBE66BF3A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4095-EB57-4CD3-9CE0-DA1FDB85A18E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42D651-879B-470A-AE84-0C241302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A10A4-4AC1-4F1A-8DC8-49E81F85A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8561-FC7F-4CFD-A6F4-FE33FA608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41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>
    <mc:Choice Requires="p15">
      <p:transition spd="slow" advTm="3000" p14:dur="2000">
        <p15:prstTrans prst="fallOver"/>
      </p:transition>
    </mc:Choice>
    <mc:Fallback>
      <p:transition spd="slow" advTm="3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68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tags/tag1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media/image6.jpeg" Type="http://schemas.openxmlformats.org/officeDocument/2006/relationships/image"/><Relationship Id="rId4" Target="../tags/tag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media/image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12.xml" Type="http://schemas.openxmlformats.org/officeDocument/2006/relationships/themeOverrid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13.xml" Type="http://schemas.openxmlformats.org/officeDocument/2006/relationships/themeOverrid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media/image8.jpeg" Type="http://schemas.openxmlformats.org/officeDocument/2006/relationships/image"/><Relationship Id="rId4" Target="../tags/tag3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media/image1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17.xml" Type="http://schemas.openxmlformats.org/officeDocument/2006/relationships/themeOverride"/></Relationships>
</file>

<file path=ppt/slides/_rels/slide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media/image1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9.xml" Type="http://schemas.openxmlformats.org/officeDocument/2006/relationships/themeOverrid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0.xml" Type="http://schemas.openxmlformats.org/officeDocument/2006/relationships/themeOverrid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1.xml" Type="http://schemas.openxmlformats.org/officeDocument/2006/relationships/themeOverrid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media/image1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3.xml" Type="http://schemas.openxmlformats.org/officeDocument/2006/relationships/themeOverride"/></Relationships>
</file>

<file path=ppt/slides/_rels/slide2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24.xml" Type="http://schemas.openxmlformats.org/officeDocument/2006/relationships/themeOverrid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5.xml" Type="http://schemas.openxmlformats.org/officeDocument/2006/relationships/themeOverride"/><Relationship Id="rId3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6.xml" Type="http://schemas.openxmlformats.org/officeDocument/2006/relationships/themeOverride"/><Relationship Id="rId3" Target="../media/image15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7.xml" Type="http://schemas.openxmlformats.org/officeDocument/2006/relationships/themeOverride"/><Relationship Id="rId3" Target="../media/image16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8.xml" Type="http://schemas.openxmlformats.org/officeDocument/2006/relationships/themeOverride"/><Relationship Id="rId3" Target="../media/image17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9.xml" Type="http://schemas.openxmlformats.org/officeDocument/2006/relationships/themeOverride"/><Relationship Id="rId3" Target="../media/image18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0.xml" Type="http://schemas.openxmlformats.org/officeDocument/2006/relationships/themeOverride"/><Relationship Id="rId3" Target="../media/image19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1.xml" Type="http://schemas.openxmlformats.org/officeDocument/2006/relationships/themeOverride"/><Relationship Id="rId3" Target="../media/image20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2.xml" Type="http://schemas.openxmlformats.org/officeDocument/2006/relationships/themeOverride"/><Relationship Id="rId3" Target="../media/image21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3.xml" Type="http://schemas.openxmlformats.org/officeDocument/2006/relationships/themeOverride"/><Relationship Id="rId3" Target="../media/image10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heme/themeOverride7.xml" Type="http://schemas.openxmlformats.org/officeDocument/2006/relationships/themeOverr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8.xml" Type="http://schemas.openxmlformats.org/officeDocument/2006/relationships/themeOverr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98A5F41-3A35-4AF9-A190-FA8E4CFB5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206" l="-1" r="18782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3" name="任意多边形 107">
            <a:extLst>
              <a:ext uri="{FF2B5EF4-FFF2-40B4-BE49-F238E27FC236}">
                <a16:creationId xmlns:a16="http://schemas.microsoft.com/office/drawing/2014/main" id="{8497ECEB-3133-4CA9-93B7-56F65974B762}"/>
              </a:ext>
            </a:extLst>
          </p:cNvPr>
          <p:cNvSpPr/>
          <p:nvPr/>
        </p:nvSpPr>
        <p:spPr>
          <a:xfrm>
            <a:off x="0" y="0"/>
            <a:ext cx="7899400" cy="6858000"/>
          </a:xfrm>
          <a:custGeom>
            <a:gdLst>
              <a:gd fmla="*/ 0 w 7899400" name="connsiteX0"/>
              <a:gd fmla="*/ 0 h 6858000" name="connsiteY0"/>
              <a:gd fmla="*/ 3409947 w 7899400" name="connsiteX1"/>
              <a:gd fmla="*/ 0 h 6858000" name="connsiteY1"/>
              <a:gd fmla="*/ 7899400 w 7899400" name="connsiteX2"/>
              <a:gd fmla="*/ 6858000 h 6858000" name="connsiteY2"/>
              <a:gd fmla="*/ 0 w 78994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7899400">
                <a:moveTo>
                  <a:pt x="0" y="0"/>
                </a:moveTo>
                <a:lnTo>
                  <a:pt x="3409947" y="0"/>
                </a:lnTo>
                <a:lnTo>
                  <a:pt x="789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0C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1E3A93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99736207-0020-4D64-83C0-8D231A7154FD}"/>
              </a:ext>
            </a:extLst>
          </p:cNvPr>
          <p:cNvSpPr/>
          <p:nvPr/>
        </p:nvSpPr>
        <p:spPr>
          <a:xfrm flipH="1">
            <a:off x="5109813" y="2734225"/>
            <a:ext cx="2914049" cy="4123777"/>
          </a:xfrm>
          <a:prstGeom prst="parallelogram">
            <a:avLst>
              <a:gd fmla="val 91551" name="adj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2521F7E-A5CC-4260-AF2F-64A1AA6B6A5E}"/>
              </a:ext>
            </a:extLst>
          </p:cNvPr>
          <p:cNvSpPr txBox="1"/>
          <p:nvPr/>
        </p:nvSpPr>
        <p:spPr>
          <a:xfrm>
            <a:off x="464081" y="2009678"/>
            <a:ext cx="393127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7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脊髓损伤护理查房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8AA9BE0-C230-40D8-9B1D-B5A8629CC50F}"/>
              </a:ext>
            </a:extLst>
          </p:cNvPr>
          <p:cNvCxnSpPr/>
          <p:nvPr/>
        </p:nvCxnSpPr>
        <p:spPr>
          <a:xfrm>
            <a:off x="774700" y="6223000"/>
            <a:ext cx="50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副标题 2">
            <a:extLst>
              <a:ext uri="{FF2B5EF4-FFF2-40B4-BE49-F238E27FC236}">
                <a16:creationId xmlns:a16="http://schemas.microsoft.com/office/drawing/2014/main" id="{7370B04E-A0D4-41BF-804D-F8C205DB3CFA}"/>
              </a:ext>
            </a:extLst>
          </p:cNvPr>
          <p:cNvSpPr txBox="1"/>
          <p:nvPr/>
        </p:nvSpPr>
        <p:spPr>
          <a:xfrm>
            <a:off x="349093" y="4511887"/>
            <a:ext cx="6217744" cy="68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某某医院       骨伤一科XXXX 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ED5871-6FE9-4E51-A245-03DDFA1CF180}"/>
              </a:ext>
            </a:extLst>
          </p:cNvPr>
          <p:cNvGrpSpPr/>
          <p:nvPr/>
        </p:nvGrpSpPr>
        <p:grpSpPr>
          <a:xfrm>
            <a:off x="600529" y="5266377"/>
            <a:ext cx="2993629" cy="538593"/>
            <a:chOff x="1244534" y="4117271"/>
            <a:chExt cx="1765300" cy="316802"/>
          </a:xfrm>
        </p:grpSpPr>
        <p:sp>
          <p:nvSpPr>
            <p:cNvPr id="15" name="圆角矩形 13">
              <a:extLst>
                <a:ext uri="{FF2B5EF4-FFF2-40B4-BE49-F238E27FC236}">
                  <a16:creationId xmlns:a16="http://schemas.microsoft.com/office/drawing/2014/main" id="{856AEA26-2CDD-4C14-B1C1-582363D31176}"/>
                </a:ext>
              </a:extLst>
            </p:cNvPr>
            <p:cNvSpPr/>
            <p:nvPr/>
          </p:nvSpPr>
          <p:spPr>
            <a:xfrm>
              <a:off x="1244534" y="4117271"/>
              <a:ext cx="1765300" cy="31680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CA594D1-6AF5-4587-8984-B93869CA1BFD}"/>
                </a:ext>
              </a:extLst>
            </p:cNvPr>
            <p:cNvSpPr txBox="1"/>
            <p:nvPr/>
          </p:nvSpPr>
          <p:spPr>
            <a:xfrm>
              <a:off x="1288152" y="4156754"/>
              <a:ext cx="1618194" cy="26892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panose="020f0302020204030204" typeface="思源黑体 CN"/>
                  <a:cs typeface="+mn-ea"/>
                  <a:sym typeface="+mn-lt"/>
                </a:rPr>
                <a:t>汇报人：优页PPT</a:t>
              </a:r>
            </a:p>
          </p:txBody>
        </p:sp>
      </p:grpSp>
      <p:sp>
        <p:nvSpPr>
          <p:cNvPr id="17" name="十字形 16">
            <a:extLst>
              <a:ext uri="{FF2B5EF4-FFF2-40B4-BE49-F238E27FC236}">
                <a16:creationId xmlns:a16="http://schemas.microsoft.com/office/drawing/2014/main" id="{6EB44D1B-48F0-4068-8365-77F151F8864A}"/>
              </a:ext>
            </a:extLst>
          </p:cNvPr>
          <p:cNvSpPr/>
          <p:nvPr/>
        </p:nvSpPr>
        <p:spPr>
          <a:xfrm>
            <a:off x="1515320" y="740229"/>
            <a:ext cx="914400" cy="851419"/>
          </a:xfrm>
          <a:prstGeom prst="plus">
            <a:avLst>
              <a:gd fmla="val 36933" name="adj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36521715"/>
      </p:ext>
    </p:extLst>
  </p:cSld>
  <p:clrMapOvr>
    <a:masterClrMapping/>
  </p:clrMapOvr>
  <mc:AlternateContent>
    <mc:Choice Requires="p14">
      <p:transition advTm="3000" p14:dur="0"/>
    </mc:Choice>
    <mc:Fallback>
      <p:transition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1"/>
      <p:bldP grpId="0" spid="13"/>
      <p:bldP grpId="0" spid="1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EEDE6C5-0C0D-41B3-88CD-BE8463E8D846}"/>
              </a:ext>
            </a:extLst>
          </p:cNvPr>
          <p:cNvGrpSpPr/>
          <p:nvPr/>
        </p:nvGrpSpPr>
        <p:grpSpPr>
          <a:xfrm>
            <a:off x="527499" y="1435142"/>
            <a:ext cx="11137002" cy="4898928"/>
            <a:chOff x="665322" y="1117642"/>
            <a:chExt cx="11137002" cy="4898928"/>
          </a:xfrm>
        </p:grpSpPr>
        <p:grpSp>
          <p:nvGrpSpPr>
            <p:cNvPr id="12" name="组合 11"/>
            <p:cNvGrpSpPr/>
            <p:nvPr/>
          </p:nvGrpSpPr>
          <p:grpSpPr>
            <a:xfrm>
              <a:off x="665322" y="4918358"/>
              <a:ext cx="4417335" cy="1098212"/>
              <a:chOff x="800100" y="1769806"/>
              <a:chExt cx="4417335" cy="1098212"/>
            </a:xfrm>
            <a:effectLst>
              <a:outerShdw algn="tl" blurRad="25400" dir="2700000" dist="12700" rotWithShape="0">
                <a:prstClr val="black">
                  <a:alpha val="10000"/>
                </a:prstClr>
              </a:outerShdw>
            </a:effectLst>
          </p:grpSpPr>
          <p:sp>
            <p:nvSpPr>
              <p:cNvPr id="7" name="五边形 6"/>
              <p:cNvSpPr/>
              <p:nvPr/>
            </p:nvSpPr>
            <p:spPr>
              <a:xfrm>
                <a:off x="1016910" y="1769806"/>
                <a:ext cx="4200525" cy="1094661"/>
              </a:xfrm>
              <a:prstGeom prst="homePlat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9" name="平行四边形 8"/>
              <p:cNvSpPr/>
              <p:nvPr/>
            </p:nvSpPr>
            <p:spPr>
              <a:xfrm rot="5400000">
                <a:off x="458679" y="2309787"/>
                <a:ext cx="899652" cy="216810"/>
              </a:xfrm>
              <a:prstGeom prst="parallelogram">
                <a:avLst>
                  <a:gd fmla="val 59615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65322" y="4715319"/>
              <a:ext cx="1176184" cy="1162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algn="tl" blurRad="76200" dir="2700000" dist="635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5156" y="3119520"/>
              <a:ext cx="4417335" cy="1098212"/>
              <a:chOff x="800100" y="1769806"/>
              <a:chExt cx="4417335" cy="1098212"/>
            </a:xfrm>
            <a:effectLst>
              <a:outerShdw algn="tl" blurRad="25400" dir="2700000" dist="12700" rotWithShape="0">
                <a:prstClr val="black">
                  <a:alpha val="10000"/>
                </a:prstClr>
              </a:outerShdw>
            </a:effectLst>
          </p:grpSpPr>
          <p:sp>
            <p:nvSpPr>
              <p:cNvPr id="17" name="五边形 16"/>
              <p:cNvSpPr/>
              <p:nvPr/>
            </p:nvSpPr>
            <p:spPr>
              <a:xfrm>
                <a:off x="1016910" y="1769806"/>
                <a:ext cx="4200525" cy="1094661"/>
              </a:xfrm>
              <a:prstGeom prst="homePlat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8" name="平行四边形 17"/>
              <p:cNvSpPr/>
              <p:nvPr/>
            </p:nvSpPr>
            <p:spPr>
              <a:xfrm rot="5400000">
                <a:off x="458679" y="2309787"/>
                <a:ext cx="899652" cy="216810"/>
              </a:xfrm>
              <a:prstGeom prst="parallelogram">
                <a:avLst>
                  <a:gd fmla="val 59615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4025156" y="2916481"/>
              <a:ext cx="1176184" cy="1162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algn="tl" blurRad="76200" dir="2700000" dist="635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384989" y="1320681"/>
              <a:ext cx="4417335" cy="1098212"/>
              <a:chOff x="800100" y="1769806"/>
              <a:chExt cx="4417335" cy="1098212"/>
            </a:xfrm>
            <a:effectLst>
              <a:outerShdw algn="tl" blurRad="25400" dir="2700000" dist="12700" rotWithShape="0">
                <a:prstClr val="black">
                  <a:alpha val="10000"/>
                </a:prstClr>
              </a:outerShdw>
            </a:effectLst>
          </p:grpSpPr>
          <p:sp>
            <p:nvSpPr>
              <p:cNvPr id="22" name="五边形 21"/>
              <p:cNvSpPr/>
              <p:nvPr/>
            </p:nvSpPr>
            <p:spPr>
              <a:xfrm>
                <a:off x="1016910" y="1769806"/>
                <a:ext cx="4200525" cy="1094661"/>
              </a:xfrm>
              <a:prstGeom prst="homePlat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3" name="平行四边形 22"/>
              <p:cNvSpPr/>
              <p:nvPr/>
            </p:nvSpPr>
            <p:spPr>
              <a:xfrm rot="5400000">
                <a:off x="458679" y="2309787"/>
                <a:ext cx="899652" cy="216810"/>
              </a:xfrm>
              <a:prstGeom prst="parallelogram">
                <a:avLst>
                  <a:gd fmla="val 59615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384989" y="1117642"/>
              <a:ext cx="1176184" cy="1162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algn="tl" blurRad="76200" dir="2700000" dist="635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KSO_Shape">
              <a:extLst>
                <a:ext uri="{FF2B5EF4-FFF2-40B4-BE49-F238E27FC236}">
                  <a16:creationId xmlns:a16="http://schemas.microsoft.com/office/drawing/2014/main" id="{B739FE41-3B9E-43D2-94DC-82F846D662F8}"/>
                </a:ext>
              </a:extLst>
            </p:cNvPr>
            <p:cNvSpPr/>
            <p:nvPr/>
          </p:nvSpPr>
          <p:spPr bwMode="auto">
            <a:xfrm>
              <a:off x="944288" y="5038769"/>
              <a:ext cx="618250" cy="619565"/>
            </a:xfrm>
            <a:custGeom>
              <a:gdLst>
                <a:gd fmla="*/ 12123 w 12728" name="T0"/>
                <a:gd fmla="*/ 2794 h 12755" name="T1"/>
                <a:gd fmla="*/ 11574 w 12728" name="T2"/>
                <a:gd fmla="*/ 3342 h 12755" name="T3"/>
                <a:gd fmla="*/ 9386 w 12728" name="T4"/>
                <a:gd fmla="*/ 1151 h 12755" name="T5"/>
                <a:gd fmla="*/ 9932 w 12728" name="T6"/>
                <a:gd fmla="*/ 605 h 12755" name="T7"/>
                <a:gd fmla="*/ 12123 w 12728" name="T8"/>
                <a:gd fmla="*/ 605 h 12755" name="T9"/>
                <a:gd fmla="*/ 12123 w 12728" name="T10"/>
                <a:gd fmla="*/ 2794 h 12755" name="T11"/>
                <a:gd fmla="*/ 10479 w 12728" name="T12"/>
                <a:gd fmla="*/ 4436 h 12755" name="T13"/>
                <a:gd fmla="*/ 7742 w 12728" name="T14"/>
                <a:gd fmla="*/ 7169 h 12755" name="T15"/>
                <a:gd fmla="*/ 3926 w 12728" name="T16"/>
                <a:gd fmla="*/ 8827 h 12755" name="T17"/>
                <a:gd fmla="*/ 5551 w 12728" name="T18"/>
                <a:gd fmla="*/ 4980 h 12755" name="T19"/>
                <a:gd fmla="*/ 8290 w 12728" name="T20"/>
                <a:gd fmla="*/ 2245 h 12755" name="T21"/>
                <a:gd fmla="*/ 10479 w 12728" name="T22"/>
                <a:gd fmla="*/ 4436 h 12755" name="T23"/>
                <a:gd fmla="*/ 4711 w 12728" name="T24"/>
                <a:gd fmla="*/ 1735 h 12755" name="T25"/>
                <a:gd fmla="*/ 2356 w 12728" name="T26"/>
                <a:gd fmla="*/ 1735 h 12755" name="T27"/>
                <a:gd fmla="*/ 1570 w 12728" name="T28"/>
                <a:gd fmla="*/ 2522 h 12755" name="T29"/>
                <a:gd fmla="*/ 1570 w 12728" name="T30"/>
                <a:gd fmla="*/ 10392 h 12755" name="T31"/>
                <a:gd fmla="*/ 2356 w 12728" name="T32"/>
                <a:gd fmla="*/ 11179 h 12755" name="T33"/>
                <a:gd fmla="*/ 10210 w 12728" name="T34"/>
                <a:gd fmla="*/ 11179 h 12755" name="T35"/>
                <a:gd fmla="*/ 10995 w 12728" name="T36"/>
                <a:gd fmla="*/ 10392 h 12755" name="T37"/>
                <a:gd fmla="*/ 10995 w 12728" name="T38"/>
                <a:gd fmla="*/ 7245 h 12755" name="T39"/>
                <a:gd fmla="*/ 11780 w 12728" name="T40"/>
                <a:gd fmla="*/ 6458 h 12755" name="T41"/>
                <a:gd fmla="*/ 12565 w 12728" name="T42"/>
                <a:gd fmla="*/ 7245 h 12755" name="T43"/>
                <a:gd fmla="*/ 12565 w 12728" name="T44"/>
                <a:gd fmla="*/ 11181 h 12755" name="T45"/>
                <a:gd fmla="*/ 10995 w 12728" name="T46"/>
                <a:gd fmla="*/ 12755 h 12755" name="T47"/>
                <a:gd fmla="*/ 1570 w 12728" name="T48"/>
                <a:gd fmla="*/ 12755 h 12755" name="T49"/>
                <a:gd fmla="*/ 0 w 12728" name="T50"/>
                <a:gd fmla="*/ 11181 h 12755" name="T51"/>
                <a:gd fmla="*/ 0 w 12728" name="T52"/>
                <a:gd fmla="*/ 1735 h 12755" name="T53"/>
                <a:gd fmla="*/ 1570 w 12728" name="T54"/>
                <a:gd fmla="*/ 161 h 12755" name="T55"/>
                <a:gd fmla="*/ 4711 w 12728" name="T56"/>
                <a:gd fmla="*/ 161 h 12755" name="T57"/>
                <a:gd fmla="*/ 5496 w 12728" name="T58"/>
                <a:gd fmla="*/ 948 h 12755" name="T59"/>
                <a:gd fmla="*/ 4711 w 12728" name="T60"/>
                <a:gd fmla="*/ 1735 h 12755" name="T61"/>
                <a:gd fmla="*/ 4711 w 12728" name="T62"/>
                <a:gd fmla="*/ 1735 h 1275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755" w="12727">
                  <a:moveTo>
                    <a:pt x="12123" y="2794"/>
                  </a:moveTo>
                  <a:lnTo>
                    <a:pt x="11574" y="3342"/>
                  </a:lnTo>
                  <a:lnTo>
                    <a:pt x="9386" y="1151"/>
                  </a:lnTo>
                  <a:lnTo>
                    <a:pt x="9932" y="605"/>
                  </a:lnTo>
                  <a:cubicBezTo>
                    <a:pt x="10537" y="0"/>
                    <a:pt x="11518" y="0"/>
                    <a:pt x="12123" y="605"/>
                  </a:cubicBezTo>
                  <a:cubicBezTo>
                    <a:pt x="12728" y="1208"/>
                    <a:pt x="12728" y="2189"/>
                    <a:pt x="12123" y="2794"/>
                  </a:cubicBezTo>
                  <a:close/>
                  <a:moveTo>
                    <a:pt x="10479" y="4436"/>
                  </a:moveTo>
                  <a:lnTo>
                    <a:pt x="7742" y="7169"/>
                  </a:lnTo>
                  <a:lnTo>
                    <a:pt x="3926" y="8827"/>
                  </a:lnTo>
                  <a:lnTo>
                    <a:pt x="5551" y="4980"/>
                  </a:lnTo>
                  <a:lnTo>
                    <a:pt x="8290" y="2245"/>
                  </a:lnTo>
                  <a:lnTo>
                    <a:pt x="10479" y="4436"/>
                  </a:lnTo>
                  <a:close/>
                  <a:moveTo>
                    <a:pt x="4711" y="1735"/>
                  </a:moveTo>
                  <a:lnTo>
                    <a:pt x="2356" y="1735"/>
                  </a:lnTo>
                  <a:cubicBezTo>
                    <a:pt x="1921" y="1735"/>
                    <a:pt x="1570" y="2088"/>
                    <a:pt x="1570" y="2522"/>
                  </a:cubicBezTo>
                  <a:lnTo>
                    <a:pt x="1570" y="10392"/>
                  </a:lnTo>
                  <a:cubicBezTo>
                    <a:pt x="1570" y="10826"/>
                    <a:pt x="1921" y="11179"/>
                    <a:pt x="2356" y="11179"/>
                  </a:cubicBezTo>
                  <a:lnTo>
                    <a:pt x="10210" y="11179"/>
                  </a:lnTo>
                  <a:cubicBezTo>
                    <a:pt x="10644" y="11179"/>
                    <a:pt x="10995" y="10826"/>
                    <a:pt x="10995" y="10392"/>
                  </a:cubicBezTo>
                  <a:lnTo>
                    <a:pt x="10995" y="7245"/>
                  </a:lnTo>
                  <a:cubicBezTo>
                    <a:pt x="10995" y="6811"/>
                    <a:pt x="11346" y="6458"/>
                    <a:pt x="11780" y="6458"/>
                  </a:cubicBezTo>
                  <a:cubicBezTo>
                    <a:pt x="12214" y="6458"/>
                    <a:pt x="12565" y="6811"/>
                    <a:pt x="12565" y="7245"/>
                  </a:cubicBezTo>
                  <a:lnTo>
                    <a:pt x="12565" y="11181"/>
                  </a:lnTo>
                  <a:cubicBezTo>
                    <a:pt x="12565" y="12049"/>
                    <a:pt x="11861" y="12755"/>
                    <a:pt x="10995" y="12755"/>
                  </a:cubicBezTo>
                  <a:lnTo>
                    <a:pt x="1570" y="12755"/>
                  </a:lnTo>
                  <a:cubicBezTo>
                    <a:pt x="704" y="12755"/>
                    <a:pt x="0" y="12051"/>
                    <a:pt x="0" y="11181"/>
                  </a:cubicBezTo>
                  <a:lnTo>
                    <a:pt x="0" y="1735"/>
                  </a:lnTo>
                  <a:cubicBezTo>
                    <a:pt x="0" y="866"/>
                    <a:pt x="704" y="161"/>
                    <a:pt x="1570" y="161"/>
                  </a:cubicBezTo>
                  <a:lnTo>
                    <a:pt x="4711" y="161"/>
                  </a:lnTo>
                  <a:cubicBezTo>
                    <a:pt x="5145" y="161"/>
                    <a:pt x="5496" y="514"/>
                    <a:pt x="5496" y="948"/>
                  </a:cubicBezTo>
                  <a:cubicBezTo>
                    <a:pt x="5496" y="1384"/>
                    <a:pt x="5145" y="1735"/>
                    <a:pt x="4711" y="1735"/>
                  </a:cubicBezTo>
                  <a:close/>
                  <a:moveTo>
                    <a:pt x="4711" y="173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bIns="396000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988554" y="5216845"/>
              <a:ext cx="2969645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脊髓自上而下共31对脊神经分布到全身皮肤、肌肉、和内脏器官，包括：颈7、胸12、腰5、骶5、尾1</a:t>
              </a:r>
            </a:p>
          </p:txBody>
        </p:sp>
        <p:sp>
          <p:nvSpPr>
            <p:cNvPr id="36" name="KSO_Shape">
              <a:extLst>
                <a:ext uri="{FF2B5EF4-FFF2-40B4-BE49-F238E27FC236}">
                  <a16:creationId xmlns:a16="http://schemas.microsoft.com/office/drawing/2014/main" id="{814C17C9-D807-4AEE-A5B3-3ADB776B5ECA}"/>
                </a:ext>
              </a:extLst>
            </p:cNvPr>
            <p:cNvSpPr/>
            <p:nvPr/>
          </p:nvSpPr>
          <p:spPr bwMode="auto">
            <a:xfrm>
              <a:off x="4269029" y="3152554"/>
              <a:ext cx="688438" cy="689903"/>
            </a:xfrm>
            <a:custGeom>
              <a:gdLst>
                <a:gd fmla="*/ 12123 w 12728" name="T0"/>
                <a:gd fmla="*/ 2794 h 12755" name="T1"/>
                <a:gd fmla="*/ 11574 w 12728" name="T2"/>
                <a:gd fmla="*/ 3342 h 12755" name="T3"/>
                <a:gd fmla="*/ 9386 w 12728" name="T4"/>
                <a:gd fmla="*/ 1151 h 12755" name="T5"/>
                <a:gd fmla="*/ 9932 w 12728" name="T6"/>
                <a:gd fmla="*/ 605 h 12755" name="T7"/>
                <a:gd fmla="*/ 12123 w 12728" name="T8"/>
                <a:gd fmla="*/ 605 h 12755" name="T9"/>
                <a:gd fmla="*/ 12123 w 12728" name="T10"/>
                <a:gd fmla="*/ 2794 h 12755" name="T11"/>
                <a:gd fmla="*/ 10479 w 12728" name="T12"/>
                <a:gd fmla="*/ 4436 h 12755" name="T13"/>
                <a:gd fmla="*/ 7742 w 12728" name="T14"/>
                <a:gd fmla="*/ 7169 h 12755" name="T15"/>
                <a:gd fmla="*/ 3926 w 12728" name="T16"/>
                <a:gd fmla="*/ 8827 h 12755" name="T17"/>
                <a:gd fmla="*/ 5551 w 12728" name="T18"/>
                <a:gd fmla="*/ 4980 h 12755" name="T19"/>
                <a:gd fmla="*/ 8290 w 12728" name="T20"/>
                <a:gd fmla="*/ 2245 h 12755" name="T21"/>
                <a:gd fmla="*/ 10479 w 12728" name="T22"/>
                <a:gd fmla="*/ 4436 h 12755" name="T23"/>
                <a:gd fmla="*/ 4711 w 12728" name="T24"/>
                <a:gd fmla="*/ 1735 h 12755" name="T25"/>
                <a:gd fmla="*/ 2356 w 12728" name="T26"/>
                <a:gd fmla="*/ 1735 h 12755" name="T27"/>
                <a:gd fmla="*/ 1570 w 12728" name="T28"/>
                <a:gd fmla="*/ 2522 h 12755" name="T29"/>
                <a:gd fmla="*/ 1570 w 12728" name="T30"/>
                <a:gd fmla="*/ 10392 h 12755" name="T31"/>
                <a:gd fmla="*/ 2356 w 12728" name="T32"/>
                <a:gd fmla="*/ 11179 h 12755" name="T33"/>
                <a:gd fmla="*/ 10210 w 12728" name="T34"/>
                <a:gd fmla="*/ 11179 h 12755" name="T35"/>
                <a:gd fmla="*/ 10995 w 12728" name="T36"/>
                <a:gd fmla="*/ 10392 h 12755" name="T37"/>
                <a:gd fmla="*/ 10995 w 12728" name="T38"/>
                <a:gd fmla="*/ 7245 h 12755" name="T39"/>
                <a:gd fmla="*/ 11780 w 12728" name="T40"/>
                <a:gd fmla="*/ 6458 h 12755" name="T41"/>
                <a:gd fmla="*/ 12565 w 12728" name="T42"/>
                <a:gd fmla="*/ 7245 h 12755" name="T43"/>
                <a:gd fmla="*/ 12565 w 12728" name="T44"/>
                <a:gd fmla="*/ 11181 h 12755" name="T45"/>
                <a:gd fmla="*/ 10995 w 12728" name="T46"/>
                <a:gd fmla="*/ 12755 h 12755" name="T47"/>
                <a:gd fmla="*/ 1570 w 12728" name="T48"/>
                <a:gd fmla="*/ 12755 h 12755" name="T49"/>
                <a:gd fmla="*/ 0 w 12728" name="T50"/>
                <a:gd fmla="*/ 11181 h 12755" name="T51"/>
                <a:gd fmla="*/ 0 w 12728" name="T52"/>
                <a:gd fmla="*/ 1735 h 12755" name="T53"/>
                <a:gd fmla="*/ 1570 w 12728" name="T54"/>
                <a:gd fmla="*/ 161 h 12755" name="T55"/>
                <a:gd fmla="*/ 4711 w 12728" name="T56"/>
                <a:gd fmla="*/ 161 h 12755" name="T57"/>
                <a:gd fmla="*/ 5496 w 12728" name="T58"/>
                <a:gd fmla="*/ 948 h 12755" name="T59"/>
                <a:gd fmla="*/ 4711 w 12728" name="T60"/>
                <a:gd fmla="*/ 1735 h 12755" name="T61"/>
                <a:gd fmla="*/ 4711 w 12728" name="T62"/>
                <a:gd fmla="*/ 1735 h 1275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755" w="12727">
                  <a:moveTo>
                    <a:pt x="12123" y="2794"/>
                  </a:moveTo>
                  <a:lnTo>
                    <a:pt x="11574" y="3342"/>
                  </a:lnTo>
                  <a:lnTo>
                    <a:pt x="9386" y="1151"/>
                  </a:lnTo>
                  <a:lnTo>
                    <a:pt x="9932" y="605"/>
                  </a:lnTo>
                  <a:cubicBezTo>
                    <a:pt x="10537" y="0"/>
                    <a:pt x="11518" y="0"/>
                    <a:pt x="12123" y="605"/>
                  </a:cubicBezTo>
                  <a:cubicBezTo>
                    <a:pt x="12728" y="1208"/>
                    <a:pt x="12728" y="2189"/>
                    <a:pt x="12123" y="2794"/>
                  </a:cubicBezTo>
                  <a:close/>
                  <a:moveTo>
                    <a:pt x="10479" y="4436"/>
                  </a:moveTo>
                  <a:lnTo>
                    <a:pt x="7742" y="7169"/>
                  </a:lnTo>
                  <a:lnTo>
                    <a:pt x="3926" y="8827"/>
                  </a:lnTo>
                  <a:lnTo>
                    <a:pt x="5551" y="4980"/>
                  </a:lnTo>
                  <a:lnTo>
                    <a:pt x="8290" y="2245"/>
                  </a:lnTo>
                  <a:lnTo>
                    <a:pt x="10479" y="4436"/>
                  </a:lnTo>
                  <a:close/>
                  <a:moveTo>
                    <a:pt x="4711" y="1735"/>
                  </a:moveTo>
                  <a:lnTo>
                    <a:pt x="2356" y="1735"/>
                  </a:lnTo>
                  <a:cubicBezTo>
                    <a:pt x="1921" y="1735"/>
                    <a:pt x="1570" y="2088"/>
                    <a:pt x="1570" y="2522"/>
                  </a:cubicBezTo>
                  <a:lnTo>
                    <a:pt x="1570" y="10392"/>
                  </a:lnTo>
                  <a:cubicBezTo>
                    <a:pt x="1570" y="10826"/>
                    <a:pt x="1921" y="11179"/>
                    <a:pt x="2356" y="11179"/>
                  </a:cubicBezTo>
                  <a:lnTo>
                    <a:pt x="10210" y="11179"/>
                  </a:lnTo>
                  <a:cubicBezTo>
                    <a:pt x="10644" y="11179"/>
                    <a:pt x="10995" y="10826"/>
                    <a:pt x="10995" y="10392"/>
                  </a:cubicBezTo>
                  <a:lnTo>
                    <a:pt x="10995" y="7245"/>
                  </a:lnTo>
                  <a:cubicBezTo>
                    <a:pt x="10995" y="6811"/>
                    <a:pt x="11346" y="6458"/>
                    <a:pt x="11780" y="6458"/>
                  </a:cubicBezTo>
                  <a:cubicBezTo>
                    <a:pt x="12214" y="6458"/>
                    <a:pt x="12565" y="6811"/>
                    <a:pt x="12565" y="7245"/>
                  </a:cubicBezTo>
                  <a:lnTo>
                    <a:pt x="12565" y="11181"/>
                  </a:lnTo>
                  <a:cubicBezTo>
                    <a:pt x="12565" y="12049"/>
                    <a:pt x="11861" y="12755"/>
                    <a:pt x="10995" y="12755"/>
                  </a:cubicBezTo>
                  <a:lnTo>
                    <a:pt x="1570" y="12755"/>
                  </a:lnTo>
                  <a:cubicBezTo>
                    <a:pt x="704" y="12755"/>
                    <a:pt x="0" y="12051"/>
                    <a:pt x="0" y="11181"/>
                  </a:cubicBezTo>
                  <a:lnTo>
                    <a:pt x="0" y="1735"/>
                  </a:lnTo>
                  <a:cubicBezTo>
                    <a:pt x="0" y="866"/>
                    <a:pt x="704" y="161"/>
                    <a:pt x="1570" y="161"/>
                  </a:cubicBezTo>
                  <a:lnTo>
                    <a:pt x="4711" y="161"/>
                  </a:lnTo>
                  <a:cubicBezTo>
                    <a:pt x="5145" y="161"/>
                    <a:pt x="5496" y="514"/>
                    <a:pt x="5496" y="948"/>
                  </a:cubicBezTo>
                  <a:cubicBezTo>
                    <a:pt x="5496" y="1384"/>
                    <a:pt x="5145" y="1735"/>
                    <a:pt x="4711" y="1735"/>
                  </a:cubicBezTo>
                  <a:close/>
                  <a:moveTo>
                    <a:pt x="4711" y="173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bIns="360000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KSO_Shape">
              <a:extLst>
                <a:ext uri="{FF2B5EF4-FFF2-40B4-BE49-F238E27FC236}">
                  <a16:creationId xmlns:a16="http://schemas.microsoft.com/office/drawing/2014/main" id="{276A04FF-4031-4636-8D95-0162E3BA10CF}"/>
                </a:ext>
              </a:extLst>
            </p:cNvPr>
            <p:cNvSpPr/>
            <p:nvPr/>
          </p:nvSpPr>
          <p:spPr bwMode="auto">
            <a:xfrm>
              <a:off x="7700978" y="1425985"/>
              <a:ext cx="544205" cy="545363"/>
            </a:xfrm>
            <a:custGeom>
              <a:gdLst>
                <a:gd fmla="*/ 12123 w 12728" name="T0"/>
                <a:gd fmla="*/ 2794 h 12755" name="T1"/>
                <a:gd fmla="*/ 11574 w 12728" name="T2"/>
                <a:gd fmla="*/ 3342 h 12755" name="T3"/>
                <a:gd fmla="*/ 9386 w 12728" name="T4"/>
                <a:gd fmla="*/ 1151 h 12755" name="T5"/>
                <a:gd fmla="*/ 9932 w 12728" name="T6"/>
                <a:gd fmla="*/ 605 h 12755" name="T7"/>
                <a:gd fmla="*/ 12123 w 12728" name="T8"/>
                <a:gd fmla="*/ 605 h 12755" name="T9"/>
                <a:gd fmla="*/ 12123 w 12728" name="T10"/>
                <a:gd fmla="*/ 2794 h 12755" name="T11"/>
                <a:gd fmla="*/ 10479 w 12728" name="T12"/>
                <a:gd fmla="*/ 4436 h 12755" name="T13"/>
                <a:gd fmla="*/ 7742 w 12728" name="T14"/>
                <a:gd fmla="*/ 7169 h 12755" name="T15"/>
                <a:gd fmla="*/ 3926 w 12728" name="T16"/>
                <a:gd fmla="*/ 8827 h 12755" name="T17"/>
                <a:gd fmla="*/ 5551 w 12728" name="T18"/>
                <a:gd fmla="*/ 4980 h 12755" name="T19"/>
                <a:gd fmla="*/ 8290 w 12728" name="T20"/>
                <a:gd fmla="*/ 2245 h 12755" name="T21"/>
                <a:gd fmla="*/ 10479 w 12728" name="T22"/>
                <a:gd fmla="*/ 4436 h 12755" name="T23"/>
                <a:gd fmla="*/ 4711 w 12728" name="T24"/>
                <a:gd fmla="*/ 1735 h 12755" name="T25"/>
                <a:gd fmla="*/ 2356 w 12728" name="T26"/>
                <a:gd fmla="*/ 1735 h 12755" name="T27"/>
                <a:gd fmla="*/ 1570 w 12728" name="T28"/>
                <a:gd fmla="*/ 2522 h 12755" name="T29"/>
                <a:gd fmla="*/ 1570 w 12728" name="T30"/>
                <a:gd fmla="*/ 10392 h 12755" name="T31"/>
                <a:gd fmla="*/ 2356 w 12728" name="T32"/>
                <a:gd fmla="*/ 11179 h 12755" name="T33"/>
                <a:gd fmla="*/ 10210 w 12728" name="T34"/>
                <a:gd fmla="*/ 11179 h 12755" name="T35"/>
                <a:gd fmla="*/ 10995 w 12728" name="T36"/>
                <a:gd fmla="*/ 10392 h 12755" name="T37"/>
                <a:gd fmla="*/ 10995 w 12728" name="T38"/>
                <a:gd fmla="*/ 7245 h 12755" name="T39"/>
                <a:gd fmla="*/ 11780 w 12728" name="T40"/>
                <a:gd fmla="*/ 6458 h 12755" name="T41"/>
                <a:gd fmla="*/ 12565 w 12728" name="T42"/>
                <a:gd fmla="*/ 7245 h 12755" name="T43"/>
                <a:gd fmla="*/ 12565 w 12728" name="T44"/>
                <a:gd fmla="*/ 11181 h 12755" name="T45"/>
                <a:gd fmla="*/ 10995 w 12728" name="T46"/>
                <a:gd fmla="*/ 12755 h 12755" name="T47"/>
                <a:gd fmla="*/ 1570 w 12728" name="T48"/>
                <a:gd fmla="*/ 12755 h 12755" name="T49"/>
                <a:gd fmla="*/ 0 w 12728" name="T50"/>
                <a:gd fmla="*/ 11181 h 12755" name="T51"/>
                <a:gd fmla="*/ 0 w 12728" name="T52"/>
                <a:gd fmla="*/ 1735 h 12755" name="T53"/>
                <a:gd fmla="*/ 1570 w 12728" name="T54"/>
                <a:gd fmla="*/ 161 h 12755" name="T55"/>
                <a:gd fmla="*/ 4711 w 12728" name="T56"/>
                <a:gd fmla="*/ 161 h 12755" name="T57"/>
                <a:gd fmla="*/ 5496 w 12728" name="T58"/>
                <a:gd fmla="*/ 948 h 12755" name="T59"/>
                <a:gd fmla="*/ 4711 w 12728" name="T60"/>
                <a:gd fmla="*/ 1735 h 12755" name="T61"/>
                <a:gd fmla="*/ 4711 w 12728" name="T62"/>
                <a:gd fmla="*/ 1735 h 1275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755" w="12727">
                  <a:moveTo>
                    <a:pt x="12123" y="2794"/>
                  </a:moveTo>
                  <a:lnTo>
                    <a:pt x="11574" y="3342"/>
                  </a:lnTo>
                  <a:lnTo>
                    <a:pt x="9386" y="1151"/>
                  </a:lnTo>
                  <a:lnTo>
                    <a:pt x="9932" y="605"/>
                  </a:lnTo>
                  <a:cubicBezTo>
                    <a:pt x="10537" y="0"/>
                    <a:pt x="11518" y="0"/>
                    <a:pt x="12123" y="605"/>
                  </a:cubicBezTo>
                  <a:cubicBezTo>
                    <a:pt x="12728" y="1208"/>
                    <a:pt x="12728" y="2189"/>
                    <a:pt x="12123" y="2794"/>
                  </a:cubicBezTo>
                  <a:close/>
                  <a:moveTo>
                    <a:pt x="10479" y="4436"/>
                  </a:moveTo>
                  <a:lnTo>
                    <a:pt x="7742" y="7169"/>
                  </a:lnTo>
                  <a:lnTo>
                    <a:pt x="3926" y="8827"/>
                  </a:lnTo>
                  <a:lnTo>
                    <a:pt x="5551" y="4980"/>
                  </a:lnTo>
                  <a:lnTo>
                    <a:pt x="8290" y="2245"/>
                  </a:lnTo>
                  <a:lnTo>
                    <a:pt x="10479" y="4436"/>
                  </a:lnTo>
                  <a:close/>
                  <a:moveTo>
                    <a:pt x="4711" y="1735"/>
                  </a:moveTo>
                  <a:lnTo>
                    <a:pt x="2356" y="1735"/>
                  </a:lnTo>
                  <a:cubicBezTo>
                    <a:pt x="1921" y="1735"/>
                    <a:pt x="1570" y="2088"/>
                    <a:pt x="1570" y="2522"/>
                  </a:cubicBezTo>
                  <a:lnTo>
                    <a:pt x="1570" y="10392"/>
                  </a:lnTo>
                  <a:cubicBezTo>
                    <a:pt x="1570" y="10826"/>
                    <a:pt x="1921" y="11179"/>
                    <a:pt x="2356" y="11179"/>
                  </a:cubicBezTo>
                  <a:lnTo>
                    <a:pt x="10210" y="11179"/>
                  </a:lnTo>
                  <a:cubicBezTo>
                    <a:pt x="10644" y="11179"/>
                    <a:pt x="10995" y="10826"/>
                    <a:pt x="10995" y="10392"/>
                  </a:cubicBezTo>
                  <a:lnTo>
                    <a:pt x="10995" y="7245"/>
                  </a:lnTo>
                  <a:cubicBezTo>
                    <a:pt x="10995" y="6811"/>
                    <a:pt x="11346" y="6458"/>
                    <a:pt x="11780" y="6458"/>
                  </a:cubicBezTo>
                  <a:cubicBezTo>
                    <a:pt x="12214" y="6458"/>
                    <a:pt x="12565" y="6811"/>
                    <a:pt x="12565" y="7245"/>
                  </a:cubicBezTo>
                  <a:lnTo>
                    <a:pt x="12565" y="11181"/>
                  </a:lnTo>
                  <a:cubicBezTo>
                    <a:pt x="12565" y="12049"/>
                    <a:pt x="11861" y="12755"/>
                    <a:pt x="10995" y="12755"/>
                  </a:cubicBezTo>
                  <a:lnTo>
                    <a:pt x="1570" y="12755"/>
                  </a:lnTo>
                  <a:cubicBezTo>
                    <a:pt x="704" y="12755"/>
                    <a:pt x="0" y="12051"/>
                    <a:pt x="0" y="11181"/>
                  </a:cubicBezTo>
                  <a:lnTo>
                    <a:pt x="0" y="1735"/>
                  </a:lnTo>
                  <a:cubicBezTo>
                    <a:pt x="0" y="866"/>
                    <a:pt x="704" y="161"/>
                    <a:pt x="1570" y="161"/>
                  </a:cubicBezTo>
                  <a:lnTo>
                    <a:pt x="4711" y="161"/>
                  </a:lnTo>
                  <a:cubicBezTo>
                    <a:pt x="5145" y="161"/>
                    <a:pt x="5496" y="514"/>
                    <a:pt x="5496" y="948"/>
                  </a:cubicBezTo>
                  <a:cubicBezTo>
                    <a:pt x="5496" y="1384"/>
                    <a:pt x="5145" y="1735"/>
                    <a:pt x="4711" y="1735"/>
                  </a:cubicBezTo>
                  <a:close/>
                  <a:moveTo>
                    <a:pt x="4711" y="173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bIns="6120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03920" y="4930361"/>
              <a:ext cx="868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eaLnBrk="0" hangingPunct="0"/>
              <a:r>
                <a:rPr altLang="en-US" b="1" lang="zh-CN" sz="1800">
                  <a:solidFill>
                    <a:srgbClr val="404040"/>
                  </a:solidFill>
                  <a:cs typeface="+mn-ea"/>
                  <a:sym typeface="+mn-lt"/>
                </a:rPr>
                <a:t>脊神经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418150" y="3386312"/>
              <a:ext cx="2969645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腰骶尾段的神经根在未出相应的椎间孔之前，在椎管内垂直下行，围绕终丝形成马尾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29741" y="3099829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eaLnBrk="0" hangingPunct="0"/>
              <a:r>
                <a:rPr altLang="en-US" b="1" lang="zh-CN" sz="1800">
                  <a:solidFill>
                    <a:srgbClr val="404040"/>
                  </a:solidFill>
                  <a:cs typeface="+mn-ea"/>
                  <a:sym typeface="+mn-lt"/>
                </a:rPr>
                <a:t>马尾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696925" y="1690013"/>
              <a:ext cx="2969645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前正中裂、后正中沟、双侧前后腹侧沟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701167" y="1300990"/>
              <a:ext cx="868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eaLnBrk="0" hangingPunct="0"/>
              <a:r>
                <a:rPr altLang="en-US" b="1" lang="zh-CN" sz="1800">
                  <a:solidFill>
                    <a:srgbClr val="404040"/>
                  </a:solidFill>
                  <a:cs typeface="+mn-ea"/>
                  <a:sym typeface="+mn-lt"/>
                </a:rPr>
                <a:t>六条沟</a:t>
              </a: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604273" y="1645920"/>
              <a:ext cx="2431228" cy="946673"/>
            </a:xfrm>
            <a:custGeom>
              <a:gdLst>
                <a:gd fmla="*/ 2366682 w 2366682" name="connsiteX0"/>
                <a:gd fmla="*/ 0 h 946673" name="connsiteY0"/>
                <a:gd fmla="*/ 0 w 2366682" name="connsiteX1"/>
                <a:gd fmla="*/ 0 h 946673" name="connsiteY1"/>
                <a:gd fmla="*/ 0 w 2366682" name="connsiteX2"/>
                <a:gd fmla="*/ 946673 h 9466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46673" w="2366682">
                  <a:moveTo>
                    <a:pt x="2366682" y="0"/>
                  </a:moveTo>
                  <a:lnTo>
                    <a:pt x="0" y="0"/>
                  </a:lnTo>
                  <a:lnTo>
                    <a:pt x="0" y="946673"/>
                  </a:lnTo>
                </a:path>
              </a:pathLst>
            </a:custGeom>
            <a:noFill/>
            <a:ln>
              <a:solidFill>
                <a:srgbClr val="40404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1222646" y="3492347"/>
              <a:ext cx="2431228" cy="946673"/>
            </a:xfrm>
            <a:custGeom>
              <a:gdLst>
                <a:gd fmla="*/ 2366682 w 2366682" name="connsiteX0"/>
                <a:gd fmla="*/ 0 h 946673" name="connsiteY0"/>
                <a:gd fmla="*/ 0 w 2366682" name="connsiteX1"/>
                <a:gd fmla="*/ 0 h 946673" name="connsiteY1"/>
                <a:gd fmla="*/ 0 w 2366682" name="connsiteX2"/>
                <a:gd fmla="*/ 946673 h 9466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46673" w="2366682">
                  <a:moveTo>
                    <a:pt x="2366682" y="0"/>
                  </a:moveTo>
                  <a:lnTo>
                    <a:pt x="0" y="0"/>
                  </a:lnTo>
                  <a:lnTo>
                    <a:pt x="0" y="946673"/>
                  </a:lnTo>
                </a:path>
              </a:pathLst>
            </a:custGeom>
            <a:noFill/>
            <a:ln>
              <a:solidFill>
                <a:srgbClr val="40404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custDataLst>
      <p:tags r:id="rId3"/>
    </p:custDataLst>
    <p:extLst>
      <p:ext uri="{BB962C8B-B14F-4D97-AF65-F5344CB8AC3E}">
        <p14:creationId val="3327229720"/>
      </p:ext>
    </p:extLst>
  </p:cSld>
  <p:clrMapOvr>
    <a:masterClrMapping/>
  </p:clrMapOvr>
  <mc:AlternateContent>
    <mc:Choice Requires="p15">
      <p:transition advTm="3000" p14:dur="1250" spd="slow">
        <p15:prstTrans prst="pageCurlDoub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文本框 41">
            <a:extLst>
              <a:ext uri="{FF2B5EF4-FFF2-40B4-BE49-F238E27FC236}">
                <a16:creationId xmlns:a16="http://schemas.microsoft.com/office/drawing/2014/main" id="{39327808-6469-472A-8D00-378ECD9BB967}"/>
              </a:ext>
            </a:extLst>
          </p:cNvPr>
          <p:cNvSpPr txBox="1"/>
          <p:nvPr/>
        </p:nvSpPr>
        <p:spPr>
          <a:xfrm>
            <a:off x="6975735" y="2005662"/>
            <a:ext cx="4523864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altLang="en-US" lang="zh-CN" sz="2000">
                <a:cs typeface="+mn-ea"/>
                <a:sym typeface="+mn-lt"/>
              </a:rPr>
              <a:t>传导：脊髓是脑与周围神经联系的桥梁，具有传导功能。大脑到躯干、四肢及大部分内脏的各种刺激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C9CA98F-3112-4F2F-B415-48C336CCAE15}"/>
              </a:ext>
            </a:extLst>
          </p:cNvPr>
          <p:cNvSpPr txBox="1"/>
          <p:nvPr/>
        </p:nvSpPr>
        <p:spPr>
          <a:xfrm>
            <a:off x="6975735" y="4449928"/>
            <a:ext cx="4864001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altLang="en-US" lang="zh-CN" sz="2000">
                <a:cs typeface="+mn-ea"/>
                <a:sym typeface="+mn-lt"/>
              </a:rPr>
              <a:t>反射：可完成一些简单的反射活动，如膝跳反射、跟腱反射等。</a:t>
            </a:r>
          </a:p>
        </p:txBody>
      </p:sp>
      <p:sp>
        <p:nvSpPr>
          <p:cNvPr id="22" name="等腰三角形 2">
            <a:extLst>
              <a:ext uri="{FF2B5EF4-FFF2-40B4-BE49-F238E27FC236}">
                <a16:creationId xmlns:a16="http://schemas.microsoft.com/office/drawing/2014/main" id="{1FD1B484-DB38-4C4D-9F6E-90D7DCF4923F}"/>
              </a:ext>
            </a:extLst>
          </p:cNvPr>
          <p:cNvSpPr/>
          <p:nvPr/>
        </p:nvSpPr>
        <p:spPr bwMode="auto">
          <a:xfrm rot="2747878">
            <a:off x="5858691" y="2087441"/>
            <a:ext cx="992271" cy="1148109"/>
          </a:xfrm>
          <a:custGeom>
            <a:rect b="b" l="l" r="r" t="t"/>
            <a:pathLst>
              <a:path h="1333073" w="1152128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bIns="34290" lIns="68580" rIns="68580" tIns="34290" wrap="none"/>
          <a:lstStyle/>
          <a:p>
            <a:pPr algn="ctr"/>
            <a:endParaRPr altLang="en-US" kern="0" lang="zh-CN" sz="11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0817851-48F8-4C67-BEE4-1DBFFD620962}"/>
              </a:ext>
            </a:extLst>
          </p:cNvPr>
          <p:cNvSpPr txBox="1"/>
          <p:nvPr/>
        </p:nvSpPr>
        <p:spPr>
          <a:xfrm>
            <a:off x="5974625" y="2528701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anchor="ctr" bIns="34290" lIns="68580" rIns="68580" tIns="34290" wrap="none"/>
          <a:lstStyle>
            <a:defPPr>
              <a:defRPr lang="zh-CN"/>
            </a:defPPr>
            <a:lvl1pPr algn="ctr">
              <a:defRPr kern="0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b="1" lang="zh-CN" sz="3200">
                <a:latin typeface="+mn-lt"/>
                <a:ea typeface="+mn-ea"/>
                <a:cs typeface="+mn-ea"/>
                <a:sym typeface="+mn-lt"/>
              </a:rPr>
              <a:t>传导</a:t>
            </a:r>
          </a:p>
        </p:txBody>
      </p:sp>
      <p:sp>
        <p:nvSpPr>
          <p:cNvPr id="26" name="等腰三角形 2">
            <a:extLst>
              <a:ext uri="{FF2B5EF4-FFF2-40B4-BE49-F238E27FC236}">
                <a16:creationId xmlns:a16="http://schemas.microsoft.com/office/drawing/2014/main" id="{43E15F09-BEC8-4ECF-9921-9AC8CFFA6CE7}"/>
              </a:ext>
            </a:extLst>
          </p:cNvPr>
          <p:cNvSpPr/>
          <p:nvPr/>
        </p:nvSpPr>
        <p:spPr bwMode="auto">
          <a:xfrm rot="3036074">
            <a:off x="5859761" y="4498407"/>
            <a:ext cx="992273" cy="1148112"/>
          </a:xfrm>
          <a:custGeom>
            <a:rect b="b" l="l" r="r" t="t"/>
            <a:pathLst>
              <a:path h="1333073" w="1152128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bIns="34290" lIns="68580" rIns="68580" tIns="34290" wrap="none"/>
          <a:lstStyle/>
          <a:p>
            <a:pPr algn="ctr"/>
            <a:endParaRPr altLang="en-US" kern="0" lang="zh-CN" sz="11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5067F1B0-8CCC-4B60-B6D3-A79EF0D180C2}"/>
              </a:ext>
            </a:extLst>
          </p:cNvPr>
          <p:cNvSpPr txBox="1"/>
          <p:nvPr/>
        </p:nvSpPr>
        <p:spPr>
          <a:xfrm>
            <a:off x="5983649" y="4933468"/>
            <a:ext cx="643835" cy="369258"/>
          </a:xfrm>
          <a:prstGeom prst="rect">
            <a:avLst/>
          </a:prstGeom>
          <a:noFill/>
          <a:ln>
            <a:noFill/>
          </a:ln>
        </p:spPr>
        <p:txBody>
          <a:bodyPr anchor="ctr" bIns="34290" lIns="68580" rIns="68580" tIns="34290" wrap="none"/>
          <a:lstStyle>
            <a:defPPr>
              <a:defRPr lang="zh-CN"/>
            </a:defPPr>
            <a:lvl1pPr algn="ctr">
              <a:defRPr kern="0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b="1" lang="zh-CN" sz="3200">
                <a:latin typeface="+mn-lt"/>
                <a:ea typeface="+mn-ea"/>
                <a:cs typeface="+mn-ea"/>
                <a:sym typeface="+mn-lt"/>
              </a:rPr>
              <a:t>反射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35958E-AA96-481B-A284-F358B4F58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5839"/>
          <a:stretch>
            <a:fillRect/>
          </a:stretch>
        </p:blipFill>
        <p:spPr>
          <a:xfrm>
            <a:off x="596526" y="2133600"/>
            <a:ext cx="5020824" cy="3554424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val="1971263325"/>
      </p:ext>
    </p:extLst>
  </p:cSld>
  <p:clrMapOvr>
    <a:masterClrMapping/>
  </p:clrMapOvr>
  <mc:AlternateContent>
    <mc:Choice Requires="p14">
      <p:transition advTm="3000" p14:dur="1250" spd="slow">
        <p14:switch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6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22"/>
      <p:bldP grpId="0" spid="23"/>
      <p:bldP grpId="0" spid="26"/>
      <p:bldP grpId="0" spid="2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2459A4-92EF-4B04-9BF8-A8274AAC0470}"/>
              </a:ext>
            </a:extLst>
          </p:cNvPr>
          <p:cNvGrpSpPr/>
          <p:nvPr/>
        </p:nvGrpSpPr>
        <p:grpSpPr>
          <a:xfrm>
            <a:off x="1193287" y="3216789"/>
            <a:ext cx="1165192" cy="1144480"/>
            <a:chOff x="1313929" y="3172721"/>
            <a:chExt cx="1165192" cy="1144480"/>
          </a:xfrm>
          <a:solidFill>
            <a:schemeClr val="accent1"/>
          </a:solidFill>
        </p:grpSpPr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466672FD-BCBC-4CFF-9E8E-E8858FF39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929" y="3172721"/>
              <a:ext cx="1165192" cy="114448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 wrap="none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881E111-D2C3-4E2E-B2FD-C576DF044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3813" y="3495946"/>
              <a:ext cx="792480" cy="4572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肿瘤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B452586-7814-498F-B6FC-3FCF08981824}"/>
              </a:ext>
            </a:extLst>
          </p:cNvPr>
          <p:cNvGrpSpPr/>
          <p:nvPr/>
        </p:nvGrpSpPr>
        <p:grpSpPr>
          <a:xfrm>
            <a:off x="2736924" y="3216789"/>
            <a:ext cx="1166813" cy="1144480"/>
            <a:chOff x="3595696" y="1803963"/>
            <a:chExt cx="1166813" cy="1144480"/>
          </a:xfrm>
          <a:solidFill>
            <a:schemeClr val="accent1"/>
          </a:solidFill>
        </p:grpSpPr>
        <p:sp>
          <p:nvSpPr>
            <p:cNvPr id="3" name="Oval 10">
              <a:extLst>
                <a:ext uri="{FF2B5EF4-FFF2-40B4-BE49-F238E27FC236}">
                  <a16:creationId xmlns:a16="http://schemas.microsoft.com/office/drawing/2014/main" id="{919F9946-0DE8-40E6-AAD9-CFA8B5EC8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96" y="1803963"/>
              <a:ext cx="1166813" cy="114448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 wrap="none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C22A014F-304D-4066-8863-7FBFA05A1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8268" y="2204697"/>
              <a:ext cx="792480" cy="4572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外伤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AA3B8B4-57ED-4FBE-9093-D85FA374F737}"/>
              </a:ext>
            </a:extLst>
          </p:cNvPr>
          <p:cNvGrpSpPr/>
          <p:nvPr/>
        </p:nvGrpSpPr>
        <p:grpSpPr>
          <a:xfrm>
            <a:off x="4369801" y="3216789"/>
            <a:ext cx="1101990" cy="1146129"/>
            <a:chOff x="6293950" y="2008452"/>
            <a:chExt cx="1101990" cy="1146129"/>
          </a:xfrm>
          <a:solidFill>
            <a:schemeClr val="accent1"/>
          </a:solidFill>
        </p:grpSpPr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B8E56A2E-8BEB-4ECE-8D17-D9D5BE2D2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3950" y="2008452"/>
              <a:ext cx="1101990" cy="11461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 wrap="none"/>
            <a:lstStyle/>
            <a:p>
              <a:pPr algn="ctr"/>
              <a:endParaRPr altLang="en-US" b="1" lang="zh-CN">
                <a:cs typeface="+mn-ea"/>
                <a:sym typeface="+mn-lt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C3FDD4EE-1678-483A-9323-2E7E9F083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8972" y="2414132"/>
              <a:ext cx="792480" cy="4572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感染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AA835BA-E8B5-471A-87BB-2D302DF419E1}"/>
              </a:ext>
            </a:extLst>
          </p:cNvPr>
          <p:cNvGrpSpPr/>
          <p:nvPr/>
        </p:nvGrpSpPr>
        <p:grpSpPr>
          <a:xfrm>
            <a:off x="1180714" y="4830440"/>
            <a:ext cx="1165192" cy="1144480"/>
            <a:chOff x="4717133" y="4213308"/>
            <a:chExt cx="1165192" cy="1144480"/>
          </a:xfrm>
          <a:solidFill>
            <a:schemeClr val="accent1"/>
          </a:solidFill>
        </p:grpSpPr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AD1ECD94-AD31-4838-806D-047F74224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133" y="4213308"/>
              <a:ext cx="1165192" cy="114448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 wrap="none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20B16327-D764-4F69-B3BD-33E263B08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3537" y="4541480"/>
              <a:ext cx="944880" cy="3962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发育性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A37085F-434C-4AEA-89B9-2B20E71141B3}"/>
              </a:ext>
            </a:extLst>
          </p:cNvPr>
          <p:cNvGrpSpPr/>
          <p:nvPr/>
        </p:nvGrpSpPr>
        <p:grpSpPr>
          <a:xfrm>
            <a:off x="2717634" y="4762002"/>
            <a:ext cx="1165192" cy="1144480"/>
            <a:chOff x="2114492" y="4696496"/>
            <a:chExt cx="1165192" cy="1144480"/>
          </a:xfrm>
          <a:solidFill>
            <a:schemeClr val="accent1"/>
          </a:solidFill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402AD1CB-9664-4CD0-A6C8-E6D22528C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492" y="4696496"/>
              <a:ext cx="1165192" cy="114448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 wrap="none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CCFF5AFD-0118-472B-B698-6E0FFC503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450" y="5019722"/>
              <a:ext cx="944880" cy="3962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代谢性</a:t>
              </a:r>
            </a:p>
          </p:txBody>
        </p:sp>
      </p:grpSp>
      <p:sp>
        <p:nvSpPr>
          <p:cNvPr id="28" name="Text Box 20">
            <a:extLst>
              <a:ext uri="{FF2B5EF4-FFF2-40B4-BE49-F238E27FC236}">
                <a16:creationId xmlns:a16="http://schemas.microsoft.com/office/drawing/2014/main" id="{C372CA86-4460-469F-AE36-1A3B1997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264" y="4583043"/>
            <a:ext cx="1812061" cy="1310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altLang="en-US" b="1" lang="zh-CN" sz="4000">
                <a:solidFill>
                  <a:schemeClr val="bg1"/>
                </a:solidFill>
                <a:cs typeface="+mn-ea"/>
                <a:sym typeface="+mn-lt"/>
              </a:rPr>
              <a:t>脊髓</a:t>
            </a:r>
          </a:p>
          <a:p>
            <a:pPr algn="ctr" eaLnBrk="0" hangingPunct="0"/>
            <a:r>
              <a:rPr altLang="en-US" b="1" lang="zh-CN" sz="4000">
                <a:solidFill>
                  <a:schemeClr val="bg1"/>
                </a:solidFill>
                <a:cs typeface="+mn-ea"/>
                <a:sym typeface="+mn-lt"/>
              </a:rPr>
              <a:t>损伤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E8624F6-400A-47EE-A539-486E7760AEA6}"/>
              </a:ext>
            </a:extLst>
          </p:cNvPr>
          <p:cNvSpPr txBox="1"/>
          <p:nvPr/>
        </p:nvSpPr>
        <p:spPr>
          <a:xfrm>
            <a:off x="1193287" y="1762541"/>
            <a:ext cx="9805299" cy="94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2800">
                <a:solidFill>
                  <a:srgbClr val="404040"/>
                </a:solidFill>
                <a:cs typeface="+mn-ea"/>
                <a:sym typeface="+mn-lt"/>
              </a:rPr>
              <a:t>不同病因造成脊髓结构功能的改变导致损伤平面以下的运动、感觉、自主神经功能障碍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E7B53FB2-488F-41C1-A596-FEFAEA55A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0021" y="2797667"/>
            <a:ext cx="4670520" cy="3108815"/>
          </a:xfrm>
          <a:prstGeom prst="rect">
            <a:avLst/>
          </a:prstGeom>
        </p:spPr>
      </p:pic>
    </p:spTree>
    <p:extLst>
      <p:ext uri="{BB962C8B-B14F-4D97-AF65-F5344CB8AC3E}">
        <p14:creationId val="796628023"/>
      </p:ext>
    </p:extLst>
  </p:cSld>
  <p:clrMapOvr>
    <a:masterClrMapping/>
  </p:clrMapOvr>
  <mc:AlternateContent>
    <mc:Choice Requires="p14">
      <p:transition advTm="3000" p14:dur="1250" spd="slow">
        <p14:flip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3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1D94FF7-2FF4-4CE4-893A-000091758843}"/>
              </a:ext>
            </a:extLst>
          </p:cNvPr>
          <p:cNvGrpSpPr/>
          <p:nvPr/>
        </p:nvGrpSpPr>
        <p:grpSpPr>
          <a:xfrm>
            <a:off x="190946" y="2001235"/>
            <a:ext cx="11797409" cy="4128103"/>
            <a:chOff x="190946" y="2001235"/>
            <a:chExt cx="11797409" cy="4128103"/>
          </a:xfrm>
        </p:grpSpPr>
        <p:grpSp>
          <p:nvGrpSpPr>
            <p:cNvPr id="40" name="组合 39"/>
            <p:cNvGrpSpPr/>
            <p:nvPr/>
          </p:nvGrpSpPr>
          <p:grpSpPr>
            <a:xfrm>
              <a:off x="339366" y="5920899"/>
              <a:ext cx="11500700" cy="208439"/>
              <a:chOff x="339366" y="5675526"/>
              <a:chExt cx="11500700" cy="265521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39366" y="5675526"/>
                <a:ext cx="11500700" cy="265521"/>
              </a:xfrm>
              <a:prstGeom prst="roundRect">
                <a:avLst>
                  <a:gd fmla="val 13657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622170" y="5806911"/>
                <a:ext cx="10935092" cy="0"/>
              </a:xfrm>
              <a:custGeom>
                <a:gdLst>
                  <a:gd fmla="*/ 0 w 10935092" name="connsiteX0"/>
                  <a:gd fmla="*/ 0 h 0" name="connsiteY0"/>
                  <a:gd fmla="*/ 10935092 w 10935092" name="connsiteX1"/>
                  <a:gd fmla="*/ 0 h 0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w="10935092">
                    <a:moveTo>
                      <a:pt x="0" y="0"/>
                    </a:moveTo>
                    <a:lnTo>
                      <a:pt x="10935092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03FBDF5-4D0A-45D7-AC15-F980E2C1B514}"/>
                </a:ext>
              </a:extLst>
            </p:cNvPr>
            <p:cNvGrpSpPr/>
            <p:nvPr/>
          </p:nvGrpSpPr>
          <p:grpSpPr>
            <a:xfrm>
              <a:off x="190946" y="2001237"/>
              <a:ext cx="2121032" cy="4023882"/>
              <a:chOff x="645736" y="1468504"/>
              <a:chExt cx="2121032" cy="4023882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645736" y="1468504"/>
                <a:ext cx="2121032" cy="4023882"/>
                <a:chOff x="645736" y="1468504"/>
                <a:chExt cx="2121032" cy="4023882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645736" y="1468504"/>
                  <a:ext cx="2121032" cy="3088058"/>
                  <a:chOff x="645736" y="1468504"/>
                  <a:chExt cx="2121032" cy="3088058"/>
                </a:xfrm>
                <a:effectLst>
                  <a:outerShdw algn="tl" blurRad="50800" dir="2700000" dist="25400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29" name="任意多边形 28"/>
                  <p:cNvSpPr/>
                  <p:nvPr/>
                </p:nvSpPr>
                <p:spPr>
                  <a:xfrm>
                    <a:off x="645736" y="2181880"/>
                    <a:ext cx="2121032" cy="2088462"/>
                  </a:xfrm>
                  <a:custGeom>
                    <a:gdLst>
                      <a:gd fmla="*/ 0 w 2121032" name="connsiteX0"/>
                      <a:gd fmla="*/ 0 h 2088462" name="connsiteY0"/>
                      <a:gd fmla="*/ 2121032 w 2121032" name="connsiteX1"/>
                      <a:gd fmla="*/ 0 h 2088462" name="connsiteY1"/>
                      <a:gd fmla="*/ 2121032 w 2121032" name="connsiteX2"/>
                      <a:gd fmla="*/ 2088462 h 2088462" name="connsiteY2"/>
                      <a:gd fmla="*/ 0 w 2121032" name="connsiteX3"/>
                      <a:gd fmla="*/ 2088462 h 2088462" name="connsiteY3"/>
                      <a:gd fmla="*/ 0 w 2121032" name="connsiteX4"/>
                      <a:gd fmla="*/ 0 h 2088462" name="connsiteY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b="b" l="l" r="r" t="t"/>
                    <a:pathLst>
                      <a:path h="2088462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2088462"/>
                        </a:lnTo>
                        <a:lnTo>
                          <a:pt x="0" y="20884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任意多边形 22"/>
                  <p:cNvSpPr/>
                  <p:nvPr/>
                </p:nvSpPr>
                <p:spPr>
                  <a:xfrm>
                    <a:off x="645736" y="1468504"/>
                    <a:ext cx="2121032" cy="713376"/>
                  </a:xfrm>
                  <a:custGeom>
                    <a:gdLst>
                      <a:gd fmla="*/ 98522 w 2121032" name="connsiteX0"/>
                      <a:gd fmla="*/ 0 h 713376" name="connsiteY0"/>
                      <a:gd fmla="*/ 2022510 w 2121032" name="connsiteX1"/>
                      <a:gd fmla="*/ 0 h 713376" name="connsiteY1"/>
                      <a:gd fmla="*/ 2121032 w 2121032" name="connsiteX2"/>
                      <a:gd fmla="*/ 98522 h 713376" name="connsiteY2"/>
                      <a:gd fmla="*/ 2121032 w 2121032" name="connsiteX3"/>
                      <a:gd fmla="*/ 713376 h 713376" name="connsiteY3"/>
                      <a:gd fmla="*/ 0 w 2121032" name="connsiteX4"/>
                      <a:gd fmla="*/ 713376 h 713376" name="connsiteY4"/>
                      <a:gd fmla="*/ 0 w 2121032" name="connsiteX5"/>
                      <a:gd fmla="*/ 98522 h 713376" name="connsiteY5"/>
                      <a:gd fmla="*/ 98522 w 2121032" name="connsiteX6"/>
                      <a:gd fmla="*/ 0 h 713376" name="connsiteY6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b="b" l="l" r="r" t="t"/>
                    <a:pathLst>
                      <a:path h="713376" w="2121032">
                        <a:moveTo>
                          <a:pt x="98522" y="0"/>
                        </a:moveTo>
                        <a:lnTo>
                          <a:pt x="2022510" y="0"/>
                        </a:lnTo>
                        <a:cubicBezTo>
                          <a:pt x="2076922" y="0"/>
                          <a:pt x="2121032" y="44110"/>
                          <a:pt x="2121032" y="98522"/>
                        </a:cubicBezTo>
                        <a:lnTo>
                          <a:pt x="2121032" y="713376"/>
                        </a:lnTo>
                        <a:lnTo>
                          <a:pt x="0" y="713376"/>
                        </a:lnTo>
                        <a:lnTo>
                          <a:pt x="0" y="98522"/>
                        </a:lnTo>
                        <a:cubicBezTo>
                          <a:pt x="0" y="44110"/>
                          <a:pt x="44110" y="0"/>
                          <a:pt x="985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任意多边形 31"/>
                  <p:cNvSpPr/>
                  <p:nvPr/>
                </p:nvSpPr>
                <p:spPr>
                  <a:xfrm>
                    <a:off x="645736" y="4270342"/>
                    <a:ext cx="2121032" cy="286220"/>
                  </a:xfrm>
                  <a:custGeom>
                    <a:gdLst>
                      <a:gd fmla="*/ 0 w 2121032" name="connsiteX0"/>
                      <a:gd fmla="*/ 0 h 286220" name="connsiteY0"/>
                      <a:gd fmla="*/ 2121032 w 2121032" name="connsiteX1"/>
                      <a:gd fmla="*/ 0 h 286220" name="connsiteY1"/>
                      <a:gd fmla="*/ 2121032 w 2121032" name="connsiteX2"/>
                      <a:gd fmla="*/ 52307 h 286220" name="connsiteY2"/>
                      <a:gd fmla="*/ 2022510 w 2121032" name="connsiteX3"/>
                      <a:gd fmla="*/ 150829 h 286220" name="connsiteY3"/>
                      <a:gd fmla="*/ 1139042 w 2121032" name="connsiteX4"/>
                      <a:gd fmla="*/ 150829 h 286220" name="connsiteY4"/>
                      <a:gd fmla="*/ 1060515 w 2121032" name="connsiteX5"/>
                      <a:gd fmla="*/ 286220 h 286220" name="connsiteY5"/>
                      <a:gd fmla="*/ 981989 w 2121032" name="connsiteX6"/>
                      <a:gd fmla="*/ 150829 h 286220" name="connsiteY6"/>
                      <a:gd fmla="*/ 98522 w 2121032" name="connsiteX7"/>
                      <a:gd fmla="*/ 150829 h 286220" name="connsiteY7"/>
                      <a:gd fmla="*/ 0 w 2121032" name="connsiteX8"/>
                      <a:gd fmla="*/ 52307 h 286220" name="connsiteY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b="b" l="l" r="r" t="t"/>
                    <a:pathLst>
                      <a:path h="286220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52307"/>
                        </a:lnTo>
                        <a:cubicBezTo>
                          <a:pt x="2121032" y="106719"/>
                          <a:pt x="2076922" y="150829"/>
                          <a:pt x="2022510" y="150829"/>
                        </a:cubicBezTo>
                        <a:lnTo>
                          <a:pt x="1139042" y="150829"/>
                        </a:lnTo>
                        <a:lnTo>
                          <a:pt x="1060515" y="286220"/>
                        </a:lnTo>
                        <a:lnTo>
                          <a:pt x="981989" y="150829"/>
                        </a:lnTo>
                        <a:lnTo>
                          <a:pt x="98522" y="150829"/>
                        </a:lnTo>
                        <a:cubicBezTo>
                          <a:pt x="44110" y="150829"/>
                          <a:pt x="0" y="106719"/>
                          <a:pt x="0" y="5230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1670182" y="4475054"/>
                  <a:ext cx="72139" cy="1017332"/>
                  <a:chOff x="1666718" y="4472609"/>
                  <a:chExt cx="72139" cy="1017332"/>
                </a:xfrm>
              </p:grpSpPr>
              <p:sp>
                <p:nvSpPr>
                  <p:cNvPr id="41" name="任意多边形 40"/>
                  <p:cNvSpPr/>
                  <p:nvPr/>
                </p:nvSpPr>
                <p:spPr>
                  <a:xfrm flipH="1">
                    <a:off x="1702788" y="4472609"/>
                    <a:ext cx="0" cy="983974"/>
                  </a:xfrm>
                  <a:custGeom>
                    <a:gdLst>
                      <a:gd fmla="*/ 0 w 0" name="connsiteX0"/>
                      <a:gd fmla="*/ 0 h 983974" name="connsiteY0"/>
                      <a:gd fmla="*/ 0 w 0" name="connsiteX1"/>
                      <a:gd fmla="*/ 983974 h 983974" name="connsiteY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b="b" l="l" r="r" t="t"/>
                    <a:pathLst>
                      <a:path h="983973">
                        <a:moveTo>
                          <a:pt x="0" y="0"/>
                        </a:moveTo>
                        <a:lnTo>
                          <a:pt x="0" y="983974"/>
                        </a:lnTo>
                      </a:path>
                    </a:pathLst>
                  </a:custGeom>
                  <a:noFill/>
                  <a:ln>
                    <a:solidFill>
                      <a:schemeClr val="accent3"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椭圆 41"/>
                  <p:cNvSpPr/>
                  <p:nvPr/>
                </p:nvSpPr>
                <p:spPr>
                  <a:xfrm>
                    <a:off x="1666718" y="5417802"/>
                    <a:ext cx="72139" cy="721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70" name="文本框 69"/>
              <p:cNvSpPr txBox="1"/>
              <p:nvPr/>
            </p:nvSpPr>
            <p:spPr>
              <a:xfrm>
                <a:off x="1157610" y="1669904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altLang="en-US" lang="zh-CN" sz="1800">
                    <a:solidFill>
                      <a:schemeClr val="bg1"/>
                    </a:solidFill>
                    <a:cs typeface="+mn-ea"/>
                    <a:sym typeface="+mn-lt"/>
                  </a:rPr>
                  <a:t>感觉障碍</a:t>
                </a: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91835" y="2452026"/>
                <a:ext cx="1828830" cy="1554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截瘫平面以下感觉消失或减退，完全性截瘫患者鞍区（会阴区）感觉消失。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04C1A94-680C-4550-B724-0E40EBCC4B54}"/>
                </a:ext>
              </a:extLst>
            </p:cNvPr>
            <p:cNvGrpSpPr/>
            <p:nvPr/>
          </p:nvGrpSpPr>
          <p:grpSpPr>
            <a:xfrm>
              <a:off x="2667400" y="2001237"/>
              <a:ext cx="2121032" cy="4023882"/>
              <a:chOff x="3525624" y="1468504"/>
              <a:chExt cx="2121032" cy="4023882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3525624" y="1468504"/>
                <a:ext cx="2121032" cy="4023882"/>
                <a:chOff x="3588470" y="1468504"/>
                <a:chExt cx="2121032" cy="4023882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3588470" y="1468504"/>
                  <a:ext cx="2121032" cy="3088058"/>
                  <a:chOff x="3588470" y="1468504"/>
                  <a:chExt cx="2121032" cy="3088058"/>
                </a:xfrm>
                <a:effectLst>
                  <a:outerShdw algn="tl" blurRad="50800" dir="2700000" dist="25400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28" name="任意多边形 27"/>
                  <p:cNvSpPr/>
                  <p:nvPr/>
                </p:nvSpPr>
                <p:spPr>
                  <a:xfrm>
                    <a:off x="3588470" y="2181880"/>
                    <a:ext cx="2121032" cy="2088462"/>
                  </a:xfrm>
                  <a:custGeom>
                    <a:gdLst>
                      <a:gd fmla="*/ 0 w 2121032" name="connsiteX0"/>
                      <a:gd fmla="*/ 0 h 2088462" name="connsiteY0"/>
                      <a:gd fmla="*/ 2121032 w 2121032" name="connsiteX1"/>
                      <a:gd fmla="*/ 0 h 2088462" name="connsiteY1"/>
                      <a:gd fmla="*/ 2121032 w 2121032" name="connsiteX2"/>
                      <a:gd fmla="*/ 2088462 h 2088462" name="connsiteY2"/>
                      <a:gd fmla="*/ 0 w 2121032" name="connsiteX3"/>
                      <a:gd fmla="*/ 2088462 h 2088462" name="connsiteY3"/>
                      <a:gd fmla="*/ 0 w 2121032" name="connsiteX4"/>
                      <a:gd fmla="*/ 0 h 2088462" name="connsiteY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b="b" l="l" r="r" t="t"/>
                    <a:pathLst>
                      <a:path h="2088462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2088462"/>
                        </a:lnTo>
                        <a:lnTo>
                          <a:pt x="0" y="20884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任意多边形 21"/>
                  <p:cNvSpPr/>
                  <p:nvPr/>
                </p:nvSpPr>
                <p:spPr>
                  <a:xfrm>
                    <a:off x="3588470" y="1468504"/>
                    <a:ext cx="2121032" cy="713376"/>
                  </a:xfrm>
                  <a:custGeom>
                    <a:gdLst>
                      <a:gd fmla="*/ 98522 w 2121032" name="connsiteX0"/>
                      <a:gd fmla="*/ 0 h 713376" name="connsiteY0"/>
                      <a:gd fmla="*/ 2022510 w 2121032" name="connsiteX1"/>
                      <a:gd fmla="*/ 0 h 713376" name="connsiteY1"/>
                      <a:gd fmla="*/ 2121032 w 2121032" name="connsiteX2"/>
                      <a:gd fmla="*/ 98522 h 713376" name="connsiteY2"/>
                      <a:gd fmla="*/ 2121032 w 2121032" name="connsiteX3"/>
                      <a:gd fmla="*/ 713376 h 713376" name="connsiteY3"/>
                      <a:gd fmla="*/ 0 w 2121032" name="connsiteX4"/>
                      <a:gd fmla="*/ 713376 h 713376" name="connsiteY4"/>
                      <a:gd fmla="*/ 0 w 2121032" name="connsiteX5"/>
                      <a:gd fmla="*/ 98522 h 713376" name="connsiteY5"/>
                      <a:gd fmla="*/ 98522 w 2121032" name="connsiteX6"/>
                      <a:gd fmla="*/ 0 h 713376" name="connsiteY6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b="b" l="l" r="r" t="t"/>
                    <a:pathLst>
                      <a:path h="713376" w="2121032">
                        <a:moveTo>
                          <a:pt x="98522" y="0"/>
                        </a:moveTo>
                        <a:lnTo>
                          <a:pt x="2022510" y="0"/>
                        </a:lnTo>
                        <a:cubicBezTo>
                          <a:pt x="2076922" y="0"/>
                          <a:pt x="2121032" y="44110"/>
                          <a:pt x="2121032" y="98522"/>
                        </a:cubicBezTo>
                        <a:lnTo>
                          <a:pt x="2121032" y="713376"/>
                        </a:lnTo>
                        <a:lnTo>
                          <a:pt x="0" y="713376"/>
                        </a:lnTo>
                        <a:lnTo>
                          <a:pt x="0" y="98522"/>
                        </a:lnTo>
                        <a:cubicBezTo>
                          <a:pt x="0" y="44110"/>
                          <a:pt x="44110" y="0"/>
                          <a:pt x="985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任意多边形 32"/>
                  <p:cNvSpPr/>
                  <p:nvPr/>
                </p:nvSpPr>
                <p:spPr>
                  <a:xfrm>
                    <a:off x="3588470" y="4270342"/>
                    <a:ext cx="2121032" cy="286220"/>
                  </a:xfrm>
                  <a:custGeom>
                    <a:gdLst>
                      <a:gd fmla="*/ 0 w 2121032" name="connsiteX0"/>
                      <a:gd fmla="*/ 0 h 286220" name="connsiteY0"/>
                      <a:gd fmla="*/ 2121032 w 2121032" name="connsiteX1"/>
                      <a:gd fmla="*/ 0 h 286220" name="connsiteY1"/>
                      <a:gd fmla="*/ 2121032 w 2121032" name="connsiteX2"/>
                      <a:gd fmla="*/ 52307 h 286220" name="connsiteY2"/>
                      <a:gd fmla="*/ 2022510 w 2121032" name="connsiteX3"/>
                      <a:gd fmla="*/ 150829 h 286220" name="connsiteY3"/>
                      <a:gd fmla="*/ 1139042 w 2121032" name="connsiteX4"/>
                      <a:gd fmla="*/ 150829 h 286220" name="connsiteY4"/>
                      <a:gd fmla="*/ 1060515 w 2121032" name="connsiteX5"/>
                      <a:gd fmla="*/ 286220 h 286220" name="connsiteY5"/>
                      <a:gd fmla="*/ 981989 w 2121032" name="connsiteX6"/>
                      <a:gd fmla="*/ 150829 h 286220" name="connsiteY6"/>
                      <a:gd fmla="*/ 98522 w 2121032" name="connsiteX7"/>
                      <a:gd fmla="*/ 150829 h 286220" name="connsiteY7"/>
                      <a:gd fmla="*/ 0 w 2121032" name="connsiteX8"/>
                      <a:gd fmla="*/ 52307 h 286220" name="connsiteY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b="b" l="l" r="r" t="t"/>
                    <a:pathLst>
                      <a:path h="286220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52307"/>
                        </a:lnTo>
                        <a:cubicBezTo>
                          <a:pt x="2121032" y="106719"/>
                          <a:pt x="2076922" y="150829"/>
                          <a:pt x="2022510" y="150829"/>
                        </a:cubicBezTo>
                        <a:lnTo>
                          <a:pt x="1139042" y="150829"/>
                        </a:lnTo>
                        <a:lnTo>
                          <a:pt x="1060515" y="286220"/>
                        </a:lnTo>
                        <a:lnTo>
                          <a:pt x="981989" y="150829"/>
                        </a:lnTo>
                        <a:lnTo>
                          <a:pt x="98522" y="150829"/>
                        </a:lnTo>
                        <a:cubicBezTo>
                          <a:pt x="44110" y="150829"/>
                          <a:pt x="0" y="106719"/>
                          <a:pt x="0" y="5230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4612916" y="4475054"/>
                  <a:ext cx="72139" cy="1017332"/>
                  <a:chOff x="1666718" y="4472609"/>
                  <a:chExt cx="72139" cy="1017332"/>
                </a:xfrm>
              </p:grpSpPr>
              <p:sp>
                <p:nvSpPr>
                  <p:cNvPr id="54" name="任意多边形 53"/>
                  <p:cNvSpPr/>
                  <p:nvPr/>
                </p:nvSpPr>
                <p:spPr>
                  <a:xfrm flipH="1">
                    <a:off x="1702788" y="4472609"/>
                    <a:ext cx="0" cy="983974"/>
                  </a:xfrm>
                  <a:custGeom>
                    <a:gdLst>
                      <a:gd fmla="*/ 0 w 0" name="connsiteX0"/>
                      <a:gd fmla="*/ 0 h 983974" name="connsiteY0"/>
                      <a:gd fmla="*/ 0 w 0" name="connsiteX1"/>
                      <a:gd fmla="*/ 983974 h 983974" name="connsiteY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b="b" l="l" r="r" t="t"/>
                    <a:pathLst>
                      <a:path h="983973">
                        <a:moveTo>
                          <a:pt x="0" y="0"/>
                        </a:moveTo>
                        <a:lnTo>
                          <a:pt x="0" y="983974"/>
                        </a:lnTo>
                      </a:path>
                    </a:pathLst>
                  </a:custGeom>
                  <a:noFill/>
                  <a:ln>
                    <a:solidFill>
                      <a:schemeClr val="accent3"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1666718" y="5417802"/>
                    <a:ext cx="72139" cy="721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71" name="文本框 70"/>
              <p:cNvSpPr txBox="1"/>
              <p:nvPr/>
            </p:nvSpPr>
            <p:spPr>
              <a:xfrm>
                <a:off x="4037499" y="1669904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 eaLnBrk="1" hangingPunct="1"/>
                <a:r>
                  <a:rPr altLang="en-US" lang="zh-CN">
                    <a:solidFill>
                      <a:srgbClr val="FFFFFF"/>
                    </a:solidFill>
                    <a:cs typeface="+mn-ea"/>
                    <a:sym typeface="+mn-lt"/>
                  </a:rPr>
                  <a:t>运动障碍</a:t>
                </a: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671724" y="2452026"/>
                <a:ext cx="1828830" cy="1652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脊髓损伤平面以下脊神经所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支配肌肉的随意运动消失或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肌力下降。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1B875B5-46B8-4D86-99A5-928AA801F65D}"/>
                </a:ext>
              </a:extLst>
            </p:cNvPr>
            <p:cNvGrpSpPr/>
            <p:nvPr/>
          </p:nvGrpSpPr>
          <p:grpSpPr>
            <a:xfrm>
              <a:off x="5128257" y="2001237"/>
              <a:ext cx="2121032" cy="4023882"/>
              <a:chOff x="6405512" y="1468504"/>
              <a:chExt cx="2121032" cy="4023882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6405512" y="1468504"/>
                <a:ext cx="2121032" cy="4023882"/>
                <a:chOff x="6393470" y="1468504"/>
                <a:chExt cx="2121032" cy="4023882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6393470" y="1468504"/>
                  <a:ext cx="2121032" cy="3088058"/>
                  <a:chOff x="6393470" y="1468504"/>
                  <a:chExt cx="2121032" cy="3088058"/>
                </a:xfrm>
                <a:effectLst>
                  <a:outerShdw algn="tl" blurRad="50800" dir="2700000" dist="25400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27" name="任意多边形 26"/>
                  <p:cNvSpPr/>
                  <p:nvPr/>
                </p:nvSpPr>
                <p:spPr>
                  <a:xfrm>
                    <a:off x="6393470" y="2181880"/>
                    <a:ext cx="2121032" cy="2088462"/>
                  </a:xfrm>
                  <a:custGeom>
                    <a:gdLst>
                      <a:gd fmla="*/ 0 w 2121032" name="connsiteX0"/>
                      <a:gd fmla="*/ 0 h 2088462" name="connsiteY0"/>
                      <a:gd fmla="*/ 2121032 w 2121032" name="connsiteX1"/>
                      <a:gd fmla="*/ 0 h 2088462" name="connsiteY1"/>
                      <a:gd fmla="*/ 2121032 w 2121032" name="connsiteX2"/>
                      <a:gd fmla="*/ 2088462 h 2088462" name="connsiteY2"/>
                      <a:gd fmla="*/ 0 w 2121032" name="connsiteX3"/>
                      <a:gd fmla="*/ 2088462 h 2088462" name="connsiteY3"/>
                      <a:gd fmla="*/ 0 w 2121032" name="connsiteX4"/>
                      <a:gd fmla="*/ 0 h 2088462" name="connsiteY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b="b" l="l" r="r" t="t"/>
                    <a:pathLst>
                      <a:path h="2088462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2088462"/>
                        </a:lnTo>
                        <a:lnTo>
                          <a:pt x="0" y="20884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任意多边形 23"/>
                  <p:cNvSpPr/>
                  <p:nvPr/>
                </p:nvSpPr>
                <p:spPr>
                  <a:xfrm>
                    <a:off x="6393470" y="1468504"/>
                    <a:ext cx="2121032" cy="713377"/>
                  </a:xfrm>
                  <a:custGeom>
                    <a:gdLst>
                      <a:gd fmla="*/ 98522 w 2121032" name="connsiteX0"/>
                      <a:gd fmla="*/ 0 h 713377" name="connsiteY0"/>
                      <a:gd fmla="*/ 2022510 w 2121032" name="connsiteX1"/>
                      <a:gd fmla="*/ 0 h 713377" name="connsiteY1"/>
                      <a:gd fmla="*/ 2121032 w 2121032" name="connsiteX2"/>
                      <a:gd fmla="*/ 98522 h 713377" name="connsiteY2"/>
                      <a:gd fmla="*/ 2121032 w 2121032" name="connsiteX3"/>
                      <a:gd fmla="*/ 713377 h 713377" name="connsiteY3"/>
                      <a:gd fmla="*/ 0 w 2121032" name="connsiteX4"/>
                      <a:gd fmla="*/ 713377 h 713377" name="connsiteY4"/>
                      <a:gd fmla="*/ 0 w 2121032" name="connsiteX5"/>
                      <a:gd fmla="*/ 98522 h 713377" name="connsiteY5"/>
                      <a:gd fmla="*/ 98522 w 2121032" name="connsiteX6"/>
                      <a:gd fmla="*/ 0 h 713377" name="connsiteY6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b="b" l="l" r="r" t="t"/>
                    <a:pathLst>
                      <a:path h="713377" w="2121032">
                        <a:moveTo>
                          <a:pt x="98522" y="0"/>
                        </a:moveTo>
                        <a:lnTo>
                          <a:pt x="2022510" y="0"/>
                        </a:lnTo>
                        <a:cubicBezTo>
                          <a:pt x="2076922" y="0"/>
                          <a:pt x="2121032" y="44110"/>
                          <a:pt x="2121032" y="98522"/>
                        </a:cubicBezTo>
                        <a:lnTo>
                          <a:pt x="2121032" y="713377"/>
                        </a:lnTo>
                        <a:lnTo>
                          <a:pt x="0" y="713377"/>
                        </a:lnTo>
                        <a:lnTo>
                          <a:pt x="0" y="98522"/>
                        </a:lnTo>
                        <a:cubicBezTo>
                          <a:pt x="0" y="44110"/>
                          <a:pt x="44110" y="0"/>
                          <a:pt x="985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任意多边形 33"/>
                  <p:cNvSpPr/>
                  <p:nvPr/>
                </p:nvSpPr>
                <p:spPr>
                  <a:xfrm>
                    <a:off x="6393470" y="4270342"/>
                    <a:ext cx="2121032" cy="286220"/>
                  </a:xfrm>
                  <a:custGeom>
                    <a:gdLst>
                      <a:gd fmla="*/ 0 w 2121032" name="connsiteX0"/>
                      <a:gd fmla="*/ 0 h 286220" name="connsiteY0"/>
                      <a:gd fmla="*/ 2121032 w 2121032" name="connsiteX1"/>
                      <a:gd fmla="*/ 0 h 286220" name="connsiteY1"/>
                      <a:gd fmla="*/ 2121032 w 2121032" name="connsiteX2"/>
                      <a:gd fmla="*/ 52307 h 286220" name="connsiteY2"/>
                      <a:gd fmla="*/ 2022510 w 2121032" name="connsiteX3"/>
                      <a:gd fmla="*/ 150829 h 286220" name="connsiteY3"/>
                      <a:gd fmla="*/ 1139042 w 2121032" name="connsiteX4"/>
                      <a:gd fmla="*/ 150829 h 286220" name="connsiteY4"/>
                      <a:gd fmla="*/ 1060515 w 2121032" name="connsiteX5"/>
                      <a:gd fmla="*/ 286220 h 286220" name="connsiteY5"/>
                      <a:gd fmla="*/ 981989 w 2121032" name="connsiteX6"/>
                      <a:gd fmla="*/ 150829 h 286220" name="connsiteY6"/>
                      <a:gd fmla="*/ 98522 w 2121032" name="connsiteX7"/>
                      <a:gd fmla="*/ 150829 h 286220" name="connsiteY7"/>
                      <a:gd fmla="*/ 0 w 2121032" name="connsiteX8"/>
                      <a:gd fmla="*/ 52307 h 286220" name="connsiteY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b="b" l="l" r="r" t="t"/>
                    <a:pathLst>
                      <a:path h="286220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52307"/>
                        </a:lnTo>
                        <a:cubicBezTo>
                          <a:pt x="2121032" y="106719"/>
                          <a:pt x="2076922" y="150829"/>
                          <a:pt x="2022510" y="150829"/>
                        </a:cubicBezTo>
                        <a:lnTo>
                          <a:pt x="1139042" y="150829"/>
                        </a:lnTo>
                        <a:lnTo>
                          <a:pt x="1060515" y="286220"/>
                        </a:lnTo>
                        <a:lnTo>
                          <a:pt x="981989" y="150829"/>
                        </a:lnTo>
                        <a:lnTo>
                          <a:pt x="98522" y="150829"/>
                        </a:lnTo>
                        <a:cubicBezTo>
                          <a:pt x="44110" y="150829"/>
                          <a:pt x="0" y="106719"/>
                          <a:pt x="0" y="5230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6" name="组合 55"/>
                <p:cNvGrpSpPr/>
                <p:nvPr/>
              </p:nvGrpSpPr>
              <p:grpSpPr>
                <a:xfrm>
                  <a:off x="7417916" y="4475054"/>
                  <a:ext cx="72139" cy="1017332"/>
                  <a:chOff x="1666718" y="4472609"/>
                  <a:chExt cx="72139" cy="1017332"/>
                </a:xfrm>
              </p:grpSpPr>
              <p:sp>
                <p:nvSpPr>
                  <p:cNvPr id="57" name="任意多边形 56"/>
                  <p:cNvSpPr/>
                  <p:nvPr/>
                </p:nvSpPr>
                <p:spPr>
                  <a:xfrm flipH="1">
                    <a:off x="1702788" y="4472609"/>
                    <a:ext cx="0" cy="983974"/>
                  </a:xfrm>
                  <a:custGeom>
                    <a:gdLst>
                      <a:gd fmla="*/ 0 w 0" name="connsiteX0"/>
                      <a:gd fmla="*/ 0 h 983974" name="connsiteY0"/>
                      <a:gd fmla="*/ 0 w 0" name="connsiteX1"/>
                      <a:gd fmla="*/ 983974 h 983974" name="connsiteY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b="b" l="l" r="r" t="t"/>
                    <a:pathLst>
                      <a:path h="983973">
                        <a:moveTo>
                          <a:pt x="0" y="0"/>
                        </a:moveTo>
                        <a:lnTo>
                          <a:pt x="0" y="983974"/>
                        </a:lnTo>
                      </a:path>
                    </a:pathLst>
                  </a:custGeom>
                  <a:noFill/>
                  <a:ln>
                    <a:solidFill>
                      <a:schemeClr val="accent3"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1666718" y="5417802"/>
                    <a:ext cx="72139" cy="721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72" name="文本框 71"/>
              <p:cNvSpPr txBox="1"/>
              <p:nvPr/>
            </p:nvSpPr>
            <p:spPr>
              <a:xfrm>
                <a:off x="6953459" y="1669904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 eaLnBrk="1" hangingPunct="1"/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反射障碍</a:t>
                </a: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6554356" y="2452026"/>
                <a:ext cx="1828830" cy="1652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脊髓休克期，中枢反射消失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休克期之后反射亢进和病理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反射。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C1BAB1E-DCCE-425F-91BA-E42D9E6CC7D6}"/>
                </a:ext>
              </a:extLst>
            </p:cNvPr>
            <p:cNvGrpSpPr/>
            <p:nvPr/>
          </p:nvGrpSpPr>
          <p:grpSpPr>
            <a:xfrm>
              <a:off x="7532093" y="2001235"/>
              <a:ext cx="2121032" cy="4023884"/>
              <a:chOff x="9285401" y="1468502"/>
              <a:chExt cx="2121032" cy="4023884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9285401" y="1468502"/>
                <a:ext cx="2121032" cy="4023884"/>
                <a:chOff x="9285401" y="1468502"/>
                <a:chExt cx="2121032" cy="4023884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9285401" y="1468502"/>
                  <a:ext cx="2121032" cy="3088060"/>
                  <a:chOff x="9285401" y="1468502"/>
                  <a:chExt cx="2121032" cy="3088060"/>
                </a:xfrm>
                <a:effectLst>
                  <a:outerShdw algn="tl" blurRad="50800" dir="2700000" dist="25400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26" name="任意多边形 25"/>
                  <p:cNvSpPr/>
                  <p:nvPr/>
                </p:nvSpPr>
                <p:spPr>
                  <a:xfrm>
                    <a:off x="9285401" y="2181880"/>
                    <a:ext cx="2121032" cy="2088462"/>
                  </a:xfrm>
                  <a:custGeom>
                    <a:gdLst>
                      <a:gd fmla="*/ 0 w 2121032" name="connsiteX0"/>
                      <a:gd fmla="*/ 0 h 2088462" name="connsiteY0"/>
                      <a:gd fmla="*/ 2121032 w 2121032" name="connsiteX1"/>
                      <a:gd fmla="*/ 0 h 2088462" name="connsiteY1"/>
                      <a:gd fmla="*/ 2121032 w 2121032" name="connsiteX2"/>
                      <a:gd fmla="*/ 2088462 h 2088462" name="connsiteY2"/>
                      <a:gd fmla="*/ 0 w 2121032" name="connsiteX3"/>
                      <a:gd fmla="*/ 2088462 h 2088462" name="connsiteY3"/>
                      <a:gd fmla="*/ 0 w 2121032" name="connsiteX4"/>
                      <a:gd fmla="*/ 0 h 2088462" name="connsiteY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b="b" l="l" r="r" t="t"/>
                    <a:pathLst>
                      <a:path h="2088462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2088462"/>
                        </a:lnTo>
                        <a:lnTo>
                          <a:pt x="0" y="20884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任意多边形 24"/>
                  <p:cNvSpPr/>
                  <p:nvPr/>
                </p:nvSpPr>
                <p:spPr>
                  <a:xfrm>
                    <a:off x="9285401" y="1468502"/>
                    <a:ext cx="2121032" cy="713378"/>
                  </a:xfrm>
                  <a:custGeom>
                    <a:gdLst>
                      <a:gd fmla="*/ 98522 w 2121032" name="connsiteX0"/>
                      <a:gd fmla="*/ 0 h 713378" name="connsiteY0"/>
                      <a:gd fmla="*/ 2022510 w 2121032" name="connsiteX1"/>
                      <a:gd fmla="*/ 0 h 713378" name="connsiteY1"/>
                      <a:gd fmla="*/ 2121032 w 2121032" name="connsiteX2"/>
                      <a:gd fmla="*/ 98522 h 713378" name="connsiteY2"/>
                      <a:gd fmla="*/ 2121032 w 2121032" name="connsiteX3"/>
                      <a:gd fmla="*/ 713378 h 713378" name="connsiteY3"/>
                      <a:gd fmla="*/ 0 w 2121032" name="connsiteX4"/>
                      <a:gd fmla="*/ 713378 h 713378" name="connsiteY4"/>
                      <a:gd fmla="*/ 0 w 2121032" name="connsiteX5"/>
                      <a:gd fmla="*/ 98522 h 713378" name="connsiteY5"/>
                      <a:gd fmla="*/ 98522 w 2121032" name="connsiteX6"/>
                      <a:gd fmla="*/ 0 h 713378" name="connsiteY6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b="b" l="l" r="r" t="t"/>
                    <a:pathLst>
                      <a:path h="713378" w="2121032">
                        <a:moveTo>
                          <a:pt x="98522" y="0"/>
                        </a:moveTo>
                        <a:lnTo>
                          <a:pt x="2022510" y="0"/>
                        </a:lnTo>
                        <a:cubicBezTo>
                          <a:pt x="2076922" y="0"/>
                          <a:pt x="2121032" y="44110"/>
                          <a:pt x="2121032" y="98522"/>
                        </a:cubicBezTo>
                        <a:lnTo>
                          <a:pt x="2121032" y="713378"/>
                        </a:lnTo>
                        <a:lnTo>
                          <a:pt x="0" y="713378"/>
                        </a:lnTo>
                        <a:lnTo>
                          <a:pt x="0" y="98522"/>
                        </a:lnTo>
                        <a:cubicBezTo>
                          <a:pt x="0" y="44110"/>
                          <a:pt x="44110" y="0"/>
                          <a:pt x="985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任意多边形 34"/>
                  <p:cNvSpPr/>
                  <p:nvPr/>
                </p:nvSpPr>
                <p:spPr>
                  <a:xfrm>
                    <a:off x="9285401" y="4270342"/>
                    <a:ext cx="2121032" cy="286220"/>
                  </a:xfrm>
                  <a:custGeom>
                    <a:gdLst>
                      <a:gd fmla="*/ 0 w 2121032" name="connsiteX0"/>
                      <a:gd fmla="*/ 0 h 286220" name="connsiteY0"/>
                      <a:gd fmla="*/ 2121032 w 2121032" name="connsiteX1"/>
                      <a:gd fmla="*/ 0 h 286220" name="connsiteY1"/>
                      <a:gd fmla="*/ 2121032 w 2121032" name="connsiteX2"/>
                      <a:gd fmla="*/ 52307 h 286220" name="connsiteY2"/>
                      <a:gd fmla="*/ 2022510 w 2121032" name="connsiteX3"/>
                      <a:gd fmla="*/ 150829 h 286220" name="connsiteY3"/>
                      <a:gd fmla="*/ 1139042 w 2121032" name="connsiteX4"/>
                      <a:gd fmla="*/ 150829 h 286220" name="connsiteY4"/>
                      <a:gd fmla="*/ 1060515 w 2121032" name="connsiteX5"/>
                      <a:gd fmla="*/ 286220 h 286220" name="connsiteY5"/>
                      <a:gd fmla="*/ 981989 w 2121032" name="connsiteX6"/>
                      <a:gd fmla="*/ 150829 h 286220" name="connsiteY6"/>
                      <a:gd fmla="*/ 98522 w 2121032" name="connsiteX7"/>
                      <a:gd fmla="*/ 150829 h 286220" name="connsiteY7"/>
                      <a:gd fmla="*/ 0 w 2121032" name="connsiteX8"/>
                      <a:gd fmla="*/ 52307 h 286220" name="connsiteY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b="b" l="l" r="r" t="t"/>
                    <a:pathLst>
                      <a:path h="286220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52307"/>
                        </a:lnTo>
                        <a:cubicBezTo>
                          <a:pt x="2121032" y="106719"/>
                          <a:pt x="2076922" y="150829"/>
                          <a:pt x="2022510" y="150829"/>
                        </a:cubicBezTo>
                        <a:lnTo>
                          <a:pt x="1139042" y="150829"/>
                        </a:lnTo>
                        <a:lnTo>
                          <a:pt x="1060515" y="286220"/>
                        </a:lnTo>
                        <a:lnTo>
                          <a:pt x="981989" y="150829"/>
                        </a:lnTo>
                        <a:lnTo>
                          <a:pt x="98522" y="150829"/>
                        </a:lnTo>
                        <a:cubicBezTo>
                          <a:pt x="44110" y="150829"/>
                          <a:pt x="0" y="106719"/>
                          <a:pt x="0" y="5230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10309847" y="4475054"/>
                  <a:ext cx="72139" cy="1017332"/>
                  <a:chOff x="1666718" y="4472609"/>
                  <a:chExt cx="72139" cy="1017332"/>
                </a:xfrm>
              </p:grpSpPr>
              <p:sp>
                <p:nvSpPr>
                  <p:cNvPr id="60" name="任意多边形 59"/>
                  <p:cNvSpPr/>
                  <p:nvPr/>
                </p:nvSpPr>
                <p:spPr>
                  <a:xfrm flipH="1">
                    <a:off x="1702788" y="4472609"/>
                    <a:ext cx="0" cy="983974"/>
                  </a:xfrm>
                  <a:custGeom>
                    <a:gdLst>
                      <a:gd fmla="*/ 0 w 0" name="connsiteX0"/>
                      <a:gd fmla="*/ 0 h 983974" name="connsiteY0"/>
                      <a:gd fmla="*/ 0 w 0" name="connsiteX1"/>
                      <a:gd fmla="*/ 983974 h 983974" name="connsiteY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b="b" l="l" r="r" t="t"/>
                    <a:pathLst>
                      <a:path h="983973">
                        <a:moveTo>
                          <a:pt x="0" y="0"/>
                        </a:moveTo>
                        <a:lnTo>
                          <a:pt x="0" y="983974"/>
                        </a:lnTo>
                      </a:path>
                    </a:pathLst>
                  </a:custGeom>
                  <a:noFill/>
                  <a:ln>
                    <a:solidFill>
                      <a:schemeClr val="accent3"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1666718" y="5417802"/>
                    <a:ext cx="72139" cy="721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73" name="文本框 72"/>
              <p:cNvSpPr txBox="1"/>
              <p:nvPr/>
            </p:nvSpPr>
            <p:spPr>
              <a:xfrm>
                <a:off x="9490446" y="1669905"/>
                <a:ext cx="17830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 eaLnBrk="1" hangingPunct="1"/>
                <a:r>
                  <a:rPr altLang="en-US" lang="zh-CN">
                    <a:solidFill>
                      <a:srgbClr val="FFFFFF"/>
                    </a:solidFill>
                    <a:cs typeface="+mn-ea"/>
                    <a:sym typeface="+mn-lt"/>
                  </a:rPr>
                  <a:t>括约肌功能障碍</a:t>
                </a: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9434245" y="2452025"/>
                <a:ext cx="1828830" cy="1652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尿储留，尿失禁及反射性排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尿，可出现腹泻、便秘或大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便失禁。</a:t>
                </a: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07208444-2D85-4A82-B61E-B77C9A460C1C}"/>
                </a:ext>
              </a:extLst>
            </p:cNvPr>
            <p:cNvGrpSpPr/>
            <p:nvPr/>
          </p:nvGrpSpPr>
          <p:grpSpPr>
            <a:xfrm>
              <a:off x="9867323" y="2001235"/>
              <a:ext cx="2121032" cy="4023884"/>
              <a:chOff x="9285401" y="1468502"/>
              <a:chExt cx="2121032" cy="4023884"/>
            </a:xfrm>
          </p:grpSpPr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7C324833-DFC1-4282-A2E6-C815E772EC07}"/>
                  </a:ext>
                </a:extLst>
              </p:cNvPr>
              <p:cNvGrpSpPr/>
              <p:nvPr/>
            </p:nvGrpSpPr>
            <p:grpSpPr>
              <a:xfrm>
                <a:off x="9285401" y="1468502"/>
                <a:ext cx="2121032" cy="4023884"/>
                <a:chOff x="9285401" y="1468502"/>
                <a:chExt cx="2121032" cy="4023884"/>
              </a:xfrm>
            </p:grpSpPr>
            <p:grpSp>
              <p:nvGrpSpPr>
                <p:cNvPr id="82" name="组合 81">
                  <a:extLst>
                    <a:ext uri="{FF2B5EF4-FFF2-40B4-BE49-F238E27FC236}">
                      <a16:creationId xmlns:a16="http://schemas.microsoft.com/office/drawing/2014/main" id="{A6EFEBE0-58E6-4D6C-AAB1-5B7D37F20823}"/>
                    </a:ext>
                  </a:extLst>
                </p:cNvPr>
                <p:cNvGrpSpPr/>
                <p:nvPr/>
              </p:nvGrpSpPr>
              <p:grpSpPr>
                <a:xfrm>
                  <a:off x="9285401" y="1468502"/>
                  <a:ext cx="2121032" cy="3088060"/>
                  <a:chOff x="9285401" y="1468502"/>
                  <a:chExt cx="2121032" cy="3088060"/>
                </a:xfrm>
                <a:effectLst>
                  <a:outerShdw algn="tl" blurRad="50800" dir="2700000" dist="25400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86" name="任意多边形 25">
                    <a:extLst>
                      <a:ext uri="{FF2B5EF4-FFF2-40B4-BE49-F238E27FC236}">
                        <a16:creationId xmlns:a16="http://schemas.microsoft.com/office/drawing/2014/main" id="{BB6C7C33-9B9B-46BF-8D95-B8F7CD4EDF22}"/>
                      </a:ext>
                    </a:extLst>
                  </p:cNvPr>
                  <p:cNvSpPr/>
                  <p:nvPr/>
                </p:nvSpPr>
                <p:spPr>
                  <a:xfrm>
                    <a:off x="9285401" y="2181880"/>
                    <a:ext cx="2121032" cy="2088462"/>
                  </a:xfrm>
                  <a:custGeom>
                    <a:gdLst>
                      <a:gd fmla="*/ 0 w 2121032" name="connsiteX0"/>
                      <a:gd fmla="*/ 0 h 2088462" name="connsiteY0"/>
                      <a:gd fmla="*/ 2121032 w 2121032" name="connsiteX1"/>
                      <a:gd fmla="*/ 0 h 2088462" name="connsiteY1"/>
                      <a:gd fmla="*/ 2121032 w 2121032" name="connsiteX2"/>
                      <a:gd fmla="*/ 2088462 h 2088462" name="connsiteY2"/>
                      <a:gd fmla="*/ 0 w 2121032" name="connsiteX3"/>
                      <a:gd fmla="*/ 2088462 h 2088462" name="connsiteY3"/>
                      <a:gd fmla="*/ 0 w 2121032" name="connsiteX4"/>
                      <a:gd fmla="*/ 0 h 2088462" name="connsiteY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b="b" l="l" r="r" t="t"/>
                    <a:pathLst>
                      <a:path h="2088462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2088462"/>
                        </a:lnTo>
                        <a:lnTo>
                          <a:pt x="0" y="20884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任意多边形 24">
                    <a:extLst>
                      <a:ext uri="{FF2B5EF4-FFF2-40B4-BE49-F238E27FC236}">
                        <a16:creationId xmlns:a16="http://schemas.microsoft.com/office/drawing/2014/main" id="{101ED963-FE87-4085-BA81-C33649436DAE}"/>
                      </a:ext>
                    </a:extLst>
                  </p:cNvPr>
                  <p:cNvSpPr/>
                  <p:nvPr/>
                </p:nvSpPr>
                <p:spPr>
                  <a:xfrm>
                    <a:off x="9285401" y="1468502"/>
                    <a:ext cx="2121032" cy="713378"/>
                  </a:xfrm>
                  <a:custGeom>
                    <a:gdLst>
                      <a:gd fmla="*/ 98522 w 2121032" name="connsiteX0"/>
                      <a:gd fmla="*/ 0 h 713378" name="connsiteY0"/>
                      <a:gd fmla="*/ 2022510 w 2121032" name="connsiteX1"/>
                      <a:gd fmla="*/ 0 h 713378" name="connsiteY1"/>
                      <a:gd fmla="*/ 2121032 w 2121032" name="connsiteX2"/>
                      <a:gd fmla="*/ 98522 h 713378" name="connsiteY2"/>
                      <a:gd fmla="*/ 2121032 w 2121032" name="connsiteX3"/>
                      <a:gd fmla="*/ 713378 h 713378" name="connsiteY3"/>
                      <a:gd fmla="*/ 0 w 2121032" name="connsiteX4"/>
                      <a:gd fmla="*/ 713378 h 713378" name="connsiteY4"/>
                      <a:gd fmla="*/ 0 w 2121032" name="connsiteX5"/>
                      <a:gd fmla="*/ 98522 h 713378" name="connsiteY5"/>
                      <a:gd fmla="*/ 98522 w 2121032" name="connsiteX6"/>
                      <a:gd fmla="*/ 0 h 713378" name="connsiteY6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b="b" l="l" r="r" t="t"/>
                    <a:pathLst>
                      <a:path h="713378" w="2121032">
                        <a:moveTo>
                          <a:pt x="98522" y="0"/>
                        </a:moveTo>
                        <a:lnTo>
                          <a:pt x="2022510" y="0"/>
                        </a:lnTo>
                        <a:cubicBezTo>
                          <a:pt x="2076922" y="0"/>
                          <a:pt x="2121032" y="44110"/>
                          <a:pt x="2121032" y="98522"/>
                        </a:cubicBezTo>
                        <a:lnTo>
                          <a:pt x="2121032" y="713378"/>
                        </a:lnTo>
                        <a:lnTo>
                          <a:pt x="0" y="713378"/>
                        </a:lnTo>
                        <a:lnTo>
                          <a:pt x="0" y="98522"/>
                        </a:lnTo>
                        <a:cubicBezTo>
                          <a:pt x="0" y="44110"/>
                          <a:pt x="44110" y="0"/>
                          <a:pt x="985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" name="任意多边形 34">
                    <a:extLst>
                      <a:ext uri="{FF2B5EF4-FFF2-40B4-BE49-F238E27FC236}">
                        <a16:creationId xmlns:a16="http://schemas.microsoft.com/office/drawing/2014/main" id="{850BE65A-D19F-43BF-8005-D4A1BB614DCB}"/>
                      </a:ext>
                    </a:extLst>
                  </p:cNvPr>
                  <p:cNvSpPr/>
                  <p:nvPr/>
                </p:nvSpPr>
                <p:spPr>
                  <a:xfrm>
                    <a:off x="9285401" y="4270342"/>
                    <a:ext cx="2121032" cy="286220"/>
                  </a:xfrm>
                  <a:custGeom>
                    <a:gdLst>
                      <a:gd fmla="*/ 0 w 2121032" name="connsiteX0"/>
                      <a:gd fmla="*/ 0 h 286220" name="connsiteY0"/>
                      <a:gd fmla="*/ 2121032 w 2121032" name="connsiteX1"/>
                      <a:gd fmla="*/ 0 h 286220" name="connsiteY1"/>
                      <a:gd fmla="*/ 2121032 w 2121032" name="connsiteX2"/>
                      <a:gd fmla="*/ 52307 h 286220" name="connsiteY2"/>
                      <a:gd fmla="*/ 2022510 w 2121032" name="connsiteX3"/>
                      <a:gd fmla="*/ 150829 h 286220" name="connsiteY3"/>
                      <a:gd fmla="*/ 1139042 w 2121032" name="connsiteX4"/>
                      <a:gd fmla="*/ 150829 h 286220" name="connsiteY4"/>
                      <a:gd fmla="*/ 1060515 w 2121032" name="connsiteX5"/>
                      <a:gd fmla="*/ 286220 h 286220" name="connsiteY5"/>
                      <a:gd fmla="*/ 981989 w 2121032" name="connsiteX6"/>
                      <a:gd fmla="*/ 150829 h 286220" name="connsiteY6"/>
                      <a:gd fmla="*/ 98522 w 2121032" name="connsiteX7"/>
                      <a:gd fmla="*/ 150829 h 286220" name="connsiteY7"/>
                      <a:gd fmla="*/ 0 w 2121032" name="connsiteX8"/>
                      <a:gd fmla="*/ 52307 h 286220" name="connsiteY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b="b" l="l" r="r" t="t"/>
                    <a:pathLst>
                      <a:path h="286220" w="2121032">
                        <a:moveTo>
                          <a:pt x="0" y="0"/>
                        </a:moveTo>
                        <a:lnTo>
                          <a:pt x="2121032" y="0"/>
                        </a:lnTo>
                        <a:lnTo>
                          <a:pt x="2121032" y="52307"/>
                        </a:lnTo>
                        <a:cubicBezTo>
                          <a:pt x="2121032" y="106719"/>
                          <a:pt x="2076922" y="150829"/>
                          <a:pt x="2022510" y="150829"/>
                        </a:cubicBezTo>
                        <a:lnTo>
                          <a:pt x="1139042" y="150829"/>
                        </a:lnTo>
                        <a:lnTo>
                          <a:pt x="1060515" y="286220"/>
                        </a:lnTo>
                        <a:lnTo>
                          <a:pt x="981989" y="150829"/>
                        </a:lnTo>
                        <a:lnTo>
                          <a:pt x="98522" y="150829"/>
                        </a:lnTo>
                        <a:cubicBezTo>
                          <a:pt x="44110" y="150829"/>
                          <a:pt x="0" y="106719"/>
                          <a:pt x="0" y="5230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3" name="组合 82">
                  <a:extLst>
                    <a:ext uri="{FF2B5EF4-FFF2-40B4-BE49-F238E27FC236}">
                      <a16:creationId xmlns:a16="http://schemas.microsoft.com/office/drawing/2014/main" id="{040E312F-C5C6-4982-9D83-CECFC812E67D}"/>
                    </a:ext>
                  </a:extLst>
                </p:cNvPr>
                <p:cNvGrpSpPr/>
                <p:nvPr/>
              </p:nvGrpSpPr>
              <p:grpSpPr>
                <a:xfrm>
                  <a:off x="10309847" y="4475054"/>
                  <a:ext cx="72139" cy="1017332"/>
                  <a:chOff x="1666718" y="4472609"/>
                  <a:chExt cx="72139" cy="1017332"/>
                </a:xfrm>
              </p:grpSpPr>
              <p:sp>
                <p:nvSpPr>
                  <p:cNvPr id="84" name="任意多边形 59">
                    <a:extLst>
                      <a:ext uri="{FF2B5EF4-FFF2-40B4-BE49-F238E27FC236}">
                        <a16:creationId xmlns:a16="http://schemas.microsoft.com/office/drawing/2014/main" id="{7F8D24C3-99C5-4498-89D1-40913F673EF8}"/>
                      </a:ext>
                    </a:extLst>
                  </p:cNvPr>
                  <p:cNvSpPr/>
                  <p:nvPr/>
                </p:nvSpPr>
                <p:spPr>
                  <a:xfrm flipH="1">
                    <a:off x="1702788" y="4472609"/>
                    <a:ext cx="0" cy="983974"/>
                  </a:xfrm>
                  <a:custGeom>
                    <a:gdLst>
                      <a:gd fmla="*/ 0 w 0" name="connsiteX0"/>
                      <a:gd fmla="*/ 0 h 983974" name="connsiteY0"/>
                      <a:gd fmla="*/ 0 w 0" name="connsiteX1"/>
                      <a:gd fmla="*/ 983974 h 983974" name="connsiteY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b="b" l="l" r="r" t="t"/>
                    <a:pathLst>
                      <a:path h="983973">
                        <a:moveTo>
                          <a:pt x="0" y="0"/>
                        </a:moveTo>
                        <a:lnTo>
                          <a:pt x="0" y="983974"/>
                        </a:lnTo>
                      </a:path>
                    </a:pathLst>
                  </a:custGeom>
                  <a:noFill/>
                  <a:ln>
                    <a:solidFill>
                      <a:schemeClr val="accent3"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椭圆 84">
                    <a:extLst>
                      <a:ext uri="{FF2B5EF4-FFF2-40B4-BE49-F238E27FC236}">
                        <a16:creationId xmlns:a16="http://schemas.microsoft.com/office/drawing/2014/main" id="{B17AA9D3-4B8C-437A-AC0F-80F16C6479FA}"/>
                      </a:ext>
                    </a:extLst>
                  </p:cNvPr>
                  <p:cNvSpPr/>
                  <p:nvPr/>
                </p:nvSpPr>
                <p:spPr>
                  <a:xfrm>
                    <a:off x="1666718" y="5417802"/>
                    <a:ext cx="72139" cy="721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8537C852-B5DC-4F97-A1A5-C7E9B173EE2D}"/>
                  </a:ext>
                </a:extLst>
              </p:cNvPr>
              <p:cNvSpPr txBox="1"/>
              <p:nvPr/>
            </p:nvSpPr>
            <p:spPr>
              <a:xfrm>
                <a:off x="9833346" y="1669905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 eaLnBrk="1" hangingPunct="1"/>
                <a:r>
                  <a:rPr altLang="en-US" lang="zh-CN">
                    <a:solidFill>
                      <a:schemeClr val="bg1"/>
                    </a:solidFill>
                    <a:cs typeface="+mn-ea"/>
                    <a:sym typeface="+mn-lt"/>
                  </a:rPr>
                  <a:t>其他障碍</a:t>
                </a: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F1C30047-5123-46E4-A72D-77481F2043B7}"/>
                  </a:ext>
                </a:extLst>
              </p:cNvPr>
              <p:cNvSpPr/>
              <p:nvPr/>
            </p:nvSpPr>
            <p:spPr>
              <a:xfrm>
                <a:off x="9324401" y="2383283"/>
                <a:ext cx="2043028" cy="1944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呼吸困难、排痰困难，体温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调节障碍、低血压或相对性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altLang="en-US" lang="zh-CN" sz="1600">
                    <a:solidFill>
                      <a:srgbClr val="445469"/>
                    </a:solidFill>
                    <a:cs typeface="+mn-ea"/>
                    <a:sym typeface="+mn-lt"/>
                  </a:rPr>
                  <a:t>缓脉，可有阳痿、月经失调等。</a:t>
                </a:r>
              </a:p>
            </p:txBody>
          </p:sp>
        </p:grpSp>
      </p:grpSp>
    </p:spTree>
    <p:extLst>
      <p:ext uri="{BB962C8B-B14F-4D97-AF65-F5344CB8AC3E}">
        <p14:creationId val="3516778995"/>
      </p:ext>
    </p:extLst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1323E63F-D27E-441C-92F8-F7D710157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421417479"/>
              </p:ext>
            </p:extLst>
          </p:nvPr>
        </p:nvGraphicFramePr>
        <p:xfrm>
          <a:off x="679450" y="1441433"/>
          <a:ext cx="10820399" cy="499220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56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19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ADL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  </a:t>
                      </a:r>
                      <a:endParaRPr altLang="en-US" b="1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自理</a:t>
                      </a:r>
                      <a:endParaRPr altLang="en-US" b="1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稍依赖</a:t>
                      </a:r>
                      <a:endParaRPr altLang="en-US" b="1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较大依赖</a:t>
                      </a:r>
                      <a:endParaRPr altLang="en-US" b="1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完全依赖</a:t>
                      </a:r>
                      <a:endParaRPr altLang="en-US" b="1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68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进餐</a:t>
                      </a:r>
                      <a:endParaRPr altLang="zh-CN" b="1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68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洗澡</a:t>
                      </a:r>
                      <a:endParaRPr altLang="en-US" b="1" baseline="0" cap="none" i="0" kumimoji="0" lang="zh-CN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10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修饰（洗脸、梳头、刷牙、刮脸）</a:t>
                      </a:r>
                      <a:endParaRPr altLang="en-US" b="1" baseline="0" cap="none" i="0" kumimoji="0" lang="zh-CN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3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穿衣（包括系携带等）</a:t>
                      </a:r>
                      <a:endParaRPr altLang="en-US" b="1" baseline="0" cap="none" i="0" kumimoji="0" lang="zh-CN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68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可控制大便</a:t>
                      </a:r>
                      <a:endParaRPr altLang="en-US" b="1" baseline="0" cap="none" i="0" kumimoji="0" lang="zh-CN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8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可控制小便</a:t>
                      </a:r>
                      <a:endParaRPr altLang="en-US" b="1" baseline="0" cap="none" i="0" kumimoji="0" lang="zh-CN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2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用厕（包括擦净、整理衣裤、冲水）</a:t>
                      </a:r>
                      <a:endParaRPr altLang="en-US" b="1" baseline="0" cap="none" i="0" kumimoji="0" lang="zh-CN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68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床旁椅转移</a:t>
                      </a:r>
                      <a:endParaRPr altLang="en-US" b="1" baseline="0" cap="none" i="0" kumimoji="0" lang="zh-CN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413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平地行走   （</a:t>
                      </a: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45</a:t>
                      </a: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米）</a:t>
                      </a:r>
                      <a:endParaRPr altLang="en-US" b="1" baseline="0" cap="none" i="0" kumimoji="0" lang="zh-CN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657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上下楼梯</a:t>
                      </a:r>
                      <a:endParaRPr altLang="en-US" b="1" baseline="0" cap="none" i="0" kumimoji="0" lang="zh-CN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6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altLang="zh-CN" b="0" baseline="0" cap="none" i="0" kumimoji="0" lang="en-US" normalizeH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 marB="46800" marL="90000" marR="90000" marT="468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1693203321"/>
      </p:ext>
    </p:extLst>
  </p:cSld>
  <p:clrMapOvr>
    <a:masterClrMapping/>
  </p:clrMapOvr>
  <mc:AlternateContent>
    <mc:Choice Requires="p14">
      <p:transition advTm="3000" p14:dur="1200" spd="slow">
        <p14:prism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" name="文本框 94"/>
          <p:cNvSpPr txBox="1"/>
          <p:nvPr/>
        </p:nvSpPr>
        <p:spPr>
          <a:xfrm>
            <a:off x="6694204" y="2346493"/>
            <a:ext cx="5004728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fontAlgn="t">
              <a:lnSpc>
                <a:spcPct val="120000"/>
              </a:lnSpc>
            </a:pPr>
            <a:r>
              <a:rPr altLang="zh-CN" lang="en-US" sz="2800">
                <a:solidFill>
                  <a:srgbClr val="404040"/>
                </a:solidFill>
                <a:cs typeface="+mn-ea"/>
                <a:sym typeface="+mn-lt"/>
              </a:rPr>
              <a:t>&gt;60分者  生活基本自理</a:t>
            </a:r>
          </a:p>
          <a:p>
            <a:pPr algn="just" fontAlgn="t">
              <a:lnSpc>
                <a:spcPct val="120000"/>
              </a:lnSpc>
            </a:pPr>
            <a:r>
              <a:rPr altLang="zh-CN" lang="en-US" sz="2800">
                <a:solidFill>
                  <a:srgbClr val="404040"/>
                </a:solidFill>
                <a:cs typeface="+mn-ea"/>
                <a:sym typeface="+mn-lt"/>
              </a:rPr>
              <a:t>40~60分  为生活需要帮助</a:t>
            </a:r>
          </a:p>
          <a:p>
            <a:pPr algn="just" fontAlgn="t">
              <a:lnSpc>
                <a:spcPct val="120000"/>
              </a:lnSpc>
            </a:pPr>
            <a:r>
              <a:rPr altLang="zh-CN" lang="en-US" sz="2800">
                <a:solidFill>
                  <a:srgbClr val="404040"/>
                </a:solidFill>
                <a:cs typeface="+mn-ea"/>
                <a:sym typeface="+mn-lt"/>
              </a:rPr>
              <a:t>20~40分  生活需要很大帮助</a:t>
            </a:r>
          </a:p>
          <a:p>
            <a:pPr algn="just" fontAlgn="t">
              <a:lnSpc>
                <a:spcPct val="120000"/>
              </a:lnSpc>
            </a:pPr>
            <a:r>
              <a:rPr altLang="zh-CN" lang="en-US" sz="2800">
                <a:solidFill>
                  <a:srgbClr val="404040"/>
                </a:solidFill>
                <a:cs typeface="+mn-ea"/>
                <a:sym typeface="+mn-lt"/>
              </a:rPr>
              <a:t>&lt;20分   为极严重功能缺陷， 生活完全需要依赖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DAEC65-23E6-4141-A107-2230A36FDB78}"/>
              </a:ext>
            </a:extLst>
          </p:cNvPr>
          <p:cNvGrpSpPr/>
          <p:nvPr/>
        </p:nvGrpSpPr>
        <p:grpSpPr>
          <a:xfrm>
            <a:off x="6785644" y="1535353"/>
            <a:ext cx="2260306" cy="580145"/>
            <a:chOff x="6785644" y="1535353"/>
            <a:chExt cx="2260306" cy="580145"/>
          </a:xfrm>
        </p:grpSpPr>
        <p:sp>
          <p:nvSpPr>
            <p:cNvPr id="97" name="Oval 9"/>
            <p:cNvSpPr>
              <a:spLocks noChangeArrowheads="1"/>
            </p:cNvSpPr>
            <p:nvPr/>
          </p:nvSpPr>
          <p:spPr bwMode="auto">
            <a:xfrm>
              <a:off x="6785644" y="1535353"/>
              <a:ext cx="580145" cy="580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kern="0" lang="zh-CN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98" name="Oval 92"/>
            <p:cNvSpPr>
              <a:spLocks noChangeArrowheads="1"/>
            </p:cNvSpPr>
            <p:nvPr/>
          </p:nvSpPr>
          <p:spPr bwMode="auto">
            <a:xfrm>
              <a:off x="6785644" y="1535353"/>
              <a:ext cx="580145" cy="580145"/>
            </a:xfrm>
            <a:prstGeom prst="ellipse">
              <a:avLst/>
            </a:prstGeom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96285C68-74A1-4557-9E02-AA869DEBF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381" y="1682011"/>
              <a:ext cx="318671" cy="286829"/>
            </a:xfrm>
            <a:custGeom>
              <a:gdLst>
                <a:gd fmla="*/ 56 w 12800" name="T0"/>
                <a:gd fmla="*/ 0 h 11520" name="T1"/>
                <a:gd fmla="*/ 0 w 12800" name="T2"/>
                <a:gd fmla="*/ 11464 h 11520" name="T3"/>
                <a:gd fmla="*/ 2337 w 12800" name="T4"/>
                <a:gd fmla="*/ 11520 h 11520" name="T5"/>
                <a:gd fmla="*/ 4424 w 12800" name="T6"/>
                <a:gd fmla="*/ 9322 h 11520" name="T7"/>
                <a:gd fmla="*/ 6706 w 12800" name="T8"/>
                <a:gd fmla="*/ 11520 h 11520" name="T9"/>
                <a:gd fmla="*/ 6762 w 12800" name="T10"/>
                <a:gd fmla="*/ 83 h 11520" name="T11"/>
                <a:gd fmla="*/ 2894 w 12800" name="T12"/>
                <a:gd fmla="*/ 7652 h 11520" name="T13"/>
                <a:gd fmla="*/ 1280 w 12800" name="T14"/>
                <a:gd fmla="*/ 6066 h 11520" name="T15"/>
                <a:gd fmla="*/ 2894 w 12800" name="T16"/>
                <a:gd fmla="*/ 7652 h 11520" name="T17"/>
                <a:gd fmla="*/ 1280 w 12800" name="T18"/>
                <a:gd fmla="*/ 5287 h 11520" name="T19"/>
                <a:gd fmla="*/ 2894 w 12800" name="T20"/>
                <a:gd fmla="*/ 3701 h 11520" name="T21"/>
                <a:gd fmla="*/ 2894 w 12800" name="T22"/>
                <a:gd fmla="*/ 2922 h 11520" name="T23"/>
                <a:gd fmla="*/ 1280 w 12800" name="T24"/>
                <a:gd fmla="*/ 1336 h 11520" name="T25"/>
                <a:gd fmla="*/ 2894 w 12800" name="T26"/>
                <a:gd fmla="*/ 2922 h 11520" name="T27"/>
                <a:gd fmla="*/ 3840 w 12800" name="T28"/>
                <a:gd fmla="*/ 7652 h 11520" name="T29"/>
                <a:gd fmla="*/ 5454 w 12800" name="T30"/>
                <a:gd fmla="*/ 6066 h 11520" name="T31"/>
                <a:gd fmla="*/ 5454 w 12800" name="T32"/>
                <a:gd fmla="*/ 5287 h 11520" name="T33"/>
                <a:gd fmla="*/ 3840 w 12800" name="T34"/>
                <a:gd fmla="*/ 3701 h 11520" name="T35"/>
                <a:gd fmla="*/ 5454 w 12800" name="T36"/>
                <a:gd fmla="*/ 5287 h 11520" name="T37"/>
                <a:gd fmla="*/ 3840 w 12800" name="T38"/>
                <a:gd fmla="*/ 2922 h 11520" name="T39"/>
                <a:gd fmla="*/ 5454 w 12800" name="T40"/>
                <a:gd fmla="*/ 1336 h 11520" name="T41"/>
                <a:gd fmla="*/ 12466 w 12800" name="T42"/>
                <a:gd fmla="*/ 3701 h 11520" name="T43"/>
                <a:gd fmla="*/ 7763 w 12800" name="T44"/>
                <a:gd fmla="*/ 4035 h 11520" name="T45"/>
                <a:gd fmla="*/ 7791 w 12800" name="T46"/>
                <a:gd fmla="*/ 11492 h 11520" name="T47"/>
                <a:gd fmla="*/ 9544 w 12800" name="T48"/>
                <a:gd fmla="*/ 10045 h 11520" name="T49"/>
                <a:gd fmla="*/ 11019 w 12800" name="T50"/>
                <a:gd fmla="*/ 11492 h 11520" name="T51"/>
                <a:gd fmla="*/ 12772 w 12800" name="T52"/>
                <a:gd fmla="*/ 11464 h 11520" name="T53"/>
                <a:gd fmla="*/ 12466 w 12800" name="T54"/>
                <a:gd fmla="*/ 3701 h 11520" name="T55"/>
                <a:gd fmla="*/ 8403 w 12800" name="T56"/>
                <a:gd fmla="*/ 8821 h 11520" name="T57"/>
                <a:gd fmla="*/ 12104 w 12800" name="T58"/>
                <a:gd fmla="*/ 8042 h 11520" name="T59"/>
                <a:gd fmla="*/ 12104 w 12800" name="T60"/>
                <a:gd fmla="*/ 7263 h 11520" name="T61"/>
                <a:gd fmla="*/ 8403 w 12800" name="T62"/>
                <a:gd fmla="*/ 6483 h 11520" name="T63"/>
                <a:gd fmla="*/ 12104 w 12800" name="T64"/>
                <a:gd fmla="*/ 7263 h 11520" name="T65"/>
                <a:gd fmla="*/ 8403 w 12800" name="T66"/>
                <a:gd fmla="*/ 5677 h 11520" name="T67"/>
                <a:gd fmla="*/ 12104 w 12800" name="T68"/>
                <a:gd fmla="*/ 4897 h 11520" name="T69"/>
                <a:gd fmla="*/ 12104 w 12800" name="T70"/>
                <a:gd fmla="*/ 5677 h 1152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1520" w="12800">
                  <a:moveTo>
                    <a:pt x="6706" y="0"/>
                  </a:moveTo>
                  <a:lnTo>
                    <a:pt x="56" y="0"/>
                  </a:lnTo>
                  <a:cubicBezTo>
                    <a:pt x="28" y="0"/>
                    <a:pt x="0" y="28"/>
                    <a:pt x="0" y="83"/>
                  </a:cubicBezTo>
                  <a:lnTo>
                    <a:pt x="0" y="11464"/>
                  </a:lnTo>
                  <a:cubicBezTo>
                    <a:pt x="0" y="11492"/>
                    <a:pt x="28" y="11520"/>
                    <a:pt x="56" y="11520"/>
                  </a:cubicBezTo>
                  <a:lnTo>
                    <a:pt x="2337" y="11520"/>
                  </a:lnTo>
                  <a:lnTo>
                    <a:pt x="2337" y="9322"/>
                  </a:lnTo>
                  <a:lnTo>
                    <a:pt x="4424" y="9322"/>
                  </a:lnTo>
                  <a:lnTo>
                    <a:pt x="4424" y="11520"/>
                  </a:lnTo>
                  <a:lnTo>
                    <a:pt x="6706" y="11520"/>
                  </a:lnTo>
                  <a:cubicBezTo>
                    <a:pt x="6734" y="11520"/>
                    <a:pt x="6762" y="11492"/>
                    <a:pt x="6762" y="11464"/>
                  </a:cubicBezTo>
                  <a:lnTo>
                    <a:pt x="6762" y="83"/>
                  </a:lnTo>
                  <a:cubicBezTo>
                    <a:pt x="6762" y="28"/>
                    <a:pt x="6734" y="0"/>
                    <a:pt x="6706" y="0"/>
                  </a:cubicBezTo>
                  <a:close/>
                  <a:moveTo>
                    <a:pt x="2894" y="7652"/>
                  </a:moveTo>
                  <a:lnTo>
                    <a:pt x="1280" y="7652"/>
                  </a:lnTo>
                  <a:lnTo>
                    <a:pt x="1280" y="6066"/>
                  </a:lnTo>
                  <a:lnTo>
                    <a:pt x="2894" y="6066"/>
                  </a:lnTo>
                  <a:lnTo>
                    <a:pt x="2894" y="7652"/>
                  </a:lnTo>
                  <a:close/>
                  <a:moveTo>
                    <a:pt x="2894" y="5287"/>
                  </a:moveTo>
                  <a:lnTo>
                    <a:pt x="1280" y="5287"/>
                  </a:lnTo>
                  <a:lnTo>
                    <a:pt x="1280" y="3701"/>
                  </a:lnTo>
                  <a:lnTo>
                    <a:pt x="2894" y="3701"/>
                  </a:lnTo>
                  <a:lnTo>
                    <a:pt x="2894" y="5287"/>
                  </a:lnTo>
                  <a:close/>
                  <a:moveTo>
                    <a:pt x="2894" y="2922"/>
                  </a:moveTo>
                  <a:lnTo>
                    <a:pt x="1280" y="2922"/>
                  </a:lnTo>
                  <a:lnTo>
                    <a:pt x="1280" y="1336"/>
                  </a:lnTo>
                  <a:lnTo>
                    <a:pt x="2894" y="1336"/>
                  </a:lnTo>
                  <a:lnTo>
                    <a:pt x="2894" y="2922"/>
                  </a:lnTo>
                  <a:close/>
                  <a:moveTo>
                    <a:pt x="5454" y="7652"/>
                  </a:moveTo>
                  <a:lnTo>
                    <a:pt x="3840" y="7652"/>
                  </a:lnTo>
                  <a:lnTo>
                    <a:pt x="3840" y="6066"/>
                  </a:lnTo>
                  <a:lnTo>
                    <a:pt x="5454" y="6066"/>
                  </a:lnTo>
                  <a:lnTo>
                    <a:pt x="5454" y="7652"/>
                  </a:lnTo>
                  <a:close/>
                  <a:moveTo>
                    <a:pt x="5454" y="5287"/>
                  </a:moveTo>
                  <a:lnTo>
                    <a:pt x="3840" y="5287"/>
                  </a:lnTo>
                  <a:lnTo>
                    <a:pt x="3840" y="3701"/>
                  </a:lnTo>
                  <a:lnTo>
                    <a:pt x="5454" y="3701"/>
                  </a:lnTo>
                  <a:lnTo>
                    <a:pt x="5454" y="5287"/>
                  </a:lnTo>
                  <a:close/>
                  <a:moveTo>
                    <a:pt x="5454" y="2922"/>
                  </a:moveTo>
                  <a:lnTo>
                    <a:pt x="3840" y="2922"/>
                  </a:lnTo>
                  <a:lnTo>
                    <a:pt x="3840" y="1336"/>
                  </a:lnTo>
                  <a:lnTo>
                    <a:pt x="5454" y="1336"/>
                  </a:lnTo>
                  <a:lnTo>
                    <a:pt x="5454" y="2922"/>
                  </a:lnTo>
                  <a:close/>
                  <a:moveTo>
                    <a:pt x="12466" y="3701"/>
                  </a:moveTo>
                  <a:lnTo>
                    <a:pt x="8097" y="3701"/>
                  </a:lnTo>
                  <a:cubicBezTo>
                    <a:pt x="7903" y="3701"/>
                    <a:pt x="7763" y="3840"/>
                    <a:pt x="7763" y="4035"/>
                  </a:cubicBezTo>
                  <a:lnTo>
                    <a:pt x="7763" y="11464"/>
                  </a:lnTo>
                  <a:cubicBezTo>
                    <a:pt x="7763" y="11492"/>
                    <a:pt x="7791" y="11492"/>
                    <a:pt x="7791" y="11492"/>
                  </a:cubicBezTo>
                  <a:lnTo>
                    <a:pt x="9544" y="11492"/>
                  </a:lnTo>
                  <a:lnTo>
                    <a:pt x="9544" y="10045"/>
                  </a:lnTo>
                  <a:lnTo>
                    <a:pt x="11019" y="10045"/>
                  </a:lnTo>
                  <a:lnTo>
                    <a:pt x="11019" y="11492"/>
                  </a:lnTo>
                  <a:lnTo>
                    <a:pt x="12744" y="11492"/>
                  </a:lnTo>
                  <a:cubicBezTo>
                    <a:pt x="12772" y="11492"/>
                    <a:pt x="12772" y="11464"/>
                    <a:pt x="12772" y="11464"/>
                  </a:cubicBezTo>
                  <a:lnTo>
                    <a:pt x="12772" y="4035"/>
                  </a:lnTo>
                  <a:cubicBezTo>
                    <a:pt x="12800" y="3868"/>
                    <a:pt x="12633" y="3701"/>
                    <a:pt x="12466" y="3701"/>
                  </a:cubicBezTo>
                  <a:close/>
                  <a:moveTo>
                    <a:pt x="12104" y="8821"/>
                  </a:moveTo>
                  <a:lnTo>
                    <a:pt x="8403" y="8821"/>
                  </a:lnTo>
                  <a:lnTo>
                    <a:pt x="8403" y="8042"/>
                  </a:lnTo>
                  <a:lnTo>
                    <a:pt x="12104" y="8042"/>
                  </a:lnTo>
                  <a:lnTo>
                    <a:pt x="12104" y="8821"/>
                  </a:lnTo>
                  <a:close/>
                  <a:moveTo>
                    <a:pt x="12104" y="7263"/>
                  </a:moveTo>
                  <a:lnTo>
                    <a:pt x="8403" y="7263"/>
                  </a:lnTo>
                  <a:lnTo>
                    <a:pt x="8403" y="6483"/>
                  </a:lnTo>
                  <a:lnTo>
                    <a:pt x="12104" y="6483"/>
                  </a:lnTo>
                  <a:lnTo>
                    <a:pt x="12104" y="7263"/>
                  </a:lnTo>
                  <a:close/>
                  <a:moveTo>
                    <a:pt x="12104" y="5677"/>
                  </a:moveTo>
                  <a:lnTo>
                    <a:pt x="8403" y="5677"/>
                  </a:lnTo>
                  <a:lnTo>
                    <a:pt x="8403" y="4897"/>
                  </a:lnTo>
                  <a:lnTo>
                    <a:pt x="12104" y="4897"/>
                  </a:lnTo>
                  <a:lnTo>
                    <a:pt x="12104" y="5677"/>
                  </a:lnTo>
                  <a:close/>
                  <a:moveTo>
                    <a:pt x="12104" y="567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101" name="Oval 29"/>
            <p:cNvSpPr>
              <a:spLocks noChangeArrowheads="1"/>
            </p:cNvSpPr>
            <p:nvPr/>
          </p:nvSpPr>
          <p:spPr bwMode="auto">
            <a:xfrm>
              <a:off x="7626235" y="1535353"/>
              <a:ext cx="580145" cy="580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102" name="Oval 131"/>
            <p:cNvSpPr>
              <a:spLocks noChangeArrowheads="1"/>
            </p:cNvSpPr>
            <p:nvPr/>
          </p:nvSpPr>
          <p:spPr bwMode="auto">
            <a:xfrm>
              <a:off x="7626235" y="1535353"/>
              <a:ext cx="580145" cy="580145"/>
            </a:xfrm>
            <a:prstGeom prst="ellipse">
              <a:avLst/>
            </a:prstGeom>
            <a:solidFill>
              <a:srgbClr val="65656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01">
              <a:extLst>
                <a:ext uri="{FF2B5EF4-FFF2-40B4-BE49-F238E27FC236}">
                  <a16:creationId xmlns:a16="http://schemas.microsoft.com/office/drawing/2014/main" id="{0928DEED-672D-45AC-8217-924518FAD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1590" y="1658940"/>
              <a:ext cx="309434" cy="359526"/>
            </a:xfrm>
            <a:custGeom>
              <a:gdLst>
                <a:gd fmla="*/ 6390 w 7040" name="T0"/>
                <a:gd fmla="*/ 4928 h 8178" name="T1"/>
                <a:gd fmla="*/ 4224 w 7040" name="T2"/>
                <a:gd fmla="*/ 4928 h 8178" name="T3"/>
                <a:gd fmla="*/ 4224 w 7040" name="T4"/>
                <a:gd fmla="*/ 3954 h 8178" name="T5"/>
                <a:gd fmla="*/ 6390 w 7040" name="T6"/>
                <a:gd fmla="*/ 3954 h 8178" name="T7"/>
                <a:gd fmla="*/ 7040 w 7040" name="T8"/>
                <a:gd fmla="*/ 3358 h 8178" name="T9"/>
                <a:gd fmla="*/ 6390 w 7040" name="T10"/>
                <a:gd fmla="*/ 2762 h 8178" name="T11"/>
                <a:gd fmla="*/ 5307 w 7040" name="T12"/>
                <a:gd fmla="*/ 2762 h 8178" name="T13"/>
                <a:gd fmla="*/ 6390 w 7040" name="T14"/>
                <a:gd fmla="*/ 812 h 8178" name="T15"/>
                <a:gd fmla="*/ 6065 w 7040" name="T16"/>
                <a:gd fmla="*/ 108 h 8178" name="T17"/>
                <a:gd fmla="*/ 5199 w 7040" name="T18"/>
                <a:gd fmla="*/ 271 h 8178" name="T19"/>
                <a:gd fmla="*/ 3791 w 7040" name="T20"/>
                <a:gd fmla="*/ 2762 h 8178" name="T21"/>
                <a:gd fmla="*/ 3412 w 7040" name="T22"/>
                <a:gd fmla="*/ 2762 h 8178" name="T23"/>
                <a:gd fmla="*/ 3357 w 7040" name="T24"/>
                <a:gd fmla="*/ 2708 h 8178" name="T25"/>
                <a:gd fmla="*/ 2058 w 7040" name="T26"/>
                <a:gd fmla="*/ 325 h 8178" name="T27"/>
                <a:gd fmla="*/ 1191 w 7040" name="T28"/>
                <a:gd fmla="*/ 271 h 8178" name="T29"/>
                <a:gd fmla="*/ 866 w 7040" name="T30"/>
                <a:gd fmla="*/ 921 h 8178" name="T31"/>
                <a:gd fmla="*/ 1949 w 7040" name="T32"/>
                <a:gd fmla="*/ 2762 h 8178" name="T33"/>
                <a:gd fmla="*/ 650 w 7040" name="T34"/>
                <a:gd fmla="*/ 2762 h 8178" name="T35"/>
                <a:gd fmla="*/ 0 w 7040" name="T36"/>
                <a:gd fmla="*/ 3358 h 8178" name="T37"/>
                <a:gd fmla="*/ 650 w 7040" name="T38"/>
                <a:gd fmla="*/ 3954 h 8178" name="T39"/>
                <a:gd fmla="*/ 2816 w 7040" name="T40"/>
                <a:gd fmla="*/ 3954 h 8178" name="T41"/>
                <a:gd fmla="*/ 2816 w 7040" name="T42"/>
                <a:gd fmla="*/ 4928 h 8178" name="T43"/>
                <a:gd fmla="*/ 650 w 7040" name="T44"/>
                <a:gd fmla="*/ 4928 h 8178" name="T45"/>
                <a:gd fmla="*/ 0 w 7040" name="T46"/>
                <a:gd fmla="*/ 5470 h 8178" name="T47"/>
                <a:gd fmla="*/ 650 w 7040" name="T48"/>
                <a:gd fmla="*/ 6066 h 8178" name="T49"/>
                <a:gd fmla="*/ 2816 w 7040" name="T50"/>
                <a:gd fmla="*/ 6066 h 8178" name="T51"/>
                <a:gd fmla="*/ 2816 w 7040" name="T52"/>
                <a:gd fmla="*/ 7582 h 8178" name="T53"/>
                <a:gd fmla="*/ 3466 w 7040" name="T54"/>
                <a:gd fmla="*/ 8178 h 8178" name="T55"/>
                <a:gd fmla="*/ 3466 w 7040" name="T56"/>
                <a:gd fmla="*/ 8178 h 8178" name="T57"/>
                <a:gd fmla="*/ 4116 w 7040" name="T58"/>
                <a:gd fmla="*/ 7582 h 8178" name="T59"/>
                <a:gd fmla="*/ 4116 w 7040" name="T60"/>
                <a:gd fmla="*/ 6066 h 8178" name="T61"/>
                <a:gd fmla="*/ 6282 w 7040" name="T62"/>
                <a:gd fmla="*/ 6066 h 8178" name="T63"/>
                <a:gd fmla="*/ 6932 w 7040" name="T64"/>
                <a:gd fmla="*/ 5470 h 8178" name="T65"/>
                <a:gd fmla="*/ 6391 w 7040" name="T66"/>
                <a:gd fmla="*/ 4928 h 8178" name="T67"/>
                <a:gd fmla="*/ 6391 w 7040" name="T68"/>
                <a:gd fmla="*/ 4928 h 8178" name="T69"/>
                <a:gd fmla="*/ 6391 w 7040" name="T70"/>
                <a:gd fmla="*/ 4928 h 8178" name="T71"/>
                <a:gd fmla="*/ 6390 w 7040" name="T72"/>
                <a:gd fmla="*/ 4928 h 8178" name="T73"/>
                <a:gd fmla="*/ 6390 w 7040" name="T74"/>
                <a:gd fmla="*/ 4928 h 817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8178" w="7040">
                  <a:moveTo>
                    <a:pt x="6390" y="4928"/>
                  </a:moveTo>
                  <a:lnTo>
                    <a:pt x="4224" y="4928"/>
                  </a:lnTo>
                  <a:lnTo>
                    <a:pt x="4224" y="3954"/>
                  </a:lnTo>
                  <a:lnTo>
                    <a:pt x="6390" y="3954"/>
                  </a:lnTo>
                  <a:cubicBezTo>
                    <a:pt x="6770" y="3954"/>
                    <a:pt x="7040" y="3683"/>
                    <a:pt x="7040" y="3358"/>
                  </a:cubicBezTo>
                  <a:cubicBezTo>
                    <a:pt x="7040" y="3033"/>
                    <a:pt x="6715" y="2762"/>
                    <a:pt x="6390" y="2762"/>
                  </a:cubicBezTo>
                  <a:lnTo>
                    <a:pt x="5307" y="2762"/>
                  </a:lnTo>
                  <a:lnTo>
                    <a:pt x="6390" y="812"/>
                  </a:lnTo>
                  <a:cubicBezTo>
                    <a:pt x="6553" y="596"/>
                    <a:pt x="6390" y="271"/>
                    <a:pt x="6065" y="108"/>
                  </a:cubicBezTo>
                  <a:cubicBezTo>
                    <a:pt x="5686" y="0"/>
                    <a:pt x="5307" y="54"/>
                    <a:pt x="5199" y="271"/>
                  </a:cubicBezTo>
                  <a:lnTo>
                    <a:pt x="3791" y="2762"/>
                  </a:lnTo>
                  <a:lnTo>
                    <a:pt x="3412" y="2762"/>
                  </a:lnTo>
                  <a:cubicBezTo>
                    <a:pt x="3412" y="2762"/>
                    <a:pt x="3412" y="2708"/>
                    <a:pt x="3357" y="2708"/>
                  </a:cubicBezTo>
                  <a:lnTo>
                    <a:pt x="2058" y="325"/>
                  </a:lnTo>
                  <a:cubicBezTo>
                    <a:pt x="1895" y="108"/>
                    <a:pt x="1516" y="108"/>
                    <a:pt x="1191" y="271"/>
                  </a:cubicBezTo>
                  <a:cubicBezTo>
                    <a:pt x="866" y="433"/>
                    <a:pt x="758" y="704"/>
                    <a:pt x="866" y="921"/>
                  </a:cubicBezTo>
                  <a:lnTo>
                    <a:pt x="1949" y="2762"/>
                  </a:lnTo>
                  <a:lnTo>
                    <a:pt x="650" y="2762"/>
                  </a:lnTo>
                  <a:cubicBezTo>
                    <a:pt x="325" y="2762"/>
                    <a:pt x="0" y="3033"/>
                    <a:pt x="0" y="3358"/>
                  </a:cubicBezTo>
                  <a:cubicBezTo>
                    <a:pt x="0" y="3683"/>
                    <a:pt x="325" y="3954"/>
                    <a:pt x="650" y="3954"/>
                  </a:cubicBezTo>
                  <a:lnTo>
                    <a:pt x="2816" y="3954"/>
                  </a:lnTo>
                  <a:lnTo>
                    <a:pt x="2816" y="4928"/>
                  </a:lnTo>
                  <a:lnTo>
                    <a:pt x="650" y="4928"/>
                  </a:lnTo>
                  <a:cubicBezTo>
                    <a:pt x="325" y="4928"/>
                    <a:pt x="0" y="5145"/>
                    <a:pt x="0" y="5470"/>
                  </a:cubicBezTo>
                  <a:cubicBezTo>
                    <a:pt x="0" y="5795"/>
                    <a:pt x="325" y="6066"/>
                    <a:pt x="650" y="6066"/>
                  </a:cubicBezTo>
                  <a:lnTo>
                    <a:pt x="2816" y="6066"/>
                  </a:lnTo>
                  <a:lnTo>
                    <a:pt x="2816" y="7582"/>
                  </a:lnTo>
                  <a:cubicBezTo>
                    <a:pt x="2816" y="7907"/>
                    <a:pt x="3141" y="8178"/>
                    <a:pt x="3466" y="8178"/>
                  </a:cubicBezTo>
                  <a:lnTo>
                    <a:pt x="3466" y="8178"/>
                  </a:lnTo>
                  <a:cubicBezTo>
                    <a:pt x="3845" y="8178"/>
                    <a:pt x="4116" y="7907"/>
                    <a:pt x="4116" y="7582"/>
                  </a:cubicBezTo>
                  <a:lnTo>
                    <a:pt x="4116" y="6066"/>
                  </a:lnTo>
                  <a:lnTo>
                    <a:pt x="6282" y="6066"/>
                  </a:lnTo>
                  <a:cubicBezTo>
                    <a:pt x="6661" y="6066"/>
                    <a:pt x="6932" y="5795"/>
                    <a:pt x="6932" y="5470"/>
                  </a:cubicBezTo>
                  <a:cubicBezTo>
                    <a:pt x="7040" y="5145"/>
                    <a:pt x="6715" y="4928"/>
                    <a:pt x="6391" y="4928"/>
                  </a:cubicBezTo>
                  <a:lnTo>
                    <a:pt x="6391" y="4928"/>
                  </a:lnTo>
                  <a:lnTo>
                    <a:pt x="6391" y="4928"/>
                  </a:lnTo>
                  <a:lnTo>
                    <a:pt x="6390" y="4928"/>
                  </a:lnTo>
                  <a:close/>
                  <a:moveTo>
                    <a:pt x="6390" y="492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105" name="Oval 16"/>
            <p:cNvSpPr>
              <a:spLocks noChangeArrowheads="1"/>
            </p:cNvSpPr>
            <p:nvPr/>
          </p:nvSpPr>
          <p:spPr bwMode="auto">
            <a:xfrm>
              <a:off x="8466827" y="1535353"/>
              <a:ext cx="579123" cy="580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106" name="Oval 144"/>
            <p:cNvSpPr>
              <a:spLocks noChangeArrowheads="1"/>
            </p:cNvSpPr>
            <p:nvPr/>
          </p:nvSpPr>
          <p:spPr bwMode="auto">
            <a:xfrm>
              <a:off x="8466827" y="1535353"/>
              <a:ext cx="579123" cy="580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kern="0" lang="zh-CN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D6EE9729-C080-40F5-8C1C-E23A075EE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1720" y="1636981"/>
              <a:ext cx="289338" cy="338077"/>
            </a:xfrm>
            <a:custGeom>
              <a:gdLst>
                <a:gd fmla="*/ 8209 w 10908" name="T0"/>
                <a:gd fmla="*/ 2143 h 12744" name="T1"/>
                <a:gd fmla="*/ 8209 w 10908" name="T2"/>
                <a:gd fmla="*/ 1057 h 12744" name="T3"/>
                <a:gd fmla="*/ 7124 w 10908" name="T4"/>
                <a:gd fmla="*/ 0 h 12744" name="T5"/>
                <a:gd fmla="*/ 3840 w 10908" name="T6"/>
                <a:gd fmla="*/ 0 h 12744" name="T7"/>
                <a:gd fmla="*/ 2755 w 10908" name="T8"/>
                <a:gd fmla="*/ 1057 h 12744" name="T9"/>
                <a:gd fmla="*/ 2755 w 10908" name="T10"/>
                <a:gd fmla="*/ 2115 h 12744" name="T11"/>
                <a:gd fmla="*/ 0 w 10908" name="T12"/>
                <a:gd fmla="*/ 2115 h 12744" name="T13"/>
                <a:gd fmla="*/ 0 w 10908" name="T14"/>
                <a:gd fmla="*/ 3172 h 12744" name="T15"/>
                <a:gd fmla="*/ 1085 w 10908" name="T16"/>
                <a:gd fmla="*/ 3172 h 12744" name="T17"/>
                <a:gd fmla="*/ 1085 w 10908" name="T18"/>
                <a:gd fmla="*/ 11687 h 12744" name="T19"/>
                <a:gd fmla="*/ 2171 w 10908" name="T20"/>
                <a:gd fmla="*/ 12744 h 12744" name="T21"/>
                <a:gd fmla="*/ 8738 w 10908" name="T22"/>
                <a:gd fmla="*/ 12744 h 12744" name="T23"/>
                <a:gd fmla="*/ 9823 w 10908" name="T24"/>
                <a:gd fmla="*/ 11687 h 12744" name="T25"/>
                <a:gd fmla="*/ 9823 w 10908" name="T26"/>
                <a:gd fmla="*/ 3200 h 12744" name="T27"/>
                <a:gd fmla="*/ 10908 w 10908" name="T28"/>
                <a:gd fmla="*/ 3200 h 12744" name="T29"/>
                <a:gd fmla="*/ 10908 w 10908" name="T30"/>
                <a:gd fmla="*/ 2143 h 12744" name="T31"/>
                <a:gd fmla="*/ 8209 w 10908" name="T32"/>
                <a:gd fmla="*/ 2143 h 12744" name="T33"/>
                <a:gd fmla="*/ 4870 w 10908" name="T34"/>
                <a:gd fmla="*/ 10963 h 12744" name="T35"/>
                <a:gd fmla="*/ 3645 w 10908" name="T36"/>
                <a:gd fmla="*/ 10963 h 12744" name="T37"/>
                <a:gd fmla="*/ 3645 w 10908" name="T38"/>
                <a:gd fmla="*/ 4257 h 12744" name="T39"/>
                <a:gd fmla="*/ 4870 w 10908" name="T40"/>
                <a:gd fmla="*/ 4257 h 12744" name="T41"/>
                <a:gd fmla="*/ 4870 w 10908" name="T42"/>
                <a:gd fmla="*/ 10963 h 12744" name="T43"/>
                <a:gd fmla="*/ 7319 w 10908" name="T44"/>
                <a:gd fmla="*/ 10963 h 12744" name="T45"/>
                <a:gd fmla="*/ 6094 w 10908" name="T46"/>
                <a:gd fmla="*/ 10963 h 12744" name="T47"/>
                <a:gd fmla="*/ 6094 w 10908" name="T48"/>
                <a:gd fmla="*/ 4257 h 12744" name="T49"/>
                <a:gd fmla="*/ 7319 w 10908" name="T50"/>
                <a:gd fmla="*/ 4257 h 12744" name="T51"/>
                <a:gd fmla="*/ 7319 w 10908" name="T52"/>
                <a:gd fmla="*/ 10963 h 1274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743" w="10908">
                  <a:moveTo>
                    <a:pt x="8209" y="2143"/>
                  </a:moveTo>
                  <a:lnTo>
                    <a:pt x="8209" y="1057"/>
                  </a:lnTo>
                  <a:cubicBezTo>
                    <a:pt x="8209" y="473"/>
                    <a:pt x="7708" y="0"/>
                    <a:pt x="7124" y="0"/>
                  </a:cubicBezTo>
                  <a:lnTo>
                    <a:pt x="3840" y="0"/>
                  </a:lnTo>
                  <a:cubicBezTo>
                    <a:pt x="3228" y="0"/>
                    <a:pt x="2755" y="473"/>
                    <a:pt x="2755" y="1057"/>
                  </a:cubicBezTo>
                  <a:lnTo>
                    <a:pt x="2755" y="2115"/>
                  </a:lnTo>
                  <a:lnTo>
                    <a:pt x="0" y="2115"/>
                  </a:lnTo>
                  <a:lnTo>
                    <a:pt x="0" y="3172"/>
                  </a:lnTo>
                  <a:lnTo>
                    <a:pt x="1085" y="3172"/>
                  </a:lnTo>
                  <a:lnTo>
                    <a:pt x="1085" y="11687"/>
                  </a:lnTo>
                  <a:cubicBezTo>
                    <a:pt x="1085" y="12271"/>
                    <a:pt x="1586" y="12744"/>
                    <a:pt x="2171" y="12744"/>
                  </a:cubicBezTo>
                  <a:lnTo>
                    <a:pt x="8738" y="12744"/>
                  </a:lnTo>
                  <a:cubicBezTo>
                    <a:pt x="9350" y="12744"/>
                    <a:pt x="9823" y="12271"/>
                    <a:pt x="9823" y="11687"/>
                  </a:cubicBezTo>
                  <a:lnTo>
                    <a:pt x="9823" y="3200"/>
                  </a:lnTo>
                  <a:lnTo>
                    <a:pt x="10908" y="3200"/>
                  </a:lnTo>
                  <a:lnTo>
                    <a:pt x="10908" y="2143"/>
                  </a:lnTo>
                  <a:lnTo>
                    <a:pt x="8209" y="2143"/>
                  </a:lnTo>
                  <a:close/>
                  <a:moveTo>
                    <a:pt x="4870" y="10963"/>
                  </a:moveTo>
                  <a:lnTo>
                    <a:pt x="3645" y="10963"/>
                  </a:lnTo>
                  <a:lnTo>
                    <a:pt x="3645" y="4257"/>
                  </a:lnTo>
                  <a:lnTo>
                    <a:pt x="4870" y="4257"/>
                  </a:lnTo>
                  <a:lnTo>
                    <a:pt x="4870" y="10963"/>
                  </a:lnTo>
                  <a:close/>
                  <a:moveTo>
                    <a:pt x="7319" y="10963"/>
                  </a:moveTo>
                  <a:lnTo>
                    <a:pt x="6094" y="10963"/>
                  </a:lnTo>
                  <a:lnTo>
                    <a:pt x="6094" y="4257"/>
                  </a:lnTo>
                  <a:lnTo>
                    <a:pt x="7319" y="4257"/>
                  </a:lnTo>
                  <a:lnTo>
                    <a:pt x="7319" y="109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4CA1874-2825-444E-A8DA-7DE3F605A6FF}"/>
              </a:ext>
            </a:extLst>
          </p:cNvPr>
          <p:cNvGrpSpPr/>
          <p:nvPr/>
        </p:nvGrpSpPr>
        <p:grpSpPr>
          <a:xfrm>
            <a:off x="480369" y="1325880"/>
            <a:ext cx="7406778" cy="5029200"/>
            <a:chOff x="480369" y="1325880"/>
            <a:chExt cx="7406778" cy="50292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ED60B90-7DA5-4A15-90C6-1176BF3626D3}"/>
                </a:ext>
              </a:extLst>
            </p:cNvPr>
            <p:cNvGrpSpPr/>
            <p:nvPr/>
          </p:nvGrpSpPr>
          <p:grpSpPr>
            <a:xfrm>
              <a:off x="480369" y="1325880"/>
              <a:ext cx="7406778" cy="5029199"/>
              <a:chOff x="480369" y="1325880"/>
              <a:chExt cx="7406778" cy="5029199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88C22193-17E5-400E-96C3-EC7FD320473B}"/>
                  </a:ext>
                </a:extLst>
              </p:cNvPr>
              <p:cNvGrpSpPr/>
              <p:nvPr/>
            </p:nvGrpSpPr>
            <p:grpSpPr>
              <a:xfrm>
                <a:off x="480369" y="1325880"/>
                <a:ext cx="5978167" cy="5029199"/>
                <a:chOff x="480369" y="1325880"/>
                <a:chExt cx="5978167" cy="5029199"/>
              </a:xfrm>
            </p:grpSpPr>
            <p:pic>
              <p:nvPicPr>
                <p:cNvPr id="90" name="图片 8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r="20564"/>
                <a:stretch>
                  <a:fillRect/>
                </a:stretch>
              </p:blipFill>
              <p:spPr>
                <a:xfrm>
                  <a:off x="480369" y="1338210"/>
                  <a:ext cx="5978167" cy="5016869"/>
                </a:xfrm>
                <a:custGeom>
                  <a:gdLst>
                    <a:gd fmla="*/ 0 w 5364480" name="connsiteX0"/>
                    <a:gd fmla="*/ 0 h 5029200" name="connsiteY0"/>
                    <a:gd fmla="*/ 5364480 w 5364480" name="connsiteX1"/>
                    <a:gd fmla="*/ 0 h 5029200" name="connsiteY1"/>
                    <a:gd fmla="*/ 5364480 w 5364480" name="connsiteX2"/>
                    <a:gd fmla="*/ 5029200 h 5029200" name="connsiteY2"/>
                    <a:gd fmla="*/ 0 w 5364480" name="connsiteX3"/>
                    <a:gd fmla="*/ 5029200 h 5029200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5029200" w="5364480">
                      <a:moveTo>
                        <a:pt x="0" y="0"/>
                      </a:moveTo>
                      <a:lnTo>
                        <a:pt x="5364480" y="0"/>
                      </a:lnTo>
                      <a:lnTo>
                        <a:pt x="5364480" y="5029200"/>
                      </a:lnTo>
                      <a:lnTo>
                        <a:pt x="0" y="5029200"/>
                      </a:lnTo>
                      <a:close/>
                    </a:path>
                  </a:pathLst>
                </a:custGeom>
              </p:spPr>
            </p:pic>
            <p:sp>
              <p:nvSpPr>
                <p:cNvPr id="91" name="矩形 90"/>
                <p:cNvSpPr/>
                <p:nvPr/>
              </p:nvSpPr>
              <p:spPr>
                <a:xfrm>
                  <a:off x="480369" y="1325880"/>
                  <a:ext cx="2895600" cy="8307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8" name="矩形 107"/>
              <p:cNvSpPr/>
              <p:nvPr/>
            </p:nvSpPr>
            <p:spPr>
              <a:xfrm>
                <a:off x="6785644" y="5374109"/>
                <a:ext cx="1101503" cy="113686"/>
              </a:xfrm>
              <a:prstGeom prst="rect">
                <a:avLst/>
              </a:pr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4747570" y="5486400"/>
              <a:ext cx="3139440" cy="868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4000">
                  <a:cs typeface="+mn-ea"/>
                  <a:sym typeface="+mn-lt"/>
                </a:rPr>
                <a:t>评分结果</a:t>
              </a:r>
            </a:p>
          </p:txBody>
        </p:sp>
      </p:grpSp>
    </p:spTree>
    <p:custDataLst>
      <p:tags r:id="rId4"/>
    </p:custDataLst>
    <p:extLst>
      <p:ext uri="{BB962C8B-B14F-4D97-AF65-F5344CB8AC3E}">
        <p14:creationId val="744245384"/>
      </p:ext>
    </p:extLst>
  </p:cSld>
  <p:clrMapOvr>
    <a:masterClrMapping/>
  </p:clrMapOvr>
  <mc:AlternateContent>
    <mc:Choice Requires="p14">
      <p:transition advTm="3000" p14:dur="1400" spd="slow">
        <p14:doors dir="vert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6157ADF-65F3-4C02-96BE-206DC4C02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206" l="-1" r="18782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7390" y="390745"/>
            <a:ext cx="10802679" cy="6076507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1824307" y="2376946"/>
            <a:ext cx="8717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9600">
                <a:solidFill>
                  <a:schemeClr val="bg1"/>
                </a:solidFill>
                <a:cs typeface="+mn-ea"/>
                <a:sym typeface="+mn-lt"/>
              </a:rPr>
              <a:t>护理问题与措施</a:t>
            </a:r>
          </a:p>
        </p:txBody>
      </p:sp>
      <p:sp>
        <p:nvSpPr>
          <p:cNvPr id="41" name="矩形 40"/>
          <p:cNvSpPr/>
          <p:nvPr/>
        </p:nvSpPr>
        <p:spPr>
          <a:xfrm>
            <a:off x="3297581" y="4262944"/>
            <a:ext cx="570229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altLang="zh-CN" lang="en-US" sz="240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43" name="十字形 42"/>
          <p:cNvSpPr/>
          <p:nvPr/>
        </p:nvSpPr>
        <p:spPr>
          <a:xfrm flipV="1">
            <a:off x="4892590" y="1324696"/>
            <a:ext cx="741535" cy="736587"/>
          </a:xfrm>
          <a:prstGeom prst="plus">
            <a:avLst>
              <a:gd fmla="val 36368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4" name="等腰三角形 43"/>
          <p:cNvSpPr/>
          <p:nvPr/>
        </p:nvSpPr>
        <p:spPr>
          <a:xfrm flipV="1">
            <a:off x="6096000" y="5866851"/>
            <a:ext cx="245157" cy="2113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32946C-8F85-44F9-8887-F8E13F1FF586}"/>
              </a:ext>
            </a:extLst>
          </p:cNvPr>
          <p:cNvSpPr txBox="1"/>
          <p:nvPr/>
        </p:nvSpPr>
        <p:spPr>
          <a:xfrm>
            <a:off x="3297581" y="4772510"/>
            <a:ext cx="5702299" cy="5791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请在此处输入您的文字内容，请在此处输入您的文字内容请在此处输入您的文字内容，请在此处输入您的文字内容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6821EC-88B7-4B78-8AD9-62A8A81BAD99}"/>
              </a:ext>
            </a:extLst>
          </p:cNvPr>
          <p:cNvSpPr txBox="1"/>
          <p:nvPr/>
        </p:nvSpPr>
        <p:spPr>
          <a:xfrm>
            <a:off x="5823897" y="1092825"/>
            <a:ext cx="156791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lang="en-US" sz="7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</p:spTree>
    <p:extLst>
      <p:ext uri="{BB962C8B-B14F-4D97-AF65-F5344CB8AC3E}">
        <p14:creationId val="251047181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9"/>
      <p:bldP grpId="0" spid="41"/>
      <p:bldP grpId="0" spid="43"/>
      <p:bldP grpId="0" spid="44"/>
      <p:bldP grpId="0" spid="1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A743FF7-C54F-42E3-A6C4-767F1DD4D604}"/>
              </a:ext>
            </a:extLst>
          </p:cNvPr>
          <p:cNvSpPr/>
          <p:nvPr/>
        </p:nvSpPr>
        <p:spPr>
          <a:xfrm>
            <a:off x="780481" y="1160463"/>
            <a:ext cx="5205352" cy="484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2.12 18:41 </a:t>
            </a:r>
          </a:p>
          <a:p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P1 焦虑：与对疾病的知识缺乏、担心预后有关</a:t>
            </a:r>
          </a:p>
          <a:p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Ｉ3 </a:t>
            </a:r>
          </a:p>
          <a:p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1:耐心倾听病人述说，与患者沟通交流，开导劝慰，避免焦虑导致气机运行阻滞，脉络不通</a:t>
            </a:r>
          </a:p>
          <a:p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 2:保持良好的情志，使脏腑气血功能旺盛，促使疾病痊愈 </a:t>
            </a:r>
          </a:p>
          <a:p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 3:向患者及家属介绍同种病治疗成功病例，缓解其焦虑情绪</a:t>
            </a:r>
          </a:p>
          <a:p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2.12 21:00</a:t>
            </a:r>
          </a:p>
          <a:p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患者疼痛症状较前稍缓解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0E4B15-B1C9-456A-9703-197BD290B78A}"/>
              </a:ext>
            </a:extLst>
          </p:cNvPr>
          <p:cNvSpPr/>
          <p:nvPr/>
        </p:nvSpPr>
        <p:spPr>
          <a:xfrm>
            <a:off x="6096000" y="4022785"/>
            <a:ext cx="5950826" cy="612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2.12  20:00</a:t>
            </a:r>
          </a:p>
          <a:p>
            <a:pPr>
              <a:lnSpc>
                <a:spcPct val="150000"/>
              </a:lnSpc>
            </a:pPr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Ｐ2 生活自理能力缺陷：与肢体活动障碍有关</a:t>
            </a:r>
          </a:p>
          <a:p>
            <a:pPr>
              <a:lnSpc>
                <a:spcPct val="150000"/>
              </a:lnSpc>
            </a:pPr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Ｉ2 1:协助患者进食、排便及个人卫生等生活护理</a:t>
            </a:r>
          </a:p>
          <a:p>
            <a:pPr>
              <a:lnSpc>
                <a:spcPct val="150000"/>
              </a:lnSpc>
            </a:pPr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       2:为患者创造安静、整洁、舒适的病房环境</a:t>
            </a:r>
          </a:p>
          <a:p>
            <a:pPr>
              <a:lnSpc>
                <a:spcPct val="150000"/>
              </a:lnSpc>
            </a:pPr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       3:加强巡视，从生活上关心体贴病人，以理</a:t>
            </a:r>
          </a:p>
          <a:p>
            <a:pPr>
              <a:lnSpc>
                <a:spcPct val="150000"/>
              </a:lnSpc>
            </a:pPr>
            <a:r>
              <a:rPr altLang="zh-CN" b="1" lang="en-GB" sz="2400">
                <a:solidFill>
                  <a:srgbClr val="404040"/>
                </a:solidFill>
                <a:cs typeface="+mn-ea"/>
                <a:sym typeface="+mn-lt"/>
              </a:rPr>
              <a:t>         解宽容的态度主动与病人交往，了解生活所需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A6361C4-8F7E-4247-B64B-623E28B3A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635" t="9029"/>
          <a:stretch>
            <a:fillRect/>
          </a:stretch>
        </p:blipFill>
        <p:spPr>
          <a:xfrm>
            <a:off x="6038038" y="1341153"/>
            <a:ext cx="5480862" cy="26816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E1B584-C431-439D-A0AC-41F4FB69D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611"/>
          <a:stretch>
            <a:fillRect/>
          </a:stretch>
        </p:blipFill>
        <p:spPr>
          <a:xfrm>
            <a:off x="780481" y="4484450"/>
            <a:ext cx="5023692" cy="2219968"/>
          </a:xfrm>
          <a:prstGeom prst="rect">
            <a:avLst/>
          </a:prstGeom>
        </p:spPr>
      </p:pic>
    </p:spTree>
    <p:extLst>
      <p:ext uri="{BB962C8B-B14F-4D97-AF65-F5344CB8AC3E}">
        <p14:creationId val="2086367688"/>
      </p:ext>
    </p:extLst>
  </p:cSld>
  <p:clrMapOvr>
    <a:masterClrMapping/>
  </p:clrMapOvr>
  <mc:AlternateContent>
    <mc:Choice Requires="p14">
      <p:transition advTm="3000" p14:dur="1600" spd="slow">
        <p14:prism isInverted="1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274CE60-5570-49F7-B92F-9ADCF1AC0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130"/>
          <a:stretch>
            <a:fillRect/>
          </a:stretch>
        </p:blipFill>
        <p:spPr>
          <a:xfrm>
            <a:off x="590409" y="1500117"/>
            <a:ext cx="4194718" cy="4978400"/>
          </a:xfrm>
          <a:prstGeom prst="rect">
            <a:avLst/>
          </a:prstGeom>
        </p:spPr>
      </p:pic>
      <p:grpSp>
        <p:nvGrpSpPr>
          <p:cNvPr id="2" name="8">
            <a:extLst>
              <a:ext uri="{FF2B5EF4-FFF2-40B4-BE49-F238E27FC236}">
                <a16:creationId xmlns:a16="http://schemas.microsoft.com/office/drawing/2014/main" id="{D8A6F81D-8B7E-452A-9702-F563EB23DE62}"/>
              </a:ext>
            </a:extLst>
          </p:cNvPr>
          <p:cNvGrpSpPr/>
          <p:nvPr/>
        </p:nvGrpSpPr>
        <p:grpSpPr>
          <a:xfrm>
            <a:off x="4541341" y="1500119"/>
            <a:ext cx="7069584" cy="4978400"/>
            <a:chOff x="4943871" y="1701800"/>
            <a:chExt cx="6552804" cy="4390504"/>
          </a:xfrm>
          <a:solidFill>
            <a:srgbClr val="404040"/>
          </a:solidFill>
        </p:grpSpPr>
        <p:sp>
          <p:nvSpPr>
            <p:cNvPr id="3" name="3">
              <a:extLst>
                <a:ext uri="{FF2B5EF4-FFF2-40B4-BE49-F238E27FC236}">
                  <a16:creationId xmlns:a16="http://schemas.microsoft.com/office/drawing/2014/main" id="{03E83A6F-75E2-4716-8A7D-45A7F272C8D6}"/>
                </a:ext>
              </a:extLst>
            </p:cNvPr>
            <p:cNvSpPr/>
            <p:nvPr/>
          </p:nvSpPr>
          <p:spPr>
            <a:xfrm>
              <a:off x="5447928" y="1701800"/>
              <a:ext cx="6048747" cy="43905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  <p:sp>
          <p:nvSpPr>
            <p:cNvPr id="4" name="25">
              <a:extLst>
                <a:ext uri="{FF2B5EF4-FFF2-40B4-BE49-F238E27FC236}">
                  <a16:creationId xmlns:a16="http://schemas.microsoft.com/office/drawing/2014/main" id="{C0974AE4-B1CC-4E82-9558-C22E82E27B99}"/>
                </a:ext>
              </a:extLst>
            </p:cNvPr>
            <p:cNvSpPr/>
            <p:nvPr/>
          </p:nvSpPr>
          <p:spPr>
            <a:xfrm rot="16200000">
              <a:off x="3000647" y="3645024"/>
              <a:ext cx="4390504" cy="504056"/>
            </a:xfrm>
            <a:custGeom>
              <a:gdLst>
                <a:gd fmla="*/ 4390504 w 4390504" name="connsiteX0"/>
                <a:gd fmla="*/ 216024 h 504056" name="connsiteY0"/>
                <a:gd fmla="*/ 4390504 w 4390504" name="connsiteX1"/>
                <a:gd fmla="*/ 504056 h 504056" name="connsiteY1"/>
                <a:gd fmla="*/ 0 w 4390504" name="connsiteX2"/>
                <a:gd fmla="*/ 504056 h 504056" name="connsiteY2"/>
                <a:gd fmla="*/ 0 w 4390504" name="connsiteX3"/>
                <a:gd fmla="*/ 216024 h 504056" name="connsiteY3"/>
                <a:gd fmla="*/ 1985629 w 4390504" name="connsiteX4"/>
                <a:gd fmla="*/ 216024 h 504056" name="connsiteY4"/>
                <a:gd fmla="*/ 2195252 w 4390504" name="connsiteX5"/>
                <a:gd fmla="*/ 0 h 504056" name="connsiteY5"/>
                <a:gd fmla="*/ 2404874 w 4390504" name="connsiteX6"/>
                <a:gd fmla="*/ 216024 h 50405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504056" w="4390504">
                  <a:moveTo>
                    <a:pt x="4390504" y="216024"/>
                  </a:moveTo>
                  <a:lnTo>
                    <a:pt x="4390504" y="504056"/>
                  </a:lnTo>
                  <a:lnTo>
                    <a:pt x="0" y="504056"/>
                  </a:lnTo>
                  <a:lnTo>
                    <a:pt x="0" y="216024"/>
                  </a:lnTo>
                  <a:lnTo>
                    <a:pt x="1985629" y="216024"/>
                  </a:lnTo>
                  <a:lnTo>
                    <a:pt x="2195252" y="0"/>
                  </a:lnTo>
                  <a:lnTo>
                    <a:pt x="2404874" y="2160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  <a:sym typeface="+mn-lt"/>
              </a:endParaRPr>
            </a:p>
          </p:txBody>
        </p:sp>
      </p:grpSp>
      <p:sp>
        <p:nvSpPr>
          <p:cNvPr id="5" name="TextBox 19">
            <a:extLst>
              <a:ext uri="{FF2B5EF4-FFF2-40B4-BE49-F238E27FC236}">
                <a16:creationId xmlns:a16="http://schemas.microsoft.com/office/drawing/2014/main" id="{CB991C72-9C02-47D8-9938-F78C5DB2D7F1}"/>
              </a:ext>
            </a:extLst>
          </p:cNvPr>
          <p:cNvSpPr txBox="1"/>
          <p:nvPr/>
        </p:nvSpPr>
        <p:spPr>
          <a:xfrm>
            <a:off x="5796592" y="1777566"/>
            <a:ext cx="3647223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lvl="0"/>
            <a:r>
              <a:rPr altLang="zh-CN" b="1" lang="en-GB" sz="2400">
                <a:solidFill>
                  <a:schemeClr val="lt1"/>
                </a:solidFill>
                <a:cs typeface="+mn-ea"/>
                <a:sym typeface="+mn-lt"/>
              </a:rPr>
              <a:t>2.13  15:30</a:t>
            </a:r>
          </a:p>
        </p:txBody>
      </p:sp>
      <p:sp>
        <p:nvSpPr>
          <p:cNvPr id="6" name="TextBox 106">
            <a:extLst>
              <a:ext uri="{FF2B5EF4-FFF2-40B4-BE49-F238E27FC236}">
                <a16:creationId xmlns:a16="http://schemas.microsoft.com/office/drawing/2014/main" id="{411D15F6-4FD8-4BEB-A0F3-D4436B16E67E}"/>
              </a:ext>
            </a:extLst>
          </p:cNvPr>
          <p:cNvSpPr txBox="1"/>
          <p:nvPr/>
        </p:nvSpPr>
        <p:spPr>
          <a:xfrm>
            <a:off x="5762928" y="2387629"/>
            <a:ext cx="5646612" cy="1371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Ｐ3 焦虑：与对疾病的知识缺乏、担心预后有关</a:t>
            </a:r>
          </a:p>
          <a:p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 1:耐心倾听病人述说，与患者沟通交流，开导劝慰，</a:t>
            </a:r>
          </a:p>
          <a:p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 避免焦虑导致气机运行阻滞，脉络不通2:保持良好的情志，使脏腑气血功能旺盛，促使疾病痊愈 3:向患者及家属介绍同种病治疗成功病例，缓解其焦虑情绪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4B03A3A-AEF5-40F2-BA89-5EF8C0004F4C}"/>
              </a:ext>
            </a:extLst>
          </p:cNvPr>
          <p:cNvSpPr txBox="1"/>
          <p:nvPr/>
        </p:nvSpPr>
        <p:spPr>
          <a:xfrm>
            <a:off x="5762928" y="3816539"/>
            <a:ext cx="3647223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lvl="0"/>
            <a:r>
              <a:rPr altLang="zh-CN" b="1" lang="en-GB" sz="2400">
                <a:solidFill>
                  <a:schemeClr val="lt1"/>
                </a:solidFill>
                <a:cs typeface="+mn-ea"/>
                <a:sym typeface="+mn-lt"/>
              </a:rPr>
              <a:t>2.12  20:30</a:t>
            </a:r>
          </a:p>
        </p:txBody>
      </p:sp>
      <p:sp>
        <p:nvSpPr>
          <p:cNvPr id="8" name="TextBox 106">
            <a:extLst>
              <a:ext uri="{FF2B5EF4-FFF2-40B4-BE49-F238E27FC236}">
                <a16:creationId xmlns:a16="http://schemas.microsoft.com/office/drawing/2014/main" id="{302C95C1-81A4-408D-BBCD-FB647121B2CC}"/>
              </a:ext>
            </a:extLst>
          </p:cNvPr>
          <p:cNvSpPr txBox="1"/>
          <p:nvPr/>
        </p:nvSpPr>
        <p:spPr>
          <a:xfrm>
            <a:off x="5729265" y="4347594"/>
            <a:ext cx="5646612" cy="19202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Ｐ4 潜在并发症：感染 　与保留导尿有关</a:t>
            </a:r>
          </a:p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1: 保持会阴部清洁卫生，每日会阴擦洗Bid，大小便</a:t>
            </a:r>
          </a:p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污染时及时清洗，动作轻柔。 2: 妥善固定导尿管的位置,以防尿液逆流至膀胱引起感染3:多饮水，4000ml／d，训练膀胱的反射排尿功能</a:t>
            </a:r>
          </a:p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2.15 10:00</a:t>
            </a:r>
          </a:p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0 4  患者未出现潜在并发症</a:t>
            </a:r>
          </a:p>
        </p:txBody>
      </p:sp>
      <p:cxnSp>
        <p:nvCxnSpPr>
          <p:cNvPr id="9" name="30">
            <a:extLst>
              <a:ext uri="{FF2B5EF4-FFF2-40B4-BE49-F238E27FC236}">
                <a16:creationId xmlns:a16="http://schemas.microsoft.com/office/drawing/2014/main" id="{77087E11-C3BB-4E19-8DD3-014B5F7308DA}"/>
              </a:ext>
            </a:extLst>
          </p:cNvPr>
          <p:cNvCxnSpPr/>
          <p:nvPr/>
        </p:nvCxnSpPr>
        <p:spPr>
          <a:xfrm>
            <a:off x="5830140" y="2251379"/>
            <a:ext cx="3888856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31">
            <a:extLst>
              <a:ext uri="{FF2B5EF4-FFF2-40B4-BE49-F238E27FC236}">
                <a16:creationId xmlns:a16="http://schemas.microsoft.com/office/drawing/2014/main" id="{ECA0FC98-9ED1-4665-9204-872FE2A2AF0A}"/>
              </a:ext>
            </a:extLst>
          </p:cNvPr>
          <p:cNvCxnSpPr/>
          <p:nvPr/>
        </p:nvCxnSpPr>
        <p:spPr>
          <a:xfrm>
            <a:off x="5796477" y="4284066"/>
            <a:ext cx="3888856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62676122"/>
      </p:ext>
    </p:extLst>
  </p:cSld>
  <p:clrMapOvr>
    <a:masterClrMapping/>
  </p:clrMapOvr>
  <mc:AlternateContent>
    <mc:Choice Requires="p15">
      <p:transition advTm="3000" p14:dur="2000" spd="slow">
        <p15:prstTrans invX="1" prst="drap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" name="Freeform 12">
            <a:extLst>
              <a:ext uri="{FF2B5EF4-FFF2-40B4-BE49-F238E27FC236}">
                <a16:creationId xmlns:a16="http://schemas.microsoft.com/office/drawing/2014/main" id="{D6318104-8699-493B-899C-99AEE500CDA4}"/>
              </a:ext>
            </a:extLst>
          </p:cNvPr>
          <p:cNvSpPr/>
          <p:nvPr/>
        </p:nvSpPr>
        <p:spPr bwMode="auto">
          <a:xfrm>
            <a:off x="5980556" y="2094555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Freeform 12">
            <a:extLst>
              <a:ext uri="{FF2B5EF4-FFF2-40B4-BE49-F238E27FC236}">
                <a16:creationId xmlns:a16="http://schemas.microsoft.com/office/drawing/2014/main" id="{74CCB025-6A82-42BA-B42B-8B408B99C51A}"/>
              </a:ext>
            </a:extLst>
          </p:cNvPr>
          <p:cNvSpPr/>
          <p:nvPr/>
        </p:nvSpPr>
        <p:spPr bwMode="auto">
          <a:xfrm flipH="1" flipV="1">
            <a:off x="11213427" y="5213558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矩形 47">
            <a:extLst>
              <a:ext uri="{FF2B5EF4-FFF2-40B4-BE49-F238E27FC236}">
                <a16:creationId xmlns:a16="http://schemas.microsoft.com/office/drawing/2014/main" id="{6F7C69CA-999D-4DCE-A33F-02D3A1D4A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413" y="2904550"/>
            <a:ext cx="5232871" cy="253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Ｐ5 有皮肤完整性受损的危险：与长期卧床皮肤受压有关</a:t>
            </a:r>
          </a:p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1:减轻骨突出部位受压，可在头、肩部放置垫圈</a:t>
            </a:r>
          </a:p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2:定期按摩全背或受压处，在保持头肩部制动的同时臀部可使用Ｔ型枕左右支3:改善全身的营养状况，做好皮肤护理，保持皮肤的清洁和干燥 4:向患者及家属详细介绍压疮的预防</a:t>
            </a:r>
          </a:p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2.15 10:00</a:t>
            </a:r>
          </a:p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0 5  患者目前未发生压疮</a:t>
            </a:r>
          </a:p>
        </p:txBody>
      </p:sp>
      <p:sp>
        <p:nvSpPr>
          <p:cNvPr id="71" name="矩形 3">
            <a:extLst>
              <a:ext uri="{FF2B5EF4-FFF2-40B4-BE49-F238E27FC236}">
                <a16:creationId xmlns:a16="http://schemas.microsoft.com/office/drawing/2014/main" id="{8F22C53C-BF89-4D68-9B93-218A45036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415" y="2359668"/>
            <a:ext cx="1419846" cy="3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none">
            <a:spAutoFit/>
          </a:bodyPr>
          <a:lstStyle/>
          <a:p>
            <a:pPr lvl="0"/>
            <a:r>
              <a:rPr altLang="zh-CN" b="1" lang="en-GB" sz="2000">
                <a:solidFill>
                  <a:srgbClr val="404040"/>
                </a:solidFill>
                <a:cs typeface="+mn-ea"/>
                <a:sym typeface="+mn-lt"/>
              </a:rPr>
              <a:t>2.12  20:30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B2BF4D65-F384-498E-8CB2-C53EA79EC147}"/>
              </a:ext>
            </a:extLst>
          </p:cNvPr>
          <p:cNvSpPr/>
          <p:nvPr/>
        </p:nvSpPr>
        <p:spPr>
          <a:xfrm>
            <a:off x="6464537" y="2820619"/>
            <a:ext cx="599800" cy="40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A0BEBE65-3D39-45BD-AC71-D1C7811284B4}"/>
              </a:ext>
            </a:extLst>
          </p:cNvPr>
          <p:cNvSpPr/>
          <p:nvPr/>
        </p:nvSpPr>
        <p:spPr>
          <a:xfrm>
            <a:off x="7079387" y="2820619"/>
            <a:ext cx="1215000" cy="40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F5388386-AF8F-4723-96D8-7F981AA74D0B}"/>
              </a:ext>
            </a:extLst>
          </p:cNvPr>
          <p:cNvSpPr/>
          <p:nvPr/>
        </p:nvSpPr>
        <p:spPr bwMode="auto">
          <a:xfrm>
            <a:off x="437235" y="2094555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7DE3E3BA-4CFA-40B7-AE67-DD10795D2EA1}"/>
              </a:ext>
            </a:extLst>
          </p:cNvPr>
          <p:cNvSpPr/>
          <p:nvPr/>
        </p:nvSpPr>
        <p:spPr bwMode="auto">
          <a:xfrm flipH="1" flipV="1">
            <a:off x="5092357" y="4871607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47">
            <a:extLst>
              <a:ext uri="{FF2B5EF4-FFF2-40B4-BE49-F238E27FC236}">
                <a16:creationId xmlns:a16="http://schemas.microsoft.com/office/drawing/2014/main" id="{9385AA9D-E5CE-474B-A193-57709890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93" y="2904550"/>
            <a:ext cx="4503121" cy="226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Ｐ6 有便秘的可能：与长期卧床、饮食不调有关</a:t>
            </a:r>
          </a:p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 1:做好饮食护理，教会病人养成定时排便的习惯。每日按摩腹部2-3次，以脐为中心顺时针方向环绕按摩，以促进肠蠕动2:必要时遵医嘱使用缓泻剂，配合针灸及中药灌肠 　</a:t>
            </a:r>
          </a:p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2.17 15:00</a:t>
            </a:r>
          </a:p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0 6  患者目前未发生便秘</a:t>
            </a:r>
          </a:p>
        </p:txBody>
      </p:sp>
      <p:sp>
        <p:nvSpPr>
          <p:cNvPr id="18" name="矩形 3">
            <a:extLst>
              <a:ext uri="{FF2B5EF4-FFF2-40B4-BE49-F238E27FC236}">
                <a16:creationId xmlns:a16="http://schemas.microsoft.com/office/drawing/2014/main" id="{02BD8C33-57E4-4C1B-AD0D-FFB28DC4A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93" y="2359668"/>
            <a:ext cx="1419846" cy="3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none">
            <a:spAutoFit/>
          </a:bodyPr>
          <a:lstStyle/>
          <a:p>
            <a:pPr lvl="0"/>
            <a:r>
              <a:rPr altLang="zh-CN" b="1" lang="en-GB" sz="2000">
                <a:solidFill>
                  <a:srgbClr val="404040"/>
                </a:solidFill>
                <a:cs typeface="+mn-ea"/>
                <a:sym typeface="+mn-lt"/>
              </a:rPr>
              <a:t>2.12  20:30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FBFC0BE-B6A1-499E-ACF0-64A122D25420}"/>
              </a:ext>
            </a:extLst>
          </p:cNvPr>
          <p:cNvSpPr/>
          <p:nvPr/>
        </p:nvSpPr>
        <p:spPr>
          <a:xfrm>
            <a:off x="921216" y="2820619"/>
            <a:ext cx="599800" cy="40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497CC5-4878-4647-95CE-D320510B8A74}"/>
              </a:ext>
            </a:extLst>
          </p:cNvPr>
          <p:cNvSpPr/>
          <p:nvPr/>
        </p:nvSpPr>
        <p:spPr>
          <a:xfrm>
            <a:off x="1536066" y="2820619"/>
            <a:ext cx="1215000" cy="40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859679592"/>
      </p:ext>
    </p:extLst>
  </p:cSld>
  <p:clrMapOvr>
    <a:masterClrMapping/>
  </p:clrMapOvr>
  <mc:AlternateContent>
    <mc:Choice Requires="p15">
      <p:transition advTm="3000" p14:dur="1250" spd="slow">
        <p15:prstTrans invX="1" prst="peelOff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7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1.48148E-06 L 0.3668 0.15278" pathEditMode="relative" ptsTypes="AA" rAng="0">
                                      <p:cBhvr>
                                        <p:cTn dur="500" fill="hold" id="8" spd="-999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33" y="763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2.59259E-06 L -0.39493 -0.11018" pathEditMode="relative" ptsTypes="AA" rAng="0">
                                      <p:cBhvr>
                                        <p:cTn dur="500" fill="hold" id="12" spd="-999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5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1.48148E-06 L 0.3668 0.15278" pathEditMode="relative" ptsTypes="AA" rAng="0">
                                      <p:cBhvr>
                                        <p:cTn dur="500" fill="hold" id="33" spd="-999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33" y="763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6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4.07407E-06 L -0.39492 -0.11018" pathEditMode="relative" ptsTypes="AA" rAng="0">
                                      <p:cBhvr>
                                        <p:cTn dur="500" fill="hold" id="37" spd="-999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5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1" spid="68"/>
      <p:bldP grpId="0" spid="69"/>
      <p:bldP grpId="1" spid="69"/>
      <p:bldP grpId="0" spid="70"/>
      <p:bldP grpId="0" spid="71"/>
      <p:bldP grpId="0" spid="72"/>
      <p:bldP grpId="0" spid="73"/>
      <p:bldP grpId="0" spid="15"/>
      <p:bldP grpId="1" spid="15"/>
      <p:bldP grpId="0" spid="16"/>
      <p:bldP grpId="1" spid="16"/>
      <p:bldP grpId="0" spid="17"/>
      <p:bldP grpId="0" spid="18"/>
      <p:bldP grpId="0" spid="19"/>
      <p:bldP grpId="0" spid="2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6C0878C1-A341-455A-AFE5-FEEE0B73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8027" l="-1" r="30855"/>
          <a:stretch>
            <a:fillRect/>
          </a:stretch>
        </p:blipFill>
        <p:spPr>
          <a:xfrm>
            <a:off x="0" y="-3"/>
            <a:ext cx="12192000" cy="6858003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D9BE90BA-AA42-4CD0-81D0-D12BB0560611}"/>
              </a:ext>
            </a:extLst>
          </p:cNvPr>
          <p:cNvSpPr/>
          <p:nvPr/>
        </p:nvSpPr>
        <p:spPr>
          <a:xfrm>
            <a:off x="747390" y="1905000"/>
            <a:ext cx="10802679" cy="4562252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53652" y="4181294"/>
            <a:ext cx="9974717" cy="0"/>
          </a:xfrm>
          <a:prstGeom prst="line">
            <a:avLst/>
          </a:prstGeom>
          <a:ln>
            <a:solidFill>
              <a:schemeClr val="l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039365" y="3338332"/>
            <a:ext cx="428625" cy="842962"/>
          </a:xfrm>
          <a:prstGeom prst="line">
            <a:avLst/>
          </a:prstGeom>
          <a:ln>
            <a:solidFill>
              <a:schemeClr val="l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425127" y="3224031"/>
            <a:ext cx="157163" cy="157163"/>
          </a:xfrm>
          <a:prstGeom prst="ellipse">
            <a:avLst/>
          </a:prstGeom>
          <a:solidFill>
            <a:schemeClr val="l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35855" y="2413215"/>
            <a:ext cx="642938" cy="642938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b="1" lang="en-US" sz="320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425127" y="2302487"/>
            <a:ext cx="864394" cy="864394"/>
            <a:chOff x="857250" y="1893093"/>
            <a:chExt cx="864394" cy="864394"/>
          </a:xfrm>
        </p:grpSpPr>
        <p:sp>
          <p:nvSpPr>
            <p:cNvPr id="11" name="弧形 10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l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lt1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400249" y="2149546"/>
            <a:ext cx="294323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altLang="en-US" b="1" lang="zh-CN" sz="320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rPr>
              <a:t>了解脊髓的结构及功能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460971" y="4197993"/>
            <a:ext cx="428625" cy="842962"/>
          </a:xfrm>
          <a:prstGeom prst="line">
            <a:avLst/>
          </a:prstGeom>
          <a:ln>
            <a:solidFill>
              <a:schemeClr val="l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V="1">
            <a:off x="2382390" y="4982645"/>
            <a:ext cx="157163" cy="157163"/>
          </a:xfrm>
          <a:prstGeom prst="ellipse">
            <a:avLst/>
          </a:prstGeom>
          <a:solidFill>
            <a:schemeClr val="l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793022" y="5323135"/>
            <a:ext cx="642938" cy="642938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b="1" lang="en-US" sz="3200">
                <a:solidFill>
                  <a:schemeClr val="accent1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82294" y="5212407"/>
            <a:ext cx="864394" cy="864394"/>
            <a:chOff x="857250" y="1893093"/>
            <a:chExt cx="864394" cy="864394"/>
          </a:xfrm>
        </p:grpSpPr>
        <p:sp>
          <p:nvSpPr>
            <p:cNvPr id="18" name="弧形 17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l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l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57416" y="5059466"/>
            <a:ext cx="294323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altLang="en-US" b="1" lang="zh-CN" sz="320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rPr>
              <a:t>熟悉脊髓损伤的相关知识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176498" y="3338332"/>
            <a:ext cx="428625" cy="842962"/>
          </a:xfrm>
          <a:prstGeom prst="line">
            <a:avLst/>
          </a:prstGeom>
          <a:ln>
            <a:solidFill>
              <a:schemeClr val="l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6562260" y="3224031"/>
            <a:ext cx="157163" cy="157163"/>
          </a:xfrm>
          <a:prstGeom prst="ellipse">
            <a:avLst/>
          </a:prstGeom>
          <a:solidFill>
            <a:schemeClr val="l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672988" y="2413215"/>
            <a:ext cx="642938" cy="642938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b="1" lang="en-US" sz="3200">
                <a:solidFill>
                  <a:schemeClr val="accent1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562260" y="2302487"/>
            <a:ext cx="864394" cy="864394"/>
            <a:chOff x="857250" y="1893093"/>
            <a:chExt cx="864394" cy="864394"/>
          </a:xfrm>
        </p:grpSpPr>
        <p:sp>
          <p:nvSpPr>
            <p:cNvPr id="25" name="弧形 24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l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l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537381" y="2149546"/>
            <a:ext cx="294323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altLang="en-US" b="1" lang="zh-CN" sz="320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rPr>
              <a:t>掌握脊髓损伤的护理与功能锻炼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7598104" y="4197993"/>
            <a:ext cx="428625" cy="842962"/>
          </a:xfrm>
          <a:prstGeom prst="line">
            <a:avLst/>
          </a:prstGeom>
          <a:ln>
            <a:solidFill>
              <a:schemeClr val="l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 flipV="1">
            <a:off x="7519523" y="4982645"/>
            <a:ext cx="157163" cy="157163"/>
          </a:xfrm>
          <a:prstGeom prst="ellipse">
            <a:avLst/>
          </a:prstGeom>
          <a:solidFill>
            <a:schemeClr val="l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930155" y="5323135"/>
            <a:ext cx="642938" cy="642938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b="1" lang="en-US" sz="3200">
                <a:solidFill>
                  <a:schemeClr val="accent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819427" y="5212407"/>
            <a:ext cx="864394" cy="864394"/>
            <a:chOff x="857250" y="1893093"/>
            <a:chExt cx="864394" cy="864394"/>
          </a:xfrm>
        </p:grpSpPr>
        <p:sp>
          <p:nvSpPr>
            <p:cNvPr id="32" name="弧形 3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l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l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794548" y="5059466"/>
            <a:ext cx="294323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altLang="en-US" b="1" lang="zh-CN" sz="320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rPr>
              <a:t>掌握脊髓损伤饮食调护及生活起居指导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27F758B-5F78-4D48-98F9-F93FBE584CE4}"/>
              </a:ext>
            </a:extLst>
          </p:cNvPr>
          <p:cNvSpPr/>
          <p:nvPr/>
        </p:nvSpPr>
        <p:spPr>
          <a:xfrm>
            <a:off x="4293854" y="328570"/>
            <a:ext cx="360429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z="6000">
                <a:solidFill>
                  <a:srgbClr val="0070C0"/>
                </a:solidFill>
                <a:cs typeface="+mn-ea"/>
                <a:sym typeface="+mn-lt"/>
              </a:rPr>
              <a:t>查房目的</a:t>
            </a:r>
          </a:p>
        </p:txBody>
      </p:sp>
      <p:sp>
        <p:nvSpPr>
          <p:cNvPr id="46" name="圆角矩形 28">
            <a:extLst>
              <a:ext uri="{FF2B5EF4-FFF2-40B4-BE49-F238E27FC236}">
                <a16:creationId xmlns:a16="http://schemas.microsoft.com/office/drawing/2014/main" id="{A2CD1F0F-AA12-4789-9324-9C9A93FE5C59}"/>
              </a:ext>
            </a:extLst>
          </p:cNvPr>
          <p:cNvSpPr/>
          <p:nvPr/>
        </p:nvSpPr>
        <p:spPr>
          <a:xfrm flipV="1">
            <a:off x="5484000" y="1479445"/>
            <a:ext cx="1224000" cy="54000"/>
          </a:xfrm>
          <a:prstGeom prst="roundRect">
            <a:avLst>
              <a:gd fmla="val 0" name="adj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800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668605676"/>
      </p:ext>
    </p:extLst>
  </p:cSld>
  <p:clrMapOvr>
    <a:masterClrMapping/>
  </p:clrMapOvr>
  <p:transition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6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fill="hold" id="8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fill="hold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9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3"/>
      <p:bldP grpId="0" spid="15"/>
      <p:bldP grpId="0" spid="16"/>
      <p:bldP grpId="0" spid="20"/>
      <p:bldP grpId="0" spid="22"/>
      <p:bldP grpId="0" spid="23"/>
      <p:bldP grpId="0" spid="27"/>
      <p:bldP grpId="0" spid="29"/>
      <p:bldP grpId="0" spid="30"/>
      <p:bldP grpId="0" spid="34"/>
      <p:bldP grpId="0" spid="44"/>
      <p:bldP grpId="0" spid="4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6157ADF-65F3-4C02-96BE-206DC4C02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206" l="-1" r="18782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7390" y="390745"/>
            <a:ext cx="10802679" cy="6076507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3170506" y="2376946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1500">
                <a:solidFill>
                  <a:schemeClr val="bg1"/>
                </a:solidFill>
                <a:cs typeface="+mn-ea"/>
                <a:sym typeface="+mn-lt"/>
              </a:rPr>
              <a:t>康复治疗</a:t>
            </a:r>
          </a:p>
        </p:txBody>
      </p:sp>
      <p:sp>
        <p:nvSpPr>
          <p:cNvPr id="41" name="矩形 40"/>
          <p:cNvSpPr/>
          <p:nvPr/>
        </p:nvSpPr>
        <p:spPr>
          <a:xfrm>
            <a:off x="3297581" y="4262944"/>
            <a:ext cx="570229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altLang="zh-CN" lang="en-US" sz="240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43" name="十字形 42"/>
          <p:cNvSpPr/>
          <p:nvPr/>
        </p:nvSpPr>
        <p:spPr>
          <a:xfrm flipV="1">
            <a:off x="4892590" y="1324696"/>
            <a:ext cx="741535" cy="736587"/>
          </a:xfrm>
          <a:prstGeom prst="plus">
            <a:avLst>
              <a:gd fmla="val 36368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4" name="等腰三角形 43"/>
          <p:cNvSpPr/>
          <p:nvPr/>
        </p:nvSpPr>
        <p:spPr>
          <a:xfrm flipV="1">
            <a:off x="6096000" y="5866851"/>
            <a:ext cx="245157" cy="2113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32946C-8F85-44F9-8887-F8E13F1FF586}"/>
              </a:ext>
            </a:extLst>
          </p:cNvPr>
          <p:cNvSpPr txBox="1"/>
          <p:nvPr/>
        </p:nvSpPr>
        <p:spPr>
          <a:xfrm>
            <a:off x="3297581" y="4772510"/>
            <a:ext cx="5702299" cy="5791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请在此处输入您的文字内容，请在此处输入您的文字内容请在此处输入您的文字内容，请在此处输入您的文字内容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6821EC-88B7-4B78-8AD9-62A8A81BAD99}"/>
              </a:ext>
            </a:extLst>
          </p:cNvPr>
          <p:cNvSpPr txBox="1"/>
          <p:nvPr/>
        </p:nvSpPr>
        <p:spPr>
          <a:xfrm>
            <a:off x="5823897" y="1092825"/>
            <a:ext cx="156791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lang="en-US" sz="7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</p:spTree>
    <p:extLst>
      <p:ext uri="{BB962C8B-B14F-4D97-AF65-F5344CB8AC3E}">
        <p14:creationId val="2993353536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9"/>
      <p:bldP grpId="0" spid="41"/>
      <p:bldP grpId="0" spid="43"/>
      <p:bldP grpId="0" spid="44"/>
      <p:bldP grpId="0" spid="1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918C196-A8CC-47B6-9C83-996A7BA06C40}"/>
              </a:ext>
            </a:extLst>
          </p:cNvPr>
          <p:cNvSpPr txBox="1">
            <a:spLocks noChangeArrowheads="1"/>
          </p:cNvSpPr>
          <p:nvPr/>
        </p:nvSpPr>
        <p:spPr>
          <a:xfrm>
            <a:off x="831849" y="1664658"/>
            <a:ext cx="10835013" cy="91899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lang="zh-CN" sz="2400">
                <a:cs typeface="+mn-ea"/>
                <a:sym typeface="+mn-lt"/>
              </a:rPr>
              <a:t>脊髓损伤是一种严重的致残性损伤，康复应早期介入。中后期应以康复治疗为主，预防并发症，减轻残疾，提高生活质量。康复目标：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9EAC840-A5C8-49F6-A8AD-9362707D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273" y="3311872"/>
            <a:ext cx="3591016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wrap="none"/>
          <a:lstStyle/>
          <a:p>
            <a:pPr algn="ctr" eaLnBrk="0" hangingPunct="0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维持和增强残存的肌力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A95AB1E7-95D4-427E-A381-E4D90E690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641" y="4151327"/>
            <a:ext cx="3613647" cy="298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wrap="none"/>
          <a:lstStyle/>
          <a:p>
            <a:pPr algn="ctr" eaLnBrk="0" hangingPunct="0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预防关节挛缩和肌肉萎缩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72952B91-2AE5-42D8-A3F6-F98FAE91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642" y="4984432"/>
            <a:ext cx="3613646" cy="298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wrap="none"/>
          <a:lstStyle/>
          <a:p>
            <a:pPr algn="ctr" eaLnBrk="0" hangingPunct="0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预防肺部感染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78882CE-5DC1-4798-8418-6182D1CB0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642" y="5817538"/>
            <a:ext cx="3613647" cy="296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wrap="none"/>
          <a:lstStyle/>
          <a:p>
            <a:pPr algn="ctr" eaLnBrk="0" hangingPunct="0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预防压疮形成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5483935C-CAF4-4156-8AF8-E3633EDA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3217069"/>
            <a:ext cx="1706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主动运动训练</a:t>
            </a: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8B452B5E-03A6-4F3D-A839-AB842B87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044157"/>
            <a:ext cx="1706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肢体被动运动</a:t>
            </a: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8CFEAFE4-58CA-4DC2-84B1-C432B118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907757"/>
            <a:ext cx="1706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加强呼吸训练</a:t>
            </a: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285E9F5A-9505-4D0D-965E-B29A68E9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5714207"/>
            <a:ext cx="183388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保持正常体位 </a:t>
            </a:r>
          </a:p>
        </p:txBody>
      </p:sp>
      <p:sp>
        <p:nvSpPr>
          <p:cNvPr id="19" name="箭头: V 形 18">
            <a:extLst>
              <a:ext uri="{FF2B5EF4-FFF2-40B4-BE49-F238E27FC236}">
                <a16:creationId xmlns:a16="http://schemas.microsoft.com/office/drawing/2014/main" id="{5EAC8788-4CA5-4F32-A72B-8CA8085937DB}"/>
              </a:ext>
            </a:extLst>
          </p:cNvPr>
          <p:cNvSpPr/>
          <p:nvPr/>
        </p:nvSpPr>
        <p:spPr>
          <a:xfrm>
            <a:off x="2820318" y="3311872"/>
            <a:ext cx="304800" cy="304800"/>
          </a:xfrm>
          <a:prstGeom prst="chevron">
            <a:avLst/>
          </a:prstGeom>
          <a:solidFill>
            <a:schemeClr val="accent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箭头: V 形 22">
            <a:extLst>
              <a:ext uri="{FF2B5EF4-FFF2-40B4-BE49-F238E27FC236}">
                <a16:creationId xmlns:a16="http://schemas.microsoft.com/office/drawing/2014/main" id="{818CA5FA-EB1E-49CA-848A-866E23A25186}"/>
              </a:ext>
            </a:extLst>
          </p:cNvPr>
          <p:cNvSpPr/>
          <p:nvPr/>
        </p:nvSpPr>
        <p:spPr>
          <a:xfrm>
            <a:off x="2820318" y="4129362"/>
            <a:ext cx="304800" cy="304800"/>
          </a:xfrm>
          <a:prstGeom prst="chevron">
            <a:avLst/>
          </a:prstGeom>
          <a:solidFill>
            <a:schemeClr val="accent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箭头: V 形 24">
            <a:extLst>
              <a:ext uri="{FF2B5EF4-FFF2-40B4-BE49-F238E27FC236}">
                <a16:creationId xmlns:a16="http://schemas.microsoft.com/office/drawing/2014/main" id="{A4B3533E-7532-4982-8227-8652F6CB2285}"/>
              </a:ext>
            </a:extLst>
          </p:cNvPr>
          <p:cNvSpPr/>
          <p:nvPr/>
        </p:nvSpPr>
        <p:spPr>
          <a:xfrm>
            <a:off x="2820318" y="4946852"/>
            <a:ext cx="304800" cy="304800"/>
          </a:xfrm>
          <a:prstGeom prst="chevron">
            <a:avLst/>
          </a:prstGeom>
          <a:solidFill>
            <a:schemeClr val="accent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箭头: V 形 26">
            <a:extLst>
              <a:ext uri="{FF2B5EF4-FFF2-40B4-BE49-F238E27FC236}">
                <a16:creationId xmlns:a16="http://schemas.microsoft.com/office/drawing/2014/main" id="{BC925990-BB6F-4F9F-803C-34BC9EEBCFD4}"/>
              </a:ext>
            </a:extLst>
          </p:cNvPr>
          <p:cNvSpPr/>
          <p:nvPr/>
        </p:nvSpPr>
        <p:spPr>
          <a:xfrm>
            <a:off x="2820318" y="5764342"/>
            <a:ext cx="304800" cy="304800"/>
          </a:xfrm>
          <a:prstGeom prst="chevron">
            <a:avLst/>
          </a:prstGeom>
          <a:solidFill>
            <a:schemeClr val="accent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B799ED0-2D20-43DD-B732-520CC75EA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25690"/>
          <a:stretch>
            <a:fillRect/>
          </a:stretch>
        </p:blipFill>
        <p:spPr>
          <a:xfrm>
            <a:off x="7502858" y="3131904"/>
            <a:ext cx="3857292" cy="3257773"/>
          </a:xfrm>
          <a:prstGeom prst="rect">
            <a:avLst/>
          </a:prstGeom>
        </p:spPr>
      </p:pic>
    </p:spTree>
    <p:extLst>
      <p:ext uri="{BB962C8B-B14F-4D97-AF65-F5344CB8AC3E}">
        <p14:creationId val="2676616894"/>
      </p:ext>
    </p:extLst>
  </p:cSld>
  <p:clrMapOvr>
    <a:masterClrMapping/>
  </p:clrMapOvr>
  <mc:AlternateContent>
    <mc:Choice Requires="p14">
      <p:transition advTm="3000" p14:dur="1200" spd="slow">
        <p14:prism dir="u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6"/>
      <p:bldP grpId="0" spid="8"/>
      <p:bldP grpId="0" spid="10"/>
      <p:bldP grpId="0" spid="12"/>
      <p:bldP grpId="0" spid="14"/>
      <p:bldP grpId="0" spid="16"/>
      <p:bldP grpId="0" spid="18"/>
      <p:bldP grpId="0" spid="19"/>
      <p:bldP grpId="0" spid="23"/>
      <p:bldP grpId="0" spid="25"/>
      <p:bldP grpId="0" spid="2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239575C2-479B-4184-9D41-0C9EBA2E2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2896544731"/>
              </p:ext>
            </p:extLst>
          </p:nvPr>
        </p:nvGraphicFramePr>
        <p:xfrm>
          <a:off x="3403628" y="1246264"/>
          <a:ext cx="7886699" cy="554736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306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平面</a:t>
                      </a:r>
                      <a:endParaRPr altLang="en-US" b="1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关键肌</a:t>
                      </a:r>
                      <a:endParaRPr altLang="en-US" b="1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感觉平面关键点</a:t>
                      </a:r>
                      <a:endParaRPr altLang="en-US" b="1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C2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枕骨粗隆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C3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锁骨上窝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C4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肩锁关节的顶部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C5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屈肘肌（肱二头肌）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肘前窝的外侧面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C6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伸腕肌（桡侧伸腕肌）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拇指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C7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伸肘肌（肱三头肌）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中指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C8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中指屈指肌（指伸屈肌）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小指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T1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小指外展肌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肘前窝的尺侧面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T2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腋窝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T3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</a:t>
                      </a: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肋间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T4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</a:t>
                      </a: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肋间（乳线）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T5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</a:t>
                      </a: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肋间（</a:t>
                      </a: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T4</a:t>
                      </a: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与</a:t>
                      </a: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T6</a:t>
                      </a: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之间）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7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T6</a:t>
                      </a:r>
                      <a:endParaRPr altLang="zh-CN" b="0" baseline="0" cap="none" i="0" kumimoji="0" lang="en-US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20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第六肋间（剑突水平）</a:t>
                      </a:r>
                      <a:endParaRPr altLang="en-US" b="0" baseline="0" cap="none" i="0" kumimoji="0" lang="zh-CN" normalizeH="0" strike="noStrike" sz="20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标注: 右箭头 2">
            <a:extLst>
              <a:ext uri="{FF2B5EF4-FFF2-40B4-BE49-F238E27FC236}">
                <a16:creationId xmlns:a16="http://schemas.microsoft.com/office/drawing/2014/main" id="{BBAA110D-397F-4C3C-B8AF-CA97B9ED8A6B}"/>
              </a:ext>
            </a:extLst>
          </p:cNvPr>
          <p:cNvSpPr/>
          <p:nvPr/>
        </p:nvSpPr>
        <p:spPr>
          <a:xfrm>
            <a:off x="1011096" y="1222941"/>
            <a:ext cx="853440" cy="5570684"/>
          </a:xfrm>
          <a:prstGeom prst="rightArrowCallout">
            <a:avLst/>
          </a:prstGeom>
          <a:solidFill>
            <a:schemeClr val="accent1"/>
          </a:solidFill>
        </p:spPr>
        <p:txBody>
          <a:bodyPr vert="eaVert" wrap="square">
            <a:spAutoFit/>
          </a:bodyPr>
          <a:lstStyle/>
          <a:p>
            <a:pPr algn="ctr" lvl="0"/>
            <a:r>
              <a:rPr altLang="en-US" b="1" lang="zh-CN" sz="4400">
                <a:solidFill>
                  <a:schemeClr val="bg1"/>
                </a:solidFill>
                <a:cs typeface="+mn-ea"/>
                <a:sym typeface="+mn-lt"/>
              </a:rPr>
              <a:t>脊髓损伤水平的确定</a:t>
            </a:r>
          </a:p>
        </p:txBody>
      </p:sp>
    </p:spTree>
    <p:extLst>
      <p:ext uri="{BB962C8B-B14F-4D97-AF65-F5344CB8AC3E}">
        <p14:creationId val="4018324167"/>
      </p:ext>
    </p:extLst>
  </p:cSld>
  <p:clrMapOvr>
    <a:masterClrMapping/>
  </p:clrMapOvr>
  <mc:AlternateContent>
    <mc:Choice Requires="p14">
      <p:transition advTm="3000" p14:dur="1600" spd="slow">
        <p14:prism dir="u" isInverted="1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F10F5F81-A271-4159-92D7-FFD42425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3737175961"/>
              </p:ext>
            </p:extLst>
          </p:nvPr>
        </p:nvGraphicFramePr>
        <p:xfrm>
          <a:off x="660400" y="1248597"/>
          <a:ext cx="10858500" cy="5486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6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平面</a:t>
                      </a:r>
                      <a:endParaRPr altLang="en-US" b="1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关键肌</a:t>
                      </a:r>
                      <a:endParaRPr altLang="en-US" b="1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感觉平面关键点</a:t>
                      </a:r>
                      <a:endParaRPr altLang="en-US" b="1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T7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肋间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T8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肋间（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T7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与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T9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之间）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T9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肋间（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T8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与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T10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之间）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T10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肋间（脐水平）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T11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肋间（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T11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与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T12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之间）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T12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腹股沟韧带中部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L1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T12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与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L2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之间上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1/3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L2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屈髋肌（髂腰肌）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大腿前中部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L3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伸膝肌（股四头肌）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股骨内上踝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L4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踝背伸肌（胫骨前肌）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内踝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L5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趾长伸肌（足拇长伸肌）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足背第</a:t>
                      </a: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？趾关节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S1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踝？屈肌（腓肠肌，比目鱼肌）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足跟外侧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S2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腘窝中点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01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zh-CN" baseline="0" cap="none" kumimoji="0" lang="en-US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S3</a:t>
                      </a:r>
                      <a:endParaRPr altLang="zh-CN" b="0" baseline="0" cap="none" i="0" kumimoji="0" lang="en-US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00000000000000000" pitchFamily="2" typeface="Wingdings"/>
                        <a:defRPr sz="28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4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 sz="2000"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charset="2" panose="05000000000000000000" pitchFamily="2" typeface="Wingdings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charset="2" panose="05020102010507070707" pitchFamily="18" typeface="Wingdings 2"/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charset="2" panose="05000000000000000000" pitchFamily="2" typeface="Wingdings"/>
                        <a:buNone/>
                      </a:pPr>
                      <a:r>
                        <a:rPr altLang="en-US" baseline="0" cap="none" kumimoji="0" lang="zh-CN" normalizeH="0" strike="noStrike" sz="1800" u="none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坐骨结节</a:t>
                      </a:r>
                      <a:endParaRPr altLang="en-US" b="0" baseline="0" cap="none" i="0" kumimoji="0" lang="zh-CN" normalizeH="0" strike="noStrike" sz="1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325533113"/>
      </p:ext>
    </p:extLst>
  </p:cSld>
  <p:clrMapOvr>
    <a:masterClrMapping/>
  </p:clrMapOvr>
  <mc:AlternateContent>
    <mc:Choice Requires="p14">
      <p:transition advTm="3000" p14:dur="1400" spd="slow">
        <p14:doors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60C647-AB07-4603-B74F-41933F43589F}"/>
              </a:ext>
            </a:extLst>
          </p:cNvPr>
          <p:cNvSpPr/>
          <p:nvPr/>
        </p:nvSpPr>
        <p:spPr>
          <a:xfrm>
            <a:off x="4293854" y="1125496"/>
            <a:ext cx="3604292" cy="762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lvl="0"/>
            <a:r>
              <a:rPr altLang="en-US" b="1" lang="zh-CN" sz="4400">
                <a:solidFill>
                  <a:schemeClr val="bg1"/>
                </a:solidFill>
                <a:cs typeface="+mn-ea"/>
                <a:sym typeface="+mn-lt"/>
              </a:rPr>
              <a:t>肢体功能锻炼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F01F96D-AB23-44D9-923C-53B8F37A1B31}"/>
              </a:ext>
            </a:extLst>
          </p:cNvPr>
          <p:cNvSpPr txBox="1">
            <a:spLocks noChangeArrowheads="1" noRot="1"/>
          </p:cNvSpPr>
          <p:nvPr/>
        </p:nvSpPr>
        <p:spPr>
          <a:xfrm>
            <a:off x="287337" y="3027547"/>
            <a:ext cx="11617325" cy="3648675"/>
          </a:xfrm>
          <a:prstGeom prst="rect">
            <a:avLst/>
          </a:prstGeom>
          <a:ln>
            <a:solidFill>
              <a:srgbClr val="404040"/>
            </a:solidFill>
          </a:ln>
        </p:spPr>
        <p:txBody>
          <a:bodyPr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60000"/>
              </a:lnSpc>
              <a:buNone/>
            </a:pPr>
            <a:r>
              <a:rPr altLang="en-US" lang="zh-CN" sz="1600">
                <a:cs typeface="+mn-ea"/>
                <a:sym typeface="+mn-lt"/>
              </a:rPr>
              <a:t>（1）按摩肌肉，为使肌肉韧带营养得到改善，用手指或手掌进行轻柔按摩患者肢体的远端和近端，每日3次，每次10分钟。做足趾的屈、伸、分趾、并趾，踝跖屈、背伸、内翻、外翻，膝关节的屈伸。运动时禁忌过度牵伸松驰的肌肉，嘱患者有意识的用力，促进周围神经功能的恢复，促进血液循环,使瘫痪的肌肉收缩</a:t>
            </a:r>
          </a:p>
          <a:p>
            <a:pPr indent="0" marL="0">
              <a:lnSpc>
                <a:spcPct val="160000"/>
              </a:lnSpc>
              <a:buNone/>
            </a:pPr>
            <a:r>
              <a:rPr altLang="en-US" lang="zh-CN" sz="1600">
                <a:cs typeface="+mn-ea"/>
                <a:sym typeface="+mn-lt"/>
              </a:rPr>
              <a:t>（2）进行瘫痪肢体的被动运动。髋关节练习伸直.外展活动，防止发生屈曲.内收.内旋畸形，膝关节练习伸屈活动，防止膝关节强直，踝关节练习背屈活动，防止发生足下垂，影响行走功能，以上功能锻炼应每日3-4次，每次15-20分钟。</a:t>
            </a:r>
          </a:p>
          <a:p>
            <a:pPr indent="0" marL="0">
              <a:lnSpc>
                <a:spcPct val="160000"/>
              </a:lnSpc>
              <a:buNone/>
            </a:pPr>
            <a:r>
              <a:rPr altLang="en-US" lang="zh-CN" sz="1600">
                <a:cs typeface="+mn-ea"/>
                <a:sym typeface="+mn-lt"/>
              </a:rPr>
              <a:t>（3）进行健肢的主动运动，可用哑铃或拉弹簧锻炼上肢和胸背部肌肉；</a:t>
            </a:r>
          </a:p>
          <a:p>
            <a:pPr indent="0" marL="0">
              <a:lnSpc>
                <a:spcPct val="160000"/>
              </a:lnSpc>
              <a:buNone/>
            </a:pPr>
            <a:r>
              <a:rPr altLang="en-US" lang="zh-CN" sz="1600">
                <a:cs typeface="+mn-ea"/>
                <a:sym typeface="+mn-lt"/>
              </a:rPr>
              <a:t>（４）病情允许时在床上练习坐起，逐渐过度到借用辅助工具下地站立行走，指导患者独立完成翻身，穿脱衣裤，自己放便器大小便等，通过锻炼使患者逐渐恢复生活自理能力。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608B12-A654-45AD-965B-08EAE3E0015B}"/>
              </a:ext>
            </a:extLst>
          </p:cNvPr>
          <p:cNvSpPr/>
          <p:nvPr/>
        </p:nvSpPr>
        <p:spPr>
          <a:xfrm>
            <a:off x="143668" y="1894937"/>
            <a:ext cx="11904662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altLang="en-US" lang="zh-CN">
                <a:cs typeface="+mn-ea"/>
                <a:sym typeface="+mn-lt"/>
              </a:rPr>
              <a:t>正确指导功能锻炼，经常肌肉活动和锻炼，肌纤维会越来越发达有力，反之就会出现废用性肌萎缩，护士应向病人及家属讲解功能锻炼的意义，使病人及家属能主动配合，提高功能锻炼效果，包括已瘫痪与未瘫痪的肌肉和关节的活动：</a:t>
            </a:r>
          </a:p>
        </p:txBody>
      </p:sp>
    </p:spTree>
    <p:extLst>
      <p:ext uri="{BB962C8B-B14F-4D97-AF65-F5344CB8AC3E}">
        <p14:creationId val="822204279"/>
      </p:ext>
    </p:extLst>
  </p:cSld>
  <p:clrMapOvr>
    <a:masterClrMapping/>
  </p:clrMapOvr>
  <p:transition advTm="3000" spd="slow">
    <p:cover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60C647-AB07-4603-B74F-41933F43589F}"/>
              </a:ext>
            </a:extLst>
          </p:cNvPr>
          <p:cNvSpPr/>
          <p:nvPr/>
        </p:nvSpPr>
        <p:spPr>
          <a:xfrm>
            <a:off x="4293854" y="1294820"/>
            <a:ext cx="3604292" cy="762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lvl="0"/>
            <a:r>
              <a:rPr altLang="en-US" b="1" lang="zh-CN" sz="4400">
                <a:solidFill>
                  <a:schemeClr val="bg1"/>
                </a:solidFill>
                <a:cs typeface="+mn-ea"/>
                <a:sym typeface="+mn-lt"/>
              </a:rPr>
              <a:t>肢体功能锻炼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F01F96D-AB23-44D9-923C-53B8F37A1B31}"/>
              </a:ext>
            </a:extLst>
          </p:cNvPr>
          <p:cNvSpPr txBox="1">
            <a:spLocks noChangeArrowheads="1" noRot="1"/>
          </p:cNvSpPr>
          <p:nvPr/>
        </p:nvSpPr>
        <p:spPr>
          <a:xfrm>
            <a:off x="254287" y="3170766"/>
            <a:ext cx="5430417" cy="3450371"/>
          </a:xfrm>
          <a:prstGeom prst="rect">
            <a:avLst/>
          </a:prstGeom>
          <a:ln>
            <a:solidFill>
              <a:srgbClr val="404040"/>
            </a:solidFill>
          </a:ln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60000"/>
              </a:lnSpc>
              <a:buNone/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（5）鼓励病人进行四肢主动活动和被动活动，如上肢外展、扩胸运动、两手捏橡皮球或毛巾的训练以及手指的各种动作；</a:t>
            </a:r>
          </a:p>
          <a:p>
            <a:pPr indent="0" marL="0">
              <a:lnSpc>
                <a:spcPct val="160000"/>
              </a:lnSpc>
              <a:buNone/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（6）鼓励病人在病情允许情况下进行力所能及的自主活动，如饮食、穿衣、洗漱、移动、颈部活动、深呼吸、健肢帮患肢活动等。</a:t>
            </a:r>
          </a:p>
          <a:p>
            <a:pPr indent="0" marL="0">
              <a:lnSpc>
                <a:spcPct val="160000"/>
              </a:lnSpc>
              <a:buNone/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（7）可配合中医康复技术，如：电针疗法、局部推拿按摩疗法等进行康复锻炼。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608B12-A654-45AD-965B-08EAE3E0015B}"/>
              </a:ext>
            </a:extLst>
          </p:cNvPr>
          <p:cNvSpPr/>
          <p:nvPr/>
        </p:nvSpPr>
        <p:spPr>
          <a:xfrm>
            <a:off x="290335" y="2155848"/>
            <a:ext cx="1161133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cs typeface="+mn-ea"/>
                <a:sym typeface="+mn-lt"/>
              </a:rPr>
              <a:t>正确指导功能锻炼，经常肌肉活动和锻炼，肌纤维会越来越发达有力，反之就会出现废用性肌萎缩，护士应向病人及家属讲解功能锻炼的意义，使病人及家属能主动配合，提高功能锻炼效果，包括已瘫痪与未瘫痪的肌肉和关节的活动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726A0A-18C3-4719-8210-9C5D31C5A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75400" y="3192137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val="3346671538"/>
      </p:ext>
    </p:extLst>
  </p:cSld>
  <p:clrMapOvr>
    <a:masterClrMapping/>
  </p:clrMapOvr>
  <p:transition advTm="3000" spd="slow">
    <p:push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80C04436-A825-41B4-8099-14AA29B496EC}"/>
              </a:ext>
            </a:extLst>
          </p:cNvPr>
          <p:cNvGrpSpPr/>
          <p:nvPr/>
        </p:nvGrpSpPr>
        <p:grpSpPr>
          <a:xfrm>
            <a:off x="689352" y="1028700"/>
            <a:ext cx="10800595" cy="4648236"/>
            <a:chOff x="794778" y="697914"/>
            <a:chExt cx="7930217" cy="3412916"/>
          </a:xfrm>
        </p:grpSpPr>
        <p:sp>
          <p:nvSpPr>
            <p:cNvPr id="42" name="Block Arc 51">
              <a:extLst>
                <a:ext uri="{FF2B5EF4-FFF2-40B4-BE49-F238E27FC236}">
                  <a16:creationId xmlns:a16="http://schemas.microsoft.com/office/drawing/2014/main" id="{5E5A4B95-7462-4828-BE5E-8E322B6D40CA}"/>
                </a:ext>
              </a:extLst>
            </p:cNvPr>
            <p:cNvSpPr/>
            <p:nvPr/>
          </p:nvSpPr>
          <p:spPr>
            <a:xfrm>
              <a:off x="925713" y="1728758"/>
              <a:ext cx="1663609" cy="1662113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2506" lIns="65012" rIns="65012" tIns="32506"/>
            <a:lstStyle/>
            <a:p>
              <a:pPr algn="ctr" defTabSz="1031408">
                <a:defRPr/>
              </a:pPr>
              <a:endParaRPr lang="en-US" sz="4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Block Arc 52">
              <a:extLst>
                <a:ext uri="{FF2B5EF4-FFF2-40B4-BE49-F238E27FC236}">
                  <a16:creationId xmlns:a16="http://schemas.microsoft.com/office/drawing/2014/main" id="{F395B2EC-7D6E-4DFB-A6CA-238F4D5339DF}"/>
                </a:ext>
              </a:extLst>
            </p:cNvPr>
            <p:cNvSpPr/>
            <p:nvPr/>
          </p:nvSpPr>
          <p:spPr>
            <a:xfrm rot="10800000">
              <a:off x="2332161" y="1725583"/>
              <a:ext cx="1663609" cy="1663700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34276" compatLnSpc="1" forceAA="0" fromWordArt="0" horzOverflow="overflow" lIns="68551" numCol="1" rIns="68551" rot="0" rtlCol="0" spcCol="0" spcFirstLastPara="0" tIns="34276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32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44" name="Block Arc 53">
              <a:extLst>
                <a:ext uri="{FF2B5EF4-FFF2-40B4-BE49-F238E27FC236}">
                  <a16:creationId xmlns:a16="http://schemas.microsoft.com/office/drawing/2014/main" id="{D5278A9A-EA05-47E6-B16F-70291FE7DC37}"/>
                </a:ext>
              </a:extLst>
            </p:cNvPr>
            <p:cNvSpPr/>
            <p:nvPr/>
          </p:nvSpPr>
          <p:spPr>
            <a:xfrm>
              <a:off x="3740196" y="1728758"/>
              <a:ext cx="1663609" cy="1662113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2506" lIns="65012" rIns="65012" tIns="32506"/>
            <a:lstStyle/>
            <a:p>
              <a:pPr algn="ctr" defTabSz="1031408">
                <a:defRPr/>
              </a:pPr>
              <a:endParaRPr lang="en-US" sz="4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Block Arc 54">
              <a:extLst>
                <a:ext uri="{FF2B5EF4-FFF2-40B4-BE49-F238E27FC236}">
                  <a16:creationId xmlns:a16="http://schemas.microsoft.com/office/drawing/2014/main" id="{84545798-3819-4AE9-BC77-E5ABDD62DC5B}"/>
                </a:ext>
              </a:extLst>
            </p:cNvPr>
            <p:cNvSpPr/>
            <p:nvPr/>
          </p:nvSpPr>
          <p:spPr>
            <a:xfrm rot="10800000">
              <a:off x="5146643" y="1725583"/>
              <a:ext cx="1663609" cy="1663700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34276" compatLnSpc="1" forceAA="0" fromWordArt="0" horzOverflow="overflow" lIns="68551" numCol="1" rIns="68551" rot="0" rtlCol="0" spcCol="0" spcFirstLastPara="0" tIns="34276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32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47" name="Block Arc 55">
              <a:extLst>
                <a:ext uri="{FF2B5EF4-FFF2-40B4-BE49-F238E27FC236}">
                  <a16:creationId xmlns:a16="http://schemas.microsoft.com/office/drawing/2014/main" id="{FCF8F99E-2200-49E5-AEE2-F0180AA953CF}"/>
                </a:ext>
              </a:extLst>
            </p:cNvPr>
            <p:cNvSpPr/>
            <p:nvPr/>
          </p:nvSpPr>
          <p:spPr>
            <a:xfrm>
              <a:off x="6554680" y="1728758"/>
              <a:ext cx="1663609" cy="1662113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2506" lIns="65012" rIns="65012" tIns="32506"/>
            <a:lstStyle/>
            <a:p>
              <a:pPr algn="ctr" defTabSz="1031408">
                <a:defRPr/>
              </a:pPr>
              <a:endParaRPr lang="en-US" sz="4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93E13CA8-593F-4EC8-90A1-222CDCA19776}"/>
                </a:ext>
              </a:extLst>
            </p:cNvPr>
            <p:cNvSpPr/>
            <p:nvPr/>
          </p:nvSpPr>
          <p:spPr>
            <a:xfrm>
              <a:off x="1278119" y="2093883"/>
              <a:ext cx="966734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57972" lIns="182838" rIns="157972" tIns="182838"/>
            <a:lstStyle/>
            <a:p>
              <a:pPr algn="ctr" defTabSz="888813">
                <a:spcAft>
                  <a:spcPct val="35000"/>
                </a:spcAft>
                <a:defRPr/>
              </a:pPr>
              <a:r>
                <a:rPr lang="en-US" sz="66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CD0844C0-562E-467E-9698-455FD262B94D}"/>
                </a:ext>
              </a:extLst>
            </p:cNvPr>
            <p:cNvSpPr/>
            <p:nvPr/>
          </p:nvSpPr>
          <p:spPr>
            <a:xfrm>
              <a:off x="2687742" y="2093883"/>
              <a:ext cx="966734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34276" compatLnSpc="1" forceAA="0" fromWordArt="0" horzOverflow="overflow" lIns="68551" numCol="1" rIns="68551" rot="0" rtlCol="0" spcCol="0" spcFirstLastPara="0" tIns="34276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kern="0" lang="en-US" sz="6600">
                  <a:solidFill>
                    <a:sysClr lastClr="FFFFFF" val="window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0" name="Freeform 64">
              <a:extLst>
                <a:ext uri="{FF2B5EF4-FFF2-40B4-BE49-F238E27FC236}">
                  <a16:creationId xmlns:a16="http://schemas.microsoft.com/office/drawing/2014/main" id="{DC2294FA-7759-460B-A4E0-C4156468BAC3}"/>
                </a:ext>
              </a:extLst>
            </p:cNvPr>
            <p:cNvSpPr/>
            <p:nvPr/>
          </p:nvSpPr>
          <p:spPr>
            <a:xfrm>
              <a:off x="4097364" y="2093883"/>
              <a:ext cx="966734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57972" lIns="182838" rIns="157972" tIns="182838"/>
            <a:lstStyle/>
            <a:p>
              <a:pPr algn="ctr" defTabSz="888813">
                <a:spcAft>
                  <a:spcPct val="35000"/>
                </a:spcAft>
                <a:defRPr/>
              </a:pPr>
              <a:r>
                <a:rPr lang="en-US" sz="660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1" name="Freeform 65">
              <a:extLst>
                <a:ext uri="{FF2B5EF4-FFF2-40B4-BE49-F238E27FC236}">
                  <a16:creationId xmlns:a16="http://schemas.microsoft.com/office/drawing/2014/main" id="{78B5A7E7-9F0F-4A6F-A3C9-8A6ADF269F0F}"/>
                </a:ext>
              </a:extLst>
            </p:cNvPr>
            <p:cNvSpPr/>
            <p:nvPr/>
          </p:nvSpPr>
          <p:spPr>
            <a:xfrm>
              <a:off x="5506988" y="2093883"/>
              <a:ext cx="966734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34276" compatLnSpc="1" forceAA="0" fromWordArt="0" horzOverflow="overflow" lIns="68551" numCol="1" rIns="68551" rot="0" rtlCol="0" spcCol="0" spcFirstLastPara="0" tIns="34276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kern="0" lang="en-US" sz="6600">
                  <a:solidFill>
                    <a:sysClr lastClr="FFFFFF" val="window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990E52B5-E78C-444B-B8DC-9F55A254D52D}"/>
                </a:ext>
              </a:extLst>
            </p:cNvPr>
            <p:cNvSpPr/>
            <p:nvPr/>
          </p:nvSpPr>
          <p:spPr>
            <a:xfrm>
              <a:off x="6918197" y="2093883"/>
              <a:ext cx="965147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57972" lIns="182838" rIns="157972" tIns="182838"/>
            <a:lstStyle/>
            <a:p>
              <a:pPr algn="ctr" defTabSz="888813">
                <a:spcAft>
                  <a:spcPct val="35000"/>
                </a:spcAft>
                <a:defRPr/>
              </a:pPr>
              <a:r>
                <a:rPr lang="en-US" sz="6600"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932BA2E2-A91D-45CA-BB6D-684CCF8DABAF}"/>
                </a:ext>
              </a:extLst>
            </p:cNvPr>
            <p:cNvSpPr txBox="1"/>
            <p:nvPr/>
          </p:nvSpPr>
          <p:spPr>
            <a:xfrm>
              <a:off x="794779" y="3425796"/>
              <a:ext cx="1537382" cy="253769"/>
            </a:xfrm>
            <a:prstGeom prst="rect">
              <a:avLst/>
            </a:prstGeom>
          </p:spPr>
          <p:txBody>
            <a:bodyPr anchor="ctr" bIns="73847" lIns="0" rIns="0" tIns="73847" vert="horz"/>
            <a:lstStyle>
              <a:lvl1pPr algn="r" eaLnBrk="0" fontAlgn="base" hangingPunct="0" indent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="1" kern="1200" sz="1266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28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饮食调控</a:t>
              </a:r>
            </a:p>
          </p:txBody>
        </p:sp>
        <p:sp>
          <p:nvSpPr>
            <p:cNvPr id="54" name="Text Placeholder 2">
              <a:extLst>
                <a:ext uri="{FF2B5EF4-FFF2-40B4-BE49-F238E27FC236}">
                  <a16:creationId xmlns:a16="http://schemas.microsoft.com/office/drawing/2014/main" id="{5D3E353B-A543-4581-B062-6FEB23500F08}"/>
                </a:ext>
              </a:extLst>
            </p:cNvPr>
            <p:cNvSpPr txBox="1"/>
            <p:nvPr/>
          </p:nvSpPr>
          <p:spPr>
            <a:xfrm>
              <a:off x="794778" y="3699479"/>
              <a:ext cx="1630035" cy="411351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altLang="en-US" lang="zh-CN" sz="16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饮食原则：以高纤维、低盐低脂、低胆固醇饮食为主，忌辛辣刺激、肥甘厚腻之品。</a:t>
              </a:r>
            </a:p>
          </p:txBody>
        </p:sp>
        <p:sp>
          <p:nvSpPr>
            <p:cNvPr id="55" name="Text Placeholder 7">
              <a:extLst>
                <a:ext uri="{FF2B5EF4-FFF2-40B4-BE49-F238E27FC236}">
                  <a16:creationId xmlns:a16="http://schemas.microsoft.com/office/drawing/2014/main" id="{687717AF-6E50-45CC-A250-8F93453C5AF4}"/>
                </a:ext>
              </a:extLst>
            </p:cNvPr>
            <p:cNvSpPr txBox="1"/>
            <p:nvPr/>
          </p:nvSpPr>
          <p:spPr>
            <a:xfrm>
              <a:off x="2447472" y="697914"/>
              <a:ext cx="1537382" cy="253769"/>
            </a:xfrm>
            <a:prstGeom prst="rect">
              <a:avLst/>
            </a:prstGeom>
          </p:spPr>
          <p:txBody>
            <a:bodyPr anchor="ctr" bIns="73847" lIns="0" rIns="0" tIns="73847" vert="horz"/>
            <a:lstStyle>
              <a:lvl1pPr algn="r" eaLnBrk="0" fontAlgn="base" hangingPunct="0" indent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="1" kern="1200" sz="1266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28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饮食调控</a:t>
              </a:r>
            </a:p>
          </p:txBody>
        </p:sp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71DB2C4E-6D14-43DF-A0D2-CF754DCB505C}"/>
                </a:ext>
              </a:extLst>
            </p:cNvPr>
            <p:cNvSpPr txBox="1"/>
            <p:nvPr/>
          </p:nvSpPr>
          <p:spPr>
            <a:xfrm>
              <a:off x="2447470" y="971596"/>
              <a:ext cx="2340901" cy="411351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altLang="en-US" lang="zh-CN" sz="16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饮食摄取上应避免高热量食物如：油炸、肥肉、甜点、蛋糕、冰淇淋或汽水、红茶饮料等。</a:t>
              </a:r>
            </a:p>
          </p:txBody>
        </p:sp>
        <p:sp>
          <p:nvSpPr>
            <p:cNvPr id="57" name="Text Placeholder 7">
              <a:extLst>
                <a:ext uri="{FF2B5EF4-FFF2-40B4-BE49-F238E27FC236}">
                  <a16:creationId xmlns:a16="http://schemas.microsoft.com/office/drawing/2014/main" id="{50927B6A-732E-49F9-A33A-3C202D1F4668}"/>
                </a:ext>
              </a:extLst>
            </p:cNvPr>
            <p:cNvSpPr txBox="1"/>
            <p:nvPr/>
          </p:nvSpPr>
          <p:spPr>
            <a:xfrm>
              <a:off x="3869872" y="3382986"/>
              <a:ext cx="1537382" cy="253769"/>
            </a:xfrm>
            <a:prstGeom prst="rect">
              <a:avLst/>
            </a:prstGeom>
          </p:spPr>
          <p:txBody>
            <a:bodyPr anchor="ctr" bIns="73847" lIns="0" rIns="0" tIns="73847" vert="horz"/>
            <a:lstStyle>
              <a:lvl1pPr algn="r" eaLnBrk="0" fontAlgn="base" hangingPunct="0" indent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="1" kern="1200" sz="1266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28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饮食调控</a:t>
              </a:r>
            </a:p>
          </p:txBody>
        </p:sp>
        <p:sp>
          <p:nvSpPr>
            <p:cNvPr id="58" name="Text Placeholder 2">
              <a:extLst>
                <a:ext uri="{FF2B5EF4-FFF2-40B4-BE49-F238E27FC236}">
                  <a16:creationId xmlns:a16="http://schemas.microsoft.com/office/drawing/2014/main" id="{7E54AF0E-A06A-4D01-B9CD-9CC7F0D24CA8}"/>
                </a:ext>
              </a:extLst>
            </p:cNvPr>
            <p:cNvSpPr txBox="1"/>
            <p:nvPr/>
          </p:nvSpPr>
          <p:spPr>
            <a:xfrm>
              <a:off x="3040987" y="3651492"/>
              <a:ext cx="2757928" cy="411351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altLang="en-US" lang="zh-CN" sz="16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煮食烹调时应避免使用猪油，另外应减少蛋黄、内脏类、过量的海鲜等高胆固醇之食物，而应增加的是高纤维类食物如：蔬菜、谷类、水果与足够水分。加强营养，给予高蛋白、高热量、高维生素、富含纤维素、易消化的食物，补充丧失的能量，以加强营养，预防便秘。</a:t>
              </a:r>
            </a:p>
          </p:txBody>
        </p:sp>
        <p:sp>
          <p:nvSpPr>
            <p:cNvPr id="59" name="Text Placeholder 7">
              <a:extLst>
                <a:ext uri="{FF2B5EF4-FFF2-40B4-BE49-F238E27FC236}">
                  <a16:creationId xmlns:a16="http://schemas.microsoft.com/office/drawing/2014/main" id="{DE9C61B9-09B6-42E2-BCB1-6FECAD8BB85C}"/>
                </a:ext>
              </a:extLst>
            </p:cNvPr>
            <p:cNvSpPr txBox="1"/>
            <p:nvPr/>
          </p:nvSpPr>
          <p:spPr>
            <a:xfrm>
              <a:off x="5251632" y="731783"/>
              <a:ext cx="1537382" cy="253769"/>
            </a:xfrm>
            <a:prstGeom prst="rect">
              <a:avLst/>
            </a:prstGeom>
          </p:spPr>
          <p:txBody>
            <a:bodyPr anchor="ctr" bIns="73847" lIns="0" rIns="0" tIns="73847" vert="horz"/>
            <a:lstStyle>
              <a:lvl1pPr algn="r" eaLnBrk="0" fontAlgn="base" hangingPunct="0" indent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="1" kern="1200" sz="1266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28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饮食调控</a:t>
              </a:r>
            </a:p>
          </p:txBody>
        </p:sp>
        <p:sp>
          <p:nvSpPr>
            <p:cNvPr id="60" name="Text Placeholder 2">
              <a:extLst>
                <a:ext uri="{FF2B5EF4-FFF2-40B4-BE49-F238E27FC236}">
                  <a16:creationId xmlns:a16="http://schemas.microsoft.com/office/drawing/2014/main" id="{8519B33A-84A4-433A-B67E-B536D8A2B916}"/>
                </a:ext>
              </a:extLst>
            </p:cNvPr>
            <p:cNvSpPr txBox="1"/>
            <p:nvPr/>
          </p:nvSpPr>
          <p:spPr>
            <a:xfrm>
              <a:off x="5251630" y="1005464"/>
              <a:ext cx="2340901" cy="411351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altLang="en-US" lang="zh-CN" sz="16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摄取足量蛋白质，并可多摄取一些强化身体细胞抵抗自由基，如维他命A、C、E、矿物质硒等，以达到能同时控制体重及维持长期复健治疗所需之能量消耗。</a:t>
              </a:r>
            </a:p>
          </p:txBody>
        </p:sp>
        <p:sp>
          <p:nvSpPr>
            <p:cNvPr id="61" name="Text Placeholder 7">
              <a:extLst>
                <a:ext uri="{FF2B5EF4-FFF2-40B4-BE49-F238E27FC236}">
                  <a16:creationId xmlns:a16="http://schemas.microsoft.com/office/drawing/2014/main" id="{50CB8B3C-B517-4084-A5ED-B0FA5020F68B}"/>
                </a:ext>
              </a:extLst>
            </p:cNvPr>
            <p:cNvSpPr txBox="1"/>
            <p:nvPr/>
          </p:nvSpPr>
          <p:spPr>
            <a:xfrm>
              <a:off x="6795952" y="3369439"/>
              <a:ext cx="1537382" cy="253769"/>
            </a:xfrm>
            <a:prstGeom prst="rect">
              <a:avLst/>
            </a:prstGeom>
          </p:spPr>
          <p:txBody>
            <a:bodyPr anchor="ctr" bIns="73847" lIns="0" rIns="0" tIns="73847" vert="horz"/>
            <a:lstStyle>
              <a:lvl1pPr algn="r" eaLnBrk="0" fontAlgn="base" hangingPunct="0" indent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="1" kern="1200" sz="1266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28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饮食调控</a:t>
              </a:r>
            </a:p>
          </p:txBody>
        </p:sp>
        <p:sp>
          <p:nvSpPr>
            <p:cNvPr id="62" name="Text Placeholder 2">
              <a:extLst>
                <a:ext uri="{FF2B5EF4-FFF2-40B4-BE49-F238E27FC236}">
                  <a16:creationId xmlns:a16="http://schemas.microsoft.com/office/drawing/2014/main" id="{F7421A88-620A-4A8C-A346-C9A1A2F6F8E5}"/>
                </a:ext>
              </a:extLst>
            </p:cNvPr>
            <p:cNvSpPr txBox="1"/>
            <p:nvPr/>
          </p:nvSpPr>
          <p:spPr>
            <a:xfrm>
              <a:off x="5967067" y="3637945"/>
              <a:ext cx="2757928" cy="411351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16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脊髓损伤后，因交感神经功能下降，胃肠蠕动减慢，易发生腹胀，应少吃甜食和易产气食物，以免腹胀。如长时间卧床，应限制使用含钙食物，预防泌尿系结石。</a:t>
              </a:r>
            </a:p>
          </p:txBody>
        </p:sp>
      </p:grpSp>
    </p:spTree>
    <p:extLst>
      <p:ext uri="{BB962C8B-B14F-4D97-AF65-F5344CB8AC3E}">
        <p14:creationId val="348173803"/>
      </p:ext>
    </p:extLst>
  </p:cSld>
  <p:clrMapOvr>
    <a:masterClrMapping/>
  </p:clrMapOvr>
  <mc:AlternateContent>
    <mc:Choice Requires="p15">
      <p:transition advTm="3000" p14:dur="2000" spd="slow">
        <p15:prstTrans invX="1"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燕尾形 21">
            <a:extLst>
              <a:ext uri="{FF2B5EF4-FFF2-40B4-BE49-F238E27FC236}">
                <a16:creationId xmlns:a16="http://schemas.microsoft.com/office/drawing/2014/main" id="{5E35F52B-1D1E-442C-A8D4-28BE9EB72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82" y="3159187"/>
            <a:ext cx="1456005" cy="1512887"/>
          </a:xfrm>
          <a:prstGeom prst="ellipse">
            <a:avLst/>
          </a:prstGeom>
          <a:noFill/>
          <a:ln algn="ctr" w="31750">
            <a:solidFill>
              <a:srgbClr val="404040"/>
            </a:solidFill>
            <a:miter lim="800000"/>
          </a:ln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燕尾形 1">
            <a:extLst>
              <a:ext uri="{FF2B5EF4-FFF2-40B4-BE49-F238E27FC236}">
                <a16:creationId xmlns:a16="http://schemas.microsoft.com/office/drawing/2014/main" id="{E85D1A25-70AB-465E-94CB-8EF3A2FB1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2" y="2655949"/>
            <a:ext cx="2447925" cy="2519363"/>
          </a:xfrm>
          <a:prstGeom prst="ellipse">
            <a:avLst/>
          </a:prstGeom>
          <a:solidFill>
            <a:schemeClr val="accent1"/>
          </a:solidFill>
          <a:ln algn="ctr" w="3175">
            <a:noFill/>
            <a:miter lim="800000"/>
          </a:ln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圆角矩形 19">
            <a:extLst>
              <a:ext uri="{FF2B5EF4-FFF2-40B4-BE49-F238E27FC236}">
                <a16:creationId xmlns:a16="http://schemas.microsoft.com/office/drawing/2014/main" id="{35B69843-B6E3-4D9E-A4A6-550C2888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1612962"/>
            <a:ext cx="5133975" cy="1296987"/>
          </a:xfrm>
          <a:prstGeom prst="roundRect">
            <a:avLst>
              <a:gd fmla="val 0" name="adj"/>
            </a:avLst>
          </a:prstGeom>
          <a:solidFill>
            <a:schemeClr val="bg1"/>
          </a:solidFill>
          <a:ln algn="ctr" w="254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ABFEA93-626D-471C-8E2A-66A72A5E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54960"/>
            <a:ext cx="467677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１、保持环境安静、舒适、整洁，空气新鲜，光线柔和，避免刺激。</a:t>
            </a:r>
          </a:p>
        </p:txBody>
      </p:sp>
      <p:sp>
        <p:nvSpPr>
          <p:cNvPr id="6" name="圆角矩形 38">
            <a:extLst>
              <a:ext uri="{FF2B5EF4-FFF2-40B4-BE49-F238E27FC236}">
                <a16:creationId xmlns:a16="http://schemas.microsoft.com/office/drawing/2014/main" id="{CE7DD2EA-ADF7-4BC3-930C-6D37EC79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3053618"/>
            <a:ext cx="5133975" cy="1296987"/>
          </a:xfrm>
          <a:prstGeom prst="roundRect">
            <a:avLst>
              <a:gd fmla="val 0" name="adj"/>
            </a:avLst>
          </a:prstGeom>
          <a:solidFill>
            <a:schemeClr val="bg1"/>
          </a:solidFill>
          <a:ln algn="ctr" w="254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0D39C-9BC1-48F9-94D0-9F3E65A7E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91589"/>
            <a:ext cx="467677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２、起居有常，劳逸结合，保证充足睡眠，增强体质和抗邪能力 。</a:t>
            </a:r>
          </a:p>
        </p:txBody>
      </p:sp>
      <p:sp>
        <p:nvSpPr>
          <p:cNvPr id="8" name="圆角矩形 19">
            <a:extLst>
              <a:ext uri="{FF2B5EF4-FFF2-40B4-BE49-F238E27FC236}">
                <a16:creationId xmlns:a16="http://schemas.microsoft.com/office/drawing/2014/main" id="{5EC79049-0BA1-4823-8DF4-DEC43E2ED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5213412"/>
            <a:ext cx="5133975" cy="1296987"/>
          </a:xfrm>
          <a:prstGeom prst="roundRect">
            <a:avLst>
              <a:gd fmla="val 0" name="adj"/>
            </a:avLst>
          </a:prstGeom>
          <a:solidFill>
            <a:schemeClr val="bg1"/>
          </a:solidFill>
          <a:ln algn="ctr" w="2540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2A69BA8-CFFA-4469-99E9-E4D6BE31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9955"/>
            <a:ext cx="467677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３、顺应四时昼夜变化，随气候变化调摄寒暖，防止六淫之邪的侵袭，冬季阳光充足时可晒太阳，春季不要早换取衣物。</a:t>
            </a:r>
          </a:p>
        </p:txBody>
      </p:sp>
      <p:sp>
        <p:nvSpPr>
          <p:cNvPr id="11" name="Line 46">
            <a:extLst>
              <a:ext uri="{FF2B5EF4-FFF2-40B4-BE49-F238E27FC236}">
                <a16:creationId xmlns:a16="http://schemas.microsoft.com/office/drawing/2014/main" id="{90E10589-AD6C-4D4B-A98C-EBD342EB7D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600" y="2189224"/>
            <a:ext cx="1800225" cy="1728788"/>
          </a:xfrm>
          <a:prstGeom prst="line">
            <a:avLst/>
          </a:prstGeom>
          <a:noFill/>
          <a:ln w="31750">
            <a:solidFill>
              <a:srgbClr val="3C2F5A"/>
            </a:solidFill>
            <a:prstDash val="sysDot"/>
            <a:round/>
            <a:headEnd len="med" type="diamond" w="med"/>
            <a:tailEnd len="med" type="triangle" w="med"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Line 47">
            <a:extLst>
              <a:ext uri="{FF2B5EF4-FFF2-40B4-BE49-F238E27FC236}">
                <a16:creationId xmlns:a16="http://schemas.microsoft.com/office/drawing/2014/main" id="{82841BEF-F25A-4EA6-9E31-440F99B7B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600" y="3918012"/>
            <a:ext cx="1800225" cy="1944687"/>
          </a:xfrm>
          <a:prstGeom prst="line">
            <a:avLst/>
          </a:prstGeom>
          <a:noFill/>
          <a:ln w="31750">
            <a:solidFill>
              <a:srgbClr val="3C2F5A"/>
            </a:solidFill>
            <a:prstDash val="sysDot"/>
            <a:round/>
            <a:headEnd len="med" type="diamond" w="med"/>
            <a:tailEnd len="med" type="triangle" w="med"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Line 48">
            <a:extLst>
              <a:ext uri="{FF2B5EF4-FFF2-40B4-BE49-F238E27FC236}">
                <a16:creationId xmlns:a16="http://schemas.microsoft.com/office/drawing/2014/main" id="{E3187B23-F5DD-498F-8773-C8CF8ADA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600" y="3918012"/>
            <a:ext cx="1800225" cy="0"/>
          </a:xfrm>
          <a:prstGeom prst="line">
            <a:avLst/>
          </a:prstGeom>
          <a:noFill/>
          <a:ln w="31750">
            <a:solidFill>
              <a:srgbClr val="3C2F5A"/>
            </a:solidFill>
            <a:prstDash val="sysDot"/>
            <a:round/>
            <a:headEnd len="med" type="diamond" w="med"/>
            <a:tailEnd len="med" type="triangle" w="med"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963FC040-7835-4193-877B-312594D8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354" y="3256283"/>
            <a:ext cx="1456005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lvl="0"/>
            <a:r>
              <a:rPr altLang="en-US" b="1" lang="zh-CN" sz="4000">
                <a:solidFill>
                  <a:schemeClr val="bg1"/>
                </a:solidFill>
                <a:cs typeface="+mn-ea"/>
                <a:sym typeface="+mn-lt"/>
              </a:rPr>
              <a:t>生活起居</a:t>
            </a:r>
          </a:p>
        </p:txBody>
      </p:sp>
    </p:spTree>
    <p:extLst>
      <p:ext uri="{BB962C8B-B14F-4D97-AF65-F5344CB8AC3E}">
        <p14:creationId val="3393711540"/>
      </p:ext>
    </p:extLst>
  </p:cSld>
  <p:clrMapOvr>
    <a:masterClrMapping/>
  </p:clrMapOvr>
  <mc:AlternateContent>
    <mc:Choice Requires="p15">
      <p:transition advTm="3000" p14:dur="2000" spd="slow">
        <p15:prstTrans prst="prestig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4"/>
      <p:bldP grpId="0" spid="5"/>
      <p:bldP grpId="0" spid="6"/>
      <p:bldP grpId="0" spid="7"/>
      <p:bldP grpId="0" spid="8"/>
      <p:bldP grpId="0" spid="9"/>
      <p:bldP grpId="0" spid="11"/>
      <p:bldP grpId="0" spid="12"/>
      <p:bldP grpId="0" spid="13"/>
      <p:bldP grpId="0" spid="1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6157ADF-65F3-4C02-96BE-206DC4C02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206" l="-1" r="18782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7390" y="390745"/>
            <a:ext cx="10802679" cy="6076507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1710007" y="2376946"/>
            <a:ext cx="8945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1500">
                <a:solidFill>
                  <a:schemeClr val="bg1"/>
                </a:solidFill>
                <a:cs typeface="+mn-ea"/>
                <a:sym typeface="+mn-lt"/>
              </a:rPr>
              <a:t>并发症及护理</a:t>
            </a:r>
          </a:p>
        </p:txBody>
      </p:sp>
      <p:sp>
        <p:nvSpPr>
          <p:cNvPr id="41" name="矩形 40"/>
          <p:cNvSpPr/>
          <p:nvPr/>
        </p:nvSpPr>
        <p:spPr>
          <a:xfrm>
            <a:off x="3297581" y="4262944"/>
            <a:ext cx="570229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altLang="zh-CN" lang="en-US" sz="240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43" name="十字形 42"/>
          <p:cNvSpPr/>
          <p:nvPr/>
        </p:nvSpPr>
        <p:spPr>
          <a:xfrm flipV="1">
            <a:off x="4892590" y="1324696"/>
            <a:ext cx="741535" cy="736587"/>
          </a:xfrm>
          <a:prstGeom prst="plus">
            <a:avLst>
              <a:gd fmla="val 36368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4" name="等腰三角形 43"/>
          <p:cNvSpPr/>
          <p:nvPr/>
        </p:nvSpPr>
        <p:spPr>
          <a:xfrm flipV="1">
            <a:off x="6096000" y="5866851"/>
            <a:ext cx="245157" cy="2113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32946C-8F85-44F9-8887-F8E13F1FF586}"/>
              </a:ext>
            </a:extLst>
          </p:cNvPr>
          <p:cNvSpPr txBox="1"/>
          <p:nvPr/>
        </p:nvSpPr>
        <p:spPr>
          <a:xfrm>
            <a:off x="3297581" y="4772510"/>
            <a:ext cx="5702299" cy="5791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请在此处输入您的文字内容，请在此处输入您的文字内容请在此处输入您的文字内容，请在此处输入您的文字内容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6821EC-88B7-4B78-8AD9-62A8A81BAD99}"/>
              </a:ext>
            </a:extLst>
          </p:cNvPr>
          <p:cNvSpPr txBox="1"/>
          <p:nvPr/>
        </p:nvSpPr>
        <p:spPr>
          <a:xfrm>
            <a:off x="5823897" y="1092825"/>
            <a:ext cx="156791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lang="en-US" sz="7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05</a:t>
            </a:r>
          </a:p>
        </p:txBody>
      </p:sp>
    </p:spTree>
    <p:extLst>
      <p:ext uri="{BB962C8B-B14F-4D97-AF65-F5344CB8AC3E}">
        <p14:creationId val="2037433882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9"/>
      <p:bldP grpId="0" spid="41"/>
      <p:bldP grpId="0" spid="43"/>
      <p:bldP grpId="0" spid="44"/>
      <p:bldP grpId="0" spid="11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E1077EA-A457-4A8D-A40B-786B71CA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72296" y="2253184"/>
            <a:ext cx="3870510" cy="3380291"/>
          </a:xfrm>
          <a:prstGeom prst="ellipse">
            <a:avLst/>
          </a:prstGeom>
          <a:solidFill>
            <a:schemeClr val="accent1"/>
          </a:solidFill>
          <a:ln cap="rnd" w="63500">
            <a:solidFill>
              <a:schemeClr val="accent1"/>
            </a:solidFill>
          </a:ln>
          <a:effectLst/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BC82BF86-2D2D-4C05-9CA1-AD492921CCD0}"/>
              </a:ext>
            </a:extLst>
          </p:cNvPr>
          <p:cNvGrpSpPr/>
          <p:nvPr/>
        </p:nvGrpSpPr>
        <p:grpSpPr>
          <a:xfrm>
            <a:off x="940379" y="2460674"/>
            <a:ext cx="10298542" cy="3088274"/>
            <a:chOff x="940379" y="2460674"/>
            <a:chExt cx="10298542" cy="3088274"/>
          </a:xfrm>
        </p:grpSpPr>
        <p:sp>
          <p:nvSpPr>
            <p:cNvPr id="5" name="TextBox 13">
              <a:extLst>
                <a:ext uri="{FF2B5EF4-FFF2-40B4-BE49-F238E27FC236}">
                  <a16:creationId xmlns:a16="http://schemas.microsoft.com/office/drawing/2014/main" id="{DC4BCB38-9C79-4BC7-8AD1-4F3A8354C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510" y="2491603"/>
              <a:ext cx="166147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 eaLnBrk="0" hangingPunct="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altLang="en-US" lang="zh-CN" sz="2000">
                  <a:solidFill>
                    <a:srgbClr val="445469"/>
                  </a:solidFill>
                  <a:latin typeface="+mn-lt"/>
                  <a:ea typeface="+mn-ea"/>
                  <a:cs typeface="+mn-ea"/>
                  <a:sym typeface="+mn-lt"/>
                </a:rPr>
                <a:t>压疮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FC2AD78F-C3C0-4F4C-93FE-FC8BC4F69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510" y="3789443"/>
              <a:ext cx="166147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 eaLnBrk="0" hangingPunct="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altLang="en-US" lang="zh-CN" sz="2000">
                  <a:solidFill>
                    <a:srgbClr val="445469"/>
                  </a:solidFill>
                  <a:latin typeface="+mn-lt"/>
                  <a:ea typeface="+mn-ea"/>
                  <a:cs typeface="+mn-ea"/>
                  <a:sym typeface="+mn-lt"/>
                </a:rPr>
                <a:t>体位性低血压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1D296CCF-5D80-4275-9D09-6922E16E1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379" y="5087284"/>
              <a:ext cx="166260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 eaLnBrk="0" hangingPunct="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altLang="en-US" lang="zh-CN" sz="2000">
                  <a:solidFill>
                    <a:srgbClr val="445469"/>
                  </a:solidFill>
                  <a:latin typeface="+mn-lt"/>
                  <a:ea typeface="+mn-ea"/>
                  <a:cs typeface="+mn-ea"/>
                  <a:sym typeface="+mn-lt"/>
                </a:rPr>
                <a:t>呼吸道并发症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410CD32E-6FEE-4EA2-9363-4AEC3FBD7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296" y="2460674"/>
              <a:ext cx="2333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lang="zh-CN" sz="2000">
                  <a:solidFill>
                    <a:srgbClr val="445469"/>
                  </a:solidFill>
                  <a:latin typeface="+mn-lt"/>
                  <a:ea typeface="+mn-ea"/>
                  <a:cs typeface="+mn-ea"/>
                  <a:sym typeface="+mn-lt"/>
                </a:rPr>
                <a:t>泌尿系统并发症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7B169CD-E5D0-48D3-B26D-6E3CD261D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296" y="4933395"/>
              <a:ext cx="23336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lang="zh-CN" sz="2000">
                  <a:solidFill>
                    <a:srgbClr val="445469"/>
                  </a:solidFill>
                  <a:latin typeface="+mn-lt"/>
                  <a:ea typeface="+mn-ea"/>
                  <a:cs typeface="+mn-ea"/>
                  <a:sym typeface="+mn-lt"/>
                </a:rPr>
                <a:t>神经性膀胱：宜间歇性导尿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55EB5BA2-CE53-4926-B66C-B8F614ECF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296" y="3635554"/>
              <a:ext cx="23336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lang="zh-CN" sz="2000">
                  <a:solidFill>
                    <a:srgbClr val="445469"/>
                  </a:solidFill>
                  <a:latin typeface="+mn-lt"/>
                  <a:ea typeface="+mn-ea"/>
                  <a:cs typeface="+mn-ea"/>
                  <a:sym typeface="+mn-lt"/>
                </a:rPr>
                <a:t>骨骼系统并发症：异位骨化、骨质疏松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DC218C-FF78-4E90-B60A-2CC5B48E413A}"/>
                </a:ext>
              </a:extLst>
            </p:cNvPr>
            <p:cNvSpPr/>
            <p:nvPr/>
          </p:nvSpPr>
          <p:spPr>
            <a:xfrm>
              <a:off x="2893402" y="2491603"/>
              <a:ext cx="316523" cy="31652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124A0F7-DDD0-4B26-88AC-D942068301CA}"/>
                </a:ext>
              </a:extLst>
            </p:cNvPr>
            <p:cNvSpPr/>
            <p:nvPr/>
          </p:nvSpPr>
          <p:spPr>
            <a:xfrm>
              <a:off x="2863615" y="3742098"/>
              <a:ext cx="316523" cy="31652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2232E14-9A21-4796-89E2-B2B5B41329B4}"/>
                </a:ext>
              </a:extLst>
            </p:cNvPr>
            <p:cNvSpPr/>
            <p:nvPr/>
          </p:nvSpPr>
          <p:spPr>
            <a:xfrm>
              <a:off x="2863615" y="5032268"/>
              <a:ext cx="316523" cy="31652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83B22C8-CA26-4123-BF1E-401CF4A1EB2A}"/>
                </a:ext>
              </a:extLst>
            </p:cNvPr>
            <p:cNvSpPr/>
            <p:nvPr/>
          </p:nvSpPr>
          <p:spPr>
            <a:xfrm>
              <a:off x="8264751" y="2491603"/>
              <a:ext cx="316523" cy="31652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AB29669-9AA0-4FD0-8E68-B378CC9512FB}"/>
                </a:ext>
              </a:extLst>
            </p:cNvPr>
            <p:cNvSpPr/>
            <p:nvPr/>
          </p:nvSpPr>
          <p:spPr>
            <a:xfrm>
              <a:off x="8234965" y="3742098"/>
              <a:ext cx="316523" cy="31652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EFBF53F-62D6-4995-B8C1-A9B8D036F5FF}"/>
                </a:ext>
              </a:extLst>
            </p:cNvPr>
            <p:cNvSpPr/>
            <p:nvPr/>
          </p:nvSpPr>
          <p:spPr>
            <a:xfrm>
              <a:off x="8234965" y="5032268"/>
              <a:ext cx="316523" cy="31652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1450381780"/>
      </p:ext>
    </p:extLst>
  </p:cSld>
  <p:clrMapOvr>
    <a:masterClrMapping/>
  </p:clrMapOvr>
  <mc:AlternateContent>
    <mc:Choice Requires="p15">
      <p:transition advTm="3000" p14:dur="1250" spd="slow">
        <p15:prstTrans invX="1" prst="peelOff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V="1">
            <a:off x="-13970" y="6786245"/>
            <a:ext cx="12191365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D361551-4ECB-406F-9F32-23995B6E8EDA}"/>
              </a:ext>
            </a:extLst>
          </p:cNvPr>
          <p:cNvGrpSpPr/>
          <p:nvPr/>
        </p:nvGrpSpPr>
        <p:grpSpPr>
          <a:xfrm>
            <a:off x="4043045" y="1370965"/>
            <a:ext cx="3818255" cy="154940"/>
            <a:chOff x="4043045" y="1370965"/>
            <a:chExt cx="3818255" cy="154940"/>
          </a:xfrm>
        </p:grpSpPr>
        <p:sp>
          <p:nvSpPr>
            <p:cNvPr id="4" name="矩形 3"/>
            <p:cNvSpPr/>
            <p:nvPr/>
          </p:nvSpPr>
          <p:spPr>
            <a:xfrm flipV="1">
              <a:off x="4724400" y="1393190"/>
              <a:ext cx="2455545" cy="132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043045" y="1370965"/>
              <a:ext cx="381825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矩形 84"/>
          <p:cNvSpPr/>
          <p:nvPr/>
        </p:nvSpPr>
        <p:spPr>
          <a:xfrm>
            <a:off x="4151630" y="652145"/>
            <a:ext cx="3488690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solidFill>
                  <a:srgbClr val="404040"/>
                </a:solidFill>
                <a:cs typeface="+mn-ea"/>
                <a:sym typeface="+mn-lt"/>
              </a:rPr>
              <a:t>目 录 </a:t>
            </a:r>
          </a:p>
          <a:p>
            <a:pPr algn="ctr"/>
            <a:r>
              <a:rPr altLang="en-US" b="1" lang="zh-CN" sz="3600">
                <a:solidFill>
                  <a:srgbClr val="404040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780EEE5-B89B-44C2-A5C6-2B1096FA9A7C}"/>
              </a:ext>
            </a:extLst>
          </p:cNvPr>
          <p:cNvGrpSpPr/>
          <p:nvPr/>
        </p:nvGrpSpPr>
        <p:grpSpPr>
          <a:xfrm>
            <a:off x="6256020" y="1869830"/>
            <a:ext cx="5921375" cy="901700"/>
            <a:chOff x="1658620" y="2726055"/>
            <a:chExt cx="5921375" cy="901700"/>
          </a:xfrm>
        </p:grpSpPr>
        <p:sp>
          <p:nvSpPr>
            <p:cNvPr id="7" name="矩形 6"/>
            <p:cNvSpPr/>
            <p:nvPr/>
          </p:nvSpPr>
          <p:spPr>
            <a:xfrm>
              <a:off x="1786890" y="3003550"/>
              <a:ext cx="610235" cy="610235"/>
            </a:xfrm>
            <a:prstGeom prst="rect">
              <a:avLst/>
            </a:prstGeom>
            <a:noFill/>
            <a:ln w="22225">
              <a:solidFill>
                <a:schemeClr val="accent1"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658620" y="2903220"/>
              <a:ext cx="581660" cy="553720"/>
            </a:xfrm>
            <a:prstGeom prst="rect">
              <a:avLst/>
            </a:prstGeom>
            <a:solidFill>
              <a:schemeClr val="accent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62430" y="2791460"/>
              <a:ext cx="685800" cy="6629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zh-CN" lang="en-US" sz="30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615565" y="2726055"/>
              <a:ext cx="4964430" cy="804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lvl="0"/>
              <a:r>
                <a:rPr altLang="en-US" b="1" lang="zh-CN" sz="2800">
                  <a:solidFill>
                    <a:srgbClr val="404040"/>
                  </a:solidFill>
                  <a:cs typeface="+mn-ea"/>
                  <a:sym typeface="+mn-lt"/>
                </a:rPr>
                <a:t>病例介绍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 flipH="1">
              <a:off x="2741295" y="3322955"/>
              <a:ext cx="3492500" cy="304800"/>
            </a:xfrm>
            <a:prstGeom prst="rect">
              <a:avLst/>
            </a:prstGeom>
            <a:noFill/>
          </p:spPr>
          <p:txBody>
            <a:bodyPr bIns="0" lIns="0" rIns="0" tIns="0" vert="horz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anose="020b0604030504040204" pitchFamily="34" typeface="Tahoma"/>
                  <a:ea charset="0" panose="020b0604030504040204" pitchFamily="34" typeface="Tahoma"/>
                  <a:cs charset="0" panose="020b0604030504040204" pitchFamily="34" typeface="Tahoma"/>
                </a:defRPr>
              </a:lvl1pPr>
            </a:lstStyle>
            <a:p>
              <a:pPr algn="l"/>
              <a:r>
                <a:rPr altLang="ko-KR" b="0" lang="en-US" sz="1000">
                  <a:solidFill>
                    <a:srgbClr val="65656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Powerpoint is a complete presentation graphic package it gives you everyt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5F54FCB-4A89-41D7-9DCF-052CFF2E72E1}"/>
              </a:ext>
            </a:extLst>
          </p:cNvPr>
          <p:cNvGrpSpPr/>
          <p:nvPr/>
        </p:nvGrpSpPr>
        <p:grpSpPr>
          <a:xfrm>
            <a:off x="6256020" y="2787527"/>
            <a:ext cx="5921375" cy="901700"/>
            <a:chOff x="1658620" y="2726055"/>
            <a:chExt cx="5921375" cy="9017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DE52947-E778-44A3-A965-AAB1DFEFE918}"/>
                </a:ext>
              </a:extLst>
            </p:cNvPr>
            <p:cNvSpPr/>
            <p:nvPr/>
          </p:nvSpPr>
          <p:spPr>
            <a:xfrm>
              <a:off x="1786890" y="3003550"/>
              <a:ext cx="610235" cy="610235"/>
            </a:xfrm>
            <a:prstGeom prst="rect">
              <a:avLst/>
            </a:prstGeom>
            <a:noFill/>
            <a:ln w="22225">
              <a:solidFill>
                <a:schemeClr val="accent1"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9B3EADE-E77C-48D6-BBA5-EBE3F73735A4}"/>
                </a:ext>
              </a:extLst>
            </p:cNvPr>
            <p:cNvSpPr/>
            <p:nvPr/>
          </p:nvSpPr>
          <p:spPr>
            <a:xfrm>
              <a:off x="1658620" y="2903220"/>
              <a:ext cx="581660" cy="553720"/>
            </a:xfrm>
            <a:prstGeom prst="rect">
              <a:avLst/>
            </a:prstGeom>
            <a:solidFill>
              <a:schemeClr val="accent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D8CCD7D-6D08-431F-8EB5-9AF7E9A0C4B9}"/>
                </a:ext>
              </a:extLst>
            </p:cNvPr>
            <p:cNvSpPr txBox="1"/>
            <p:nvPr/>
          </p:nvSpPr>
          <p:spPr>
            <a:xfrm>
              <a:off x="1662430" y="2791460"/>
              <a:ext cx="685800" cy="6629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zh-CN" lang="en-US" sz="30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DC7150B-FB46-4A08-B506-98B734E8526E}"/>
                </a:ext>
              </a:extLst>
            </p:cNvPr>
            <p:cNvSpPr/>
            <p:nvPr/>
          </p:nvSpPr>
          <p:spPr>
            <a:xfrm>
              <a:off x="2615565" y="2726055"/>
              <a:ext cx="4964430" cy="804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lvl="0"/>
              <a:r>
                <a:rPr altLang="en-US" b="1" lang="zh-CN" sz="2800">
                  <a:solidFill>
                    <a:srgbClr val="404040"/>
                  </a:solidFill>
                  <a:cs typeface="+mn-ea"/>
                  <a:sym typeface="+mn-lt"/>
                </a:rPr>
                <a:t>脊髓损伤知识</a:t>
              </a: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4F673455-CF02-4DD3-A554-A761D3C38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741295" y="3322955"/>
              <a:ext cx="3492500" cy="304800"/>
            </a:xfrm>
            <a:prstGeom prst="rect">
              <a:avLst/>
            </a:prstGeom>
            <a:noFill/>
          </p:spPr>
          <p:txBody>
            <a:bodyPr bIns="0" lIns="0" rIns="0" tIns="0" vert="horz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anose="020b0604030504040204" pitchFamily="34" typeface="Tahoma"/>
                  <a:ea charset="0" panose="020b0604030504040204" pitchFamily="34" typeface="Tahoma"/>
                  <a:cs charset="0" panose="020b0604030504040204" pitchFamily="34" typeface="Tahoma"/>
                </a:defRPr>
              </a:lvl1pPr>
            </a:lstStyle>
            <a:p>
              <a:pPr algn="l"/>
              <a:r>
                <a:rPr altLang="ko-KR" b="0" lang="en-US" sz="1000">
                  <a:solidFill>
                    <a:srgbClr val="65656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Powerpoint is a complete presentation graphic package it gives you everyt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A542587-23A4-4ADA-8118-9A56A7811CA6}"/>
              </a:ext>
            </a:extLst>
          </p:cNvPr>
          <p:cNvGrpSpPr/>
          <p:nvPr/>
        </p:nvGrpSpPr>
        <p:grpSpPr>
          <a:xfrm>
            <a:off x="6256020" y="3705224"/>
            <a:ext cx="5921375" cy="901700"/>
            <a:chOff x="1658620" y="2726055"/>
            <a:chExt cx="5921375" cy="90170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E6DFFCA-FFC1-4E4A-B2BF-4F5C19274B4E}"/>
                </a:ext>
              </a:extLst>
            </p:cNvPr>
            <p:cNvSpPr/>
            <p:nvPr/>
          </p:nvSpPr>
          <p:spPr>
            <a:xfrm>
              <a:off x="1786890" y="3003550"/>
              <a:ext cx="610235" cy="610235"/>
            </a:xfrm>
            <a:prstGeom prst="rect">
              <a:avLst/>
            </a:prstGeom>
            <a:noFill/>
            <a:ln w="22225">
              <a:solidFill>
                <a:schemeClr val="accent1"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35C2068-8FB1-40EA-9816-63771AB6CD1F}"/>
                </a:ext>
              </a:extLst>
            </p:cNvPr>
            <p:cNvSpPr/>
            <p:nvPr/>
          </p:nvSpPr>
          <p:spPr>
            <a:xfrm>
              <a:off x="1658620" y="2903220"/>
              <a:ext cx="581660" cy="553720"/>
            </a:xfrm>
            <a:prstGeom prst="rect">
              <a:avLst/>
            </a:prstGeom>
            <a:solidFill>
              <a:schemeClr val="accent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4EB3729-7481-4D89-B66D-4C81ACA75C1E}"/>
                </a:ext>
              </a:extLst>
            </p:cNvPr>
            <p:cNvSpPr txBox="1"/>
            <p:nvPr/>
          </p:nvSpPr>
          <p:spPr>
            <a:xfrm>
              <a:off x="1662430" y="2791460"/>
              <a:ext cx="685800" cy="6629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zh-CN" lang="en-US" sz="30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755E46A-D0F8-4F74-A841-00F4F07BE8FA}"/>
                </a:ext>
              </a:extLst>
            </p:cNvPr>
            <p:cNvSpPr/>
            <p:nvPr/>
          </p:nvSpPr>
          <p:spPr>
            <a:xfrm>
              <a:off x="2615565" y="2726055"/>
              <a:ext cx="4964430" cy="804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lvl="0"/>
              <a:r>
                <a:rPr altLang="en-US" b="1" lang="zh-CN" sz="2800">
                  <a:solidFill>
                    <a:srgbClr val="404040"/>
                  </a:solidFill>
                  <a:cs typeface="+mn-ea"/>
                  <a:sym typeface="+mn-lt"/>
                </a:rPr>
                <a:t>护理问题与措施</a:t>
              </a:r>
            </a:p>
          </p:txBody>
        </p:sp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EE39E94A-BC8E-4080-ACF5-F16CC9D19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741295" y="3322955"/>
              <a:ext cx="3492500" cy="304800"/>
            </a:xfrm>
            <a:prstGeom prst="rect">
              <a:avLst/>
            </a:prstGeom>
            <a:noFill/>
          </p:spPr>
          <p:txBody>
            <a:bodyPr bIns="0" lIns="0" rIns="0" tIns="0" vert="horz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anose="020b0604030504040204" pitchFamily="34" typeface="Tahoma"/>
                  <a:ea charset="0" panose="020b0604030504040204" pitchFamily="34" typeface="Tahoma"/>
                  <a:cs charset="0" panose="020b0604030504040204" pitchFamily="34" typeface="Tahoma"/>
                </a:defRPr>
              </a:lvl1pPr>
            </a:lstStyle>
            <a:p>
              <a:pPr algn="l"/>
              <a:r>
                <a:rPr altLang="ko-KR" b="0" lang="en-US" sz="1000">
                  <a:solidFill>
                    <a:srgbClr val="65656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Powerpoint is a complete presentation graphic package it gives you everyt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F8DECEF-8933-4625-BFA6-14CDBBA8B259}"/>
              </a:ext>
            </a:extLst>
          </p:cNvPr>
          <p:cNvGrpSpPr/>
          <p:nvPr/>
        </p:nvGrpSpPr>
        <p:grpSpPr>
          <a:xfrm>
            <a:off x="6256020" y="4622921"/>
            <a:ext cx="5921375" cy="901700"/>
            <a:chOff x="1658620" y="2726055"/>
            <a:chExt cx="5921375" cy="90170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A8728AA-2F50-4F53-B4A4-DB5251207B93}"/>
                </a:ext>
              </a:extLst>
            </p:cNvPr>
            <p:cNvSpPr/>
            <p:nvPr/>
          </p:nvSpPr>
          <p:spPr>
            <a:xfrm>
              <a:off x="1786890" y="3003550"/>
              <a:ext cx="610235" cy="610235"/>
            </a:xfrm>
            <a:prstGeom prst="rect">
              <a:avLst/>
            </a:prstGeom>
            <a:noFill/>
            <a:ln w="22225">
              <a:solidFill>
                <a:schemeClr val="accent1"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110633F7-7CCC-43C0-8DEA-5E7CA1154701}"/>
                </a:ext>
              </a:extLst>
            </p:cNvPr>
            <p:cNvSpPr/>
            <p:nvPr/>
          </p:nvSpPr>
          <p:spPr>
            <a:xfrm>
              <a:off x="1658620" y="2903220"/>
              <a:ext cx="581660" cy="553720"/>
            </a:xfrm>
            <a:prstGeom prst="rect">
              <a:avLst/>
            </a:prstGeom>
            <a:solidFill>
              <a:schemeClr val="accent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5FE1E85-B678-4167-91FA-B4CD20DC2941}"/>
                </a:ext>
              </a:extLst>
            </p:cNvPr>
            <p:cNvSpPr txBox="1"/>
            <p:nvPr/>
          </p:nvSpPr>
          <p:spPr>
            <a:xfrm>
              <a:off x="1662430" y="2791460"/>
              <a:ext cx="685800" cy="6629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zh-CN" lang="en-US" sz="30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C27FB2F-2C70-4223-9009-B785AC8A3435}"/>
                </a:ext>
              </a:extLst>
            </p:cNvPr>
            <p:cNvSpPr/>
            <p:nvPr/>
          </p:nvSpPr>
          <p:spPr>
            <a:xfrm>
              <a:off x="2615565" y="2726055"/>
              <a:ext cx="4964430" cy="804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lvl="0"/>
              <a:r>
                <a:rPr altLang="en-US" b="1" lang="zh-CN" sz="2800">
                  <a:solidFill>
                    <a:srgbClr val="404040"/>
                  </a:solidFill>
                  <a:cs typeface="+mn-ea"/>
                  <a:sym typeface="+mn-lt"/>
                </a:rPr>
                <a:t>康复治疗</a:t>
              </a:r>
            </a:p>
          </p:txBody>
        </p:sp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id="{E8F11D1A-5305-4B0C-B5D6-6E0DD58C0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741295" y="3322955"/>
              <a:ext cx="3492500" cy="304800"/>
            </a:xfrm>
            <a:prstGeom prst="rect">
              <a:avLst/>
            </a:prstGeom>
            <a:noFill/>
          </p:spPr>
          <p:txBody>
            <a:bodyPr bIns="0" lIns="0" rIns="0" tIns="0" vert="horz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anose="020b0604030504040204" pitchFamily="34" typeface="Tahoma"/>
                  <a:ea charset="0" panose="020b0604030504040204" pitchFamily="34" typeface="Tahoma"/>
                  <a:cs charset="0" panose="020b0604030504040204" pitchFamily="34" typeface="Tahoma"/>
                </a:defRPr>
              </a:lvl1pPr>
            </a:lstStyle>
            <a:p>
              <a:pPr algn="l"/>
              <a:r>
                <a:rPr altLang="ko-KR" b="0" lang="en-US" sz="1000">
                  <a:solidFill>
                    <a:srgbClr val="65656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Powerpoint is a complete presentation graphic package it gives you everyt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035F9DC-F16D-4959-A36D-3FDA0C7CB2A0}"/>
              </a:ext>
            </a:extLst>
          </p:cNvPr>
          <p:cNvGrpSpPr/>
          <p:nvPr/>
        </p:nvGrpSpPr>
        <p:grpSpPr>
          <a:xfrm>
            <a:off x="6256020" y="5540619"/>
            <a:ext cx="5921375" cy="901700"/>
            <a:chOff x="1658620" y="2726055"/>
            <a:chExt cx="5921375" cy="90170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6353A97-64BF-4892-A02D-11F2ED7735AA}"/>
                </a:ext>
              </a:extLst>
            </p:cNvPr>
            <p:cNvSpPr/>
            <p:nvPr/>
          </p:nvSpPr>
          <p:spPr>
            <a:xfrm>
              <a:off x="1786890" y="3003550"/>
              <a:ext cx="610235" cy="610235"/>
            </a:xfrm>
            <a:prstGeom prst="rect">
              <a:avLst/>
            </a:prstGeom>
            <a:noFill/>
            <a:ln w="22225">
              <a:solidFill>
                <a:schemeClr val="accent1"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D0A39E9-A2EA-4AEE-B1DC-5DC2E9615E9D}"/>
                </a:ext>
              </a:extLst>
            </p:cNvPr>
            <p:cNvSpPr/>
            <p:nvPr/>
          </p:nvSpPr>
          <p:spPr>
            <a:xfrm>
              <a:off x="1658620" y="2903220"/>
              <a:ext cx="581660" cy="553720"/>
            </a:xfrm>
            <a:prstGeom prst="rect">
              <a:avLst/>
            </a:prstGeom>
            <a:solidFill>
              <a:schemeClr val="accent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0ACFF7DF-3478-451F-87CD-DA3DF20EB0E0}"/>
                </a:ext>
              </a:extLst>
            </p:cNvPr>
            <p:cNvSpPr txBox="1"/>
            <p:nvPr/>
          </p:nvSpPr>
          <p:spPr>
            <a:xfrm>
              <a:off x="1662430" y="2791460"/>
              <a:ext cx="685800" cy="66294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altLang="zh-CN" lang="en-US" sz="300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3A24173D-B966-4ECF-8CDB-34299E761A92}"/>
                </a:ext>
              </a:extLst>
            </p:cNvPr>
            <p:cNvSpPr/>
            <p:nvPr/>
          </p:nvSpPr>
          <p:spPr>
            <a:xfrm>
              <a:off x="2615565" y="2726055"/>
              <a:ext cx="4964430" cy="804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lvl="0"/>
              <a:r>
                <a:rPr altLang="en-US" b="1" lang="zh-CN" sz="2800">
                  <a:solidFill>
                    <a:srgbClr val="404040"/>
                  </a:solidFill>
                  <a:cs typeface="+mn-ea"/>
                  <a:sym typeface="+mn-lt"/>
                </a:rPr>
                <a:t>并发症及护理</a:t>
              </a:r>
            </a:p>
          </p:txBody>
        </p:sp>
        <p:sp>
          <p:nvSpPr>
            <p:cNvPr id="60" name="Rectangle 3">
              <a:extLst>
                <a:ext uri="{FF2B5EF4-FFF2-40B4-BE49-F238E27FC236}">
                  <a16:creationId xmlns:a16="http://schemas.microsoft.com/office/drawing/2014/main" id="{86B29BE4-C548-4B56-8B53-BA1D84CE0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741295" y="3322955"/>
              <a:ext cx="3492500" cy="304800"/>
            </a:xfrm>
            <a:prstGeom prst="rect">
              <a:avLst/>
            </a:prstGeom>
            <a:noFill/>
          </p:spPr>
          <p:txBody>
            <a:bodyPr bIns="0" lIns="0" rIns="0" tIns="0" vert="horz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anose="020b0604030504040204" pitchFamily="34" typeface="Tahoma"/>
                  <a:ea charset="0" panose="020b0604030504040204" pitchFamily="34" typeface="Tahoma"/>
                  <a:cs charset="0" panose="020b0604030504040204" pitchFamily="34" typeface="Tahoma"/>
                </a:defRPr>
              </a:lvl1pPr>
            </a:lstStyle>
            <a:p>
              <a:pPr algn="l"/>
              <a:r>
                <a:rPr altLang="ko-KR" b="0" lang="en-US" sz="1000">
                  <a:solidFill>
                    <a:srgbClr val="656565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Powerpoint is a complete presentation graphic package it gives you everyt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7B88D27-7F84-4E54-A9FF-404B43A39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-64" r="29176"/>
          <a:stretch>
            <a:fillRect/>
          </a:stretch>
        </p:blipFill>
        <p:spPr>
          <a:xfrm>
            <a:off x="874149" y="2023605"/>
            <a:ext cx="4730362" cy="4194436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val="1818554630"/>
      </p:ext>
    </p:extLst>
  </p:cSld>
  <p:clrMapOvr>
    <a:masterClrMapping/>
  </p:clrMapOvr>
  <p:transition advTm="3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C1DA59B-5B1E-414F-8C1B-AE644015D3B8}"/>
              </a:ext>
            </a:extLst>
          </p:cNvPr>
          <p:cNvGrpSpPr/>
          <p:nvPr/>
        </p:nvGrpSpPr>
        <p:grpSpPr>
          <a:xfrm>
            <a:off x="5581874" y="2301711"/>
            <a:ext cx="6056314" cy="3402618"/>
            <a:chOff x="5581874" y="2301711"/>
            <a:chExt cx="6056314" cy="3402618"/>
          </a:xfrm>
        </p:grpSpPr>
        <p:sp>
          <p:nvSpPr>
            <p:cNvPr id="22" name="文本框 21"/>
            <p:cNvSpPr txBox="1"/>
            <p:nvPr/>
          </p:nvSpPr>
          <p:spPr>
            <a:xfrm>
              <a:off x="5643942" y="3024056"/>
              <a:ext cx="5806632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rgbClr val="404040"/>
                  </a:solidFill>
                  <a:cs typeface="+mn-ea"/>
                  <a:sym typeface="+mn-lt"/>
                </a:rPr>
                <a:t>定时变换体位</a:t>
              </a:r>
            </a:p>
            <a:p>
              <a:r>
                <a:rPr altLang="en-US" lang="zh-CN">
                  <a:solidFill>
                    <a:srgbClr val="404040"/>
                  </a:solidFill>
                  <a:cs typeface="+mn-ea"/>
                  <a:sym typeface="+mn-lt"/>
                </a:rPr>
                <a:t>减轻骨突出部位受压</a:t>
              </a:r>
            </a:p>
            <a:p>
              <a:r>
                <a:rPr altLang="en-US" lang="zh-CN">
                  <a:solidFill>
                    <a:srgbClr val="404040"/>
                  </a:solidFill>
                  <a:cs typeface="+mn-ea"/>
                  <a:sym typeface="+mn-lt"/>
                </a:rPr>
                <a:t>选择良好的坐垫和床垫</a:t>
              </a:r>
            </a:p>
            <a:p>
              <a:r>
                <a:rPr altLang="en-US" lang="zh-CN">
                  <a:solidFill>
                    <a:srgbClr val="404040"/>
                  </a:solidFill>
                  <a:cs typeface="+mn-ea"/>
                  <a:sym typeface="+mn-lt"/>
                </a:rPr>
                <a:t>改善全身的营养状况</a:t>
              </a:r>
            </a:p>
            <a:p>
              <a:r>
                <a:rPr altLang="en-US" lang="zh-CN">
                  <a:solidFill>
                    <a:srgbClr val="404040"/>
                  </a:solidFill>
                  <a:cs typeface="+mn-ea"/>
                  <a:sym typeface="+mn-lt"/>
                </a:rPr>
                <a:t>皮肤护理</a:t>
              </a:r>
            </a:p>
            <a:p>
              <a:r>
                <a:rPr altLang="en-US" lang="zh-CN">
                  <a:solidFill>
                    <a:srgbClr val="404040"/>
                  </a:solidFill>
                  <a:cs typeface="+mn-ea"/>
                  <a:sym typeface="+mn-lt"/>
                </a:rPr>
                <a:t>向患者及家属进行防治压疮的教育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81874" y="2301711"/>
              <a:ext cx="4358291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/>
              <a:r>
                <a:rPr altLang="en-US" b="1" lang="zh-CN" sz="4000">
                  <a:solidFill>
                    <a:srgbClr val="404040"/>
                  </a:solidFill>
                  <a:cs typeface="+mn-ea"/>
                  <a:sym typeface="+mn-lt"/>
                </a:rPr>
                <a:t>压疮的预防及护理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9854719" y="2458310"/>
              <a:ext cx="170891" cy="383259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FED32D0-AC27-49D2-A060-3DA3E8D594B2}"/>
                </a:ext>
              </a:extLst>
            </p:cNvPr>
            <p:cNvGrpSpPr/>
            <p:nvPr/>
          </p:nvGrpSpPr>
          <p:grpSpPr>
            <a:xfrm>
              <a:off x="5653482" y="4837402"/>
              <a:ext cx="5677147" cy="866927"/>
              <a:chOff x="5783433" y="4837402"/>
              <a:chExt cx="5677147" cy="866927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783433" y="4837402"/>
                <a:ext cx="1313757" cy="0"/>
              </a:xfrm>
              <a:prstGeom prst="line">
                <a:avLst/>
              </a:prstGeom>
              <a:ln>
                <a:solidFill>
                  <a:srgbClr val="6565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B509DA34-E8FD-4AC8-BF10-5891C1E8FCDF}"/>
                  </a:ext>
                </a:extLst>
              </p:cNvPr>
              <p:cNvGrpSpPr/>
              <p:nvPr/>
            </p:nvGrpSpPr>
            <p:grpSpPr>
              <a:xfrm>
                <a:off x="5813913" y="4985895"/>
                <a:ext cx="5646667" cy="718434"/>
                <a:chOff x="5813913" y="4164853"/>
                <a:chExt cx="5646667" cy="718434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7165606" y="4282894"/>
                  <a:ext cx="4294974" cy="600165"/>
                </a:xfrm>
                <a:custGeom>
                  <a:gdLst>
                    <a:gd fmla="*/ 0 w 4414918" name="connsiteX0"/>
                    <a:gd fmla="*/ 0 h 600165" name="connsiteY0"/>
                    <a:gd fmla="*/ 4414918 w 4414918" name="connsiteX1"/>
                    <a:gd fmla="*/ 0 h 600165" name="connsiteY1"/>
                    <a:gd fmla="*/ 4414918 w 4414918" name="connsiteX2"/>
                    <a:gd fmla="*/ 600165 h 600165" name="connsiteY2"/>
                    <a:gd fmla="*/ 1190120 w 4414918" name="connsiteX3"/>
                    <a:gd fmla="*/ 600165 h 600165" name="connsiteY3"/>
                    <a:gd fmla="*/ 0 w 4414918" name="connsiteX4"/>
                    <a:gd fmla="*/ 0 h 60016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600165" w="4414918">
                      <a:moveTo>
                        <a:pt x="0" y="0"/>
                      </a:moveTo>
                      <a:lnTo>
                        <a:pt x="4414918" y="0"/>
                      </a:lnTo>
                      <a:lnTo>
                        <a:pt x="4414918" y="600165"/>
                      </a:lnTo>
                      <a:lnTo>
                        <a:pt x="1190120" y="6001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noAutofit/>
                </a:bodyPr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5813913" y="4164853"/>
                  <a:ext cx="2581834" cy="600165"/>
                </a:xfrm>
                <a:custGeom>
                  <a:gdLst>
                    <a:gd fmla="*/ 0 w 2581834" name="connsiteX0"/>
                    <a:gd fmla="*/ 0 h 600165" name="connsiteY0"/>
                    <a:gd fmla="*/ 1391714 w 2581834" name="connsiteX1"/>
                    <a:gd fmla="*/ 0 h 600165" name="connsiteY1"/>
                    <a:gd fmla="*/ 2581834 w 2581834" name="connsiteX2"/>
                    <a:gd fmla="*/ 600165 h 600165" name="connsiteY2"/>
                    <a:gd fmla="*/ 0 w 2581834" name="connsiteX3"/>
                    <a:gd fmla="*/ 600165 h 600165" name="connsiteY3"/>
                    <a:gd fmla="*/ 0 w 2581834" name="connsiteX4"/>
                    <a:gd fmla="*/ 0 h 60016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600165" w="2581834">
                      <a:moveTo>
                        <a:pt x="0" y="0"/>
                      </a:moveTo>
                      <a:lnTo>
                        <a:pt x="1391714" y="0"/>
                      </a:lnTo>
                      <a:lnTo>
                        <a:pt x="2581834" y="600165"/>
                      </a:lnTo>
                      <a:lnTo>
                        <a:pt x="0" y="6001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noAutofit/>
                </a:bodyPr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等腰三角形 30"/>
                <p:cNvSpPr/>
                <p:nvPr/>
              </p:nvSpPr>
              <p:spPr>
                <a:xfrm>
                  <a:off x="8121543" y="4765813"/>
                  <a:ext cx="264307" cy="117474"/>
                </a:xfrm>
                <a:custGeom>
                  <a:gdLst>
                    <a:gd fmla="*/ 0 w 309537" name="connsiteX0"/>
                    <a:gd fmla="*/ 146050 h 146050" name="connsiteY0"/>
                    <a:gd fmla="*/ 154769 w 309537" name="connsiteX1"/>
                    <a:gd fmla="*/ 0 h 146050" name="connsiteY1"/>
                    <a:gd fmla="*/ 309537 w 309537" name="connsiteX2"/>
                    <a:gd fmla="*/ 146050 h 146050" name="connsiteY2"/>
                    <a:gd fmla="*/ 0 w 309537" name="connsiteX3"/>
                    <a:gd fmla="*/ 146050 h 146050" name="connsiteY3"/>
                    <a:gd fmla="*/ 0 w 397643" name="connsiteX0-1"/>
                    <a:gd fmla="*/ 74612 h 146050" name="connsiteY0-2"/>
                    <a:gd fmla="*/ 242875 w 397643" name="connsiteX1-3"/>
                    <a:gd fmla="*/ 0 h 146050" name="connsiteY1-4"/>
                    <a:gd fmla="*/ 397643 w 397643" name="connsiteX2-5"/>
                    <a:gd fmla="*/ 146050 h 146050" name="connsiteY2-6"/>
                    <a:gd fmla="*/ 0 w 397643" name="connsiteX3-7"/>
                    <a:gd fmla="*/ 74612 h 146050" name="connsiteY3-8"/>
                    <a:gd fmla="*/ 0 w 242875" name="connsiteX0-9"/>
                    <a:gd fmla="*/ 74612 h 191293" name="connsiteY0-10"/>
                    <a:gd fmla="*/ 242875 w 242875" name="connsiteX1-11"/>
                    <a:gd fmla="*/ 0 h 191293" name="connsiteY1-12"/>
                    <a:gd fmla="*/ 233337 w 242875" name="connsiteX2-13"/>
                    <a:gd fmla="*/ 191293 h 191293" name="connsiteY2-14"/>
                    <a:gd fmla="*/ 0 w 242875" name="connsiteX3-15"/>
                    <a:gd fmla="*/ 74612 h 191293" name="connsiteY3-16"/>
                    <a:gd fmla="*/ 0 w 264307" name="connsiteX0-17"/>
                    <a:gd fmla="*/ 793 h 117474" name="connsiteY0-18"/>
                    <a:gd fmla="*/ 264307 w 264307" name="connsiteX1-19"/>
                    <a:gd fmla="*/ 0 h 117474" name="connsiteY1-20"/>
                    <a:gd fmla="*/ 233337 w 264307" name="connsiteX2-21"/>
                    <a:gd fmla="*/ 117474 h 117474" name="connsiteY2-22"/>
                    <a:gd fmla="*/ 0 w 264307" name="connsiteX3-23"/>
                    <a:gd fmla="*/ 793 h 117474" name="connsiteY3-24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b="b" l="l" r="r" t="t"/>
                  <a:pathLst>
                    <a:path h="117474" w="264307">
                      <a:moveTo>
                        <a:pt x="0" y="793"/>
                      </a:moveTo>
                      <a:lnTo>
                        <a:pt x="264307" y="0"/>
                      </a:lnTo>
                      <a:lnTo>
                        <a:pt x="233337" y="117474"/>
                      </a:lnTo>
                      <a:lnTo>
                        <a:pt x="0" y="79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7" name="组合 36"/>
            <p:cNvGrpSpPr/>
            <p:nvPr/>
          </p:nvGrpSpPr>
          <p:grpSpPr>
            <a:xfrm>
              <a:off x="11128600" y="2365377"/>
              <a:ext cx="509588" cy="476421"/>
              <a:chOff x="8502888" y="1295229"/>
              <a:chExt cx="509588" cy="476421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8502888" y="1409700"/>
                <a:ext cx="509588" cy="0"/>
              </a:xfrm>
              <a:prstGeom prst="line">
                <a:avLst/>
              </a:prstGeom>
              <a:ln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8877300" y="1295229"/>
                <a:ext cx="0" cy="476421"/>
              </a:xfrm>
              <a:prstGeom prst="line">
                <a:avLst/>
              </a:prstGeom>
              <a:ln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55327E7-91E2-460F-8785-B631B8816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113" y="2301711"/>
            <a:ext cx="4967654" cy="331176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3356502757"/>
      </p:ext>
    </p:extLst>
  </p:cSld>
  <p:clrMapOvr>
    <a:masterClrMapping/>
  </p:clrMapOvr>
  <mc:AlternateContent>
    <mc:Choice Requires="p15">
      <p:transition advTm="3000" p14:dur="1250" spd="slow">
        <p15:prstTrans prst="pageCurlDoub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7F63126-6A2D-47CD-829E-7BE61CB19D75}"/>
              </a:ext>
            </a:extLst>
          </p:cNvPr>
          <p:cNvSpPr txBox="1">
            <a:spLocks noChangeArrowheads="1" noRot="1"/>
          </p:cNvSpPr>
          <p:nvPr/>
        </p:nvSpPr>
        <p:spPr>
          <a:xfrm>
            <a:off x="429069" y="2997000"/>
            <a:ext cx="5249008" cy="4498975"/>
          </a:xfrm>
          <a:prstGeom prst="rect">
            <a:avLst/>
          </a:prstGeom>
        </p:spPr>
        <p:txBody>
          <a:bodyPr bIns="45720" lIns="91440" rIns="91440" rtlCol="0" tIns="45720" vert="horz">
            <a:normAutofit fontScale="850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zh-CN" lang="en-US" sz="3200">
                <a:solidFill>
                  <a:srgbClr val="404040"/>
                </a:solidFill>
                <a:cs typeface="+mn-ea"/>
                <a:sym typeface="+mn-lt"/>
              </a:rPr>
              <a:t>(一）基本护理</a:t>
            </a:r>
          </a:p>
          <a:p>
            <a:pPr indent="0" marL="0">
              <a:buNone/>
            </a:pPr>
            <a:r>
              <a:rPr altLang="zh-CN" lang="en-US" sz="3200">
                <a:solidFill>
                  <a:srgbClr val="404040"/>
                </a:solidFill>
                <a:cs typeface="+mn-ea"/>
                <a:sym typeface="+mn-lt"/>
              </a:rPr>
              <a:t>1.正确体位摆放—使用各种枕垫</a:t>
            </a:r>
          </a:p>
          <a:p>
            <a:pPr indent="0" marL="0">
              <a:buNone/>
            </a:pPr>
            <a:r>
              <a:rPr altLang="zh-CN" lang="en-US" sz="3200">
                <a:solidFill>
                  <a:srgbClr val="404040"/>
                </a:solidFill>
                <a:cs typeface="+mn-ea"/>
                <a:sym typeface="+mn-lt"/>
              </a:rPr>
              <a:t>仰卧位时：髋关节伸直，轻度外展；膝关节伸直，踝关节背伸，足趾伸展位。肩关节外展90°，肘关节伸直，前臂旋后位。</a:t>
            </a:r>
          </a:p>
          <a:p>
            <a:pPr indent="0" marL="0">
              <a:buNone/>
            </a:pPr>
            <a:r>
              <a:rPr altLang="zh-CN" lang="en-US" sz="3200">
                <a:solidFill>
                  <a:srgbClr val="404040"/>
                </a:solidFill>
                <a:cs typeface="+mn-ea"/>
                <a:sym typeface="+mn-lt"/>
              </a:rPr>
              <a:t>侧卧位时：髋关节屈曲20°；膝关节屈曲60° ，踝关节背伸，足趾伸展位。下侧肩关节前屈90°，肘关节屈曲90° ，上侧肩关节肘关节伸直，手和前臂中立位。</a:t>
            </a:r>
          </a:p>
          <a:p>
            <a:pPr indent="0" marL="0">
              <a:buNone/>
            </a:pPr>
            <a:r>
              <a:rPr altLang="zh-CN" lang="en-US" sz="3200">
                <a:solidFill>
                  <a:srgbClr val="404040"/>
                </a:solidFill>
                <a:cs typeface="+mn-ea"/>
                <a:sym typeface="+mn-lt"/>
              </a:rPr>
              <a:t>俯卧位时：肩关节外展90°，肘关节屈曲90° ，前臂旋前位。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F2B9C34-B1D9-4469-92B3-4AD5EF0B2E7E}"/>
              </a:ext>
            </a:extLst>
          </p:cNvPr>
          <p:cNvSpPr txBox="1">
            <a:spLocks noChangeArrowheads="1" noRot="1"/>
          </p:cNvSpPr>
          <p:nvPr/>
        </p:nvSpPr>
        <p:spPr bwMode="auto">
          <a:xfrm>
            <a:off x="434975" y="1371596"/>
            <a:ext cx="11309350" cy="152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/>
          <a:lstStyle>
            <a:lvl1pPr algn="l" fontAlgn="base" indent="-342900" marL="342900" rtl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charset="2" panose="05000000000000000000" pitchFamily="2" typeface="Wingdings"/>
              <a:buChar char="§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85750" marL="742950" rtl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Ø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¡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Ø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charset="2" panose="05020102010507070707" pitchFamily="18" typeface="Wingdings 2"/>
              <a:buChar char="¡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b="1" lang="zh-CN" sz="2800">
                <a:solidFill>
                  <a:srgbClr val="404040"/>
                </a:solidFill>
                <a:cs typeface="+mn-ea"/>
                <a:sym typeface="+mn-lt"/>
              </a:rPr>
              <a:t>注意事项      病人的体位一般为侧卧、仰卧位，如果骶尾骨部有压疮，也可俯卧位。当然，病人病情稳定后也可采用坐位。任何体位的变换，必须经医生护士指导过遵照执行。一般说头颈、胸、腰部不应有扭动，各种体位均应有软垫支持，并且保护骨突出部，应使姿势稳定。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A37F56-455F-40AF-BBEF-B92D349BA36C}"/>
              </a:ext>
            </a:extLst>
          </p:cNvPr>
          <p:cNvSpPr/>
          <p:nvPr/>
        </p:nvSpPr>
        <p:spPr>
          <a:xfrm>
            <a:off x="6081454" y="5111266"/>
            <a:ext cx="5668777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3200">
                <a:solidFill>
                  <a:srgbClr val="404040"/>
                </a:solidFill>
                <a:cs typeface="+mn-ea"/>
                <a:sym typeface="+mn-lt"/>
              </a:rPr>
              <a:t>(二）体位变换；</a:t>
            </a:r>
          </a:p>
          <a:p>
            <a:r>
              <a:rPr altLang="zh-CN" lang="en-US" sz="3200">
                <a:solidFill>
                  <a:srgbClr val="404040"/>
                </a:solidFill>
                <a:cs typeface="+mn-ea"/>
                <a:sym typeface="+mn-lt"/>
              </a:rPr>
              <a:t>1）定时变换：急性期为每两小时顺序更换体位一次，恢复期3-4小时更换一次。</a:t>
            </a:r>
          </a:p>
          <a:p>
            <a:r>
              <a:rPr altLang="zh-CN" lang="en-US" sz="3200">
                <a:solidFill>
                  <a:srgbClr val="404040"/>
                </a:solidFill>
                <a:cs typeface="+mn-ea"/>
                <a:sym typeface="+mn-lt"/>
              </a:rPr>
              <a:t>2）轴向翻身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DCA396-A7E0-432D-BCBE-2D4B985D5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6516" t="12730"/>
          <a:stretch>
            <a:fillRect/>
          </a:stretch>
        </p:blipFill>
        <p:spPr>
          <a:xfrm>
            <a:off x="6081454" y="2997000"/>
            <a:ext cx="5249008" cy="2125984"/>
          </a:xfrm>
          <a:prstGeom prst="rect">
            <a:avLst/>
          </a:prstGeom>
        </p:spPr>
      </p:pic>
    </p:spTree>
    <p:extLst>
      <p:ext uri="{BB962C8B-B14F-4D97-AF65-F5344CB8AC3E}">
        <p14:creationId val="560999362"/>
      </p:ext>
    </p:extLst>
  </p:cSld>
  <p:clrMapOvr>
    <a:masterClrMapping/>
  </p:clrMapOvr>
  <mc:AlternateContent>
    <mc:Choice Requires="p14">
      <p:transition advTm="3000" p14:dur="1250" spd="slow">
        <p14:flip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7D6DE23-C572-4B15-BA6D-CC8F9C9F9F1E}"/>
              </a:ext>
            </a:extLst>
          </p:cNvPr>
          <p:cNvGrpSpPr/>
          <p:nvPr/>
        </p:nvGrpSpPr>
        <p:grpSpPr>
          <a:xfrm>
            <a:off x="212725" y="2168525"/>
            <a:ext cx="11753850" cy="4194338"/>
            <a:chOff x="212725" y="2168525"/>
            <a:chExt cx="11753850" cy="4194338"/>
          </a:xfrm>
        </p:grpSpPr>
        <p:sp>
          <p:nvSpPr>
            <p:cNvPr id="3" name="等腰三角形 2">
              <a:extLst>
                <a:ext uri="{FF2B5EF4-FFF2-40B4-BE49-F238E27FC236}">
                  <a16:creationId xmlns:a16="http://schemas.microsoft.com/office/drawing/2014/main" id="{75D7604D-97B8-4093-9E6D-144B03FAEED3}"/>
                </a:ext>
              </a:extLst>
            </p:cNvPr>
            <p:cNvSpPr/>
            <p:nvPr/>
          </p:nvSpPr>
          <p:spPr>
            <a:xfrm>
              <a:off x="212725" y="2705263"/>
              <a:ext cx="4895850" cy="3657600"/>
            </a:xfrm>
            <a:prstGeom prst="triangle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016DC54F-2684-44E8-B630-3E38144AB862}"/>
                </a:ext>
              </a:extLst>
            </p:cNvPr>
            <p:cNvSpPr/>
            <p:nvPr/>
          </p:nvSpPr>
          <p:spPr>
            <a:xfrm flipV="1">
              <a:off x="3098800" y="3162462"/>
              <a:ext cx="4229476" cy="32004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E54B290-EE66-4218-B773-DF7C3C803573}"/>
                </a:ext>
              </a:extLst>
            </p:cNvPr>
            <p:cNvSpPr txBox="1"/>
            <p:nvPr/>
          </p:nvSpPr>
          <p:spPr>
            <a:xfrm>
              <a:off x="3729080" y="2323994"/>
              <a:ext cx="3653589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lvl="0"/>
              <a:r>
                <a:rPr altLang="en-US" b="1" lang="zh-CN" sz="4400">
                  <a:solidFill>
                    <a:srgbClr val="404040"/>
                  </a:solidFill>
                  <a:cs typeface="+mn-ea"/>
                  <a:sym typeface="+mn-lt"/>
                </a:rPr>
                <a:t>泌尿系统康复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ABD0D96-9F65-4DF5-9E49-B1D665114A81}"/>
                </a:ext>
              </a:extLst>
            </p:cNvPr>
            <p:cNvSpPr txBox="1"/>
            <p:nvPr/>
          </p:nvSpPr>
          <p:spPr>
            <a:xfrm>
              <a:off x="7382668" y="2168525"/>
              <a:ext cx="4583906" cy="3794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rgbClr val="404040"/>
                  </a:solidFill>
                  <a:cs typeface="+mn-ea"/>
                  <a:sym typeface="+mn-lt"/>
                </a:rPr>
                <a:t> SCI患者泌尿系统康复过程大致由留置导尿 、间歇性导尿 和建立反射性膀胱 三个阶段组成，最终经训练建立反射性膀胱。因此，膀胱的功能康复训练占有重要的地位。膀胱功能训练是解决SCI患者排尿障碍的简便、有效、可行的护理方法。 这种方法不仅减少了患者保留尿管的时间，控制了感染的因素，也顺应了脊髓性膀胱形成的发展规律，而且对患者回归社会起到积极作用。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A3E020F-CE79-43EF-95A0-6173D218BD90}"/>
                </a:ext>
              </a:extLst>
            </p:cNvPr>
            <p:cNvSpPr txBox="1"/>
            <p:nvPr/>
          </p:nvSpPr>
          <p:spPr>
            <a:xfrm>
              <a:off x="7382668" y="5966621"/>
              <a:ext cx="4431506" cy="396240"/>
            </a:xfrm>
            <a:prstGeom prst="rect">
              <a:avLst/>
            </a:prstGeom>
            <a:solidFill>
              <a:schemeClr val="accent1"/>
            </a:solidFill>
          </p:spPr>
          <p:txBody>
            <a:bodyPr rtlCol="0" wrap="square">
              <a:spAutoFit/>
            </a:bodyPr>
            <a:lstStyle/>
            <a:p>
              <a:pPr algn="ctr"/>
              <a:endParaRPr altLang="zh-CN"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3602700300"/>
      </p:ext>
    </p:extLst>
  </p:cSld>
  <p:clrMapOvr>
    <a:masterClrMapping/>
  </p:clrMapOvr>
  <mc:AlternateContent>
    <mc:Choice Requires="p14">
      <p:transition advTm="3000" p14:dur="1250" spd="slow">
        <p14:switch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AE3AB76-8E1B-4280-9949-1994EAF6655E}"/>
              </a:ext>
            </a:extLst>
          </p:cNvPr>
          <p:cNvSpPr/>
          <p:nvPr/>
        </p:nvSpPr>
        <p:spPr>
          <a:xfrm>
            <a:off x="445477" y="1756630"/>
            <a:ext cx="11116283" cy="4372708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A4A35E4-3AD4-4303-8EA1-CCF509E401DF}"/>
              </a:ext>
            </a:extLst>
          </p:cNvPr>
          <p:cNvSpPr txBox="1">
            <a:spLocks noChangeArrowheads="1" noRot="1"/>
          </p:cNvSpPr>
          <p:nvPr/>
        </p:nvSpPr>
        <p:spPr>
          <a:xfrm>
            <a:off x="630240" y="2713396"/>
            <a:ext cx="6681279" cy="3294252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zh-CN" lang="en-US" sz="1800">
                <a:solidFill>
                  <a:srgbClr val="404040"/>
                </a:solidFill>
                <a:cs typeface="+mn-ea"/>
                <a:sym typeface="+mn-lt"/>
              </a:rPr>
              <a:t>1.每日饮水量控制在1500ml左右。</a:t>
            </a:r>
          </a:p>
          <a:p>
            <a:pPr indent="0" marL="0">
              <a:buNone/>
            </a:pPr>
            <a:r>
              <a:rPr altLang="zh-CN" lang="en-US" sz="1800">
                <a:solidFill>
                  <a:srgbClr val="404040"/>
                </a:solidFill>
                <a:cs typeface="+mn-ea"/>
                <a:sym typeface="+mn-lt"/>
              </a:rPr>
              <a:t>2.饮水时间可与三餐同时，每次饮水500ml左右（包括所有汤、饮料等液体）。</a:t>
            </a:r>
          </a:p>
          <a:p>
            <a:pPr indent="0" marL="0">
              <a:buNone/>
            </a:pPr>
            <a:r>
              <a:rPr altLang="zh-CN" lang="en-US" sz="1800">
                <a:solidFill>
                  <a:srgbClr val="404040"/>
                </a:solidFill>
                <a:cs typeface="+mn-ea"/>
                <a:sym typeface="+mn-lt"/>
              </a:rPr>
              <a:t>3.三餐饮食不宜过咸。</a:t>
            </a:r>
          </a:p>
          <a:p>
            <a:pPr indent="0" marL="0">
              <a:buNone/>
            </a:pPr>
            <a:r>
              <a:rPr altLang="zh-CN" lang="en-US" sz="1800">
                <a:solidFill>
                  <a:srgbClr val="404040"/>
                </a:solidFill>
                <a:cs typeface="+mn-ea"/>
                <a:sym typeface="+mn-lt"/>
              </a:rPr>
              <a:t>4.三餐以外时间口渴，以饮水几口为宜。</a:t>
            </a:r>
          </a:p>
          <a:p>
            <a:pPr indent="0" marL="0">
              <a:buNone/>
            </a:pPr>
            <a:r>
              <a:rPr altLang="zh-CN" lang="en-US" sz="1800">
                <a:solidFill>
                  <a:srgbClr val="404040"/>
                </a:solidFill>
                <a:cs typeface="+mn-ea"/>
                <a:sym typeface="+mn-lt"/>
              </a:rPr>
              <a:t>5.晚上20:00以后不再喝水。</a:t>
            </a:r>
          </a:p>
          <a:p>
            <a:pPr indent="0" marL="0">
              <a:buNone/>
            </a:pPr>
            <a:r>
              <a:rPr altLang="zh-CN" lang="en-US" sz="1800">
                <a:solidFill>
                  <a:srgbClr val="404040"/>
                </a:solidFill>
                <a:cs typeface="+mn-ea"/>
                <a:sym typeface="+mn-lt"/>
              </a:rPr>
              <a:t>6.导尿时间一般安排在饮水后3小时左右，具体可根据病人情况而定。</a:t>
            </a:r>
          </a:p>
          <a:p>
            <a:pPr indent="0" marL="0">
              <a:buNone/>
            </a:pPr>
            <a:r>
              <a:rPr altLang="zh-CN" lang="en-US" sz="1800">
                <a:solidFill>
                  <a:srgbClr val="404040"/>
                </a:solidFill>
                <a:cs typeface="+mn-ea"/>
                <a:sym typeface="+mn-lt"/>
              </a:rPr>
              <a:t>7.晚间22：00（临睡前）平卧2小时后导一次尿。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CD3E45-AB62-40CC-9F16-E620D7F4F2FD}"/>
              </a:ext>
            </a:extLst>
          </p:cNvPr>
          <p:cNvSpPr/>
          <p:nvPr/>
        </p:nvSpPr>
        <p:spPr>
          <a:xfrm>
            <a:off x="660400" y="1943955"/>
            <a:ext cx="360429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lang="zh-CN" sz="4400">
                <a:solidFill>
                  <a:srgbClr val="404040"/>
                </a:solidFill>
                <a:cs typeface="+mn-ea"/>
                <a:sym typeface="+mn-lt"/>
              </a:rPr>
              <a:t>饮水计划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57C91C-701B-4B62-94C3-B09ADC3AD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5469" r="5246"/>
          <a:stretch>
            <a:fillRect/>
          </a:stretch>
        </p:blipFill>
        <p:spPr>
          <a:xfrm>
            <a:off x="7634493" y="2160645"/>
            <a:ext cx="3604292" cy="3468076"/>
          </a:xfrm>
          <a:prstGeom prst="rect">
            <a:avLst/>
          </a:prstGeom>
        </p:spPr>
      </p:pic>
    </p:spTree>
    <p:extLst>
      <p:ext uri="{BB962C8B-B14F-4D97-AF65-F5344CB8AC3E}">
        <p14:creationId val="1639890772"/>
      </p:ext>
    </p:extLst>
  </p:cSld>
  <p:clrMapOvr>
    <a:masterClrMapping/>
  </p:clrMapOvr>
  <mc:AlternateContent>
    <mc:Choice Requires="p14">
      <p:transition advTm="3000" p14:dur="1600" spd="slow">
        <p14:gallery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5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F021D04-CFAA-4BD7-98A1-452F070828C9}"/>
              </a:ext>
            </a:extLst>
          </p:cNvPr>
          <p:cNvSpPr txBox="1"/>
          <p:nvPr/>
        </p:nvSpPr>
        <p:spPr>
          <a:xfrm>
            <a:off x="716573" y="2168525"/>
            <a:ext cx="4943231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z="1800">
                <a:solidFill>
                  <a:srgbClr val="404040"/>
                </a:solidFill>
                <a:cs typeface="+mn-ea"/>
                <a:sym typeface="+mn-lt"/>
              </a:rPr>
              <a:t>两次导尿之间能自行排尿100ml以上，残余尿量300ml以下时，每6h导尿一次；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32FE5B-CE69-44D1-AB21-B4EEEFE7E034}"/>
              </a:ext>
            </a:extLst>
          </p:cNvPr>
          <p:cNvSpPr txBox="1"/>
          <p:nvPr/>
        </p:nvSpPr>
        <p:spPr>
          <a:xfrm>
            <a:off x="716573" y="3548767"/>
            <a:ext cx="4943231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z="1800">
                <a:solidFill>
                  <a:srgbClr val="404040"/>
                </a:solidFill>
                <a:cs typeface="+mn-ea"/>
                <a:sym typeface="+mn-lt"/>
              </a:rPr>
              <a:t>两次导尿之间能自行排尿200ml以上，残余尿量200ml以下时，每8h导尿一次；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17A851-2E22-48E5-AAA4-9B62CB86097F}"/>
              </a:ext>
            </a:extLst>
          </p:cNvPr>
          <p:cNvSpPr txBox="1"/>
          <p:nvPr/>
        </p:nvSpPr>
        <p:spPr>
          <a:xfrm>
            <a:off x="716573" y="4929008"/>
            <a:ext cx="10746154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z="1800">
                <a:solidFill>
                  <a:srgbClr val="404040"/>
                </a:solidFill>
                <a:cs typeface="+mn-ea"/>
                <a:sym typeface="+mn-lt"/>
              </a:rPr>
              <a:t>当残余尿量少于100ml或为膀胱容量20％以下时，即膀胱功能达到平衡后，方可停止导尿。对膀胱逼尿肌无力，残余尿量持续保持在100ml以上或更多的患者，需要长期使用间歇性导尿术，则要耐心教会家属或患者本人间歇性自主导尿术，并结合不同的具体情况，协助患者及家属制定切实可行的长期使用方法，以便出院后能继续长期施行间歇性导尿，并定期复查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3B0F3B6-C9C8-40B5-A05F-AD260C8F0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624" t="12323"/>
          <a:stretch>
            <a:fillRect/>
          </a:stretch>
        </p:blipFill>
        <p:spPr>
          <a:xfrm>
            <a:off x="5849816" y="2168525"/>
            <a:ext cx="5497202" cy="271282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723E06B-DD35-4B98-AE89-6A94A77DEFBB}"/>
              </a:ext>
            </a:extLst>
          </p:cNvPr>
          <p:cNvSpPr/>
          <p:nvPr/>
        </p:nvSpPr>
        <p:spPr>
          <a:xfrm>
            <a:off x="4287504" y="1160463"/>
            <a:ext cx="360429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z="4400">
                <a:solidFill>
                  <a:srgbClr val="404040"/>
                </a:solidFill>
                <a:cs typeface="+mn-ea"/>
                <a:sym typeface="+mn-lt"/>
              </a:rPr>
              <a:t>间歇性导尿法</a:t>
            </a:r>
          </a:p>
        </p:txBody>
      </p:sp>
    </p:spTree>
    <p:extLst>
      <p:ext uri="{BB962C8B-B14F-4D97-AF65-F5344CB8AC3E}">
        <p14:creationId val="62469223"/>
      </p:ext>
    </p:extLst>
  </p:cSld>
  <p:clrMapOvr>
    <a:masterClrMapping/>
  </p:clrMapOvr>
  <mc:AlternateContent>
    <mc:Choice Requires="p14">
      <p:transition advTm="3000" p14:dur="1600" spd="slow">
        <p14:prism dir="d" isInverted="1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  <p:bldP grpId="0" spid="12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4939D9C-4CEC-4E1A-B2A2-7AF883699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2756" y="1701584"/>
            <a:ext cx="3188474" cy="47827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EA2DEAE-3CA5-4664-BA7D-E57AE95946BC}"/>
              </a:ext>
            </a:extLst>
          </p:cNvPr>
          <p:cNvSpPr txBox="1"/>
          <p:nvPr/>
        </p:nvSpPr>
        <p:spPr>
          <a:xfrm>
            <a:off x="6196829" y="1862364"/>
            <a:ext cx="3027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200">
                <a:solidFill>
                  <a:srgbClr val="404040"/>
                </a:solidFill>
                <a:cs typeface="+mn-ea"/>
                <a:sym typeface="+mn-lt"/>
              </a:rPr>
              <a:t>间歇性导尿目标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4EB5008-CA48-44C6-8CE0-A5581B115E46}"/>
              </a:ext>
            </a:extLst>
          </p:cNvPr>
          <p:cNvSpPr txBox="1"/>
          <p:nvPr/>
        </p:nvSpPr>
        <p:spPr>
          <a:xfrm>
            <a:off x="6182046" y="2535505"/>
            <a:ext cx="5102407" cy="1417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Aft>
                <a:spcPts val="600"/>
              </a:spcAft>
            </a:pPr>
            <a:r>
              <a:rPr altLang="en-US" lang="zh-CN">
                <a:solidFill>
                  <a:srgbClr val="000000"/>
                </a:solidFill>
                <a:cs typeface="+mn-ea"/>
                <a:sym typeface="+mn-lt"/>
              </a:rPr>
              <a:t>①　不用导尿管；</a:t>
            </a:r>
          </a:p>
          <a:p>
            <a:pPr>
              <a:spcAft>
                <a:spcPts val="600"/>
              </a:spcAft>
            </a:pPr>
            <a:r>
              <a:rPr altLang="en-US" lang="zh-CN">
                <a:solidFill>
                  <a:srgbClr val="000000"/>
                </a:solidFill>
                <a:cs typeface="+mn-ea"/>
                <a:sym typeface="+mn-lt"/>
              </a:rPr>
              <a:t>②　随意或虽不随意，但能有规律地排尿；</a:t>
            </a:r>
          </a:p>
          <a:p>
            <a:pPr>
              <a:spcAft>
                <a:spcPts val="600"/>
              </a:spcAft>
            </a:pPr>
            <a:r>
              <a:rPr altLang="en-US" lang="zh-CN">
                <a:solidFill>
                  <a:srgbClr val="000000"/>
                </a:solidFill>
                <a:cs typeface="+mn-ea"/>
                <a:sym typeface="+mn-lt"/>
              </a:rPr>
              <a:t>③　没有或仅有少量残余尿；</a:t>
            </a:r>
          </a:p>
          <a:p>
            <a:pPr>
              <a:spcAft>
                <a:spcPts val="600"/>
              </a:spcAft>
            </a:pPr>
            <a:r>
              <a:rPr altLang="en-US" lang="zh-CN">
                <a:solidFill>
                  <a:srgbClr val="000000"/>
                </a:solidFill>
                <a:cs typeface="+mn-ea"/>
                <a:sym typeface="+mn-lt"/>
              </a:rPr>
              <a:t>④　没有尿失禁，特别没有滴漏性尿失禁。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94983DB-A313-40AF-AE80-A2322AC822A7}"/>
              </a:ext>
            </a:extLst>
          </p:cNvPr>
          <p:cNvCxnSpPr/>
          <p:nvPr/>
        </p:nvCxnSpPr>
        <p:spPr>
          <a:xfrm>
            <a:off x="6427590" y="1563279"/>
            <a:ext cx="13188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61C5767A-2646-4E06-91F7-8D2CD2136C0C}"/>
              </a:ext>
            </a:extLst>
          </p:cNvPr>
          <p:cNvSpPr txBox="1"/>
          <p:nvPr/>
        </p:nvSpPr>
        <p:spPr>
          <a:xfrm>
            <a:off x="6232644" y="4379993"/>
            <a:ext cx="3027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200">
                <a:solidFill>
                  <a:srgbClr val="404040"/>
                </a:solidFill>
                <a:cs typeface="+mn-ea"/>
                <a:sym typeface="+mn-lt"/>
              </a:rPr>
              <a:t>间歇性导尿目标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71C4B6-2819-4503-A29D-C09AA1FB86E1}"/>
              </a:ext>
            </a:extLst>
          </p:cNvPr>
          <p:cNvSpPr txBox="1"/>
          <p:nvPr/>
        </p:nvSpPr>
        <p:spPr>
          <a:xfrm>
            <a:off x="6156203" y="5053134"/>
            <a:ext cx="5102407" cy="1417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spcAft>
                <a:spcPts val="600"/>
              </a:spcAft>
              <a:buFont typeface="+mj-ea"/>
              <a:buAutoNum type="circleNumDbPlain"/>
            </a:pPr>
            <a:r>
              <a:rPr altLang="en-US" lang="zh-CN">
                <a:solidFill>
                  <a:srgbClr val="000000"/>
                </a:solidFill>
                <a:cs typeface="+mn-ea"/>
                <a:sym typeface="+mn-lt"/>
              </a:rPr>
              <a:t>感染和并发症减少</a:t>
            </a:r>
          </a:p>
          <a:p>
            <a:pPr indent="-342900" marL="342900">
              <a:spcAft>
                <a:spcPts val="600"/>
              </a:spcAft>
              <a:buFont typeface="+mj-ea"/>
              <a:buAutoNum type="circleNumDbPlain"/>
            </a:pPr>
            <a:r>
              <a:rPr altLang="en-US" lang="zh-CN">
                <a:solidFill>
                  <a:srgbClr val="000000"/>
                </a:solidFill>
                <a:cs typeface="+mn-ea"/>
                <a:sym typeface="+mn-lt"/>
              </a:rPr>
              <a:t>膀胱容量增加或恢复正常</a:t>
            </a:r>
          </a:p>
          <a:p>
            <a:pPr indent="-342900" marL="342900">
              <a:spcAft>
                <a:spcPts val="600"/>
              </a:spcAft>
              <a:buFont typeface="+mj-ea"/>
              <a:buAutoNum type="circleNumDbPlain"/>
            </a:pPr>
            <a:r>
              <a:rPr altLang="en-US" lang="zh-CN">
                <a:solidFill>
                  <a:srgbClr val="000000"/>
                </a:solidFill>
                <a:cs typeface="+mn-ea"/>
                <a:sym typeface="+mn-lt"/>
              </a:rPr>
              <a:t>残余尿减少</a:t>
            </a:r>
          </a:p>
          <a:p>
            <a:pPr indent="-342900" marL="342900">
              <a:spcAft>
                <a:spcPts val="600"/>
              </a:spcAft>
              <a:buFont typeface="+mj-ea"/>
              <a:buAutoNum type="circleNumDbPlain"/>
            </a:pPr>
            <a:r>
              <a:rPr altLang="en-US" lang="zh-CN">
                <a:solidFill>
                  <a:srgbClr val="000000"/>
                </a:solidFill>
                <a:cs typeface="+mn-ea"/>
                <a:sym typeface="+mn-lt"/>
              </a:rPr>
              <a:t>精神压力和经济负担减轻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573C758-1B84-477A-B5C4-798E0887775F}"/>
              </a:ext>
            </a:extLst>
          </p:cNvPr>
          <p:cNvCxnSpPr/>
          <p:nvPr/>
        </p:nvCxnSpPr>
        <p:spPr>
          <a:xfrm>
            <a:off x="6427590" y="4123363"/>
            <a:ext cx="13188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63484066"/>
      </p:ext>
    </p:extLst>
  </p:cSld>
  <p:clrMapOvr>
    <a:masterClrMapping/>
  </p:clrMapOvr>
  <mc:AlternateContent>
    <mc:Choice Requires="p15">
      <p:transition advTm="3000" p14:dur="1250" spd="slow">
        <p15:prstTrans prst="pageCurlSing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8"/>
      <p:bldP grpId="0" spid="9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B296B23A-CCC2-43B4-9D90-DF230BB51F40}"/>
              </a:ext>
            </a:extLst>
          </p:cNvPr>
          <p:cNvGrpSpPr/>
          <p:nvPr/>
        </p:nvGrpSpPr>
        <p:grpSpPr>
          <a:xfrm>
            <a:off x="2886978" y="1570087"/>
            <a:ext cx="9140410" cy="5070735"/>
            <a:chOff x="2886978" y="1570087"/>
            <a:chExt cx="9140410" cy="5070735"/>
          </a:xfrm>
        </p:grpSpPr>
        <p:sp>
          <p:nvSpPr>
            <p:cNvPr id="3" name="Freeform 171">
              <a:extLst>
                <a:ext uri="{FF2B5EF4-FFF2-40B4-BE49-F238E27FC236}">
                  <a16:creationId xmlns:a16="http://schemas.microsoft.com/office/drawing/2014/main" id="{AA087621-EDC3-4975-9EDE-69F527246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0014" y="1570087"/>
              <a:ext cx="488212" cy="418466"/>
            </a:xfrm>
            <a:custGeom>
              <a:gdLst>
                <a:gd fmla="*/ 169 w 169" name="T0"/>
                <a:gd fmla="*/ 40 h 145" name="T1"/>
                <a:gd fmla="*/ 169 w 169" name="T2"/>
                <a:gd fmla="*/ 76 h 145" name="T3"/>
                <a:gd fmla="*/ 0 w 169" name="T4"/>
                <a:gd fmla="*/ 76 h 145" name="T5"/>
                <a:gd fmla="*/ 0 w 169" name="T6"/>
                <a:gd fmla="*/ 40 h 145" name="T7"/>
                <a:gd fmla="*/ 4 w 169" name="T8"/>
                <a:gd fmla="*/ 29 h 145" name="T9"/>
                <a:gd fmla="*/ 15 w 169" name="T10"/>
                <a:gd fmla="*/ 24 h 145" name="T11"/>
                <a:gd fmla="*/ 48 w 169" name="T12"/>
                <a:gd fmla="*/ 24 h 145" name="T13"/>
                <a:gd fmla="*/ 48 w 169" name="T14"/>
                <a:gd fmla="*/ 9 h 145" name="T15"/>
                <a:gd fmla="*/ 51 w 169" name="T16"/>
                <a:gd fmla="*/ 3 h 145" name="T17"/>
                <a:gd fmla="*/ 57 w 169" name="T18"/>
                <a:gd fmla="*/ 0 h 145" name="T19"/>
                <a:gd fmla="*/ 112 w 169" name="T20"/>
                <a:gd fmla="*/ 0 h 145" name="T21"/>
                <a:gd fmla="*/ 118 w 169" name="T22"/>
                <a:gd fmla="*/ 3 h 145" name="T23"/>
                <a:gd fmla="*/ 121 w 169" name="T24"/>
                <a:gd fmla="*/ 9 h 145" name="T25"/>
                <a:gd fmla="*/ 121 w 169" name="T26"/>
                <a:gd fmla="*/ 24 h 145" name="T27"/>
                <a:gd fmla="*/ 154 w 169" name="T28"/>
                <a:gd fmla="*/ 24 h 145" name="T29"/>
                <a:gd fmla="*/ 165 w 169" name="T30"/>
                <a:gd fmla="*/ 29 h 145" name="T31"/>
                <a:gd fmla="*/ 169 w 169" name="T32"/>
                <a:gd fmla="*/ 40 h 145" name="T33"/>
                <a:gd fmla="*/ 169 w 169" name="T34"/>
                <a:gd fmla="*/ 85 h 145" name="T35"/>
                <a:gd fmla="*/ 169 w 169" name="T36"/>
                <a:gd fmla="*/ 130 h 145" name="T37"/>
                <a:gd fmla="*/ 165 w 169" name="T38"/>
                <a:gd fmla="*/ 141 h 145" name="T39"/>
                <a:gd fmla="*/ 154 w 169" name="T40"/>
                <a:gd fmla="*/ 145 h 145" name="T41"/>
                <a:gd fmla="*/ 15 w 169" name="T42"/>
                <a:gd fmla="*/ 145 h 145" name="T43"/>
                <a:gd fmla="*/ 4 w 169" name="T44"/>
                <a:gd fmla="*/ 141 h 145" name="T45"/>
                <a:gd fmla="*/ 0 w 169" name="T46"/>
                <a:gd fmla="*/ 130 h 145" name="T47"/>
                <a:gd fmla="*/ 0 w 169" name="T48"/>
                <a:gd fmla="*/ 85 h 145" name="T49"/>
                <a:gd fmla="*/ 63 w 169" name="T50"/>
                <a:gd fmla="*/ 85 h 145" name="T51"/>
                <a:gd fmla="*/ 63 w 169" name="T52"/>
                <a:gd fmla="*/ 100 h 145" name="T53"/>
                <a:gd fmla="*/ 65 w 169" name="T54"/>
                <a:gd fmla="*/ 104 h 145" name="T55"/>
                <a:gd fmla="*/ 69 w 169" name="T56"/>
                <a:gd fmla="*/ 106 h 145" name="T57"/>
                <a:gd fmla="*/ 100 w 169" name="T58"/>
                <a:gd fmla="*/ 106 h 145" name="T59"/>
                <a:gd fmla="*/ 104 w 169" name="T60"/>
                <a:gd fmla="*/ 104 h 145" name="T61"/>
                <a:gd fmla="*/ 106 w 169" name="T62"/>
                <a:gd fmla="*/ 100 h 145" name="T63"/>
                <a:gd fmla="*/ 106 w 169" name="T64"/>
                <a:gd fmla="*/ 85 h 145" name="T65"/>
                <a:gd fmla="*/ 169 w 169" name="T66"/>
                <a:gd fmla="*/ 85 h 145" name="T67"/>
                <a:gd fmla="*/ 60 w 169" name="T68"/>
                <a:gd fmla="*/ 24 h 145" name="T69"/>
                <a:gd fmla="*/ 109 w 169" name="T70"/>
                <a:gd fmla="*/ 24 h 145" name="T71"/>
                <a:gd fmla="*/ 109 w 169" name="T72"/>
                <a:gd fmla="*/ 12 h 145" name="T73"/>
                <a:gd fmla="*/ 60 w 169" name="T74"/>
                <a:gd fmla="*/ 12 h 145" name="T75"/>
                <a:gd fmla="*/ 60 w 169" name="T76"/>
                <a:gd fmla="*/ 24 h 145" name="T77"/>
                <a:gd fmla="*/ 97 w 169" name="T78"/>
                <a:gd fmla="*/ 85 h 145" name="T79"/>
                <a:gd fmla="*/ 97 w 169" name="T80"/>
                <a:gd fmla="*/ 97 h 145" name="T81"/>
                <a:gd fmla="*/ 72 w 169" name="T82"/>
                <a:gd fmla="*/ 97 h 145" name="T83"/>
                <a:gd fmla="*/ 72 w 169" name="T84"/>
                <a:gd fmla="*/ 85 h 145" name="T85"/>
                <a:gd fmla="*/ 97 w 169" name="T86"/>
                <a:gd fmla="*/ 85 h 145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5" w="169">
                  <a:moveTo>
                    <a:pt x="169" y="40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1" y="32"/>
                    <a:pt x="4" y="29"/>
                  </a:cubicBezTo>
                  <a:cubicBezTo>
                    <a:pt x="7" y="26"/>
                    <a:pt x="11" y="24"/>
                    <a:pt x="15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9" y="5"/>
                    <a:pt x="51" y="3"/>
                  </a:cubicBezTo>
                  <a:cubicBezTo>
                    <a:pt x="53" y="1"/>
                    <a:pt x="55" y="0"/>
                    <a:pt x="5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1"/>
                    <a:pt x="118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8" y="24"/>
                    <a:pt x="162" y="26"/>
                    <a:pt x="165" y="29"/>
                  </a:cubicBezTo>
                  <a:cubicBezTo>
                    <a:pt x="168" y="32"/>
                    <a:pt x="169" y="35"/>
                    <a:pt x="169" y="40"/>
                  </a:cubicBezTo>
                  <a:close/>
                  <a:moveTo>
                    <a:pt x="169" y="85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4"/>
                    <a:pt x="168" y="138"/>
                    <a:pt x="165" y="141"/>
                  </a:cubicBezTo>
                  <a:cubicBezTo>
                    <a:pt x="162" y="144"/>
                    <a:pt x="158" y="145"/>
                    <a:pt x="154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1" y="145"/>
                    <a:pt x="7" y="144"/>
                    <a:pt x="4" y="141"/>
                  </a:cubicBezTo>
                  <a:cubicBezTo>
                    <a:pt x="1" y="138"/>
                    <a:pt x="0" y="134"/>
                    <a:pt x="0" y="13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2"/>
                    <a:pt x="64" y="103"/>
                    <a:pt x="65" y="104"/>
                  </a:cubicBezTo>
                  <a:cubicBezTo>
                    <a:pt x="66" y="106"/>
                    <a:pt x="68" y="106"/>
                    <a:pt x="6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3" y="106"/>
                    <a:pt x="104" y="104"/>
                  </a:cubicBezTo>
                  <a:cubicBezTo>
                    <a:pt x="105" y="103"/>
                    <a:pt x="106" y="102"/>
                    <a:pt x="106" y="100"/>
                  </a:cubicBezTo>
                  <a:cubicBezTo>
                    <a:pt x="106" y="85"/>
                    <a:pt x="106" y="85"/>
                    <a:pt x="106" y="85"/>
                  </a:cubicBezTo>
                  <a:lnTo>
                    <a:pt x="169" y="85"/>
                  </a:lnTo>
                  <a:close/>
                  <a:moveTo>
                    <a:pt x="60" y="24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0" y="24"/>
                  </a:lnTo>
                  <a:close/>
                  <a:moveTo>
                    <a:pt x="97" y="85"/>
                  </a:moveTo>
                  <a:cubicBezTo>
                    <a:pt x="97" y="97"/>
                    <a:pt x="97" y="97"/>
                    <a:pt x="97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85"/>
                    <a:pt x="72" y="85"/>
                    <a:pt x="72" y="85"/>
                  </a:cubicBezTo>
                  <a:lnTo>
                    <a:pt x="97" y="8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56F0A3A0-D7BA-4F3E-9999-72F42888FBC8}"/>
                </a:ext>
              </a:extLst>
            </p:cNvPr>
            <p:cNvSpPr txBox="1"/>
            <p:nvPr/>
          </p:nvSpPr>
          <p:spPr>
            <a:xfrm>
              <a:off x="3595258" y="1581102"/>
              <a:ext cx="196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en-US" b="1" lang="zh-CN" sz="2000">
                  <a:solidFill>
                    <a:srgbClr val="404040"/>
                  </a:solidFill>
                  <a:cs typeface="+mn-ea"/>
                  <a:sym typeface="+mn-lt"/>
                </a:rPr>
                <a:t>膀胱功能训练法</a:t>
              </a:r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A3461794-9A85-4C63-9D33-3323582EB0CD}"/>
                </a:ext>
              </a:extLst>
            </p:cNvPr>
            <p:cNvSpPr/>
            <p:nvPr/>
          </p:nvSpPr>
          <p:spPr>
            <a:xfrm>
              <a:off x="2886979" y="2046781"/>
              <a:ext cx="9140410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600">
                  <a:solidFill>
                    <a:srgbClr val="404040"/>
                  </a:solidFill>
                  <a:cs typeface="+mn-ea"/>
                  <a:sym typeface="+mn-lt"/>
                </a:rPr>
                <a:t>1.耻骨上区轻叩法：患者用手指轻叩耻骨上区，引起逼尿肌收缩而不伴尿道括约肌同时收缩，即可产生排尿。</a:t>
              </a:r>
            </a:p>
            <a:p>
              <a:r>
                <a:rPr altLang="zh-CN" b="1" lang="en-US" sz="1600">
                  <a:solidFill>
                    <a:srgbClr val="404040"/>
                  </a:solidFill>
                  <a:cs typeface="+mn-ea"/>
                  <a:sym typeface="+mn-lt"/>
                </a:rPr>
                <a:t>2.屏气法：患者身体前倾，快速呼吸3－4次延长屏气增加腹压的时间，作一次深吸气，然后屏住呼吸，向下用力作排便动作。这样反复数次，直到没有尿液排出为止。</a:t>
              </a: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BC113A9D-192A-4E47-8942-4BB0F1B3E7EF}"/>
                </a:ext>
              </a:extLst>
            </p:cNvPr>
            <p:cNvSpPr txBox="1"/>
            <p:nvPr/>
          </p:nvSpPr>
          <p:spPr>
            <a:xfrm>
              <a:off x="3595258" y="5097925"/>
              <a:ext cx="196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en-US" b="1" lang="zh-CN" sz="2000">
                  <a:solidFill>
                    <a:srgbClr val="404040"/>
                  </a:solidFill>
                  <a:cs typeface="+mn-ea"/>
                  <a:sym typeface="+mn-lt"/>
                </a:rPr>
                <a:t>膀胱功能训练法</a:t>
              </a: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862017CA-243E-465A-9DF0-48BF9E70C489}"/>
                </a:ext>
              </a:extLst>
            </p:cNvPr>
            <p:cNvSpPr/>
            <p:nvPr/>
          </p:nvSpPr>
          <p:spPr>
            <a:xfrm>
              <a:off x="2886979" y="5563603"/>
              <a:ext cx="9140410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600">
                  <a:solidFill>
                    <a:srgbClr val="404040"/>
                  </a:solidFill>
                  <a:cs typeface="+mn-ea"/>
                  <a:sym typeface="+mn-lt"/>
                </a:rPr>
                <a:t>5.尿意习惯训练：训练应在特定的时间进行，如餐前30min，晨起或睡前，鼓励患者入厕排尿，白天每3h排尿1次，夜间2次，可结合患者具体情况进行调整。这种训练同样可减少尿失禁的发生，并能逐渐帮助患者建立良好的排尿习惯，适用于急迫性尿失禁的患者。</a:t>
              </a:r>
            </a:p>
          </p:txBody>
        </p:sp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273DDC91-E49F-4E4E-8664-14CAD01AD141}"/>
                </a:ext>
              </a:extLst>
            </p:cNvPr>
            <p:cNvSpPr txBox="1"/>
            <p:nvPr/>
          </p:nvSpPr>
          <p:spPr>
            <a:xfrm>
              <a:off x="3595258" y="3101557"/>
              <a:ext cx="196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en-US" b="1" lang="zh-CN" sz="2000">
                  <a:solidFill>
                    <a:srgbClr val="404040"/>
                  </a:solidFill>
                  <a:cs typeface="+mn-ea"/>
                  <a:sym typeface="+mn-lt"/>
                </a:rPr>
                <a:t>膀胱功能训练法</a:t>
              </a: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EE6312A1-B7D4-4552-9F7B-7A73EE4F13AE}"/>
                </a:ext>
              </a:extLst>
            </p:cNvPr>
            <p:cNvSpPr/>
            <p:nvPr/>
          </p:nvSpPr>
          <p:spPr>
            <a:xfrm>
              <a:off x="2886979" y="3595184"/>
              <a:ext cx="9140410" cy="131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600">
                  <a:solidFill>
                    <a:srgbClr val="404040"/>
                  </a:solidFill>
                  <a:cs typeface="+mn-ea"/>
                  <a:sym typeface="+mn-lt"/>
                </a:rPr>
                <a:t>3.挤压法：适合于逼尿肌无力患者。先用指间部对膀胱进行深部按摩，可以增加膀胱张力。再把手指握成拳状，至于脐下3cm处，用力向骶尾部加压，患者身体前倾，并改变加压方向，直至尿流停止。</a:t>
              </a:r>
            </a:p>
            <a:p>
              <a:r>
                <a:rPr altLang="zh-CN" b="1" lang="en-US" sz="1600">
                  <a:solidFill>
                    <a:srgbClr val="404040"/>
                  </a:solidFill>
                  <a:cs typeface="+mn-ea"/>
                  <a:sym typeface="+mn-lt"/>
                </a:rPr>
                <a:t>4.盆底肌肉训练：嘱患者在不收缩下肢，腹部及臀部肌肉的情况下自主收缩耻骨、尾骨周围的肌肉（会阴及肛门括约肌），每次收缩维持10秒，重复做10次，3次／天。这种训练可以减少漏尿的发生，适用于压力性尿失禁的患者。</a:t>
              </a:r>
            </a:p>
          </p:txBody>
        </p:sp>
        <p:sp>
          <p:nvSpPr>
            <p:cNvPr id="17" name="Freeform 173">
              <a:extLst>
                <a:ext uri="{FF2B5EF4-FFF2-40B4-BE49-F238E27FC236}">
                  <a16:creationId xmlns:a16="http://schemas.microsoft.com/office/drawing/2014/main" id="{5F181112-F30D-4512-9404-6C74A6030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074" y="3123999"/>
              <a:ext cx="448091" cy="418466"/>
            </a:xfrm>
            <a:custGeom>
              <a:gdLst>
                <a:gd fmla="*/ 31 w 182" name="T0"/>
                <a:gd fmla="*/ 97 h 170" name="T1"/>
                <a:gd fmla="*/ 5 w 182" name="T2"/>
                <a:gd fmla="*/ 93 h 170" name="T3"/>
                <a:gd fmla="*/ 12 w 182" name="T4"/>
                <a:gd fmla="*/ 49 h 170" name="T5"/>
                <a:gd fmla="*/ 25 w 182" name="T6"/>
                <a:gd fmla="*/ 55 h 170" name="T7"/>
                <a:gd fmla="*/ 49 w 182" name="T8"/>
                <a:gd fmla="*/ 54 h 170" name="T9"/>
                <a:gd fmla="*/ 56 w 182" name="T10"/>
                <a:gd fmla="*/ 85 h 170" name="T11"/>
                <a:gd fmla="*/ 61 w 182" name="T12"/>
                <a:gd fmla="*/ 24 h 170" name="T13"/>
                <a:gd fmla="*/ 36 w 182" name="T14"/>
                <a:gd fmla="*/ 49 h 170" name="T15"/>
                <a:gd fmla="*/ 12 w 182" name="T16"/>
                <a:gd fmla="*/ 24 h 170" name="T17"/>
                <a:gd fmla="*/ 36 w 182" name="T18"/>
                <a:gd fmla="*/ 0 h 170" name="T19"/>
                <a:gd fmla="*/ 157 w 182" name="T20"/>
                <a:gd fmla="*/ 145 h 170" name="T21"/>
                <a:gd fmla="*/ 132 w 182" name="T22"/>
                <a:gd fmla="*/ 170 h 170" name="T23"/>
                <a:gd fmla="*/ 31 w 182" name="T24"/>
                <a:gd fmla="*/ 163 h 170" name="T25"/>
                <a:gd fmla="*/ 25 w 182" name="T26"/>
                <a:gd fmla="*/ 135 h 170" name="T27"/>
                <a:gd fmla="*/ 28 w 182" name="T28"/>
                <a:gd fmla="*/ 115 h 170" name="T29"/>
                <a:gd fmla="*/ 38 w 182" name="T30"/>
                <a:gd fmla="*/ 98 h 170" name="T31"/>
                <a:gd fmla="*/ 57 w 182" name="T32"/>
                <a:gd fmla="*/ 91 h 170" name="T33"/>
                <a:gd fmla="*/ 68 w 182" name="T34"/>
                <a:gd fmla="*/ 98 h 170" name="T35"/>
                <a:gd fmla="*/ 91 w 182" name="T36"/>
                <a:gd fmla="*/ 104 h 170" name="T37"/>
                <a:gd fmla="*/ 114 w 182" name="T38"/>
                <a:gd fmla="*/ 98 h 170" name="T39"/>
                <a:gd fmla="*/ 125 w 182" name="T40"/>
                <a:gd fmla="*/ 91 h 170" name="T41"/>
                <a:gd fmla="*/ 143 w 182" name="T42"/>
                <a:gd fmla="*/ 98 h 170" name="T43"/>
                <a:gd fmla="*/ 153 w 182" name="T44"/>
                <a:gd fmla="*/ 115 h 170" name="T45"/>
                <a:gd fmla="*/ 157 w 182" name="T46"/>
                <a:gd fmla="*/ 135 h 170" name="T47"/>
                <a:gd fmla="*/ 116 w 182" name="T48"/>
                <a:gd fmla="*/ 35 h 170" name="T49"/>
                <a:gd fmla="*/ 116 w 182" name="T50"/>
                <a:gd fmla="*/ 86 h 170" name="T51"/>
                <a:gd fmla="*/ 65 w 182" name="T52"/>
                <a:gd fmla="*/ 86 h 170" name="T53"/>
                <a:gd fmla="*/ 65 w 182" name="T54"/>
                <a:gd fmla="*/ 35 h 170" name="T55"/>
                <a:gd fmla="*/ 116 w 182" name="T56"/>
                <a:gd fmla="*/ 35 h 170" name="T57"/>
                <a:gd fmla="*/ 169 w 182" name="T58"/>
                <a:gd fmla="*/ 24 h 170" name="T59"/>
                <a:gd fmla="*/ 145 w 182" name="T60"/>
                <a:gd fmla="*/ 49 h 170" name="T61"/>
                <a:gd fmla="*/ 121 w 182" name="T62"/>
                <a:gd fmla="*/ 24 h 170" name="T63"/>
                <a:gd fmla="*/ 145 w 182" name="T64"/>
                <a:gd fmla="*/ 0 h 170" name="T65"/>
                <a:gd fmla="*/ 182 w 182" name="T66"/>
                <a:gd fmla="*/ 82 h 170" name="T67"/>
                <a:gd fmla="*/ 163 w 182" name="T68"/>
                <a:gd fmla="*/ 97 h 170" name="T69"/>
                <a:gd fmla="*/ 125 w 182" name="T70"/>
                <a:gd fmla="*/ 85 h 170" name="T71"/>
                <a:gd fmla="*/ 133 w 182" name="T72"/>
                <a:gd fmla="*/ 54 h 170" name="T73"/>
                <a:gd fmla="*/ 156 w 182" name="T74"/>
                <a:gd fmla="*/ 55 h 170" name="T75"/>
                <a:gd fmla="*/ 170 w 182" name="T76"/>
                <a:gd fmla="*/ 49 h 17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70" w="182">
                  <a:moveTo>
                    <a:pt x="56" y="85"/>
                  </a:moveTo>
                  <a:cubicBezTo>
                    <a:pt x="46" y="85"/>
                    <a:pt x="37" y="89"/>
                    <a:pt x="31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3" y="97"/>
                    <a:pt x="9" y="96"/>
                    <a:pt x="5" y="93"/>
                  </a:cubicBezTo>
                  <a:cubicBezTo>
                    <a:pt x="2" y="91"/>
                    <a:pt x="0" y="87"/>
                    <a:pt x="0" y="82"/>
                  </a:cubicBezTo>
                  <a:cubicBezTo>
                    <a:pt x="0" y="60"/>
                    <a:pt x="4" y="49"/>
                    <a:pt x="12" y="49"/>
                  </a:cubicBezTo>
                  <a:cubicBezTo>
                    <a:pt x="12" y="49"/>
                    <a:pt x="13" y="49"/>
                    <a:pt x="16" y="51"/>
                  </a:cubicBezTo>
                  <a:cubicBezTo>
                    <a:pt x="18" y="52"/>
                    <a:pt x="21" y="53"/>
                    <a:pt x="25" y="55"/>
                  </a:cubicBezTo>
                  <a:cubicBezTo>
                    <a:pt x="29" y="56"/>
                    <a:pt x="33" y="57"/>
                    <a:pt x="36" y="57"/>
                  </a:cubicBezTo>
                  <a:cubicBezTo>
                    <a:pt x="41" y="57"/>
                    <a:pt x="45" y="56"/>
                    <a:pt x="49" y="54"/>
                  </a:cubicBezTo>
                  <a:cubicBezTo>
                    <a:pt x="49" y="57"/>
                    <a:pt x="48" y="59"/>
                    <a:pt x="48" y="61"/>
                  </a:cubicBezTo>
                  <a:cubicBezTo>
                    <a:pt x="48" y="69"/>
                    <a:pt x="51" y="78"/>
                    <a:pt x="56" y="85"/>
                  </a:cubicBezTo>
                  <a:close/>
                  <a:moveTo>
                    <a:pt x="53" y="7"/>
                  </a:moveTo>
                  <a:cubicBezTo>
                    <a:pt x="58" y="12"/>
                    <a:pt x="61" y="18"/>
                    <a:pt x="61" y="24"/>
                  </a:cubicBezTo>
                  <a:cubicBezTo>
                    <a:pt x="61" y="31"/>
                    <a:pt x="58" y="37"/>
                    <a:pt x="53" y="42"/>
                  </a:cubicBezTo>
                  <a:cubicBezTo>
                    <a:pt x="49" y="46"/>
                    <a:pt x="43" y="49"/>
                    <a:pt x="36" y="49"/>
                  </a:cubicBezTo>
                  <a:cubicBezTo>
                    <a:pt x="30" y="49"/>
                    <a:pt x="24" y="46"/>
                    <a:pt x="19" y="42"/>
                  </a:cubicBezTo>
                  <a:cubicBezTo>
                    <a:pt x="14" y="37"/>
                    <a:pt x="12" y="31"/>
                    <a:pt x="12" y="24"/>
                  </a:cubicBezTo>
                  <a:cubicBezTo>
                    <a:pt x="12" y="18"/>
                    <a:pt x="14" y="12"/>
                    <a:pt x="19" y="7"/>
                  </a:cubicBezTo>
                  <a:cubicBezTo>
                    <a:pt x="24" y="3"/>
                    <a:pt x="30" y="0"/>
                    <a:pt x="36" y="0"/>
                  </a:cubicBezTo>
                  <a:cubicBezTo>
                    <a:pt x="43" y="0"/>
                    <a:pt x="49" y="3"/>
                    <a:pt x="53" y="7"/>
                  </a:cubicBezTo>
                  <a:close/>
                  <a:moveTo>
                    <a:pt x="157" y="145"/>
                  </a:moveTo>
                  <a:cubicBezTo>
                    <a:pt x="157" y="153"/>
                    <a:pt x="155" y="159"/>
                    <a:pt x="150" y="163"/>
                  </a:cubicBezTo>
                  <a:cubicBezTo>
                    <a:pt x="146" y="167"/>
                    <a:pt x="140" y="170"/>
                    <a:pt x="132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42" y="170"/>
                    <a:pt x="36" y="167"/>
                    <a:pt x="31" y="163"/>
                  </a:cubicBezTo>
                  <a:cubicBezTo>
                    <a:pt x="26" y="159"/>
                    <a:pt x="24" y="153"/>
                    <a:pt x="24" y="145"/>
                  </a:cubicBezTo>
                  <a:cubicBezTo>
                    <a:pt x="24" y="142"/>
                    <a:pt x="24" y="139"/>
                    <a:pt x="25" y="135"/>
                  </a:cubicBezTo>
                  <a:cubicBezTo>
                    <a:pt x="25" y="132"/>
                    <a:pt x="25" y="129"/>
                    <a:pt x="26" y="125"/>
                  </a:cubicBezTo>
                  <a:cubicBezTo>
                    <a:pt x="27" y="121"/>
                    <a:pt x="27" y="118"/>
                    <a:pt x="28" y="115"/>
                  </a:cubicBezTo>
                  <a:cubicBezTo>
                    <a:pt x="29" y="112"/>
                    <a:pt x="31" y="109"/>
                    <a:pt x="32" y="106"/>
                  </a:cubicBezTo>
                  <a:cubicBezTo>
                    <a:pt x="34" y="103"/>
                    <a:pt x="36" y="100"/>
                    <a:pt x="38" y="98"/>
                  </a:cubicBezTo>
                  <a:cubicBezTo>
                    <a:pt x="40" y="96"/>
                    <a:pt x="43" y="94"/>
                    <a:pt x="46" y="93"/>
                  </a:cubicBezTo>
                  <a:cubicBezTo>
                    <a:pt x="50" y="92"/>
                    <a:pt x="53" y="91"/>
                    <a:pt x="57" y="91"/>
                  </a:cubicBezTo>
                  <a:cubicBezTo>
                    <a:pt x="58" y="91"/>
                    <a:pt x="59" y="92"/>
                    <a:pt x="61" y="93"/>
                  </a:cubicBezTo>
                  <a:cubicBezTo>
                    <a:pt x="63" y="94"/>
                    <a:pt x="65" y="96"/>
                    <a:pt x="68" y="98"/>
                  </a:cubicBezTo>
                  <a:cubicBezTo>
                    <a:pt x="70" y="99"/>
                    <a:pt x="74" y="101"/>
                    <a:pt x="78" y="102"/>
                  </a:cubicBezTo>
                  <a:cubicBezTo>
                    <a:pt x="82" y="103"/>
                    <a:pt x="86" y="104"/>
                    <a:pt x="91" y="104"/>
                  </a:cubicBezTo>
                  <a:cubicBezTo>
                    <a:pt x="95" y="104"/>
                    <a:pt x="99" y="103"/>
                    <a:pt x="104" y="102"/>
                  </a:cubicBezTo>
                  <a:cubicBezTo>
                    <a:pt x="108" y="101"/>
                    <a:pt x="111" y="99"/>
                    <a:pt x="114" y="98"/>
                  </a:cubicBezTo>
                  <a:cubicBezTo>
                    <a:pt x="116" y="96"/>
                    <a:pt x="118" y="94"/>
                    <a:pt x="121" y="93"/>
                  </a:cubicBezTo>
                  <a:cubicBezTo>
                    <a:pt x="123" y="92"/>
                    <a:pt x="124" y="91"/>
                    <a:pt x="125" y="91"/>
                  </a:cubicBezTo>
                  <a:cubicBezTo>
                    <a:pt x="128" y="91"/>
                    <a:pt x="132" y="92"/>
                    <a:pt x="135" y="93"/>
                  </a:cubicBezTo>
                  <a:cubicBezTo>
                    <a:pt x="138" y="94"/>
                    <a:pt x="141" y="96"/>
                    <a:pt x="143" y="98"/>
                  </a:cubicBezTo>
                  <a:cubicBezTo>
                    <a:pt x="145" y="100"/>
                    <a:pt x="147" y="103"/>
                    <a:pt x="149" y="106"/>
                  </a:cubicBezTo>
                  <a:cubicBezTo>
                    <a:pt x="151" y="109"/>
                    <a:pt x="152" y="112"/>
                    <a:pt x="153" y="115"/>
                  </a:cubicBezTo>
                  <a:cubicBezTo>
                    <a:pt x="154" y="118"/>
                    <a:pt x="155" y="121"/>
                    <a:pt x="156" y="125"/>
                  </a:cubicBezTo>
                  <a:cubicBezTo>
                    <a:pt x="156" y="129"/>
                    <a:pt x="157" y="132"/>
                    <a:pt x="157" y="135"/>
                  </a:cubicBezTo>
                  <a:cubicBezTo>
                    <a:pt x="157" y="139"/>
                    <a:pt x="157" y="142"/>
                    <a:pt x="157" y="145"/>
                  </a:cubicBezTo>
                  <a:close/>
                  <a:moveTo>
                    <a:pt x="116" y="35"/>
                  </a:moveTo>
                  <a:cubicBezTo>
                    <a:pt x="124" y="42"/>
                    <a:pt x="127" y="51"/>
                    <a:pt x="127" y="61"/>
                  </a:cubicBezTo>
                  <a:cubicBezTo>
                    <a:pt x="127" y="71"/>
                    <a:pt x="124" y="79"/>
                    <a:pt x="116" y="86"/>
                  </a:cubicBezTo>
                  <a:cubicBezTo>
                    <a:pt x="109" y="93"/>
                    <a:pt x="101" y="97"/>
                    <a:pt x="91" y="97"/>
                  </a:cubicBezTo>
                  <a:cubicBezTo>
                    <a:pt x="81" y="97"/>
                    <a:pt x="72" y="93"/>
                    <a:pt x="65" y="86"/>
                  </a:cubicBezTo>
                  <a:cubicBezTo>
                    <a:pt x="58" y="79"/>
                    <a:pt x="54" y="71"/>
                    <a:pt x="54" y="61"/>
                  </a:cubicBezTo>
                  <a:cubicBezTo>
                    <a:pt x="54" y="51"/>
                    <a:pt x="58" y="42"/>
                    <a:pt x="65" y="35"/>
                  </a:cubicBezTo>
                  <a:cubicBezTo>
                    <a:pt x="72" y="28"/>
                    <a:pt x="81" y="24"/>
                    <a:pt x="91" y="24"/>
                  </a:cubicBezTo>
                  <a:cubicBezTo>
                    <a:pt x="101" y="24"/>
                    <a:pt x="109" y="28"/>
                    <a:pt x="116" y="35"/>
                  </a:cubicBezTo>
                  <a:close/>
                  <a:moveTo>
                    <a:pt x="162" y="7"/>
                  </a:moveTo>
                  <a:cubicBezTo>
                    <a:pt x="167" y="12"/>
                    <a:pt x="169" y="18"/>
                    <a:pt x="169" y="24"/>
                  </a:cubicBezTo>
                  <a:cubicBezTo>
                    <a:pt x="169" y="31"/>
                    <a:pt x="167" y="37"/>
                    <a:pt x="162" y="42"/>
                  </a:cubicBezTo>
                  <a:cubicBezTo>
                    <a:pt x="158" y="46"/>
                    <a:pt x="152" y="49"/>
                    <a:pt x="145" y="49"/>
                  </a:cubicBezTo>
                  <a:cubicBezTo>
                    <a:pt x="139" y="49"/>
                    <a:pt x="133" y="46"/>
                    <a:pt x="128" y="42"/>
                  </a:cubicBezTo>
                  <a:cubicBezTo>
                    <a:pt x="123" y="37"/>
                    <a:pt x="121" y="31"/>
                    <a:pt x="121" y="24"/>
                  </a:cubicBezTo>
                  <a:cubicBezTo>
                    <a:pt x="121" y="18"/>
                    <a:pt x="123" y="12"/>
                    <a:pt x="128" y="7"/>
                  </a:cubicBezTo>
                  <a:cubicBezTo>
                    <a:pt x="133" y="3"/>
                    <a:pt x="139" y="0"/>
                    <a:pt x="145" y="0"/>
                  </a:cubicBezTo>
                  <a:cubicBezTo>
                    <a:pt x="152" y="0"/>
                    <a:pt x="158" y="3"/>
                    <a:pt x="162" y="7"/>
                  </a:cubicBezTo>
                  <a:close/>
                  <a:moveTo>
                    <a:pt x="182" y="82"/>
                  </a:moveTo>
                  <a:cubicBezTo>
                    <a:pt x="182" y="87"/>
                    <a:pt x="180" y="91"/>
                    <a:pt x="176" y="93"/>
                  </a:cubicBezTo>
                  <a:cubicBezTo>
                    <a:pt x="173" y="96"/>
                    <a:pt x="168" y="97"/>
                    <a:pt x="163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4" y="89"/>
                    <a:pt x="136" y="85"/>
                    <a:pt x="125" y="85"/>
                  </a:cubicBezTo>
                  <a:cubicBezTo>
                    <a:pt x="131" y="78"/>
                    <a:pt x="133" y="69"/>
                    <a:pt x="133" y="61"/>
                  </a:cubicBezTo>
                  <a:cubicBezTo>
                    <a:pt x="133" y="59"/>
                    <a:pt x="133" y="57"/>
                    <a:pt x="133" y="54"/>
                  </a:cubicBezTo>
                  <a:cubicBezTo>
                    <a:pt x="137" y="56"/>
                    <a:pt x="141" y="57"/>
                    <a:pt x="145" y="57"/>
                  </a:cubicBezTo>
                  <a:cubicBezTo>
                    <a:pt x="149" y="57"/>
                    <a:pt x="153" y="56"/>
                    <a:pt x="156" y="55"/>
                  </a:cubicBezTo>
                  <a:cubicBezTo>
                    <a:pt x="160" y="53"/>
                    <a:pt x="163" y="52"/>
                    <a:pt x="166" y="51"/>
                  </a:cubicBezTo>
                  <a:cubicBezTo>
                    <a:pt x="168" y="49"/>
                    <a:pt x="169" y="49"/>
                    <a:pt x="170" y="49"/>
                  </a:cubicBezTo>
                  <a:cubicBezTo>
                    <a:pt x="178" y="49"/>
                    <a:pt x="182" y="60"/>
                    <a:pt x="182" y="8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30">
              <a:extLst>
                <a:ext uri="{FF2B5EF4-FFF2-40B4-BE49-F238E27FC236}">
                  <a16:creationId xmlns:a16="http://schemas.microsoft.com/office/drawing/2014/main" id="{A796C1CC-7400-4FD3-9E97-6A84EEB93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074" y="5120367"/>
              <a:ext cx="456508" cy="418466"/>
            </a:xfrm>
            <a:custGeom>
              <a:gdLst>
                <a:gd fmla="*/ 120 w 181" name="T0"/>
                <a:gd fmla="*/ 94 h 166" name="T1"/>
                <a:gd fmla="*/ 101 w 181" name="T2"/>
                <a:gd fmla="*/ 104 h 166" name="T3"/>
                <a:gd fmla="*/ 109 w 181" name="T4"/>
                <a:gd fmla="*/ 119 h 166" name="T5"/>
                <a:gd fmla="*/ 92 w 181" name="T6"/>
                <a:gd fmla="*/ 132 h 166" name="T7"/>
                <a:gd fmla="*/ 72 w 181" name="T8"/>
                <a:gd fmla="*/ 141 h 166" name="T9"/>
                <a:gd fmla="*/ 49 w 181" name="T10"/>
                <a:gd fmla="*/ 143 h 166" name="T11"/>
                <a:gd fmla="*/ 39 w 181" name="T12"/>
                <a:gd fmla="*/ 124 h 166" name="T13"/>
                <a:gd fmla="*/ 24 w 181" name="T14"/>
                <a:gd fmla="*/ 132 h 166" name="T15"/>
                <a:gd fmla="*/ 15 w 181" name="T16"/>
                <a:gd fmla="*/ 110 h 166" name="T17"/>
                <a:gd fmla="*/ 2 w 181" name="T18"/>
                <a:gd fmla="*/ 94 h 166" name="T19"/>
                <a:gd fmla="*/ 0 w 181" name="T20"/>
                <a:gd fmla="*/ 74 h 166" name="T21"/>
                <a:gd fmla="*/ 16 w 181" name="T22"/>
                <a:gd fmla="*/ 69 h 166" name="T23"/>
                <a:gd fmla="*/ 10 w 181" name="T24"/>
                <a:gd fmla="*/ 49 h 166" name="T25"/>
                <a:gd fmla="*/ 26 w 181" name="T26"/>
                <a:gd fmla="*/ 33 h 166" name="T27"/>
                <a:gd fmla="*/ 46 w 181" name="T28"/>
                <a:gd fmla="*/ 39 h 166" name="T29"/>
                <a:gd fmla="*/ 69 w 181" name="T30"/>
                <a:gd fmla="*/ 22 h 166" name="T31"/>
                <a:gd fmla="*/ 74 w 181" name="T32"/>
                <a:gd fmla="*/ 39 h 166" name="T33"/>
                <a:gd fmla="*/ 94 w 181" name="T34"/>
                <a:gd fmla="*/ 33 h 166" name="T35"/>
                <a:gd fmla="*/ 109 w 181" name="T36"/>
                <a:gd fmla="*/ 51 h 166" name="T37"/>
                <a:gd fmla="*/ 104 w 181" name="T38"/>
                <a:gd fmla="*/ 69 h 166" name="T39"/>
                <a:gd fmla="*/ 121 w 181" name="T40"/>
                <a:gd fmla="*/ 74 h 166" name="T41"/>
                <a:gd fmla="*/ 77 w 181" name="T42"/>
                <a:gd fmla="*/ 66 h 166" name="T43"/>
                <a:gd fmla="*/ 36 w 181" name="T44"/>
                <a:gd fmla="*/ 83 h 166" name="T45"/>
                <a:gd fmla="*/ 77 w 181" name="T46"/>
                <a:gd fmla="*/ 100 h 166" name="T47"/>
                <a:gd fmla="*/ 167 w 181" name="T48"/>
                <a:gd fmla="*/ 44 h 166" name="T49"/>
                <a:gd fmla="*/ 169 w 181" name="T50"/>
                <a:gd fmla="*/ 63 h 166" name="T51"/>
                <a:gd fmla="*/ 148 w 181" name="T52"/>
                <a:gd fmla="*/ 59 h 166" name="T53"/>
                <a:gd fmla="*/ 137 w 181" name="T54"/>
                <a:gd fmla="*/ 65 h 166" name="T55"/>
                <a:gd fmla="*/ 121 w 181" name="T56"/>
                <a:gd fmla="*/ 62 h 166" name="T57"/>
                <a:gd fmla="*/ 109 w 181" name="T58"/>
                <a:gd fmla="*/ 41 h 166" name="T59"/>
                <a:gd fmla="*/ 125 w 181" name="T60"/>
                <a:gd fmla="*/ 20 h 166" name="T61"/>
                <a:gd fmla="*/ 124 w 181" name="T62"/>
                <a:gd fmla="*/ 4 h 166" name="T63"/>
                <a:gd fmla="*/ 137 w 181" name="T64"/>
                <a:gd fmla="*/ 4 h 166" name="T65"/>
                <a:gd fmla="*/ 148 w 181" name="T66"/>
                <a:gd fmla="*/ 11 h 166" name="T67"/>
                <a:gd fmla="*/ 169 w 181" name="T68"/>
                <a:gd fmla="*/ 6 h 166" name="T69"/>
                <a:gd fmla="*/ 167 w 181" name="T70"/>
                <a:gd fmla="*/ 25 h 166" name="T71"/>
                <a:gd fmla="*/ 181 w 181" name="T72"/>
                <a:gd fmla="*/ 138 h 166" name="T73"/>
                <a:gd fmla="*/ 169 w 181" name="T74"/>
                <a:gd fmla="*/ 159 h 166" name="T75"/>
                <a:gd fmla="*/ 153 w 181" name="T76"/>
                <a:gd fmla="*/ 162 h 166" name="T77"/>
                <a:gd fmla="*/ 142 w 181" name="T78"/>
                <a:gd fmla="*/ 155 h 166" name="T79"/>
                <a:gd fmla="*/ 121 w 181" name="T80"/>
                <a:gd fmla="*/ 160 h 166" name="T81"/>
                <a:gd fmla="*/ 123 w 181" name="T82"/>
                <a:gd fmla="*/ 141 h 166" name="T83"/>
                <a:gd fmla="*/ 123 w 181" name="T84"/>
                <a:gd fmla="*/ 122 h 166" name="T85"/>
                <a:gd fmla="*/ 121 w 181" name="T86"/>
                <a:gd fmla="*/ 103 h 166" name="T87"/>
                <a:gd fmla="*/ 133 w 181" name="T88"/>
                <a:gd fmla="*/ 97 h 166" name="T89"/>
                <a:gd fmla="*/ 145 w 181" name="T90"/>
                <a:gd fmla="*/ 107 h 166" name="T91"/>
                <a:gd fmla="*/ 157 w 181" name="T92"/>
                <a:gd fmla="*/ 97 h 166" name="T93"/>
                <a:gd fmla="*/ 164 w 181" name="T94"/>
                <a:gd fmla="*/ 117 h 166" name="T95"/>
                <a:gd fmla="*/ 157 w 181" name="T96"/>
                <a:gd fmla="*/ 35 h 166" name="T97"/>
                <a:gd fmla="*/ 136 w 181" name="T98"/>
                <a:gd fmla="*/ 26 h 166" name="T99"/>
                <a:gd fmla="*/ 145 w 181" name="T100"/>
                <a:gd fmla="*/ 47 h 166" name="T101"/>
                <a:gd fmla="*/ 157 w 181" name="T102"/>
                <a:gd fmla="*/ 131 h 166" name="T103"/>
                <a:gd fmla="*/ 136 w 181" name="T104"/>
                <a:gd fmla="*/ 123 h 166" name="T105"/>
                <a:gd fmla="*/ 145 w 181" name="T106"/>
                <a:gd fmla="*/ 143 h 16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66" w="181">
                  <a:moveTo>
                    <a:pt x="121" y="74"/>
                  </a:moveTo>
                  <a:cubicBezTo>
                    <a:pt x="121" y="92"/>
                    <a:pt x="121" y="92"/>
                    <a:pt x="121" y="92"/>
                  </a:cubicBezTo>
                  <a:cubicBezTo>
                    <a:pt x="121" y="92"/>
                    <a:pt x="120" y="93"/>
                    <a:pt x="120" y="94"/>
                  </a:cubicBezTo>
                  <a:cubicBezTo>
                    <a:pt x="120" y="94"/>
                    <a:pt x="119" y="95"/>
                    <a:pt x="118" y="95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9"/>
                    <a:pt x="102" y="102"/>
                    <a:pt x="101" y="104"/>
                  </a:cubicBezTo>
                  <a:cubicBezTo>
                    <a:pt x="103" y="107"/>
                    <a:pt x="106" y="111"/>
                    <a:pt x="109" y="115"/>
                  </a:cubicBezTo>
                  <a:cubicBezTo>
                    <a:pt x="110" y="116"/>
                    <a:pt x="110" y="116"/>
                    <a:pt x="110" y="117"/>
                  </a:cubicBezTo>
                  <a:cubicBezTo>
                    <a:pt x="110" y="118"/>
                    <a:pt x="110" y="118"/>
                    <a:pt x="109" y="119"/>
                  </a:cubicBezTo>
                  <a:cubicBezTo>
                    <a:pt x="108" y="121"/>
                    <a:pt x="105" y="123"/>
                    <a:pt x="101" y="127"/>
                  </a:cubicBezTo>
                  <a:cubicBezTo>
                    <a:pt x="98" y="131"/>
                    <a:pt x="95" y="133"/>
                    <a:pt x="94" y="133"/>
                  </a:cubicBezTo>
                  <a:cubicBezTo>
                    <a:pt x="93" y="133"/>
                    <a:pt x="93" y="133"/>
                    <a:pt x="92" y="132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79" y="125"/>
                    <a:pt x="76" y="126"/>
                    <a:pt x="74" y="127"/>
                  </a:cubicBezTo>
                  <a:cubicBezTo>
                    <a:pt x="73" y="133"/>
                    <a:pt x="72" y="138"/>
                    <a:pt x="72" y="141"/>
                  </a:cubicBezTo>
                  <a:cubicBezTo>
                    <a:pt x="71" y="143"/>
                    <a:pt x="70" y="143"/>
                    <a:pt x="69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0" y="143"/>
                    <a:pt x="49" y="143"/>
                  </a:cubicBezTo>
                  <a:cubicBezTo>
                    <a:pt x="49" y="142"/>
                    <a:pt x="49" y="142"/>
                    <a:pt x="48" y="141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4" y="126"/>
                    <a:pt x="42" y="125"/>
                    <a:pt x="39" y="124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33"/>
                    <a:pt x="27" y="133"/>
                    <a:pt x="26" y="133"/>
                  </a:cubicBezTo>
                  <a:cubicBezTo>
                    <a:pt x="25" y="133"/>
                    <a:pt x="25" y="133"/>
                    <a:pt x="24" y="132"/>
                  </a:cubicBezTo>
                  <a:cubicBezTo>
                    <a:pt x="15" y="124"/>
                    <a:pt x="11" y="119"/>
                    <a:pt x="11" y="117"/>
                  </a:cubicBezTo>
                  <a:cubicBezTo>
                    <a:pt x="11" y="116"/>
                    <a:pt x="11" y="116"/>
                    <a:pt x="11" y="115"/>
                  </a:cubicBezTo>
                  <a:cubicBezTo>
                    <a:pt x="12" y="114"/>
                    <a:pt x="13" y="113"/>
                    <a:pt x="15" y="110"/>
                  </a:cubicBezTo>
                  <a:cubicBezTo>
                    <a:pt x="17" y="108"/>
                    <a:pt x="19" y="106"/>
                    <a:pt x="20" y="104"/>
                  </a:cubicBezTo>
                  <a:cubicBezTo>
                    <a:pt x="18" y="102"/>
                    <a:pt x="17" y="99"/>
                    <a:pt x="16" y="97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" y="94"/>
                    <a:pt x="1" y="94"/>
                    <a:pt x="0" y="93"/>
                  </a:cubicBezTo>
                  <a:cubicBezTo>
                    <a:pt x="0" y="93"/>
                    <a:pt x="0" y="92"/>
                    <a:pt x="0" y="9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0" y="73"/>
                    <a:pt x="0" y="72"/>
                  </a:cubicBezTo>
                  <a:cubicBezTo>
                    <a:pt x="1" y="72"/>
                    <a:pt x="1" y="71"/>
                    <a:pt x="2" y="71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7"/>
                    <a:pt x="18" y="64"/>
                    <a:pt x="19" y="62"/>
                  </a:cubicBezTo>
                  <a:cubicBezTo>
                    <a:pt x="17" y="59"/>
                    <a:pt x="14" y="55"/>
                    <a:pt x="11" y="51"/>
                  </a:cubicBezTo>
                  <a:cubicBezTo>
                    <a:pt x="10" y="50"/>
                    <a:pt x="10" y="50"/>
                    <a:pt x="10" y="49"/>
                  </a:cubicBezTo>
                  <a:cubicBezTo>
                    <a:pt x="10" y="48"/>
                    <a:pt x="10" y="48"/>
                    <a:pt x="11" y="47"/>
                  </a:cubicBezTo>
                  <a:cubicBezTo>
                    <a:pt x="12" y="45"/>
                    <a:pt x="15" y="42"/>
                    <a:pt x="19" y="39"/>
                  </a:cubicBezTo>
                  <a:cubicBezTo>
                    <a:pt x="22" y="35"/>
                    <a:pt x="25" y="33"/>
                    <a:pt x="26" y="33"/>
                  </a:cubicBezTo>
                  <a:cubicBezTo>
                    <a:pt x="27" y="33"/>
                    <a:pt x="28" y="33"/>
                    <a:pt x="28" y="3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1" y="41"/>
                    <a:pt x="44" y="40"/>
                    <a:pt x="46" y="39"/>
                  </a:cubicBezTo>
                  <a:cubicBezTo>
                    <a:pt x="47" y="32"/>
                    <a:pt x="48" y="28"/>
                    <a:pt x="48" y="25"/>
                  </a:cubicBezTo>
                  <a:cubicBezTo>
                    <a:pt x="49" y="23"/>
                    <a:pt x="50" y="22"/>
                    <a:pt x="51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22"/>
                    <a:pt x="70" y="23"/>
                    <a:pt x="71" y="23"/>
                  </a:cubicBezTo>
                  <a:cubicBezTo>
                    <a:pt x="71" y="24"/>
                    <a:pt x="72" y="24"/>
                    <a:pt x="72" y="2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6" y="40"/>
                    <a:pt x="78" y="41"/>
                    <a:pt x="81" y="4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3" y="33"/>
                    <a:pt x="93" y="33"/>
                    <a:pt x="94" y="33"/>
                  </a:cubicBezTo>
                  <a:cubicBezTo>
                    <a:pt x="95" y="33"/>
                    <a:pt x="95" y="33"/>
                    <a:pt x="96" y="34"/>
                  </a:cubicBezTo>
                  <a:cubicBezTo>
                    <a:pt x="105" y="42"/>
                    <a:pt x="110" y="47"/>
                    <a:pt x="110" y="49"/>
                  </a:cubicBezTo>
                  <a:cubicBezTo>
                    <a:pt x="110" y="50"/>
                    <a:pt x="109" y="50"/>
                    <a:pt x="109" y="51"/>
                  </a:cubicBezTo>
                  <a:cubicBezTo>
                    <a:pt x="108" y="52"/>
                    <a:pt x="107" y="54"/>
                    <a:pt x="105" y="56"/>
                  </a:cubicBezTo>
                  <a:cubicBezTo>
                    <a:pt x="103" y="58"/>
                    <a:pt x="102" y="60"/>
                    <a:pt x="101" y="62"/>
                  </a:cubicBezTo>
                  <a:cubicBezTo>
                    <a:pt x="102" y="65"/>
                    <a:pt x="103" y="67"/>
                    <a:pt x="104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9" y="72"/>
                    <a:pt x="120" y="72"/>
                    <a:pt x="120" y="73"/>
                  </a:cubicBezTo>
                  <a:cubicBezTo>
                    <a:pt x="120" y="73"/>
                    <a:pt x="121" y="74"/>
                    <a:pt x="121" y="74"/>
                  </a:cubicBezTo>
                  <a:close/>
                  <a:moveTo>
                    <a:pt x="77" y="100"/>
                  </a:moveTo>
                  <a:cubicBezTo>
                    <a:pt x="82" y="95"/>
                    <a:pt x="84" y="90"/>
                    <a:pt x="84" y="83"/>
                  </a:cubicBezTo>
                  <a:cubicBezTo>
                    <a:pt x="84" y="76"/>
                    <a:pt x="82" y="71"/>
                    <a:pt x="77" y="66"/>
                  </a:cubicBezTo>
                  <a:cubicBezTo>
                    <a:pt x="72" y="61"/>
                    <a:pt x="67" y="59"/>
                    <a:pt x="60" y="59"/>
                  </a:cubicBezTo>
                  <a:cubicBezTo>
                    <a:pt x="53" y="59"/>
                    <a:pt x="48" y="61"/>
                    <a:pt x="43" y="66"/>
                  </a:cubicBezTo>
                  <a:cubicBezTo>
                    <a:pt x="38" y="71"/>
                    <a:pt x="36" y="76"/>
                    <a:pt x="36" y="83"/>
                  </a:cubicBezTo>
                  <a:cubicBezTo>
                    <a:pt x="36" y="90"/>
                    <a:pt x="38" y="95"/>
                    <a:pt x="43" y="100"/>
                  </a:cubicBezTo>
                  <a:cubicBezTo>
                    <a:pt x="48" y="105"/>
                    <a:pt x="53" y="107"/>
                    <a:pt x="60" y="107"/>
                  </a:cubicBezTo>
                  <a:cubicBezTo>
                    <a:pt x="67" y="107"/>
                    <a:pt x="72" y="105"/>
                    <a:pt x="77" y="100"/>
                  </a:cubicBezTo>
                  <a:close/>
                  <a:moveTo>
                    <a:pt x="181" y="28"/>
                  </a:moveTo>
                  <a:cubicBezTo>
                    <a:pt x="181" y="41"/>
                    <a:pt x="181" y="41"/>
                    <a:pt x="181" y="41"/>
                  </a:cubicBezTo>
                  <a:cubicBezTo>
                    <a:pt x="181" y="42"/>
                    <a:pt x="176" y="43"/>
                    <a:pt x="167" y="44"/>
                  </a:cubicBezTo>
                  <a:cubicBezTo>
                    <a:pt x="166" y="46"/>
                    <a:pt x="165" y="47"/>
                    <a:pt x="164" y="49"/>
                  </a:cubicBezTo>
                  <a:cubicBezTo>
                    <a:pt x="167" y="56"/>
                    <a:pt x="169" y="60"/>
                    <a:pt x="169" y="62"/>
                  </a:cubicBezTo>
                  <a:cubicBezTo>
                    <a:pt x="169" y="62"/>
                    <a:pt x="169" y="63"/>
                    <a:pt x="169" y="63"/>
                  </a:cubicBezTo>
                  <a:cubicBezTo>
                    <a:pt x="161" y="67"/>
                    <a:pt x="157" y="69"/>
                    <a:pt x="157" y="69"/>
                  </a:cubicBezTo>
                  <a:cubicBezTo>
                    <a:pt x="156" y="69"/>
                    <a:pt x="155" y="68"/>
                    <a:pt x="153" y="65"/>
                  </a:cubicBezTo>
                  <a:cubicBezTo>
                    <a:pt x="150" y="62"/>
                    <a:pt x="149" y="60"/>
                    <a:pt x="148" y="59"/>
                  </a:cubicBezTo>
                  <a:cubicBezTo>
                    <a:pt x="146" y="59"/>
                    <a:pt x="145" y="59"/>
                    <a:pt x="145" y="59"/>
                  </a:cubicBezTo>
                  <a:cubicBezTo>
                    <a:pt x="144" y="59"/>
                    <a:pt x="143" y="59"/>
                    <a:pt x="142" y="59"/>
                  </a:cubicBezTo>
                  <a:cubicBezTo>
                    <a:pt x="141" y="60"/>
                    <a:pt x="139" y="62"/>
                    <a:pt x="137" y="65"/>
                  </a:cubicBezTo>
                  <a:cubicBezTo>
                    <a:pt x="135" y="68"/>
                    <a:pt x="133" y="69"/>
                    <a:pt x="133" y="69"/>
                  </a:cubicBezTo>
                  <a:cubicBezTo>
                    <a:pt x="133" y="69"/>
                    <a:pt x="129" y="67"/>
                    <a:pt x="121" y="63"/>
                  </a:cubicBezTo>
                  <a:cubicBezTo>
                    <a:pt x="121" y="63"/>
                    <a:pt x="121" y="62"/>
                    <a:pt x="121" y="62"/>
                  </a:cubicBezTo>
                  <a:cubicBezTo>
                    <a:pt x="121" y="60"/>
                    <a:pt x="122" y="56"/>
                    <a:pt x="125" y="49"/>
                  </a:cubicBezTo>
                  <a:cubicBezTo>
                    <a:pt x="124" y="47"/>
                    <a:pt x="123" y="46"/>
                    <a:pt x="123" y="44"/>
                  </a:cubicBezTo>
                  <a:cubicBezTo>
                    <a:pt x="113" y="43"/>
                    <a:pt x="109" y="42"/>
                    <a:pt x="109" y="41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7"/>
                    <a:pt x="113" y="26"/>
                    <a:pt x="123" y="25"/>
                  </a:cubicBezTo>
                  <a:cubicBezTo>
                    <a:pt x="123" y="23"/>
                    <a:pt x="124" y="22"/>
                    <a:pt x="125" y="20"/>
                  </a:cubicBezTo>
                  <a:cubicBezTo>
                    <a:pt x="122" y="13"/>
                    <a:pt x="121" y="9"/>
                    <a:pt x="121" y="7"/>
                  </a:cubicBezTo>
                  <a:cubicBezTo>
                    <a:pt x="121" y="7"/>
                    <a:pt x="121" y="7"/>
                    <a:pt x="121" y="6"/>
                  </a:cubicBezTo>
                  <a:cubicBezTo>
                    <a:pt x="121" y="6"/>
                    <a:pt x="122" y="6"/>
                    <a:pt x="124" y="4"/>
                  </a:cubicBezTo>
                  <a:cubicBezTo>
                    <a:pt x="126" y="3"/>
                    <a:pt x="128" y="2"/>
                    <a:pt x="130" y="1"/>
                  </a:cubicBezTo>
                  <a:cubicBezTo>
                    <a:pt x="132" y="0"/>
                    <a:pt x="133" y="0"/>
                    <a:pt x="133" y="0"/>
                  </a:cubicBezTo>
                  <a:cubicBezTo>
                    <a:pt x="133" y="0"/>
                    <a:pt x="135" y="1"/>
                    <a:pt x="137" y="4"/>
                  </a:cubicBezTo>
                  <a:cubicBezTo>
                    <a:pt x="139" y="7"/>
                    <a:pt x="141" y="9"/>
                    <a:pt x="142" y="11"/>
                  </a:cubicBezTo>
                  <a:cubicBezTo>
                    <a:pt x="143" y="10"/>
                    <a:pt x="144" y="10"/>
                    <a:pt x="145" y="10"/>
                  </a:cubicBezTo>
                  <a:cubicBezTo>
                    <a:pt x="145" y="10"/>
                    <a:pt x="146" y="10"/>
                    <a:pt x="148" y="11"/>
                  </a:cubicBezTo>
                  <a:cubicBezTo>
                    <a:pt x="151" y="6"/>
                    <a:pt x="154" y="3"/>
                    <a:pt x="156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61" y="2"/>
                    <a:pt x="169" y="6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9"/>
                    <a:pt x="167" y="13"/>
                    <a:pt x="164" y="20"/>
                  </a:cubicBezTo>
                  <a:cubicBezTo>
                    <a:pt x="165" y="22"/>
                    <a:pt x="166" y="23"/>
                    <a:pt x="167" y="25"/>
                  </a:cubicBezTo>
                  <a:cubicBezTo>
                    <a:pt x="176" y="26"/>
                    <a:pt x="181" y="27"/>
                    <a:pt x="181" y="28"/>
                  </a:cubicBezTo>
                  <a:close/>
                  <a:moveTo>
                    <a:pt x="181" y="125"/>
                  </a:moveTo>
                  <a:cubicBezTo>
                    <a:pt x="181" y="138"/>
                    <a:pt x="181" y="138"/>
                    <a:pt x="181" y="138"/>
                  </a:cubicBezTo>
                  <a:cubicBezTo>
                    <a:pt x="181" y="139"/>
                    <a:pt x="176" y="140"/>
                    <a:pt x="167" y="141"/>
                  </a:cubicBezTo>
                  <a:cubicBezTo>
                    <a:pt x="166" y="143"/>
                    <a:pt x="165" y="144"/>
                    <a:pt x="164" y="146"/>
                  </a:cubicBezTo>
                  <a:cubicBezTo>
                    <a:pt x="167" y="153"/>
                    <a:pt x="169" y="157"/>
                    <a:pt x="169" y="159"/>
                  </a:cubicBezTo>
                  <a:cubicBezTo>
                    <a:pt x="169" y="159"/>
                    <a:pt x="169" y="159"/>
                    <a:pt x="169" y="160"/>
                  </a:cubicBezTo>
                  <a:cubicBezTo>
                    <a:pt x="161" y="164"/>
                    <a:pt x="157" y="166"/>
                    <a:pt x="157" y="166"/>
                  </a:cubicBezTo>
                  <a:cubicBezTo>
                    <a:pt x="156" y="166"/>
                    <a:pt x="155" y="165"/>
                    <a:pt x="153" y="162"/>
                  </a:cubicBezTo>
                  <a:cubicBezTo>
                    <a:pt x="150" y="159"/>
                    <a:pt x="149" y="157"/>
                    <a:pt x="148" y="155"/>
                  </a:cubicBezTo>
                  <a:cubicBezTo>
                    <a:pt x="146" y="155"/>
                    <a:pt x="145" y="156"/>
                    <a:pt x="145" y="156"/>
                  </a:cubicBezTo>
                  <a:cubicBezTo>
                    <a:pt x="144" y="156"/>
                    <a:pt x="143" y="155"/>
                    <a:pt x="142" y="155"/>
                  </a:cubicBezTo>
                  <a:cubicBezTo>
                    <a:pt x="141" y="157"/>
                    <a:pt x="139" y="159"/>
                    <a:pt x="137" y="162"/>
                  </a:cubicBezTo>
                  <a:cubicBezTo>
                    <a:pt x="135" y="165"/>
                    <a:pt x="133" y="166"/>
                    <a:pt x="133" y="166"/>
                  </a:cubicBezTo>
                  <a:cubicBezTo>
                    <a:pt x="133" y="166"/>
                    <a:pt x="129" y="164"/>
                    <a:pt x="121" y="160"/>
                  </a:cubicBezTo>
                  <a:cubicBezTo>
                    <a:pt x="121" y="159"/>
                    <a:pt x="121" y="159"/>
                    <a:pt x="121" y="159"/>
                  </a:cubicBezTo>
                  <a:cubicBezTo>
                    <a:pt x="121" y="157"/>
                    <a:pt x="122" y="153"/>
                    <a:pt x="125" y="146"/>
                  </a:cubicBezTo>
                  <a:cubicBezTo>
                    <a:pt x="124" y="144"/>
                    <a:pt x="123" y="143"/>
                    <a:pt x="123" y="141"/>
                  </a:cubicBezTo>
                  <a:cubicBezTo>
                    <a:pt x="113" y="140"/>
                    <a:pt x="109" y="139"/>
                    <a:pt x="109" y="138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4"/>
                    <a:pt x="113" y="123"/>
                    <a:pt x="123" y="122"/>
                  </a:cubicBezTo>
                  <a:cubicBezTo>
                    <a:pt x="123" y="120"/>
                    <a:pt x="124" y="118"/>
                    <a:pt x="125" y="117"/>
                  </a:cubicBezTo>
                  <a:cubicBezTo>
                    <a:pt x="122" y="110"/>
                    <a:pt x="121" y="105"/>
                    <a:pt x="121" y="104"/>
                  </a:cubicBezTo>
                  <a:cubicBezTo>
                    <a:pt x="121" y="104"/>
                    <a:pt x="121" y="103"/>
                    <a:pt x="121" y="103"/>
                  </a:cubicBezTo>
                  <a:cubicBezTo>
                    <a:pt x="121" y="103"/>
                    <a:pt x="122" y="102"/>
                    <a:pt x="124" y="101"/>
                  </a:cubicBezTo>
                  <a:cubicBezTo>
                    <a:pt x="126" y="100"/>
                    <a:pt x="128" y="99"/>
                    <a:pt x="130" y="98"/>
                  </a:cubicBezTo>
                  <a:cubicBezTo>
                    <a:pt x="132" y="97"/>
                    <a:pt x="133" y="97"/>
                    <a:pt x="133" y="97"/>
                  </a:cubicBezTo>
                  <a:cubicBezTo>
                    <a:pt x="133" y="97"/>
                    <a:pt x="135" y="98"/>
                    <a:pt x="137" y="101"/>
                  </a:cubicBezTo>
                  <a:cubicBezTo>
                    <a:pt x="139" y="104"/>
                    <a:pt x="141" y="106"/>
                    <a:pt x="142" y="107"/>
                  </a:cubicBezTo>
                  <a:cubicBezTo>
                    <a:pt x="143" y="107"/>
                    <a:pt x="144" y="107"/>
                    <a:pt x="145" y="107"/>
                  </a:cubicBezTo>
                  <a:cubicBezTo>
                    <a:pt x="145" y="107"/>
                    <a:pt x="146" y="107"/>
                    <a:pt x="148" y="107"/>
                  </a:cubicBezTo>
                  <a:cubicBezTo>
                    <a:pt x="151" y="103"/>
                    <a:pt x="154" y="99"/>
                    <a:pt x="156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61" y="99"/>
                    <a:pt x="169" y="103"/>
                  </a:cubicBezTo>
                  <a:cubicBezTo>
                    <a:pt x="169" y="103"/>
                    <a:pt x="169" y="104"/>
                    <a:pt x="169" y="104"/>
                  </a:cubicBezTo>
                  <a:cubicBezTo>
                    <a:pt x="169" y="105"/>
                    <a:pt x="167" y="110"/>
                    <a:pt x="164" y="117"/>
                  </a:cubicBezTo>
                  <a:cubicBezTo>
                    <a:pt x="165" y="118"/>
                    <a:pt x="166" y="120"/>
                    <a:pt x="167" y="122"/>
                  </a:cubicBezTo>
                  <a:cubicBezTo>
                    <a:pt x="176" y="123"/>
                    <a:pt x="181" y="124"/>
                    <a:pt x="181" y="125"/>
                  </a:cubicBezTo>
                  <a:close/>
                  <a:moveTo>
                    <a:pt x="157" y="35"/>
                  </a:moveTo>
                  <a:cubicBezTo>
                    <a:pt x="157" y="31"/>
                    <a:pt x="156" y="28"/>
                    <a:pt x="153" y="26"/>
                  </a:cubicBezTo>
                  <a:cubicBezTo>
                    <a:pt x="151" y="24"/>
                    <a:pt x="148" y="22"/>
                    <a:pt x="145" y="22"/>
                  </a:cubicBezTo>
                  <a:cubicBezTo>
                    <a:pt x="142" y="22"/>
                    <a:pt x="139" y="24"/>
                    <a:pt x="136" y="26"/>
                  </a:cubicBezTo>
                  <a:cubicBezTo>
                    <a:pt x="134" y="28"/>
                    <a:pt x="133" y="31"/>
                    <a:pt x="133" y="35"/>
                  </a:cubicBezTo>
                  <a:cubicBezTo>
                    <a:pt x="133" y="38"/>
                    <a:pt x="134" y="41"/>
                    <a:pt x="136" y="43"/>
                  </a:cubicBezTo>
                  <a:cubicBezTo>
                    <a:pt x="139" y="45"/>
                    <a:pt x="141" y="47"/>
                    <a:pt x="145" y="47"/>
                  </a:cubicBezTo>
                  <a:cubicBezTo>
                    <a:pt x="148" y="47"/>
                    <a:pt x="151" y="45"/>
                    <a:pt x="153" y="43"/>
                  </a:cubicBezTo>
                  <a:cubicBezTo>
                    <a:pt x="156" y="41"/>
                    <a:pt x="157" y="38"/>
                    <a:pt x="157" y="35"/>
                  </a:cubicBezTo>
                  <a:close/>
                  <a:moveTo>
                    <a:pt x="157" y="131"/>
                  </a:moveTo>
                  <a:cubicBezTo>
                    <a:pt x="157" y="128"/>
                    <a:pt x="156" y="125"/>
                    <a:pt x="153" y="123"/>
                  </a:cubicBezTo>
                  <a:cubicBezTo>
                    <a:pt x="151" y="120"/>
                    <a:pt x="148" y="119"/>
                    <a:pt x="145" y="119"/>
                  </a:cubicBezTo>
                  <a:cubicBezTo>
                    <a:pt x="142" y="119"/>
                    <a:pt x="139" y="120"/>
                    <a:pt x="136" y="123"/>
                  </a:cubicBezTo>
                  <a:cubicBezTo>
                    <a:pt x="134" y="125"/>
                    <a:pt x="133" y="128"/>
                    <a:pt x="133" y="131"/>
                  </a:cubicBezTo>
                  <a:cubicBezTo>
                    <a:pt x="133" y="135"/>
                    <a:pt x="134" y="138"/>
                    <a:pt x="136" y="140"/>
                  </a:cubicBezTo>
                  <a:cubicBezTo>
                    <a:pt x="139" y="142"/>
                    <a:pt x="141" y="143"/>
                    <a:pt x="145" y="143"/>
                  </a:cubicBezTo>
                  <a:cubicBezTo>
                    <a:pt x="148" y="143"/>
                    <a:pt x="151" y="142"/>
                    <a:pt x="153" y="140"/>
                  </a:cubicBezTo>
                  <a:cubicBezTo>
                    <a:pt x="156" y="138"/>
                    <a:pt x="157" y="135"/>
                    <a:pt x="157" y="131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5762CBAB-AB46-4716-A846-0254BD7C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4157" r="37049"/>
          <a:stretch>
            <a:fillRect/>
          </a:stretch>
        </p:blipFill>
        <p:spPr>
          <a:xfrm>
            <a:off x="151911" y="1570088"/>
            <a:ext cx="2681009" cy="4772098"/>
          </a:xfrm>
          <a:prstGeom prst="rect">
            <a:avLst/>
          </a:prstGeom>
        </p:spPr>
      </p:pic>
    </p:spTree>
    <p:extLst>
      <p:ext uri="{BB962C8B-B14F-4D97-AF65-F5344CB8AC3E}">
        <p14:creationId val="2274748974"/>
      </p:ext>
    </p:extLst>
  </p:cSld>
  <p:clrMapOvr>
    <a:masterClrMapping/>
  </p:clrMapOvr>
  <mc:AlternateContent>
    <mc:Choice Requires="p14">
      <p:transition advTm="3000" p14:dur="1200" spd="slow">
        <p14:prism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3"/>
          <p:cNvSpPr/>
          <p:nvPr/>
        </p:nvSpPr>
        <p:spPr>
          <a:xfrm>
            <a:off x="0" y="1628065"/>
            <a:ext cx="33147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4000">
                <a:solidFill>
                  <a:schemeClr val="bg1"/>
                </a:solidFill>
                <a:cs typeface="+mn-ea"/>
                <a:sym typeface="+mn-lt"/>
              </a:rPr>
              <a:t>褥疮的护理</a:t>
            </a:r>
          </a:p>
        </p:txBody>
      </p:sp>
      <p:sp>
        <p:nvSpPr>
          <p:cNvPr id="7" name="Rectangle 29"/>
          <p:cNvSpPr/>
          <p:nvPr/>
        </p:nvSpPr>
        <p:spPr>
          <a:xfrm>
            <a:off x="3462500" y="4264408"/>
            <a:ext cx="8729500" cy="2312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00000"/>
              </a:lnSpc>
            </a:pPr>
            <a:r>
              <a:rPr altLang="zh-CN" lang="en-US" sz="1600">
                <a:solidFill>
                  <a:schemeClr val="bg1"/>
                </a:solidFill>
                <a:cs typeface="+mn-ea"/>
                <a:sym typeface="+mn-lt"/>
              </a:rPr>
              <a:t>1.根据病人的心理承受能力告知病情，针对患者的心理特点进行心理疏导，通过对患者病情的分析使患者增强康复的信心；</a:t>
            </a:r>
          </a:p>
          <a:p>
            <a:pPr>
              <a:lnSpc>
                <a:spcPct val="100000"/>
              </a:lnSpc>
            </a:pPr>
            <a:r>
              <a:rPr altLang="zh-CN" lang="en-US" sz="1600">
                <a:solidFill>
                  <a:schemeClr val="bg1"/>
                </a:solidFill>
                <a:cs typeface="+mn-ea"/>
                <a:sym typeface="+mn-lt"/>
              </a:rPr>
              <a:t>2.通过以前类似患者的康复经历让患者重新燃起对生活的希望；</a:t>
            </a:r>
          </a:p>
          <a:p>
            <a:pPr>
              <a:lnSpc>
                <a:spcPct val="100000"/>
              </a:lnSpc>
            </a:pPr>
            <a:r>
              <a:rPr altLang="zh-CN" lang="en-US" sz="1600">
                <a:solidFill>
                  <a:schemeClr val="bg1"/>
                </a:solidFill>
                <a:cs typeface="+mn-ea"/>
                <a:sym typeface="+mn-lt"/>
              </a:rPr>
              <a:t>3.热情周到的护理使患者对医护人员产生信任，缩短护患间的心理距离，以增加其战胜疾病的信心；</a:t>
            </a:r>
          </a:p>
          <a:p>
            <a:pPr>
              <a:lnSpc>
                <a:spcPct val="100000"/>
              </a:lnSpc>
            </a:pPr>
            <a:r>
              <a:rPr altLang="zh-CN" lang="en-US" sz="1600">
                <a:solidFill>
                  <a:schemeClr val="bg1"/>
                </a:solidFill>
                <a:cs typeface="+mn-ea"/>
                <a:sym typeface="+mn-lt"/>
              </a:rPr>
              <a:t>4.充分与患者家属交谈，打消患者顾虑，进一步增加康复的信心，</a:t>
            </a:r>
          </a:p>
          <a:p>
            <a:pPr>
              <a:lnSpc>
                <a:spcPct val="100000"/>
              </a:lnSpc>
            </a:pPr>
            <a:r>
              <a:rPr altLang="zh-CN" lang="en-US" sz="1600">
                <a:solidFill>
                  <a:schemeClr val="bg1"/>
                </a:solidFill>
                <a:cs typeface="+mn-ea"/>
                <a:sym typeface="+mn-lt"/>
              </a:rPr>
              <a:t>5消除或减轻患者的不良情绪，让病人建立一个积极而健康的心理状态；2.患者能正确面对现实及顺应治疗。</a:t>
            </a:r>
          </a:p>
        </p:txBody>
      </p:sp>
      <p:sp>
        <p:nvSpPr>
          <p:cNvPr id="8" name="Rectangle 18"/>
          <p:cNvSpPr/>
          <p:nvPr/>
        </p:nvSpPr>
        <p:spPr>
          <a:xfrm>
            <a:off x="6662901" y="1627626"/>
            <a:ext cx="3123546" cy="2535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cs typeface="+mn-ea"/>
                <a:sym typeface="+mn-lt"/>
              </a:rPr>
              <a:t>心理护理</a:t>
            </a:r>
          </a:p>
          <a:p>
            <a:pPr algn="ctr"/>
            <a:endParaRPr altLang="en-US" b="1" lang="zh-CN" sz="360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altLang="en-US" b="1" lang="zh-CN" sz="3600">
                <a:solidFill>
                  <a:schemeClr val="bg1"/>
                </a:solidFill>
                <a:cs typeface="+mn-ea"/>
                <a:sym typeface="+mn-lt"/>
              </a:rPr>
              <a:t>恐惧、绝望 、焦虑、愤怒</a:t>
            </a:r>
          </a:p>
        </p:txBody>
      </p:sp>
      <p:sp>
        <p:nvSpPr>
          <p:cNvPr id="9" name="Rectangle 44"/>
          <p:cNvSpPr/>
          <p:nvPr/>
        </p:nvSpPr>
        <p:spPr>
          <a:xfrm>
            <a:off x="3462500" y="1627626"/>
            <a:ext cx="3052601" cy="253518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989" y="2606327"/>
            <a:ext cx="3150722" cy="393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charset="2" panose="05000000000000000000" pitchFamily="2" typeface="Wingdings"/>
              <a:buNone/>
            </a:pPr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（1）床褥平整柔软，可用气垫床。保持皮肤清洁干燥。 </a:t>
            </a:r>
          </a:p>
          <a:p>
            <a:pPr>
              <a:buFont charset="2" panose="05000000000000000000" pitchFamily="2" typeface="Wingdings"/>
              <a:buNone/>
            </a:pPr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（2）每2-3小时翻身一次，日夜坚持。 </a:t>
            </a:r>
          </a:p>
          <a:p>
            <a:pPr>
              <a:buFont charset="2" panose="05000000000000000000" pitchFamily="2" typeface="Wingdings"/>
              <a:buNone/>
            </a:pPr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（3）对骨隆突部分每日用50%红花酒精擦洗，滑石粉按摩。</a:t>
            </a:r>
          </a:p>
          <a:p>
            <a:pPr>
              <a:buFont charset="2" panose="05000000000000000000" pitchFamily="2" typeface="Wingdings"/>
              <a:buNone/>
            </a:pPr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（4）浅表褥疮可以用红外线灯烘烤，但需注意发生积继发性灼伤。</a:t>
            </a:r>
          </a:p>
          <a:p>
            <a:pPr>
              <a:buFont charset="2" panose="05000000000000000000" pitchFamily="2" typeface="Wingdings"/>
              <a:buNone/>
            </a:pPr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（5）深度褥疮应剪除坏死组织，侵勤敷料。 </a:t>
            </a:r>
          </a:p>
          <a:p>
            <a:pPr>
              <a:buFont charset="2" panose="05000000000000000000" pitchFamily="2" typeface="Wingdings"/>
              <a:buNone/>
            </a:pPr>
            <a:r>
              <a:rPr altLang="en-US" lang="zh-CN">
                <a:solidFill>
                  <a:srgbClr val="404040"/>
                </a:solidFill>
                <a:cs typeface="+mn-ea"/>
                <a:sym typeface="+mn-lt"/>
              </a:rPr>
              <a:t>（6）炎症控制，肉芽新鲜时，作转移皮瓣缝合。 </a:t>
            </a:r>
          </a:p>
        </p:txBody>
      </p:sp>
    </p:spTree>
    <p:extLst>
      <p:ext uri="{BB962C8B-B14F-4D97-AF65-F5344CB8AC3E}">
        <p14:creationId val="4121360390"/>
      </p:ext>
    </p:extLst>
  </p:cSld>
  <p:clrMapOvr>
    <a:masterClrMapping/>
  </p:clrMapOvr>
  <mc:AlternateContent>
    <mc:Choice Requires="p15">
      <p:transition advTm="3000" p14:dur="1250" spd="slow">
        <p15:prstTrans invX="1" prst="peelOff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98A5F41-3A35-4AF9-A190-FA8E4CFB5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206" l="-1" r="18782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3" name="任意多边形 107">
            <a:extLst>
              <a:ext uri="{FF2B5EF4-FFF2-40B4-BE49-F238E27FC236}">
                <a16:creationId xmlns:a16="http://schemas.microsoft.com/office/drawing/2014/main" id="{8497ECEB-3133-4CA9-93B7-56F65974B762}"/>
              </a:ext>
            </a:extLst>
          </p:cNvPr>
          <p:cNvSpPr/>
          <p:nvPr/>
        </p:nvSpPr>
        <p:spPr>
          <a:xfrm>
            <a:off x="0" y="0"/>
            <a:ext cx="7899400" cy="6858000"/>
          </a:xfrm>
          <a:custGeom>
            <a:gdLst>
              <a:gd fmla="*/ 0 w 7899400" name="connsiteX0"/>
              <a:gd fmla="*/ 0 h 6858000" name="connsiteY0"/>
              <a:gd fmla="*/ 3409947 w 7899400" name="connsiteX1"/>
              <a:gd fmla="*/ 0 h 6858000" name="connsiteY1"/>
              <a:gd fmla="*/ 7899400 w 7899400" name="connsiteX2"/>
              <a:gd fmla="*/ 6858000 h 6858000" name="connsiteY2"/>
              <a:gd fmla="*/ 0 w 78994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7899400">
                <a:moveTo>
                  <a:pt x="0" y="0"/>
                </a:moveTo>
                <a:lnTo>
                  <a:pt x="3409947" y="0"/>
                </a:lnTo>
                <a:lnTo>
                  <a:pt x="789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0C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1E3A93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99736207-0020-4D64-83C0-8D231A7154FD}"/>
              </a:ext>
            </a:extLst>
          </p:cNvPr>
          <p:cNvSpPr/>
          <p:nvPr/>
        </p:nvSpPr>
        <p:spPr>
          <a:xfrm flipH="1">
            <a:off x="5109813" y="2734225"/>
            <a:ext cx="2914049" cy="4123777"/>
          </a:xfrm>
          <a:prstGeom prst="parallelogram">
            <a:avLst>
              <a:gd fmla="val 91551" name="adj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2521F7E-A5CC-4260-AF2F-64A1AA6B6A5E}"/>
              </a:ext>
            </a:extLst>
          </p:cNvPr>
          <p:cNvSpPr txBox="1"/>
          <p:nvPr/>
        </p:nvSpPr>
        <p:spPr>
          <a:xfrm>
            <a:off x="464081" y="2009678"/>
            <a:ext cx="393127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7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演讲完毕</a:t>
            </a:r>
          </a:p>
          <a:p>
            <a:pPr algn="l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7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感谢观看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8AA9BE0-C230-40D8-9B1D-B5A8629CC50F}"/>
              </a:ext>
            </a:extLst>
          </p:cNvPr>
          <p:cNvCxnSpPr/>
          <p:nvPr/>
        </p:nvCxnSpPr>
        <p:spPr>
          <a:xfrm>
            <a:off x="774700" y="6223000"/>
            <a:ext cx="50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副标题 2">
            <a:extLst>
              <a:ext uri="{FF2B5EF4-FFF2-40B4-BE49-F238E27FC236}">
                <a16:creationId xmlns:a16="http://schemas.microsoft.com/office/drawing/2014/main" id="{7370B04E-A0D4-41BF-804D-F8C205DB3CFA}"/>
              </a:ext>
            </a:extLst>
          </p:cNvPr>
          <p:cNvSpPr txBox="1"/>
          <p:nvPr/>
        </p:nvSpPr>
        <p:spPr>
          <a:xfrm>
            <a:off x="349093" y="4511887"/>
            <a:ext cx="6217744" cy="68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某某医院       骨伤一科XXXX 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ED5871-6FE9-4E51-A245-03DDFA1CF180}"/>
              </a:ext>
            </a:extLst>
          </p:cNvPr>
          <p:cNvGrpSpPr/>
          <p:nvPr/>
        </p:nvGrpSpPr>
        <p:grpSpPr>
          <a:xfrm>
            <a:off x="600529" y="5266377"/>
            <a:ext cx="2993629" cy="538593"/>
            <a:chOff x="1244534" y="4117271"/>
            <a:chExt cx="1765300" cy="316802"/>
          </a:xfrm>
        </p:grpSpPr>
        <p:sp>
          <p:nvSpPr>
            <p:cNvPr id="15" name="圆角矩形 13">
              <a:extLst>
                <a:ext uri="{FF2B5EF4-FFF2-40B4-BE49-F238E27FC236}">
                  <a16:creationId xmlns:a16="http://schemas.microsoft.com/office/drawing/2014/main" id="{856AEA26-2CDD-4C14-B1C1-582363D31176}"/>
                </a:ext>
              </a:extLst>
            </p:cNvPr>
            <p:cNvSpPr/>
            <p:nvPr/>
          </p:nvSpPr>
          <p:spPr>
            <a:xfrm>
              <a:off x="1244534" y="4117271"/>
              <a:ext cx="1765300" cy="31680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CA594D1-6AF5-4587-8984-B93869CA1BFD}"/>
                </a:ext>
              </a:extLst>
            </p:cNvPr>
            <p:cNvSpPr txBox="1"/>
            <p:nvPr/>
          </p:nvSpPr>
          <p:spPr>
            <a:xfrm>
              <a:off x="1288152" y="4156754"/>
              <a:ext cx="1618194" cy="26892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panose="020f0302020204030204" typeface="思源黑体 CN"/>
                  <a:cs typeface="+mn-ea"/>
                  <a:sym typeface="+mn-lt"/>
                </a:rPr>
                <a:t>汇报人：优页PPT</a:t>
              </a:r>
            </a:p>
          </p:txBody>
        </p:sp>
      </p:grpSp>
      <p:sp>
        <p:nvSpPr>
          <p:cNvPr id="17" name="十字形 16">
            <a:extLst>
              <a:ext uri="{FF2B5EF4-FFF2-40B4-BE49-F238E27FC236}">
                <a16:creationId xmlns:a16="http://schemas.microsoft.com/office/drawing/2014/main" id="{6EB44D1B-48F0-4068-8365-77F151F8864A}"/>
              </a:ext>
            </a:extLst>
          </p:cNvPr>
          <p:cNvSpPr/>
          <p:nvPr/>
        </p:nvSpPr>
        <p:spPr>
          <a:xfrm>
            <a:off x="1515320" y="740229"/>
            <a:ext cx="914400" cy="851419"/>
          </a:xfrm>
          <a:prstGeom prst="plus">
            <a:avLst>
              <a:gd fmla="val 36933" name="adj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90414872"/>
      </p:ext>
    </p:extLst>
  </p:cSld>
  <p:clrMapOvr>
    <a:masterClrMapping/>
  </p:clrMapOvr>
  <mc:AlternateContent>
    <mc:Choice Requires="p15">
      <p:transition advTm="9000" p14:dur="6000" spd="slow">
        <p15:prstTrans prst="curtains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1"/>
      <p:bldP grpId="0" spid="13"/>
      <p:bldP grpId="0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1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6157ADF-65F3-4C02-96BE-206DC4C02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206" l="-1" r="18782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7390" y="390745"/>
            <a:ext cx="10802679" cy="6076507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3170506" y="2376946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1500">
                <a:solidFill>
                  <a:schemeClr val="bg1"/>
                </a:solidFill>
                <a:cs typeface="+mn-ea"/>
                <a:sym typeface="+mn-lt"/>
              </a:rPr>
              <a:t>病例介绍</a:t>
            </a:r>
          </a:p>
        </p:txBody>
      </p:sp>
      <p:sp>
        <p:nvSpPr>
          <p:cNvPr id="41" name="矩形 40"/>
          <p:cNvSpPr/>
          <p:nvPr/>
        </p:nvSpPr>
        <p:spPr>
          <a:xfrm>
            <a:off x="3297581" y="4262944"/>
            <a:ext cx="570229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altLang="zh-CN" lang="en-US" sz="240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43" name="十字形 42"/>
          <p:cNvSpPr/>
          <p:nvPr/>
        </p:nvSpPr>
        <p:spPr>
          <a:xfrm flipV="1">
            <a:off x="4892590" y="1324696"/>
            <a:ext cx="741535" cy="736587"/>
          </a:xfrm>
          <a:prstGeom prst="plus">
            <a:avLst>
              <a:gd fmla="val 36368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4" name="等腰三角形 43"/>
          <p:cNvSpPr/>
          <p:nvPr/>
        </p:nvSpPr>
        <p:spPr>
          <a:xfrm flipV="1">
            <a:off x="6096000" y="5866851"/>
            <a:ext cx="245157" cy="2113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32946C-8F85-44F9-8887-F8E13F1FF586}"/>
              </a:ext>
            </a:extLst>
          </p:cNvPr>
          <p:cNvSpPr txBox="1"/>
          <p:nvPr/>
        </p:nvSpPr>
        <p:spPr>
          <a:xfrm>
            <a:off x="3297581" y="4772510"/>
            <a:ext cx="5702299" cy="5791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请在此处输入您的文字内容，请在此处输入您的文字内容请在此处输入您的文字内容，请在此处输入您的文字内容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6821EC-88B7-4B78-8AD9-62A8A81BAD99}"/>
              </a:ext>
            </a:extLst>
          </p:cNvPr>
          <p:cNvSpPr txBox="1"/>
          <p:nvPr/>
        </p:nvSpPr>
        <p:spPr>
          <a:xfrm>
            <a:off x="5823897" y="1092825"/>
            <a:ext cx="156791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lang="en-US" sz="7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</p:spTree>
    <p:extLst>
      <p:ext uri="{BB962C8B-B14F-4D97-AF65-F5344CB8AC3E}">
        <p14:creationId val="774653835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9"/>
      <p:bldP grpId="0" spid="41"/>
      <p:bldP grpId="0" spid="43"/>
      <p:bldP grpId="0" spid="44"/>
      <p:bldP grpId="0" spid="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F0E8B6-B337-4C81-8612-4A02A06B3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08880" y="1504872"/>
            <a:ext cx="5838940" cy="473082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07A564B-248C-4D93-AE1D-B6DBEF621405}"/>
              </a:ext>
            </a:extLst>
          </p:cNvPr>
          <p:cNvSpPr/>
          <p:nvPr/>
        </p:nvSpPr>
        <p:spPr>
          <a:xfrm>
            <a:off x="702020" y="1817783"/>
            <a:ext cx="5739788" cy="583894"/>
          </a:xfrm>
          <a:prstGeom prst="rect">
            <a:avLst/>
          </a:prstGeom>
          <a:solidFill>
            <a:srgbClr val="0070C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基本资料：患者，朱光琴，女性，59岁，因外伤后颈部疼痛伴四肢活动受限4小时余于2月12日18:41入院。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DC61EB-9CE5-4E97-BE59-381EB0BCE0D9}"/>
              </a:ext>
            </a:extLst>
          </p:cNvPr>
          <p:cNvSpPr txBox="1"/>
          <p:nvPr/>
        </p:nvSpPr>
        <p:spPr>
          <a:xfrm>
            <a:off x="660400" y="2612733"/>
            <a:ext cx="504848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>
                <a:cs typeface="+mn-ea"/>
                <a:sym typeface="+mn-lt"/>
              </a:rPr>
              <a:t>现病史：患者于2014年2月12日15时左右，不慎摔倒，面部着地，当时即感觉颈部疼痛，活动受限，伴四肢麻木活动不能，大小便未解，急送入我院。</a:t>
            </a:r>
          </a:p>
          <a:p>
            <a:r>
              <a:rPr altLang="en-US" b="1" lang="zh-CN">
                <a:cs typeface="+mn-ea"/>
                <a:sym typeface="+mn-lt"/>
              </a:rPr>
              <a:t>生命体征：T36.5℃  P76次/分  R21次/分 Bp182/95mmHg。</a:t>
            </a:r>
          </a:p>
          <a:p>
            <a:endParaRPr altLang="en-US" b="1" lang="zh-CN">
              <a:cs typeface="+mn-ea"/>
              <a:sym typeface="+mn-lt"/>
            </a:endParaRPr>
          </a:p>
          <a:p>
            <a:r>
              <a:rPr altLang="en-US" b="1" lang="zh-CN">
                <a:cs typeface="+mn-ea"/>
                <a:sym typeface="+mn-lt"/>
              </a:rPr>
              <a:t>望闻切诊（神色、形态、语声、气息、舌象、脉象）：神清，动作反应可，面色少华，呼吸平稳，发育正常，体型正常，舌质暗红、苔薄白、脉弦。查体合作，对答切题，言语清晰。头颅外观无畸形、双眼睑无肿胀，结膜无充血，巩膜无黄染，双瞳孔等大，光反射灵敏。</a:t>
            </a:r>
          </a:p>
        </p:txBody>
      </p:sp>
    </p:spTree>
    <p:extLst>
      <p:ext uri="{BB962C8B-B14F-4D97-AF65-F5344CB8AC3E}">
        <p14:creationId val="3935858417"/>
      </p:ext>
    </p:extLst>
  </p:cSld>
  <p:clrMapOvr>
    <a:masterClrMapping/>
  </p:clrMapOvr>
  <mc:AlternateContent>
    <mc:Choice Requires="p15">
      <p:transition advTm="3000" p14:dur="2000" spd="slow">
        <p15:prstTrans prst="drap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hidden="1" id="12" name="图片 11">
            <a:extLst>
              <a:ext uri="{FF2B5EF4-FFF2-40B4-BE49-F238E27FC236}">
                <a16:creationId xmlns:a16="http://schemas.microsoft.com/office/drawing/2014/main" id="{A08FBE14-9CE2-40D7-82C9-2A840E0FE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4201" t="38033"/>
          <a:stretch>
            <a:fillRect/>
          </a:stretch>
        </p:blipFill>
        <p:spPr>
          <a:xfrm>
            <a:off x="2515682" y="-2421"/>
            <a:ext cx="6289758" cy="686042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4E4595A-3F3A-4079-91AB-81DEC6CD19AC}"/>
              </a:ext>
            </a:extLst>
          </p:cNvPr>
          <p:cNvGrpSpPr/>
          <p:nvPr/>
        </p:nvGrpSpPr>
        <p:grpSpPr>
          <a:xfrm>
            <a:off x="5889207" y="1683825"/>
            <a:ext cx="5161245" cy="4044946"/>
            <a:chOff x="5889207" y="1683825"/>
            <a:chExt cx="5161245" cy="4044946"/>
          </a:xfrm>
        </p:grpSpPr>
        <p:pic>
          <p:nvPicPr>
            <p:cNvPr id="23" name="图片占位符 8">
              <a:extLst>
                <a:ext uri="{FF2B5EF4-FFF2-40B4-BE49-F238E27FC236}">
                  <a16:creationId xmlns:a16="http://schemas.microsoft.com/office/drawing/2014/main" id="{6E79D9C9-BD8D-484D-A0AA-6837134EE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21232" r="13209"/>
            <a:stretch>
              <a:fillRect/>
            </a:stretch>
          </p:blipFill>
          <p:spPr>
            <a:xfrm>
              <a:off x="6983203" y="1683825"/>
              <a:ext cx="4067249" cy="4044946"/>
            </a:xfrm>
            <a:prstGeom prst="rect">
              <a:avLst/>
            </a:prstGeom>
          </p:spPr>
        </p:pic>
        <p:sp>
          <p:nvSpPr>
            <p:cNvPr id="24" name="直角三角形 23">
              <a:extLst>
                <a:ext uri="{FF2B5EF4-FFF2-40B4-BE49-F238E27FC236}">
                  <a16:creationId xmlns:a16="http://schemas.microsoft.com/office/drawing/2014/main" id="{F8AC579D-D66E-43EF-AAE3-55AFF80CF93E}"/>
                </a:ext>
              </a:extLst>
            </p:cNvPr>
            <p:cNvSpPr/>
            <p:nvPr/>
          </p:nvSpPr>
          <p:spPr>
            <a:xfrm flipV="1">
              <a:off x="6983203" y="1706458"/>
              <a:ext cx="895350" cy="895350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3E984BB-39D4-4787-A7D0-0BD88B5DFADB}"/>
                </a:ext>
              </a:extLst>
            </p:cNvPr>
            <p:cNvGrpSpPr/>
            <p:nvPr/>
          </p:nvGrpSpPr>
          <p:grpSpPr>
            <a:xfrm>
              <a:off x="5889207" y="3764233"/>
              <a:ext cx="1808371" cy="1808371"/>
              <a:chOff x="5686426" y="3429000"/>
              <a:chExt cx="2133600" cy="2133600"/>
            </a:xfrm>
            <a:solidFill>
              <a:srgbClr val="404040"/>
            </a:solidFill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B7B0C04-9D40-4C4A-94E7-0ED4EDDE57D5}"/>
                  </a:ext>
                </a:extLst>
              </p:cNvPr>
              <p:cNvSpPr/>
              <p:nvPr/>
            </p:nvSpPr>
            <p:spPr>
              <a:xfrm>
                <a:off x="5686426" y="3429000"/>
                <a:ext cx="2133600" cy="2133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algn="ctr" blurRad="228600" rotWithShape="0" sx="105000" sy="10500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C923332-B63E-44EA-A387-5113D2F0FBAE}"/>
                  </a:ext>
                </a:extLst>
              </p:cNvPr>
              <p:cNvSpPr txBox="1"/>
              <p:nvPr/>
            </p:nvSpPr>
            <p:spPr>
              <a:xfrm>
                <a:off x="6078036" y="3808921"/>
                <a:ext cx="1540483" cy="14025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3600">
                    <a:solidFill>
                      <a:schemeClr val="bg1"/>
                    </a:solidFill>
                    <a:cs typeface="+mn-ea"/>
                    <a:sym typeface="+mn-lt"/>
                  </a:rPr>
                  <a:t>病例介绍</a:t>
                </a:r>
              </a:p>
            </p:txBody>
          </p:sp>
        </p:grpSp>
      </p:grpSp>
      <p:sp>
        <p:nvSpPr>
          <p:cNvPr id="34" name="TextBox 12">
            <a:extLst>
              <a:ext uri="{FF2B5EF4-FFF2-40B4-BE49-F238E27FC236}">
                <a16:creationId xmlns:a16="http://schemas.microsoft.com/office/drawing/2014/main" id="{0EA64965-D872-4165-A6B2-96D407735CD2}"/>
              </a:ext>
            </a:extLst>
          </p:cNvPr>
          <p:cNvSpPr txBox="1"/>
          <p:nvPr/>
        </p:nvSpPr>
        <p:spPr>
          <a:xfrm>
            <a:off x="1128848" y="1855000"/>
            <a:ext cx="403500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800">
                <a:solidFill>
                  <a:schemeClr val="accent1"/>
                </a:solidFill>
                <a:cs typeface="+mn-ea"/>
                <a:sym typeface="+mn-lt"/>
              </a:rPr>
              <a:t>专科检查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01A91BF5-263E-414A-AB8E-4F2551984EA0}"/>
              </a:ext>
            </a:extLst>
          </p:cNvPr>
          <p:cNvSpPr txBox="1"/>
          <p:nvPr/>
        </p:nvSpPr>
        <p:spPr>
          <a:xfrm>
            <a:off x="1128848" y="2739842"/>
            <a:ext cx="4537149" cy="102439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lang="zh-CN" sz="1600">
                <a:cs typeface="+mn-ea"/>
                <a:sym typeface="+mn-lt"/>
              </a:rPr>
              <a:t>脊柱生理弯曲存在，颈部疼痛肿胀，局部压痛、叩击痛（+），活动受限，屈伸不能，双上肢活动不能伴麻木，肌力约II级；双下肢活动受限伴麻木，肌力约III级，面部上唇部见３×２cm²皮肤擦伤，末梢血运及感觉未见异常。</a:t>
            </a:r>
          </a:p>
          <a:p>
            <a:pPr indent="0" marL="0">
              <a:buNone/>
            </a:pPr>
            <a:r>
              <a:rPr altLang="en-US" lang="zh-CN" sz="1600">
                <a:cs typeface="+mn-ea"/>
                <a:sym typeface="+mn-lt"/>
              </a:rPr>
              <a:t>辅助检查：</a:t>
            </a:r>
          </a:p>
          <a:p>
            <a:pPr indent="0" marL="0">
              <a:buNone/>
            </a:pPr>
            <a:r>
              <a:rPr altLang="en-US" lang="zh-CN" sz="1600">
                <a:cs typeface="+mn-ea"/>
                <a:sym typeface="+mn-lt"/>
              </a:rPr>
              <a:t>头颅 CT+颈部CT示：脑实质未见明显异常，颈椎椎管骨性占位；</a:t>
            </a:r>
          </a:p>
          <a:p>
            <a:pPr indent="0" marL="0">
              <a:buNone/>
            </a:pPr>
            <a:r>
              <a:rPr altLang="en-US" lang="zh-CN" sz="1600">
                <a:cs typeface="+mn-ea"/>
                <a:sym typeface="+mn-lt"/>
              </a:rPr>
              <a:t>颈椎MRI示：，C3-T2椎体后纵韧带增厚、钙化致椎管狭窄。C2-T2水平脊髓损伤</a:t>
            </a:r>
          </a:p>
        </p:txBody>
      </p:sp>
      <p:sp>
        <p:nvSpPr>
          <p:cNvPr id="45" name="Rectangle: Rounded Corners 21">
            <a:extLst>
              <a:ext uri="{FF2B5EF4-FFF2-40B4-BE49-F238E27FC236}">
                <a16:creationId xmlns:a16="http://schemas.microsoft.com/office/drawing/2014/main" id="{619C84BB-E27B-4EDA-887F-48D230353918}"/>
              </a:ext>
            </a:extLst>
          </p:cNvPr>
          <p:cNvSpPr/>
          <p:nvPr/>
        </p:nvSpPr>
        <p:spPr>
          <a:xfrm>
            <a:off x="1230668" y="5537622"/>
            <a:ext cx="1305665" cy="365488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algn="t" blurRad="254000" dir="5400000" dist="127000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900">
                <a:solidFill>
                  <a:schemeClr val="bg1"/>
                </a:solidFill>
                <a:cs typeface="+mn-ea"/>
                <a:sym typeface="+mn-lt"/>
              </a:rPr>
              <a:t>Read More</a:t>
            </a:r>
          </a:p>
        </p:txBody>
      </p:sp>
    </p:spTree>
    <p:extLst>
      <p:ext uri="{BB962C8B-B14F-4D97-AF65-F5344CB8AC3E}">
        <p14:creationId val="3802417587"/>
      </p:ext>
    </p:extLst>
  </p:cSld>
  <p:clrMapOvr>
    <a:masterClrMapping/>
  </p:clrMapOvr>
  <mc:AlternateContent>
    <mc:Choice Requires="p15">
      <p:transition advTm="3000" p14:dur="2000" spd="slow">
        <p15:prstTrans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43"/>
      <p:bldP grpId="0" spid="4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AutoShape 17"/>
          <p:cNvCxnSpPr>
            <a:cxnSpLocks noChangeShapeType="1"/>
          </p:cNvCxnSpPr>
          <p:nvPr/>
        </p:nvCxnSpPr>
        <p:spPr bwMode="gray">
          <a:xfrm>
            <a:off x="2145196" y="2631798"/>
            <a:ext cx="8667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" name="AutoShape 18"/>
          <p:cNvCxnSpPr>
            <a:cxnSpLocks noChangeShapeType="1"/>
          </p:cNvCxnSpPr>
          <p:nvPr/>
        </p:nvCxnSpPr>
        <p:spPr bwMode="gray">
          <a:xfrm>
            <a:off x="4365786" y="2631798"/>
            <a:ext cx="876300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0" name="AutoShape 19"/>
          <p:cNvCxnSpPr>
            <a:cxnSpLocks noChangeShapeType="1"/>
          </p:cNvCxnSpPr>
          <p:nvPr/>
        </p:nvCxnSpPr>
        <p:spPr bwMode="gray">
          <a:xfrm>
            <a:off x="6687105" y="2631798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" name="AutoShape 13"/>
          <p:cNvSpPr>
            <a:spLocks noChangeArrowheads="1"/>
          </p:cNvSpPr>
          <p:nvPr/>
        </p:nvSpPr>
        <p:spPr bwMode="gray">
          <a:xfrm>
            <a:off x="972812" y="2074585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lvl="0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诊疗计划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3100095" y="2074584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lvl="0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诊疗计划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5407128" y="2074584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lvl="0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诊疗计划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gray">
          <a:xfrm>
            <a:off x="7669246" y="2074584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lvl="0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诊疗计划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452907" y="3220760"/>
            <a:ext cx="2092324" cy="8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60000"/>
              </a:lnSpc>
              <a:buFont charset="2" panose="05000000000000000000" pitchFamily="2" typeface="Wingdings"/>
              <a:buNone/>
            </a:pPr>
            <a:r>
              <a:rPr altLang="zh-CN" lang="en-US" sz="160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1、绝对卧床休息，给予颈部支具制动                            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2580984" y="3220760"/>
            <a:ext cx="2092324" cy="126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60000"/>
              </a:lnSpc>
              <a:buFont charset="2" panose="05000000000000000000" pitchFamily="2" typeface="Wingdings"/>
              <a:buNone/>
            </a:pPr>
            <a:r>
              <a:rPr altLang="zh-CN" lang="en-US" sz="160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2、一级护理，心电监护，密切观察生命体征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4889275" y="3220760"/>
            <a:ext cx="2092324" cy="243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60000"/>
              </a:lnSpc>
              <a:buFont charset="2" panose="05000000000000000000" pitchFamily="2" typeface="Wingdings"/>
              <a:buNone/>
            </a:pPr>
            <a:r>
              <a:rPr altLang="zh-CN" lang="en-US" sz="160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3、给予甲基强的松龙冲击治疗，复方甘露醇、长春西汀及奥美拉唑注射液静滴以消止痛肿、活血化瘀及保护胃黏膜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7180297" y="3220760"/>
            <a:ext cx="2092324" cy="8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60000"/>
              </a:lnSpc>
              <a:buFont charset="2" panose="05000000000000000000" pitchFamily="2" typeface="Wingdings"/>
              <a:buNone/>
            </a:pPr>
            <a:r>
              <a:rPr altLang="zh-CN" lang="en-US" sz="160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4、畅情志、调饮食、避外邪、防外感</a:t>
            </a:r>
          </a:p>
        </p:txBody>
      </p:sp>
      <p:cxnSp>
        <p:nvCxnSpPr>
          <p:cNvPr id="29" name="AutoShape 19"/>
          <p:cNvCxnSpPr>
            <a:cxnSpLocks noChangeShapeType="1"/>
          </p:cNvCxnSpPr>
          <p:nvPr/>
        </p:nvCxnSpPr>
        <p:spPr bwMode="gray">
          <a:xfrm>
            <a:off x="8975756" y="2631798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0" name="AutoShape 16"/>
          <p:cNvSpPr>
            <a:spLocks noChangeArrowheads="1"/>
          </p:cNvSpPr>
          <p:nvPr/>
        </p:nvSpPr>
        <p:spPr bwMode="gray">
          <a:xfrm>
            <a:off x="9948539" y="2074584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lvl="0"/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诊疗计划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gray">
          <a:xfrm>
            <a:off x="9459590" y="3220760"/>
            <a:ext cx="2092324" cy="165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60000"/>
              </a:lnSpc>
              <a:buFont charset="2" panose="05000000000000000000" pitchFamily="2" typeface="Wingdings"/>
              <a:buNone/>
            </a:pPr>
            <a:r>
              <a:rPr altLang="zh-CN" lang="en-US" sz="160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5、中药内服，以消肿止痛、活血祛瘀为主，予大成汤活血化瘀、舒经通络。</a:t>
            </a:r>
          </a:p>
        </p:txBody>
      </p:sp>
    </p:spTree>
    <p:extLst>
      <p:ext uri="{BB962C8B-B14F-4D97-AF65-F5344CB8AC3E}">
        <p14:creationId val="769438481"/>
      </p:ext>
    </p:extLst>
  </p:cSld>
  <p:clrMapOvr>
    <a:masterClrMapping/>
  </p:clrMapOvr>
  <mc:AlternateContent>
    <mc:Choice Requires="p15">
      <p:transition advTm="3000" p14:dur="2000" spd="slow">
        <p15:prstTrans prst="prestig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0"/>
      <p:bldP grpId="0" spid="3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6157ADF-65F3-4C02-96BE-206DC4C02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206" l="-1" r="18782"/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7390" y="390745"/>
            <a:ext cx="10802679" cy="6076507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1710007" y="2376946"/>
            <a:ext cx="8945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1500">
                <a:solidFill>
                  <a:schemeClr val="bg1"/>
                </a:solidFill>
                <a:cs typeface="+mn-ea"/>
                <a:sym typeface="+mn-lt"/>
              </a:rPr>
              <a:t>脊髓损伤知识</a:t>
            </a:r>
          </a:p>
        </p:txBody>
      </p:sp>
      <p:sp>
        <p:nvSpPr>
          <p:cNvPr id="41" name="矩形 40"/>
          <p:cNvSpPr/>
          <p:nvPr/>
        </p:nvSpPr>
        <p:spPr>
          <a:xfrm>
            <a:off x="3297581" y="4262944"/>
            <a:ext cx="570229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altLang="zh-CN" lang="en-US" sz="240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43" name="十字形 42"/>
          <p:cNvSpPr/>
          <p:nvPr/>
        </p:nvSpPr>
        <p:spPr>
          <a:xfrm flipV="1">
            <a:off x="4892590" y="1324696"/>
            <a:ext cx="741535" cy="736587"/>
          </a:xfrm>
          <a:prstGeom prst="plus">
            <a:avLst>
              <a:gd fmla="val 36368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4" name="等腰三角形 43"/>
          <p:cNvSpPr/>
          <p:nvPr/>
        </p:nvSpPr>
        <p:spPr>
          <a:xfrm flipV="1">
            <a:off x="6096000" y="5866851"/>
            <a:ext cx="245157" cy="2113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32946C-8F85-44F9-8887-F8E13F1FF586}"/>
              </a:ext>
            </a:extLst>
          </p:cNvPr>
          <p:cNvSpPr txBox="1"/>
          <p:nvPr/>
        </p:nvSpPr>
        <p:spPr>
          <a:xfrm>
            <a:off x="3297581" y="4772510"/>
            <a:ext cx="5702299" cy="5791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panose="020f0302020204030204" typeface="思源黑体 CN"/>
                <a:cs typeface="+mn-ea"/>
                <a:sym typeface="+mn-lt"/>
              </a:rPr>
              <a:t>请在此处输入您的文字内容，请在此处输入您的文字内容请在此处输入您的文字内容，请在此处输入您的文字内容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6821EC-88B7-4B78-8AD9-62A8A81BAD99}"/>
              </a:ext>
            </a:extLst>
          </p:cNvPr>
          <p:cNvSpPr txBox="1"/>
          <p:nvPr/>
        </p:nvSpPr>
        <p:spPr>
          <a:xfrm>
            <a:off x="5823897" y="1092825"/>
            <a:ext cx="156791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37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lang="en-US" sz="7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</p:spTree>
    <p:extLst>
      <p:ext uri="{BB962C8B-B14F-4D97-AF65-F5344CB8AC3E}">
        <p14:creationId val="1995192767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9"/>
      <p:bldP grpId="0" spid="41"/>
      <p:bldP grpId="0" spid="43"/>
      <p:bldP grpId="0" spid="44"/>
      <p:bldP grpId="0" spid="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96282E2-C1EB-496E-9117-F0929655523F}"/>
              </a:ext>
            </a:extLst>
          </p:cNvPr>
          <p:cNvSpPr txBox="1">
            <a:spLocks noChangeArrowheads="1" noRot="1"/>
          </p:cNvSpPr>
          <p:nvPr/>
        </p:nvSpPr>
        <p:spPr>
          <a:xfrm>
            <a:off x="265554" y="1742502"/>
            <a:ext cx="11577579" cy="142714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2000">
                <a:solidFill>
                  <a:srgbClr val="404040"/>
                </a:solidFill>
                <a:cs typeface="+mn-ea"/>
                <a:sym typeface="+mn-lt"/>
              </a:rPr>
              <a:t>脊髓损伤(spinal cord injury)是指由于外界直接或间接因素导致脊髓损伤，在损害的相应节段出现各种运动、感觉和括约肌功能障碍，肌张力异常及病理反射等的相应改变。脊髓损伤的程度和临床表现取决于原发性损伤的部位和性质。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08DF-CC7D-4847-BA17-D9917258B512}"/>
              </a:ext>
            </a:extLst>
          </p:cNvPr>
          <p:cNvSpPr txBox="1">
            <a:spLocks noChangeArrowheads="1"/>
          </p:cNvSpPr>
          <p:nvPr/>
        </p:nvSpPr>
        <p:spPr>
          <a:xfrm>
            <a:off x="210668" y="3332435"/>
            <a:ext cx="2036763" cy="805672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脊髓的结构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8345C-80FE-4FB5-BAAE-E4A41B3D3F8D}"/>
              </a:ext>
            </a:extLst>
          </p:cNvPr>
          <p:cNvGrpSpPr/>
          <p:nvPr/>
        </p:nvGrpSpPr>
        <p:grpSpPr>
          <a:xfrm>
            <a:off x="265554" y="5167881"/>
            <a:ext cx="6165724" cy="799882"/>
            <a:chOff x="87" y="53"/>
            <a:chExt cx="3750" cy="784"/>
          </a:xfrm>
          <a:effectLst/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1C96B36-6E02-47DF-934D-FDEA854ECC3B}"/>
                </a:ext>
              </a:extLst>
            </p:cNvPr>
            <p:cNvGrpSpPr/>
            <p:nvPr/>
          </p:nvGrpSpPr>
          <p:grpSpPr>
            <a:xfrm>
              <a:off x="87" y="84"/>
              <a:ext cx="768" cy="746"/>
              <a:chExt cx="768" cy="746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722F036C-3B54-414C-A354-35B07BF30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746"/>
              </a:xfrm>
              <a:prstGeom prst="homePlat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>
                  <a:lnSpc>
                    <a:spcPct val="150000"/>
                  </a:lnSpc>
                </a:pPr>
                <a:endParaRPr altLang="en-US" lang="zh-CN" sz="1600">
                  <a:cs typeface="+mn-ea"/>
                  <a:sym typeface="+mn-lt"/>
                </a:endParaRPr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195A6514-4DDD-4F70-9945-B241E84FF6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" y="85"/>
                <a:ext cx="482" cy="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:r>
                  <a:rPr altLang="en-US" lang="zh-CN" sz="2400">
                    <a:solidFill>
                      <a:srgbClr val="FFFFFF"/>
                    </a:solidFill>
                    <a:cs typeface="+mn-ea"/>
                    <a:sym typeface="+mn-lt"/>
                  </a:rPr>
                  <a:t>形状</a:t>
                </a:r>
              </a:p>
            </p:txBody>
          </p:sp>
        </p:grp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145E0194-B6D3-4F71-993A-4B128AD1A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53"/>
              <a:ext cx="2929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rgbClr val="000000"/>
                  </a:solidFill>
                  <a:cs typeface="+mn-ea"/>
                  <a:sym typeface="+mn-lt"/>
                </a:rPr>
                <a:t>细细的管束状神经结构，位于椎管内。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rgbClr val="000000"/>
                  </a:solidFill>
                  <a:cs typeface="+mn-ea"/>
                  <a:sym typeface="+mn-lt"/>
                </a:rPr>
                <a:t>全长40-45cm，相当椎骨的2/3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83EEF59-0881-4373-B6DB-0BCB5159B1BE}"/>
              </a:ext>
            </a:extLst>
          </p:cNvPr>
          <p:cNvGrpSpPr/>
          <p:nvPr/>
        </p:nvGrpSpPr>
        <p:grpSpPr>
          <a:xfrm>
            <a:off x="5404055" y="4964010"/>
            <a:ext cx="6564576" cy="1170090"/>
            <a:chOff x="87" y="-76"/>
            <a:chExt cx="3745" cy="1084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4B710E4B-9760-410C-ACAE-7A9B939067F0}"/>
                </a:ext>
              </a:extLst>
            </p:cNvPr>
            <p:cNvGrpSpPr/>
            <p:nvPr/>
          </p:nvGrpSpPr>
          <p:grpSpPr>
            <a:xfrm>
              <a:off x="87" y="84"/>
              <a:ext cx="768" cy="746"/>
              <a:chExt cx="768" cy="746"/>
            </a:xfrm>
          </p:grpSpPr>
          <p:sp>
            <p:nvSpPr>
              <p:cNvPr id="13" name="AutoShape 13">
                <a:extLst>
                  <a:ext uri="{FF2B5EF4-FFF2-40B4-BE49-F238E27FC236}">
                    <a16:creationId xmlns:a16="http://schemas.microsoft.com/office/drawing/2014/main" id="{E4245134-25A9-487E-8091-B851F6DC1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746"/>
              </a:xfrm>
              <a:prstGeom prst="homePlat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>
                  <a:lnSpc>
                    <a:spcPct val="150000"/>
                  </a:lnSpc>
                </a:pPr>
                <a:endParaRPr altLang="en-US" lang="zh-CN" sz="1600">
                  <a:cs typeface="+mn-ea"/>
                  <a:sym typeface="+mn-lt"/>
                </a:endParaRPr>
              </a:p>
            </p:txBody>
          </p:sp>
          <p:sp>
            <p:nvSpPr>
              <p:cNvPr id="15" name="Text Box 15">
                <a:extLst>
                  <a:ext uri="{FF2B5EF4-FFF2-40B4-BE49-F238E27FC236}">
                    <a16:creationId xmlns:a16="http://schemas.microsoft.com/office/drawing/2014/main" id="{40AC5EA3-057E-4C7F-9153-C64034ECA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" y="118"/>
                <a:ext cx="452" cy="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:r>
                  <a:rPr altLang="en-US" lang="zh-CN" sz="2400">
                    <a:solidFill>
                      <a:srgbClr val="FFFFFF"/>
                    </a:solidFill>
                    <a:cs typeface="+mn-ea"/>
                    <a:sym typeface="+mn-lt"/>
                  </a:rPr>
                  <a:t>位置</a:t>
                </a:r>
              </a:p>
            </p:txBody>
          </p:sp>
        </p:grp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701BE499-C382-439F-AFF9-1DC1CA1A6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" y="-76"/>
              <a:ext cx="2929" cy="1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rgbClr val="000000"/>
                  </a:solidFill>
                  <a:cs typeface="+mn-ea"/>
                  <a:sym typeface="+mn-lt"/>
                </a:rPr>
                <a:t>是脑干向下的延伸，是中枢神经系统的低级部位，上端与延髓相连，下端呈圆锥形，以终丝终止于第一腰椎（ 初生儿平第三腰椎）</a:t>
              </a: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id="{A542D8BF-6114-4A5D-A545-B0FE1CADBC31}"/>
              </a:ext>
            </a:extLst>
          </p:cNvPr>
          <p:cNvGrpSpPr/>
          <p:nvPr/>
        </p:nvGrpSpPr>
        <p:grpSpPr>
          <a:xfrm>
            <a:off x="255899" y="4158338"/>
            <a:ext cx="9450926" cy="942831"/>
            <a:chOff x="87" y="84"/>
            <a:chExt cx="3410" cy="873"/>
          </a:xfrm>
        </p:grpSpPr>
        <p:sp>
          <p:nvSpPr>
            <p:cNvPr id="19" name="AutoShape 20">
              <a:extLst>
                <a:ext uri="{FF2B5EF4-FFF2-40B4-BE49-F238E27FC236}">
                  <a16:creationId xmlns:a16="http://schemas.microsoft.com/office/drawing/2014/main" id="{329B5A67-B884-4BF5-BF6E-11FDFBE15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" y="84"/>
              <a:ext cx="469" cy="746"/>
            </a:xfrm>
            <a:prstGeom prst="homePlat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两个膨大</a:t>
              </a:r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id="{4782EB11-EE20-4ECA-B811-C20887876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" y="216"/>
              <a:ext cx="2929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rgbClr val="000000"/>
                  </a:solidFill>
                  <a:cs typeface="+mn-ea"/>
                  <a:sym typeface="+mn-lt"/>
                </a:rPr>
                <a:t>颈膨大（颈5-胸2），发出神经根支配上肢；腰膨大（腰1-骶2），发出神经根支配下肢</a:t>
              </a:r>
            </a:p>
          </p:txBody>
        </p:sp>
      </p:grpSp>
    </p:spTree>
    <p:extLst>
      <p:ext uri="{BB962C8B-B14F-4D97-AF65-F5344CB8AC3E}">
        <p14:creationId val="485167014"/>
      </p:ext>
    </p:extLst>
  </p:cSld>
  <p:clrMapOvr>
    <a:masterClrMapping/>
  </p:clrMapOvr>
  <mc:AlternateContent>
    <mc:Choice Requires="p15">
      <p:transition advTm="3000" p14:dur="1250" spd="slow">
        <p15:prstTrans prst="peelOff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"/>
      <p:bldP grpId="0" spid="3"/>
    </p:bldLst>
  </p:timing>
</p:sld>
</file>

<file path=ppt/tags/tag1.xml><?xml version="1.0" encoding="utf-8"?>
<p:tagLst xmlns:p="http://schemas.openxmlformats.org/presentationml/2006/main">
  <p:tag name="ISLIDE.ICON" val="#405366;"/>
</p:tagLst>
</file>

<file path=ppt/tags/tag2.xml><?xml version="1.0" encoding="utf-8"?>
<p:tagLst xmlns:p="http://schemas.openxmlformats.org/presentationml/2006/main">
  <p:tag name="ISLIDE.DIAGRAM" val="#392744;"/>
</p:tagLst>
</file>

<file path=ppt/tags/tag3.xml><?xml version="1.0" encoding="utf-8"?>
<p:tagLst xmlns:p="http://schemas.openxmlformats.org/presentationml/2006/main">
  <p:tag name="ISLIDE.ICON" val="#405095;#407144;#405097;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wgqnz2t">
      <a:majorFont>
        <a:latin typeface="思源黑体 CN" panose="020f0302020204030204"/>
        <a:ea typeface="思源黑体 CN"/>
        <a:cs typeface="Arial"/>
      </a:majorFont>
      <a:minorFont>
        <a:latin typeface="思源黑体 CN" panose="020f0302020204030204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267</Paragraphs>
  <Slides>38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51">
      <vt:lpstr>Arial</vt:lpstr>
      <vt:lpstr>思源黑体 CN</vt:lpstr>
      <vt:lpstr>Calibri Light</vt:lpstr>
      <vt:lpstr>Calibri</vt:lpstr>
      <vt:lpstr>等线 Light</vt:lpstr>
      <vt:lpstr>等线</vt:lpstr>
      <vt:lpstr>微软雅黑</vt:lpstr>
      <vt:lpstr>Tahoma</vt:lpstr>
      <vt:lpstr>宋体</vt:lpstr>
      <vt:lpstr>Wingdings</vt:lpstr>
      <vt:lpstr>Wingdings 2</vt:lpstr>
      <vt:lpstr>Lato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2021-08-22T11:56:29Z</dcterms:created>
  <cp:lastPrinted>2021-08-22T11:56:29Z</cp:lastPrinted>
  <dcterms:modified xsi:type="dcterms:W3CDTF">2021-08-22T05:46:27Z</dcterms:modified>
  <cp:revision>1</cp:revision>
</cp:coreProperties>
</file>