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Lst>
  <p:notesMasterIdLst>
    <p:notesMasterId r:id="rId2"/>
  </p:notesMasterIdLst>
  <p:sldIdLst>
    <p:sldId id="256" r:id="rId3"/>
    <p:sldId id="259" r:id="rId4"/>
    <p:sldId id="258" r:id="rId5"/>
    <p:sldId id="267" r:id="rId6"/>
    <p:sldId id="270" r:id="rId7"/>
    <p:sldId id="268" r:id="rId8"/>
    <p:sldId id="271" r:id="rId9"/>
    <p:sldId id="266" r:id="rId10"/>
    <p:sldId id="272" r:id="rId11"/>
    <p:sldId id="273" r:id="rId12"/>
    <p:sldId id="285" r:id="rId13"/>
    <p:sldId id="290" r:id="rId14"/>
    <p:sldId id="286" r:id="rId15"/>
    <p:sldId id="287" r:id="rId16"/>
    <p:sldId id="288" r:id="rId17"/>
    <p:sldId id="289" r:id="rId18"/>
    <p:sldId id="291" r:id="rId19"/>
    <p:sldId id="263" r:id="rId20"/>
    <p:sldId id="275" r:id="rId21"/>
    <p:sldId id="296" r:id="rId22"/>
    <p:sldId id="276" r:id="rId23"/>
    <p:sldId id="294" r:id="rId24"/>
    <p:sldId id="298" r:id="rId25"/>
    <p:sldId id="293" r:id="rId26"/>
    <p:sldId id="262" r:id="rId27"/>
    <p:sldId id="299" r:id="rId28"/>
    <p:sldId id="297" r:id="rId29"/>
    <p:sldId id="300" r:id="rId30"/>
    <p:sldId id="301" r:id="rId31"/>
    <p:sldId id="303" r:id="rId32"/>
    <p:sldId id="304" r:id="rId33"/>
    <p:sldId id="284" r:id="rId34"/>
    <p:sldId id="305" r:id="rId35"/>
  </p:sldIdLst>
  <p:sldSz cx="9144000" cy="5143500" type="screen16x9"/>
  <p:notesSz cx="6858000" cy="9144000"/>
  <p:custDataLst>
    <p:tags r:id="rId36"/>
  </p:custDataLst>
  <p:defaultTextStyle>
    <a:defPPr>
      <a:defRPr lang="zh-CN"/>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6C7AB63A-6283-4FD4-ACCF-FF9C942DA605}">
          <p14:sldIdLst>
            <p14:sldId id="256"/>
            <p14:sldId id="259"/>
          </p14:sldIdLst>
        </p14:section>
        <p14:section name="品牌介绍" id="{0B0527BA-702F-42A1-A94E-5A2662B9DDD5}">
          <p14:sldIdLst>
            <p14:sldId id="258"/>
            <p14:sldId id="267"/>
            <p14:sldId id="270"/>
            <p14:sldId id="268"/>
            <p14:sldId id="271"/>
          </p14:sldIdLst>
        </p14:section>
        <p14:section name="领先技术" id="{4CF7F282-B6A3-4D66-931C-BF015165A7DD}">
          <p14:sldIdLst>
            <p14:sldId id="266"/>
            <p14:sldId id="272"/>
            <p14:sldId id="273"/>
            <p14:sldId id="285"/>
            <p14:sldId id="290"/>
            <p14:sldId id="286"/>
            <p14:sldId id="287"/>
            <p14:sldId id="288"/>
            <p14:sldId id="289"/>
            <p14:sldId id="291"/>
          </p14:sldIdLst>
        </p14:section>
        <p14:section name="经典机型" id="{08333D06-E901-4308-A54D-679FA3D0CD29}">
          <p14:sldIdLst>
            <p14:sldId id="263"/>
            <p14:sldId id="275"/>
            <p14:sldId id="296"/>
            <p14:sldId id="276"/>
            <p14:sldId id="294"/>
            <p14:sldId id="298"/>
            <p14:sldId id="293"/>
          </p14:sldIdLst>
        </p14:section>
        <p14:section name="20周年回顾" id="{2440D2B2-33F0-4999-A69B-043CACE80633}">
          <p14:sldIdLst>
            <p14:sldId id="262"/>
            <p14:sldId id="299"/>
            <p14:sldId id="297"/>
            <p14:sldId id="300"/>
            <p14:sldId id="301"/>
            <p14:sldId id="303"/>
            <p14:sldId id="304"/>
            <p14:sldId id="284"/>
            <p14:sldId id="305"/>
          </p14:sldIdLst>
        </p14:section>
      </p14:section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65" autoAdjust="0"/>
    <p:restoredTop sz="94660"/>
  </p:normalViewPr>
  <p:slideViewPr>
    <p:cSldViewPr>
      <p:cViewPr>
        <p:scale>
          <a:sx n="70" d="100"/>
          <a:sy n="70" d="100"/>
        </p:scale>
        <p:origin x="-1530" y="-384"/>
      </p:cViewPr>
      <p:guideLst>
        <p:guide orient="horz" pos="2028"/>
        <p:guide/>
      </p:guideLst>
    </p:cSldViewPr>
  </p:slideViewPr>
  <p:notesTextViewPr>
    <p:cViewPr>
      <p:scale>
        <a:sx n="100" d="100"/>
        <a:sy n="100" d="100"/>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8.xml" Type="http://schemas.openxmlformats.org/officeDocument/2006/relationships/slide"/><Relationship Id="rId11" Target="slides/slide9.xml" Type="http://schemas.openxmlformats.org/officeDocument/2006/relationships/slide"/><Relationship Id="rId12" Target="slides/slide10.xml" Type="http://schemas.openxmlformats.org/officeDocument/2006/relationships/slide"/><Relationship Id="rId13" Target="slides/slide11.xml" Type="http://schemas.openxmlformats.org/officeDocument/2006/relationships/slide"/><Relationship Id="rId14" Target="slides/slide12.xml" Type="http://schemas.openxmlformats.org/officeDocument/2006/relationships/slide"/><Relationship Id="rId15" Target="slides/slide13.xml" Type="http://schemas.openxmlformats.org/officeDocument/2006/relationships/slide"/><Relationship Id="rId16" Target="slides/slide14.xml" Type="http://schemas.openxmlformats.org/officeDocument/2006/relationships/slide"/><Relationship Id="rId17" Target="slides/slide15.xml" Type="http://schemas.openxmlformats.org/officeDocument/2006/relationships/slide"/><Relationship Id="rId18" Target="slides/slide16.xml" Type="http://schemas.openxmlformats.org/officeDocument/2006/relationships/slide"/><Relationship Id="rId19" Target="slides/slide17.xml" Type="http://schemas.openxmlformats.org/officeDocument/2006/relationships/slide"/><Relationship Id="rId2" Target="notesMasters/notesMaster1.xml" Type="http://schemas.openxmlformats.org/officeDocument/2006/relationships/notesMaster"/><Relationship Id="rId20" Target="slides/slide18.xml" Type="http://schemas.openxmlformats.org/officeDocument/2006/relationships/slide"/><Relationship Id="rId21" Target="slides/slide19.xml" Type="http://schemas.openxmlformats.org/officeDocument/2006/relationships/slide"/><Relationship Id="rId22" Target="slides/slide20.xml" Type="http://schemas.openxmlformats.org/officeDocument/2006/relationships/slide"/><Relationship Id="rId23" Target="slides/slide21.xml" Type="http://schemas.openxmlformats.org/officeDocument/2006/relationships/slide"/><Relationship Id="rId24" Target="slides/slide22.xml" Type="http://schemas.openxmlformats.org/officeDocument/2006/relationships/slide"/><Relationship Id="rId25" Target="slides/slide23.xml" Type="http://schemas.openxmlformats.org/officeDocument/2006/relationships/slide"/><Relationship Id="rId26" Target="slides/slide24.xml" Type="http://schemas.openxmlformats.org/officeDocument/2006/relationships/slide"/><Relationship Id="rId27" Target="slides/slide25.xml" Type="http://schemas.openxmlformats.org/officeDocument/2006/relationships/slide"/><Relationship Id="rId28" Target="slides/slide26.xml" Type="http://schemas.openxmlformats.org/officeDocument/2006/relationships/slide"/><Relationship Id="rId29" Target="slides/slide27.xml" Type="http://schemas.openxmlformats.org/officeDocument/2006/relationships/slide"/><Relationship Id="rId3" Target="slides/slide1.xml" Type="http://schemas.openxmlformats.org/officeDocument/2006/relationships/slide"/><Relationship Id="rId30" Target="slides/slide28.xml" Type="http://schemas.openxmlformats.org/officeDocument/2006/relationships/slide"/><Relationship Id="rId31" Target="slides/slide29.xml" Type="http://schemas.openxmlformats.org/officeDocument/2006/relationships/slide"/><Relationship Id="rId32" Target="slides/slide30.xml" Type="http://schemas.openxmlformats.org/officeDocument/2006/relationships/slide"/><Relationship Id="rId33" Target="slides/slide31.xml" Type="http://schemas.openxmlformats.org/officeDocument/2006/relationships/slide"/><Relationship Id="rId34" Target="slides/slide32.xml" Type="http://schemas.openxmlformats.org/officeDocument/2006/relationships/slide"/><Relationship Id="rId35" Target="slides/slide33.xml" Type="http://schemas.openxmlformats.org/officeDocument/2006/relationships/slide"/><Relationship Id="rId36" Target="tags/tag1.xml" Type="http://schemas.openxmlformats.org/officeDocument/2006/relationships/tags"/><Relationship Id="rId37" Target="presProps.xml" Type="http://schemas.openxmlformats.org/officeDocument/2006/relationships/presProps"/><Relationship Id="rId38" Target="viewProps.xml" Type="http://schemas.openxmlformats.org/officeDocument/2006/relationships/viewProps"/><Relationship Id="rId39" Target="theme/theme1.xml" Type="http://schemas.openxmlformats.org/officeDocument/2006/relationships/theme"/><Relationship Id="rId4" Target="slides/slide2.xml" Type="http://schemas.openxmlformats.org/officeDocument/2006/relationships/slide"/><Relationship Id="rId40" Target="tableStyles.xml" Type="http://schemas.openxmlformats.org/officeDocument/2006/relationships/tableStyles"/><Relationship Id="rId5" Target="slides/slide3.xml" Type="http://schemas.openxmlformats.org/officeDocument/2006/relationships/slide"/><Relationship Id="rId6" Target="slides/slide4.xml" Type="http://schemas.openxmlformats.org/officeDocument/2006/relationships/slide"/><Relationship Id="rId7" Target="slides/slide5.xml" Type="http://schemas.openxmlformats.org/officeDocument/2006/relationships/slide"/><Relationship Id="rId8" Target="slides/slide6.xml" Type="http://schemas.openxmlformats.org/officeDocument/2006/relationships/slide"/><Relationship Id="rId9" Target="slides/slide7.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D12753-E963-4CFF-BF24-1B0D4C8C652E}" type="datetimeFigureOut">
              <a:rPr lang="zh-CN" altLang="en-US" smtClean="0"/>
              <a:t>2015/2/3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4A4BE4-EAFD-4213-BE1B-3066191D1F61}" type="slidenum">
              <a:rPr lang="zh-CN" altLang="en-US" smtClean="0"/>
              <a:t>‹#›</a:t>
            </a:fld>
            <a:endParaRPr lang="zh-CN" altLang="en-US"/>
          </a:p>
        </p:txBody>
      </p:sp>
    </p:spTree>
    <p:extLst>
      <p:ext uri="{BB962C8B-B14F-4D97-AF65-F5344CB8AC3E}">
        <p14:creationId val="1142274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38332716"/>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06294485"/>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3" name="日期占位符 2"/>
          <p:cNvSpPr>
            <a:spLocks noGrp="1"/>
          </p:cNvSpPr>
          <p:nvPr>
            <p:ph type="dt" sz="half" idx="10"/>
          </p:nvPr>
        </p:nvSpPr>
        <p:spPr/>
        <p:txBody>
          <a:bodyPr/>
          <a:lstStyle/>
          <a:p>
            <a:fld id="{530820CF-B880-4189-942D-D702A7CBA730}" type="datetimeFigureOut">
              <a:rPr lang="zh-CN" altLang="en-US" smtClean="0"/>
              <a:t>2015/2/3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val="1350617126"/>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17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2700"/>
            </a:lvl1pPr>
            <a:lvl2pPr marL="380985" indent="0">
              <a:buNone/>
              <a:defRPr sz="2300"/>
            </a:lvl2pPr>
            <a:lvl3pPr marL="761970" indent="0">
              <a:buNone/>
              <a:defRPr sz="2000"/>
            </a:lvl3pPr>
            <a:lvl4pPr marL="1142954" indent="0">
              <a:buNone/>
              <a:defRPr sz="1700"/>
            </a:lvl4pPr>
            <a:lvl5pPr marL="1523939" indent="0">
              <a:buNone/>
              <a:defRPr sz="1700"/>
            </a:lvl5pPr>
            <a:lvl6pPr marL="1904924" indent="0">
              <a:buNone/>
              <a:defRPr sz="1700"/>
            </a:lvl6pPr>
            <a:lvl7pPr marL="2285909" indent="0">
              <a:buNone/>
              <a:defRPr sz="1700"/>
            </a:lvl7pPr>
            <a:lvl8pPr marL="2666893" indent="0">
              <a:buNone/>
              <a:defRPr sz="1700"/>
            </a:lvl8pPr>
            <a:lvl9pPr marL="3047878" indent="0">
              <a:buNone/>
              <a:defRPr sz="1700"/>
            </a:lvl9pPr>
          </a:lstStyle>
          <a:p>
            <a:endParaRPr lang="zh-CN" altLang="en-US"/>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200"/>
            </a:lvl1pPr>
            <a:lvl2pPr marL="380985" indent="0">
              <a:buNone/>
              <a:defRPr sz="1000"/>
            </a:lvl2pPr>
            <a:lvl3pPr marL="761970" indent="0">
              <a:buNone/>
              <a:defRPr sz="800"/>
            </a:lvl3pPr>
            <a:lvl4pPr marL="1142954" indent="0">
              <a:buNone/>
              <a:defRPr sz="700"/>
            </a:lvl4pPr>
            <a:lvl5pPr marL="1523939" indent="0">
              <a:buNone/>
              <a:defRPr sz="700"/>
            </a:lvl5pPr>
            <a:lvl6pPr marL="1904924" indent="0">
              <a:buNone/>
              <a:defRPr sz="700"/>
            </a:lvl6pPr>
            <a:lvl7pPr marL="2285909" indent="0">
              <a:buNone/>
              <a:defRPr sz="700"/>
            </a:lvl7pPr>
            <a:lvl8pPr marL="2666893" indent="0">
              <a:buNone/>
              <a:defRPr sz="700"/>
            </a:lvl8pPr>
            <a:lvl9pPr marL="3047878" indent="0">
              <a:buNone/>
              <a:defRPr sz="7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2015/2/3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205980"/>
            <a:ext cx="2057400" cy="4388644"/>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80"/>
            <a:ext cx="6019800" cy="4388644"/>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t>2015/2/3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t>2015/2/3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33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1700">
                <a:solidFill>
                  <a:schemeClr val="tx1">
                    <a:tint val="75000"/>
                  </a:schemeClr>
                </a:solidFill>
              </a:defRPr>
            </a:lvl1pPr>
            <a:lvl2pPr marL="380985" indent="0">
              <a:buNone/>
              <a:defRPr sz="1500">
                <a:solidFill>
                  <a:schemeClr val="tx1">
                    <a:tint val="75000"/>
                  </a:schemeClr>
                </a:solidFill>
              </a:defRPr>
            </a:lvl2pPr>
            <a:lvl3pPr marL="761970" indent="0">
              <a:buNone/>
              <a:defRPr sz="1300">
                <a:solidFill>
                  <a:schemeClr val="tx1">
                    <a:tint val="75000"/>
                  </a:schemeClr>
                </a:solidFill>
              </a:defRPr>
            </a:lvl3pPr>
            <a:lvl4pPr marL="1142954" indent="0">
              <a:buNone/>
              <a:defRPr sz="1200">
                <a:solidFill>
                  <a:schemeClr val="tx1">
                    <a:tint val="75000"/>
                  </a:schemeClr>
                </a:solidFill>
              </a:defRPr>
            </a:lvl4pPr>
            <a:lvl5pPr marL="1523939" indent="0">
              <a:buNone/>
              <a:defRPr sz="1200">
                <a:solidFill>
                  <a:schemeClr val="tx1">
                    <a:tint val="75000"/>
                  </a:schemeClr>
                </a:solidFill>
              </a:defRPr>
            </a:lvl5pPr>
            <a:lvl6pPr marL="1904924" indent="0">
              <a:buNone/>
              <a:defRPr sz="1200">
                <a:solidFill>
                  <a:schemeClr val="tx1">
                    <a:tint val="75000"/>
                  </a:schemeClr>
                </a:solidFill>
              </a:defRPr>
            </a:lvl6pPr>
            <a:lvl7pPr marL="2285909" indent="0">
              <a:buNone/>
              <a:defRPr sz="1200">
                <a:solidFill>
                  <a:schemeClr val="tx1">
                    <a:tint val="75000"/>
                  </a:schemeClr>
                </a:solidFill>
              </a:defRPr>
            </a:lvl7pPr>
            <a:lvl8pPr marL="2666893" indent="0">
              <a:buNone/>
              <a:defRPr sz="1200">
                <a:solidFill>
                  <a:schemeClr val="tx1">
                    <a:tint val="75000"/>
                  </a:schemeClr>
                </a:solidFill>
              </a:defRPr>
            </a:lvl8pPr>
            <a:lvl9pPr marL="3047878"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a:prstGeom prst="rect">
            <a:avLst/>
          </a:prstGeo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a:prstGeom prst="rect">
            <a:avLst/>
          </a:prstGeo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2015/2/3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000" b="1"/>
            </a:lvl1pPr>
            <a:lvl2pPr marL="380985" indent="0">
              <a:buNone/>
              <a:defRPr sz="1700" b="1"/>
            </a:lvl2pPr>
            <a:lvl3pPr marL="761970" indent="0">
              <a:buNone/>
              <a:defRPr sz="1500" b="1"/>
            </a:lvl3pPr>
            <a:lvl4pPr marL="1142954" indent="0">
              <a:buNone/>
              <a:defRPr sz="1300" b="1"/>
            </a:lvl4pPr>
            <a:lvl5pPr marL="1523939" indent="0">
              <a:buNone/>
              <a:defRPr sz="1300" b="1"/>
            </a:lvl5pPr>
            <a:lvl6pPr marL="1904924" indent="0">
              <a:buNone/>
              <a:defRPr sz="1300" b="1"/>
            </a:lvl6pPr>
            <a:lvl7pPr marL="2285909" indent="0">
              <a:buNone/>
              <a:defRPr sz="1300" b="1"/>
            </a:lvl7pPr>
            <a:lvl8pPr marL="2666893" indent="0">
              <a:buNone/>
              <a:defRPr sz="1300" b="1"/>
            </a:lvl8pPr>
            <a:lvl9pPr marL="3047878" indent="0">
              <a:buNone/>
              <a:defRPr sz="13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000" b="1"/>
            </a:lvl1pPr>
            <a:lvl2pPr marL="380985" indent="0">
              <a:buNone/>
              <a:defRPr sz="1700" b="1"/>
            </a:lvl2pPr>
            <a:lvl3pPr marL="761970" indent="0">
              <a:buNone/>
              <a:defRPr sz="1500" b="1"/>
            </a:lvl3pPr>
            <a:lvl4pPr marL="1142954" indent="0">
              <a:buNone/>
              <a:defRPr sz="1300" b="1"/>
            </a:lvl4pPr>
            <a:lvl5pPr marL="1523939" indent="0">
              <a:buNone/>
              <a:defRPr sz="1300" b="1"/>
            </a:lvl5pPr>
            <a:lvl6pPr marL="1904924" indent="0">
              <a:buNone/>
              <a:defRPr sz="1300" b="1"/>
            </a:lvl6pPr>
            <a:lvl7pPr marL="2285909" indent="0">
              <a:buNone/>
              <a:defRPr sz="1300" b="1"/>
            </a:lvl7pPr>
            <a:lvl8pPr marL="2666893" indent="0">
              <a:buNone/>
              <a:defRPr sz="1300" b="1"/>
            </a:lvl8pPr>
            <a:lvl9pPr marL="3047878" indent="0">
              <a:buNone/>
              <a:defRPr sz="13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2015/2/3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2015/2/3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2015/2/3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17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9"/>
            <a:ext cx="5111750" cy="4389835"/>
          </a:xfrm>
          <a:prstGeom prst="rect">
            <a:avLst/>
          </a:prstGeom>
        </p:spPr>
        <p:txBody>
          <a:bodyPr/>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200"/>
            </a:lvl1pPr>
            <a:lvl2pPr marL="380985" indent="0">
              <a:buNone/>
              <a:defRPr sz="1000"/>
            </a:lvl2pPr>
            <a:lvl3pPr marL="761970" indent="0">
              <a:buNone/>
              <a:defRPr sz="800"/>
            </a:lvl3pPr>
            <a:lvl4pPr marL="1142954" indent="0">
              <a:buNone/>
              <a:defRPr sz="700"/>
            </a:lvl4pPr>
            <a:lvl5pPr marL="1523939" indent="0">
              <a:buNone/>
              <a:defRPr sz="700"/>
            </a:lvl5pPr>
            <a:lvl6pPr marL="1904924" indent="0">
              <a:buNone/>
              <a:defRPr sz="700"/>
            </a:lvl6pPr>
            <a:lvl7pPr marL="2285909" indent="0">
              <a:buNone/>
              <a:defRPr sz="700"/>
            </a:lvl7pPr>
            <a:lvl8pPr marL="2666893" indent="0">
              <a:buNone/>
              <a:defRPr sz="700"/>
            </a:lvl8pPr>
            <a:lvl9pPr marL="3047878" indent="0">
              <a:buNone/>
              <a:defRPr sz="7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2015/2/3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4" name="日期占位符 3"/>
          <p:cNvSpPr>
            <a:spLocks noGrp="1"/>
          </p:cNvSpPr>
          <p:nvPr>
            <p:ph type="dt" sz="half" idx="2"/>
          </p:nvPr>
        </p:nvSpPr>
        <p:spPr>
          <a:xfrm>
            <a:off x="457200" y="4767264"/>
            <a:ext cx="2133600" cy="273844"/>
          </a:xfrm>
          <a:prstGeom prst="rect">
            <a:avLst/>
          </a:prstGeom>
        </p:spPr>
        <p:txBody>
          <a:bodyPr vert="horz" lIns="76197" tIns="38098" rIns="76197" bIns="38098" rtlCol="0" anchor="ctr"/>
          <a:lstStyle>
            <a:lvl1pPr algn="l">
              <a:defRPr sz="1000">
                <a:solidFill>
                  <a:schemeClr val="tx1">
                    <a:tint val="75000"/>
                  </a:schemeClr>
                </a:solidFill>
              </a:defRPr>
            </a:lvl1pPr>
          </a:lstStyle>
          <a:p>
            <a:fld id="{530820CF-B880-4189-942D-D702A7CBA730}" type="datetimeFigureOut">
              <a:rPr lang="zh-CN" altLang="en-US" smtClean="0"/>
              <a:t>2015/2/3</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76197" tIns="38098" rIns="76197" bIns="38098" rtlCol="0" anchor="ctr"/>
          <a:lstStyle>
            <a:lvl1pPr algn="ctr">
              <a:defRPr sz="10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76197" tIns="38098" rIns="76197" bIns="38098" rtlCol="0" anchor="ctr"/>
          <a:lstStyle>
            <a:lvl1pPr algn="r">
              <a:defRPr sz="10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timing/>
  <p:txStyles>
    <p:titleStyle>
      <a:lvl1pPr algn="ctr" defTabSz="761970" rtl="0" eaLnBrk="1" latinLnBrk="0" hangingPunct="1">
        <a:spcBef>
          <a:spcPct val="0"/>
        </a:spcBef>
        <a:buNone/>
        <a:defRPr sz="3700" kern="1200">
          <a:solidFill>
            <a:schemeClr val="tx1"/>
          </a:solidFill>
          <a:latin typeface="+mj-lt"/>
          <a:ea typeface="+mj-ea"/>
          <a:cs typeface="+mj-cs"/>
        </a:defRPr>
      </a:lvl1pPr>
    </p:titleStyle>
    <p:bodyStyle>
      <a:lvl1pPr marL="285739" indent="-285739" algn="l" defTabSz="761970"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19100" indent="-238115" algn="l" defTabSz="761970" rtl="0" eaLnBrk="1" latinLnBrk="0" hangingPunct="1">
        <a:spcBef>
          <a:spcPct val="20000"/>
        </a:spcBef>
        <a:buFont typeface="Arial" pitchFamily="34" charset="0"/>
        <a:buChar char="–"/>
        <a:defRPr sz="2300" kern="1200">
          <a:solidFill>
            <a:schemeClr val="tx1"/>
          </a:solidFill>
          <a:latin typeface="+mn-lt"/>
          <a:ea typeface="+mn-ea"/>
          <a:cs typeface="+mn-cs"/>
        </a:defRPr>
      </a:lvl2pPr>
      <a:lvl3pPr marL="952462" indent="-190492" algn="l" defTabSz="76197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33447" indent="-190492" algn="l" defTabSz="761970" rtl="0" eaLnBrk="1" latinLnBrk="0" hangingPunct="1">
        <a:spcBef>
          <a:spcPct val="20000"/>
        </a:spcBef>
        <a:buFont typeface="Arial" pitchFamily="34" charset="0"/>
        <a:buChar char="–"/>
        <a:defRPr sz="1700" kern="1200">
          <a:solidFill>
            <a:schemeClr val="tx1"/>
          </a:solidFill>
          <a:latin typeface="+mn-lt"/>
          <a:ea typeface="+mn-ea"/>
          <a:cs typeface="+mn-cs"/>
        </a:defRPr>
      </a:lvl4pPr>
      <a:lvl5pPr marL="1714431" indent="-190492" algn="l" defTabSz="761970" rtl="0" eaLnBrk="1" latinLnBrk="0" hangingPunct="1">
        <a:spcBef>
          <a:spcPct val="20000"/>
        </a:spcBef>
        <a:buFont typeface="Arial" pitchFamily="34" charset="0"/>
        <a:buChar char="»"/>
        <a:defRPr sz="1700"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zh-CN"/>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 Id="rId3" Target="../media/image2.wdp" Type="http://schemas.microsoft.com/office/2007/relationships/hdphoto"/><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8.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9.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0.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1.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2.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3.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4.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5.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6.jpeg" Type="http://schemas.openxmlformats.org/officeDocument/2006/relationships/image"/><Relationship Id="rId3" Target="../media/image17.png" Type="http://schemas.openxmlformats.org/officeDocument/2006/relationships/image"/><Relationship Id="rId4" Target="../media/image18.jpeg" Type="http://schemas.openxmlformats.org/officeDocument/2006/relationships/image"/><Relationship Id="rId5" Target="../media/image19.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0.jpeg" Type="http://schemas.openxmlformats.org/officeDocument/2006/relationships/image"/><Relationship Id="rId3" Target="../media/image21.jpeg" Type="http://schemas.openxmlformats.org/officeDocument/2006/relationships/image"/><Relationship Id="rId4" Target="../media/image22.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3.jpeg" Type="http://schemas.openxmlformats.org/officeDocument/2006/relationships/image"/><Relationship Id="rId3" Target="../media/image24.jpeg" Type="http://schemas.openxmlformats.org/officeDocument/2006/relationships/image"/><Relationship Id="rId4" Target="../media/image25.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xml" Type="http://schemas.openxmlformats.org/officeDocument/2006/relationships/notesSlide"/><Relationship Id="rId3" Target="../media/image26.jpeg" Type="http://schemas.openxmlformats.org/officeDocument/2006/relationships/image"/><Relationship Id="rId4" Target="../media/image27.jpeg" Type="http://schemas.openxmlformats.org/officeDocument/2006/relationships/image"/><Relationship Id="rId5" Target="../media/image28.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9.jpeg" Type="http://schemas.openxmlformats.org/officeDocument/2006/relationships/image"/><Relationship Id="rId3" Target="../media/image30.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31.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32.png" Type="http://schemas.openxmlformats.org/officeDocument/2006/relationships/image"/><Relationship Id="rId3" Target="../media/image33.jpeg" Type="http://schemas.openxmlformats.org/officeDocument/2006/relationships/image"/><Relationship Id="rId4" Target="../media/image34.jpeg" Type="http://schemas.openxmlformats.org/officeDocument/2006/relationships/image"/><Relationship Id="rId5" Target="../media/image35.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3.xml" Type="http://schemas.openxmlformats.org/officeDocument/2006/relationships/slideLayout"/><Relationship Id="rId10" Target="../media/image44.png" Type="http://schemas.openxmlformats.org/officeDocument/2006/relationships/image"/><Relationship Id="rId11" Target="../media/image45.png" Type="http://schemas.openxmlformats.org/officeDocument/2006/relationships/image"/><Relationship Id="rId12" Target="../media/image46.png" Type="http://schemas.openxmlformats.org/officeDocument/2006/relationships/image"/><Relationship Id="rId13" Target="../media/image47.png" Type="http://schemas.openxmlformats.org/officeDocument/2006/relationships/image"/><Relationship Id="rId14" Target="../media/image48.png" Type="http://schemas.openxmlformats.org/officeDocument/2006/relationships/image"/><Relationship Id="rId15" Target="../media/image49.png" Type="http://schemas.openxmlformats.org/officeDocument/2006/relationships/image"/><Relationship Id="rId16" Target="../media/image50.png" Type="http://schemas.openxmlformats.org/officeDocument/2006/relationships/image"/><Relationship Id="rId17" Target="../media/image51.png" Type="http://schemas.openxmlformats.org/officeDocument/2006/relationships/image"/><Relationship Id="rId18" Target="../media/image52.png" Type="http://schemas.openxmlformats.org/officeDocument/2006/relationships/image"/><Relationship Id="rId2" Target="../media/image36.png" Type="http://schemas.openxmlformats.org/officeDocument/2006/relationships/image"/><Relationship Id="rId3" Target="../media/image37.png" Type="http://schemas.openxmlformats.org/officeDocument/2006/relationships/image"/><Relationship Id="rId4" Target="../media/image38.png" Type="http://schemas.openxmlformats.org/officeDocument/2006/relationships/image"/><Relationship Id="rId5" Target="../media/image39.png" Type="http://schemas.openxmlformats.org/officeDocument/2006/relationships/image"/><Relationship Id="rId6" Target="../media/image40.png" Type="http://schemas.openxmlformats.org/officeDocument/2006/relationships/image"/><Relationship Id="rId7" Target="../media/image41.png" Type="http://schemas.openxmlformats.org/officeDocument/2006/relationships/image"/><Relationship Id="rId8" Target="../media/image42.png" Type="http://schemas.openxmlformats.org/officeDocument/2006/relationships/image"/><Relationship Id="rId9" Target="../media/image43.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53.png" Type="http://schemas.openxmlformats.org/officeDocument/2006/relationships/image"/><Relationship Id="rId3" Target="../media/image54.png" Type="http://schemas.openxmlformats.org/officeDocument/2006/relationships/image"/><Relationship Id="rId4" Target="../media/image5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30.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56.png" Type="http://schemas.openxmlformats.org/officeDocument/2006/relationships/image"/><Relationship Id="rId3" Target="../media/image57.png" Type="http://schemas.openxmlformats.org/officeDocument/2006/relationships/image"/><Relationship Id="rId4" Target="../media/image58.png" Type="http://schemas.openxmlformats.org/officeDocument/2006/relationships/image"/><Relationship Id="rId5" Target="../media/image59.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60.png" Type="http://schemas.openxmlformats.org/officeDocument/2006/relationships/image"/><Relationship Id="rId3" Target="slide32.xml" Type="http://schemas.openxmlformats.org/officeDocument/2006/relationships/slide"/></Relationships>
</file>

<file path=ppt/slides/_rels/slide3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1.jpeg" Type="http://schemas.openxmlformats.org/officeDocument/2006/relationships/image"/><Relationship Id="rId3" Target="http://www.51pptmoban.com/" TargetMode="External" Type="http://schemas.openxmlformats.org/officeDocument/2006/relationships/hyperlink"/></Relationships>
</file>

<file path=ppt/slides/_rels/slide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7.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 name="图片 11"/>
          <p:cNvPicPr>
            <a:picLocks noChangeAspect="1"/>
          </p:cNvPicPr>
          <p:nvPr/>
        </p:nvPicPr>
        <p:blipFill>
          <a:blip r:embed="rId2">
            <a:extLst>
              <a:ext uri="{BEBA8EAE-BF5A-486C-A8C5-ECC9F3942E4B}">
                <a14:imgProps>
                  <a14:imgLayer r:embed="rId3">
                    <a14:imgEffect>
                      <a14:saturation sat="0"/>
                    </a14:imgEffect>
                    <a14:imgEffect>
                      <a14:brightnessContrast contrast="-7000"/>
                    </a14:imgEffect>
                  </a14:imgLayer>
                </a14:imgProps>
              </a:ext>
              <a:ext uri="{28A0092B-C50C-407E-A947-70E740481C1C}">
                <a14:useLocalDpi val="0"/>
              </a:ext>
            </a:extLst>
          </a:blip>
          <a:stretch>
            <a:fillRect/>
          </a:stretch>
        </p:blipFill>
        <p:spPr>
          <a:xfrm>
            <a:off x="-180528" y="0"/>
            <a:ext cx="9324528" cy="5143500"/>
          </a:xfrm>
          <a:prstGeom prst="rect">
            <a:avLst/>
          </a:prstGeom>
        </p:spPr>
      </p:pic>
      <p:pic>
        <p:nvPicPr>
          <p:cNvPr id="17" name="图片 16"/>
          <p:cNvPicPr>
            <a:picLocks noChangeAspect="1"/>
          </p:cNvPicPr>
          <p:nvPr/>
        </p:nvPicPr>
        <p:blipFill>
          <a:blip r:embed="rId4">
            <a:extLst>
              <a:ext uri="{28A0092B-C50C-407E-A947-70E740481C1C}">
                <a14:useLocalDpi val="0"/>
              </a:ext>
            </a:extLst>
          </a:blip>
          <a:stretch>
            <a:fillRect/>
          </a:stretch>
        </p:blipFill>
        <p:spPr>
          <a:xfrm>
            <a:off x="6876256" y="4227934"/>
            <a:ext cx="1873020" cy="579150"/>
          </a:xfrm>
          <a:prstGeom prst="rect">
            <a:avLst/>
          </a:prstGeom>
        </p:spPr>
      </p:pic>
      <p:sp>
        <p:nvSpPr>
          <p:cNvPr id="3" name="TextBox 2"/>
          <p:cNvSpPr txBox="1"/>
          <p:nvPr/>
        </p:nvSpPr>
        <p:spPr>
          <a:xfrm>
            <a:off x="249086" y="574329"/>
            <a:ext cx="4320480" cy="1188720"/>
          </a:xfrm>
          <a:prstGeom prst="rect">
            <a:avLst/>
          </a:prstGeom>
          <a:noFill/>
        </p:spPr>
        <p:txBody>
          <a:bodyPr rtlCol="0" vert="horz" wrap="square">
            <a:spAutoFit/>
          </a:bodyPr>
          <a:lstStyle/>
          <a:p>
            <a:r>
              <a:rPr altLang="zh-CN" b="1" lang="en-US" smtClean="0" sz="7200">
                <a:solidFill>
                  <a:srgbClr val="DC1F26"/>
                </a:solidFill>
                <a:ea charset="-122" pitchFamily="34" typeface="微软雅黑"/>
              </a:rPr>
              <a:t>ThinkPad</a:t>
            </a:r>
          </a:p>
        </p:txBody>
      </p:sp>
    </p:spTree>
    <p:extLst>
      <p:ext uri="{BB962C8B-B14F-4D97-AF65-F5344CB8AC3E}">
        <p14:creationId val="3755983932"/>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flipH="1">
            <a:off x="1" y="3148508"/>
            <a:ext cx="734608"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1" y="2787774"/>
            <a:ext cx="734609"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flipV="1">
            <a:off x="734609" y="1635646"/>
            <a:ext cx="0" cy="115143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734609" y="1635646"/>
            <a:ext cx="3477351"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4211960" y="1635646"/>
            <a:ext cx="0" cy="115143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734608" y="3148508"/>
            <a:ext cx="0" cy="1151434"/>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34608" y="4299942"/>
            <a:ext cx="3477352"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4211960" y="3148508"/>
            <a:ext cx="0" cy="1151434"/>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4211960" y="3148508"/>
            <a:ext cx="4932043"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211960" y="2787080"/>
            <a:ext cx="4932040" cy="69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a:blip r:embed="rId2">
            <a:extLst>
              <a:ext uri="{28A0092B-C50C-407E-A947-70E740481C1C}">
                <a14:useLocalDpi val="0"/>
              </a:ext>
            </a:extLst>
          </a:blip>
          <a:stretch>
            <a:fillRect/>
          </a:stretch>
        </p:blipFill>
        <p:spPr>
          <a:xfrm>
            <a:off x="770612" y="1724348"/>
            <a:ext cx="3405343" cy="2503586"/>
          </a:xfrm>
          <a:prstGeom prst="rect">
            <a:avLst/>
          </a:prstGeom>
          <a:ln>
            <a:noFill/>
          </a:ln>
          <a:effectLst>
            <a:softEdge rad="112500"/>
          </a:effectLst>
        </p:spPr>
      </p:pic>
      <p:sp>
        <p:nvSpPr>
          <p:cNvPr id="13" name="TextBox 12"/>
          <p:cNvSpPr txBox="1"/>
          <p:nvPr/>
        </p:nvSpPr>
        <p:spPr>
          <a:xfrm>
            <a:off x="4340946" y="2787774"/>
            <a:ext cx="4788024" cy="274320"/>
          </a:xfrm>
          <a:prstGeom prst="rect">
            <a:avLst/>
          </a:prstGeom>
          <a:noFill/>
        </p:spPr>
        <p:txBody>
          <a:bodyPr rtlCol="0" wrap="square">
            <a:spAutoFit/>
          </a:bodyPr>
          <a:lstStyle/>
          <a:p>
            <a:r>
              <a:rPr altLang="zh-CN" b="1" lang="en-US" sz="1200">
                <a:latin charset="-122" pitchFamily="34" typeface="微软雅黑"/>
                <a:ea charset="-122" pitchFamily="34" typeface="微软雅黑"/>
              </a:rPr>
              <a:t>ThinkPad的键盘设计上符合人体工程学，能有效降低手指的疲劳。</a:t>
            </a:r>
          </a:p>
        </p:txBody>
      </p:sp>
      <p:sp>
        <p:nvSpPr>
          <p:cNvPr id="14" name="矩形 13"/>
          <p:cNvSpPr/>
          <p:nvPr/>
        </p:nvSpPr>
        <p:spPr>
          <a:xfrm>
            <a:off x="848443" y="381893"/>
            <a:ext cx="3230880" cy="457200"/>
          </a:xfrm>
          <a:prstGeom prst="rect">
            <a:avLst/>
          </a:prstGeom>
        </p:spPr>
        <p:txBody>
          <a:bodyPr wrap="none">
            <a:spAutoFit/>
          </a:bodyPr>
          <a:lstStyle/>
          <a:p>
            <a:r>
              <a:rPr altLang="en-US" b="1" lang="zh-CN" sz="2400">
                <a:latin charset="-122" pitchFamily="34" typeface="微软雅黑"/>
                <a:ea charset="-122" pitchFamily="34" typeface="微软雅黑"/>
              </a:rPr>
              <a:t>创新之二：全尺寸键盘</a:t>
            </a:r>
          </a:p>
        </p:txBody>
      </p:sp>
      <p:sp>
        <p:nvSpPr>
          <p:cNvPr id="15" name="矩形 14"/>
          <p:cNvSpPr/>
          <p:nvPr/>
        </p:nvSpPr>
        <p:spPr>
          <a:xfrm>
            <a:off x="395536" y="457405"/>
            <a:ext cx="272440" cy="2975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107845966"/>
      </p:ext>
    </p:extLst>
  </p:cSld>
  <p:clrMapOvr>
    <a:masterClrMapping/>
  </p:clrMapOvr>
  <mc:AlternateContent>
    <mc:Choice Requires="p14">
      <p:transition p14:dur="250">
        <p:push/>
      </p:transition>
    </mc:Choice>
    <mc:Fallback>
      <p:transition>
        <p:push/>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par>
                                <p:cTn fill="hold" id="8" nodeType="withEffect" presetClass="entr" presetID="22" presetSubtype="8">
                                  <p:stCondLst>
                                    <p:cond delay="0"/>
                                  </p:stCondLst>
                                  <p:childTnLst>
                                    <p:set>
                                      <p:cBhvr>
                                        <p:cTn dur="1" fill="hold" id="9">
                                          <p:stCondLst>
                                            <p:cond delay="0"/>
                                          </p:stCondLst>
                                        </p:cTn>
                                        <p:tgtEl>
                                          <p:spTgt spid="2"/>
                                        </p:tgtEl>
                                        <p:attrNameLst>
                                          <p:attrName>style.visibility</p:attrName>
                                        </p:attrNameLst>
                                      </p:cBhvr>
                                      <p:to>
                                        <p:strVal val="visible"/>
                                      </p:to>
                                    </p:set>
                                    <p:animEffect filter="wipe(left)" transition="in">
                                      <p:cBhvr>
                                        <p:cTn dur="500" id="10"/>
                                        <p:tgtEl>
                                          <p:spTgt spid="2"/>
                                        </p:tgtEl>
                                      </p:cBhvr>
                                    </p:animEffect>
                                  </p:childTnLst>
                                </p:cTn>
                              </p:par>
                            </p:childTnLst>
                          </p:cTn>
                        </p:par>
                        <p:par>
                          <p:cTn fill="hold" id="11" nodeType="afterGroup">
                            <p:stCondLst>
                              <p:cond delay="500"/>
                            </p:stCondLst>
                            <p:childTnLst>
                              <p:par>
                                <p:cTn fill="hold" id="12" nodeType="afterEffect" presetClass="entr" presetID="22" presetSubtype="4">
                                  <p:stCondLst>
                                    <p:cond delay="0"/>
                                  </p:stCondLst>
                                  <p:childTnLst>
                                    <p:set>
                                      <p:cBhvr>
                                        <p:cTn dur="1" fill="hold" id="13">
                                          <p:stCondLst>
                                            <p:cond delay="0"/>
                                          </p:stCondLst>
                                        </p:cTn>
                                        <p:tgtEl>
                                          <p:spTgt spid="4"/>
                                        </p:tgtEl>
                                        <p:attrNameLst>
                                          <p:attrName>style.visibility</p:attrName>
                                        </p:attrNameLst>
                                      </p:cBhvr>
                                      <p:to>
                                        <p:strVal val="visible"/>
                                      </p:to>
                                    </p:set>
                                    <p:animEffect filter="wipe(down)" transition="in">
                                      <p:cBhvr>
                                        <p:cTn dur="500" id="14"/>
                                        <p:tgtEl>
                                          <p:spTgt spid="4"/>
                                        </p:tgtEl>
                                      </p:cBhvr>
                                    </p:animEffect>
                                  </p:childTnLst>
                                </p:cTn>
                              </p:par>
                              <p:par>
                                <p:cTn fill="hold" id="15" nodeType="withEffect" presetClass="entr" presetID="22" presetSubtype="1">
                                  <p:stCondLst>
                                    <p:cond delay="0"/>
                                  </p:stCondLst>
                                  <p:childTnLst>
                                    <p:set>
                                      <p:cBhvr>
                                        <p:cTn dur="1" fill="hold" id="16">
                                          <p:stCondLst>
                                            <p:cond delay="0"/>
                                          </p:stCondLst>
                                        </p:cTn>
                                        <p:tgtEl>
                                          <p:spTgt spid="7"/>
                                        </p:tgtEl>
                                        <p:attrNameLst>
                                          <p:attrName>style.visibility</p:attrName>
                                        </p:attrNameLst>
                                      </p:cBhvr>
                                      <p:to>
                                        <p:strVal val="visible"/>
                                      </p:to>
                                    </p:set>
                                    <p:animEffect filter="wipe(up)" transition="in">
                                      <p:cBhvr>
                                        <p:cTn dur="500" id="17"/>
                                        <p:tgtEl>
                                          <p:spTgt spid="7"/>
                                        </p:tgtEl>
                                      </p:cBhvr>
                                    </p:animEffect>
                                  </p:childTnLst>
                                </p:cTn>
                              </p:par>
                            </p:childTnLst>
                          </p:cTn>
                        </p:par>
                        <p:par>
                          <p:cTn fill="hold" id="18" nodeType="afterGroup">
                            <p:stCondLst>
                              <p:cond delay="1000"/>
                            </p:stCondLst>
                            <p:childTnLst>
                              <p:par>
                                <p:cTn fill="hold" id="19" nodeType="afterEffect" presetClass="entr" presetID="22" presetSubtype="8">
                                  <p:stCondLst>
                                    <p:cond delay="0"/>
                                  </p:stCondLst>
                                  <p:childTnLst>
                                    <p:set>
                                      <p:cBhvr>
                                        <p:cTn dur="1" fill="hold" id="20">
                                          <p:stCondLst>
                                            <p:cond delay="0"/>
                                          </p:stCondLst>
                                        </p:cTn>
                                        <p:tgtEl>
                                          <p:spTgt spid="5"/>
                                        </p:tgtEl>
                                        <p:attrNameLst>
                                          <p:attrName>style.visibility</p:attrName>
                                        </p:attrNameLst>
                                      </p:cBhvr>
                                      <p:to>
                                        <p:strVal val="visible"/>
                                      </p:to>
                                    </p:set>
                                    <p:animEffect filter="wipe(left)" transition="in">
                                      <p:cBhvr>
                                        <p:cTn dur="500" id="21"/>
                                        <p:tgtEl>
                                          <p:spTgt spid="5"/>
                                        </p:tgtEl>
                                      </p:cBhvr>
                                    </p:animEffect>
                                  </p:childTnLst>
                                </p:cTn>
                              </p:par>
                              <p:par>
                                <p:cTn fill="hold" id="22" nodeType="withEffect" presetClass="entr" presetID="10" presetSubtype="0">
                                  <p:stCondLst>
                                    <p:cond delay="0"/>
                                  </p:stCondLst>
                                  <p:childTnLst>
                                    <p:set>
                                      <p:cBhvr>
                                        <p:cTn dur="1" fill="hold" id="23">
                                          <p:stCondLst>
                                            <p:cond delay="0"/>
                                          </p:stCondLst>
                                        </p:cTn>
                                        <p:tgtEl>
                                          <p:spTgt spid="12"/>
                                        </p:tgtEl>
                                        <p:attrNameLst>
                                          <p:attrName>style.visibility</p:attrName>
                                        </p:attrNameLst>
                                      </p:cBhvr>
                                      <p:to>
                                        <p:strVal val="visible"/>
                                      </p:to>
                                    </p:set>
                                    <p:animEffect filter="fade" transition="in">
                                      <p:cBhvr>
                                        <p:cTn dur="750" id="24"/>
                                        <p:tgtEl>
                                          <p:spTgt spid="12"/>
                                        </p:tgtEl>
                                      </p:cBhvr>
                                    </p:animEffect>
                                  </p:childTnLst>
                                </p:cTn>
                              </p:par>
                              <p:par>
                                <p:cTn fill="hold" id="25" nodeType="withEffect" presetClass="entr" presetID="22" presetSubtype="8">
                                  <p:stCondLst>
                                    <p:cond delay="0"/>
                                  </p:stCondLst>
                                  <p:childTnLst>
                                    <p:set>
                                      <p:cBhvr>
                                        <p:cTn dur="1" fill="hold" id="26">
                                          <p:stCondLst>
                                            <p:cond delay="0"/>
                                          </p:stCondLst>
                                        </p:cTn>
                                        <p:tgtEl>
                                          <p:spTgt spid="8"/>
                                        </p:tgtEl>
                                        <p:attrNameLst>
                                          <p:attrName>style.visibility</p:attrName>
                                        </p:attrNameLst>
                                      </p:cBhvr>
                                      <p:to>
                                        <p:strVal val="visible"/>
                                      </p:to>
                                    </p:set>
                                    <p:animEffect filter="wipe(left)" transition="in">
                                      <p:cBhvr>
                                        <p:cTn dur="500" id="27"/>
                                        <p:tgtEl>
                                          <p:spTgt spid="8"/>
                                        </p:tgtEl>
                                      </p:cBhvr>
                                    </p:animEffect>
                                  </p:childTnLst>
                                </p:cTn>
                              </p:par>
                            </p:childTnLst>
                          </p:cTn>
                        </p:par>
                        <p:par>
                          <p:cTn fill="hold" id="28" nodeType="afterGroup">
                            <p:stCondLst>
                              <p:cond delay="1750"/>
                            </p:stCondLst>
                            <p:childTnLst>
                              <p:par>
                                <p:cTn fill="hold" id="29" nodeType="afterEffect" presetClass="entr" presetID="22" presetSubtype="1">
                                  <p:stCondLst>
                                    <p:cond delay="0"/>
                                  </p:stCondLst>
                                  <p:childTnLst>
                                    <p:set>
                                      <p:cBhvr>
                                        <p:cTn dur="1" fill="hold" id="30">
                                          <p:stCondLst>
                                            <p:cond delay="0"/>
                                          </p:stCondLst>
                                        </p:cTn>
                                        <p:tgtEl>
                                          <p:spTgt spid="6"/>
                                        </p:tgtEl>
                                        <p:attrNameLst>
                                          <p:attrName>style.visibility</p:attrName>
                                        </p:attrNameLst>
                                      </p:cBhvr>
                                      <p:to>
                                        <p:strVal val="visible"/>
                                      </p:to>
                                    </p:set>
                                    <p:animEffect filter="wipe(up)" transition="in">
                                      <p:cBhvr>
                                        <p:cTn dur="500" id="31"/>
                                        <p:tgtEl>
                                          <p:spTgt spid="6"/>
                                        </p:tgtEl>
                                      </p:cBhvr>
                                    </p:animEffect>
                                  </p:childTnLst>
                                </p:cTn>
                              </p:par>
                              <p:par>
                                <p:cTn fill="hold" id="32" nodeType="withEffect" presetClass="entr" presetID="22" presetSubtype="4">
                                  <p:stCondLst>
                                    <p:cond delay="0"/>
                                  </p:stCondLst>
                                  <p:childTnLst>
                                    <p:set>
                                      <p:cBhvr>
                                        <p:cTn dur="1" fill="hold" id="33">
                                          <p:stCondLst>
                                            <p:cond delay="0"/>
                                          </p:stCondLst>
                                        </p:cTn>
                                        <p:tgtEl>
                                          <p:spTgt spid="9"/>
                                        </p:tgtEl>
                                        <p:attrNameLst>
                                          <p:attrName>style.visibility</p:attrName>
                                        </p:attrNameLst>
                                      </p:cBhvr>
                                      <p:to>
                                        <p:strVal val="visible"/>
                                      </p:to>
                                    </p:set>
                                    <p:animEffect filter="wipe(down)" transition="in">
                                      <p:cBhvr>
                                        <p:cTn dur="500" id="34"/>
                                        <p:tgtEl>
                                          <p:spTgt spid="9"/>
                                        </p:tgtEl>
                                      </p:cBhvr>
                                    </p:animEffect>
                                  </p:childTnLst>
                                </p:cTn>
                              </p:par>
                            </p:childTnLst>
                          </p:cTn>
                        </p:par>
                        <p:par>
                          <p:cTn fill="hold" id="35" nodeType="afterGroup">
                            <p:stCondLst>
                              <p:cond delay="2250"/>
                            </p:stCondLst>
                            <p:childTnLst>
                              <p:par>
                                <p:cTn fill="hold" id="36" nodeType="afterEffect" presetClass="entr" presetID="22" presetSubtype="8">
                                  <p:stCondLst>
                                    <p:cond delay="0"/>
                                  </p:stCondLst>
                                  <p:childTnLst>
                                    <p:set>
                                      <p:cBhvr>
                                        <p:cTn dur="1" fill="hold" id="37">
                                          <p:stCondLst>
                                            <p:cond delay="0"/>
                                          </p:stCondLst>
                                        </p:cTn>
                                        <p:tgtEl>
                                          <p:spTgt spid="10"/>
                                        </p:tgtEl>
                                        <p:attrNameLst>
                                          <p:attrName>style.visibility</p:attrName>
                                        </p:attrNameLst>
                                      </p:cBhvr>
                                      <p:to>
                                        <p:strVal val="visible"/>
                                      </p:to>
                                    </p:set>
                                    <p:animEffect filter="wipe(left)" transition="in">
                                      <p:cBhvr>
                                        <p:cTn dur="500" id="38"/>
                                        <p:tgtEl>
                                          <p:spTgt spid="10"/>
                                        </p:tgtEl>
                                      </p:cBhvr>
                                    </p:animEffect>
                                  </p:childTnLst>
                                </p:cTn>
                              </p:par>
                              <p:par>
                                <p:cTn fill="hold" id="39" nodeType="withEffect" presetClass="entr" presetID="22" presetSubtype="8">
                                  <p:stCondLst>
                                    <p:cond delay="0"/>
                                  </p:stCondLst>
                                  <p:childTnLst>
                                    <p:set>
                                      <p:cBhvr>
                                        <p:cTn dur="1" fill="hold" id="40">
                                          <p:stCondLst>
                                            <p:cond delay="0"/>
                                          </p:stCondLst>
                                        </p:cTn>
                                        <p:tgtEl>
                                          <p:spTgt spid="11"/>
                                        </p:tgtEl>
                                        <p:attrNameLst>
                                          <p:attrName>style.visibility</p:attrName>
                                        </p:attrNameLst>
                                      </p:cBhvr>
                                      <p:to>
                                        <p:strVal val="visible"/>
                                      </p:to>
                                    </p:set>
                                    <p:animEffect filter="wipe(left)" transition="in">
                                      <p:cBhvr>
                                        <p:cTn dur="500" id="41"/>
                                        <p:tgtEl>
                                          <p:spTgt spid="11"/>
                                        </p:tgtEl>
                                      </p:cBhvr>
                                    </p:animEffect>
                                  </p:childTnLst>
                                </p:cTn>
                              </p:par>
                              <p:par>
                                <p:cTn fill="hold" grpId="0" id="42" nodeType="withEffect" presetClass="entr" presetID="10" presetSubtype="0">
                                  <p:stCondLst>
                                    <p:cond delay="500"/>
                                  </p:stCondLst>
                                  <p:childTnLst>
                                    <p:set>
                                      <p:cBhvr>
                                        <p:cTn dur="1" fill="hold" id="43">
                                          <p:stCondLst>
                                            <p:cond delay="0"/>
                                          </p:stCondLst>
                                        </p:cTn>
                                        <p:tgtEl>
                                          <p:spTgt spid="13"/>
                                        </p:tgtEl>
                                        <p:attrNameLst>
                                          <p:attrName>style.visibility</p:attrName>
                                        </p:attrNameLst>
                                      </p:cBhvr>
                                      <p:to>
                                        <p:strVal val="visible"/>
                                      </p:to>
                                    </p:set>
                                    <p:animEffect filter="fade" transition="in">
                                      <p:cBhvr>
                                        <p:cTn dur="500" id="44"/>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flipH="1">
            <a:off x="1" y="3148508"/>
            <a:ext cx="734608"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1" y="2787774"/>
            <a:ext cx="734609"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flipV="1">
            <a:off x="734609" y="1635646"/>
            <a:ext cx="0" cy="115143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734609" y="1635646"/>
            <a:ext cx="3477351"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4211960" y="1635646"/>
            <a:ext cx="0" cy="115143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734608" y="3148508"/>
            <a:ext cx="0" cy="1151434"/>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34608" y="4299942"/>
            <a:ext cx="3477352"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4211960" y="3148508"/>
            <a:ext cx="0" cy="1151434"/>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4211960" y="3148508"/>
            <a:ext cx="4932043"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211960" y="2787080"/>
            <a:ext cx="4932040" cy="69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a:blip r:embed="rId2">
            <a:extLst>
              <a:ext uri="{28A0092B-C50C-407E-A947-70E740481C1C}">
                <a14:useLocalDpi val="0"/>
              </a:ext>
            </a:extLst>
          </a:blip>
          <a:stretch>
            <a:fillRect/>
          </a:stretch>
        </p:blipFill>
        <p:spPr>
          <a:xfrm>
            <a:off x="770612" y="1635646"/>
            <a:ext cx="3405343" cy="2664296"/>
          </a:xfrm>
          <a:prstGeom prst="rect">
            <a:avLst/>
          </a:prstGeom>
          <a:ln>
            <a:noFill/>
          </a:ln>
          <a:effectLst>
            <a:softEdge rad="112500"/>
          </a:effectLst>
        </p:spPr>
      </p:pic>
      <p:sp>
        <p:nvSpPr>
          <p:cNvPr id="13" name="TextBox 12"/>
          <p:cNvSpPr txBox="1"/>
          <p:nvPr/>
        </p:nvSpPr>
        <p:spPr>
          <a:xfrm>
            <a:off x="4175955" y="2787774"/>
            <a:ext cx="5004048" cy="274320"/>
          </a:xfrm>
          <a:prstGeom prst="rect">
            <a:avLst/>
          </a:prstGeom>
          <a:noFill/>
        </p:spPr>
        <p:txBody>
          <a:bodyPr rtlCol="0" wrap="square">
            <a:spAutoFit/>
          </a:bodyPr>
          <a:lstStyle/>
          <a:p>
            <a:r>
              <a:rPr altLang="zh-CN" b="1" lang="en-US" smtClean="0" sz="1200">
                <a:latin charset="-122" pitchFamily="34" typeface="微软雅黑"/>
                <a:ea charset="-122" pitchFamily="34" typeface="微软雅黑"/>
              </a:rPr>
              <a:t>ThinkPad独有的“X型支架”让ThinkPad键盘的键冒受力更加均匀。</a:t>
            </a:r>
          </a:p>
        </p:txBody>
      </p:sp>
      <p:sp>
        <p:nvSpPr>
          <p:cNvPr id="14" name="矩形 13"/>
          <p:cNvSpPr/>
          <p:nvPr/>
        </p:nvSpPr>
        <p:spPr>
          <a:xfrm>
            <a:off x="848443" y="381893"/>
            <a:ext cx="3230880" cy="457200"/>
          </a:xfrm>
          <a:prstGeom prst="rect">
            <a:avLst/>
          </a:prstGeom>
        </p:spPr>
        <p:txBody>
          <a:bodyPr wrap="none">
            <a:spAutoFit/>
          </a:bodyPr>
          <a:lstStyle/>
          <a:p>
            <a:r>
              <a:rPr altLang="en-US" b="1" lang="zh-CN" sz="2400">
                <a:latin charset="-122" pitchFamily="34" typeface="微软雅黑"/>
                <a:ea charset="-122" pitchFamily="34" typeface="微软雅黑"/>
              </a:rPr>
              <a:t>创新之二：最舒适键盘</a:t>
            </a:r>
          </a:p>
        </p:txBody>
      </p:sp>
      <p:sp>
        <p:nvSpPr>
          <p:cNvPr id="15" name="矩形 14"/>
          <p:cNvSpPr/>
          <p:nvPr/>
        </p:nvSpPr>
        <p:spPr>
          <a:xfrm>
            <a:off x="395536" y="457405"/>
            <a:ext cx="272440" cy="2975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363134571"/>
      </p:ext>
    </p:extLst>
  </p:cSld>
  <p:clrMapOvr>
    <a:masterClrMapping/>
  </p:clrMapOvr>
  <mc:AlternateContent>
    <mc:Choice Requires="p14">
      <p:transition p14:dur="250">
        <p:push/>
      </p:transition>
    </mc:Choice>
    <mc:Fallback>
      <p:transition>
        <p:push/>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par>
                                <p:cTn fill="hold" id="8" nodeType="withEffect" presetClass="entr" presetID="22" presetSubtype="8">
                                  <p:stCondLst>
                                    <p:cond delay="0"/>
                                  </p:stCondLst>
                                  <p:childTnLst>
                                    <p:set>
                                      <p:cBhvr>
                                        <p:cTn dur="1" fill="hold" id="9">
                                          <p:stCondLst>
                                            <p:cond delay="0"/>
                                          </p:stCondLst>
                                        </p:cTn>
                                        <p:tgtEl>
                                          <p:spTgt spid="2"/>
                                        </p:tgtEl>
                                        <p:attrNameLst>
                                          <p:attrName>style.visibility</p:attrName>
                                        </p:attrNameLst>
                                      </p:cBhvr>
                                      <p:to>
                                        <p:strVal val="visible"/>
                                      </p:to>
                                    </p:set>
                                    <p:animEffect filter="wipe(left)" transition="in">
                                      <p:cBhvr>
                                        <p:cTn dur="500" id="10"/>
                                        <p:tgtEl>
                                          <p:spTgt spid="2"/>
                                        </p:tgtEl>
                                      </p:cBhvr>
                                    </p:animEffect>
                                  </p:childTnLst>
                                </p:cTn>
                              </p:par>
                            </p:childTnLst>
                          </p:cTn>
                        </p:par>
                        <p:par>
                          <p:cTn fill="hold" id="11" nodeType="afterGroup">
                            <p:stCondLst>
                              <p:cond delay="500"/>
                            </p:stCondLst>
                            <p:childTnLst>
                              <p:par>
                                <p:cTn fill="hold" id="12" nodeType="afterEffect" presetClass="entr" presetID="22" presetSubtype="4">
                                  <p:stCondLst>
                                    <p:cond delay="0"/>
                                  </p:stCondLst>
                                  <p:childTnLst>
                                    <p:set>
                                      <p:cBhvr>
                                        <p:cTn dur="1" fill="hold" id="13">
                                          <p:stCondLst>
                                            <p:cond delay="0"/>
                                          </p:stCondLst>
                                        </p:cTn>
                                        <p:tgtEl>
                                          <p:spTgt spid="4"/>
                                        </p:tgtEl>
                                        <p:attrNameLst>
                                          <p:attrName>style.visibility</p:attrName>
                                        </p:attrNameLst>
                                      </p:cBhvr>
                                      <p:to>
                                        <p:strVal val="visible"/>
                                      </p:to>
                                    </p:set>
                                    <p:animEffect filter="wipe(down)" transition="in">
                                      <p:cBhvr>
                                        <p:cTn dur="500" id="14"/>
                                        <p:tgtEl>
                                          <p:spTgt spid="4"/>
                                        </p:tgtEl>
                                      </p:cBhvr>
                                    </p:animEffect>
                                  </p:childTnLst>
                                </p:cTn>
                              </p:par>
                              <p:par>
                                <p:cTn fill="hold" id="15" nodeType="withEffect" presetClass="entr" presetID="22" presetSubtype="1">
                                  <p:stCondLst>
                                    <p:cond delay="0"/>
                                  </p:stCondLst>
                                  <p:childTnLst>
                                    <p:set>
                                      <p:cBhvr>
                                        <p:cTn dur="1" fill="hold" id="16">
                                          <p:stCondLst>
                                            <p:cond delay="0"/>
                                          </p:stCondLst>
                                        </p:cTn>
                                        <p:tgtEl>
                                          <p:spTgt spid="7"/>
                                        </p:tgtEl>
                                        <p:attrNameLst>
                                          <p:attrName>style.visibility</p:attrName>
                                        </p:attrNameLst>
                                      </p:cBhvr>
                                      <p:to>
                                        <p:strVal val="visible"/>
                                      </p:to>
                                    </p:set>
                                    <p:animEffect filter="wipe(up)" transition="in">
                                      <p:cBhvr>
                                        <p:cTn dur="500" id="17"/>
                                        <p:tgtEl>
                                          <p:spTgt spid="7"/>
                                        </p:tgtEl>
                                      </p:cBhvr>
                                    </p:animEffect>
                                  </p:childTnLst>
                                </p:cTn>
                              </p:par>
                            </p:childTnLst>
                          </p:cTn>
                        </p:par>
                        <p:par>
                          <p:cTn fill="hold" id="18" nodeType="afterGroup">
                            <p:stCondLst>
                              <p:cond delay="1000"/>
                            </p:stCondLst>
                            <p:childTnLst>
                              <p:par>
                                <p:cTn fill="hold" id="19" nodeType="afterEffect" presetClass="entr" presetID="22" presetSubtype="8">
                                  <p:stCondLst>
                                    <p:cond delay="0"/>
                                  </p:stCondLst>
                                  <p:childTnLst>
                                    <p:set>
                                      <p:cBhvr>
                                        <p:cTn dur="1" fill="hold" id="20">
                                          <p:stCondLst>
                                            <p:cond delay="0"/>
                                          </p:stCondLst>
                                        </p:cTn>
                                        <p:tgtEl>
                                          <p:spTgt spid="5"/>
                                        </p:tgtEl>
                                        <p:attrNameLst>
                                          <p:attrName>style.visibility</p:attrName>
                                        </p:attrNameLst>
                                      </p:cBhvr>
                                      <p:to>
                                        <p:strVal val="visible"/>
                                      </p:to>
                                    </p:set>
                                    <p:animEffect filter="wipe(left)" transition="in">
                                      <p:cBhvr>
                                        <p:cTn dur="500" id="21"/>
                                        <p:tgtEl>
                                          <p:spTgt spid="5"/>
                                        </p:tgtEl>
                                      </p:cBhvr>
                                    </p:animEffect>
                                  </p:childTnLst>
                                </p:cTn>
                              </p:par>
                              <p:par>
                                <p:cTn fill="hold" id="22" nodeType="withEffect" presetClass="entr" presetID="10" presetSubtype="0">
                                  <p:stCondLst>
                                    <p:cond delay="0"/>
                                  </p:stCondLst>
                                  <p:childTnLst>
                                    <p:set>
                                      <p:cBhvr>
                                        <p:cTn dur="1" fill="hold" id="23">
                                          <p:stCondLst>
                                            <p:cond delay="0"/>
                                          </p:stCondLst>
                                        </p:cTn>
                                        <p:tgtEl>
                                          <p:spTgt spid="12"/>
                                        </p:tgtEl>
                                        <p:attrNameLst>
                                          <p:attrName>style.visibility</p:attrName>
                                        </p:attrNameLst>
                                      </p:cBhvr>
                                      <p:to>
                                        <p:strVal val="visible"/>
                                      </p:to>
                                    </p:set>
                                    <p:animEffect filter="fade" transition="in">
                                      <p:cBhvr>
                                        <p:cTn dur="750" id="24"/>
                                        <p:tgtEl>
                                          <p:spTgt spid="12"/>
                                        </p:tgtEl>
                                      </p:cBhvr>
                                    </p:animEffect>
                                  </p:childTnLst>
                                </p:cTn>
                              </p:par>
                              <p:par>
                                <p:cTn fill="hold" id="25" nodeType="withEffect" presetClass="entr" presetID="22" presetSubtype="8">
                                  <p:stCondLst>
                                    <p:cond delay="0"/>
                                  </p:stCondLst>
                                  <p:childTnLst>
                                    <p:set>
                                      <p:cBhvr>
                                        <p:cTn dur="1" fill="hold" id="26">
                                          <p:stCondLst>
                                            <p:cond delay="0"/>
                                          </p:stCondLst>
                                        </p:cTn>
                                        <p:tgtEl>
                                          <p:spTgt spid="8"/>
                                        </p:tgtEl>
                                        <p:attrNameLst>
                                          <p:attrName>style.visibility</p:attrName>
                                        </p:attrNameLst>
                                      </p:cBhvr>
                                      <p:to>
                                        <p:strVal val="visible"/>
                                      </p:to>
                                    </p:set>
                                    <p:animEffect filter="wipe(left)" transition="in">
                                      <p:cBhvr>
                                        <p:cTn dur="500" id="27"/>
                                        <p:tgtEl>
                                          <p:spTgt spid="8"/>
                                        </p:tgtEl>
                                      </p:cBhvr>
                                    </p:animEffect>
                                  </p:childTnLst>
                                </p:cTn>
                              </p:par>
                            </p:childTnLst>
                          </p:cTn>
                        </p:par>
                        <p:par>
                          <p:cTn fill="hold" id="28" nodeType="afterGroup">
                            <p:stCondLst>
                              <p:cond delay="1750"/>
                            </p:stCondLst>
                            <p:childTnLst>
                              <p:par>
                                <p:cTn fill="hold" id="29" nodeType="afterEffect" presetClass="entr" presetID="22" presetSubtype="1">
                                  <p:stCondLst>
                                    <p:cond delay="0"/>
                                  </p:stCondLst>
                                  <p:childTnLst>
                                    <p:set>
                                      <p:cBhvr>
                                        <p:cTn dur="1" fill="hold" id="30">
                                          <p:stCondLst>
                                            <p:cond delay="0"/>
                                          </p:stCondLst>
                                        </p:cTn>
                                        <p:tgtEl>
                                          <p:spTgt spid="6"/>
                                        </p:tgtEl>
                                        <p:attrNameLst>
                                          <p:attrName>style.visibility</p:attrName>
                                        </p:attrNameLst>
                                      </p:cBhvr>
                                      <p:to>
                                        <p:strVal val="visible"/>
                                      </p:to>
                                    </p:set>
                                    <p:animEffect filter="wipe(up)" transition="in">
                                      <p:cBhvr>
                                        <p:cTn dur="500" id="31"/>
                                        <p:tgtEl>
                                          <p:spTgt spid="6"/>
                                        </p:tgtEl>
                                      </p:cBhvr>
                                    </p:animEffect>
                                  </p:childTnLst>
                                </p:cTn>
                              </p:par>
                              <p:par>
                                <p:cTn fill="hold" id="32" nodeType="withEffect" presetClass="entr" presetID="22" presetSubtype="4">
                                  <p:stCondLst>
                                    <p:cond delay="0"/>
                                  </p:stCondLst>
                                  <p:childTnLst>
                                    <p:set>
                                      <p:cBhvr>
                                        <p:cTn dur="1" fill="hold" id="33">
                                          <p:stCondLst>
                                            <p:cond delay="0"/>
                                          </p:stCondLst>
                                        </p:cTn>
                                        <p:tgtEl>
                                          <p:spTgt spid="9"/>
                                        </p:tgtEl>
                                        <p:attrNameLst>
                                          <p:attrName>style.visibility</p:attrName>
                                        </p:attrNameLst>
                                      </p:cBhvr>
                                      <p:to>
                                        <p:strVal val="visible"/>
                                      </p:to>
                                    </p:set>
                                    <p:animEffect filter="wipe(down)" transition="in">
                                      <p:cBhvr>
                                        <p:cTn dur="500" id="34"/>
                                        <p:tgtEl>
                                          <p:spTgt spid="9"/>
                                        </p:tgtEl>
                                      </p:cBhvr>
                                    </p:animEffect>
                                  </p:childTnLst>
                                </p:cTn>
                              </p:par>
                            </p:childTnLst>
                          </p:cTn>
                        </p:par>
                        <p:par>
                          <p:cTn fill="hold" id="35" nodeType="afterGroup">
                            <p:stCondLst>
                              <p:cond delay="2250"/>
                            </p:stCondLst>
                            <p:childTnLst>
                              <p:par>
                                <p:cTn fill="hold" id="36" nodeType="afterEffect" presetClass="entr" presetID="22" presetSubtype="8">
                                  <p:stCondLst>
                                    <p:cond delay="0"/>
                                  </p:stCondLst>
                                  <p:childTnLst>
                                    <p:set>
                                      <p:cBhvr>
                                        <p:cTn dur="1" fill="hold" id="37">
                                          <p:stCondLst>
                                            <p:cond delay="0"/>
                                          </p:stCondLst>
                                        </p:cTn>
                                        <p:tgtEl>
                                          <p:spTgt spid="10"/>
                                        </p:tgtEl>
                                        <p:attrNameLst>
                                          <p:attrName>style.visibility</p:attrName>
                                        </p:attrNameLst>
                                      </p:cBhvr>
                                      <p:to>
                                        <p:strVal val="visible"/>
                                      </p:to>
                                    </p:set>
                                    <p:animEffect filter="wipe(left)" transition="in">
                                      <p:cBhvr>
                                        <p:cTn dur="500" id="38"/>
                                        <p:tgtEl>
                                          <p:spTgt spid="10"/>
                                        </p:tgtEl>
                                      </p:cBhvr>
                                    </p:animEffect>
                                  </p:childTnLst>
                                </p:cTn>
                              </p:par>
                              <p:par>
                                <p:cTn fill="hold" id="39" nodeType="withEffect" presetClass="entr" presetID="22" presetSubtype="8">
                                  <p:stCondLst>
                                    <p:cond delay="0"/>
                                  </p:stCondLst>
                                  <p:childTnLst>
                                    <p:set>
                                      <p:cBhvr>
                                        <p:cTn dur="1" fill="hold" id="40">
                                          <p:stCondLst>
                                            <p:cond delay="0"/>
                                          </p:stCondLst>
                                        </p:cTn>
                                        <p:tgtEl>
                                          <p:spTgt spid="11"/>
                                        </p:tgtEl>
                                        <p:attrNameLst>
                                          <p:attrName>style.visibility</p:attrName>
                                        </p:attrNameLst>
                                      </p:cBhvr>
                                      <p:to>
                                        <p:strVal val="visible"/>
                                      </p:to>
                                    </p:set>
                                    <p:animEffect filter="wipe(left)" transition="in">
                                      <p:cBhvr>
                                        <p:cTn dur="500" id="41"/>
                                        <p:tgtEl>
                                          <p:spTgt spid="11"/>
                                        </p:tgtEl>
                                      </p:cBhvr>
                                    </p:animEffect>
                                  </p:childTnLst>
                                </p:cTn>
                              </p:par>
                              <p:par>
                                <p:cTn fill="hold" grpId="0" id="42" nodeType="withEffect" presetClass="entr" presetID="10" presetSubtype="0">
                                  <p:stCondLst>
                                    <p:cond delay="500"/>
                                  </p:stCondLst>
                                  <p:childTnLst>
                                    <p:set>
                                      <p:cBhvr>
                                        <p:cTn dur="1" fill="hold" id="43">
                                          <p:stCondLst>
                                            <p:cond delay="0"/>
                                          </p:stCondLst>
                                        </p:cTn>
                                        <p:tgtEl>
                                          <p:spTgt spid="13"/>
                                        </p:tgtEl>
                                        <p:attrNameLst>
                                          <p:attrName>style.visibility</p:attrName>
                                        </p:attrNameLst>
                                      </p:cBhvr>
                                      <p:to>
                                        <p:strVal val="visible"/>
                                      </p:to>
                                    </p:set>
                                    <p:animEffect filter="fade" transition="in">
                                      <p:cBhvr>
                                        <p:cTn dur="500" id="44"/>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flipH="1">
            <a:off x="1" y="3148508"/>
            <a:ext cx="734608"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1" y="2787774"/>
            <a:ext cx="734609"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flipV="1">
            <a:off x="734609" y="1635646"/>
            <a:ext cx="0" cy="115143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734609" y="1635646"/>
            <a:ext cx="3477351"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4211960" y="1635646"/>
            <a:ext cx="0" cy="115143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734608" y="3148508"/>
            <a:ext cx="0" cy="1151434"/>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34608" y="4299942"/>
            <a:ext cx="3477352"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4211960" y="3148508"/>
            <a:ext cx="0" cy="1151434"/>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4211960" y="3148508"/>
            <a:ext cx="4932043"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211960" y="2787080"/>
            <a:ext cx="4932040" cy="69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a:blip r:embed="rId2">
            <a:extLst>
              <a:ext uri="{28A0092B-C50C-407E-A947-70E740481C1C}">
                <a14:useLocalDpi val="0"/>
              </a:ext>
            </a:extLst>
          </a:blip>
          <a:stretch>
            <a:fillRect/>
          </a:stretch>
        </p:blipFill>
        <p:spPr>
          <a:xfrm>
            <a:off x="796857" y="1793805"/>
            <a:ext cx="3442899" cy="2520280"/>
          </a:xfrm>
          <a:prstGeom prst="rect">
            <a:avLst/>
          </a:prstGeom>
          <a:ln>
            <a:noFill/>
          </a:ln>
          <a:effectLst>
            <a:softEdge rad="112500"/>
          </a:effectLst>
        </p:spPr>
      </p:pic>
      <p:sp>
        <p:nvSpPr>
          <p:cNvPr id="13" name="TextBox 12"/>
          <p:cNvSpPr txBox="1"/>
          <p:nvPr/>
        </p:nvSpPr>
        <p:spPr>
          <a:xfrm>
            <a:off x="4427984" y="2812017"/>
            <a:ext cx="4653755" cy="274320"/>
          </a:xfrm>
          <a:prstGeom prst="rect">
            <a:avLst/>
          </a:prstGeom>
          <a:noFill/>
        </p:spPr>
        <p:txBody>
          <a:bodyPr rtlCol="0" wrap="square">
            <a:spAutoFit/>
          </a:bodyPr>
          <a:lstStyle/>
          <a:p>
            <a:r>
              <a:rPr altLang="en-US" b="1" lang="zh-CN" smtClean="0" sz="1200">
                <a:latin charset="-122" pitchFamily="34" typeface="微软雅黑"/>
                <a:ea charset="-122" pitchFamily="34" typeface="微软雅黑"/>
              </a:rPr>
              <a:t>第一款引入防水设计的ThinkPad 600，采用了浴槽式排水设计。</a:t>
            </a:r>
          </a:p>
        </p:txBody>
      </p:sp>
      <p:sp>
        <p:nvSpPr>
          <p:cNvPr id="14" name="矩形 13"/>
          <p:cNvSpPr/>
          <p:nvPr/>
        </p:nvSpPr>
        <p:spPr>
          <a:xfrm>
            <a:off x="848443" y="381893"/>
            <a:ext cx="3230880" cy="457200"/>
          </a:xfrm>
          <a:prstGeom prst="rect">
            <a:avLst/>
          </a:prstGeom>
        </p:spPr>
        <p:txBody>
          <a:bodyPr wrap="none">
            <a:spAutoFit/>
          </a:bodyPr>
          <a:lstStyle/>
          <a:p>
            <a:r>
              <a:rPr altLang="en-US" b="1" lang="zh-CN" sz="2400">
                <a:latin charset="-122" pitchFamily="34" typeface="微软雅黑"/>
                <a:ea charset="-122" pitchFamily="34" typeface="微软雅黑"/>
              </a:rPr>
              <a:t>创新之二：防泼溅键盘</a:t>
            </a:r>
          </a:p>
        </p:txBody>
      </p:sp>
      <p:sp>
        <p:nvSpPr>
          <p:cNvPr id="15" name="矩形 14"/>
          <p:cNvSpPr/>
          <p:nvPr/>
        </p:nvSpPr>
        <p:spPr>
          <a:xfrm>
            <a:off x="395536" y="457405"/>
            <a:ext cx="272440" cy="2975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74506548"/>
      </p:ext>
    </p:extLst>
  </p:cSld>
  <p:clrMapOvr>
    <a:masterClrMapping/>
  </p:clrMapOvr>
  <mc:AlternateContent>
    <mc:Choice Requires="p14">
      <p:transition p14:dur="250">
        <p:push/>
      </p:transition>
    </mc:Choice>
    <mc:Fallback>
      <p:transition>
        <p:push/>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par>
                                <p:cTn fill="hold" id="8" nodeType="withEffect" presetClass="entr" presetID="22" presetSubtype="8">
                                  <p:stCondLst>
                                    <p:cond delay="0"/>
                                  </p:stCondLst>
                                  <p:childTnLst>
                                    <p:set>
                                      <p:cBhvr>
                                        <p:cTn dur="1" fill="hold" id="9">
                                          <p:stCondLst>
                                            <p:cond delay="0"/>
                                          </p:stCondLst>
                                        </p:cTn>
                                        <p:tgtEl>
                                          <p:spTgt spid="2"/>
                                        </p:tgtEl>
                                        <p:attrNameLst>
                                          <p:attrName>style.visibility</p:attrName>
                                        </p:attrNameLst>
                                      </p:cBhvr>
                                      <p:to>
                                        <p:strVal val="visible"/>
                                      </p:to>
                                    </p:set>
                                    <p:animEffect filter="wipe(left)" transition="in">
                                      <p:cBhvr>
                                        <p:cTn dur="500" id="10"/>
                                        <p:tgtEl>
                                          <p:spTgt spid="2"/>
                                        </p:tgtEl>
                                      </p:cBhvr>
                                    </p:animEffect>
                                  </p:childTnLst>
                                </p:cTn>
                              </p:par>
                            </p:childTnLst>
                          </p:cTn>
                        </p:par>
                        <p:par>
                          <p:cTn fill="hold" id="11" nodeType="afterGroup">
                            <p:stCondLst>
                              <p:cond delay="500"/>
                            </p:stCondLst>
                            <p:childTnLst>
                              <p:par>
                                <p:cTn fill="hold" id="12" nodeType="afterEffect" presetClass="entr" presetID="22" presetSubtype="4">
                                  <p:stCondLst>
                                    <p:cond delay="0"/>
                                  </p:stCondLst>
                                  <p:childTnLst>
                                    <p:set>
                                      <p:cBhvr>
                                        <p:cTn dur="1" fill="hold" id="13">
                                          <p:stCondLst>
                                            <p:cond delay="0"/>
                                          </p:stCondLst>
                                        </p:cTn>
                                        <p:tgtEl>
                                          <p:spTgt spid="4"/>
                                        </p:tgtEl>
                                        <p:attrNameLst>
                                          <p:attrName>style.visibility</p:attrName>
                                        </p:attrNameLst>
                                      </p:cBhvr>
                                      <p:to>
                                        <p:strVal val="visible"/>
                                      </p:to>
                                    </p:set>
                                    <p:animEffect filter="wipe(down)" transition="in">
                                      <p:cBhvr>
                                        <p:cTn dur="500" id="14"/>
                                        <p:tgtEl>
                                          <p:spTgt spid="4"/>
                                        </p:tgtEl>
                                      </p:cBhvr>
                                    </p:animEffect>
                                  </p:childTnLst>
                                </p:cTn>
                              </p:par>
                              <p:par>
                                <p:cTn fill="hold" id="15" nodeType="withEffect" presetClass="entr" presetID="22" presetSubtype="1">
                                  <p:stCondLst>
                                    <p:cond delay="0"/>
                                  </p:stCondLst>
                                  <p:childTnLst>
                                    <p:set>
                                      <p:cBhvr>
                                        <p:cTn dur="1" fill="hold" id="16">
                                          <p:stCondLst>
                                            <p:cond delay="0"/>
                                          </p:stCondLst>
                                        </p:cTn>
                                        <p:tgtEl>
                                          <p:spTgt spid="7"/>
                                        </p:tgtEl>
                                        <p:attrNameLst>
                                          <p:attrName>style.visibility</p:attrName>
                                        </p:attrNameLst>
                                      </p:cBhvr>
                                      <p:to>
                                        <p:strVal val="visible"/>
                                      </p:to>
                                    </p:set>
                                    <p:animEffect filter="wipe(up)" transition="in">
                                      <p:cBhvr>
                                        <p:cTn dur="500" id="17"/>
                                        <p:tgtEl>
                                          <p:spTgt spid="7"/>
                                        </p:tgtEl>
                                      </p:cBhvr>
                                    </p:animEffect>
                                  </p:childTnLst>
                                </p:cTn>
                              </p:par>
                            </p:childTnLst>
                          </p:cTn>
                        </p:par>
                        <p:par>
                          <p:cTn fill="hold" id="18" nodeType="afterGroup">
                            <p:stCondLst>
                              <p:cond delay="1000"/>
                            </p:stCondLst>
                            <p:childTnLst>
                              <p:par>
                                <p:cTn fill="hold" id="19" nodeType="afterEffect" presetClass="entr" presetID="22" presetSubtype="8">
                                  <p:stCondLst>
                                    <p:cond delay="0"/>
                                  </p:stCondLst>
                                  <p:childTnLst>
                                    <p:set>
                                      <p:cBhvr>
                                        <p:cTn dur="1" fill="hold" id="20">
                                          <p:stCondLst>
                                            <p:cond delay="0"/>
                                          </p:stCondLst>
                                        </p:cTn>
                                        <p:tgtEl>
                                          <p:spTgt spid="5"/>
                                        </p:tgtEl>
                                        <p:attrNameLst>
                                          <p:attrName>style.visibility</p:attrName>
                                        </p:attrNameLst>
                                      </p:cBhvr>
                                      <p:to>
                                        <p:strVal val="visible"/>
                                      </p:to>
                                    </p:set>
                                    <p:animEffect filter="wipe(left)" transition="in">
                                      <p:cBhvr>
                                        <p:cTn dur="500" id="21"/>
                                        <p:tgtEl>
                                          <p:spTgt spid="5"/>
                                        </p:tgtEl>
                                      </p:cBhvr>
                                    </p:animEffect>
                                  </p:childTnLst>
                                </p:cTn>
                              </p:par>
                              <p:par>
                                <p:cTn fill="hold" id="22" nodeType="withEffect" presetClass="entr" presetID="10" presetSubtype="0">
                                  <p:stCondLst>
                                    <p:cond delay="0"/>
                                  </p:stCondLst>
                                  <p:childTnLst>
                                    <p:set>
                                      <p:cBhvr>
                                        <p:cTn dur="1" fill="hold" id="23">
                                          <p:stCondLst>
                                            <p:cond delay="0"/>
                                          </p:stCondLst>
                                        </p:cTn>
                                        <p:tgtEl>
                                          <p:spTgt spid="12"/>
                                        </p:tgtEl>
                                        <p:attrNameLst>
                                          <p:attrName>style.visibility</p:attrName>
                                        </p:attrNameLst>
                                      </p:cBhvr>
                                      <p:to>
                                        <p:strVal val="visible"/>
                                      </p:to>
                                    </p:set>
                                    <p:animEffect filter="fade" transition="in">
                                      <p:cBhvr>
                                        <p:cTn dur="750" id="24"/>
                                        <p:tgtEl>
                                          <p:spTgt spid="12"/>
                                        </p:tgtEl>
                                      </p:cBhvr>
                                    </p:animEffect>
                                  </p:childTnLst>
                                </p:cTn>
                              </p:par>
                              <p:par>
                                <p:cTn fill="hold" id="25" nodeType="withEffect" presetClass="entr" presetID="22" presetSubtype="8">
                                  <p:stCondLst>
                                    <p:cond delay="0"/>
                                  </p:stCondLst>
                                  <p:childTnLst>
                                    <p:set>
                                      <p:cBhvr>
                                        <p:cTn dur="1" fill="hold" id="26">
                                          <p:stCondLst>
                                            <p:cond delay="0"/>
                                          </p:stCondLst>
                                        </p:cTn>
                                        <p:tgtEl>
                                          <p:spTgt spid="8"/>
                                        </p:tgtEl>
                                        <p:attrNameLst>
                                          <p:attrName>style.visibility</p:attrName>
                                        </p:attrNameLst>
                                      </p:cBhvr>
                                      <p:to>
                                        <p:strVal val="visible"/>
                                      </p:to>
                                    </p:set>
                                    <p:animEffect filter="wipe(left)" transition="in">
                                      <p:cBhvr>
                                        <p:cTn dur="500" id="27"/>
                                        <p:tgtEl>
                                          <p:spTgt spid="8"/>
                                        </p:tgtEl>
                                      </p:cBhvr>
                                    </p:animEffect>
                                  </p:childTnLst>
                                </p:cTn>
                              </p:par>
                            </p:childTnLst>
                          </p:cTn>
                        </p:par>
                        <p:par>
                          <p:cTn fill="hold" id="28" nodeType="afterGroup">
                            <p:stCondLst>
                              <p:cond delay="1750"/>
                            </p:stCondLst>
                            <p:childTnLst>
                              <p:par>
                                <p:cTn fill="hold" id="29" nodeType="afterEffect" presetClass="entr" presetID="22" presetSubtype="1">
                                  <p:stCondLst>
                                    <p:cond delay="0"/>
                                  </p:stCondLst>
                                  <p:childTnLst>
                                    <p:set>
                                      <p:cBhvr>
                                        <p:cTn dur="1" fill="hold" id="30">
                                          <p:stCondLst>
                                            <p:cond delay="0"/>
                                          </p:stCondLst>
                                        </p:cTn>
                                        <p:tgtEl>
                                          <p:spTgt spid="6"/>
                                        </p:tgtEl>
                                        <p:attrNameLst>
                                          <p:attrName>style.visibility</p:attrName>
                                        </p:attrNameLst>
                                      </p:cBhvr>
                                      <p:to>
                                        <p:strVal val="visible"/>
                                      </p:to>
                                    </p:set>
                                    <p:animEffect filter="wipe(up)" transition="in">
                                      <p:cBhvr>
                                        <p:cTn dur="500" id="31"/>
                                        <p:tgtEl>
                                          <p:spTgt spid="6"/>
                                        </p:tgtEl>
                                      </p:cBhvr>
                                    </p:animEffect>
                                  </p:childTnLst>
                                </p:cTn>
                              </p:par>
                              <p:par>
                                <p:cTn fill="hold" id="32" nodeType="withEffect" presetClass="entr" presetID="22" presetSubtype="4">
                                  <p:stCondLst>
                                    <p:cond delay="0"/>
                                  </p:stCondLst>
                                  <p:childTnLst>
                                    <p:set>
                                      <p:cBhvr>
                                        <p:cTn dur="1" fill="hold" id="33">
                                          <p:stCondLst>
                                            <p:cond delay="0"/>
                                          </p:stCondLst>
                                        </p:cTn>
                                        <p:tgtEl>
                                          <p:spTgt spid="9"/>
                                        </p:tgtEl>
                                        <p:attrNameLst>
                                          <p:attrName>style.visibility</p:attrName>
                                        </p:attrNameLst>
                                      </p:cBhvr>
                                      <p:to>
                                        <p:strVal val="visible"/>
                                      </p:to>
                                    </p:set>
                                    <p:animEffect filter="wipe(down)" transition="in">
                                      <p:cBhvr>
                                        <p:cTn dur="500" id="34"/>
                                        <p:tgtEl>
                                          <p:spTgt spid="9"/>
                                        </p:tgtEl>
                                      </p:cBhvr>
                                    </p:animEffect>
                                  </p:childTnLst>
                                </p:cTn>
                              </p:par>
                            </p:childTnLst>
                          </p:cTn>
                        </p:par>
                        <p:par>
                          <p:cTn fill="hold" id="35" nodeType="afterGroup">
                            <p:stCondLst>
                              <p:cond delay="2250"/>
                            </p:stCondLst>
                            <p:childTnLst>
                              <p:par>
                                <p:cTn fill="hold" id="36" nodeType="afterEffect" presetClass="entr" presetID="22" presetSubtype="8">
                                  <p:stCondLst>
                                    <p:cond delay="0"/>
                                  </p:stCondLst>
                                  <p:childTnLst>
                                    <p:set>
                                      <p:cBhvr>
                                        <p:cTn dur="1" fill="hold" id="37">
                                          <p:stCondLst>
                                            <p:cond delay="0"/>
                                          </p:stCondLst>
                                        </p:cTn>
                                        <p:tgtEl>
                                          <p:spTgt spid="10"/>
                                        </p:tgtEl>
                                        <p:attrNameLst>
                                          <p:attrName>style.visibility</p:attrName>
                                        </p:attrNameLst>
                                      </p:cBhvr>
                                      <p:to>
                                        <p:strVal val="visible"/>
                                      </p:to>
                                    </p:set>
                                    <p:animEffect filter="wipe(left)" transition="in">
                                      <p:cBhvr>
                                        <p:cTn dur="500" id="38"/>
                                        <p:tgtEl>
                                          <p:spTgt spid="10"/>
                                        </p:tgtEl>
                                      </p:cBhvr>
                                    </p:animEffect>
                                  </p:childTnLst>
                                </p:cTn>
                              </p:par>
                              <p:par>
                                <p:cTn fill="hold" id="39" nodeType="withEffect" presetClass="entr" presetID="22" presetSubtype="8">
                                  <p:stCondLst>
                                    <p:cond delay="0"/>
                                  </p:stCondLst>
                                  <p:childTnLst>
                                    <p:set>
                                      <p:cBhvr>
                                        <p:cTn dur="1" fill="hold" id="40">
                                          <p:stCondLst>
                                            <p:cond delay="0"/>
                                          </p:stCondLst>
                                        </p:cTn>
                                        <p:tgtEl>
                                          <p:spTgt spid="11"/>
                                        </p:tgtEl>
                                        <p:attrNameLst>
                                          <p:attrName>style.visibility</p:attrName>
                                        </p:attrNameLst>
                                      </p:cBhvr>
                                      <p:to>
                                        <p:strVal val="visible"/>
                                      </p:to>
                                    </p:set>
                                    <p:animEffect filter="wipe(left)" transition="in">
                                      <p:cBhvr>
                                        <p:cTn dur="500" id="41"/>
                                        <p:tgtEl>
                                          <p:spTgt spid="11"/>
                                        </p:tgtEl>
                                      </p:cBhvr>
                                    </p:animEffect>
                                  </p:childTnLst>
                                </p:cTn>
                              </p:par>
                              <p:par>
                                <p:cTn fill="hold" grpId="0" id="42" nodeType="withEffect" presetClass="entr" presetID="10" presetSubtype="0">
                                  <p:stCondLst>
                                    <p:cond delay="500"/>
                                  </p:stCondLst>
                                  <p:childTnLst>
                                    <p:set>
                                      <p:cBhvr>
                                        <p:cTn dur="1" fill="hold" id="43">
                                          <p:stCondLst>
                                            <p:cond delay="0"/>
                                          </p:stCondLst>
                                        </p:cTn>
                                        <p:tgtEl>
                                          <p:spTgt spid="13"/>
                                        </p:tgtEl>
                                        <p:attrNameLst>
                                          <p:attrName>style.visibility</p:attrName>
                                        </p:attrNameLst>
                                      </p:cBhvr>
                                      <p:to>
                                        <p:strVal val="visible"/>
                                      </p:to>
                                    </p:set>
                                    <p:animEffect filter="fade" transition="in">
                                      <p:cBhvr>
                                        <p:cTn dur="500" id="44"/>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flipH="1">
            <a:off x="1" y="3148508"/>
            <a:ext cx="734608"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1" y="2787774"/>
            <a:ext cx="734609"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flipV="1">
            <a:off x="734609" y="1635646"/>
            <a:ext cx="0" cy="115143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734609" y="1635646"/>
            <a:ext cx="3477351"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4211960" y="1635646"/>
            <a:ext cx="0" cy="115143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734608" y="3148508"/>
            <a:ext cx="0" cy="1151434"/>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34608" y="4299942"/>
            <a:ext cx="3477352"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4211960" y="3148508"/>
            <a:ext cx="0" cy="1151434"/>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4211960" y="3148508"/>
            <a:ext cx="4932043"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211960" y="2787080"/>
            <a:ext cx="4932040" cy="69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a:blip r:embed="rId2">
            <a:extLst>
              <a:ext uri="{28A0092B-C50C-407E-A947-70E740481C1C}">
                <a14:useLocalDpi val="0"/>
              </a:ext>
            </a:extLst>
          </a:blip>
          <a:stretch>
            <a:fillRect/>
          </a:stretch>
        </p:blipFill>
        <p:spPr>
          <a:xfrm>
            <a:off x="769061" y="1713650"/>
            <a:ext cx="3442899" cy="2520279"/>
          </a:xfrm>
          <a:prstGeom prst="rect">
            <a:avLst/>
          </a:prstGeom>
          <a:ln>
            <a:noFill/>
          </a:ln>
          <a:effectLst>
            <a:softEdge rad="112500"/>
          </a:effectLst>
        </p:spPr>
      </p:pic>
      <p:sp>
        <p:nvSpPr>
          <p:cNvPr id="13" name="TextBox 12"/>
          <p:cNvSpPr txBox="1"/>
          <p:nvPr/>
        </p:nvSpPr>
        <p:spPr>
          <a:xfrm>
            <a:off x="4084296" y="2802715"/>
            <a:ext cx="5076056" cy="274320"/>
          </a:xfrm>
          <a:prstGeom prst="rect">
            <a:avLst/>
          </a:prstGeom>
          <a:noFill/>
        </p:spPr>
        <p:txBody>
          <a:bodyPr rtlCol="0" wrap="square">
            <a:spAutoFit/>
          </a:bodyPr>
          <a:lstStyle/>
          <a:p>
            <a:r>
              <a:rPr altLang="zh-CN" b="1" lang="en-US" smtClean="0" sz="1200">
                <a:latin charset="-122" pitchFamily="34" typeface="微软雅黑"/>
                <a:ea charset="-122" pitchFamily="34" typeface="微软雅黑"/>
              </a:rPr>
              <a:t>ThinkPad创造性地将生物识别技术植入到笔记本电脑保证数据安全。</a:t>
            </a:r>
          </a:p>
        </p:txBody>
      </p:sp>
      <p:sp>
        <p:nvSpPr>
          <p:cNvPr id="14" name="矩形 13"/>
          <p:cNvSpPr/>
          <p:nvPr/>
        </p:nvSpPr>
        <p:spPr>
          <a:xfrm>
            <a:off x="848443" y="381893"/>
            <a:ext cx="3535680" cy="457200"/>
          </a:xfrm>
          <a:prstGeom prst="rect">
            <a:avLst/>
          </a:prstGeom>
        </p:spPr>
        <p:txBody>
          <a:bodyPr wrap="none">
            <a:spAutoFit/>
          </a:bodyPr>
          <a:lstStyle/>
          <a:p>
            <a:r>
              <a:rPr altLang="en-US" b="1" lang="zh-CN" sz="2400">
                <a:latin charset="-122" pitchFamily="34" typeface="微软雅黑"/>
                <a:ea charset="-122" pitchFamily="34" typeface="微软雅黑"/>
              </a:rPr>
              <a:t>创新之三：数据安全技术</a:t>
            </a:r>
          </a:p>
        </p:txBody>
      </p:sp>
      <p:sp>
        <p:nvSpPr>
          <p:cNvPr id="15" name="矩形 14"/>
          <p:cNvSpPr/>
          <p:nvPr/>
        </p:nvSpPr>
        <p:spPr>
          <a:xfrm>
            <a:off x="395536" y="457405"/>
            <a:ext cx="272440" cy="2975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008702018"/>
      </p:ext>
    </p:extLst>
  </p:cSld>
  <p:clrMapOvr>
    <a:masterClrMapping/>
  </p:clrMapOvr>
  <mc:AlternateContent>
    <mc:Choice Requires="p14">
      <p:transition p14:dur="250">
        <p:push/>
      </p:transition>
    </mc:Choice>
    <mc:Fallback>
      <p:transition>
        <p:push/>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par>
                                <p:cTn fill="hold" id="8" nodeType="withEffect" presetClass="entr" presetID="22" presetSubtype="8">
                                  <p:stCondLst>
                                    <p:cond delay="0"/>
                                  </p:stCondLst>
                                  <p:childTnLst>
                                    <p:set>
                                      <p:cBhvr>
                                        <p:cTn dur="1" fill="hold" id="9">
                                          <p:stCondLst>
                                            <p:cond delay="0"/>
                                          </p:stCondLst>
                                        </p:cTn>
                                        <p:tgtEl>
                                          <p:spTgt spid="2"/>
                                        </p:tgtEl>
                                        <p:attrNameLst>
                                          <p:attrName>style.visibility</p:attrName>
                                        </p:attrNameLst>
                                      </p:cBhvr>
                                      <p:to>
                                        <p:strVal val="visible"/>
                                      </p:to>
                                    </p:set>
                                    <p:animEffect filter="wipe(left)" transition="in">
                                      <p:cBhvr>
                                        <p:cTn dur="500" id="10"/>
                                        <p:tgtEl>
                                          <p:spTgt spid="2"/>
                                        </p:tgtEl>
                                      </p:cBhvr>
                                    </p:animEffect>
                                  </p:childTnLst>
                                </p:cTn>
                              </p:par>
                            </p:childTnLst>
                          </p:cTn>
                        </p:par>
                        <p:par>
                          <p:cTn fill="hold" id="11" nodeType="afterGroup">
                            <p:stCondLst>
                              <p:cond delay="500"/>
                            </p:stCondLst>
                            <p:childTnLst>
                              <p:par>
                                <p:cTn fill="hold" id="12" nodeType="afterEffect" presetClass="entr" presetID="22" presetSubtype="4">
                                  <p:stCondLst>
                                    <p:cond delay="0"/>
                                  </p:stCondLst>
                                  <p:childTnLst>
                                    <p:set>
                                      <p:cBhvr>
                                        <p:cTn dur="1" fill="hold" id="13">
                                          <p:stCondLst>
                                            <p:cond delay="0"/>
                                          </p:stCondLst>
                                        </p:cTn>
                                        <p:tgtEl>
                                          <p:spTgt spid="4"/>
                                        </p:tgtEl>
                                        <p:attrNameLst>
                                          <p:attrName>style.visibility</p:attrName>
                                        </p:attrNameLst>
                                      </p:cBhvr>
                                      <p:to>
                                        <p:strVal val="visible"/>
                                      </p:to>
                                    </p:set>
                                    <p:animEffect filter="wipe(down)" transition="in">
                                      <p:cBhvr>
                                        <p:cTn dur="500" id="14"/>
                                        <p:tgtEl>
                                          <p:spTgt spid="4"/>
                                        </p:tgtEl>
                                      </p:cBhvr>
                                    </p:animEffect>
                                  </p:childTnLst>
                                </p:cTn>
                              </p:par>
                              <p:par>
                                <p:cTn fill="hold" id="15" nodeType="withEffect" presetClass="entr" presetID="22" presetSubtype="1">
                                  <p:stCondLst>
                                    <p:cond delay="0"/>
                                  </p:stCondLst>
                                  <p:childTnLst>
                                    <p:set>
                                      <p:cBhvr>
                                        <p:cTn dur="1" fill="hold" id="16">
                                          <p:stCondLst>
                                            <p:cond delay="0"/>
                                          </p:stCondLst>
                                        </p:cTn>
                                        <p:tgtEl>
                                          <p:spTgt spid="7"/>
                                        </p:tgtEl>
                                        <p:attrNameLst>
                                          <p:attrName>style.visibility</p:attrName>
                                        </p:attrNameLst>
                                      </p:cBhvr>
                                      <p:to>
                                        <p:strVal val="visible"/>
                                      </p:to>
                                    </p:set>
                                    <p:animEffect filter="wipe(up)" transition="in">
                                      <p:cBhvr>
                                        <p:cTn dur="500" id="17"/>
                                        <p:tgtEl>
                                          <p:spTgt spid="7"/>
                                        </p:tgtEl>
                                      </p:cBhvr>
                                    </p:animEffect>
                                  </p:childTnLst>
                                </p:cTn>
                              </p:par>
                            </p:childTnLst>
                          </p:cTn>
                        </p:par>
                        <p:par>
                          <p:cTn fill="hold" id="18" nodeType="afterGroup">
                            <p:stCondLst>
                              <p:cond delay="1000"/>
                            </p:stCondLst>
                            <p:childTnLst>
                              <p:par>
                                <p:cTn fill="hold" id="19" nodeType="afterEffect" presetClass="entr" presetID="22" presetSubtype="8">
                                  <p:stCondLst>
                                    <p:cond delay="0"/>
                                  </p:stCondLst>
                                  <p:childTnLst>
                                    <p:set>
                                      <p:cBhvr>
                                        <p:cTn dur="1" fill="hold" id="20">
                                          <p:stCondLst>
                                            <p:cond delay="0"/>
                                          </p:stCondLst>
                                        </p:cTn>
                                        <p:tgtEl>
                                          <p:spTgt spid="5"/>
                                        </p:tgtEl>
                                        <p:attrNameLst>
                                          <p:attrName>style.visibility</p:attrName>
                                        </p:attrNameLst>
                                      </p:cBhvr>
                                      <p:to>
                                        <p:strVal val="visible"/>
                                      </p:to>
                                    </p:set>
                                    <p:animEffect filter="wipe(left)" transition="in">
                                      <p:cBhvr>
                                        <p:cTn dur="500" id="21"/>
                                        <p:tgtEl>
                                          <p:spTgt spid="5"/>
                                        </p:tgtEl>
                                      </p:cBhvr>
                                    </p:animEffect>
                                  </p:childTnLst>
                                </p:cTn>
                              </p:par>
                              <p:par>
                                <p:cTn fill="hold" id="22" nodeType="withEffect" presetClass="entr" presetID="10" presetSubtype="0">
                                  <p:stCondLst>
                                    <p:cond delay="0"/>
                                  </p:stCondLst>
                                  <p:childTnLst>
                                    <p:set>
                                      <p:cBhvr>
                                        <p:cTn dur="1" fill="hold" id="23">
                                          <p:stCondLst>
                                            <p:cond delay="0"/>
                                          </p:stCondLst>
                                        </p:cTn>
                                        <p:tgtEl>
                                          <p:spTgt spid="12"/>
                                        </p:tgtEl>
                                        <p:attrNameLst>
                                          <p:attrName>style.visibility</p:attrName>
                                        </p:attrNameLst>
                                      </p:cBhvr>
                                      <p:to>
                                        <p:strVal val="visible"/>
                                      </p:to>
                                    </p:set>
                                    <p:animEffect filter="fade" transition="in">
                                      <p:cBhvr>
                                        <p:cTn dur="750" id="24"/>
                                        <p:tgtEl>
                                          <p:spTgt spid="12"/>
                                        </p:tgtEl>
                                      </p:cBhvr>
                                    </p:animEffect>
                                  </p:childTnLst>
                                </p:cTn>
                              </p:par>
                              <p:par>
                                <p:cTn fill="hold" id="25" nodeType="withEffect" presetClass="entr" presetID="22" presetSubtype="8">
                                  <p:stCondLst>
                                    <p:cond delay="0"/>
                                  </p:stCondLst>
                                  <p:childTnLst>
                                    <p:set>
                                      <p:cBhvr>
                                        <p:cTn dur="1" fill="hold" id="26">
                                          <p:stCondLst>
                                            <p:cond delay="0"/>
                                          </p:stCondLst>
                                        </p:cTn>
                                        <p:tgtEl>
                                          <p:spTgt spid="8"/>
                                        </p:tgtEl>
                                        <p:attrNameLst>
                                          <p:attrName>style.visibility</p:attrName>
                                        </p:attrNameLst>
                                      </p:cBhvr>
                                      <p:to>
                                        <p:strVal val="visible"/>
                                      </p:to>
                                    </p:set>
                                    <p:animEffect filter="wipe(left)" transition="in">
                                      <p:cBhvr>
                                        <p:cTn dur="500" id="27"/>
                                        <p:tgtEl>
                                          <p:spTgt spid="8"/>
                                        </p:tgtEl>
                                      </p:cBhvr>
                                    </p:animEffect>
                                  </p:childTnLst>
                                </p:cTn>
                              </p:par>
                            </p:childTnLst>
                          </p:cTn>
                        </p:par>
                        <p:par>
                          <p:cTn fill="hold" id="28" nodeType="afterGroup">
                            <p:stCondLst>
                              <p:cond delay="1750"/>
                            </p:stCondLst>
                            <p:childTnLst>
                              <p:par>
                                <p:cTn fill="hold" id="29" nodeType="afterEffect" presetClass="entr" presetID="22" presetSubtype="1">
                                  <p:stCondLst>
                                    <p:cond delay="0"/>
                                  </p:stCondLst>
                                  <p:childTnLst>
                                    <p:set>
                                      <p:cBhvr>
                                        <p:cTn dur="1" fill="hold" id="30">
                                          <p:stCondLst>
                                            <p:cond delay="0"/>
                                          </p:stCondLst>
                                        </p:cTn>
                                        <p:tgtEl>
                                          <p:spTgt spid="6"/>
                                        </p:tgtEl>
                                        <p:attrNameLst>
                                          <p:attrName>style.visibility</p:attrName>
                                        </p:attrNameLst>
                                      </p:cBhvr>
                                      <p:to>
                                        <p:strVal val="visible"/>
                                      </p:to>
                                    </p:set>
                                    <p:animEffect filter="wipe(up)" transition="in">
                                      <p:cBhvr>
                                        <p:cTn dur="500" id="31"/>
                                        <p:tgtEl>
                                          <p:spTgt spid="6"/>
                                        </p:tgtEl>
                                      </p:cBhvr>
                                    </p:animEffect>
                                  </p:childTnLst>
                                </p:cTn>
                              </p:par>
                              <p:par>
                                <p:cTn fill="hold" id="32" nodeType="withEffect" presetClass="entr" presetID="22" presetSubtype="4">
                                  <p:stCondLst>
                                    <p:cond delay="0"/>
                                  </p:stCondLst>
                                  <p:childTnLst>
                                    <p:set>
                                      <p:cBhvr>
                                        <p:cTn dur="1" fill="hold" id="33">
                                          <p:stCondLst>
                                            <p:cond delay="0"/>
                                          </p:stCondLst>
                                        </p:cTn>
                                        <p:tgtEl>
                                          <p:spTgt spid="9"/>
                                        </p:tgtEl>
                                        <p:attrNameLst>
                                          <p:attrName>style.visibility</p:attrName>
                                        </p:attrNameLst>
                                      </p:cBhvr>
                                      <p:to>
                                        <p:strVal val="visible"/>
                                      </p:to>
                                    </p:set>
                                    <p:animEffect filter="wipe(down)" transition="in">
                                      <p:cBhvr>
                                        <p:cTn dur="500" id="34"/>
                                        <p:tgtEl>
                                          <p:spTgt spid="9"/>
                                        </p:tgtEl>
                                      </p:cBhvr>
                                    </p:animEffect>
                                  </p:childTnLst>
                                </p:cTn>
                              </p:par>
                            </p:childTnLst>
                          </p:cTn>
                        </p:par>
                        <p:par>
                          <p:cTn fill="hold" id="35" nodeType="afterGroup">
                            <p:stCondLst>
                              <p:cond delay="2250"/>
                            </p:stCondLst>
                            <p:childTnLst>
                              <p:par>
                                <p:cTn fill="hold" id="36" nodeType="afterEffect" presetClass="entr" presetID="22" presetSubtype="8">
                                  <p:stCondLst>
                                    <p:cond delay="0"/>
                                  </p:stCondLst>
                                  <p:childTnLst>
                                    <p:set>
                                      <p:cBhvr>
                                        <p:cTn dur="1" fill="hold" id="37">
                                          <p:stCondLst>
                                            <p:cond delay="0"/>
                                          </p:stCondLst>
                                        </p:cTn>
                                        <p:tgtEl>
                                          <p:spTgt spid="10"/>
                                        </p:tgtEl>
                                        <p:attrNameLst>
                                          <p:attrName>style.visibility</p:attrName>
                                        </p:attrNameLst>
                                      </p:cBhvr>
                                      <p:to>
                                        <p:strVal val="visible"/>
                                      </p:to>
                                    </p:set>
                                    <p:animEffect filter="wipe(left)" transition="in">
                                      <p:cBhvr>
                                        <p:cTn dur="500" id="38"/>
                                        <p:tgtEl>
                                          <p:spTgt spid="10"/>
                                        </p:tgtEl>
                                      </p:cBhvr>
                                    </p:animEffect>
                                  </p:childTnLst>
                                </p:cTn>
                              </p:par>
                              <p:par>
                                <p:cTn fill="hold" id="39" nodeType="withEffect" presetClass="entr" presetID="22" presetSubtype="8">
                                  <p:stCondLst>
                                    <p:cond delay="0"/>
                                  </p:stCondLst>
                                  <p:childTnLst>
                                    <p:set>
                                      <p:cBhvr>
                                        <p:cTn dur="1" fill="hold" id="40">
                                          <p:stCondLst>
                                            <p:cond delay="0"/>
                                          </p:stCondLst>
                                        </p:cTn>
                                        <p:tgtEl>
                                          <p:spTgt spid="11"/>
                                        </p:tgtEl>
                                        <p:attrNameLst>
                                          <p:attrName>style.visibility</p:attrName>
                                        </p:attrNameLst>
                                      </p:cBhvr>
                                      <p:to>
                                        <p:strVal val="visible"/>
                                      </p:to>
                                    </p:set>
                                    <p:animEffect filter="wipe(left)" transition="in">
                                      <p:cBhvr>
                                        <p:cTn dur="500" id="41"/>
                                        <p:tgtEl>
                                          <p:spTgt spid="11"/>
                                        </p:tgtEl>
                                      </p:cBhvr>
                                    </p:animEffect>
                                  </p:childTnLst>
                                </p:cTn>
                              </p:par>
                              <p:par>
                                <p:cTn fill="hold" grpId="0" id="42" nodeType="withEffect" presetClass="entr" presetID="10" presetSubtype="0">
                                  <p:stCondLst>
                                    <p:cond delay="500"/>
                                  </p:stCondLst>
                                  <p:childTnLst>
                                    <p:set>
                                      <p:cBhvr>
                                        <p:cTn dur="1" fill="hold" id="43">
                                          <p:stCondLst>
                                            <p:cond delay="0"/>
                                          </p:stCondLst>
                                        </p:cTn>
                                        <p:tgtEl>
                                          <p:spTgt spid="13"/>
                                        </p:tgtEl>
                                        <p:attrNameLst>
                                          <p:attrName>style.visibility</p:attrName>
                                        </p:attrNameLst>
                                      </p:cBhvr>
                                      <p:to>
                                        <p:strVal val="visible"/>
                                      </p:to>
                                    </p:set>
                                    <p:animEffect filter="fade" transition="in">
                                      <p:cBhvr>
                                        <p:cTn dur="500" id="44"/>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flipH="1">
            <a:off x="1" y="3148508"/>
            <a:ext cx="734608"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1" y="2787774"/>
            <a:ext cx="734609"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flipV="1">
            <a:off x="734609" y="1635646"/>
            <a:ext cx="0" cy="115143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734609" y="1635646"/>
            <a:ext cx="3477351"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4211960" y="1635646"/>
            <a:ext cx="0" cy="115143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734608" y="3148508"/>
            <a:ext cx="0" cy="1151434"/>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34608" y="4299942"/>
            <a:ext cx="3477352"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4211960" y="3148508"/>
            <a:ext cx="0" cy="1151434"/>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4211960" y="3148508"/>
            <a:ext cx="4932043"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211960" y="2787080"/>
            <a:ext cx="4932040" cy="69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a:blip r:embed="rId2">
            <a:extLst>
              <a:ext uri="{28A0092B-C50C-407E-A947-70E740481C1C}">
                <a14:useLocalDpi val="0"/>
              </a:ext>
            </a:extLst>
          </a:blip>
          <a:stretch>
            <a:fillRect/>
          </a:stretch>
        </p:blipFill>
        <p:spPr>
          <a:xfrm>
            <a:off x="769061" y="1731399"/>
            <a:ext cx="3442899" cy="2481185"/>
          </a:xfrm>
          <a:prstGeom prst="rect">
            <a:avLst/>
          </a:prstGeom>
          <a:ln>
            <a:noFill/>
          </a:ln>
          <a:effectLst>
            <a:softEdge rad="112500"/>
          </a:effectLst>
        </p:spPr>
      </p:pic>
      <p:sp>
        <p:nvSpPr>
          <p:cNvPr id="13" name="TextBox 12"/>
          <p:cNvSpPr txBox="1"/>
          <p:nvPr/>
        </p:nvSpPr>
        <p:spPr>
          <a:xfrm>
            <a:off x="4139952" y="2802715"/>
            <a:ext cx="5240231" cy="259080"/>
          </a:xfrm>
          <a:prstGeom prst="rect">
            <a:avLst/>
          </a:prstGeom>
          <a:noFill/>
        </p:spPr>
        <p:txBody>
          <a:bodyPr rtlCol="0" wrap="square">
            <a:spAutoFit/>
          </a:bodyPr>
          <a:lstStyle/>
          <a:p>
            <a:r>
              <a:rPr altLang="en-US" b="1" lang="zh-CN" smtClean="0" sz="1100">
                <a:latin charset="-122" pitchFamily="34" typeface="微软雅黑"/>
                <a:ea charset="-122" pitchFamily="34" typeface="微软雅黑"/>
              </a:rPr>
              <a:t>小黑首创的APS硬盘保护技术在震荡时停止硬盘读写来保护数据安全</a:t>
            </a:r>
          </a:p>
        </p:txBody>
      </p:sp>
      <p:sp>
        <p:nvSpPr>
          <p:cNvPr id="14" name="矩形 13"/>
          <p:cNvSpPr/>
          <p:nvPr/>
        </p:nvSpPr>
        <p:spPr>
          <a:xfrm>
            <a:off x="848443" y="381893"/>
            <a:ext cx="3535680" cy="457200"/>
          </a:xfrm>
          <a:prstGeom prst="rect">
            <a:avLst/>
          </a:prstGeom>
        </p:spPr>
        <p:txBody>
          <a:bodyPr wrap="none">
            <a:spAutoFit/>
          </a:bodyPr>
          <a:lstStyle/>
          <a:p>
            <a:r>
              <a:rPr altLang="en-US" b="1" lang="zh-CN" sz="2400">
                <a:latin charset="-122" pitchFamily="34" typeface="微软雅黑"/>
                <a:ea charset="-122" pitchFamily="34" typeface="微软雅黑"/>
              </a:rPr>
              <a:t>创新之三：数据安全技术</a:t>
            </a:r>
          </a:p>
        </p:txBody>
      </p:sp>
      <p:sp>
        <p:nvSpPr>
          <p:cNvPr id="15" name="矩形 14"/>
          <p:cNvSpPr/>
          <p:nvPr/>
        </p:nvSpPr>
        <p:spPr>
          <a:xfrm>
            <a:off x="395536" y="457405"/>
            <a:ext cx="272440" cy="2975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4171430048"/>
      </p:ext>
    </p:extLst>
  </p:cSld>
  <p:clrMapOvr>
    <a:masterClrMapping/>
  </p:clrMapOvr>
  <mc:AlternateContent>
    <mc:Choice Requires="p14">
      <p:transition p14:dur="250">
        <p:push/>
      </p:transition>
    </mc:Choice>
    <mc:Fallback>
      <p:transition>
        <p:push/>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par>
                                <p:cTn fill="hold" id="8" nodeType="withEffect" presetClass="entr" presetID="22" presetSubtype="8">
                                  <p:stCondLst>
                                    <p:cond delay="0"/>
                                  </p:stCondLst>
                                  <p:childTnLst>
                                    <p:set>
                                      <p:cBhvr>
                                        <p:cTn dur="1" fill="hold" id="9">
                                          <p:stCondLst>
                                            <p:cond delay="0"/>
                                          </p:stCondLst>
                                        </p:cTn>
                                        <p:tgtEl>
                                          <p:spTgt spid="2"/>
                                        </p:tgtEl>
                                        <p:attrNameLst>
                                          <p:attrName>style.visibility</p:attrName>
                                        </p:attrNameLst>
                                      </p:cBhvr>
                                      <p:to>
                                        <p:strVal val="visible"/>
                                      </p:to>
                                    </p:set>
                                    <p:animEffect filter="wipe(left)" transition="in">
                                      <p:cBhvr>
                                        <p:cTn dur="500" id="10"/>
                                        <p:tgtEl>
                                          <p:spTgt spid="2"/>
                                        </p:tgtEl>
                                      </p:cBhvr>
                                    </p:animEffect>
                                  </p:childTnLst>
                                </p:cTn>
                              </p:par>
                            </p:childTnLst>
                          </p:cTn>
                        </p:par>
                        <p:par>
                          <p:cTn fill="hold" id="11" nodeType="afterGroup">
                            <p:stCondLst>
                              <p:cond delay="500"/>
                            </p:stCondLst>
                            <p:childTnLst>
                              <p:par>
                                <p:cTn fill="hold" id="12" nodeType="afterEffect" presetClass="entr" presetID="22" presetSubtype="4">
                                  <p:stCondLst>
                                    <p:cond delay="0"/>
                                  </p:stCondLst>
                                  <p:childTnLst>
                                    <p:set>
                                      <p:cBhvr>
                                        <p:cTn dur="1" fill="hold" id="13">
                                          <p:stCondLst>
                                            <p:cond delay="0"/>
                                          </p:stCondLst>
                                        </p:cTn>
                                        <p:tgtEl>
                                          <p:spTgt spid="4"/>
                                        </p:tgtEl>
                                        <p:attrNameLst>
                                          <p:attrName>style.visibility</p:attrName>
                                        </p:attrNameLst>
                                      </p:cBhvr>
                                      <p:to>
                                        <p:strVal val="visible"/>
                                      </p:to>
                                    </p:set>
                                    <p:animEffect filter="wipe(down)" transition="in">
                                      <p:cBhvr>
                                        <p:cTn dur="500" id="14"/>
                                        <p:tgtEl>
                                          <p:spTgt spid="4"/>
                                        </p:tgtEl>
                                      </p:cBhvr>
                                    </p:animEffect>
                                  </p:childTnLst>
                                </p:cTn>
                              </p:par>
                              <p:par>
                                <p:cTn fill="hold" id="15" nodeType="withEffect" presetClass="entr" presetID="22" presetSubtype="1">
                                  <p:stCondLst>
                                    <p:cond delay="0"/>
                                  </p:stCondLst>
                                  <p:childTnLst>
                                    <p:set>
                                      <p:cBhvr>
                                        <p:cTn dur="1" fill="hold" id="16">
                                          <p:stCondLst>
                                            <p:cond delay="0"/>
                                          </p:stCondLst>
                                        </p:cTn>
                                        <p:tgtEl>
                                          <p:spTgt spid="7"/>
                                        </p:tgtEl>
                                        <p:attrNameLst>
                                          <p:attrName>style.visibility</p:attrName>
                                        </p:attrNameLst>
                                      </p:cBhvr>
                                      <p:to>
                                        <p:strVal val="visible"/>
                                      </p:to>
                                    </p:set>
                                    <p:animEffect filter="wipe(up)" transition="in">
                                      <p:cBhvr>
                                        <p:cTn dur="500" id="17"/>
                                        <p:tgtEl>
                                          <p:spTgt spid="7"/>
                                        </p:tgtEl>
                                      </p:cBhvr>
                                    </p:animEffect>
                                  </p:childTnLst>
                                </p:cTn>
                              </p:par>
                            </p:childTnLst>
                          </p:cTn>
                        </p:par>
                        <p:par>
                          <p:cTn fill="hold" id="18" nodeType="afterGroup">
                            <p:stCondLst>
                              <p:cond delay="1000"/>
                            </p:stCondLst>
                            <p:childTnLst>
                              <p:par>
                                <p:cTn fill="hold" id="19" nodeType="afterEffect" presetClass="entr" presetID="22" presetSubtype="8">
                                  <p:stCondLst>
                                    <p:cond delay="0"/>
                                  </p:stCondLst>
                                  <p:childTnLst>
                                    <p:set>
                                      <p:cBhvr>
                                        <p:cTn dur="1" fill="hold" id="20">
                                          <p:stCondLst>
                                            <p:cond delay="0"/>
                                          </p:stCondLst>
                                        </p:cTn>
                                        <p:tgtEl>
                                          <p:spTgt spid="5"/>
                                        </p:tgtEl>
                                        <p:attrNameLst>
                                          <p:attrName>style.visibility</p:attrName>
                                        </p:attrNameLst>
                                      </p:cBhvr>
                                      <p:to>
                                        <p:strVal val="visible"/>
                                      </p:to>
                                    </p:set>
                                    <p:animEffect filter="wipe(left)" transition="in">
                                      <p:cBhvr>
                                        <p:cTn dur="500" id="21"/>
                                        <p:tgtEl>
                                          <p:spTgt spid="5"/>
                                        </p:tgtEl>
                                      </p:cBhvr>
                                    </p:animEffect>
                                  </p:childTnLst>
                                </p:cTn>
                              </p:par>
                              <p:par>
                                <p:cTn fill="hold" id="22" nodeType="withEffect" presetClass="entr" presetID="10" presetSubtype="0">
                                  <p:stCondLst>
                                    <p:cond delay="0"/>
                                  </p:stCondLst>
                                  <p:childTnLst>
                                    <p:set>
                                      <p:cBhvr>
                                        <p:cTn dur="1" fill="hold" id="23">
                                          <p:stCondLst>
                                            <p:cond delay="0"/>
                                          </p:stCondLst>
                                        </p:cTn>
                                        <p:tgtEl>
                                          <p:spTgt spid="12"/>
                                        </p:tgtEl>
                                        <p:attrNameLst>
                                          <p:attrName>style.visibility</p:attrName>
                                        </p:attrNameLst>
                                      </p:cBhvr>
                                      <p:to>
                                        <p:strVal val="visible"/>
                                      </p:to>
                                    </p:set>
                                    <p:animEffect filter="fade" transition="in">
                                      <p:cBhvr>
                                        <p:cTn dur="750" id="24"/>
                                        <p:tgtEl>
                                          <p:spTgt spid="12"/>
                                        </p:tgtEl>
                                      </p:cBhvr>
                                    </p:animEffect>
                                  </p:childTnLst>
                                </p:cTn>
                              </p:par>
                              <p:par>
                                <p:cTn fill="hold" id="25" nodeType="withEffect" presetClass="entr" presetID="22" presetSubtype="8">
                                  <p:stCondLst>
                                    <p:cond delay="0"/>
                                  </p:stCondLst>
                                  <p:childTnLst>
                                    <p:set>
                                      <p:cBhvr>
                                        <p:cTn dur="1" fill="hold" id="26">
                                          <p:stCondLst>
                                            <p:cond delay="0"/>
                                          </p:stCondLst>
                                        </p:cTn>
                                        <p:tgtEl>
                                          <p:spTgt spid="8"/>
                                        </p:tgtEl>
                                        <p:attrNameLst>
                                          <p:attrName>style.visibility</p:attrName>
                                        </p:attrNameLst>
                                      </p:cBhvr>
                                      <p:to>
                                        <p:strVal val="visible"/>
                                      </p:to>
                                    </p:set>
                                    <p:animEffect filter="wipe(left)" transition="in">
                                      <p:cBhvr>
                                        <p:cTn dur="500" id="27"/>
                                        <p:tgtEl>
                                          <p:spTgt spid="8"/>
                                        </p:tgtEl>
                                      </p:cBhvr>
                                    </p:animEffect>
                                  </p:childTnLst>
                                </p:cTn>
                              </p:par>
                            </p:childTnLst>
                          </p:cTn>
                        </p:par>
                        <p:par>
                          <p:cTn fill="hold" id="28" nodeType="afterGroup">
                            <p:stCondLst>
                              <p:cond delay="1750"/>
                            </p:stCondLst>
                            <p:childTnLst>
                              <p:par>
                                <p:cTn fill="hold" id="29" nodeType="afterEffect" presetClass="entr" presetID="22" presetSubtype="1">
                                  <p:stCondLst>
                                    <p:cond delay="0"/>
                                  </p:stCondLst>
                                  <p:childTnLst>
                                    <p:set>
                                      <p:cBhvr>
                                        <p:cTn dur="1" fill="hold" id="30">
                                          <p:stCondLst>
                                            <p:cond delay="0"/>
                                          </p:stCondLst>
                                        </p:cTn>
                                        <p:tgtEl>
                                          <p:spTgt spid="6"/>
                                        </p:tgtEl>
                                        <p:attrNameLst>
                                          <p:attrName>style.visibility</p:attrName>
                                        </p:attrNameLst>
                                      </p:cBhvr>
                                      <p:to>
                                        <p:strVal val="visible"/>
                                      </p:to>
                                    </p:set>
                                    <p:animEffect filter="wipe(up)" transition="in">
                                      <p:cBhvr>
                                        <p:cTn dur="500" id="31"/>
                                        <p:tgtEl>
                                          <p:spTgt spid="6"/>
                                        </p:tgtEl>
                                      </p:cBhvr>
                                    </p:animEffect>
                                  </p:childTnLst>
                                </p:cTn>
                              </p:par>
                              <p:par>
                                <p:cTn fill="hold" id="32" nodeType="withEffect" presetClass="entr" presetID="22" presetSubtype="4">
                                  <p:stCondLst>
                                    <p:cond delay="0"/>
                                  </p:stCondLst>
                                  <p:childTnLst>
                                    <p:set>
                                      <p:cBhvr>
                                        <p:cTn dur="1" fill="hold" id="33">
                                          <p:stCondLst>
                                            <p:cond delay="0"/>
                                          </p:stCondLst>
                                        </p:cTn>
                                        <p:tgtEl>
                                          <p:spTgt spid="9"/>
                                        </p:tgtEl>
                                        <p:attrNameLst>
                                          <p:attrName>style.visibility</p:attrName>
                                        </p:attrNameLst>
                                      </p:cBhvr>
                                      <p:to>
                                        <p:strVal val="visible"/>
                                      </p:to>
                                    </p:set>
                                    <p:animEffect filter="wipe(down)" transition="in">
                                      <p:cBhvr>
                                        <p:cTn dur="500" id="34"/>
                                        <p:tgtEl>
                                          <p:spTgt spid="9"/>
                                        </p:tgtEl>
                                      </p:cBhvr>
                                    </p:animEffect>
                                  </p:childTnLst>
                                </p:cTn>
                              </p:par>
                            </p:childTnLst>
                          </p:cTn>
                        </p:par>
                        <p:par>
                          <p:cTn fill="hold" id="35" nodeType="afterGroup">
                            <p:stCondLst>
                              <p:cond delay="2250"/>
                            </p:stCondLst>
                            <p:childTnLst>
                              <p:par>
                                <p:cTn fill="hold" id="36" nodeType="afterEffect" presetClass="entr" presetID="22" presetSubtype="8">
                                  <p:stCondLst>
                                    <p:cond delay="0"/>
                                  </p:stCondLst>
                                  <p:childTnLst>
                                    <p:set>
                                      <p:cBhvr>
                                        <p:cTn dur="1" fill="hold" id="37">
                                          <p:stCondLst>
                                            <p:cond delay="0"/>
                                          </p:stCondLst>
                                        </p:cTn>
                                        <p:tgtEl>
                                          <p:spTgt spid="10"/>
                                        </p:tgtEl>
                                        <p:attrNameLst>
                                          <p:attrName>style.visibility</p:attrName>
                                        </p:attrNameLst>
                                      </p:cBhvr>
                                      <p:to>
                                        <p:strVal val="visible"/>
                                      </p:to>
                                    </p:set>
                                    <p:animEffect filter="wipe(left)" transition="in">
                                      <p:cBhvr>
                                        <p:cTn dur="500" id="38"/>
                                        <p:tgtEl>
                                          <p:spTgt spid="10"/>
                                        </p:tgtEl>
                                      </p:cBhvr>
                                    </p:animEffect>
                                  </p:childTnLst>
                                </p:cTn>
                              </p:par>
                              <p:par>
                                <p:cTn fill="hold" id="39" nodeType="withEffect" presetClass="entr" presetID="22" presetSubtype="8">
                                  <p:stCondLst>
                                    <p:cond delay="0"/>
                                  </p:stCondLst>
                                  <p:childTnLst>
                                    <p:set>
                                      <p:cBhvr>
                                        <p:cTn dur="1" fill="hold" id="40">
                                          <p:stCondLst>
                                            <p:cond delay="0"/>
                                          </p:stCondLst>
                                        </p:cTn>
                                        <p:tgtEl>
                                          <p:spTgt spid="11"/>
                                        </p:tgtEl>
                                        <p:attrNameLst>
                                          <p:attrName>style.visibility</p:attrName>
                                        </p:attrNameLst>
                                      </p:cBhvr>
                                      <p:to>
                                        <p:strVal val="visible"/>
                                      </p:to>
                                    </p:set>
                                    <p:animEffect filter="wipe(left)" transition="in">
                                      <p:cBhvr>
                                        <p:cTn dur="500" id="41"/>
                                        <p:tgtEl>
                                          <p:spTgt spid="11"/>
                                        </p:tgtEl>
                                      </p:cBhvr>
                                    </p:animEffect>
                                  </p:childTnLst>
                                </p:cTn>
                              </p:par>
                              <p:par>
                                <p:cTn fill="hold" grpId="0" id="42" nodeType="withEffect" presetClass="entr" presetID="10" presetSubtype="0">
                                  <p:stCondLst>
                                    <p:cond delay="500"/>
                                  </p:stCondLst>
                                  <p:childTnLst>
                                    <p:set>
                                      <p:cBhvr>
                                        <p:cTn dur="1" fill="hold" id="43">
                                          <p:stCondLst>
                                            <p:cond delay="0"/>
                                          </p:stCondLst>
                                        </p:cTn>
                                        <p:tgtEl>
                                          <p:spTgt spid="13"/>
                                        </p:tgtEl>
                                        <p:attrNameLst>
                                          <p:attrName>style.visibility</p:attrName>
                                        </p:attrNameLst>
                                      </p:cBhvr>
                                      <p:to>
                                        <p:strVal val="visible"/>
                                      </p:to>
                                    </p:set>
                                    <p:animEffect filter="fade" transition="in">
                                      <p:cBhvr>
                                        <p:cTn dur="500" id="44"/>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flipH="1">
            <a:off x="1" y="3148508"/>
            <a:ext cx="734608"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1" y="2787774"/>
            <a:ext cx="734609"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flipV="1">
            <a:off x="734609" y="1635646"/>
            <a:ext cx="0" cy="115143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734609" y="1635646"/>
            <a:ext cx="3477351"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4211960" y="1635646"/>
            <a:ext cx="0" cy="115143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734608" y="3148508"/>
            <a:ext cx="0" cy="1151434"/>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34608" y="4299942"/>
            <a:ext cx="3477352"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4211960" y="3148508"/>
            <a:ext cx="0" cy="1151434"/>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4211960" y="3148508"/>
            <a:ext cx="4932043"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211960" y="2787080"/>
            <a:ext cx="4932040" cy="69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a:blip r:embed="rId2">
            <a:extLst>
              <a:ext uri="{28A0092B-C50C-407E-A947-70E740481C1C}">
                <a14:useLocalDpi val="0"/>
              </a:ext>
            </a:extLst>
          </a:blip>
          <a:stretch>
            <a:fillRect/>
          </a:stretch>
        </p:blipFill>
        <p:spPr>
          <a:xfrm>
            <a:off x="733806" y="1773478"/>
            <a:ext cx="3442899" cy="2415632"/>
          </a:xfrm>
          <a:prstGeom prst="rect">
            <a:avLst/>
          </a:prstGeom>
          <a:ln>
            <a:noFill/>
          </a:ln>
          <a:effectLst>
            <a:softEdge rad="112500"/>
          </a:effectLst>
        </p:spPr>
      </p:pic>
      <p:sp>
        <p:nvSpPr>
          <p:cNvPr id="13" name="TextBox 12"/>
          <p:cNvSpPr txBox="1"/>
          <p:nvPr/>
        </p:nvSpPr>
        <p:spPr>
          <a:xfrm>
            <a:off x="4427984" y="2812017"/>
            <a:ext cx="4653755" cy="579120"/>
          </a:xfrm>
          <a:prstGeom prst="rect">
            <a:avLst/>
          </a:prstGeom>
          <a:noFill/>
        </p:spPr>
        <p:txBody>
          <a:bodyPr rtlCol="0" wrap="square">
            <a:spAutoFit/>
          </a:bodyPr>
          <a:lstStyle/>
          <a:p>
            <a:r>
              <a:rPr altLang="en-US" b="1" lang="zh-CN" smtClean="0" sz="1600">
                <a:solidFill>
                  <a:srgbClr val="FF0000"/>
                </a:solidFill>
                <a:latin charset="-122" pitchFamily="34" typeface="微软雅黑"/>
                <a:ea charset="-122" pitchFamily="34" typeface="微软雅黑"/>
              </a:rPr>
              <a:t>三级散热系统：双散热管系统散热、温控风扇散热、键盘对流散热</a:t>
            </a:r>
          </a:p>
        </p:txBody>
      </p:sp>
      <p:sp>
        <p:nvSpPr>
          <p:cNvPr id="14" name="矩形 13"/>
          <p:cNvSpPr/>
          <p:nvPr/>
        </p:nvSpPr>
        <p:spPr>
          <a:xfrm>
            <a:off x="848443" y="381893"/>
            <a:ext cx="3230880" cy="457200"/>
          </a:xfrm>
          <a:prstGeom prst="rect">
            <a:avLst/>
          </a:prstGeom>
        </p:spPr>
        <p:txBody>
          <a:bodyPr wrap="none">
            <a:spAutoFit/>
          </a:bodyPr>
          <a:lstStyle/>
          <a:p>
            <a:r>
              <a:rPr altLang="en-US" b="1" lang="zh-CN" sz="2400">
                <a:latin charset="-122" pitchFamily="34" typeface="微软雅黑"/>
                <a:ea charset="-122" pitchFamily="34" typeface="微软雅黑"/>
              </a:rPr>
              <a:t>创新之四：铜导管散热</a:t>
            </a:r>
          </a:p>
        </p:txBody>
      </p:sp>
      <p:sp>
        <p:nvSpPr>
          <p:cNvPr id="15" name="矩形 14"/>
          <p:cNvSpPr/>
          <p:nvPr/>
        </p:nvSpPr>
        <p:spPr>
          <a:xfrm>
            <a:off x="395536" y="457405"/>
            <a:ext cx="272440" cy="2975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611428414"/>
      </p:ext>
    </p:extLst>
  </p:cSld>
  <p:clrMapOvr>
    <a:masterClrMapping/>
  </p:clrMapOvr>
  <mc:AlternateContent>
    <mc:Choice Requires="p14">
      <p:transition p14:dur="250">
        <p:push/>
      </p:transition>
    </mc:Choice>
    <mc:Fallback>
      <p:transition>
        <p:push/>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par>
                                <p:cTn fill="hold" id="8" nodeType="withEffect" presetClass="entr" presetID="22" presetSubtype="8">
                                  <p:stCondLst>
                                    <p:cond delay="0"/>
                                  </p:stCondLst>
                                  <p:childTnLst>
                                    <p:set>
                                      <p:cBhvr>
                                        <p:cTn dur="1" fill="hold" id="9">
                                          <p:stCondLst>
                                            <p:cond delay="0"/>
                                          </p:stCondLst>
                                        </p:cTn>
                                        <p:tgtEl>
                                          <p:spTgt spid="2"/>
                                        </p:tgtEl>
                                        <p:attrNameLst>
                                          <p:attrName>style.visibility</p:attrName>
                                        </p:attrNameLst>
                                      </p:cBhvr>
                                      <p:to>
                                        <p:strVal val="visible"/>
                                      </p:to>
                                    </p:set>
                                    <p:animEffect filter="wipe(left)" transition="in">
                                      <p:cBhvr>
                                        <p:cTn dur="500" id="10"/>
                                        <p:tgtEl>
                                          <p:spTgt spid="2"/>
                                        </p:tgtEl>
                                      </p:cBhvr>
                                    </p:animEffect>
                                  </p:childTnLst>
                                </p:cTn>
                              </p:par>
                            </p:childTnLst>
                          </p:cTn>
                        </p:par>
                        <p:par>
                          <p:cTn fill="hold" id="11" nodeType="afterGroup">
                            <p:stCondLst>
                              <p:cond delay="500"/>
                            </p:stCondLst>
                            <p:childTnLst>
                              <p:par>
                                <p:cTn fill="hold" id="12" nodeType="afterEffect" presetClass="entr" presetID="22" presetSubtype="4">
                                  <p:stCondLst>
                                    <p:cond delay="0"/>
                                  </p:stCondLst>
                                  <p:childTnLst>
                                    <p:set>
                                      <p:cBhvr>
                                        <p:cTn dur="1" fill="hold" id="13">
                                          <p:stCondLst>
                                            <p:cond delay="0"/>
                                          </p:stCondLst>
                                        </p:cTn>
                                        <p:tgtEl>
                                          <p:spTgt spid="4"/>
                                        </p:tgtEl>
                                        <p:attrNameLst>
                                          <p:attrName>style.visibility</p:attrName>
                                        </p:attrNameLst>
                                      </p:cBhvr>
                                      <p:to>
                                        <p:strVal val="visible"/>
                                      </p:to>
                                    </p:set>
                                    <p:animEffect filter="wipe(down)" transition="in">
                                      <p:cBhvr>
                                        <p:cTn dur="500" id="14"/>
                                        <p:tgtEl>
                                          <p:spTgt spid="4"/>
                                        </p:tgtEl>
                                      </p:cBhvr>
                                    </p:animEffect>
                                  </p:childTnLst>
                                </p:cTn>
                              </p:par>
                              <p:par>
                                <p:cTn fill="hold" id="15" nodeType="withEffect" presetClass="entr" presetID="22" presetSubtype="1">
                                  <p:stCondLst>
                                    <p:cond delay="0"/>
                                  </p:stCondLst>
                                  <p:childTnLst>
                                    <p:set>
                                      <p:cBhvr>
                                        <p:cTn dur="1" fill="hold" id="16">
                                          <p:stCondLst>
                                            <p:cond delay="0"/>
                                          </p:stCondLst>
                                        </p:cTn>
                                        <p:tgtEl>
                                          <p:spTgt spid="7"/>
                                        </p:tgtEl>
                                        <p:attrNameLst>
                                          <p:attrName>style.visibility</p:attrName>
                                        </p:attrNameLst>
                                      </p:cBhvr>
                                      <p:to>
                                        <p:strVal val="visible"/>
                                      </p:to>
                                    </p:set>
                                    <p:animEffect filter="wipe(up)" transition="in">
                                      <p:cBhvr>
                                        <p:cTn dur="500" id="17"/>
                                        <p:tgtEl>
                                          <p:spTgt spid="7"/>
                                        </p:tgtEl>
                                      </p:cBhvr>
                                    </p:animEffect>
                                  </p:childTnLst>
                                </p:cTn>
                              </p:par>
                            </p:childTnLst>
                          </p:cTn>
                        </p:par>
                        <p:par>
                          <p:cTn fill="hold" id="18" nodeType="afterGroup">
                            <p:stCondLst>
                              <p:cond delay="1000"/>
                            </p:stCondLst>
                            <p:childTnLst>
                              <p:par>
                                <p:cTn fill="hold" id="19" nodeType="afterEffect" presetClass="entr" presetID="22" presetSubtype="8">
                                  <p:stCondLst>
                                    <p:cond delay="0"/>
                                  </p:stCondLst>
                                  <p:childTnLst>
                                    <p:set>
                                      <p:cBhvr>
                                        <p:cTn dur="1" fill="hold" id="20">
                                          <p:stCondLst>
                                            <p:cond delay="0"/>
                                          </p:stCondLst>
                                        </p:cTn>
                                        <p:tgtEl>
                                          <p:spTgt spid="5"/>
                                        </p:tgtEl>
                                        <p:attrNameLst>
                                          <p:attrName>style.visibility</p:attrName>
                                        </p:attrNameLst>
                                      </p:cBhvr>
                                      <p:to>
                                        <p:strVal val="visible"/>
                                      </p:to>
                                    </p:set>
                                    <p:animEffect filter="wipe(left)" transition="in">
                                      <p:cBhvr>
                                        <p:cTn dur="500" id="21"/>
                                        <p:tgtEl>
                                          <p:spTgt spid="5"/>
                                        </p:tgtEl>
                                      </p:cBhvr>
                                    </p:animEffect>
                                  </p:childTnLst>
                                </p:cTn>
                              </p:par>
                              <p:par>
                                <p:cTn fill="hold" id="22" nodeType="withEffect" presetClass="entr" presetID="10" presetSubtype="0">
                                  <p:stCondLst>
                                    <p:cond delay="0"/>
                                  </p:stCondLst>
                                  <p:childTnLst>
                                    <p:set>
                                      <p:cBhvr>
                                        <p:cTn dur="1" fill="hold" id="23">
                                          <p:stCondLst>
                                            <p:cond delay="0"/>
                                          </p:stCondLst>
                                        </p:cTn>
                                        <p:tgtEl>
                                          <p:spTgt spid="12"/>
                                        </p:tgtEl>
                                        <p:attrNameLst>
                                          <p:attrName>style.visibility</p:attrName>
                                        </p:attrNameLst>
                                      </p:cBhvr>
                                      <p:to>
                                        <p:strVal val="visible"/>
                                      </p:to>
                                    </p:set>
                                    <p:animEffect filter="fade" transition="in">
                                      <p:cBhvr>
                                        <p:cTn dur="750" id="24"/>
                                        <p:tgtEl>
                                          <p:spTgt spid="12"/>
                                        </p:tgtEl>
                                      </p:cBhvr>
                                    </p:animEffect>
                                  </p:childTnLst>
                                </p:cTn>
                              </p:par>
                              <p:par>
                                <p:cTn fill="hold" id="25" nodeType="withEffect" presetClass="entr" presetID="22" presetSubtype="8">
                                  <p:stCondLst>
                                    <p:cond delay="0"/>
                                  </p:stCondLst>
                                  <p:childTnLst>
                                    <p:set>
                                      <p:cBhvr>
                                        <p:cTn dur="1" fill="hold" id="26">
                                          <p:stCondLst>
                                            <p:cond delay="0"/>
                                          </p:stCondLst>
                                        </p:cTn>
                                        <p:tgtEl>
                                          <p:spTgt spid="8"/>
                                        </p:tgtEl>
                                        <p:attrNameLst>
                                          <p:attrName>style.visibility</p:attrName>
                                        </p:attrNameLst>
                                      </p:cBhvr>
                                      <p:to>
                                        <p:strVal val="visible"/>
                                      </p:to>
                                    </p:set>
                                    <p:animEffect filter="wipe(left)" transition="in">
                                      <p:cBhvr>
                                        <p:cTn dur="500" id="27"/>
                                        <p:tgtEl>
                                          <p:spTgt spid="8"/>
                                        </p:tgtEl>
                                      </p:cBhvr>
                                    </p:animEffect>
                                  </p:childTnLst>
                                </p:cTn>
                              </p:par>
                            </p:childTnLst>
                          </p:cTn>
                        </p:par>
                        <p:par>
                          <p:cTn fill="hold" id="28" nodeType="afterGroup">
                            <p:stCondLst>
                              <p:cond delay="1750"/>
                            </p:stCondLst>
                            <p:childTnLst>
                              <p:par>
                                <p:cTn fill="hold" id="29" nodeType="afterEffect" presetClass="entr" presetID="22" presetSubtype="1">
                                  <p:stCondLst>
                                    <p:cond delay="0"/>
                                  </p:stCondLst>
                                  <p:childTnLst>
                                    <p:set>
                                      <p:cBhvr>
                                        <p:cTn dur="1" fill="hold" id="30">
                                          <p:stCondLst>
                                            <p:cond delay="0"/>
                                          </p:stCondLst>
                                        </p:cTn>
                                        <p:tgtEl>
                                          <p:spTgt spid="6"/>
                                        </p:tgtEl>
                                        <p:attrNameLst>
                                          <p:attrName>style.visibility</p:attrName>
                                        </p:attrNameLst>
                                      </p:cBhvr>
                                      <p:to>
                                        <p:strVal val="visible"/>
                                      </p:to>
                                    </p:set>
                                    <p:animEffect filter="wipe(up)" transition="in">
                                      <p:cBhvr>
                                        <p:cTn dur="500" id="31"/>
                                        <p:tgtEl>
                                          <p:spTgt spid="6"/>
                                        </p:tgtEl>
                                      </p:cBhvr>
                                    </p:animEffect>
                                  </p:childTnLst>
                                </p:cTn>
                              </p:par>
                              <p:par>
                                <p:cTn fill="hold" id="32" nodeType="withEffect" presetClass="entr" presetID="22" presetSubtype="4">
                                  <p:stCondLst>
                                    <p:cond delay="0"/>
                                  </p:stCondLst>
                                  <p:childTnLst>
                                    <p:set>
                                      <p:cBhvr>
                                        <p:cTn dur="1" fill="hold" id="33">
                                          <p:stCondLst>
                                            <p:cond delay="0"/>
                                          </p:stCondLst>
                                        </p:cTn>
                                        <p:tgtEl>
                                          <p:spTgt spid="9"/>
                                        </p:tgtEl>
                                        <p:attrNameLst>
                                          <p:attrName>style.visibility</p:attrName>
                                        </p:attrNameLst>
                                      </p:cBhvr>
                                      <p:to>
                                        <p:strVal val="visible"/>
                                      </p:to>
                                    </p:set>
                                    <p:animEffect filter="wipe(down)" transition="in">
                                      <p:cBhvr>
                                        <p:cTn dur="500" id="34"/>
                                        <p:tgtEl>
                                          <p:spTgt spid="9"/>
                                        </p:tgtEl>
                                      </p:cBhvr>
                                    </p:animEffect>
                                  </p:childTnLst>
                                </p:cTn>
                              </p:par>
                            </p:childTnLst>
                          </p:cTn>
                        </p:par>
                        <p:par>
                          <p:cTn fill="hold" id="35" nodeType="afterGroup">
                            <p:stCondLst>
                              <p:cond delay="2250"/>
                            </p:stCondLst>
                            <p:childTnLst>
                              <p:par>
                                <p:cTn fill="hold" id="36" nodeType="afterEffect" presetClass="entr" presetID="22" presetSubtype="8">
                                  <p:stCondLst>
                                    <p:cond delay="0"/>
                                  </p:stCondLst>
                                  <p:childTnLst>
                                    <p:set>
                                      <p:cBhvr>
                                        <p:cTn dur="1" fill="hold" id="37">
                                          <p:stCondLst>
                                            <p:cond delay="0"/>
                                          </p:stCondLst>
                                        </p:cTn>
                                        <p:tgtEl>
                                          <p:spTgt spid="10"/>
                                        </p:tgtEl>
                                        <p:attrNameLst>
                                          <p:attrName>style.visibility</p:attrName>
                                        </p:attrNameLst>
                                      </p:cBhvr>
                                      <p:to>
                                        <p:strVal val="visible"/>
                                      </p:to>
                                    </p:set>
                                    <p:animEffect filter="wipe(left)" transition="in">
                                      <p:cBhvr>
                                        <p:cTn dur="500" id="38"/>
                                        <p:tgtEl>
                                          <p:spTgt spid="10"/>
                                        </p:tgtEl>
                                      </p:cBhvr>
                                    </p:animEffect>
                                  </p:childTnLst>
                                </p:cTn>
                              </p:par>
                              <p:par>
                                <p:cTn fill="hold" id="39" nodeType="withEffect" presetClass="entr" presetID="22" presetSubtype="8">
                                  <p:stCondLst>
                                    <p:cond delay="0"/>
                                  </p:stCondLst>
                                  <p:childTnLst>
                                    <p:set>
                                      <p:cBhvr>
                                        <p:cTn dur="1" fill="hold" id="40">
                                          <p:stCondLst>
                                            <p:cond delay="0"/>
                                          </p:stCondLst>
                                        </p:cTn>
                                        <p:tgtEl>
                                          <p:spTgt spid="11"/>
                                        </p:tgtEl>
                                        <p:attrNameLst>
                                          <p:attrName>style.visibility</p:attrName>
                                        </p:attrNameLst>
                                      </p:cBhvr>
                                      <p:to>
                                        <p:strVal val="visible"/>
                                      </p:to>
                                    </p:set>
                                    <p:animEffect filter="wipe(left)" transition="in">
                                      <p:cBhvr>
                                        <p:cTn dur="500" id="41"/>
                                        <p:tgtEl>
                                          <p:spTgt spid="11"/>
                                        </p:tgtEl>
                                      </p:cBhvr>
                                    </p:animEffect>
                                  </p:childTnLst>
                                </p:cTn>
                              </p:par>
                              <p:par>
                                <p:cTn fill="hold" grpId="0" id="42" nodeType="withEffect" presetClass="entr" presetID="10" presetSubtype="0">
                                  <p:stCondLst>
                                    <p:cond delay="500"/>
                                  </p:stCondLst>
                                  <p:childTnLst>
                                    <p:set>
                                      <p:cBhvr>
                                        <p:cTn dur="1" fill="hold" id="43">
                                          <p:stCondLst>
                                            <p:cond delay="0"/>
                                          </p:stCondLst>
                                        </p:cTn>
                                        <p:tgtEl>
                                          <p:spTgt spid="13"/>
                                        </p:tgtEl>
                                        <p:attrNameLst>
                                          <p:attrName>style.visibility</p:attrName>
                                        </p:attrNameLst>
                                      </p:cBhvr>
                                      <p:to>
                                        <p:strVal val="visible"/>
                                      </p:to>
                                    </p:set>
                                    <p:animEffect filter="fade" transition="in">
                                      <p:cBhvr>
                                        <p:cTn dur="500" id="44"/>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flipH="1">
            <a:off x="1" y="3148508"/>
            <a:ext cx="734608"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1" y="2787774"/>
            <a:ext cx="734609"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flipV="1">
            <a:off x="734609" y="1635646"/>
            <a:ext cx="0" cy="115143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734609" y="1635646"/>
            <a:ext cx="3477351"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4211960" y="1635646"/>
            <a:ext cx="0" cy="115143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734608" y="3148508"/>
            <a:ext cx="0" cy="1151434"/>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34608" y="4299942"/>
            <a:ext cx="3477352"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4211960" y="3148508"/>
            <a:ext cx="0" cy="1151434"/>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4211960" y="3148508"/>
            <a:ext cx="4932043"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211960" y="2787080"/>
            <a:ext cx="4932040" cy="69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a:blip r:embed="rId2">
            <a:extLst>
              <a:ext uri="{28A0092B-C50C-407E-A947-70E740481C1C}">
                <a14:useLocalDpi val="0"/>
              </a:ext>
            </a:extLst>
          </a:blip>
          <a:stretch>
            <a:fillRect/>
          </a:stretch>
        </p:blipFill>
        <p:spPr>
          <a:xfrm>
            <a:off x="821025" y="1724270"/>
            <a:ext cx="3304518" cy="2553464"/>
          </a:xfrm>
          <a:prstGeom prst="rect">
            <a:avLst/>
          </a:prstGeom>
          <a:ln>
            <a:noFill/>
          </a:ln>
          <a:effectLst>
            <a:softEdge rad="112500"/>
          </a:effectLst>
        </p:spPr>
      </p:pic>
      <p:sp>
        <p:nvSpPr>
          <p:cNvPr id="13" name="TextBox 12"/>
          <p:cNvSpPr txBox="1"/>
          <p:nvPr/>
        </p:nvSpPr>
        <p:spPr>
          <a:xfrm>
            <a:off x="4211960" y="2812017"/>
            <a:ext cx="5053941" cy="259080"/>
          </a:xfrm>
          <a:prstGeom prst="rect">
            <a:avLst/>
          </a:prstGeom>
          <a:noFill/>
        </p:spPr>
        <p:txBody>
          <a:bodyPr rtlCol="0" wrap="square">
            <a:spAutoFit/>
          </a:bodyPr>
          <a:lstStyle/>
          <a:p>
            <a:r>
              <a:rPr altLang="zh-CN" b="1" lang="en-US" smtClean="0" sz="1100">
                <a:latin charset="-122" pitchFamily="34" typeface="微软雅黑"/>
                <a:ea charset="-122" pitchFamily="34" typeface="微软雅黑"/>
              </a:rPr>
              <a:t> Power Manager”能够根据你的使用状态智能化提供最佳电池解决方案</a:t>
            </a:r>
          </a:p>
        </p:txBody>
      </p:sp>
      <p:sp>
        <p:nvSpPr>
          <p:cNvPr id="14" name="矩形 13"/>
          <p:cNvSpPr/>
          <p:nvPr/>
        </p:nvSpPr>
        <p:spPr>
          <a:xfrm>
            <a:off x="848443" y="381893"/>
            <a:ext cx="3535680" cy="457200"/>
          </a:xfrm>
          <a:prstGeom prst="rect">
            <a:avLst/>
          </a:prstGeom>
        </p:spPr>
        <p:txBody>
          <a:bodyPr wrap="none">
            <a:spAutoFit/>
          </a:bodyPr>
          <a:lstStyle/>
          <a:p>
            <a:r>
              <a:rPr altLang="en-US" b="1" lang="zh-CN" sz="2400">
                <a:latin charset="-122" pitchFamily="34" typeface="微软雅黑"/>
                <a:ea charset="-122" pitchFamily="34" typeface="微软雅黑"/>
              </a:rPr>
              <a:t>创新之五：电源延时管理</a:t>
            </a:r>
          </a:p>
        </p:txBody>
      </p:sp>
      <p:sp>
        <p:nvSpPr>
          <p:cNvPr id="15" name="矩形 14"/>
          <p:cNvSpPr/>
          <p:nvPr/>
        </p:nvSpPr>
        <p:spPr>
          <a:xfrm>
            <a:off x="395536" y="457405"/>
            <a:ext cx="272440" cy="2975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0608997"/>
      </p:ext>
    </p:extLst>
  </p:cSld>
  <p:clrMapOvr>
    <a:masterClrMapping/>
  </p:clrMapOvr>
  <mc:AlternateContent>
    <mc:Choice Requires="p14">
      <p:transition p14:dur="250">
        <p:push/>
      </p:transition>
    </mc:Choice>
    <mc:Fallback>
      <p:transition>
        <p:push/>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par>
                                <p:cTn fill="hold" id="8" nodeType="withEffect" presetClass="entr" presetID="22" presetSubtype="8">
                                  <p:stCondLst>
                                    <p:cond delay="0"/>
                                  </p:stCondLst>
                                  <p:childTnLst>
                                    <p:set>
                                      <p:cBhvr>
                                        <p:cTn dur="1" fill="hold" id="9">
                                          <p:stCondLst>
                                            <p:cond delay="0"/>
                                          </p:stCondLst>
                                        </p:cTn>
                                        <p:tgtEl>
                                          <p:spTgt spid="2"/>
                                        </p:tgtEl>
                                        <p:attrNameLst>
                                          <p:attrName>style.visibility</p:attrName>
                                        </p:attrNameLst>
                                      </p:cBhvr>
                                      <p:to>
                                        <p:strVal val="visible"/>
                                      </p:to>
                                    </p:set>
                                    <p:animEffect filter="wipe(left)" transition="in">
                                      <p:cBhvr>
                                        <p:cTn dur="500" id="10"/>
                                        <p:tgtEl>
                                          <p:spTgt spid="2"/>
                                        </p:tgtEl>
                                      </p:cBhvr>
                                    </p:animEffect>
                                  </p:childTnLst>
                                </p:cTn>
                              </p:par>
                            </p:childTnLst>
                          </p:cTn>
                        </p:par>
                        <p:par>
                          <p:cTn fill="hold" id="11" nodeType="afterGroup">
                            <p:stCondLst>
                              <p:cond delay="500"/>
                            </p:stCondLst>
                            <p:childTnLst>
                              <p:par>
                                <p:cTn fill="hold" id="12" nodeType="afterEffect" presetClass="entr" presetID="22" presetSubtype="4">
                                  <p:stCondLst>
                                    <p:cond delay="0"/>
                                  </p:stCondLst>
                                  <p:childTnLst>
                                    <p:set>
                                      <p:cBhvr>
                                        <p:cTn dur="1" fill="hold" id="13">
                                          <p:stCondLst>
                                            <p:cond delay="0"/>
                                          </p:stCondLst>
                                        </p:cTn>
                                        <p:tgtEl>
                                          <p:spTgt spid="4"/>
                                        </p:tgtEl>
                                        <p:attrNameLst>
                                          <p:attrName>style.visibility</p:attrName>
                                        </p:attrNameLst>
                                      </p:cBhvr>
                                      <p:to>
                                        <p:strVal val="visible"/>
                                      </p:to>
                                    </p:set>
                                    <p:animEffect filter="wipe(down)" transition="in">
                                      <p:cBhvr>
                                        <p:cTn dur="500" id="14"/>
                                        <p:tgtEl>
                                          <p:spTgt spid="4"/>
                                        </p:tgtEl>
                                      </p:cBhvr>
                                    </p:animEffect>
                                  </p:childTnLst>
                                </p:cTn>
                              </p:par>
                              <p:par>
                                <p:cTn fill="hold" id="15" nodeType="withEffect" presetClass="entr" presetID="22" presetSubtype="1">
                                  <p:stCondLst>
                                    <p:cond delay="0"/>
                                  </p:stCondLst>
                                  <p:childTnLst>
                                    <p:set>
                                      <p:cBhvr>
                                        <p:cTn dur="1" fill="hold" id="16">
                                          <p:stCondLst>
                                            <p:cond delay="0"/>
                                          </p:stCondLst>
                                        </p:cTn>
                                        <p:tgtEl>
                                          <p:spTgt spid="7"/>
                                        </p:tgtEl>
                                        <p:attrNameLst>
                                          <p:attrName>style.visibility</p:attrName>
                                        </p:attrNameLst>
                                      </p:cBhvr>
                                      <p:to>
                                        <p:strVal val="visible"/>
                                      </p:to>
                                    </p:set>
                                    <p:animEffect filter="wipe(up)" transition="in">
                                      <p:cBhvr>
                                        <p:cTn dur="500" id="17"/>
                                        <p:tgtEl>
                                          <p:spTgt spid="7"/>
                                        </p:tgtEl>
                                      </p:cBhvr>
                                    </p:animEffect>
                                  </p:childTnLst>
                                </p:cTn>
                              </p:par>
                            </p:childTnLst>
                          </p:cTn>
                        </p:par>
                        <p:par>
                          <p:cTn fill="hold" id="18" nodeType="afterGroup">
                            <p:stCondLst>
                              <p:cond delay="1000"/>
                            </p:stCondLst>
                            <p:childTnLst>
                              <p:par>
                                <p:cTn fill="hold" id="19" nodeType="afterEffect" presetClass="entr" presetID="22" presetSubtype="8">
                                  <p:stCondLst>
                                    <p:cond delay="0"/>
                                  </p:stCondLst>
                                  <p:childTnLst>
                                    <p:set>
                                      <p:cBhvr>
                                        <p:cTn dur="1" fill="hold" id="20">
                                          <p:stCondLst>
                                            <p:cond delay="0"/>
                                          </p:stCondLst>
                                        </p:cTn>
                                        <p:tgtEl>
                                          <p:spTgt spid="5"/>
                                        </p:tgtEl>
                                        <p:attrNameLst>
                                          <p:attrName>style.visibility</p:attrName>
                                        </p:attrNameLst>
                                      </p:cBhvr>
                                      <p:to>
                                        <p:strVal val="visible"/>
                                      </p:to>
                                    </p:set>
                                    <p:animEffect filter="wipe(left)" transition="in">
                                      <p:cBhvr>
                                        <p:cTn dur="500" id="21"/>
                                        <p:tgtEl>
                                          <p:spTgt spid="5"/>
                                        </p:tgtEl>
                                      </p:cBhvr>
                                    </p:animEffect>
                                  </p:childTnLst>
                                </p:cTn>
                              </p:par>
                              <p:par>
                                <p:cTn fill="hold" id="22" nodeType="withEffect" presetClass="entr" presetID="10" presetSubtype="0">
                                  <p:stCondLst>
                                    <p:cond delay="0"/>
                                  </p:stCondLst>
                                  <p:childTnLst>
                                    <p:set>
                                      <p:cBhvr>
                                        <p:cTn dur="1" fill="hold" id="23">
                                          <p:stCondLst>
                                            <p:cond delay="0"/>
                                          </p:stCondLst>
                                        </p:cTn>
                                        <p:tgtEl>
                                          <p:spTgt spid="12"/>
                                        </p:tgtEl>
                                        <p:attrNameLst>
                                          <p:attrName>style.visibility</p:attrName>
                                        </p:attrNameLst>
                                      </p:cBhvr>
                                      <p:to>
                                        <p:strVal val="visible"/>
                                      </p:to>
                                    </p:set>
                                    <p:animEffect filter="fade" transition="in">
                                      <p:cBhvr>
                                        <p:cTn dur="750" id="24"/>
                                        <p:tgtEl>
                                          <p:spTgt spid="12"/>
                                        </p:tgtEl>
                                      </p:cBhvr>
                                    </p:animEffect>
                                  </p:childTnLst>
                                </p:cTn>
                              </p:par>
                              <p:par>
                                <p:cTn fill="hold" id="25" nodeType="withEffect" presetClass="entr" presetID="22" presetSubtype="8">
                                  <p:stCondLst>
                                    <p:cond delay="0"/>
                                  </p:stCondLst>
                                  <p:childTnLst>
                                    <p:set>
                                      <p:cBhvr>
                                        <p:cTn dur="1" fill="hold" id="26">
                                          <p:stCondLst>
                                            <p:cond delay="0"/>
                                          </p:stCondLst>
                                        </p:cTn>
                                        <p:tgtEl>
                                          <p:spTgt spid="8"/>
                                        </p:tgtEl>
                                        <p:attrNameLst>
                                          <p:attrName>style.visibility</p:attrName>
                                        </p:attrNameLst>
                                      </p:cBhvr>
                                      <p:to>
                                        <p:strVal val="visible"/>
                                      </p:to>
                                    </p:set>
                                    <p:animEffect filter="wipe(left)" transition="in">
                                      <p:cBhvr>
                                        <p:cTn dur="500" id="27"/>
                                        <p:tgtEl>
                                          <p:spTgt spid="8"/>
                                        </p:tgtEl>
                                      </p:cBhvr>
                                    </p:animEffect>
                                  </p:childTnLst>
                                </p:cTn>
                              </p:par>
                            </p:childTnLst>
                          </p:cTn>
                        </p:par>
                        <p:par>
                          <p:cTn fill="hold" id="28" nodeType="afterGroup">
                            <p:stCondLst>
                              <p:cond delay="1750"/>
                            </p:stCondLst>
                            <p:childTnLst>
                              <p:par>
                                <p:cTn fill="hold" id="29" nodeType="afterEffect" presetClass="entr" presetID="22" presetSubtype="1">
                                  <p:stCondLst>
                                    <p:cond delay="0"/>
                                  </p:stCondLst>
                                  <p:childTnLst>
                                    <p:set>
                                      <p:cBhvr>
                                        <p:cTn dur="1" fill="hold" id="30">
                                          <p:stCondLst>
                                            <p:cond delay="0"/>
                                          </p:stCondLst>
                                        </p:cTn>
                                        <p:tgtEl>
                                          <p:spTgt spid="6"/>
                                        </p:tgtEl>
                                        <p:attrNameLst>
                                          <p:attrName>style.visibility</p:attrName>
                                        </p:attrNameLst>
                                      </p:cBhvr>
                                      <p:to>
                                        <p:strVal val="visible"/>
                                      </p:to>
                                    </p:set>
                                    <p:animEffect filter="wipe(up)" transition="in">
                                      <p:cBhvr>
                                        <p:cTn dur="500" id="31"/>
                                        <p:tgtEl>
                                          <p:spTgt spid="6"/>
                                        </p:tgtEl>
                                      </p:cBhvr>
                                    </p:animEffect>
                                  </p:childTnLst>
                                </p:cTn>
                              </p:par>
                              <p:par>
                                <p:cTn fill="hold" id="32" nodeType="withEffect" presetClass="entr" presetID="22" presetSubtype="4">
                                  <p:stCondLst>
                                    <p:cond delay="0"/>
                                  </p:stCondLst>
                                  <p:childTnLst>
                                    <p:set>
                                      <p:cBhvr>
                                        <p:cTn dur="1" fill="hold" id="33">
                                          <p:stCondLst>
                                            <p:cond delay="0"/>
                                          </p:stCondLst>
                                        </p:cTn>
                                        <p:tgtEl>
                                          <p:spTgt spid="9"/>
                                        </p:tgtEl>
                                        <p:attrNameLst>
                                          <p:attrName>style.visibility</p:attrName>
                                        </p:attrNameLst>
                                      </p:cBhvr>
                                      <p:to>
                                        <p:strVal val="visible"/>
                                      </p:to>
                                    </p:set>
                                    <p:animEffect filter="wipe(down)" transition="in">
                                      <p:cBhvr>
                                        <p:cTn dur="500" id="34"/>
                                        <p:tgtEl>
                                          <p:spTgt spid="9"/>
                                        </p:tgtEl>
                                      </p:cBhvr>
                                    </p:animEffect>
                                  </p:childTnLst>
                                </p:cTn>
                              </p:par>
                            </p:childTnLst>
                          </p:cTn>
                        </p:par>
                        <p:par>
                          <p:cTn fill="hold" id="35" nodeType="afterGroup">
                            <p:stCondLst>
                              <p:cond delay="2250"/>
                            </p:stCondLst>
                            <p:childTnLst>
                              <p:par>
                                <p:cTn fill="hold" id="36" nodeType="afterEffect" presetClass="entr" presetID="22" presetSubtype="8">
                                  <p:stCondLst>
                                    <p:cond delay="0"/>
                                  </p:stCondLst>
                                  <p:childTnLst>
                                    <p:set>
                                      <p:cBhvr>
                                        <p:cTn dur="1" fill="hold" id="37">
                                          <p:stCondLst>
                                            <p:cond delay="0"/>
                                          </p:stCondLst>
                                        </p:cTn>
                                        <p:tgtEl>
                                          <p:spTgt spid="10"/>
                                        </p:tgtEl>
                                        <p:attrNameLst>
                                          <p:attrName>style.visibility</p:attrName>
                                        </p:attrNameLst>
                                      </p:cBhvr>
                                      <p:to>
                                        <p:strVal val="visible"/>
                                      </p:to>
                                    </p:set>
                                    <p:animEffect filter="wipe(left)" transition="in">
                                      <p:cBhvr>
                                        <p:cTn dur="500" id="38"/>
                                        <p:tgtEl>
                                          <p:spTgt spid="10"/>
                                        </p:tgtEl>
                                      </p:cBhvr>
                                    </p:animEffect>
                                  </p:childTnLst>
                                </p:cTn>
                              </p:par>
                              <p:par>
                                <p:cTn fill="hold" id="39" nodeType="withEffect" presetClass="entr" presetID="22" presetSubtype="8">
                                  <p:stCondLst>
                                    <p:cond delay="0"/>
                                  </p:stCondLst>
                                  <p:childTnLst>
                                    <p:set>
                                      <p:cBhvr>
                                        <p:cTn dur="1" fill="hold" id="40">
                                          <p:stCondLst>
                                            <p:cond delay="0"/>
                                          </p:stCondLst>
                                        </p:cTn>
                                        <p:tgtEl>
                                          <p:spTgt spid="11"/>
                                        </p:tgtEl>
                                        <p:attrNameLst>
                                          <p:attrName>style.visibility</p:attrName>
                                        </p:attrNameLst>
                                      </p:cBhvr>
                                      <p:to>
                                        <p:strVal val="visible"/>
                                      </p:to>
                                    </p:set>
                                    <p:animEffect filter="wipe(left)" transition="in">
                                      <p:cBhvr>
                                        <p:cTn dur="500" id="41"/>
                                        <p:tgtEl>
                                          <p:spTgt spid="11"/>
                                        </p:tgtEl>
                                      </p:cBhvr>
                                    </p:animEffect>
                                  </p:childTnLst>
                                </p:cTn>
                              </p:par>
                              <p:par>
                                <p:cTn fill="hold" grpId="0" id="42" nodeType="withEffect" presetClass="entr" presetID="10" presetSubtype="0">
                                  <p:stCondLst>
                                    <p:cond delay="500"/>
                                  </p:stCondLst>
                                  <p:childTnLst>
                                    <p:set>
                                      <p:cBhvr>
                                        <p:cTn dur="1" fill="hold" id="43">
                                          <p:stCondLst>
                                            <p:cond delay="0"/>
                                          </p:stCondLst>
                                        </p:cTn>
                                        <p:tgtEl>
                                          <p:spTgt spid="13"/>
                                        </p:tgtEl>
                                        <p:attrNameLst>
                                          <p:attrName>style.visibility</p:attrName>
                                        </p:attrNameLst>
                                      </p:cBhvr>
                                      <p:to>
                                        <p:strVal val="visible"/>
                                      </p:to>
                                    </p:set>
                                    <p:animEffect filter="fade" transition="in">
                                      <p:cBhvr>
                                        <p:cTn dur="500" id="44"/>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flipH="1">
            <a:off x="1" y="3148508"/>
            <a:ext cx="734608"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1" y="2787774"/>
            <a:ext cx="734609"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flipV="1">
            <a:off x="734609" y="1635646"/>
            <a:ext cx="0" cy="115143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734609" y="1635646"/>
            <a:ext cx="3477351"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4211960" y="1635646"/>
            <a:ext cx="0" cy="115143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734608" y="3148508"/>
            <a:ext cx="0" cy="1151434"/>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34608" y="4299942"/>
            <a:ext cx="3477352"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4211960" y="3148508"/>
            <a:ext cx="0" cy="1151434"/>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a:off x="4211961" y="3148508"/>
            <a:ext cx="4464495" cy="2063"/>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211960" y="2787080"/>
            <a:ext cx="4530248"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a:blip r:embed="rId2">
            <a:extLst>
              <a:ext uri="{28A0092B-C50C-407E-A947-70E740481C1C}">
                <a14:useLocalDpi val="0"/>
              </a:ext>
            </a:extLst>
          </a:blip>
          <a:stretch>
            <a:fillRect/>
          </a:stretch>
        </p:blipFill>
        <p:spPr>
          <a:xfrm>
            <a:off x="848443" y="1705765"/>
            <a:ext cx="3219501" cy="2520280"/>
          </a:xfrm>
          <a:prstGeom prst="rect">
            <a:avLst/>
          </a:prstGeom>
          <a:ln>
            <a:noFill/>
          </a:ln>
          <a:effectLst>
            <a:softEdge rad="112500"/>
          </a:effectLst>
        </p:spPr>
      </p:pic>
      <p:sp>
        <p:nvSpPr>
          <p:cNvPr id="13" name="TextBox 12"/>
          <p:cNvSpPr txBox="1"/>
          <p:nvPr/>
        </p:nvSpPr>
        <p:spPr>
          <a:xfrm>
            <a:off x="4572001" y="2812017"/>
            <a:ext cx="4104455" cy="259080"/>
          </a:xfrm>
          <a:prstGeom prst="rect">
            <a:avLst/>
          </a:prstGeom>
          <a:noFill/>
        </p:spPr>
        <p:txBody>
          <a:bodyPr rtlCol="0" wrap="square">
            <a:spAutoFit/>
          </a:bodyPr>
          <a:lstStyle/>
          <a:p>
            <a:r>
              <a:rPr altLang="en-US" b="1" lang="zh-CN" smtClean="0" sz="1100">
                <a:latin charset="-122" pitchFamily="34" typeface="微软雅黑"/>
                <a:ea charset="-122" pitchFamily="34" typeface="微软雅黑"/>
              </a:rPr>
              <a:t>赛车防滚架设计，提高系统稳定性。材质采用轻巧的镁合金</a:t>
            </a:r>
          </a:p>
        </p:txBody>
      </p:sp>
      <p:sp>
        <p:nvSpPr>
          <p:cNvPr id="14" name="矩形 13"/>
          <p:cNvSpPr/>
          <p:nvPr/>
        </p:nvSpPr>
        <p:spPr>
          <a:xfrm>
            <a:off x="848443" y="381893"/>
            <a:ext cx="4118293" cy="457200"/>
          </a:xfrm>
          <a:prstGeom prst="rect">
            <a:avLst/>
          </a:prstGeom>
        </p:spPr>
        <p:txBody>
          <a:bodyPr wrap="none">
            <a:spAutoFit/>
          </a:bodyPr>
          <a:lstStyle/>
          <a:p>
            <a:r>
              <a:rPr altLang="en-US" b="1" lang="zh-CN" sz="2400">
                <a:latin charset="-122" pitchFamily="34" typeface="微软雅黑"/>
                <a:ea charset="-122" pitchFamily="34" typeface="微软雅黑"/>
              </a:rPr>
              <a:t>创新之六：防滚架&amp;铰链构架</a:t>
            </a:r>
          </a:p>
        </p:txBody>
      </p:sp>
      <p:sp>
        <p:nvSpPr>
          <p:cNvPr id="15" name="矩形 14"/>
          <p:cNvSpPr/>
          <p:nvPr/>
        </p:nvSpPr>
        <p:spPr>
          <a:xfrm>
            <a:off x="395536" y="457405"/>
            <a:ext cx="272440" cy="2975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8676456" y="3076500"/>
            <a:ext cx="131505" cy="144016"/>
          </a:xfrm>
          <a:prstGeom prst="rect">
            <a:avLst/>
          </a:prstGeom>
          <a:solidFill>
            <a:srgbClr val="DC1F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2" name="直接连接符 21"/>
          <p:cNvCxnSpPr>
            <a:endCxn id="20" idx="0"/>
          </p:cNvCxnSpPr>
          <p:nvPr/>
        </p:nvCxnSpPr>
        <p:spPr>
          <a:xfrm flipH="1">
            <a:off x="8742209" y="2787080"/>
            <a:ext cx="0" cy="28942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32343304"/>
      </p:ext>
    </p:extLst>
  </p:cSld>
  <p:clrMapOvr>
    <a:masterClrMapping/>
  </p:clrMapOvr>
  <mc:AlternateContent>
    <mc:Choice Requires="p14">
      <p:transition p14:dur="250">
        <p:push/>
      </p:transition>
    </mc:Choice>
    <mc:Fallback>
      <p:transition>
        <p:push/>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par>
                                <p:cTn fill="hold" id="8" nodeType="withEffect" presetClass="entr" presetID="22" presetSubtype="8">
                                  <p:stCondLst>
                                    <p:cond delay="0"/>
                                  </p:stCondLst>
                                  <p:childTnLst>
                                    <p:set>
                                      <p:cBhvr>
                                        <p:cTn dur="1" fill="hold" id="9">
                                          <p:stCondLst>
                                            <p:cond delay="0"/>
                                          </p:stCondLst>
                                        </p:cTn>
                                        <p:tgtEl>
                                          <p:spTgt spid="2"/>
                                        </p:tgtEl>
                                        <p:attrNameLst>
                                          <p:attrName>style.visibility</p:attrName>
                                        </p:attrNameLst>
                                      </p:cBhvr>
                                      <p:to>
                                        <p:strVal val="visible"/>
                                      </p:to>
                                    </p:set>
                                    <p:animEffect filter="wipe(left)" transition="in">
                                      <p:cBhvr>
                                        <p:cTn dur="500" id="10"/>
                                        <p:tgtEl>
                                          <p:spTgt spid="2"/>
                                        </p:tgtEl>
                                      </p:cBhvr>
                                    </p:animEffect>
                                  </p:childTnLst>
                                </p:cTn>
                              </p:par>
                            </p:childTnLst>
                          </p:cTn>
                        </p:par>
                        <p:par>
                          <p:cTn fill="hold" id="11" nodeType="afterGroup">
                            <p:stCondLst>
                              <p:cond delay="500"/>
                            </p:stCondLst>
                            <p:childTnLst>
                              <p:par>
                                <p:cTn fill="hold" id="12" nodeType="afterEffect" presetClass="entr" presetID="22" presetSubtype="4">
                                  <p:stCondLst>
                                    <p:cond delay="0"/>
                                  </p:stCondLst>
                                  <p:childTnLst>
                                    <p:set>
                                      <p:cBhvr>
                                        <p:cTn dur="1" fill="hold" id="13">
                                          <p:stCondLst>
                                            <p:cond delay="0"/>
                                          </p:stCondLst>
                                        </p:cTn>
                                        <p:tgtEl>
                                          <p:spTgt spid="4"/>
                                        </p:tgtEl>
                                        <p:attrNameLst>
                                          <p:attrName>style.visibility</p:attrName>
                                        </p:attrNameLst>
                                      </p:cBhvr>
                                      <p:to>
                                        <p:strVal val="visible"/>
                                      </p:to>
                                    </p:set>
                                    <p:animEffect filter="wipe(down)" transition="in">
                                      <p:cBhvr>
                                        <p:cTn dur="500" id="14"/>
                                        <p:tgtEl>
                                          <p:spTgt spid="4"/>
                                        </p:tgtEl>
                                      </p:cBhvr>
                                    </p:animEffect>
                                  </p:childTnLst>
                                </p:cTn>
                              </p:par>
                              <p:par>
                                <p:cTn fill="hold" id="15" nodeType="withEffect" presetClass="entr" presetID="22" presetSubtype="1">
                                  <p:stCondLst>
                                    <p:cond delay="0"/>
                                  </p:stCondLst>
                                  <p:childTnLst>
                                    <p:set>
                                      <p:cBhvr>
                                        <p:cTn dur="1" fill="hold" id="16">
                                          <p:stCondLst>
                                            <p:cond delay="0"/>
                                          </p:stCondLst>
                                        </p:cTn>
                                        <p:tgtEl>
                                          <p:spTgt spid="7"/>
                                        </p:tgtEl>
                                        <p:attrNameLst>
                                          <p:attrName>style.visibility</p:attrName>
                                        </p:attrNameLst>
                                      </p:cBhvr>
                                      <p:to>
                                        <p:strVal val="visible"/>
                                      </p:to>
                                    </p:set>
                                    <p:animEffect filter="wipe(up)" transition="in">
                                      <p:cBhvr>
                                        <p:cTn dur="500" id="17"/>
                                        <p:tgtEl>
                                          <p:spTgt spid="7"/>
                                        </p:tgtEl>
                                      </p:cBhvr>
                                    </p:animEffect>
                                  </p:childTnLst>
                                </p:cTn>
                              </p:par>
                            </p:childTnLst>
                          </p:cTn>
                        </p:par>
                        <p:par>
                          <p:cTn fill="hold" id="18" nodeType="afterGroup">
                            <p:stCondLst>
                              <p:cond delay="1000"/>
                            </p:stCondLst>
                            <p:childTnLst>
                              <p:par>
                                <p:cTn fill="hold" id="19" nodeType="afterEffect" presetClass="entr" presetID="22" presetSubtype="8">
                                  <p:stCondLst>
                                    <p:cond delay="0"/>
                                  </p:stCondLst>
                                  <p:childTnLst>
                                    <p:set>
                                      <p:cBhvr>
                                        <p:cTn dur="1" fill="hold" id="20">
                                          <p:stCondLst>
                                            <p:cond delay="0"/>
                                          </p:stCondLst>
                                        </p:cTn>
                                        <p:tgtEl>
                                          <p:spTgt spid="5"/>
                                        </p:tgtEl>
                                        <p:attrNameLst>
                                          <p:attrName>style.visibility</p:attrName>
                                        </p:attrNameLst>
                                      </p:cBhvr>
                                      <p:to>
                                        <p:strVal val="visible"/>
                                      </p:to>
                                    </p:set>
                                    <p:animEffect filter="wipe(left)" transition="in">
                                      <p:cBhvr>
                                        <p:cTn dur="500" id="21"/>
                                        <p:tgtEl>
                                          <p:spTgt spid="5"/>
                                        </p:tgtEl>
                                      </p:cBhvr>
                                    </p:animEffect>
                                  </p:childTnLst>
                                </p:cTn>
                              </p:par>
                              <p:par>
                                <p:cTn fill="hold" id="22" nodeType="withEffect" presetClass="entr" presetID="10" presetSubtype="0">
                                  <p:stCondLst>
                                    <p:cond delay="0"/>
                                  </p:stCondLst>
                                  <p:childTnLst>
                                    <p:set>
                                      <p:cBhvr>
                                        <p:cTn dur="1" fill="hold" id="23">
                                          <p:stCondLst>
                                            <p:cond delay="0"/>
                                          </p:stCondLst>
                                        </p:cTn>
                                        <p:tgtEl>
                                          <p:spTgt spid="12"/>
                                        </p:tgtEl>
                                        <p:attrNameLst>
                                          <p:attrName>style.visibility</p:attrName>
                                        </p:attrNameLst>
                                      </p:cBhvr>
                                      <p:to>
                                        <p:strVal val="visible"/>
                                      </p:to>
                                    </p:set>
                                    <p:animEffect filter="fade" transition="in">
                                      <p:cBhvr>
                                        <p:cTn dur="750" id="24"/>
                                        <p:tgtEl>
                                          <p:spTgt spid="12"/>
                                        </p:tgtEl>
                                      </p:cBhvr>
                                    </p:animEffect>
                                  </p:childTnLst>
                                </p:cTn>
                              </p:par>
                              <p:par>
                                <p:cTn fill="hold" id="25" nodeType="withEffect" presetClass="entr" presetID="22" presetSubtype="8">
                                  <p:stCondLst>
                                    <p:cond delay="0"/>
                                  </p:stCondLst>
                                  <p:childTnLst>
                                    <p:set>
                                      <p:cBhvr>
                                        <p:cTn dur="1" fill="hold" id="26">
                                          <p:stCondLst>
                                            <p:cond delay="0"/>
                                          </p:stCondLst>
                                        </p:cTn>
                                        <p:tgtEl>
                                          <p:spTgt spid="8"/>
                                        </p:tgtEl>
                                        <p:attrNameLst>
                                          <p:attrName>style.visibility</p:attrName>
                                        </p:attrNameLst>
                                      </p:cBhvr>
                                      <p:to>
                                        <p:strVal val="visible"/>
                                      </p:to>
                                    </p:set>
                                    <p:animEffect filter="wipe(left)" transition="in">
                                      <p:cBhvr>
                                        <p:cTn dur="500" id="27"/>
                                        <p:tgtEl>
                                          <p:spTgt spid="8"/>
                                        </p:tgtEl>
                                      </p:cBhvr>
                                    </p:animEffect>
                                  </p:childTnLst>
                                </p:cTn>
                              </p:par>
                            </p:childTnLst>
                          </p:cTn>
                        </p:par>
                        <p:par>
                          <p:cTn fill="hold" id="28" nodeType="afterGroup">
                            <p:stCondLst>
                              <p:cond delay="1750"/>
                            </p:stCondLst>
                            <p:childTnLst>
                              <p:par>
                                <p:cTn fill="hold" id="29" nodeType="afterEffect" presetClass="entr" presetID="22" presetSubtype="1">
                                  <p:stCondLst>
                                    <p:cond delay="0"/>
                                  </p:stCondLst>
                                  <p:childTnLst>
                                    <p:set>
                                      <p:cBhvr>
                                        <p:cTn dur="1" fill="hold" id="30">
                                          <p:stCondLst>
                                            <p:cond delay="0"/>
                                          </p:stCondLst>
                                        </p:cTn>
                                        <p:tgtEl>
                                          <p:spTgt spid="6"/>
                                        </p:tgtEl>
                                        <p:attrNameLst>
                                          <p:attrName>style.visibility</p:attrName>
                                        </p:attrNameLst>
                                      </p:cBhvr>
                                      <p:to>
                                        <p:strVal val="visible"/>
                                      </p:to>
                                    </p:set>
                                    <p:animEffect filter="wipe(up)" transition="in">
                                      <p:cBhvr>
                                        <p:cTn dur="500" id="31"/>
                                        <p:tgtEl>
                                          <p:spTgt spid="6"/>
                                        </p:tgtEl>
                                      </p:cBhvr>
                                    </p:animEffect>
                                  </p:childTnLst>
                                </p:cTn>
                              </p:par>
                              <p:par>
                                <p:cTn fill="hold" id="32" nodeType="withEffect" presetClass="entr" presetID="22" presetSubtype="4">
                                  <p:stCondLst>
                                    <p:cond delay="0"/>
                                  </p:stCondLst>
                                  <p:childTnLst>
                                    <p:set>
                                      <p:cBhvr>
                                        <p:cTn dur="1" fill="hold" id="33">
                                          <p:stCondLst>
                                            <p:cond delay="0"/>
                                          </p:stCondLst>
                                        </p:cTn>
                                        <p:tgtEl>
                                          <p:spTgt spid="9"/>
                                        </p:tgtEl>
                                        <p:attrNameLst>
                                          <p:attrName>style.visibility</p:attrName>
                                        </p:attrNameLst>
                                      </p:cBhvr>
                                      <p:to>
                                        <p:strVal val="visible"/>
                                      </p:to>
                                    </p:set>
                                    <p:animEffect filter="wipe(down)" transition="in">
                                      <p:cBhvr>
                                        <p:cTn dur="500" id="34"/>
                                        <p:tgtEl>
                                          <p:spTgt spid="9"/>
                                        </p:tgtEl>
                                      </p:cBhvr>
                                    </p:animEffect>
                                  </p:childTnLst>
                                </p:cTn>
                              </p:par>
                            </p:childTnLst>
                          </p:cTn>
                        </p:par>
                        <p:par>
                          <p:cTn fill="hold" id="35" nodeType="afterGroup">
                            <p:stCondLst>
                              <p:cond delay="2250"/>
                            </p:stCondLst>
                            <p:childTnLst>
                              <p:par>
                                <p:cTn fill="hold" id="36" nodeType="afterEffect" presetClass="entr" presetID="22" presetSubtype="8">
                                  <p:stCondLst>
                                    <p:cond delay="0"/>
                                  </p:stCondLst>
                                  <p:childTnLst>
                                    <p:set>
                                      <p:cBhvr>
                                        <p:cTn dur="1" fill="hold" id="37">
                                          <p:stCondLst>
                                            <p:cond delay="0"/>
                                          </p:stCondLst>
                                        </p:cTn>
                                        <p:tgtEl>
                                          <p:spTgt spid="10"/>
                                        </p:tgtEl>
                                        <p:attrNameLst>
                                          <p:attrName>style.visibility</p:attrName>
                                        </p:attrNameLst>
                                      </p:cBhvr>
                                      <p:to>
                                        <p:strVal val="visible"/>
                                      </p:to>
                                    </p:set>
                                    <p:animEffect filter="wipe(left)" transition="in">
                                      <p:cBhvr>
                                        <p:cTn dur="500" id="38"/>
                                        <p:tgtEl>
                                          <p:spTgt spid="10"/>
                                        </p:tgtEl>
                                      </p:cBhvr>
                                    </p:animEffect>
                                  </p:childTnLst>
                                </p:cTn>
                              </p:par>
                              <p:par>
                                <p:cTn fill="hold" id="39" nodeType="withEffect" presetClass="entr" presetID="22" presetSubtype="8">
                                  <p:stCondLst>
                                    <p:cond delay="0"/>
                                  </p:stCondLst>
                                  <p:childTnLst>
                                    <p:set>
                                      <p:cBhvr>
                                        <p:cTn dur="1" fill="hold" id="40">
                                          <p:stCondLst>
                                            <p:cond delay="0"/>
                                          </p:stCondLst>
                                        </p:cTn>
                                        <p:tgtEl>
                                          <p:spTgt spid="11"/>
                                        </p:tgtEl>
                                        <p:attrNameLst>
                                          <p:attrName>style.visibility</p:attrName>
                                        </p:attrNameLst>
                                      </p:cBhvr>
                                      <p:to>
                                        <p:strVal val="visible"/>
                                      </p:to>
                                    </p:set>
                                    <p:animEffect filter="wipe(left)" transition="in">
                                      <p:cBhvr>
                                        <p:cTn dur="500" id="41"/>
                                        <p:tgtEl>
                                          <p:spTgt spid="11"/>
                                        </p:tgtEl>
                                      </p:cBhvr>
                                    </p:animEffect>
                                  </p:childTnLst>
                                </p:cTn>
                              </p:par>
                            </p:childTnLst>
                          </p:cTn>
                        </p:par>
                        <p:par>
                          <p:cTn fill="hold" id="42" nodeType="afterGroup">
                            <p:stCondLst>
                              <p:cond delay="2750"/>
                            </p:stCondLst>
                            <p:childTnLst>
                              <p:par>
                                <p:cTn fill="hold" id="43" nodeType="afterEffect" presetClass="entr" presetID="22" presetSubtype="1">
                                  <p:stCondLst>
                                    <p:cond delay="0"/>
                                  </p:stCondLst>
                                  <p:childTnLst>
                                    <p:set>
                                      <p:cBhvr>
                                        <p:cTn dur="1" fill="hold" id="44">
                                          <p:stCondLst>
                                            <p:cond delay="0"/>
                                          </p:stCondLst>
                                        </p:cTn>
                                        <p:tgtEl>
                                          <p:spTgt spid="22"/>
                                        </p:tgtEl>
                                        <p:attrNameLst>
                                          <p:attrName>style.visibility</p:attrName>
                                        </p:attrNameLst>
                                      </p:cBhvr>
                                      <p:to>
                                        <p:strVal val="visible"/>
                                      </p:to>
                                    </p:set>
                                    <p:animEffect filter="wipe(up)" transition="in">
                                      <p:cBhvr>
                                        <p:cTn dur="500" id="45"/>
                                        <p:tgtEl>
                                          <p:spTgt spid="22"/>
                                        </p:tgtEl>
                                      </p:cBhvr>
                                    </p:animEffect>
                                  </p:childTnLst>
                                </p:cTn>
                              </p:par>
                              <p:par>
                                <p:cTn fill="hold" grpId="0" id="46" nodeType="withEffect" presetClass="entr" presetID="10" presetSubtype="0">
                                  <p:stCondLst>
                                    <p:cond delay="500"/>
                                  </p:stCondLst>
                                  <p:childTnLst>
                                    <p:set>
                                      <p:cBhvr>
                                        <p:cTn dur="1" fill="hold" id="47">
                                          <p:stCondLst>
                                            <p:cond delay="0"/>
                                          </p:stCondLst>
                                        </p:cTn>
                                        <p:tgtEl>
                                          <p:spTgt spid="13"/>
                                        </p:tgtEl>
                                        <p:attrNameLst>
                                          <p:attrName>style.visibility</p:attrName>
                                        </p:attrNameLst>
                                      </p:cBhvr>
                                      <p:to>
                                        <p:strVal val="visible"/>
                                      </p:to>
                                    </p:set>
                                    <p:animEffect filter="fade" transition="in">
                                      <p:cBhvr>
                                        <p:cTn dur="500" id="48"/>
                                        <p:tgtEl>
                                          <p:spTgt spid="13"/>
                                        </p:tgtEl>
                                      </p:cBhvr>
                                    </p:animEffect>
                                  </p:childTnLst>
                                </p:cTn>
                              </p:par>
                            </p:childTnLst>
                          </p:cTn>
                        </p:par>
                        <p:par>
                          <p:cTn fill="hold" id="49" nodeType="afterGroup">
                            <p:stCondLst>
                              <p:cond delay="3750"/>
                            </p:stCondLst>
                            <p:childTnLst>
                              <p:par>
                                <p:cTn fill="hold" grpId="0" id="50" nodeType="afterEffect" presetClass="entr" presetID="53" presetSubtype="0">
                                  <p:stCondLst>
                                    <p:cond delay="0"/>
                                  </p:stCondLst>
                                  <p:childTnLst>
                                    <p:set>
                                      <p:cBhvr>
                                        <p:cTn dur="1" fill="hold" id="51">
                                          <p:stCondLst>
                                            <p:cond delay="0"/>
                                          </p:stCondLst>
                                        </p:cTn>
                                        <p:tgtEl>
                                          <p:spTgt spid="20"/>
                                        </p:tgtEl>
                                        <p:attrNameLst>
                                          <p:attrName>style.visibility</p:attrName>
                                        </p:attrNameLst>
                                      </p:cBhvr>
                                      <p:to>
                                        <p:strVal val="visible"/>
                                      </p:to>
                                    </p:set>
                                    <p:anim calcmode="lin" valueType="num">
                                      <p:cBhvr>
                                        <p:cTn dur="500" fill="hold" id="52"/>
                                        <p:tgtEl>
                                          <p:spTgt spid="20"/>
                                        </p:tgtEl>
                                        <p:attrNameLst>
                                          <p:attrName>ppt_w</p:attrName>
                                        </p:attrNameLst>
                                      </p:cBhvr>
                                      <p:tavLst>
                                        <p:tav tm="0">
                                          <p:val>
                                            <p:fltVal val="0"/>
                                          </p:val>
                                        </p:tav>
                                        <p:tav tm="100000">
                                          <p:val>
                                            <p:strVal val="#ppt_w"/>
                                          </p:val>
                                        </p:tav>
                                      </p:tavLst>
                                    </p:anim>
                                    <p:anim calcmode="lin" valueType="num">
                                      <p:cBhvr>
                                        <p:cTn dur="500" fill="hold" id="53"/>
                                        <p:tgtEl>
                                          <p:spTgt spid="20"/>
                                        </p:tgtEl>
                                        <p:attrNameLst>
                                          <p:attrName>ppt_h</p:attrName>
                                        </p:attrNameLst>
                                      </p:cBhvr>
                                      <p:tavLst>
                                        <p:tav tm="0">
                                          <p:val>
                                            <p:fltVal val="0"/>
                                          </p:val>
                                        </p:tav>
                                        <p:tav tm="100000">
                                          <p:val>
                                            <p:strVal val="#ppt_h"/>
                                          </p:val>
                                        </p:tav>
                                      </p:tavLst>
                                    </p:anim>
                                    <p:animEffect filter="fade" transition="in">
                                      <p:cBhvr>
                                        <p:cTn dur="500" id="54"/>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20"/>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TextBox 25"/>
          <p:cNvSpPr txBox="1"/>
          <p:nvPr/>
        </p:nvSpPr>
        <p:spPr>
          <a:xfrm>
            <a:off x="3203848" y="2283718"/>
            <a:ext cx="3672408" cy="1097280"/>
          </a:xfrm>
          <a:prstGeom prst="rect">
            <a:avLst/>
          </a:prstGeom>
          <a:noFill/>
        </p:spPr>
        <p:txBody>
          <a:bodyPr rtlCol="0" wrap="square">
            <a:spAutoFit/>
          </a:bodyPr>
          <a:lstStyle/>
          <a:p>
            <a:r>
              <a:rPr altLang="zh-CN" b="1" lang="en-US" smtClean="0" sz="6600">
                <a:solidFill>
                  <a:srgbClr val="DC1F26"/>
                </a:solidFill>
              </a:rPr>
              <a:t>Thinkpad</a:t>
            </a:r>
          </a:p>
        </p:txBody>
      </p:sp>
      <p:sp>
        <p:nvSpPr>
          <p:cNvPr id="27" name="TextBox 26"/>
          <p:cNvSpPr txBox="1"/>
          <p:nvPr/>
        </p:nvSpPr>
        <p:spPr>
          <a:xfrm>
            <a:off x="467544" y="374638"/>
            <a:ext cx="2232248" cy="518160"/>
          </a:xfrm>
          <a:prstGeom prst="rect">
            <a:avLst/>
          </a:prstGeom>
          <a:noFill/>
        </p:spPr>
        <p:txBody>
          <a:bodyPr rtlCol="0" wrap="square">
            <a:spAutoFit/>
          </a:bodyPr>
          <a:lstStyle/>
          <a:p>
            <a:r>
              <a:rPr altLang="zh-CN" b="1" lang="en-US" smtClean="0" sz="2800"/>
              <a:t>Chapter  3</a:t>
            </a:r>
          </a:p>
        </p:txBody>
      </p:sp>
      <p:sp>
        <p:nvSpPr>
          <p:cNvPr id="4" name="TextBox 3"/>
          <p:cNvSpPr txBox="1"/>
          <p:nvPr/>
        </p:nvSpPr>
        <p:spPr>
          <a:xfrm>
            <a:off x="6660231" y="2571750"/>
            <a:ext cx="1728192" cy="640080"/>
          </a:xfrm>
          <a:prstGeom prst="rect">
            <a:avLst/>
          </a:prstGeom>
          <a:noFill/>
        </p:spPr>
        <p:txBody>
          <a:bodyPr rtlCol="0" wrap="square">
            <a:spAutoFit/>
          </a:bodyPr>
          <a:lstStyle/>
          <a:p>
            <a:endParaRPr altLang="zh-CN" b="1" lang="en-US" smtClean="0" sz="1800">
              <a:latin charset="-122" pitchFamily="34" typeface="微软雅黑"/>
              <a:ea charset="-122" pitchFamily="34" typeface="微软雅黑"/>
            </a:endParaRPr>
          </a:p>
          <a:p>
            <a:r>
              <a:rPr altLang="zh-CN" b="1" lang="en-US" smtClean="0" sz="1800">
                <a:latin charset="-122" pitchFamily="34" typeface="微软雅黑"/>
                <a:ea charset="-122" pitchFamily="34" typeface="微软雅黑"/>
              </a:rPr>
              <a:t>经典机型</a:t>
            </a:r>
          </a:p>
        </p:txBody>
      </p:sp>
      <p:sp>
        <p:nvSpPr>
          <p:cNvPr id="5" name="TextBox 4"/>
          <p:cNvSpPr txBox="1"/>
          <p:nvPr/>
        </p:nvSpPr>
        <p:spPr>
          <a:xfrm>
            <a:off x="3275856" y="3219822"/>
            <a:ext cx="4680520" cy="822960"/>
          </a:xfrm>
          <a:prstGeom prst="rect">
            <a:avLst/>
          </a:prstGeom>
          <a:noFill/>
        </p:spPr>
        <p:txBody>
          <a:bodyPr rtlCol="0" wrap="square">
            <a:spAutoFit/>
          </a:bodyPr>
          <a:lstStyle/>
          <a:p>
            <a:r>
              <a:rPr altLang="zh-CN" lang="en-US" sz="1600">
                <a:latin charset="-122" pitchFamily="34" typeface="微软雅黑"/>
                <a:ea charset="-122" pitchFamily="34" typeface="微软雅黑"/>
              </a:rPr>
              <a:t>ThinkPad的20年，从700C到X1，不仅是一个品牌发展的20年，它见证了笔记本发展的变迁，影响了移动计算技术发展的沿革。</a:t>
            </a:r>
          </a:p>
        </p:txBody>
      </p:sp>
      <p:cxnSp>
        <p:nvCxnSpPr>
          <p:cNvPr id="6" name="直接连接符 5"/>
          <p:cNvCxnSpPr/>
          <p:nvPr/>
        </p:nvCxnSpPr>
        <p:spPr>
          <a:xfrm>
            <a:off x="6600734" y="3213716"/>
            <a:ext cx="2454924"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6600735" y="3147814"/>
            <a:ext cx="131505" cy="144016"/>
          </a:xfrm>
          <a:prstGeom prst="rect">
            <a:avLst/>
          </a:prstGeom>
          <a:solidFill>
            <a:srgbClr val="DC1F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9" name="直接连接符 8"/>
          <p:cNvCxnSpPr/>
          <p:nvPr/>
        </p:nvCxnSpPr>
        <p:spPr>
          <a:xfrm>
            <a:off x="9043755" y="2858018"/>
            <a:ext cx="91171"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9055658" y="2837716"/>
            <a:ext cx="2828" cy="382106"/>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379399635"/>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childTnLst>
                          </p:cTn>
                        </p:par>
                        <p:par>
                          <p:cTn fill="hold" id="10" nodeType="afterGroup">
                            <p:stCondLst>
                              <p:cond delay="500"/>
                            </p:stCondLst>
                            <p:childTnLst>
                              <p:par>
                                <p:cTn fill="hold" id="11" nodeType="afterEffect" presetClass="entr" presetID="22" presetSubtype="8">
                                  <p:stCondLst>
                                    <p:cond delay="0"/>
                                  </p:stCondLst>
                                  <p:childTnLst>
                                    <p:set>
                                      <p:cBhvr>
                                        <p:cTn dur="1" fill="hold" id="12">
                                          <p:stCondLst>
                                            <p:cond delay="0"/>
                                          </p:stCondLst>
                                        </p:cTn>
                                        <p:tgtEl>
                                          <p:spTgt spid="6"/>
                                        </p:tgtEl>
                                        <p:attrNameLst>
                                          <p:attrName>style.visibility</p:attrName>
                                        </p:attrNameLst>
                                      </p:cBhvr>
                                      <p:to>
                                        <p:strVal val="visible"/>
                                      </p:to>
                                    </p:set>
                                    <p:animEffect filter="wipe(left)" transition="in">
                                      <p:cBhvr>
                                        <p:cTn dur="500" id="13"/>
                                        <p:tgtEl>
                                          <p:spTgt spid="6"/>
                                        </p:tgtEl>
                                      </p:cBhvr>
                                    </p:animEffect>
                                  </p:childTnLst>
                                </p:cTn>
                              </p:par>
                            </p:childTnLst>
                          </p:cTn>
                        </p:par>
                        <p:par>
                          <p:cTn fill="hold" id="14" nodeType="afterGroup">
                            <p:stCondLst>
                              <p:cond delay="1000"/>
                            </p:stCondLst>
                            <p:childTnLst>
                              <p:par>
                                <p:cTn fill="hold" id="15" nodeType="afterEffect" presetClass="entr" presetID="22" presetSubtype="4">
                                  <p:stCondLst>
                                    <p:cond delay="0"/>
                                  </p:stCondLst>
                                  <p:childTnLst>
                                    <p:set>
                                      <p:cBhvr>
                                        <p:cTn dur="1" fill="hold" id="16">
                                          <p:stCondLst>
                                            <p:cond delay="0"/>
                                          </p:stCondLst>
                                        </p:cTn>
                                        <p:tgtEl>
                                          <p:spTgt spid="12"/>
                                        </p:tgtEl>
                                        <p:attrNameLst>
                                          <p:attrName>style.visibility</p:attrName>
                                        </p:attrNameLst>
                                      </p:cBhvr>
                                      <p:to>
                                        <p:strVal val="visible"/>
                                      </p:to>
                                    </p:set>
                                    <p:animEffect filter="wipe(down)" transition="in">
                                      <p:cBhvr>
                                        <p:cTn dur="250" id="17"/>
                                        <p:tgtEl>
                                          <p:spTgt spid="12"/>
                                        </p:tgtEl>
                                      </p:cBhvr>
                                    </p:animEffect>
                                  </p:childTnLst>
                                </p:cTn>
                              </p:par>
                            </p:childTnLst>
                          </p:cTn>
                        </p:par>
                        <p:par>
                          <p:cTn fill="hold" id="18" nodeType="afterGroup">
                            <p:stCondLst>
                              <p:cond delay="1250"/>
                            </p:stCondLst>
                            <p:childTnLst>
                              <p:par>
                                <p:cTn fill="hold" id="19" nodeType="afterEffect" presetClass="entr" presetID="22" presetSubtype="8">
                                  <p:stCondLst>
                                    <p:cond delay="0"/>
                                  </p:stCondLst>
                                  <p:childTnLst>
                                    <p:set>
                                      <p:cBhvr>
                                        <p:cTn dur="1" fill="hold" id="20">
                                          <p:stCondLst>
                                            <p:cond delay="0"/>
                                          </p:stCondLst>
                                        </p:cTn>
                                        <p:tgtEl>
                                          <p:spTgt spid="9"/>
                                        </p:tgtEl>
                                        <p:attrNameLst>
                                          <p:attrName>style.visibility</p:attrName>
                                        </p:attrNameLst>
                                      </p:cBhvr>
                                      <p:to>
                                        <p:strVal val="visible"/>
                                      </p:to>
                                    </p:set>
                                    <p:animEffect filter="wipe(left)" transition="in">
                                      <p:cBhvr>
                                        <p:cTn dur="500" id="21"/>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a:off x="0" y="2859266"/>
            <a:ext cx="9144000"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2185342" y="2282349"/>
            <a:ext cx="0" cy="574699"/>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1001922" y="1171246"/>
            <a:ext cx="3759011" cy="1111103"/>
            <a:chOff x="323528" y="713978"/>
            <a:chExt cx="3759011" cy="1111103"/>
          </a:xfrm>
        </p:grpSpPr>
        <p:pic>
          <p:nvPicPr>
            <p:cNvPr descr="700C_small" id="1026" name="Picture 2"/>
            <p:cNvPicPr>
              <a:picLocks noChangeArrowheads="1" noChangeAspect="1"/>
            </p:cNvPicPr>
            <p:nvPr/>
          </p:nvPicPr>
          <p:blipFill>
            <a:blip r:embed="rId2">
              <a:clrChange>
                <a:clrFrom>
                  <a:srgbClr val="FFFFFF"/>
                </a:clrFrom>
                <a:clrTo>
                  <a:srgbClr val="FFFFFF">
                    <a:alpha val="0"/>
                  </a:srgbClr>
                </a:clrTo>
              </a:clrChange>
              <a:extLst>
                <a:ext uri="{28A0092B-C50C-407E-A947-70E740481C1C}">
                  <a14:useLocalDpi val="0"/>
                </a:ext>
              </a:extLst>
            </a:blip>
            <a:stretch>
              <a:fillRect/>
            </a:stretch>
          </p:blipFill>
          <p:spPr bwMode="auto">
            <a:xfrm>
              <a:off x="323528" y="713978"/>
              <a:ext cx="1080120" cy="111110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7" name="TextBox 16"/>
            <p:cNvSpPr txBox="1"/>
            <p:nvPr/>
          </p:nvSpPr>
          <p:spPr>
            <a:xfrm>
              <a:off x="1418243" y="1194139"/>
              <a:ext cx="2664296" cy="594360"/>
            </a:xfrm>
            <a:prstGeom prst="rect">
              <a:avLst/>
            </a:prstGeom>
            <a:noFill/>
          </p:spPr>
          <p:txBody>
            <a:bodyPr rtlCol="0" wrap="square">
              <a:spAutoFit/>
            </a:bodyPr>
            <a:lstStyle/>
            <a:p>
              <a:pPr>
                <a:buClr>
                  <a:srgbClr val="FF0000"/>
                </a:buClr>
              </a:pPr>
              <a:r>
                <a:rPr altLang="zh-CN" lang="en-US" smtClean="0" sz="1100">
                  <a:latin charset="-122" pitchFamily="34" typeface="微软雅黑"/>
                  <a:ea charset="-122" pitchFamily="34" typeface="微软雅黑"/>
                </a:rPr>
                <a:t>1992年10月，第一台以ThinkPad命名的笔记本电脑ThinkPad 700C诞生于日本大和实验室。</a:t>
              </a:r>
            </a:p>
          </p:txBody>
        </p:sp>
      </p:grpSp>
      <p:cxnSp>
        <p:nvCxnSpPr>
          <p:cNvPr id="20" name="直接连接符 19"/>
          <p:cNvCxnSpPr/>
          <p:nvPr/>
        </p:nvCxnSpPr>
        <p:spPr>
          <a:xfrm flipH="1" flipV="1">
            <a:off x="2963109" y="2875042"/>
            <a:ext cx="0" cy="647285"/>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1619671" y="3506058"/>
            <a:ext cx="3600401" cy="1441956"/>
            <a:chOff x="846593" y="3088660"/>
            <a:chExt cx="3600401" cy="1441956"/>
          </a:xfrm>
        </p:grpSpPr>
        <p:pic>
          <p:nvPicPr>
            <p:cNvPr id="1028" name="Picture 4"/>
            <p:cNvPicPr>
              <a:picLocks noChangeArrowheads="1" noChangeAspect="1"/>
            </p:cNvPicPr>
            <p:nvPr/>
          </p:nvPicPr>
          <p:blipFill>
            <a:blip r:embed="rId3">
              <a:clrChange>
                <a:clrFrom>
                  <a:srgbClr val="FFFFFF"/>
                </a:clrFrom>
                <a:clrTo>
                  <a:srgbClr val="FFFFFF">
                    <a:alpha val="0"/>
                  </a:srgbClr>
                </a:clrTo>
              </a:clrChange>
              <a:extLst>
                <a:ext uri="{28A0092B-C50C-407E-A947-70E740481C1C}">
                  <a14:useLocalDpi val="0"/>
                </a:ext>
              </a:extLst>
            </a:blip>
            <a:stretch>
              <a:fillRect/>
            </a:stretch>
          </p:blipFill>
          <p:spPr bwMode="auto">
            <a:xfrm>
              <a:off x="846593" y="3088660"/>
              <a:ext cx="1343437" cy="1441956"/>
            </a:xfrm>
            <a:prstGeom prst="rect">
              <a:avLst/>
            </a:prstGeom>
            <a:noFill/>
            <a:extLst>
              <a:ext uri="{909E8E84-426E-40DD-AFC4-6F175D3DCCD1}">
                <a14:hiddenFill>
                  <a:solidFill>
                    <a:srgbClr val="FFFFFF"/>
                  </a:solidFill>
                </a14:hiddenFill>
              </a:ext>
            </a:extLst>
          </p:spPr>
        </p:pic>
        <p:sp>
          <p:nvSpPr>
            <p:cNvPr id="24" name="TextBox 23"/>
            <p:cNvSpPr txBox="1"/>
            <p:nvPr/>
          </p:nvSpPr>
          <p:spPr>
            <a:xfrm>
              <a:off x="2144090" y="3714428"/>
              <a:ext cx="2302904" cy="594360"/>
            </a:xfrm>
            <a:prstGeom prst="rect">
              <a:avLst/>
            </a:prstGeom>
            <a:noFill/>
          </p:spPr>
          <p:txBody>
            <a:bodyPr rtlCol="0" wrap="square">
              <a:spAutoFit/>
            </a:bodyPr>
            <a:lstStyle/>
            <a:p>
              <a:pPr>
                <a:buClr>
                  <a:srgbClr val="FF0000"/>
                </a:buClr>
              </a:pPr>
              <a:r>
                <a:rPr altLang="zh-CN" lang="en-US" smtClean="0" sz="1100">
                  <a:latin charset="-122" pitchFamily="34" typeface="微软雅黑"/>
                  <a:ea charset="-122" pitchFamily="34" typeface="微软雅黑"/>
                </a:rPr>
                <a:t>1994年11月IBM生产的ThinkPad 755CD成为世界上第一台带有CD-ROM驱动器的笔记本电脑。</a:t>
              </a:r>
            </a:p>
          </p:txBody>
        </p:sp>
      </p:grpSp>
      <p:cxnSp>
        <p:nvCxnSpPr>
          <p:cNvPr id="27" name="直接连接符 26"/>
          <p:cNvCxnSpPr/>
          <p:nvPr/>
        </p:nvCxnSpPr>
        <p:spPr>
          <a:xfrm>
            <a:off x="6169078" y="2298480"/>
            <a:ext cx="13416" cy="576561"/>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4760933" y="1275606"/>
            <a:ext cx="4072441" cy="1125554"/>
            <a:chOff x="4760933" y="725263"/>
            <a:chExt cx="4072441" cy="1125554"/>
          </a:xfrm>
        </p:grpSpPr>
        <p:pic>
          <p:nvPicPr>
            <p:cNvPr descr="说明: ThinkPad 701C" id="1029" name="图片 61"/>
            <p:cNvPicPr>
              <a:picLocks noChangeArrowheads="1" noChangeAspect="1"/>
            </p:cNvPicPr>
            <p:nvPr/>
          </p:nvPicPr>
          <p:blipFill>
            <a:blip r:embed="rId4">
              <a:extLst>
                <a:ext uri="{28A0092B-C50C-407E-A947-70E740481C1C}">
                  <a14:useLocalDpi val="0"/>
                </a:ext>
              </a:extLst>
            </a:blip>
            <a:stretch>
              <a:fillRect/>
            </a:stretch>
          </p:blipFill>
          <p:spPr bwMode="auto">
            <a:xfrm>
              <a:off x="4760933" y="725263"/>
              <a:ext cx="1366204" cy="112555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pic>
        <p:sp>
          <p:nvSpPr>
            <p:cNvPr id="29" name="TextBox 28"/>
            <p:cNvSpPr txBox="1"/>
            <p:nvPr/>
          </p:nvSpPr>
          <p:spPr>
            <a:xfrm>
              <a:off x="6169078" y="1040251"/>
              <a:ext cx="2664296" cy="762000"/>
            </a:xfrm>
            <a:prstGeom prst="rect">
              <a:avLst/>
            </a:prstGeom>
            <a:noFill/>
          </p:spPr>
          <p:txBody>
            <a:bodyPr rtlCol="0" wrap="square">
              <a:spAutoFit/>
            </a:bodyPr>
            <a:lstStyle/>
            <a:p>
              <a:pPr>
                <a:buClr>
                  <a:srgbClr val="FF0000"/>
                </a:buClr>
              </a:pPr>
              <a:r>
                <a:rPr altLang="zh-CN" lang="en-US" sz="1100">
                  <a:latin charset="-122" pitchFamily="34" typeface="微软雅黑"/>
                  <a:ea charset="-122" pitchFamily="34" typeface="微软雅黑"/>
                </a:rPr>
                <a:t>1995年3月6日，绰号“蝴蝶”（Butterfly）的ThinkPad 701C诞生。被纽约现代艺术博物馆（Museum of Modern Art）永久收藏。</a:t>
              </a:r>
            </a:p>
          </p:txBody>
        </p:sp>
      </p:grpSp>
      <p:cxnSp>
        <p:nvCxnSpPr>
          <p:cNvPr id="31" name="直接连接符 30"/>
          <p:cNvCxnSpPr/>
          <p:nvPr/>
        </p:nvCxnSpPr>
        <p:spPr>
          <a:xfrm flipH="1" flipV="1">
            <a:off x="6883897" y="2858820"/>
            <a:ext cx="0" cy="577026"/>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44" name="组合 43"/>
          <p:cNvGrpSpPr/>
          <p:nvPr/>
        </p:nvGrpSpPr>
        <p:grpSpPr>
          <a:xfrm>
            <a:off x="5551073" y="3522327"/>
            <a:ext cx="3701447" cy="1316326"/>
            <a:chOff x="5551073" y="3090795"/>
            <a:chExt cx="3701447" cy="1316326"/>
          </a:xfrm>
        </p:grpSpPr>
        <p:pic>
          <p:nvPicPr>
            <p:cNvPr id="18" name="图片 17"/>
            <p:cNvPicPr>
              <a:picLocks noChangeAspect="1"/>
            </p:cNvPicPr>
            <p:nvPr/>
          </p:nvPicPr>
          <p:blipFill>
            <a:blip r:embed="rId5">
              <a:extLst>
                <a:ext uri="{28A0092B-C50C-407E-A947-70E740481C1C}">
                  <a14:useLocalDpi val="0"/>
                </a:ext>
              </a:extLst>
            </a:blip>
            <a:stretch>
              <a:fillRect/>
            </a:stretch>
          </p:blipFill>
          <p:spPr>
            <a:xfrm>
              <a:off x="5551073" y="3090795"/>
              <a:ext cx="1152128" cy="1316326"/>
            </a:xfrm>
            <a:prstGeom prst="rect">
              <a:avLst/>
            </a:prstGeom>
          </p:spPr>
        </p:pic>
        <p:sp>
          <p:nvSpPr>
            <p:cNvPr id="36" name="TextBox 35"/>
            <p:cNvSpPr txBox="1"/>
            <p:nvPr/>
          </p:nvSpPr>
          <p:spPr>
            <a:xfrm>
              <a:off x="6728792" y="3724394"/>
              <a:ext cx="2523728" cy="594360"/>
            </a:xfrm>
            <a:prstGeom prst="rect">
              <a:avLst/>
            </a:prstGeom>
            <a:noFill/>
          </p:spPr>
          <p:txBody>
            <a:bodyPr rtlCol="0" wrap="square">
              <a:spAutoFit/>
            </a:bodyPr>
            <a:lstStyle/>
            <a:p>
              <a:pPr>
                <a:buClr>
                  <a:srgbClr val="FF0000"/>
                </a:buClr>
              </a:pPr>
              <a:r>
                <a:rPr altLang="zh-CN" lang="en-US" sz="1100">
                  <a:latin charset="-122" pitchFamily="34" typeface="微软雅黑"/>
                  <a:ea charset="-122" pitchFamily="34" typeface="微软雅黑"/>
                </a:rPr>
                <a:t>ThinkPad 760cd是世界上第一款支持多媒体功能、第一个采用12.1""SVGA高分辨率显示的笔记本电脑。</a:t>
              </a:r>
            </a:p>
          </p:txBody>
        </p:sp>
      </p:grpSp>
      <p:sp>
        <p:nvSpPr>
          <p:cNvPr id="56" name="TextBox 55"/>
          <p:cNvSpPr txBox="1"/>
          <p:nvPr/>
        </p:nvSpPr>
        <p:spPr>
          <a:xfrm>
            <a:off x="755576" y="311909"/>
            <a:ext cx="3096344" cy="914400"/>
          </a:xfrm>
          <a:prstGeom prst="rect">
            <a:avLst/>
          </a:prstGeom>
          <a:noFill/>
        </p:spPr>
        <p:txBody>
          <a:bodyPr rtlCol="0" vert="horz" wrap="square">
            <a:spAutoFit/>
          </a:bodyPr>
          <a:lstStyle/>
          <a:p>
            <a:r>
              <a:rPr altLang="zh-CN" b="1" lang="en-US" smtClean="0" sz="1800">
                <a:solidFill>
                  <a:srgbClr val="DC1F26"/>
                </a:solidFill>
                <a:latin charset="-122" pitchFamily="34" typeface="微软雅黑"/>
                <a:ea charset="-122" pitchFamily="34" typeface="微软雅黑"/>
              </a:rPr>
              <a:t>ThinkPad经典机型一览</a:t>
            </a:r>
          </a:p>
          <a:p>
            <a:r>
              <a:rPr altLang="zh-CN" b="1" lang="en-US" smtClean="0" sz="1800">
                <a:solidFill>
                  <a:srgbClr val="DC1F26"/>
                </a:solidFill>
                <a:latin charset="-122" pitchFamily="34" typeface="微软雅黑"/>
                <a:ea charset="-122" pitchFamily="34" typeface="微软雅黑"/>
              </a:rPr>
              <a:t>           (第一代：1992——1999年)</a:t>
            </a:r>
          </a:p>
        </p:txBody>
      </p:sp>
      <p:sp>
        <p:nvSpPr>
          <p:cNvPr id="57" name="矩形 56"/>
          <p:cNvSpPr/>
          <p:nvPr/>
        </p:nvSpPr>
        <p:spPr>
          <a:xfrm>
            <a:off x="467544" y="365617"/>
            <a:ext cx="288032" cy="2619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202529823"/>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1000" id="7"/>
                                        <p:tgtEl>
                                          <p:spTgt spid="2"/>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22" presetSubtype="4">
                                  <p:stCondLst>
                                    <p:cond delay="0"/>
                                  </p:stCondLst>
                                  <p:childTnLst>
                                    <p:set>
                                      <p:cBhvr>
                                        <p:cTn dur="1" fill="hold" id="11">
                                          <p:stCondLst>
                                            <p:cond delay="0"/>
                                          </p:stCondLst>
                                        </p:cTn>
                                        <p:tgtEl>
                                          <p:spTgt spid="8"/>
                                        </p:tgtEl>
                                        <p:attrNameLst>
                                          <p:attrName>style.visibility</p:attrName>
                                        </p:attrNameLst>
                                      </p:cBhvr>
                                      <p:to>
                                        <p:strVal val="visible"/>
                                      </p:to>
                                    </p:set>
                                    <p:animEffect filter="wipe(down)" transition="in">
                                      <p:cBhvr>
                                        <p:cTn dur="500" id="12"/>
                                        <p:tgtEl>
                                          <p:spTgt spid="8"/>
                                        </p:tgtEl>
                                      </p:cBhvr>
                                    </p:animEffect>
                                  </p:childTnLst>
                                </p:cTn>
                              </p:par>
                            </p:childTnLst>
                          </p:cTn>
                        </p:par>
                        <p:par>
                          <p:cTn fill="hold" id="13" nodeType="afterGroup">
                            <p:stCondLst>
                              <p:cond delay="500"/>
                            </p:stCondLst>
                            <p:childTnLst>
                              <p:par>
                                <p:cTn fill="hold" id="14" nodeType="afterEffect" presetClass="entr" presetID="10" presetSubtype="0">
                                  <p:stCondLst>
                                    <p:cond delay="0"/>
                                  </p:stCondLst>
                                  <p:childTnLst>
                                    <p:set>
                                      <p:cBhvr>
                                        <p:cTn dur="1" fill="hold" id="15">
                                          <p:stCondLst>
                                            <p:cond delay="0"/>
                                          </p:stCondLst>
                                        </p:cTn>
                                        <p:tgtEl>
                                          <p:spTgt spid="41"/>
                                        </p:tgtEl>
                                        <p:attrNameLst>
                                          <p:attrName>style.visibility</p:attrName>
                                        </p:attrNameLst>
                                      </p:cBhvr>
                                      <p:to>
                                        <p:strVal val="visible"/>
                                      </p:to>
                                    </p:set>
                                    <p:animEffect filter="fade" transition="in">
                                      <p:cBhvr>
                                        <p:cTn dur="500" id="16"/>
                                        <p:tgtEl>
                                          <p:spTgt spid="41"/>
                                        </p:tgtEl>
                                      </p:cBhvr>
                                    </p:animEffect>
                                  </p:childTnLst>
                                </p:cTn>
                              </p:par>
                            </p:childTnLst>
                          </p:cTn>
                        </p:par>
                      </p:childTnLst>
                    </p:cTn>
                  </p:par>
                  <p:par>
                    <p:cTn fill="hold" id="17" nodeType="clickPar">
                      <p:stCondLst>
                        <p:cond delay="indefinite"/>
                        <p:cond delay="0" evt="onBegin">
                          <p:tn val="16"/>
                        </p:cond>
                      </p:stCondLst>
                      <p:childTnLst>
                        <p:par>
                          <p:cTn fill="hold" id="18" nodeType="afterGroup">
                            <p:stCondLst>
                              <p:cond delay="0"/>
                            </p:stCondLst>
                            <p:childTnLst>
                              <p:par>
                                <p:cTn fill="hold" id="19" nodeType="clickEffect" presetClass="entr" presetID="22" presetSubtype="1">
                                  <p:stCondLst>
                                    <p:cond delay="0"/>
                                  </p:stCondLst>
                                  <p:childTnLst>
                                    <p:set>
                                      <p:cBhvr>
                                        <p:cTn dur="1" fill="hold" id="20">
                                          <p:stCondLst>
                                            <p:cond delay="0"/>
                                          </p:stCondLst>
                                        </p:cTn>
                                        <p:tgtEl>
                                          <p:spTgt spid="20"/>
                                        </p:tgtEl>
                                        <p:attrNameLst>
                                          <p:attrName>style.visibility</p:attrName>
                                        </p:attrNameLst>
                                      </p:cBhvr>
                                      <p:to>
                                        <p:strVal val="visible"/>
                                      </p:to>
                                    </p:set>
                                    <p:animEffect filter="wipe(up)" transition="in">
                                      <p:cBhvr>
                                        <p:cTn dur="500" id="21"/>
                                        <p:tgtEl>
                                          <p:spTgt spid="20"/>
                                        </p:tgtEl>
                                      </p:cBhvr>
                                    </p:animEffect>
                                  </p:childTnLst>
                                </p:cTn>
                              </p:par>
                            </p:childTnLst>
                          </p:cTn>
                        </p:par>
                        <p:par>
                          <p:cTn fill="hold" id="22" nodeType="afterGroup">
                            <p:stCondLst>
                              <p:cond delay="500"/>
                            </p:stCondLst>
                            <p:childTnLst>
                              <p:par>
                                <p:cTn fill="hold" id="23" nodeType="afterEffect" presetClass="entr" presetID="10" presetSubtype="0">
                                  <p:stCondLst>
                                    <p:cond delay="0"/>
                                  </p:stCondLst>
                                  <p:childTnLst>
                                    <p:set>
                                      <p:cBhvr>
                                        <p:cTn dur="1" fill="hold" id="24">
                                          <p:stCondLst>
                                            <p:cond delay="0"/>
                                          </p:stCondLst>
                                        </p:cTn>
                                        <p:tgtEl>
                                          <p:spTgt spid="42"/>
                                        </p:tgtEl>
                                        <p:attrNameLst>
                                          <p:attrName>style.visibility</p:attrName>
                                        </p:attrNameLst>
                                      </p:cBhvr>
                                      <p:to>
                                        <p:strVal val="visible"/>
                                      </p:to>
                                    </p:set>
                                    <p:animEffect filter="fade" transition="in">
                                      <p:cBhvr>
                                        <p:cTn dur="500" id="25"/>
                                        <p:tgtEl>
                                          <p:spTgt spid="42"/>
                                        </p:tgtEl>
                                      </p:cBhvr>
                                    </p:animEffect>
                                  </p:childTnLst>
                                </p:cTn>
                              </p:par>
                            </p:childTnLst>
                          </p:cTn>
                        </p:par>
                      </p:childTnLst>
                    </p:cTn>
                  </p:par>
                  <p:par>
                    <p:cTn fill="hold" id="26" nodeType="clickPar">
                      <p:stCondLst>
                        <p:cond delay="indefinite"/>
                        <p:cond delay="0" evt="onBegin">
                          <p:tn val="25"/>
                        </p:cond>
                      </p:stCondLst>
                      <p:childTnLst>
                        <p:par>
                          <p:cTn fill="hold" id="27" nodeType="afterGroup">
                            <p:stCondLst>
                              <p:cond delay="0"/>
                            </p:stCondLst>
                            <p:childTnLst>
                              <p:par>
                                <p:cTn fill="hold" id="28" nodeType="clickEffect" presetClass="entr" presetID="22" presetSubtype="4">
                                  <p:stCondLst>
                                    <p:cond delay="0"/>
                                  </p:stCondLst>
                                  <p:childTnLst>
                                    <p:set>
                                      <p:cBhvr>
                                        <p:cTn dur="1" fill="hold" id="29">
                                          <p:stCondLst>
                                            <p:cond delay="0"/>
                                          </p:stCondLst>
                                        </p:cTn>
                                        <p:tgtEl>
                                          <p:spTgt spid="27"/>
                                        </p:tgtEl>
                                        <p:attrNameLst>
                                          <p:attrName>style.visibility</p:attrName>
                                        </p:attrNameLst>
                                      </p:cBhvr>
                                      <p:to>
                                        <p:strVal val="visible"/>
                                      </p:to>
                                    </p:set>
                                    <p:animEffect filter="wipe(down)" transition="in">
                                      <p:cBhvr>
                                        <p:cTn dur="500" id="30"/>
                                        <p:tgtEl>
                                          <p:spTgt spid="27"/>
                                        </p:tgtEl>
                                      </p:cBhvr>
                                    </p:animEffect>
                                  </p:childTnLst>
                                </p:cTn>
                              </p:par>
                            </p:childTnLst>
                          </p:cTn>
                        </p:par>
                        <p:par>
                          <p:cTn fill="hold" id="31" nodeType="afterGroup">
                            <p:stCondLst>
                              <p:cond delay="500"/>
                            </p:stCondLst>
                            <p:childTnLst>
                              <p:par>
                                <p:cTn fill="hold" id="32" nodeType="afterEffect" presetClass="entr" presetID="10" presetSubtype="0">
                                  <p:stCondLst>
                                    <p:cond delay="0"/>
                                  </p:stCondLst>
                                  <p:childTnLst>
                                    <p:set>
                                      <p:cBhvr>
                                        <p:cTn dur="1" fill="hold" id="33">
                                          <p:stCondLst>
                                            <p:cond delay="0"/>
                                          </p:stCondLst>
                                        </p:cTn>
                                        <p:tgtEl>
                                          <p:spTgt spid="43"/>
                                        </p:tgtEl>
                                        <p:attrNameLst>
                                          <p:attrName>style.visibility</p:attrName>
                                        </p:attrNameLst>
                                      </p:cBhvr>
                                      <p:to>
                                        <p:strVal val="visible"/>
                                      </p:to>
                                    </p:set>
                                    <p:animEffect filter="fade" transition="in">
                                      <p:cBhvr>
                                        <p:cTn dur="500" id="34"/>
                                        <p:tgtEl>
                                          <p:spTgt spid="43"/>
                                        </p:tgtEl>
                                      </p:cBhvr>
                                    </p:animEffect>
                                  </p:childTnLst>
                                </p:cTn>
                              </p:par>
                            </p:childTnLst>
                          </p:cTn>
                        </p:par>
                      </p:childTnLst>
                    </p:cTn>
                  </p:par>
                  <p:par>
                    <p:cTn fill="hold" id="35" nodeType="clickPar">
                      <p:stCondLst>
                        <p:cond delay="indefinite"/>
                        <p:cond delay="0" evt="onBegin">
                          <p:tn val="34"/>
                        </p:cond>
                      </p:stCondLst>
                      <p:childTnLst>
                        <p:par>
                          <p:cTn fill="hold" id="36" nodeType="afterGroup">
                            <p:stCondLst>
                              <p:cond delay="0"/>
                            </p:stCondLst>
                            <p:childTnLst>
                              <p:par>
                                <p:cTn fill="hold" id="37" nodeType="clickEffect" presetClass="entr" presetID="22" presetSubtype="1">
                                  <p:stCondLst>
                                    <p:cond delay="0"/>
                                  </p:stCondLst>
                                  <p:childTnLst>
                                    <p:set>
                                      <p:cBhvr>
                                        <p:cTn dur="1" fill="hold" id="38">
                                          <p:stCondLst>
                                            <p:cond delay="0"/>
                                          </p:stCondLst>
                                        </p:cTn>
                                        <p:tgtEl>
                                          <p:spTgt spid="31"/>
                                        </p:tgtEl>
                                        <p:attrNameLst>
                                          <p:attrName>style.visibility</p:attrName>
                                        </p:attrNameLst>
                                      </p:cBhvr>
                                      <p:to>
                                        <p:strVal val="visible"/>
                                      </p:to>
                                    </p:set>
                                    <p:animEffect filter="wipe(up)" transition="in">
                                      <p:cBhvr>
                                        <p:cTn dur="500" id="39"/>
                                        <p:tgtEl>
                                          <p:spTgt spid="31"/>
                                        </p:tgtEl>
                                      </p:cBhvr>
                                    </p:animEffect>
                                  </p:childTnLst>
                                </p:cTn>
                              </p:par>
                            </p:childTnLst>
                          </p:cTn>
                        </p:par>
                        <p:par>
                          <p:cTn fill="hold" id="40" nodeType="afterGroup">
                            <p:stCondLst>
                              <p:cond delay="500"/>
                            </p:stCondLst>
                            <p:childTnLst>
                              <p:par>
                                <p:cTn fill="hold" id="41" nodeType="afterEffect" presetClass="entr" presetID="10" presetSubtype="0">
                                  <p:stCondLst>
                                    <p:cond delay="0"/>
                                  </p:stCondLst>
                                  <p:childTnLst>
                                    <p:set>
                                      <p:cBhvr>
                                        <p:cTn dur="1" fill="hold" id="42">
                                          <p:stCondLst>
                                            <p:cond delay="0"/>
                                          </p:stCondLst>
                                        </p:cTn>
                                        <p:tgtEl>
                                          <p:spTgt spid="44"/>
                                        </p:tgtEl>
                                        <p:attrNameLst>
                                          <p:attrName>style.visibility</p:attrName>
                                        </p:attrNameLst>
                                      </p:cBhvr>
                                      <p:to>
                                        <p:strVal val="visible"/>
                                      </p:to>
                                    </p:set>
                                    <p:animEffect filter="fade" transition="in">
                                      <p:cBhvr>
                                        <p:cTn dur="500" id="43"/>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1488738" y="209365"/>
            <a:ext cx="6768752" cy="1844040"/>
          </a:xfrm>
          <a:prstGeom prst="rect">
            <a:avLst/>
          </a:prstGeom>
          <a:noFill/>
        </p:spPr>
        <p:txBody>
          <a:bodyPr rtlCol="0" vert="horz" wrap="square">
            <a:spAutoFit/>
          </a:bodyPr>
          <a:lstStyle/>
          <a:p>
            <a:r>
              <a:rPr altLang="zh-CN" b="1" lang="en-US" smtClean="0" sz="11500">
                <a:ea charset="-122" pitchFamily="34" typeface="微软雅黑"/>
              </a:rPr>
              <a:t>ThinkPad</a:t>
            </a:r>
          </a:p>
        </p:txBody>
      </p:sp>
      <p:sp>
        <p:nvSpPr>
          <p:cNvPr id="20" name="矩形 19"/>
          <p:cNvSpPr/>
          <p:nvPr/>
        </p:nvSpPr>
        <p:spPr>
          <a:xfrm>
            <a:off x="3360946" y="3303822"/>
            <a:ext cx="3321597" cy="1296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20"/>
          <p:cNvSpPr/>
          <p:nvPr/>
        </p:nvSpPr>
        <p:spPr>
          <a:xfrm>
            <a:off x="6779298" y="3290481"/>
            <a:ext cx="1465110" cy="1296144"/>
          </a:xfrm>
          <a:prstGeom prst="rect">
            <a:avLst/>
          </a:prstGeom>
          <a:solidFill>
            <a:srgbClr val="DC1F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1"/>
          <p:cNvSpPr/>
          <p:nvPr/>
        </p:nvSpPr>
        <p:spPr>
          <a:xfrm>
            <a:off x="912674" y="1866250"/>
            <a:ext cx="2880320" cy="1296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912674" y="3303822"/>
            <a:ext cx="2304256" cy="1296144"/>
          </a:xfrm>
          <a:prstGeom prst="rect">
            <a:avLst/>
          </a:prstGeom>
          <a:solidFill>
            <a:srgbClr val="DC1F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23"/>
          <p:cNvSpPr/>
          <p:nvPr/>
        </p:nvSpPr>
        <p:spPr>
          <a:xfrm>
            <a:off x="3937010" y="1866250"/>
            <a:ext cx="1305373" cy="1296144"/>
          </a:xfrm>
          <a:prstGeom prst="rect">
            <a:avLst/>
          </a:prstGeom>
          <a:solidFill>
            <a:srgbClr val="DC1F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DC1F26"/>
              </a:solidFill>
            </a:endParaRPr>
          </a:p>
        </p:txBody>
      </p:sp>
      <p:sp>
        <p:nvSpPr>
          <p:cNvPr id="25" name="矩形 24"/>
          <p:cNvSpPr/>
          <p:nvPr/>
        </p:nvSpPr>
        <p:spPr>
          <a:xfrm>
            <a:off x="5365304" y="1866249"/>
            <a:ext cx="2880320" cy="1296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ysClr lastClr="000000" val="windowText"/>
              </a:solidFill>
            </a:endParaRPr>
          </a:p>
        </p:txBody>
      </p:sp>
      <p:sp>
        <p:nvSpPr>
          <p:cNvPr id="26" name="TextBox 25"/>
          <p:cNvSpPr txBox="1"/>
          <p:nvPr/>
        </p:nvSpPr>
        <p:spPr>
          <a:xfrm>
            <a:off x="1187624" y="2124793"/>
            <a:ext cx="2448272" cy="822960"/>
          </a:xfrm>
          <a:prstGeom prst="rect">
            <a:avLst/>
          </a:prstGeom>
          <a:noFill/>
        </p:spPr>
        <p:txBody>
          <a:bodyPr rtlCol="0" wrap="square">
            <a:spAutoFit/>
          </a:bodyPr>
          <a:lstStyle/>
          <a:p>
            <a:r>
              <a:rPr altLang="en-US" b="1" lang="zh-CN" smtClean="0" sz="2400">
                <a:solidFill>
                  <a:schemeClr val="bg1"/>
                </a:solidFill>
                <a:latin charset="-122" pitchFamily="34" typeface="微软雅黑"/>
                <a:ea charset="-122" pitchFamily="34" typeface="微软雅黑"/>
              </a:rPr>
              <a:t>传奇的品牌和高度的消费者认知</a:t>
            </a:r>
          </a:p>
        </p:txBody>
      </p:sp>
      <p:sp>
        <p:nvSpPr>
          <p:cNvPr id="27" name="TextBox 26"/>
          <p:cNvSpPr txBox="1"/>
          <p:nvPr/>
        </p:nvSpPr>
        <p:spPr>
          <a:xfrm>
            <a:off x="3983936" y="1914157"/>
            <a:ext cx="1211519" cy="1188720"/>
          </a:xfrm>
          <a:prstGeom prst="rect">
            <a:avLst/>
          </a:prstGeom>
          <a:noFill/>
        </p:spPr>
        <p:txBody>
          <a:bodyPr rtlCol="0" wrap="square">
            <a:spAutoFit/>
          </a:bodyPr>
          <a:lstStyle/>
          <a:p>
            <a:r>
              <a:rPr altLang="en-US" b="1" lang="zh-CN" smtClean="0" sz="3600">
                <a:solidFill>
                  <a:schemeClr val="bg1"/>
                </a:solidFill>
                <a:latin charset="-122" pitchFamily="34" typeface="微软雅黑"/>
                <a:ea charset="-122" pitchFamily="34" typeface="微软雅黑"/>
              </a:rPr>
              <a:t>创新技术</a:t>
            </a:r>
          </a:p>
        </p:txBody>
      </p:sp>
      <p:sp>
        <p:nvSpPr>
          <p:cNvPr id="28" name="TextBox 27"/>
          <p:cNvSpPr txBox="1"/>
          <p:nvPr/>
        </p:nvSpPr>
        <p:spPr>
          <a:xfrm>
            <a:off x="931538" y="3438748"/>
            <a:ext cx="2338614" cy="1066800"/>
          </a:xfrm>
          <a:prstGeom prst="rect">
            <a:avLst/>
          </a:prstGeom>
          <a:noFill/>
        </p:spPr>
        <p:txBody>
          <a:bodyPr rtlCol="0" wrap="square">
            <a:spAutoFit/>
          </a:bodyPr>
          <a:lstStyle/>
          <a:p>
            <a:r>
              <a:rPr altLang="zh-CN" b="1" lang="en-US" smtClean="0" sz="3200">
                <a:solidFill>
                  <a:schemeClr val="bg1"/>
                </a:solidFill>
                <a:latin charset="-122" pitchFamily="34" typeface="微软雅黑"/>
                <a:ea charset="-122" pitchFamily="34" typeface="微软雅黑"/>
              </a:rPr>
              <a:t>20周年光辉历史全回顾</a:t>
            </a:r>
          </a:p>
        </p:txBody>
      </p:sp>
      <p:sp>
        <p:nvSpPr>
          <p:cNvPr id="29" name="TextBox 28"/>
          <p:cNvSpPr txBox="1"/>
          <p:nvPr/>
        </p:nvSpPr>
        <p:spPr>
          <a:xfrm>
            <a:off x="5452956" y="2037268"/>
            <a:ext cx="2846600" cy="944880"/>
          </a:xfrm>
          <a:prstGeom prst="rect">
            <a:avLst/>
          </a:prstGeom>
          <a:noFill/>
        </p:spPr>
        <p:txBody>
          <a:bodyPr rtlCol="0" wrap="square">
            <a:spAutoFit/>
          </a:bodyPr>
          <a:lstStyle/>
          <a:p>
            <a:r>
              <a:rPr altLang="en-US" b="1" lang="zh-CN" smtClean="0" sz="2800">
                <a:solidFill>
                  <a:schemeClr val="bg1"/>
                </a:solidFill>
                <a:latin charset="-122" pitchFamily="34" typeface="微软雅黑"/>
                <a:ea charset="-122" pitchFamily="34" typeface="微软雅黑"/>
              </a:rPr>
              <a:t>几十款划时代意义的经典机型</a:t>
            </a:r>
          </a:p>
        </p:txBody>
      </p:sp>
      <p:sp>
        <p:nvSpPr>
          <p:cNvPr id="30" name="TextBox 29"/>
          <p:cNvSpPr txBox="1"/>
          <p:nvPr/>
        </p:nvSpPr>
        <p:spPr>
          <a:xfrm>
            <a:off x="3347864" y="3738381"/>
            <a:ext cx="3486024" cy="365760"/>
          </a:xfrm>
          <a:prstGeom prst="rect">
            <a:avLst/>
          </a:prstGeom>
          <a:noFill/>
          <a:ln>
            <a:noFill/>
          </a:ln>
        </p:spPr>
        <p:txBody>
          <a:bodyPr rtlCol="0" wrap="square">
            <a:spAutoFit/>
          </a:bodyPr>
          <a:lstStyle/>
          <a:p>
            <a:r>
              <a:rPr altLang="en-US" b="1" lang="zh-CN" sz="1800">
                <a:solidFill>
                  <a:schemeClr val="bg1"/>
                </a:solidFill>
                <a:latin charset="-122" pitchFamily="34" typeface="微软雅黑"/>
                <a:ea charset="-122" pitchFamily="34" typeface="微软雅黑"/>
              </a:rPr>
              <a:t>江山易主，ThinkPad何去何从</a:t>
            </a:r>
          </a:p>
        </p:txBody>
      </p:sp>
      <p:sp>
        <p:nvSpPr>
          <p:cNvPr id="31" name="TextBox 30"/>
          <p:cNvSpPr txBox="1"/>
          <p:nvPr/>
        </p:nvSpPr>
        <p:spPr>
          <a:xfrm>
            <a:off x="6793601" y="3246056"/>
            <a:ext cx="1464399" cy="1371600"/>
          </a:xfrm>
          <a:prstGeom prst="rect">
            <a:avLst/>
          </a:prstGeom>
          <a:noFill/>
          <a:ln>
            <a:noFill/>
          </a:ln>
        </p:spPr>
        <p:txBody>
          <a:bodyPr rtlCol="0" wrap="square">
            <a:spAutoFit/>
          </a:bodyPr>
          <a:lstStyle/>
          <a:p>
            <a:r>
              <a:rPr altLang="en-US" b="1" lang="zh-CN" smtClean="0" sz="2800">
                <a:solidFill>
                  <a:schemeClr val="bg1"/>
                </a:solidFill>
                <a:latin charset="-122" pitchFamily="34" typeface="微软雅黑"/>
                <a:ea charset="-122" pitchFamily="34" typeface="微软雅黑"/>
              </a:rPr>
              <a:t>思考铸就辉煌…</a:t>
            </a:r>
          </a:p>
        </p:txBody>
      </p:sp>
    </p:spTree>
    <p:extLst>
      <p:ext uri="{BB962C8B-B14F-4D97-AF65-F5344CB8AC3E}">
        <p14:creationId val="3568411919"/>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2"/>
                                        </p:tgtEl>
                                        <p:attrNameLst>
                                          <p:attrName>style.visibility</p:attrName>
                                        </p:attrNameLst>
                                      </p:cBhvr>
                                      <p:to>
                                        <p:strVal val="visible"/>
                                      </p:to>
                                    </p:set>
                                    <p:animEffect filter="fade" transition="in">
                                      <p:cBhvr>
                                        <p:cTn dur="500" id="11"/>
                                        <p:tgtEl>
                                          <p:spTgt spid="22"/>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26"/>
                                        </p:tgtEl>
                                        <p:attrNameLst>
                                          <p:attrName>style.visibility</p:attrName>
                                        </p:attrNameLst>
                                      </p:cBhvr>
                                      <p:to>
                                        <p:strVal val="visible"/>
                                      </p:to>
                                    </p:set>
                                    <p:animEffect filter="fade" transition="in">
                                      <p:cBhvr>
                                        <p:cTn dur="500" id="15"/>
                                        <p:tgtEl>
                                          <p:spTgt spid="26"/>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24"/>
                                        </p:tgtEl>
                                        <p:attrNameLst>
                                          <p:attrName>style.visibility</p:attrName>
                                        </p:attrNameLst>
                                      </p:cBhvr>
                                      <p:to>
                                        <p:strVal val="visible"/>
                                      </p:to>
                                    </p:set>
                                    <p:animEffect filter="fade" transition="in">
                                      <p:cBhvr>
                                        <p:cTn dur="500" id="19"/>
                                        <p:tgtEl>
                                          <p:spTgt spid="24"/>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27"/>
                                        </p:tgtEl>
                                        <p:attrNameLst>
                                          <p:attrName>style.visibility</p:attrName>
                                        </p:attrNameLst>
                                      </p:cBhvr>
                                      <p:to>
                                        <p:strVal val="visible"/>
                                      </p:to>
                                    </p:set>
                                    <p:animEffect filter="fade" transition="in">
                                      <p:cBhvr>
                                        <p:cTn dur="500" id="23"/>
                                        <p:tgtEl>
                                          <p:spTgt spid="27"/>
                                        </p:tgtEl>
                                      </p:cBhvr>
                                    </p:animEffect>
                                  </p:childTnLst>
                                </p:cTn>
                              </p:par>
                            </p:childTnLst>
                          </p:cTn>
                        </p:par>
                        <p:par>
                          <p:cTn fill="hold" id="24" nodeType="afterGroup">
                            <p:stCondLst>
                              <p:cond delay="2500"/>
                            </p:stCondLst>
                            <p:childTnLst>
                              <p:par>
                                <p:cTn fill="hold" grpId="0" id="25" nodeType="afterEffect" presetClass="entr" presetID="10" presetSubtype="0">
                                  <p:stCondLst>
                                    <p:cond delay="0"/>
                                  </p:stCondLst>
                                  <p:childTnLst>
                                    <p:set>
                                      <p:cBhvr>
                                        <p:cTn dur="1" fill="hold" id="26">
                                          <p:stCondLst>
                                            <p:cond delay="0"/>
                                          </p:stCondLst>
                                        </p:cTn>
                                        <p:tgtEl>
                                          <p:spTgt spid="25"/>
                                        </p:tgtEl>
                                        <p:attrNameLst>
                                          <p:attrName>style.visibility</p:attrName>
                                        </p:attrNameLst>
                                      </p:cBhvr>
                                      <p:to>
                                        <p:strVal val="visible"/>
                                      </p:to>
                                    </p:set>
                                    <p:animEffect filter="fade" transition="in">
                                      <p:cBhvr>
                                        <p:cTn dur="500" id="27"/>
                                        <p:tgtEl>
                                          <p:spTgt spid="25"/>
                                        </p:tgtEl>
                                      </p:cBhvr>
                                    </p:animEffect>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29"/>
                                        </p:tgtEl>
                                        <p:attrNameLst>
                                          <p:attrName>style.visibility</p:attrName>
                                        </p:attrNameLst>
                                      </p:cBhvr>
                                      <p:to>
                                        <p:strVal val="visible"/>
                                      </p:to>
                                    </p:set>
                                    <p:animEffect filter="fade" transition="in">
                                      <p:cBhvr>
                                        <p:cTn dur="500" id="31"/>
                                        <p:tgtEl>
                                          <p:spTgt spid="29"/>
                                        </p:tgtEl>
                                      </p:cBhvr>
                                    </p:animEffect>
                                  </p:childTnLst>
                                </p:cTn>
                              </p:par>
                            </p:childTnLst>
                          </p:cTn>
                        </p:par>
                        <p:par>
                          <p:cTn fill="hold" id="32" nodeType="afterGroup">
                            <p:stCondLst>
                              <p:cond delay="3500"/>
                            </p:stCondLst>
                            <p:childTnLst>
                              <p:par>
                                <p:cTn fill="hold" grpId="0" id="33" nodeType="afterEffect" presetClass="entr" presetID="10" presetSubtype="0">
                                  <p:stCondLst>
                                    <p:cond delay="0"/>
                                  </p:stCondLst>
                                  <p:childTnLst>
                                    <p:set>
                                      <p:cBhvr>
                                        <p:cTn dur="1" fill="hold" id="34">
                                          <p:stCondLst>
                                            <p:cond delay="0"/>
                                          </p:stCondLst>
                                        </p:cTn>
                                        <p:tgtEl>
                                          <p:spTgt spid="23"/>
                                        </p:tgtEl>
                                        <p:attrNameLst>
                                          <p:attrName>style.visibility</p:attrName>
                                        </p:attrNameLst>
                                      </p:cBhvr>
                                      <p:to>
                                        <p:strVal val="visible"/>
                                      </p:to>
                                    </p:set>
                                    <p:animEffect filter="fade" transition="in">
                                      <p:cBhvr>
                                        <p:cTn dur="500" id="35"/>
                                        <p:tgtEl>
                                          <p:spTgt spid="23"/>
                                        </p:tgtEl>
                                      </p:cBhvr>
                                    </p:animEffect>
                                  </p:childTnLst>
                                </p:cTn>
                              </p:par>
                            </p:childTnLst>
                          </p:cTn>
                        </p:par>
                        <p:par>
                          <p:cTn fill="hold" id="36" nodeType="afterGroup">
                            <p:stCondLst>
                              <p:cond delay="4000"/>
                            </p:stCondLst>
                            <p:childTnLst>
                              <p:par>
                                <p:cTn fill="hold" grpId="0" id="37" nodeType="afterEffect" presetClass="entr" presetID="10" presetSubtype="0">
                                  <p:stCondLst>
                                    <p:cond delay="0"/>
                                  </p:stCondLst>
                                  <p:childTnLst>
                                    <p:set>
                                      <p:cBhvr>
                                        <p:cTn dur="1" fill="hold" id="38">
                                          <p:stCondLst>
                                            <p:cond delay="0"/>
                                          </p:stCondLst>
                                        </p:cTn>
                                        <p:tgtEl>
                                          <p:spTgt spid="28"/>
                                        </p:tgtEl>
                                        <p:attrNameLst>
                                          <p:attrName>style.visibility</p:attrName>
                                        </p:attrNameLst>
                                      </p:cBhvr>
                                      <p:to>
                                        <p:strVal val="visible"/>
                                      </p:to>
                                    </p:set>
                                    <p:animEffect filter="fade" transition="in">
                                      <p:cBhvr>
                                        <p:cTn dur="500" id="39"/>
                                        <p:tgtEl>
                                          <p:spTgt spid="28"/>
                                        </p:tgtEl>
                                      </p:cBhvr>
                                    </p:animEffect>
                                  </p:childTnLst>
                                </p:cTn>
                              </p:par>
                            </p:childTnLst>
                          </p:cTn>
                        </p:par>
                        <p:par>
                          <p:cTn fill="hold" id="40" nodeType="afterGroup">
                            <p:stCondLst>
                              <p:cond delay="4500"/>
                            </p:stCondLst>
                            <p:childTnLst>
                              <p:par>
                                <p:cTn fill="hold" grpId="0" id="41" nodeType="afterEffect" presetClass="entr" presetID="10" presetSubtype="0">
                                  <p:stCondLst>
                                    <p:cond delay="0"/>
                                  </p:stCondLst>
                                  <p:childTnLst>
                                    <p:set>
                                      <p:cBhvr>
                                        <p:cTn dur="1" fill="hold" id="42">
                                          <p:stCondLst>
                                            <p:cond delay="0"/>
                                          </p:stCondLst>
                                        </p:cTn>
                                        <p:tgtEl>
                                          <p:spTgt spid="20"/>
                                        </p:tgtEl>
                                        <p:attrNameLst>
                                          <p:attrName>style.visibility</p:attrName>
                                        </p:attrNameLst>
                                      </p:cBhvr>
                                      <p:to>
                                        <p:strVal val="visible"/>
                                      </p:to>
                                    </p:set>
                                    <p:animEffect filter="fade" transition="in">
                                      <p:cBhvr>
                                        <p:cTn dur="500" id="43"/>
                                        <p:tgtEl>
                                          <p:spTgt spid="20"/>
                                        </p:tgtEl>
                                      </p:cBhvr>
                                    </p:animEffect>
                                  </p:childTnLst>
                                </p:cTn>
                              </p:par>
                            </p:childTnLst>
                          </p:cTn>
                        </p:par>
                        <p:par>
                          <p:cTn fill="hold" id="44" nodeType="afterGroup">
                            <p:stCondLst>
                              <p:cond delay="5000"/>
                            </p:stCondLst>
                            <p:childTnLst>
                              <p:par>
                                <p:cTn fill="hold" grpId="0" id="45" nodeType="afterEffect" presetClass="entr" presetID="10" presetSubtype="0">
                                  <p:stCondLst>
                                    <p:cond delay="0"/>
                                  </p:stCondLst>
                                  <p:childTnLst>
                                    <p:set>
                                      <p:cBhvr>
                                        <p:cTn dur="1" fill="hold" id="46">
                                          <p:stCondLst>
                                            <p:cond delay="0"/>
                                          </p:stCondLst>
                                        </p:cTn>
                                        <p:tgtEl>
                                          <p:spTgt spid="30"/>
                                        </p:tgtEl>
                                        <p:attrNameLst>
                                          <p:attrName>style.visibility</p:attrName>
                                        </p:attrNameLst>
                                      </p:cBhvr>
                                      <p:to>
                                        <p:strVal val="visible"/>
                                      </p:to>
                                    </p:set>
                                    <p:animEffect filter="fade" transition="in">
                                      <p:cBhvr>
                                        <p:cTn dur="500" id="47"/>
                                        <p:tgtEl>
                                          <p:spTgt spid="30"/>
                                        </p:tgtEl>
                                      </p:cBhvr>
                                    </p:animEffect>
                                  </p:childTnLst>
                                </p:cTn>
                              </p:par>
                            </p:childTnLst>
                          </p:cTn>
                        </p:par>
                        <p:par>
                          <p:cTn fill="hold" id="48" nodeType="afterGroup">
                            <p:stCondLst>
                              <p:cond delay="5500"/>
                            </p:stCondLst>
                            <p:childTnLst>
                              <p:par>
                                <p:cTn fill="hold" grpId="0" id="49" nodeType="afterEffect" presetClass="entr" presetID="10" presetSubtype="0">
                                  <p:stCondLst>
                                    <p:cond delay="0"/>
                                  </p:stCondLst>
                                  <p:childTnLst>
                                    <p:set>
                                      <p:cBhvr>
                                        <p:cTn dur="1" fill="hold" id="50">
                                          <p:stCondLst>
                                            <p:cond delay="0"/>
                                          </p:stCondLst>
                                        </p:cTn>
                                        <p:tgtEl>
                                          <p:spTgt spid="21"/>
                                        </p:tgtEl>
                                        <p:attrNameLst>
                                          <p:attrName>style.visibility</p:attrName>
                                        </p:attrNameLst>
                                      </p:cBhvr>
                                      <p:to>
                                        <p:strVal val="visible"/>
                                      </p:to>
                                    </p:set>
                                    <p:animEffect filter="fade" transition="in">
                                      <p:cBhvr>
                                        <p:cTn dur="500" id="51"/>
                                        <p:tgtEl>
                                          <p:spTgt spid="21"/>
                                        </p:tgtEl>
                                      </p:cBhvr>
                                    </p:animEffect>
                                  </p:childTnLst>
                                </p:cTn>
                              </p:par>
                              <p:par>
                                <p:cTn fill="hold" grpId="1" id="52" nodeType="withEffect" presetClass="exit" presetID="10" presetSubtype="0">
                                  <p:stCondLst>
                                    <p:cond delay="0"/>
                                  </p:stCondLst>
                                  <p:childTnLst>
                                    <p:animEffect filter="fade" transition="out">
                                      <p:cBhvr>
                                        <p:cTn dur="500" id="53"/>
                                        <p:tgtEl>
                                          <p:spTgt spid="22"/>
                                        </p:tgtEl>
                                      </p:cBhvr>
                                    </p:animEffect>
                                    <p:set>
                                      <p:cBhvr>
                                        <p:cTn dur="1" fill="hold" id="54">
                                          <p:stCondLst>
                                            <p:cond delay="499"/>
                                          </p:stCondLst>
                                        </p:cTn>
                                        <p:tgtEl>
                                          <p:spTgt spid="22"/>
                                        </p:tgtEl>
                                        <p:attrNameLst>
                                          <p:attrName>style.visibility</p:attrName>
                                        </p:attrNameLst>
                                      </p:cBhvr>
                                      <p:to>
                                        <p:strVal val="hidden"/>
                                      </p:to>
                                    </p:set>
                                  </p:childTnLst>
                                </p:cTn>
                              </p:par>
                              <p:par>
                                <p:cTn fill="hold" grpId="1" id="55" nodeType="withEffect" presetClass="exit" presetID="10" presetSubtype="0">
                                  <p:stCondLst>
                                    <p:cond delay="0"/>
                                  </p:stCondLst>
                                  <p:childTnLst>
                                    <p:animEffect filter="fade" transition="out">
                                      <p:cBhvr>
                                        <p:cTn dur="500" id="56"/>
                                        <p:tgtEl>
                                          <p:spTgt spid="26"/>
                                        </p:tgtEl>
                                      </p:cBhvr>
                                    </p:animEffect>
                                    <p:set>
                                      <p:cBhvr>
                                        <p:cTn dur="1" fill="hold" id="57">
                                          <p:stCondLst>
                                            <p:cond delay="499"/>
                                          </p:stCondLst>
                                        </p:cTn>
                                        <p:tgtEl>
                                          <p:spTgt spid="26"/>
                                        </p:tgtEl>
                                        <p:attrNameLst>
                                          <p:attrName>style.visibility</p:attrName>
                                        </p:attrNameLst>
                                      </p:cBhvr>
                                      <p:to>
                                        <p:strVal val="hidden"/>
                                      </p:to>
                                    </p:set>
                                  </p:childTnLst>
                                </p:cTn>
                              </p:par>
                              <p:par>
                                <p:cTn fill="hold" grpId="1" id="58" nodeType="withEffect" presetClass="exit" presetID="10" presetSubtype="0">
                                  <p:stCondLst>
                                    <p:cond delay="0"/>
                                  </p:stCondLst>
                                  <p:childTnLst>
                                    <p:animEffect filter="fade" transition="out">
                                      <p:cBhvr>
                                        <p:cTn dur="500" id="59"/>
                                        <p:tgtEl>
                                          <p:spTgt spid="24"/>
                                        </p:tgtEl>
                                      </p:cBhvr>
                                    </p:animEffect>
                                    <p:set>
                                      <p:cBhvr>
                                        <p:cTn dur="1" fill="hold" id="60">
                                          <p:stCondLst>
                                            <p:cond delay="499"/>
                                          </p:stCondLst>
                                        </p:cTn>
                                        <p:tgtEl>
                                          <p:spTgt spid="24"/>
                                        </p:tgtEl>
                                        <p:attrNameLst>
                                          <p:attrName>style.visibility</p:attrName>
                                        </p:attrNameLst>
                                      </p:cBhvr>
                                      <p:to>
                                        <p:strVal val="hidden"/>
                                      </p:to>
                                    </p:set>
                                  </p:childTnLst>
                                </p:cTn>
                              </p:par>
                              <p:par>
                                <p:cTn fill="hold" grpId="1" id="61" nodeType="withEffect" presetClass="exit" presetID="10" presetSubtype="0">
                                  <p:stCondLst>
                                    <p:cond delay="0"/>
                                  </p:stCondLst>
                                  <p:childTnLst>
                                    <p:animEffect filter="fade" transition="out">
                                      <p:cBhvr>
                                        <p:cTn dur="500" id="62"/>
                                        <p:tgtEl>
                                          <p:spTgt spid="27"/>
                                        </p:tgtEl>
                                      </p:cBhvr>
                                    </p:animEffect>
                                    <p:set>
                                      <p:cBhvr>
                                        <p:cTn dur="1" fill="hold" id="63">
                                          <p:stCondLst>
                                            <p:cond delay="499"/>
                                          </p:stCondLst>
                                        </p:cTn>
                                        <p:tgtEl>
                                          <p:spTgt spid="27"/>
                                        </p:tgtEl>
                                        <p:attrNameLst>
                                          <p:attrName>style.visibility</p:attrName>
                                        </p:attrNameLst>
                                      </p:cBhvr>
                                      <p:to>
                                        <p:strVal val="hidden"/>
                                      </p:to>
                                    </p:set>
                                  </p:childTnLst>
                                </p:cTn>
                              </p:par>
                              <p:par>
                                <p:cTn fill="hold" grpId="1" id="64" nodeType="withEffect" presetClass="exit" presetID="10" presetSubtype="0">
                                  <p:stCondLst>
                                    <p:cond delay="0"/>
                                  </p:stCondLst>
                                  <p:childTnLst>
                                    <p:animEffect filter="fade" transition="out">
                                      <p:cBhvr>
                                        <p:cTn dur="500" id="65"/>
                                        <p:tgtEl>
                                          <p:spTgt spid="25"/>
                                        </p:tgtEl>
                                      </p:cBhvr>
                                    </p:animEffect>
                                    <p:set>
                                      <p:cBhvr>
                                        <p:cTn dur="1" fill="hold" id="66">
                                          <p:stCondLst>
                                            <p:cond delay="499"/>
                                          </p:stCondLst>
                                        </p:cTn>
                                        <p:tgtEl>
                                          <p:spTgt spid="25"/>
                                        </p:tgtEl>
                                        <p:attrNameLst>
                                          <p:attrName>style.visibility</p:attrName>
                                        </p:attrNameLst>
                                      </p:cBhvr>
                                      <p:to>
                                        <p:strVal val="hidden"/>
                                      </p:to>
                                    </p:set>
                                  </p:childTnLst>
                                </p:cTn>
                              </p:par>
                              <p:par>
                                <p:cTn fill="hold" grpId="1" id="67" nodeType="withEffect" presetClass="exit" presetID="10" presetSubtype="0">
                                  <p:stCondLst>
                                    <p:cond delay="0"/>
                                  </p:stCondLst>
                                  <p:childTnLst>
                                    <p:animEffect filter="fade" transition="out">
                                      <p:cBhvr>
                                        <p:cTn dur="500" id="68"/>
                                        <p:tgtEl>
                                          <p:spTgt spid="29"/>
                                        </p:tgtEl>
                                      </p:cBhvr>
                                    </p:animEffect>
                                    <p:set>
                                      <p:cBhvr>
                                        <p:cTn dur="1" fill="hold" id="69">
                                          <p:stCondLst>
                                            <p:cond delay="499"/>
                                          </p:stCondLst>
                                        </p:cTn>
                                        <p:tgtEl>
                                          <p:spTgt spid="29"/>
                                        </p:tgtEl>
                                        <p:attrNameLst>
                                          <p:attrName>style.visibility</p:attrName>
                                        </p:attrNameLst>
                                      </p:cBhvr>
                                      <p:to>
                                        <p:strVal val="hidden"/>
                                      </p:to>
                                    </p:set>
                                  </p:childTnLst>
                                </p:cTn>
                              </p:par>
                              <p:par>
                                <p:cTn fill="hold" grpId="1" id="70" nodeType="withEffect" presetClass="exit" presetID="10" presetSubtype="0">
                                  <p:stCondLst>
                                    <p:cond delay="0"/>
                                  </p:stCondLst>
                                  <p:childTnLst>
                                    <p:animEffect filter="fade" transition="out">
                                      <p:cBhvr>
                                        <p:cTn dur="500" id="71"/>
                                        <p:tgtEl>
                                          <p:spTgt spid="23"/>
                                        </p:tgtEl>
                                      </p:cBhvr>
                                    </p:animEffect>
                                    <p:set>
                                      <p:cBhvr>
                                        <p:cTn dur="1" fill="hold" id="72">
                                          <p:stCondLst>
                                            <p:cond delay="499"/>
                                          </p:stCondLst>
                                        </p:cTn>
                                        <p:tgtEl>
                                          <p:spTgt spid="23"/>
                                        </p:tgtEl>
                                        <p:attrNameLst>
                                          <p:attrName>style.visibility</p:attrName>
                                        </p:attrNameLst>
                                      </p:cBhvr>
                                      <p:to>
                                        <p:strVal val="hidden"/>
                                      </p:to>
                                    </p:set>
                                  </p:childTnLst>
                                </p:cTn>
                              </p:par>
                              <p:par>
                                <p:cTn fill="hold" grpId="1" id="73" nodeType="withEffect" presetClass="exit" presetID="10" presetSubtype="0">
                                  <p:stCondLst>
                                    <p:cond delay="0"/>
                                  </p:stCondLst>
                                  <p:childTnLst>
                                    <p:animEffect filter="fade" transition="out">
                                      <p:cBhvr>
                                        <p:cTn dur="500" id="74"/>
                                        <p:tgtEl>
                                          <p:spTgt spid="28"/>
                                        </p:tgtEl>
                                      </p:cBhvr>
                                    </p:animEffect>
                                    <p:set>
                                      <p:cBhvr>
                                        <p:cTn dur="1" fill="hold" id="75">
                                          <p:stCondLst>
                                            <p:cond delay="499"/>
                                          </p:stCondLst>
                                        </p:cTn>
                                        <p:tgtEl>
                                          <p:spTgt spid="28"/>
                                        </p:tgtEl>
                                        <p:attrNameLst>
                                          <p:attrName>style.visibility</p:attrName>
                                        </p:attrNameLst>
                                      </p:cBhvr>
                                      <p:to>
                                        <p:strVal val="hidden"/>
                                      </p:to>
                                    </p:set>
                                  </p:childTnLst>
                                </p:cTn>
                              </p:par>
                              <p:par>
                                <p:cTn fill="hold" grpId="1" id="76" nodeType="withEffect" presetClass="exit" presetID="10" presetSubtype="0">
                                  <p:stCondLst>
                                    <p:cond delay="0"/>
                                  </p:stCondLst>
                                  <p:childTnLst>
                                    <p:animEffect filter="fade" transition="out">
                                      <p:cBhvr>
                                        <p:cTn dur="500" id="77"/>
                                        <p:tgtEl>
                                          <p:spTgt spid="20"/>
                                        </p:tgtEl>
                                      </p:cBhvr>
                                    </p:animEffect>
                                    <p:set>
                                      <p:cBhvr>
                                        <p:cTn dur="1" fill="hold" id="78">
                                          <p:stCondLst>
                                            <p:cond delay="499"/>
                                          </p:stCondLst>
                                        </p:cTn>
                                        <p:tgtEl>
                                          <p:spTgt spid="20"/>
                                        </p:tgtEl>
                                        <p:attrNameLst>
                                          <p:attrName>style.visibility</p:attrName>
                                        </p:attrNameLst>
                                      </p:cBhvr>
                                      <p:to>
                                        <p:strVal val="hidden"/>
                                      </p:to>
                                    </p:set>
                                  </p:childTnLst>
                                </p:cTn>
                              </p:par>
                              <p:par>
                                <p:cTn fill="hold" grpId="1" id="79" nodeType="withEffect" presetClass="exit" presetID="10" presetSubtype="0">
                                  <p:stCondLst>
                                    <p:cond delay="0"/>
                                  </p:stCondLst>
                                  <p:childTnLst>
                                    <p:animEffect filter="fade" transition="out">
                                      <p:cBhvr>
                                        <p:cTn dur="500" id="80"/>
                                        <p:tgtEl>
                                          <p:spTgt spid="30"/>
                                        </p:tgtEl>
                                      </p:cBhvr>
                                    </p:animEffect>
                                    <p:set>
                                      <p:cBhvr>
                                        <p:cTn dur="1" fill="hold" id="81">
                                          <p:stCondLst>
                                            <p:cond delay="499"/>
                                          </p:stCondLst>
                                        </p:cTn>
                                        <p:tgtEl>
                                          <p:spTgt spid="30"/>
                                        </p:tgtEl>
                                        <p:attrNameLst>
                                          <p:attrName>style.visibility</p:attrName>
                                        </p:attrNameLst>
                                      </p:cBhvr>
                                      <p:to>
                                        <p:strVal val="hidden"/>
                                      </p:to>
                                    </p:set>
                                  </p:childTnLst>
                                </p:cTn>
                              </p:par>
                              <p:par>
                                <p:cTn accel="50000" decel="50000" fill="hold" grpId="2" id="82" nodeType="withEffect" presetClass="path" presetID="42" presetSubtype="0">
                                  <p:stCondLst>
                                    <p:cond delay="0"/>
                                  </p:stCondLst>
                                  <p:childTnLst>
                                    <p:animMotion origin="layout" path="M 3.88889E-06 6.16713E-08 L -0.00157 0.2362" pathEditMode="relative" ptsTypes="AA" rAng="0">
                                      <p:cBhvr>
                                        <p:cTn dur="2000" fill="hold" id="83"/>
                                        <p:tgtEl>
                                          <p:spTgt spid="2"/>
                                        </p:tgtEl>
                                        <p:attrNameLst>
                                          <p:attrName>ppt_x</p:attrName>
                                          <p:attrName>ppt_y</p:attrName>
                                        </p:attrNameLst>
                                      </p:cBhvr>
                                      <p:rCtr x="-87" y="11810"/>
                                    </p:animMotion>
                                  </p:childTnLst>
                                </p:cTn>
                              </p:par>
                            </p:childTnLst>
                          </p:cTn>
                        </p:par>
                        <p:par>
                          <p:cTn fill="hold" id="84" nodeType="afterGroup">
                            <p:stCondLst>
                              <p:cond delay="7500"/>
                            </p:stCondLst>
                            <p:childTnLst>
                              <p:par>
                                <p:cTn fill="hold" grpId="0" id="85" nodeType="afterEffect" presetClass="entr" presetID="10" presetSubtype="0">
                                  <p:stCondLst>
                                    <p:cond delay="0"/>
                                  </p:stCondLst>
                                  <p:childTnLst>
                                    <p:set>
                                      <p:cBhvr>
                                        <p:cTn dur="1" fill="hold" id="86">
                                          <p:stCondLst>
                                            <p:cond delay="0"/>
                                          </p:stCondLst>
                                        </p:cTn>
                                        <p:tgtEl>
                                          <p:spTgt spid="31"/>
                                        </p:tgtEl>
                                        <p:attrNameLst>
                                          <p:attrName>style.visibility</p:attrName>
                                        </p:attrNameLst>
                                      </p:cBhvr>
                                      <p:to>
                                        <p:strVal val="visible"/>
                                      </p:to>
                                    </p:set>
                                    <p:animEffect filter="fade" transition="in">
                                      <p:cBhvr>
                                        <p:cTn dur="500" id="87"/>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2" spid="2"/>
      <p:bldP grpId="0" spid="20"/>
      <p:bldP grpId="1" spid="20"/>
      <p:bldP grpId="0" spid="21"/>
      <p:bldP grpId="0" spid="22"/>
      <p:bldP grpId="1" spid="22"/>
      <p:bldP grpId="0" spid="23"/>
      <p:bldP grpId="1" spid="23"/>
      <p:bldP grpId="0" spid="24"/>
      <p:bldP grpId="1" spid="24"/>
      <p:bldP grpId="0" spid="25"/>
      <p:bldP grpId="1" spid="25"/>
      <p:bldP grpId="0" spid="26"/>
      <p:bldP grpId="1" spid="26"/>
      <p:bldP grpId="0" spid="27"/>
      <p:bldP grpId="1" spid="27"/>
      <p:bldP grpId="0" spid="28"/>
      <p:bldP grpId="1" spid="28"/>
      <p:bldP grpId="0" spid="29"/>
      <p:bldP grpId="1" spid="29"/>
      <p:bldP grpId="0" spid="30"/>
      <p:bldP grpId="1" spid="30"/>
      <p:bldP grpId="0" spid="31"/>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a:off x="17748" y="4785170"/>
            <a:ext cx="2141984"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31740" y="3909361"/>
            <a:ext cx="2664296" cy="640080"/>
          </a:xfrm>
          <a:prstGeom prst="rect">
            <a:avLst/>
          </a:prstGeom>
          <a:noFill/>
        </p:spPr>
        <p:txBody>
          <a:bodyPr rtlCol="0" wrap="square">
            <a:spAutoFit/>
          </a:bodyPr>
          <a:lstStyle/>
          <a:p>
            <a:pPr>
              <a:buClr>
                <a:srgbClr val="FF0000"/>
              </a:buClr>
            </a:pPr>
            <a:r>
              <a:rPr altLang="zh-CN" lang="en-US" smtClean="0" sz="1200">
                <a:latin charset="-122" pitchFamily="34" typeface="微软雅黑"/>
                <a:ea charset="-122" pitchFamily="34" typeface="微软雅黑"/>
              </a:rPr>
              <a:t>1996年5月，IBM ThinkPad 560开创了便携式电脑的新典范，率先将光驱和软驱全部从笔记本上移除。</a:t>
            </a:r>
          </a:p>
        </p:txBody>
      </p:sp>
      <p:sp>
        <p:nvSpPr>
          <p:cNvPr id="24" name="TextBox 23"/>
          <p:cNvSpPr txBox="1"/>
          <p:nvPr/>
        </p:nvSpPr>
        <p:spPr>
          <a:xfrm>
            <a:off x="4602870" y="2544407"/>
            <a:ext cx="2561418" cy="822960"/>
          </a:xfrm>
          <a:prstGeom prst="rect">
            <a:avLst/>
          </a:prstGeom>
          <a:noFill/>
        </p:spPr>
        <p:txBody>
          <a:bodyPr rtlCol="0" wrap="square">
            <a:spAutoFit/>
          </a:bodyPr>
          <a:lstStyle/>
          <a:p>
            <a:pPr>
              <a:buClr>
                <a:srgbClr val="FF0000"/>
              </a:buClr>
            </a:pPr>
            <a:r>
              <a:rPr altLang="zh-CN" lang="en-US" smtClean="0" sz="1200">
                <a:latin charset="-122" pitchFamily="34" typeface="微软雅黑"/>
                <a:ea charset="-122" pitchFamily="34" typeface="微软雅黑"/>
              </a:rPr>
              <a:t>1997年9月推出的ThinkPad 770是世界上第一款带有14.1“彩色显示器和DVD驱动器的笔记本电脑。在Track point上加入第三个键</a:t>
            </a:r>
          </a:p>
        </p:txBody>
      </p:sp>
      <p:sp>
        <p:nvSpPr>
          <p:cNvPr id="29" name="TextBox 28"/>
          <p:cNvSpPr txBox="1"/>
          <p:nvPr/>
        </p:nvSpPr>
        <p:spPr>
          <a:xfrm>
            <a:off x="6749987" y="1238452"/>
            <a:ext cx="2304256" cy="640080"/>
          </a:xfrm>
          <a:prstGeom prst="rect">
            <a:avLst/>
          </a:prstGeom>
          <a:noFill/>
        </p:spPr>
        <p:txBody>
          <a:bodyPr rtlCol="0" wrap="square">
            <a:spAutoFit/>
          </a:bodyPr>
          <a:lstStyle/>
          <a:p>
            <a:pPr>
              <a:buClr>
                <a:srgbClr val="FF0000"/>
              </a:buClr>
            </a:pPr>
            <a:r>
              <a:rPr altLang="zh-CN" lang="en-US" smtClean="0" sz="1200">
                <a:latin charset="-122" pitchFamily="34" typeface="微软雅黑"/>
                <a:ea charset="-122" pitchFamily="34" typeface="微软雅黑"/>
              </a:rPr>
              <a:t>1998年4月推出的ThinkPad 600是ThinkPad历史上销量最大的机型，总销量超过200万台。</a:t>
            </a:r>
          </a:p>
        </p:txBody>
      </p:sp>
      <p:sp>
        <p:nvSpPr>
          <p:cNvPr id="56" name="TextBox 55"/>
          <p:cNvSpPr txBox="1"/>
          <p:nvPr/>
        </p:nvSpPr>
        <p:spPr>
          <a:xfrm>
            <a:off x="755576" y="311909"/>
            <a:ext cx="3600400" cy="914400"/>
          </a:xfrm>
          <a:prstGeom prst="rect">
            <a:avLst/>
          </a:prstGeom>
          <a:noFill/>
        </p:spPr>
        <p:txBody>
          <a:bodyPr rtlCol="0" vert="horz" wrap="square">
            <a:spAutoFit/>
          </a:bodyPr>
          <a:lstStyle/>
          <a:p>
            <a:r>
              <a:rPr altLang="zh-CN" b="1" lang="en-US" smtClean="0" sz="1800">
                <a:solidFill>
                  <a:srgbClr val="DC1F26"/>
                </a:solidFill>
                <a:latin charset="-122" pitchFamily="34" typeface="微软雅黑"/>
                <a:ea charset="-122" pitchFamily="34" typeface="微软雅黑"/>
              </a:rPr>
              <a:t>ThinkPad经典机型一览</a:t>
            </a:r>
          </a:p>
          <a:p>
            <a:r>
              <a:rPr altLang="zh-CN" b="1" lang="en-US" smtClean="0" sz="1800">
                <a:solidFill>
                  <a:srgbClr val="DC1F26"/>
                </a:solidFill>
                <a:latin charset="-122" pitchFamily="34" typeface="微软雅黑"/>
                <a:ea charset="-122" pitchFamily="34" typeface="微软雅黑"/>
              </a:rPr>
              <a:t>         (第一代：1992——1999年)</a:t>
            </a:r>
          </a:p>
        </p:txBody>
      </p:sp>
      <p:sp>
        <p:nvSpPr>
          <p:cNvPr id="57" name="矩形 56"/>
          <p:cNvSpPr/>
          <p:nvPr/>
        </p:nvSpPr>
        <p:spPr>
          <a:xfrm>
            <a:off x="467544" y="365617"/>
            <a:ext cx="288032" cy="2619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1996 ThinkPad 560" id="2050" name="Picture 2"/>
          <p:cNvPicPr>
            <a:picLocks noChangeArrowheads="1" noChangeAspect="1"/>
          </p:cNvPicPr>
          <p:nvPr/>
        </p:nvPicPr>
        <p:blipFill>
          <a:blip r:embed="rId2">
            <a:clrChange>
              <a:clrFrom>
                <a:srgbClr val="FFFFFF"/>
              </a:clrFrom>
              <a:clrTo>
                <a:srgbClr val="FFFFFF">
                  <a:alpha val="0"/>
                </a:srgbClr>
              </a:clrTo>
            </a:clrChange>
            <a:extLst>
              <a:ext uri="{28A0092B-C50C-407E-A947-70E740481C1C}">
                <a14:useLocalDpi val="0"/>
              </a:ext>
            </a:extLst>
          </a:blip>
          <a:stretch>
            <a:fillRect/>
          </a:stretch>
        </p:blipFill>
        <p:spPr bwMode="auto">
          <a:xfrm>
            <a:off x="5004048" y="1092452"/>
            <a:ext cx="1461387" cy="10060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说明: Think 15年间每一个写入历史的思想印迹 " id="2052" name="图片 63"/>
          <p:cNvPicPr>
            <a:picLocks noChangeArrowheads="1" noChangeAspect="1"/>
          </p:cNvPicPr>
          <p:nvPr/>
        </p:nvPicPr>
        <p:blipFill>
          <a:blip r:embed="rId3">
            <a:extLst>
              <a:ext uri="{28A0092B-C50C-407E-A947-70E740481C1C}">
                <a14:useLocalDpi val="0"/>
              </a:ext>
            </a:extLst>
          </a:blip>
          <a:stretch>
            <a:fillRect/>
          </a:stretch>
        </p:blipFill>
        <p:spPr bwMode="auto">
          <a:xfrm>
            <a:off x="755576" y="3627607"/>
            <a:ext cx="975068" cy="1081397"/>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pic>
      <p:pic>
        <p:nvPicPr>
          <p:cNvPr descr="IBM ThinkPad 600" id="2053" name="Picture 5"/>
          <p:cNvPicPr>
            <a:picLocks noChangeArrowheads="1" noChangeAspect="1"/>
          </p:cNvPicPr>
          <p:nvPr/>
        </p:nvPicPr>
        <p:blipFill>
          <a:blip r:embed="rId4">
            <a:extLst>
              <a:ext uri="{28A0092B-C50C-407E-A947-70E740481C1C}">
                <a14:useLocalDpi val="0"/>
              </a:ext>
            </a:extLst>
          </a:blip>
          <a:stretch>
            <a:fillRect/>
          </a:stretch>
        </p:blipFill>
        <p:spPr bwMode="auto">
          <a:xfrm>
            <a:off x="3037175" y="2276898"/>
            <a:ext cx="1053425" cy="116437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cxnSp>
        <p:nvCxnSpPr>
          <p:cNvPr id="9" name="直接连接符 8"/>
          <p:cNvCxnSpPr/>
          <p:nvPr/>
        </p:nvCxnSpPr>
        <p:spPr>
          <a:xfrm flipH="1" flipV="1">
            <a:off x="2159732" y="3560855"/>
            <a:ext cx="0" cy="1233728"/>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2159732" y="3551442"/>
            <a:ext cx="2394266"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flipV="1">
            <a:off x="4553998" y="2231400"/>
            <a:ext cx="0" cy="1320042"/>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4553998" y="2231400"/>
            <a:ext cx="2106234"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flipV="1">
            <a:off x="6660232" y="845669"/>
            <a:ext cx="0" cy="1385731"/>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6660232" y="845669"/>
            <a:ext cx="2483768"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0" y="2859266"/>
            <a:ext cx="35496"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flipV="1">
            <a:off x="35496" y="2850370"/>
            <a:ext cx="0" cy="193480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557152894"/>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82"/>
                                        </p:tgtEl>
                                        <p:attrNameLst>
                                          <p:attrName>style.visibility</p:attrName>
                                        </p:attrNameLst>
                                      </p:cBhvr>
                                      <p:to>
                                        <p:strVal val="visible"/>
                                      </p:to>
                                    </p:set>
                                    <p:animEffect filter="wipe(left)" transition="in">
                                      <p:cBhvr>
                                        <p:cTn dur="250" id="7"/>
                                        <p:tgtEl>
                                          <p:spTgt spid="82"/>
                                        </p:tgtEl>
                                      </p:cBhvr>
                                    </p:animEffect>
                                  </p:childTnLst>
                                </p:cTn>
                              </p:par>
                            </p:childTnLst>
                          </p:cTn>
                        </p:par>
                        <p:par>
                          <p:cTn fill="hold" id="8" nodeType="afterGroup">
                            <p:stCondLst>
                              <p:cond delay="250"/>
                            </p:stCondLst>
                            <p:childTnLst>
                              <p:par>
                                <p:cTn fill="hold" id="9" nodeType="afterEffect" presetClass="entr" presetID="22" presetSubtype="1">
                                  <p:stCondLst>
                                    <p:cond delay="0"/>
                                  </p:stCondLst>
                                  <p:childTnLst>
                                    <p:set>
                                      <p:cBhvr>
                                        <p:cTn dur="1" fill="hold" id="10">
                                          <p:stCondLst>
                                            <p:cond delay="0"/>
                                          </p:stCondLst>
                                        </p:cTn>
                                        <p:tgtEl>
                                          <p:spTgt spid="85"/>
                                        </p:tgtEl>
                                        <p:attrNameLst>
                                          <p:attrName>style.visibility</p:attrName>
                                        </p:attrNameLst>
                                      </p:cBhvr>
                                      <p:to>
                                        <p:strVal val="visible"/>
                                      </p:to>
                                    </p:set>
                                    <p:animEffect filter="wipe(up)" transition="in">
                                      <p:cBhvr>
                                        <p:cTn dur="250" id="11"/>
                                        <p:tgtEl>
                                          <p:spTgt spid="85"/>
                                        </p:tgtEl>
                                      </p:cBhvr>
                                    </p:animEffect>
                                  </p:childTnLst>
                                </p:cTn>
                              </p:par>
                            </p:childTnLst>
                          </p:cTn>
                        </p:par>
                        <p:par>
                          <p:cTn fill="hold" id="12" nodeType="afterGroup">
                            <p:stCondLst>
                              <p:cond delay="500"/>
                            </p:stCondLst>
                            <p:childTnLst>
                              <p:par>
                                <p:cTn fill="hold" id="13" nodeType="afterEffect" presetClass="entr" presetID="22" presetSubtype="8">
                                  <p:stCondLst>
                                    <p:cond delay="0"/>
                                  </p:stCondLst>
                                  <p:childTnLst>
                                    <p:set>
                                      <p:cBhvr>
                                        <p:cTn dur="1" fill="hold" id="14">
                                          <p:stCondLst>
                                            <p:cond delay="0"/>
                                          </p:stCondLst>
                                        </p:cTn>
                                        <p:tgtEl>
                                          <p:spTgt spid="2"/>
                                        </p:tgtEl>
                                        <p:attrNameLst>
                                          <p:attrName>style.visibility</p:attrName>
                                        </p:attrNameLst>
                                      </p:cBhvr>
                                      <p:to>
                                        <p:strVal val="visible"/>
                                      </p:to>
                                    </p:set>
                                    <p:animEffect filter="wipe(left)" transition="in">
                                      <p:cBhvr>
                                        <p:cTn dur="500" id="15"/>
                                        <p:tgtEl>
                                          <p:spTgt spid="2"/>
                                        </p:tgtEl>
                                      </p:cBhvr>
                                    </p:animEffect>
                                  </p:childTnLst>
                                </p:cTn>
                              </p:par>
                            </p:childTnLst>
                          </p:cTn>
                        </p:par>
                        <p:par>
                          <p:cTn fill="hold" id="16" nodeType="afterGroup">
                            <p:stCondLst>
                              <p:cond delay="1000"/>
                            </p:stCondLst>
                            <p:childTnLst>
                              <p:par>
                                <p:cTn fill="hold" id="17" nodeType="afterEffect" presetClass="entr" presetID="22" presetSubtype="4">
                                  <p:stCondLst>
                                    <p:cond delay="0"/>
                                  </p:stCondLst>
                                  <p:childTnLst>
                                    <p:set>
                                      <p:cBhvr>
                                        <p:cTn dur="1" fill="hold" id="18">
                                          <p:stCondLst>
                                            <p:cond delay="0"/>
                                          </p:stCondLst>
                                        </p:cTn>
                                        <p:tgtEl>
                                          <p:spTgt spid="9"/>
                                        </p:tgtEl>
                                        <p:attrNameLst>
                                          <p:attrName>style.visibility</p:attrName>
                                        </p:attrNameLst>
                                      </p:cBhvr>
                                      <p:to>
                                        <p:strVal val="visible"/>
                                      </p:to>
                                    </p:set>
                                    <p:animEffect filter="wipe(down)" transition="in">
                                      <p:cBhvr>
                                        <p:cTn dur="250" id="19"/>
                                        <p:tgtEl>
                                          <p:spTgt spid="9"/>
                                        </p:tgtEl>
                                      </p:cBhvr>
                                    </p:animEffect>
                                  </p:childTnLst>
                                </p:cTn>
                              </p:par>
                              <p:par>
                                <p:cTn fill="hold" id="20" nodeType="withEffect" presetClass="entr" presetID="10" presetSubtype="0">
                                  <p:stCondLst>
                                    <p:cond delay="0"/>
                                  </p:stCondLst>
                                  <p:childTnLst>
                                    <p:set>
                                      <p:cBhvr>
                                        <p:cTn dur="1" fill="hold" id="21">
                                          <p:stCondLst>
                                            <p:cond delay="0"/>
                                          </p:stCondLst>
                                        </p:cTn>
                                        <p:tgtEl>
                                          <p:spTgt spid="2052"/>
                                        </p:tgtEl>
                                        <p:attrNameLst>
                                          <p:attrName>style.visibility</p:attrName>
                                        </p:attrNameLst>
                                      </p:cBhvr>
                                      <p:to>
                                        <p:strVal val="visible"/>
                                      </p:to>
                                    </p:set>
                                    <p:animEffect filter="fade" transition="in">
                                      <p:cBhvr>
                                        <p:cTn dur="250" id="22"/>
                                        <p:tgtEl>
                                          <p:spTgt spid="2052"/>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17"/>
                                        </p:tgtEl>
                                        <p:attrNameLst>
                                          <p:attrName>style.visibility</p:attrName>
                                        </p:attrNameLst>
                                      </p:cBhvr>
                                      <p:to>
                                        <p:strVal val="visible"/>
                                      </p:to>
                                    </p:set>
                                    <p:animEffect filter="fade" transition="in">
                                      <p:cBhvr>
                                        <p:cTn dur="250" id="25"/>
                                        <p:tgtEl>
                                          <p:spTgt spid="17"/>
                                        </p:tgtEl>
                                      </p:cBhvr>
                                    </p:animEffect>
                                  </p:childTnLst>
                                </p:cTn>
                              </p:par>
                            </p:childTnLst>
                          </p:cTn>
                        </p:par>
                        <p:par>
                          <p:cTn fill="hold" id="26" nodeType="afterGroup">
                            <p:stCondLst>
                              <p:cond delay="1250"/>
                            </p:stCondLst>
                            <p:childTnLst>
                              <p:par>
                                <p:cTn fill="hold" id="27" nodeType="afterEffect" presetClass="entr" presetID="22" presetSubtype="8">
                                  <p:stCondLst>
                                    <p:cond delay="0"/>
                                  </p:stCondLst>
                                  <p:childTnLst>
                                    <p:set>
                                      <p:cBhvr>
                                        <p:cTn dur="1" fill="hold" id="28">
                                          <p:stCondLst>
                                            <p:cond delay="0"/>
                                          </p:stCondLst>
                                        </p:cTn>
                                        <p:tgtEl>
                                          <p:spTgt spid="33"/>
                                        </p:tgtEl>
                                        <p:attrNameLst>
                                          <p:attrName>style.visibility</p:attrName>
                                        </p:attrNameLst>
                                      </p:cBhvr>
                                      <p:to>
                                        <p:strVal val="visible"/>
                                      </p:to>
                                    </p:set>
                                    <p:animEffect filter="wipe(left)" transition="in">
                                      <p:cBhvr>
                                        <p:cTn dur="250" id="29"/>
                                        <p:tgtEl>
                                          <p:spTgt spid="33"/>
                                        </p:tgtEl>
                                      </p:cBhvr>
                                    </p:animEffect>
                                  </p:childTnLst>
                                </p:cTn>
                              </p:par>
                            </p:childTnLst>
                          </p:cTn>
                        </p:par>
                        <p:par>
                          <p:cTn fill="hold" id="30" nodeType="afterGroup">
                            <p:stCondLst>
                              <p:cond delay="1500"/>
                            </p:stCondLst>
                            <p:childTnLst>
                              <p:par>
                                <p:cTn fill="hold" id="31" nodeType="afterEffect" presetClass="entr" presetID="22" presetSubtype="4">
                                  <p:stCondLst>
                                    <p:cond delay="0"/>
                                  </p:stCondLst>
                                  <p:childTnLst>
                                    <p:set>
                                      <p:cBhvr>
                                        <p:cTn dur="1" fill="hold" id="32">
                                          <p:stCondLst>
                                            <p:cond delay="0"/>
                                          </p:stCondLst>
                                        </p:cTn>
                                        <p:tgtEl>
                                          <p:spTgt spid="35"/>
                                        </p:tgtEl>
                                        <p:attrNameLst>
                                          <p:attrName>style.visibility</p:attrName>
                                        </p:attrNameLst>
                                      </p:cBhvr>
                                      <p:to>
                                        <p:strVal val="visible"/>
                                      </p:to>
                                    </p:set>
                                    <p:animEffect filter="wipe(down)" transition="in">
                                      <p:cBhvr>
                                        <p:cTn dur="250" id="33"/>
                                        <p:tgtEl>
                                          <p:spTgt spid="35"/>
                                        </p:tgtEl>
                                      </p:cBhvr>
                                    </p:animEffect>
                                  </p:childTnLst>
                                </p:cTn>
                              </p:par>
                              <p:par>
                                <p:cTn fill="hold" id="34" nodeType="withEffect" presetClass="entr" presetID="10" presetSubtype="0">
                                  <p:stCondLst>
                                    <p:cond delay="0"/>
                                  </p:stCondLst>
                                  <p:childTnLst>
                                    <p:set>
                                      <p:cBhvr>
                                        <p:cTn dur="1" fill="hold" id="35">
                                          <p:stCondLst>
                                            <p:cond delay="0"/>
                                          </p:stCondLst>
                                        </p:cTn>
                                        <p:tgtEl>
                                          <p:spTgt spid="2053"/>
                                        </p:tgtEl>
                                        <p:attrNameLst>
                                          <p:attrName>style.visibility</p:attrName>
                                        </p:attrNameLst>
                                      </p:cBhvr>
                                      <p:to>
                                        <p:strVal val="visible"/>
                                      </p:to>
                                    </p:set>
                                    <p:animEffect filter="fade" transition="in">
                                      <p:cBhvr>
                                        <p:cTn dur="250" id="36"/>
                                        <p:tgtEl>
                                          <p:spTgt spid="2053"/>
                                        </p:tgtEl>
                                      </p:cBhvr>
                                    </p:animEffect>
                                  </p:childTnLst>
                                </p:cTn>
                              </p:par>
                              <p:par>
                                <p:cTn fill="hold" grpId="0" id="37" nodeType="withEffect" presetClass="entr" presetID="10" presetSubtype="0">
                                  <p:stCondLst>
                                    <p:cond delay="0"/>
                                  </p:stCondLst>
                                  <p:childTnLst>
                                    <p:set>
                                      <p:cBhvr>
                                        <p:cTn dur="1" fill="hold" id="38">
                                          <p:stCondLst>
                                            <p:cond delay="0"/>
                                          </p:stCondLst>
                                        </p:cTn>
                                        <p:tgtEl>
                                          <p:spTgt spid="24"/>
                                        </p:tgtEl>
                                        <p:attrNameLst>
                                          <p:attrName>style.visibility</p:attrName>
                                        </p:attrNameLst>
                                      </p:cBhvr>
                                      <p:to>
                                        <p:strVal val="visible"/>
                                      </p:to>
                                    </p:set>
                                    <p:animEffect filter="fade" transition="in">
                                      <p:cBhvr>
                                        <p:cTn dur="250" id="39"/>
                                        <p:tgtEl>
                                          <p:spTgt spid="24"/>
                                        </p:tgtEl>
                                      </p:cBhvr>
                                    </p:animEffect>
                                  </p:childTnLst>
                                </p:cTn>
                              </p:par>
                            </p:childTnLst>
                          </p:cTn>
                        </p:par>
                        <p:par>
                          <p:cTn fill="hold" id="40" nodeType="afterGroup">
                            <p:stCondLst>
                              <p:cond delay="1750"/>
                            </p:stCondLst>
                            <p:childTnLst>
                              <p:par>
                                <p:cTn fill="hold" id="41" nodeType="afterEffect" presetClass="entr" presetID="22" presetSubtype="8">
                                  <p:stCondLst>
                                    <p:cond delay="0"/>
                                  </p:stCondLst>
                                  <p:childTnLst>
                                    <p:set>
                                      <p:cBhvr>
                                        <p:cTn dur="1" fill="hold" id="42">
                                          <p:stCondLst>
                                            <p:cond delay="0"/>
                                          </p:stCondLst>
                                        </p:cTn>
                                        <p:tgtEl>
                                          <p:spTgt spid="39"/>
                                        </p:tgtEl>
                                        <p:attrNameLst>
                                          <p:attrName>style.visibility</p:attrName>
                                        </p:attrNameLst>
                                      </p:cBhvr>
                                      <p:to>
                                        <p:strVal val="visible"/>
                                      </p:to>
                                    </p:set>
                                    <p:animEffect filter="wipe(left)" transition="in">
                                      <p:cBhvr>
                                        <p:cTn dur="250" id="43"/>
                                        <p:tgtEl>
                                          <p:spTgt spid="39"/>
                                        </p:tgtEl>
                                      </p:cBhvr>
                                    </p:animEffect>
                                  </p:childTnLst>
                                </p:cTn>
                              </p:par>
                            </p:childTnLst>
                          </p:cTn>
                        </p:par>
                        <p:par>
                          <p:cTn fill="hold" id="44" nodeType="afterGroup">
                            <p:stCondLst>
                              <p:cond delay="2000"/>
                            </p:stCondLst>
                            <p:childTnLst>
                              <p:par>
                                <p:cTn fill="hold" id="45" nodeType="afterEffect" presetClass="entr" presetID="22" presetSubtype="4">
                                  <p:stCondLst>
                                    <p:cond delay="0"/>
                                  </p:stCondLst>
                                  <p:childTnLst>
                                    <p:set>
                                      <p:cBhvr>
                                        <p:cTn dur="1" fill="hold" id="46">
                                          <p:stCondLst>
                                            <p:cond delay="0"/>
                                          </p:stCondLst>
                                        </p:cTn>
                                        <p:tgtEl>
                                          <p:spTgt spid="40"/>
                                        </p:tgtEl>
                                        <p:attrNameLst>
                                          <p:attrName>style.visibility</p:attrName>
                                        </p:attrNameLst>
                                      </p:cBhvr>
                                      <p:to>
                                        <p:strVal val="visible"/>
                                      </p:to>
                                    </p:set>
                                    <p:animEffect filter="wipe(down)" transition="in">
                                      <p:cBhvr>
                                        <p:cTn dur="250" id="47"/>
                                        <p:tgtEl>
                                          <p:spTgt spid="40"/>
                                        </p:tgtEl>
                                      </p:cBhvr>
                                    </p:animEffect>
                                  </p:childTnLst>
                                </p:cTn>
                              </p:par>
                              <p:par>
                                <p:cTn fill="hold" id="48" nodeType="withEffect" presetClass="entr" presetID="10" presetSubtype="0">
                                  <p:stCondLst>
                                    <p:cond delay="0"/>
                                  </p:stCondLst>
                                  <p:childTnLst>
                                    <p:set>
                                      <p:cBhvr>
                                        <p:cTn dur="1" fill="hold" id="49">
                                          <p:stCondLst>
                                            <p:cond delay="0"/>
                                          </p:stCondLst>
                                        </p:cTn>
                                        <p:tgtEl>
                                          <p:spTgt spid="2050"/>
                                        </p:tgtEl>
                                        <p:attrNameLst>
                                          <p:attrName>style.visibility</p:attrName>
                                        </p:attrNameLst>
                                      </p:cBhvr>
                                      <p:to>
                                        <p:strVal val="visible"/>
                                      </p:to>
                                    </p:set>
                                    <p:animEffect filter="fade" transition="in">
                                      <p:cBhvr>
                                        <p:cTn dur="250" id="50"/>
                                        <p:tgtEl>
                                          <p:spTgt spid="2050"/>
                                        </p:tgtEl>
                                      </p:cBhvr>
                                    </p:animEffect>
                                  </p:childTnLst>
                                </p:cTn>
                              </p:par>
                              <p:par>
                                <p:cTn fill="hold" grpId="0" id="51" nodeType="withEffect" presetClass="entr" presetID="10" presetSubtype="0">
                                  <p:stCondLst>
                                    <p:cond delay="0"/>
                                  </p:stCondLst>
                                  <p:childTnLst>
                                    <p:set>
                                      <p:cBhvr>
                                        <p:cTn dur="1" fill="hold" id="52">
                                          <p:stCondLst>
                                            <p:cond delay="0"/>
                                          </p:stCondLst>
                                        </p:cTn>
                                        <p:tgtEl>
                                          <p:spTgt spid="29"/>
                                        </p:tgtEl>
                                        <p:attrNameLst>
                                          <p:attrName>style.visibility</p:attrName>
                                        </p:attrNameLst>
                                      </p:cBhvr>
                                      <p:to>
                                        <p:strVal val="visible"/>
                                      </p:to>
                                    </p:set>
                                    <p:animEffect filter="fade" transition="in">
                                      <p:cBhvr>
                                        <p:cTn dur="250" id="53"/>
                                        <p:tgtEl>
                                          <p:spTgt spid="29"/>
                                        </p:tgtEl>
                                      </p:cBhvr>
                                    </p:animEffect>
                                  </p:childTnLst>
                                </p:cTn>
                              </p:par>
                            </p:childTnLst>
                          </p:cTn>
                        </p:par>
                        <p:par>
                          <p:cTn fill="hold" id="54" nodeType="afterGroup">
                            <p:stCondLst>
                              <p:cond delay="2250"/>
                            </p:stCondLst>
                            <p:childTnLst>
                              <p:par>
                                <p:cTn fill="hold" id="55" nodeType="afterEffect" presetClass="entr" presetID="22" presetSubtype="8">
                                  <p:stCondLst>
                                    <p:cond delay="0"/>
                                  </p:stCondLst>
                                  <p:childTnLst>
                                    <p:set>
                                      <p:cBhvr>
                                        <p:cTn dur="1" fill="hold" id="56">
                                          <p:stCondLst>
                                            <p:cond delay="0"/>
                                          </p:stCondLst>
                                        </p:cTn>
                                        <p:tgtEl>
                                          <p:spTgt spid="45"/>
                                        </p:tgtEl>
                                        <p:attrNameLst>
                                          <p:attrName>style.visibility</p:attrName>
                                        </p:attrNameLst>
                                      </p:cBhvr>
                                      <p:to>
                                        <p:strVal val="visible"/>
                                      </p:to>
                                    </p:set>
                                    <p:animEffect filter="wipe(left)" transition="in">
                                      <p:cBhvr>
                                        <p:cTn dur="250" id="57"/>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24"/>
      <p:bldP grpId="0" spid="29"/>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511158" y="1131590"/>
            <a:ext cx="3628794" cy="594360"/>
          </a:xfrm>
          <a:prstGeom prst="rect">
            <a:avLst/>
          </a:prstGeom>
          <a:noFill/>
        </p:spPr>
        <p:txBody>
          <a:bodyPr rtlCol="0" wrap="square">
            <a:spAutoFit/>
          </a:bodyPr>
          <a:lstStyle/>
          <a:p>
            <a:pPr>
              <a:buClr>
                <a:srgbClr val="FF0000"/>
              </a:buClr>
            </a:pPr>
            <a:r>
              <a:rPr altLang="zh-CN" lang="en-US" smtClean="0" sz="1100">
                <a:latin charset="-122" pitchFamily="34" typeface="微软雅黑"/>
                <a:ea charset="-122" pitchFamily="34" typeface="微软雅黑"/>
              </a:rPr>
              <a:t>1999年4月面世的ThinkPad 570，外号“变形金刚”，采用了高度灵活的扩展底座设计，其承载的允许用户添加各种外围设备来提升或者扩展笔记本计算机的性能</a:t>
            </a:r>
          </a:p>
        </p:txBody>
      </p:sp>
      <p:pic>
        <p:nvPicPr>
          <p:cNvPr descr="IBM ThinkPad 570" id="3" name="Picture 6"/>
          <p:cNvPicPr>
            <a:picLocks noChangeArrowheads="1" noChangeAspect="1"/>
          </p:cNvPicPr>
          <p:nvPr/>
        </p:nvPicPr>
        <p:blipFill>
          <a:blip r:embed="rId2">
            <a:clrChange>
              <a:clrFrom>
                <a:srgbClr val="FFFFFF"/>
              </a:clrFrom>
              <a:clrTo>
                <a:srgbClr val="FFFFFF">
                  <a:alpha val="0"/>
                </a:srgbClr>
              </a:clrTo>
            </a:clrChange>
            <a:extLst>
              <a:ext uri="{28A0092B-C50C-407E-A947-70E740481C1C}">
                <a14:useLocalDpi val="0"/>
              </a:ext>
            </a:extLst>
          </a:blip>
          <a:stretch>
            <a:fillRect/>
          </a:stretch>
        </p:blipFill>
        <p:spPr bwMode="auto">
          <a:xfrm>
            <a:off x="5076056" y="974938"/>
            <a:ext cx="1004815" cy="9134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cxnSp>
        <p:nvCxnSpPr>
          <p:cNvPr id="4" name="直接连接符 3"/>
          <p:cNvCxnSpPr/>
          <p:nvPr/>
        </p:nvCxnSpPr>
        <p:spPr>
          <a:xfrm>
            <a:off x="36016" y="816762"/>
            <a:ext cx="4607422"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643438" y="4299942"/>
            <a:ext cx="4500562"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4643438" y="816762"/>
            <a:ext cx="0" cy="348318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55576" y="311909"/>
            <a:ext cx="5832648" cy="365760"/>
          </a:xfrm>
          <a:prstGeom prst="rect">
            <a:avLst/>
          </a:prstGeom>
          <a:noFill/>
        </p:spPr>
        <p:txBody>
          <a:bodyPr rtlCol="0" vert="horz" wrap="square">
            <a:spAutoFit/>
          </a:bodyPr>
          <a:lstStyle/>
          <a:p>
            <a:r>
              <a:rPr altLang="zh-CN" b="1" lang="en-US" smtClean="0" sz="1800">
                <a:solidFill>
                  <a:srgbClr val="DC1F26"/>
                </a:solidFill>
                <a:latin charset="-122" pitchFamily="34" typeface="微软雅黑"/>
                <a:ea charset="-122" pitchFamily="34" typeface="微软雅黑"/>
              </a:rPr>
              <a:t>ThinkPad经典机型一览（第二代1999——2005年）</a:t>
            </a:r>
          </a:p>
        </p:txBody>
      </p:sp>
      <p:sp>
        <p:nvSpPr>
          <p:cNvPr id="13" name="矩形 12"/>
          <p:cNvSpPr/>
          <p:nvPr/>
        </p:nvSpPr>
        <p:spPr>
          <a:xfrm>
            <a:off x="467544" y="365617"/>
            <a:ext cx="288032" cy="2619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5209174" y="2258270"/>
            <a:ext cx="2520280" cy="594360"/>
          </a:xfrm>
          <a:prstGeom prst="rect">
            <a:avLst/>
          </a:prstGeom>
          <a:noFill/>
        </p:spPr>
        <p:txBody>
          <a:bodyPr rtlCol="0" wrap="square">
            <a:spAutoFit/>
          </a:bodyPr>
          <a:lstStyle/>
          <a:p>
            <a:pPr>
              <a:buClr>
                <a:srgbClr val="FF0000"/>
              </a:buClr>
            </a:pPr>
            <a:r>
              <a:rPr altLang="zh-CN" lang="en-US" sz="1100">
                <a:latin charset="-122" pitchFamily="34" typeface="微软雅黑"/>
                <a:ea charset="-122" pitchFamily="34" typeface="微软雅黑"/>
              </a:rPr>
              <a:t>2001年，ThinkPad S30 十周年限量机型-钢琴机 内建Wi-Fi对应的无线网路模块和双天线。</a:t>
            </a:r>
          </a:p>
        </p:txBody>
      </p:sp>
      <p:pic>
        <p:nvPicPr>
          <p:cNvPr descr="S30" id="3074" name="Picture 2"/>
          <p:cNvPicPr>
            <a:picLocks noChangeArrowheads="1" noChangeAspect="1"/>
          </p:cNvPicPr>
          <p:nvPr/>
        </p:nvPicPr>
        <p:blipFill>
          <a:blip r:embed="rId3">
            <a:extLst>
              <a:ext uri="{28A0092B-C50C-407E-A947-70E740481C1C}">
                <a14:useLocalDpi val="0"/>
              </a:ext>
            </a:extLst>
          </a:blip>
          <a:stretch>
            <a:fillRect/>
          </a:stretch>
        </p:blipFill>
        <p:spPr bwMode="auto">
          <a:xfrm>
            <a:off x="2915816" y="2105873"/>
            <a:ext cx="908709" cy="9631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IBM THINKPAD TRANSNOTE-01 " id="3075" name="Picture 3"/>
          <p:cNvPicPr>
            <a:picLocks noChangeArrowheads="1" noChangeAspect="1"/>
          </p:cNvPicPr>
          <p:nvPr/>
        </p:nvPicPr>
        <p:blipFill>
          <a:blip r:embed="rId4">
            <a:clrChange>
              <a:clrFrom>
                <a:srgbClr val="FFFFFE"/>
              </a:clrFrom>
              <a:clrTo>
                <a:srgbClr val="FFFFFE">
                  <a:alpha val="0"/>
                </a:srgbClr>
              </a:clrTo>
            </a:clrChange>
            <a:extLst>
              <a:ext uri="{28A0092B-C50C-407E-A947-70E740481C1C}">
                <a14:useLocalDpi val="0"/>
              </a:ext>
            </a:extLst>
          </a:blip>
          <a:stretch>
            <a:fillRect/>
          </a:stretch>
        </p:blipFill>
        <p:spPr bwMode="auto">
          <a:xfrm>
            <a:off x="5209174" y="3241195"/>
            <a:ext cx="1296144" cy="8686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7" name="矩形 16"/>
          <p:cNvSpPr/>
          <p:nvPr/>
        </p:nvSpPr>
        <p:spPr>
          <a:xfrm>
            <a:off x="1187624" y="3510011"/>
            <a:ext cx="2808312" cy="594360"/>
          </a:xfrm>
          <a:prstGeom prst="rect">
            <a:avLst/>
          </a:prstGeom>
          <a:noFill/>
        </p:spPr>
        <p:txBody>
          <a:bodyPr rtlCol="0" wrap="square">
            <a:spAutoFit/>
          </a:bodyPr>
          <a:lstStyle/>
          <a:p>
            <a:pPr>
              <a:buClr>
                <a:srgbClr val="FF0000"/>
              </a:buClr>
            </a:pPr>
            <a:r>
              <a:rPr altLang="zh-CN" lang="en-US" smtClean="0" sz="1100">
                <a:latin charset="-122" pitchFamily="34" typeface="微软雅黑"/>
                <a:ea charset="-122" pitchFamily="34" typeface="微软雅黑"/>
              </a:rPr>
              <a:t>2001年3月推出的Trans Note，是一款具备手写板(Handwriting Board)和触摸屏(Touch Panel)的革命性产品</a:t>
            </a:r>
          </a:p>
        </p:txBody>
      </p:sp>
      <p:cxnSp>
        <p:nvCxnSpPr>
          <p:cNvPr id="16" name="直接连接符 15"/>
          <p:cNvCxnSpPr>
            <a:stCxn id="2" idx="3"/>
            <a:endCxn id="3" idx="1"/>
          </p:cNvCxnSpPr>
          <p:nvPr/>
        </p:nvCxnSpPr>
        <p:spPr>
          <a:xfrm>
            <a:off x="4139952" y="1428770"/>
            <a:ext cx="936104" cy="2902"/>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139952" y="2499742"/>
            <a:ext cx="936104"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139952" y="3675526"/>
            <a:ext cx="936104"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031598908"/>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250" id="7"/>
                                        <p:tgtEl>
                                          <p:spTgt spid="4"/>
                                        </p:tgtEl>
                                      </p:cBhvr>
                                    </p:animEffect>
                                  </p:childTnLst>
                                </p:cTn>
                              </p:par>
                            </p:childTnLst>
                          </p:cTn>
                        </p:par>
                        <p:par>
                          <p:cTn fill="hold" id="8" nodeType="afterGroup">
                            <p:stCondLst>
                              <p:cond delay="250"/>
                            </p:stCondLst>
                            <p:childTnLst>
                              <p:par>
                                <p:cTn fill="hold" id="9" nodeType="afterEffect" presetClass="entr" presetID="22" presetSubtype="1">
                                  <p:stCondLst>
                                    <p:cond delay="0"/>
                                  </p:stCondLst>
                                  <p:childTnLst>
                                    <p:set>
                                      <p:cBhvr>
                                        <p:cTn dur="1" fill="hold" id="10">
                                          <p:stCondLst>
                                            <p:cond delay="0"/>
                                          </p:stCondLst>
                                        </p:cTn>
                                        <p:tgtEl>
                                          <p:spTgt spid="11"/>
                                        </p:tgtEl>
                                        <p:attrNameLst>
                                          <p:attrName>style.visibility</p:attrName>
                                        </p:attrNameLst>
                                      </p:cBhvr>
                                      <p:to>
                                        <p:strVal val="visible"/>
                                      </p:to>
                                    </p:set>
                                    <p:animEffect filter="wipe(up)" transition="in">
                                      <p:cBhvr>
                                        <p:cTn dur="500" id="11"/>
                                        <p:tgtEl>
                                          <p:spTgt spid="11"/>
                                        </p:tgtEl>
                                      </p:cBhvr>
                                    </p:animEffect>
                                  </p:childTnLst>
                                </p:cTn>
                              </p:par>
                            </p:childTnLst>
                          </p:cTn>
                        </p:par>
                        <p:par>
                          <p:cTn fill="hold" id="12" nodeType="afterGroup">
                            <p:stCondLst>
                              <p:cond delay="750"/>
                            </p:stCondLst>
                            <p:childTnLst>
                              <p:par>
                                <p:cTn fill="hold" id="13" nodeType="afterEffect" presetClass="entr" presetID="22" presetSubtype="8">
                                  <p:stCondLst>
                                    <p:cond delay="0"/>
                                  </p:stCondLst>
                                  <p:childTnLst>
                                    <p:set>
                                      <p:cBhvr>
                                        <p:cTn dur="1" fill="hold" id="14">
                                          <p:stCondLst>
                                            <p:cond delay="0"/>
                                          </p:stCondLst>
                                        </p:cTn>
                                        <p:tgtEl>
                                          <p:spTgt spid="7"/>
                                        </p:tgtEl>
                                        <p:attrNameLst>
                                          <p:attrName>style.visibility</p:attrName>
                                        </p:attrNameLst>
                                      </p:cBhvr>
                                      <p:to>
                                        <p:strVal val="visible"/>
                                      </p:to>
                                    </p:set>
                                    <p:animEffect filter="wipe(left)" transition="in">
                                      <p:cBhvr>
                                        <p:cTn dur="250" id="15"/>
                                        <p:tgtEl>
                                          <p:spTgt spid="7"/>
                                        </p:tgtEl>
                                      </p:cBhvr>
                                    </p:animEffect>
                                  </p:childTnLst>
                                </p:cTn>
                              </p:par>
                            </p:childTnLst>
                          </p:cTn>
                        </p:par>
                        <p:par>
                          <p:cTn fill="hold" id="16" nodeType="afterGroup">
                            <p:stCondLst>
                              <p:cond delay="1000"/>
                            </p:stCondLst>
                            <p:childTnLst>
                              <p:par>
                                <p:cTn fill="hold" grpId="0" id="17" nodeType="afterEffect" presetClass="entr" presetID="10" presetSubtype="0">
                                  <p:stCondLst>
                                    <p:cond delay="0"/>
                                  </p:stCondLst>
                                  <p:childTnLst>
                                    <p:set>
                                      <p:cBhvr>
                                        <p:cTn dur="1" fill="hold" id="18">
                                          <p:stCondLst>
                                            <p:cond delay="0"/>
                                          </p:stCondLst>
                                        </p:cTn>
                                        <p:tgtEl>
                                          <p:spTgt spid="2"/>
                                        </p:tgtEl>
                                        <p:attrNameLst>
                                          <p:attrName>style.visibility</p:attrName>
                                        </p:attrNameLst>
                                      </p:cBhvr>
                                      <p:to>
                                        <p:strVal val="visible"/>
                                      </p:to>
                                    </p:set>
                                    <p:animEffect filter="fade" transition="in">
                                      <p:cBhvr>
                                        <p:cTn dur="500" id="19"/>
                                        <p:tgtEl>
                                          <p:spTgt spid="2"/>
                                        </p:tgtEl>
                                      </p:cBhvr>
                                    </p:animEffect>
                                  </p:childTnLst>
                                </p:cTn>
                              </p:par>
                            </p:childTnLst>
                          </p:cTn>
                        </p:par>
                        <p:par>
                          <p:cTn fill="hold" id="20" nodeType="afterGroup">
                            <p:stCondLst>
                              <p:cond delay="1500"/>
                            </p:stCondLst>
                            <p:childTnLst>
                              <p:par>
                                <p:cTn fill="hold" id="21" nodeType="afterEffect" presetClass="entr" presetID="22" presetSubtype="8">
                                  <p:stCondLst>
                                    <p:cond delay="0"/>
                                  </p:stCondLst>
                                  <p:childTnLst>
                                    <p:set>
                                      <p:cBhvr>
                                        <p:cTn dur="1" fill="hold" id="22">
                                          <p:stCondLst>
                                            <p:cond delay="0"/>
                                          </p:stCondLst>
                                        </p:cTn>
                                        <p:tgtEl>
                                          <p:spTgt spid="16"/>
                                        </p:tgtEl>
                                        <p:attrNameLst>
                                          <p:attrName>style.visibility</p:attrName>
                                        </p:attrNameLst>
                                      </p:cBhvr>
                                      <p:to>
                                        <p:strVal val="visible"/>
                                      </p:to>
                                    </p:set>
                                    <p:animEffect filter="wipe(left)" transition="in">
                                      <p:cBhvr>
                                        <p:cTn dur="500" id="23"/>
                                        <p:tgtEl>
                                          <p:spTgt spid="16"/>
                                        </p:tgtEl>
                                      </p:cBhvr>
                                    </p:animEffect>
                                  </p:childTnLst>
                                </p:cTn>
                              </p:par>
                            </p:childTnLst>
                          </p:cTn>
                        </p:par>
                        <p:par>
                          <p:cTn fill="hold" id="24" nodeType="afterGroup">
                            <p:stCondLst>
                              <p:cond delay="2000"/>
                            </p:stCondLst>
                            <p:childTnLst>
                              <p:par>
                                <p:cTn fill="hold" id="25" nodeType="afterEffect" presetClass="entr" presetID="10" presetSubtype="0">
                                  <p:stCondLst>
                                    <p:cond delay="0"/>
                                  </p:stCondLst>
                                  <p:childTnLst>
                                    <p:set>
                                      <p:cBhvr>
                                        <p:cTn dur="1" fill="hold" id="26">
                                          <p:stCondLst>
                                            <p:cond delay="0"/>
                                          </p:stCondLst>
                                        </p:cTn>
                                        <p:tgtEl>
                                          <p:spTgt spid="3"/>
                                        </p:tgtEl>
                                        <p:attrNameLst>
                                          <p:attrName>style.visibility</p:attrName>
                                        </p:attrNameLst>
                                      </p:cBhvr>
                                      <p:to>
                                        <p:strVal val="visible"/>
                                      </p:to>
                                    </p:set>
                                    <p:animEffect filter="fade" transition="in">
                                      <p:cBhvr>
                                        <p:cTn dur="500" id="27"/>
                                        <p:tgtEl>
                                          <p:spTgt spid="3"/>
                                        </p:tgtEl>
                                      </p:cBhvr>
                                    </p:animEffect>
                                  </p:childTnLst>
                                </p:cTn>
                              </p:par>
                            </p:childTnLst>
                          </p:cTn>
                        </p:par>
                        <p:par>
                          <p:cTn fill="hold" id="28" nodeType="afterGroup">
                            <p:stCondLst>
                              <p:cond delay="2500"/>
                            </p:stCondLst>
                            <p:childTnLst>
                              <p:par>
                                <p:cTn fill="hold" grpId="0" id="29" nodeType="afterEffect" presetClass="entr" presetID="10" presetSubtype="0">
                                  <p:stCondLst>
                                    <p:cond delay="0"/>
                                  </p:stCondLst>
                                  <p:childTnLst>
                                    <p:set>
                                      <p:cBhvr>
                                        <p:cTn dur="1" fill="hold" id="30">
                                          <p:stCondLst>
                                            <p:cond delay="0"/>
                                          </p:stCondLst>
                                        </p:cTn>
                                        <p:tgtEl>
                                          <p:spTgt spid="14"/>
                                        </p:tgtEl>
                                        <p:attrNameLst>
                                          <p:attrName>style.visibility</p:attrName>
                                        </p:attrNameLst>
                                      </p:cBhvr>
                                      <p:to>
                                        <p:strVal val="visible"/>
                                      </p:to>
                                    </p:set>
                                    <p:animEffect filter="fade" transition="in">
                                      <p:cBhvr>
                                        <p:cTn dur="500" id="31"/>
                                        <p:tgtEl>
                                          <p:spTgt spid="14"/>
                                        </p:tgtEl>
                                      </p:cBhvr>
                                    </p:animEffect>
                                  </p:childTnLst>
                                </p:cTn>
                              </p:par>
                            </p:childTnLst>
                          </p:cTn>
                        </p:par>
                        <p:par>
                          <p:cTn fill="hold" id="32" nodeType="afterGroup">
                            <p:stCondLst>
                              <p:cond delay="3000"/>
                            </p:stCondLst>
                            <p:childTnLst>
                              <p:par>
                                <p:cTn fill="hold" id="33" nodeType="afterEffect" presetClass="entr" presetID="22" presetSubtype="2">
                                  <p:stCondLst>
                                    <p:cond delay="0"/>
                                  </p:stCondLst>
                                  <p:childTnLst>
                                    <p:set>
                                      <p:cBhvr>
                                        <p:cTn dur="1" fill="hold" id="34">
                                          <p:stCondLst>
                                            <p:cond delay="0"/>
                                          </p:stCondLst>
                                        </p:cTn>
                                        <p:tgtEl>
                                          <p:spTgt spid="20"/>
                                        </p:tgtEl>
                                        <p:attrNameLst>
                                          <p:attrName>style.visibility</p:attrName>
                                        </p:attrNameLst>
                                      </p:cBhvr>
                                      <p:to>
                                        <p:strVal val="visible"/>
                                      </p:to>
                                    </p:set>
                                    <p:animEffect filter="wipe(right)" transition="in">
                                      <p:cBhvr>
                                        <p:cTn dur="500" id="35"/>
                                        <p:tgtEl>
                                          <p:spTgt spid="20"/>
                                        </p:tgtEl>
                                      </p:cBhvr>
                                    </p:animEffect>
                                  </p:childTnLst>
                                </p:cTn>
                              </p:par>
                            </p:childTnLst>
                          </p:cTn>
                        </p:par>
                        <p:par>
                          <p:cTn fill="hold" id="36" nodeType="afterGroup">
                            <p:stCondLst>
                              <p:cond delay="3500"/>
                            </p:stCondLst>
                            <p:childTnLst>
                              <p:par>
                                <p:cTn fill="hold" id="37" nodeType="afterEffect" presetClass="entr" presetID="10" presetSubtype="0">
                                  <p:stCondLst>
                                    <p:cond delay="0"/>
                                  </p:stCondLst>
                                  <p:childTnLst>
                                    <p:set>
                                      <p:cBhvr>
                                        <p:cTn dur="1" fill="hold" id="38">
                                          <p:stCondLst>
                                            <p:cond delay="0"/>
                                          </p:stCondLst>
                                        </p:cTn>
                                        <p:tgtEl>
                                          <p:spTgt spid="3074"/>
                                        </p:tgtEl>
                                        <p:attrNameLst>
                                          <p:attrName>style.visibility</p:attrName>
                                        </p:attrNameLst>
                                      </p:cBhvr>
                                      <p:to>
                                        <p:strVal val="visible"/>
                                      </p:to>
                                    </p:set>
                                    <p:animEffect filter="fade" transition="in">
                                      <p:cBhvr>
                                        <p:cTn dur="500" id="39"/>
                                        <p:tgtEl>
                                          <p:spTgt spid="3074"/>
                                        </p:tgtEl>
                                      </p:cBhvr>
                                    </p:animEffect>
                                  </p:childTnLst>
                                </p:cTn>
                              </p:par>
                            </p:childTnLst>
                          </p:cTn>
                        </p:par>
                        <p:par>
                          <p:cTn fill="hold" id="40" nodeType="afterGroup">
                            <p:stCondLst>
                              <p:cond delay="4000"/>
                            </p:stCondLst>
                            <p:childTnLst>
                              <p:par>
                                <p:cTn fill="hold" grpId="0" id="41" nodeType="afterEffect" presetClass="entr" presetID="10" presetSubtype="0">
                                  <p:stCondLst>
                                    <p:cond delay="0"/>
                                  </p:stCondLst>
                                  <p:childTnLst>
                                    <p:set>
                                      <p:cBhvr>
                                        <p:cTn dur="1" fill="hold" id="42">
                                          <p:stCondLst>
                                            <p:cond delay="0"/>
                                          </p:stCondLst>
                                        </p:cTn>
                                        <p:tgtEl>
                                          <p:spTgt spid="17"/>
                                        </p:tgtEl>
                                        <p:attrNameLst>
                                          <p:attrName>style.visibility</p:attrName>
                                        </p:attrNameLst>
                                      </p:cBhvr>
                                      <p:to>
                                        <p:strVal val="visible"/>
                                      </p:to>
                                    </p:set>
                                    <p:animEffect filter="fade" transition="in">
                                      <p:cBhvr>
                                        <p:cTn dur="500" id="43"/>
                                        <p:tgtEl>
                                          <p:spTgt spid="17"/>
                                        </p:tgtEl>
                                      </p:cBhvr>
                                    </p:animEffect>
                                  </p:childTnLst>
                                </p:cTn>
                              </p:par>
                            </p:childTnLst>
                          </p:cTn>
                        </p:par>
                        <p:par>
                          <p:cTn fill="hold" id="44" nodeType="afterGroup">
                            <p:stCondLst>
                              <p:cond delay="4500"/>
                            </p:stCondLst>
                            <p:childTnLst>
                              <p:par>
                                <p:cTn fill="hold" id="45" nodeType="afterEffect" presetClass="entr" presetID="22" presetSubtype="8">
                                  <p:stCondLst>
                                    <p:cond delay="0"/>
                                  </p:stCondLst>
                                  <p:childTnLst>
                                    <p:set>
                                      <p:cBhvr>
                                        <p:cTn dur="1" fill="hold" id="46">
                                          <p:stCondLst>
                                            <p:cond delay="0"/>
                                          </p:stCondLst>
                                        </p:cTn>
                                        <p:tgtEl>
                                          <p:spTgt spid="21"/>
                                        </p:tgtEl>
                                        <p:attrNameLst>
                                          <p:attrName>style.visibility</p:attrName>
                                        </p:attrNameLst>
                                      </p:cBhvr>
                                      <p:to>
                                        <p:strVal val="visible"/>
                                      </p:to>
                                    </p:set>
                                    <p:animEffect filter="wipe(left)" transition="in">
                                      <p:cBhvr>
                                        <p:cTn dur="500" id="47"/>
                                        <p:tgtEl>
                                          <p:spTgt spid="21"/>
                                        </p:tgtEl>
                                      </p:cBhvr>
                                    </p:animEffect>
                                  </p:childTnLst>
                                </p:cTn>
                              </p:par>
                            </p:childTnLst>
                          </p:cTn>
                        </p:par>
                        <p:par>
                          <p:cTn fill="hold" id="48" nodeType="afterGroup">
                            <p:stCondLst>
                              <p:cond delay="5000"/>
                            </p:stCondLst>
                            <p:childTnLst>
                              <p:par>
                                <p:cTn fill="hold" id="49" nodeType="afterEffect" presetClass="entr" presetID="10" presetSubtype="0">
                                  <p:stCondLst>
                                    <p:cond delay="0"/>
                                  </p:stCondLst>
                                  <p:childTnLst>
                                    <p:set>
                                      <p:cBhvr>
                                        <p:cTn dur="1" fill="hold" id="50">
                                          <p:stCondLst>
                                            <p:cond delay="0"/>
                                          </p:stCondLst>
                                        </p:cTn>
                                        <p:tgtEl>
                                          <p:spTgt spid="3075"/>
                                        </p:tgtEl>
                                        <p:attrNameLst>
                                          <p:attrName>style.visibility</p:attrName>
                                        </p:attrNameLst>
                                      </p:cBhvr>
                                      <p:to>
                                        <p:strVal val="visible"/>
                                      </p:to>
                                    </p:set>
                                    <p:animEffect filter="fade" transition="in">
                                      <p:cBhvr>
                                        <p:cTn dur="500" id="51"/>
                                        <p:tgtEl>
                                          <p:spTgt spid="307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4"/>
      <p:bldP grpId="0" spid="17"/>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flipV="1">
            <a:off x="-1" y="803993"/>
            <a:ext cx="9144001" cy="349594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任意多边形 3"/>
          <p:cNvSpPr/>
          <p:nvPr/>
        </p:nvSpPr>
        <p:spPr>
          <a:xfrm>
            <a:off x="-282239" y="733531"/>
            <a:ext cx="9534759" cy="4646531"/>
          </a:xfrm>
          <a:custGeom>
            <a:gdLst>
              <a:gd fmla="*/ 159488 w 9420446" name="connsiteX0"/>
              <a:gd fmla="*/ 3434316 h 4495356" name="connsiteY0"/>
              <a:gd fmla="*/ 106325 w 9420446" name="connsiteX1"/>
              <a:gd fmla="*/ 3444948 h 4495356" name="connsiteY1"/>
              <a:gd fmla="*/ 85060 w 9420446" name="connsiteX2"/>
              <a:gd fmla="*/ 3466214 h 4495356" name="connsiteY2"/>
              <a:gd fmla="*/ 53163 w 9420446" name="connsiteX3"/>
              <a:gd fmla="*/ 3476846 h 4495356" name="connsiteY3"/>
              <a:gd fmla="*/ 10632 w 9420446" name="connsiteX4"/>
              <a:gd fmla="*/ 3561907 h 4495356" name="connsiteY4"/>
              <a:gd fmla="*/ 0 w 9420446" name="connsiteX5"/>
              <a:gd fmla="*/ 3593804 h 4495356" name="connsiteY5"/>
              <a:gd fmla="*/ 10632 w 9420446" name="connsiteX6"/>
              <a:gd fmla="*/ 4146697 h 4495356" name="connsiteY6"/>
              <a:gd fmla="*/ 21265 w 9420446" name="connsiteX7"/>
              <a:gd fmla="*/ 4327451 h 4495356" name="connsiteY7"/>
              <a:gd fmla="*/ 42530 w 9420446" name="connsiteX8"/>
              <a:gd fmla="*/ 4391246 h 4495356" name="connsiteY8"/>
              <a:gd fmla="*/ 74428 w 9420446" name="connsiteX9"/>
              <a:gd fmla="*/ 4401879 h 4495356" name="connsiteY9"/>
              <a:gd fmla="*/ 393404 w 9420446" name="connsiteX10"/>
              <a:gd fmla="*/ 4391246 h 4495356" name="connsiteY10"/>
              <a:gd fmla="*/ 489097 w 9420446" name="connsiteX11"/>
              <a:gd fmla="*/ 4369981 h 4495356" name="connsiteY11"/>
              <a:gd fmla="*/ 552893 w 9420446" name="connsiteX12"/>
              <a:gd fmla="*/ 4348716 h 4495356" name="connsiteY12"/>
              <a:gd fmla="*/ 680483 w 9420446" name="connsiteX13"/>
              <a:gd fmla="*/ 4369981 h 4495356" name="connsiteY13"/>
              <a:gd fmla="*/ 744279 w 9420446" name="connsiteX14"/>
              <a:gd fmla="*/ 4391246 h 4495356" name="connsiteY14"/>
              <a:gd fmla="*/ 776176 w 9420446" name="connsiteX15"/>
              <a:gd fmla="*/ 4412511 h 4495356" name="connsiteY15"/>
              <a:gd fmla="*/ 850604 w 9420446" name="connsiteX16"/>
              <a:gd fmla="*/ 4433776 h 4495356" name="connsiteY16"/>
              <a:gd fmla="*/ 882502 w 9420446" name="connsiteX17"/>
              <a:gd fmla="*/ 4444409 h 4495356" name="connsiteY17"/>
              <a:gd fmla="*/ 1105786 w 9420446" name="connsiteX18"/>
              <a:gd fmla="*/ 4433776 h 4495356" name="connsiteY18"/>
              <a:gd fmla="*/ 1137683 w 9420446" name="connsiteX19"/>
              <a:gd fmla="*/ 4423144 h 4495356" name="connsiteY19"/>
              <a:gd fmla="*/ 1244009 w 9420446" name="connsiteX20"/>
              <a:gd fmla="*/ 4412511 h 4495356" name="connsiteY20"/>
              <a:gd fmla="*/ 1435395 w 9420446" name="connsiteX21"/>
              <a:gd fmla="*/ 4401879 h 4495356" name="connsiteY21"/>
              <a:gd fmla="*/ 1584251 w 9420446" name="connsiteX22"/>
              <a:gd fmla="*/ 4391246 h 4495356" name="connsiteY22"/>
              <a:gd fmla="*/ 1679944 w 9420446" name="connsiteX23"/>
              <a:gd fmla="*/ 4369981 h 4495356" name="connsiteY23"/>
              <a:gd fmla="*/ 1722474 w 9420446" name="connsiteX24"/>
              <a:gd fmla="*/ 4359348 h 4495356" name="connsiteY24"/>
              <a:gd fmla="*/ 1818167 w 9420446" name="connsiteX25"/>
              <a:gd fmla="*/ 4348716 h 4495356" name="connsiteY25"/>
              <a:gd fmla="*/ 1967023 w 9420446" name="connsiteX26"/>
              <a:gd fmla="*/ 4359348 h 4495356" name="connsiteY26"/>
              <a:gd fmla="*/ 2009553 w 9420446" name="connsiteX27"/>
              <a:gd fmla="*/ 4369981 h 4495356" name="connsiteY27"/>
              <a:gd fmla="*/ 2073349 w 9420446" name="connsiteX28"/>
              <a:gd fmla="*/ 4380614 h 4495356" name="connsiteY28"/>
              <a:gd fmla="*/ 2211572 w 9420446" name="connsiteX29"/>
              <a:gd fmla="*/ 4391246 h 4495356" name="connsiteY29"/>
              <a:gd fmla="*/ 2243470 w 9420446" name="connsiteX30"/>
              <a:gd fmla="*/ 4444409 h 4495356" name="connsiteY30"/>
              <a:gd fmla="*/ 3030279 w 9420446" name="connsiteX31"/>
              <a:gd fmla="*/ 4455042 h 4495356" name="connsiteY31"/>
              <a:gd fmla="*/ 3179135 w 9420446" name="connsiteX32"/>
              <a:gd fmla="*/ 4465674 h 4495356" name="connsiteY32"/>
              <a:gd fmla="*/ 3274828 w 9420446" name="connsiteX33"/>
              <a:gd fmla="*/ 4486939 h 4495356" name="connsiteY33"/>
              <a:gd fmla="*/ 4051004 w 9420446" name="connsiteX34"/>
              <a:gd fmla="*/ 4465674 h 4495356" name="connsiteY34"/>
              <a:gd fmla="*/ 4082902 w 9420446" name="connsiteX35"/>
              <a:gd fmla="*/ 4455042 h 4495356" name="connsiteY35"/>
              <a:gd fmla="*/ 4146697 w 9420446" name="connsiteX36"/>
              <a:gd fmla="*/ 4444409 h 4495356" name="connsiteY36"/>
              <a:gd fmla="*/ 4253023 w 9420446" name="connsiteX37"/>
              <a:gd fmla="*/ 4412511 h 4495356" name="connsiteY37"/>
              <a:gd fmla="*/ 4391246 w 9420446" name="connsiteX38"/>
              <a:gd fmla="*/ 4391246 h 4495356" name="connsiteY38"/>
              <a:gd fmla="*/ 4699590 w 9420446" name="connsiteX39"/>
              <a:gd fmla="*/ 4380614 h 4495356" name="connsiteY39"/>
              <a:gd fmla="*/ 5050465 w 9420446" name="connsiteX40"/>
              <a:gd fmla="*/ 4380614 h 4495356" name="connsiteY40"/>
              <a:gd fmla="*/ 5092995 w 9420446" name="connsiteX41"/>
              <a:gd fmla="*/ 4391246 h 4495356" name="connsiteY41"/>
              <a:gd fmla="*/ 5178056 w 9420446" name="connsiteX42"/>
              <a:gd fmla="*/ 4401879 h 4495356" name="connsiteY42"/>
              <a:gd fmla="*/ 5316279 w 9420446" name="connsiteX43"/>
              <a:gd fmla="*/ 4423144 h 4495356" name="connsiteY43"/>
              <a:gd fmla="*/ 5358809 w 9420446" name="connsiteX44"/>
              <a:gd fmla="*/ 4433776 h 4495356" name="connsiteY44"/>
              <a:gd fmla="*/ 5932967 w 9420446" name="connsiteX45"/>
              <a:gd fmla="*/ 4423144 h 4495356" name="connsiteY45"/>
              <a:gd fmla="*/ 6081823 w 9420446" name="connsiteX46"/>
              <a:gd fmla="*/ 4433776 h 4495356" name="connsiteY46"/>
              <a:gd fmla="*/ 6283842 w 9420446" name="connsiteX47"/>
              <a:gd fmla="*/ 4444409 h 4495356" name="connsiteY47"/>
              <a:gd fmla="*/ 6560288 w 9420446" name="connsiteX48"/>
              <a:gd fmla="*/ 4444409 h 4495356" name="connsiteY48"/>
              <a:gd fmla="*/ 6666614 w 9420446" name="connsiteX49"/>
              <a:gd fmla="*/ 4423144 h 4495356" name="connsiteY49"/>
              <a:gd fmla="*/ 6751674 w 9420446" name="connsiteX50"/>
              <a:gd fmla="*/ 4401879 h 4495356" name="connsiteY50"/>
              <a:gd fmla="*/ 6783572 w 9420446" name="connsiteX51"/>
              <a:gd fmla="*/ 4391246 h 4495356" name="connsiteY51"/>
              <a:gd fmla="*/ 6932428 w 9420446" name="connsiteX52"/>
              <a:gd fmla="*/ 4380614 h 4495356" name="connsiteY52"/>
              <a:gd fmla="*/ 7081283 w 9420446" name="connsiteX53"/>
              <a:gd fmla="*/ 4401879 h 4495356" name="connsiteY53"/>
              <a:gd fmla="*/ 7123814 w 9420446" name="connsiteX54"/>
              <a:gd fmla="*/ 4412511 h 4495356" name="connsiteY54"/>
              <a:gd fmla="*/ 7208874 w 9420446" name="connsiteX55"/>
              <a:gd fmla="*/ 4433776 h 4495356" name="connsiteY55"/>
              <a:gd fmla="*/ 7347097 w 9420446" name="connsiteX56"/>
              <a:gd fmla="*/ 4444409 h 4495356" name="connsiteY56"/>
              <a:gd fmla="*/ 7410893 w 9420446" name="connsiteX57"/>
              <a:gd fmla="*/ 4455042 h 4495356" name="connsiteY57"/>
              <a:gd fmla="*/ 7442790 w 9420446" name="connsiteX58"/>
              <a:gd fmla="*/ 4465674 h 4495356" name="connsiteY58"/>
              <a:gd fmla="*/ 7836195 w 9420446" name="connsiteX59"/>
              <a:gd fmla="*/ 4476307 h 4495356" name="connsiteY59"/>
              <a:gd fmla="*/ 8527311 w 9420446" name="connsiteX60"/>
              <a:gd fmla="*/ 4476307 h 4495356" name="connsiteY60"/>
              <a:gd fmla="*/ 8569842 w 9420446" name="connsiteX61"/>
              <a:gd fmla="*/ 4465674 h 4495356" name="connsiteY61"/>
              <a:gd fmla="*/ 8654902 w 9420446" name="connsiteX62"/>
              <a:gd fmla="*/ 4433776 h 4495356" name="connsiteY62"/>
              <a:gd fmla="*/ 8718697 w 9420446" name="connsiteX63"/>
              <a:gd fmla="*/ 4412511 h 4495356" name="connsiteY63"/>
              <a:gd fmla="*/ 8803758 w 9420446" name="connsiteX64"/>
              <a:gd fmla="*/ 4380614 h 4495356" name="connsiteY64"/>
              <a:gd fmla="*/ 8856921 w 9420446" name="connsiteX65"/>
              <a:gd fmla="*/ 4369981 h 4495356" name="connsiteY65"/>
              <a:gd fmla="*/ 8920716 w 9420446" name="connsiteX66"/>
              <a:gd fmla="*/ 4348716 h 4495356" name="connsiteY66"/>
              <a:gd fmla="*/ 9016409 w 9420446" name="connsiteX67"/>
              <a:gd fmla="*/ 4359348 h 4495356" name="connsiteY67"/>
              <a:gd fmla="*/ 9037674 w 9420446" name="connsiteX68"/>
              <a:gd fmla="*/ 4380614 h 4495356" name="connsiteY68"/>
              <a:gd fmla="*/ 9101470 w 9420446" name="connsiteX69"/>
              <a:gd fmla="*/ 4412511 h 4495356" name="connsiteY69"/>
              <a:gd fmla="*/ 9165265 w 9420446" name="connsiteX70"/>
              <a:gd fmla="*/ 4444409 h 4495356" name="connsiteY70"/>
              <a:gd fmla="*/ 9260958 w 9420446" name="connsiteX71"/>
              <a:gd fmla="*/ 4423144 h 4495356" name="connsiteY71"/>
              <a:gd fmla="*/ 9324753 w 9420446" name="connsiteX72"/>
              <a:gd fmla="*/ 4380614 h 4495356" name="connsiteY72"/>
              <a:gd fmla="*/ 9377916 w 9420446" name="connsiteX73"/>
              <a:gd fmla="*/ 4338083 h 4495356" name="connsiteY73"/>
              <a:gd fmla="*/ 9399181 w 9420446" name="connsiteX74"/>
              <a:gd fmla="*/ 4274288 h 4495356" name="connsiteY74"/>
              <a:gd fmla="*/ 9420446 w 9420446" name="connsiteX75"/>
              <a:gd fmla="*/ 4114800 h 4495356" name="connsiteY75"/>
              <a:gd fmla="*/ 9409814 w 9420446" name="connsiteX76"/>
              <a:gd fmla="*/ 2849525 h 4495356" name="connsiteY76"/>
              <a:gd fmla="*/ 9399181 w 9420446" name="connsiteX77"/>
              <a:gd fmla="*/ 2796362 h 4495356" name="connsiteY77"/>
              <a:gd fmla="*/ 9377916 w 9420446" name="connsiteX78"/>
              <a:gd fmla="*/ 2711302 h 4495356" name="connsiteY78"/>
              <a:gd fmla="*/ 9367283 w 9420446" name="connsiteX79"/>
              <a:gd fmla="*/ 2626242 h 4495356" name="connsiteY79"/>
              <a:gd fmla="*/ 9377916 w 9420446" name="connsiteX80"/>
              <a:gd fmla="*/ 2445488 h 4495356" name="connsiteY80"/>
              <a:gd fmla="*/ 9388549 w 9420446" name="connsiteX81"/>
              <a:gd fmla="*/ 2371060 h 4495356" name="connsiteY81"/>
              <a:gd fmla="*/ 9399181 w 9420446" name="connsiteX82"/>
              <a:gd fmla="*/ 2211572 h 4495356" name="connsiteY82"/>
              <a:gd fmla="*/ 9409814 w 9420446" name="connsiteX83"/>
              <a:gd fmla="*/ 2105246 h 4495356" name="connsiteY83"/>
              <a:gd fmla="*/ 9399181 w 9420446" name="connsiteX84"/>
              <a:gd fmla="*/ 1743739 h 4495356" name="connsiteY84"/>
              <a:gd fmla="*/ 9420446 w 9420446" name="connsiteX85"/>
              <a:gd fmla="*/ 733646 h 4495356" name="connsiteY85"/>
              <a:gd fmla="*/ 9409814 w 9420446" name="connsiteX86"/>
              <a:gd fmla="*/ 138223 h 4495356" name="connsiteY86"/>
              <a:gd fmla="*/ 9388549 w 9420446" name="connsiteX87"/>
              <a:gd fmla="*/ 63795 h 4495356" name="connsiteY87"/>
              <a:gd fmla="*/ 9367283 w 9420446" name="connsiteX88"/>
              <a:gd fmla="*/ 42530 h 4495356" name="connsiteY88"/>
              <a:gd fmla="*/ 9314121 w 9420446" name="connsiteX89"/>
              <a:gd fmla="*/ 0 h 4495356" name="connsiteY89"/>
              <a:gd fmla="*/ 9292856 w 9420446" name="connsiteX90"/>
              <a:gd fmla="*/ 10632 h 4495356" name="connsiteY9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b="b" l="l" r="r" t="t"/>
            <a:pathLst>
              <a:path h="4495356" w="9420446">
                <a:moveTo>
                  <a:pt x="159488" y="3434316"/>
                </a:moveTo>
                <a:cubicBezTo>
                  <a:pt x="141767" y="3437860"/>
                  <a:pt x="122936" y="3437829"/>
                  <a:pt x="106325" y="3444948"/>
                </a:cubicBezTo>
                <a:cubicBezTo>
                  <a:pt x="97111" y="3448897"/>
                  <a:pt x="93656" y="3461056"/>
                  <a:pt x="85060" y="3466214"/>
                </a:cubicBezTo>
                <a:cubicBezTo>
                  <a:pt x="75450" y="3471980"/>
                  <a:pt x="63795" y="3473302"/>
                  <a:pt x="53163" y="3476846"/>
                </a:cubicBezTo>
                <a:cubicBezTo>
                  <a:pt x="16046" y="3513961"/>
                  <a:pt x="35067" y="3488601"/>
                  <a:pt x="10632" y="3561907"/>
                </a:cubicBezTo>
                <a:lnTo>
                  <a:pt x="0" y="3593804"/>
                </a:lnTo>
                <a:cubicBezTo>
                  <a:pt x="3544" y="3778102"/>
                  <a:pt x="5291" y="3962443"/>
                  <a:pt x="10632" y="4146697"/>
                </a:cubicBezTo>
                <a:cubicBezTo>
                  <a:pt x="12381" y="4207027"/>
                  <a:pt x="13459" y="4267602"/>
                  <a:pt x="21265" y="4327451"/>
                </a:cubicBezTo>
                <a:cubicBezTo>
                  <a:pt x="24164" y="4349678"/>
                  <a:pt x="21265" y="4384157"/>
                  <a:pt x="42530" y="4391246"/>
                </a:cubicBezTo>
                <a:lnTo>
                  <a:pt x="74428" y="4401879"/>
                </a:lnTo>
                <a:cubicBezTo>
                  <a:pt x="180753" y="4398335"/>
                  <a:pt x="287193" y="4397315"/>
                  <a:pt x="393404" y="4391246"/>
                </a:cubicBezTo>
                <a:cubicBezTo>
                  <a:pt x="405909" y="4390531"/>
                  <a:pt x="473498" y="4374661"/>
                  <a:pt x="489097" y="4369981"/>
                </a:cubicBezTo>
                <a:cubicBezTo>
                  <a:pt x="510567" y="4363540"/>
                  <a:pt x="552893" y="4348716"/>
                  <a:pt x="552893" y="4348716"/>
                </a:cubicBezTo>
                <a:cubicBezTo>
                  <a:pt x="613215" y="4356256"/>
                  <a:pt x="630299" y="4354926"/>
                  <a:pt x="680483" y="4369981"/>
                </a:cubicBezTo>
                <a:cubicBezTo>
                  <a:pt x="701953" y="4376422"/>
                  <a:pt x="744279" y="4391246"/>
                  <a:pt x="744279" y="4391246"/>
                </a:cubicBezTo>
                <a:cubicBezTo>
                  <a:pt x="754911" y="4398334"/>
                  <a:pt x="764747" y="4406796"/>
                  <a:pt x="776176" y="4412511"/>
                </a:cubicBezTo>
                <a:cubicBezTo>
                  <a:pt x="793175" y="4421011"/>
                  <a:pt x="834700" y="4429232"/>
                  <a:pt x="850604" y="4433776"/>
                </a:cubicBezTo>
                <a:cubicBezTo>
                  <a:pt x="861381" y="4436855"/>
                  <a:pt x="871869" y="4440865"/>
                  <a:pt x="882502" y="4444409"/>
                </a:cubicBezTo>
                <a:cubicBezTo>
                  <a:pt x="956930" y="4440865"/>
                  <a:pt x="1031531" y="4439964"/>
                  <a:pt x="1105786" y="4433776"/>
                </a:cubicBezTo>
                <a:cubicBezTo>
                  <a:pt x="1116955" y="4432845"/>
                  <a:pt x="1126606" y="4424848"/>
                  <a:pt x="1137683" y="4423144"/>
                </a:cubicBezTo>
                <a:cubicBezTo>
                  <a:pt x="1172888" y="4417728"/>
                  <a:pt x="1208481" y="4415049"/>
                  <a:pt x="1244009" y="4412511"/>
                </a:cubicBezTo>
                <a:cubicBezTo>
                  <a:pt x="1307740" y="4407959"/>
                  <a:pt x="1371626" y="4405865"/>
                  <a:pt x="1435395" y="4401879"/>
                </a:cubicBezTo>
                <a:lnTo>
                  <a:pt x="1584251" y="4391246"/>
                </a:lnTo>
                <a:cubicBezTo>
                  <a:pt x="1688009" y="4365308"/>
                  <a:pt x="1558413" y="4396989"/>
                  <a:pt x="1679944" y="4369981"/>
                </a:cubicBezTo>
                <a:cubicBezTo>
                  <a:pt x="1694209" y="4366811"/>
                  <a:pt x="1708031" y="4361570"/>
                  <a:pt x="1722474" y="4359348"/>
                </a:cubicBezTo>
                <a:cubicBezTo>
                  <a:pt x="1754195" y="4354468"/>
                  <a:pt x="1786269" y="4352260"/>
                  <a:pt x="1818167" y="4348716"/>
                </a:cubicBezTo>
                <a:cubicBezTo>
                  <a:pt x="1867786" y="4352260"/>
                  <a:pt x="1917582" y="4353855"/>
                  <a:pt x="1967023" y="4359348"/>
                </a:cubicBezTo>
                <a:cubicBezTo>
                  <a:pt x="1981547" y="4360962"/>
                  <a:pt x="1995224" y="4367115"/>
                  <a:pt x="2009553" y="4369981"/>
                </a:cubicBezTo>
                <a:cubicBezTo>
                  <a:pt x="2030693" y="4374209"/>
                  <a:pt x="2051909" y="4378357"/>
                  <a:pt x="2073349" y="4380614"/>
                </a:cubicBezTo>
                <a:cubicBezTo>
                  <a:pt x="2119306" y="4385451"/>
                  <a:pt x="2165498" y="4387702"/>
                  <a:pt x="2211572" y="4391246"/>
                </a:cubicBezTo>
                <a:cubicBezTo>
                  <a:pt x="2214786" y="4400890"/>
                  <a:pt x="2223749" y="4443631"/>
                  <a:pt x="2243470" y="4444409"/>
                </a:cubicBezTo>
                <a:cubicBezTo>
                  <a:pt x="2505560" y="4454755"/>
                  <a:pt x="2768009" y="4451498"/>
                  <a:pt x="3030279" y="4455042"/>
                </a:cubicBezTo>
                <a:cubicBezTo>
                  <a:pt x="3079898" y="4458586"/>
                  <a:pt x="3129663" y="4460466"/>
                  <a:pt x="3179135" y="4465674"/>
                </a:cubicBezTo>
                <a:cubicBezTo>
                  <a:pt x="3202440" y="4468127"/>
                  <a:pt x="3250496" y="4480856"/>
                  <a:pt x="3274828" y="4486939"/>
                </a:cubicBezTo>
                <a:cubicBezTo>
                  <a:pt x="3354388" y="4485282"/>
                  <a:pt x="3885878" y="4477469"/>
                  <a:pt x="4051004" y="4465674"/>
                </a:cubicBezTo>
                <a:cubicBezTo>
                  <a:pt x="4062183" y="4464875"/>
                  <a:pt x="4071961" y="4457473"/>
                  <a:pt x="4082902" y="4455042"/>
                </a:cubicBezTo>
                <a:cubicBezTo>
                  <a:pt x="4103947" y="4450365"/>
                  <a:pt x="4125782" y="4449638"/>
                  <a:pt x="4146697" y="4444409"/>
                </a:cubicBezTo>
                <a:cubicBezTo>
                  <a:pt x="4255156" y="4417294"/>
                  <a:pt x="4168668" y="4429382"/>
                  <a:pt x="4253023" y="4412511"/>
                </a:cubicBezTo>
                <a:cubicBezTo>
                  <a:pt x="4271311" y="4408853"/>
                  <a:pt x="4377114" y="4392031"/>
                  <a:pt x="4391246" y="4391246"/>
                </a:cubicBezTo>
                <a:cubicBezTo>
                  <a:pt x="4493930" y="4385541"/>
                  <a:pt x="4596809" y="4384158"/>
                  <a:pt x="4699590" y="4380614"/>
                </a:cubicBezTo>
                <a:cubicBezTo>
                  <a:pt x="4844262" y="4351679"/>
                  <a:pt x="4766911" y="4362892"/>
                  <a:pt x="5050465" y="4380614"/>
                </a:cubicBezTo>
                <a:cubicBezTo>
                  <a:pt x="5065049" y="4381526"/>
                  <a:pt x="5078581" y="4388844"/>
                  <a:pt x="5092995" y="4391246"/>
                </a:cubicBezTo>
                <a:cubicBezTo>
                  <a:pt x="5121181" y="4395944"/>
                  <a:pt x="5149702" y="4398335"/>
                  <a:pt x="5178056" y="4401879"/>
                </a:cubicBezTo>
                <a:cubicBezTo>
                  <a:pt x="5252061" y="4426546"/>
                  <a:pt x="5172370" y="4402586"/>
                  <a:pt x="5316279" y="4423144"/>
                </a:cubicBezTo>
                <a:cubicBezTo>
                  <a:pt x="5330745" y="4425211"/>
                  <a:pt x="5344632" y="4430232"/>
                  <a:pt x="5358809" y="4433776"/>
                </a:cubicBezTo>
                <a:lnTo>
                  <a:pt x="5932967" y="4423144"/>
                </a:lnTo>
                <a:cubicBezTo>
                  <a:pt x="5982712" y="4423144"/>
                  <a:pt x="6032169" y="4430767"/>
                  <a:pt x="6081823" y="4433776"/>
                </a:cubicBezTo>
                <a:lnTo>
                  <a:pt x="6283842" y="4444409"/>
                </a:lnTo>
                <a:cubicBezTo>
                  <a:pt x="6389218" y="4479536"/>
                  <a:pt x="6333133" y="4465060"/>
                  <a:pt x="6560288" y="4444409"/>
                </a:cubicBezTo>
                <a:cubicBezTo>
                  <a:pt x="6596283" y="4441137"/>
                  <a:pt x="6632325" y="4434574"/>
                  <a:pt x="6666614" y="4423144"/>
                </a:cubicBezTo>
                <a:cubicBezTo>
                  <a:pt x="6739524" y="4398839"/>
                  <a:pt x="6649034" y="4427539"/>
                  <a:pt x="6751674" y="4401879"/>
                </a:cubicBezTo>
                <a:cubicBezTo>
                  <a:pt x="6762547" y="4399161"/>
                  <a:pt x="6772441" y="4392556"/>
                  <a:pt x="6783572" y="4391246"/>
                </a:cubicBezTo>
                <a:cubicBezTo>
                  <a:pt x="6832976" y="4385434"/>
                  <a:pt x="6882809" y="4384158"/>
                  <a:pt x="6932428" y="4380614"/>
                </a:cubicBezTo>
                <a:cubicBezTo>
                  <a:pt x="7016040" y="4389904"/>
                  <a:pt x="7013567" y="4386831"/>
                  <a:pt x="7081283" y="4401879"/>
                </a:cubicBezTo>
                <a:cubicBezTo>
                  <a:pt x="7095548" y="4405049"/>
                  <a:pt x="7109763" y="4408496"/>
                  <a:pt x="7123814" y="4412511"/>
                </a:cubicBezTo>
                <a:cubicBezTo>
                  <a:pt x="7165985" y="4424560"/>
                  <a:pt x="7155800" y="4427879"/>
                  <a:pt x="7208874" y="4433776"/>
                </a:cubicBezTo>
                <a:cubicBezTo>
                  <a:pt x="7254802" y="4438879"/>
                  <a:pt x="7301023" y="4440865"/>
                  <a:pt x="7347097" y="4444409"/>
                </a:cubicBezTo>
                <a:cubicBezTo>
                  <a:pt x="7368362" y="4447953"/>
                  <a:pt x="7389848" y="4450365"/>
                  <a:pt x="7410893" y="4455042"/>
                </a:cubicBezTo>
                <a:cubicBezTo>
                  <a:pt x="7421834" y="4457473"/>
                  <a:pt x="7431597" y="4465114"/>
                  <a:pt x="7442790" y="4465674"/>
                </a:cubicBezTo>
                <a:cubicBezTo>
                  <a:pt x="7573809" y="4472225"/>
                  <a:pt x="7705060" y="4472763"/>
                  <a:pt x="7836195" y="4476307"/>
                </a:cubicBezTo>
                <a:cubicBezTo>
                  <a:pt x="8118309" y="4507651"/>
                  <a:pt x="7967039" y="4494983"/>
                  <a:pt x="8527311" y="4476307"/>
                </a:cubicBezTo>
                <a:cubicBezTo>
                  <a:pt x="8541916" y="4475820"/>
                  <a:pt x="8555665" y="4469218"/>
                  <a:pt x="8569842" y="4465674"/>
                </a:cubicBezTo>
                <a:cubicBezTo>
                  <a:pt x="8625351" y="4428668"/>
                  <a:pt x="8577082" y="4455000"/>
                  <a:pt x="8654902" y="4433776"/>
                </a:cubicBezTo>
                <a:cubicBezTo>
                  <a:pt x="8676527" y="4427878"/>
                  <a:pt x="8697885" y="4420836"/>
                  <a:pt x="8718697" y="4412511"/>
                </a:cubicBezTo>
                <a:cubicBezTo>
                  <a:pt x="8734968" y="4406003"/>
                  <a:pt x="8781528" y="4386171"/>
                  <a:pt x="8803758" y="4380614"/>
                </a:cubicBezTo>
                <a:cubicBezTo>
                  <a:pt x="8821290" y="4376231"/>
                  <a:pt x="8839486" y="4374736"/>
                  <a:pt x="8856921" y="4369981"/>
                </a:cubicBezTo>
                <a:cubicBezTo>
                  <a:pt x="8878546" y="4364083"/>
                  <a:pt x="8920716" y="4348716"/>
                  <a:pt x="8920716" y="4348716"/>
                </a:cubicBezTo>
                <a:cubicBezTo>
                  <a:pt x="8952614" y="4352260"/>
                  <a:pt x="8985446" y="4350903"/>
                  <a:pt x="9016409" y="4359348"/>
                </a:cubicBezTo>
                <a:cubicBezTo>
                  <a:pt x="9026080" y="4361986"/>
                  <a:pt x="9029846" y="4374352"/>
                  <a:pt x="9037674" y="4380614"/>
                </a:cubicBezTo>
                <a:cubicBezTo>
                  <a:pt x="9067118" y="4404170"/>
                  <a:pt x="9067780" y="4401282"/>
                  <a:pt x="9101470" y="4412511"/>
                </a:cubicBezTo>
                <a:cubicBezTo>
                  <a:pt x="9117597" y="4423263"/>
                  <a:pt x="9143255" y="4444409"/>
                  <a:pt x="9165265" y="4444409"/>
                </a:cubicBezTo>
                <a:cubicBezTo>
                  <a:pt x="9202686" y="4444409"/>
                  <a:pt x="9228067" y="4434107"/>
                  <a:pt x="9260958" y="4423144"/>
                </a:cubicBezTo>
                <a:cubicBezTo>
                  <a:pt x="9282223" y="4408967"/>
                  <a:pt x="9306682" y="4398686"/>
                  <a:pt x="9324753" y="4380614"/>
                </a:cubicBezTo>
                <a:cubicBezTo>
                  <a:pt x="9355054" y="4350312"/>
                  <a:pt x="9337677" y="4364909"/>
                  <a:pt x="9377916" y="4338083"/>
                </a:cubicBezTo>
                <a:cubicBezTo>
                  <a:pt x="9385004" y="4316818"/>
                  <a:pt x="9396706" y="4296566"/>
                  <a:pt x="9399181" y="4274288"/>
                </a:cubicBezTo>
                <a:cubicBezTo>
                  <a:pt x="9412195" y="4157169"/>
                  <a:pt x="9404538" y="4210252"/>
                  <a:pt x="9420446" y="4114800"/>
                </a:cubicBezTo>
                <a:cubicBezTo>
                  <a:pt x="9416902" y="3693042"/>
                  <a:pt x="9416616" y="3271243"/>
                  <a:pt x="9409814" y="2849525"/>
                </a:cubicBezTo>
                <a:cubicBezTo>
                  <a:pt x="9409523" y="2831455"/>
                  <a:pt x="9403245" y="2813971"/>
                  <a:pt x="9399181" y="2796362"/>
                </a:cubicBezTo>
                <a:cubicBezTo>
                  <a:pt x="9392609" y="2767885"/>
                  <a:pt x="9381541" y="2740302"/>
                  <a:pt x="9377916" y="2711302"/>
                </a:cubicBezTo>
                <a:lnTo>
                  <a:pt x="9367283" y="2626242"/>
                </a:lnTo>
                <a:cubicBezTo>
                  <a:pt x="9370827" y="2565991"/>
                  <a:pt x="9372904" y="2505635"/>
                  <a:pt x="9377916" y="2445488"/>
                </a:cubicBezTo>
                <a:cubicBezTo>
                  <a:pt x="9379997" y="2420513"/>
                  <a:pt x="9386280" y="2396018"/>
                  <a:pt x="9388549" y="2371060"/>
                </a:cubicBezTo>
                <a:cubicBezTo>
                  <a:pt x="9393373" y="2317998"/>
                  <a:pt x="9394932" y="2264683"/>
                  <a:pt x="9399181" y="2211572"/>
                </a:cubicBezTo>
                <a:cubicBezTo>
                  <a:pt x="9402021" y="2176067"/>
                  <a:pt x="9406270" y="2140688"/>
                  <a:pt x="9409814" y="2105246"/>
                </a:cubicBezTo>
                <a:cubicBezTo>
                  <a:pt x="9406270" y="1984744"/>
                  <a:pt x="9399181" y="1864293"/>
                  <a:pt x="9399181" y="1743739"/>
                </a:cubicBezTo>
                <a:cubicBezTo>
                  <a:pt x="9399181" y="1146977"/>
                  <a:pt x="9401595" y="1148382"/>
                  <a:pt x="9420446" y="733646"/>
                </a:cubicBezTo>
                <a:cubicBezTo>
                  <a:pt x="9416902" y="535172"/>
                  <a:pt x="9416427" y="336619"/>
                  <a:pt x="9409814" y="138223"/>
                </a:cubicBezTo>
                <a:cubicBezTo>
                  <a:pt x="9409651" y="133320"/>
                  <a:pt x="9393687" y="72358"/>
                  <a:pt x="9388549" y="63795"/>
                </a:cubicBezTo>
                <a:cubicBezTo>
                  <a:pt x="9383391" y="55199"/>
                  <a:pt x="9373545" y="50358"/>
                  <a:pt x="9367283" y="42530"/>
                </a:cubicBezTo>
                <a:cubicBezTo>
                  <a:pt x="9347688" y="18037"/>
                  <a:pt x="9351224" y="0"/>
                  <a:pt x="9314121" y="0"/>
                </a:cubicBezTo>
                <a:cubicBezTo>
                  <a:pt x="9306196" y="0"/>
                  <a:pt x="9299944" y="7088"/>
                  <a:pt x="9292856" y="10632"/>
                </a:cubicBezTo>
              </a:path>
            </a:pathLst>
          </a:custGeom>
          <a:solidFill>
            <a:schemeClr val="accent2"/>
          </a:solidFill>
          <a:ln>
            <a:solidFill>
              <a:srgbClr val="DC1F2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467544" y="365617"/>
            <a:ext cx="288032" cy="2619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2002 Thx30－1" id="4098" name="Picture 2"/>
          <p:cNvPicPr>
            <a:picLocks noChangeArrowheads="1" noChangeAspect="1"/>
          </p:cNvPicPr>
          <p:nvPr/>
        </p:nvPicPr>
        <p:blipFill>
          <a:blip r:embed="rId3">
            <a:clrChange>
              <a:clrFrom>
                <a:srgbClr val="FFFFFF"/>
              </a:clrFrom>
              <a:clrTo>
                <a:srgbClr val="FFFFFF">
                  <a:alpha val="0"/>
                </a:srgbClr>
              </a:clrTo>
            </a:clrChange>
            <a:extLst>
              <a:ext uri="{28A0092B-C50C-407E-A947-70E740481C1C}">
                <a14:useLocalDpi val="0"/>
              </a:ext>
            </a:extLst>
          </a:blip>
          <a:stretch>
            <a:fillRect/>
          </a:stretch>
        </p:blipFill>
        <p:spPr bwMode="auto">
          <a:xfrm>
            <a:off x="323528" y="1982399"/>
            <a:ext cx="1656184" cy="1322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IBM THINKPAD T40" id="4099" name="Picture 3"/>
          <p:cNvPicPr>
            <a:picLocks noChangeArrowheads="1" noChangeAspect="1"/>
          </p:cNvPicPr>
          <p:nvPr/>
        </p:nvPicPr>
        <p:blipFill>
          <a:blip r:embed="rId4">
            <a:clrChange>
              <a:clrFrom>
                <a:srgbClr val="FFFFFE"/>
              </a:clrFrom>
              <a:clrTo>
                <a:srgbClr val="FFFFFE">
                  <a:alpha val="0"/>
                </a:srgbClr>
              </a:clrTo>
            </a:clrChange>
            <a:extLst>
              <a:ext uri="{28A0092B-C50C-407E-A947-70E740481C1C}">
                <a14:useLocalDpi val="0"/>
              </a:ext>
            </a:extLst>
          </a:blip>
          <a:stretch>
            <a:fillRect/>
          </a:stretch>
        </p:blipFill>
        <p:spPr bwMode="auto">
          <a:xfrm>
            <a:off x="2994976" y="1125064"/>
            <a:ext cx="1583606" cy="13634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4100" name="Picture 4"/>
          <p:cNvPicPr>
            <a:picLocks noChangeArrowheads="1" noChangeAspect="1"/>
          </p:cNvPicPr>
          <p:nvPr/>
        </p:nvPicPr>
        <p:blipFill>
          <a:blip r:embed="rId5">
            <a:clrChange>
              <a:clrFrom>
                <a:srgbClr val="FFFFFF"/>
              </a:clrFrom>
              <a:clrTo>
                <a:srgbClr val="FFFFFF">
                  <a:alpha val="0"/>
                </a:srgbClr>
              </a:clrTo>
            </a:clrChange>
            <a:extLst>
              <a:ext uri="{28A0092B-C50C-407E-A947-70E740481C1C}">
                <a14:useLocalDpi val="0"/>
              </a:ext>
            </a:extLst>
          </a:blip>
          <a:stretch>
            <a:fillRect/>
          </a:stretch>
        </p:blipFill>
        <p:spPr bwMode="auto">
          <a:xfrm>
            <a:off x="5628556" y="341236"/>
            <a:ext cx="1557733" cy="12461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3" name="线形标注 2(无边框) 12"/>
          <p:cNvSpPr/>
          <p:nvPr/>
        </p:nvSpPr>
        <p:spPr>
          <a:xfrm>
            <a:off x="2208524" y="4155488"/>
            <a:ext cx="3096344" cy="987574"/>
          </a:xfrm>
          <a:prstGeom prst="callout2">
            <a:avLst>
              <a:gd fmla="val 18750" name="adj1"/>
              <a:gd fmla="val -8333" name="adj2"/>
              <a:gd fmla="val 18750" name="adj3"/>
              <a:gd fmla="val -16667" name="adj4"/>
              <a:gd fmla="val -87711" name="adj5"/>
              <a:gd fmla="val -28257" name="adj6"/>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zh-CN" b="1" lang="en-US" sz="1200">
                <a:solidFill>
                  <a:schemeClr val="bg1"/>
                </a:solidFill>
                <a:latin charset="-122" pitchFamily="34" typeface="微软雅黑"/>
                <a:ea charset="-122" pitchFamily="34" typeface="微软雅黑"/>
              </a:rPr>
              <a:t>2002年，集25项专利于一身的ThinkPad X30笔记本电脑，因为它细腻而不张扬的设计，被亲切地称为黑色精灵。</a:t>
            </a:r>
          </a:p>
        </p:txBody>
      </p:sp>
      <p:sp>
        <p:nvSpPr>
          <p:cNvPr id="17" name="线形标注 2(无边框) 16"/>
          <p:cNvSpPr/>
          <p:nvPr/>
        </p:nvSpPr>
        <p:spPr>
          <a:xfrm>
            <a:off x="4643438" y="3305299"/>
            <a:ext cx="3096344" cy="987574"/>
          </a:xfrm>
          <a:prstGeom prst="callout2">
            <a:avLst>
              <a:gd fmla="val 18750" name="adj1"/>
              <a:gd fmla="val -8333" name="adj2"/>
              <a:gd fmla="val 18750" name="adj3"/>
              <a:gd fmla="val -16667" name="adj4"/>
              <a:gd fmla="val -82902" name="adj5"/>
              <a:gd fmla="val -28640" name="adj6"/>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zh-CN" b="1" lang="en-US" smtClean="0" sz="1200">
                <a:solidFill>
                  <a:schemeClr val="bg1"/>
                </a:solidFill>
                <a:latin charset="-122" pitchFamily="34" typeface="微软雅黑"/>
                <a:ea charset="-122" pitchFamily="34" typeface="微软雅黑"/>
              </a:rPr>
              <a:t>2003年，ThinkPad史上又一杰作ThinkPad T40诞生，采用主动硬盘保护系统用来减少硬盘在受到碰撞后崩溃的概率</a:t>
            </a:r>
          </a:p>
        </p:txBody>
      </p:sp>
      <p:sp>
        <p:nvSpPr>
          <p:cNvPr id="18" name="线形标注 2(无边框) 17"/>
          <p:cNvSpPr/>
          <p:nvPr/>
        </p:nvSpPr>
        <p:spPr>
          <a:xfrm>
            <a:off x="6121749" y="2317725"/>
            <a:ext cx="2842739" cy="987574"/>
          </a:xfrm>
          <a:prstGeom prst="callout2">
            <a:avLst>
              <a:gd fmla="val 18750" name="adj1"/>
              <a:gd fmla="val -8333" name="adj2"/>
              <a:gd fmla="val -5299" name="adj3"/>
              <a:gd fmla="val -13599" name="adj4"/>
              <a:gd fmla="val -52839" name="adj5"/>
              <a:gd fmla="val -13341" name="adj6"/>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zh-CN" b="1" lang="en-US" sz="1200">
                <a:solidFill>
                  <a:schemeClr val="bg1"/>
                </a:solidFill>
                <a:latin charset="-122" pitchFamily="34" typeface="微软雅黑"/>
                <a:ea charset="-122" pitchFamily="34" typeface="微软雅黑"/>
              </a:rPr>
              <a:t>2004年11月，IBM首款带有指纹识别器的ThinkPad T42面世。将一个指纹识别器和嵌入式安全子系统(ESS)相结合，提高了整个PC行业的安全标准。</a:t>
            </a:r>
          </a:p>
        </p:txBody>
      </p:sp>
      <p:sp>
        <p:nvSpPr>
          <p:cNvPr id="12" name="TextBox 11"/>
          <p:cNvSpPr txBox="1"/>
          <p:nvPr/>
        </p:nvSpPr>
        <p:spPr>
          <a:xfrm>
            <a:off x="755576" y="311909"/>
            <a:ext cx="5832648" cy="365760"/>
          </a:xfrm>
          <a:prstGeom prst="rect">
            <a:avLst/>
          </a:prstGeom>
          <a:noFill/>
        </p:spPr>
        <p:txBody>
          <a:bodyPr rtlCol="0" vert="horz" wrap="square">
            <a:spAutoFit/>
          </a:bodyPr>
          <a:lstStyle/>
          <a:p>
            <a:r>
              <a:rPr altLang="zh-CN" b="1" lang="en-US" smtClean="0" sz="1800">
                <a:solidFill>
                  <a:srgbClr val="DC1F26"/>
                </a:solidFill>
                <a:latin charset="-122" pitchFamily="34" typeface="微软雅黑"/>
                <a:ea charset="-122" pitchFamily="34" typeface="微软雅黑"/>
              </a:rPr>
              <a:t>ThinkPad经典机型一览（第二代1999——2005年）</a:t>
            </a:r>
          </a:p>
        </p:txBody>
      </p:sp>
    </p:spTree>
    <p:extLst>
      <p:ext uri="{BB962C8B-B14F-4D97-AF65-F5344CB8AC3E}">
        <p14:creationId val="1358884998"/>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250" id="7"/>
                                        <p:tgtEl>
                                          <p:spTgt spid="2"/>
                                        </p:tgtEl>
                                      </p:cBhvr>
                                    </p:animEffect>
                                  </p:childTnLst>
                                </p:cTn>
                              </p:par>
                            </p:childTnLst>
                          </p:cTn>
                        </p:par>
                        <p:par>
                          <p:cTn fill="hold" id="8" nodeType="afterGroup">
                            <p:stCondLst>
                              <p:cond delay="250"/>
                            </p:stCondLst>
                            <p:childTnLst>
                              <p:par>
                                <p:cTn fill="hold" id="9" nodeType="afterEffect" presetClass="entr" presetID="10" presetSubtype="0">
                                  <p:stCondLst>
                                    <p:cond delay="0"/>
                                  </p:stCondLst>
                                  <p:childTnLst>
                                    <p:set>
                                      <p:cBhvr>
                                        <p:cTn dur="1" fill="hold" id="10">
                                          <p:stCondLst>
                                            <p:cond delay="0"/>
                                          </p:stCondLst>
                                        </p:cTn>
                                        <p:tgtEl>
                                          <p:spTgt spid="4098"/>
                                        </p:tgtEl>
                                        <p:attrNameLst>
                                          <p:attrName>style.visibility</p:attrName>
                                        </p:attrNameLst>
                                      </p:cBhvr>
                                      <p:to>
                                        <p:strVal val="visible"/>
                                      </p:to>
                                    </p:set>
                                    <p:animEffect filter="fade" transition="in">
                                      <p:cBhvr>
                                        <p:cTn dur="500" id="11"/>
                                        <p:tgtEl>
                                          <p:spTgt spid="4098"/>
                                        </p:tgtEl>
                                      </p:cBhvr>
                                    </p:animEffect>
                                  </p:childTnLst>
                                </p:cTn>
                              </p:par>
                            </p:childTnLst>
                          </p:cTn>
                        </p:par>
                        <p:par>
                          <p:cTn fill="hold" id="12" nodeType="afterGroup">
                            <p:stCondLst>
                              <p:cond delay="750"/>
                            </p:stCondLst>
                            <p:childTnLst>
                              <p:par>
                                <p:cTn fill="hold" id="13" nodeType="afterEffect" presetClass="entr" presetID="10" presetSubtype="0">
                                  <p:stCondLst>
                                    <p:cond delay="0"/>
                                  </p:stCondLst>
                                  <p:childTnLst>
                                    <p:set>
                                      <p:cBhvr>
                                        <p:cTn dur="1" fill="hold" id="14">
                                          <p:stCondLst>
                                            <p:cond delay="0"/>
                                          </p:stCondLst>
                                        </p:cTn>
                                        <p:tgtEl>
                                          <p:spTgt spid="4099"/>
                                        </p:tgtEl>
                                        <p:attrNameLst>
                                          <p:attrName>style.visibility</p:attrName>
                                        </p:attrNameLst>
                                      </p:cBhvr>
                                      <p:to>
                                        <p:strVal val="visible"/>
                                      </p:to>
                                    </p:set>
                                    <p:animEffect filter="fade" transition="in">
                                      <p:cBhvr>
                                        <p:cTn dur="500" id="15"/>
                                        <p:tgtEl>
                                          <p:spTgt spid="4099"/>
                                        </p:tgtEl>
                                      </p:cBhvr>
                                    </p:animEffect>
                                  </p:childTnLst>
                                </p:cTn>
                              </p:par>
                            </p:childTnLst>
                          </p:cTn>
                        </p:par>
                        <p:par>
                          <p:cTn fill="hold" id="16" nodeType="afterGroup">
                            <p:stCondLst>
                              <p:cond delay="1250"/>
                            </p:stCondLst>
                            <p:childTnLst>
                              <p:par>
                                <p:cTn fill="hold" id="17" nodeType="afterEffect" presetClass="entr" presetID="10" presetSubtype="0">
                                  <p:stCondLst>
                                    <p:cond delay="0"/>
                                  </p:stCondLst>
                                  <p:childTnLst>
                                    <p:set>
                                      <p:cBhvr>
                                        <p:cTn dur="1" fill="hold" id="18">
                                          <p:stCondLst>
                                            <p:cond delay="0"/>
                                          </p:stCondLst>
                                        </p:cTn>
                                        <p:tgtEl>
                                          <p:spTgt spid="4100"/>
                                        </p:tgtEl>
                                        <p:attrNameLst>
                                          <p:attrName>style.visibility</p:attrName>
                                        </p:attrNameLst>
                                      </p:cBhvr>
                                      <p:to>
                                        <p:strVal val="visible"/>
                                      </p:to>
                                    </p:set>
                                    <p:animEffect filter="fade" transition="in">
                                      <p:cBhvr>
                                        <p:cTn dur="500" id="19"/>
                                        <p:tgtEl>
                                          <p:spTgt spid="4100"/>
                                        </p:tgtEl>
                                      </p:cBhvr>
                                    </p:animEffect>
                                  </p:childTnLst>
                                </p:cTn>
                              </p:par>
                            </p:childTnLst>
                          </p:cTn>
                        </p:par>
                        <p:par>
                          <p:cTn fill="hold" id="20" nodeType="afterGroup">
                            <p:stCondLst>
                              <p:cond delay="1750"/>
                            </p:stCondLst>
                            <p:childTnLst>
                              <p:par>
                                <p:cTn fill="hold" grpId="0" id="21" nodeType="afterEffect" presetClass="entr" presetID="10" presetSubtype="0">
                                  <p:stCondLst>
                                    <p:cond delay="0"/>
                                  </p:stCondLst>
                                  <p:childTnLst>
                                    <p:set>
                                      <p:cBhvr>
                                        <p:cTn dur="1" fill="hold" id="22">
                                          <p:stCondLst>
                                            <p:cond delay="0"/>
                                          </p:stCondLst>
                                        </p:cTn>
                                        <p:tgtEl>
                                          <p:spTgt spid="4"/>
                                        </p:tgtEl>
                                        <p:attrNameLst>
                                          <p:attrName>style.visibility</p:attrName>
                                        </p:attrNameLst>
                                      </p:cBhvr>
                                      <p:to>
                                        <p:strVal val="visible"/>
                                      </p:to>
                                    </p:set>
                                    <p:animEffect filter="fade" transition="in">
                                      <p:cBhvr>
                                        <p:cTn dur="1000" id="23"/>
                                        <p:tgtEl>
                                          <p:spTgt spid="4"/>
                                        </p:tgtEl>
                                      </p:cBhvr>
                                    </p:animEffect>
                                  </p:childTnLst>
                                </p:cTn>
                              </p:par>
                            </p:childTnLst>
                          </p:cTn>
                        </p:par>
                        <p:par>
                          <p:cTn fill="hold" id="24" nodeType="afterGroup">
                            <p:stCondLst>
                              <p:cond delay="2750"/>
                            </p:stCondLst>
                            <p:childTnLst>
                              <p:par>
                                <p:cTn fill="hold" grpId="0" id="25" nodeType="afterEffect" presetClass="entr" presetID="22" presetSubtype="8">
                                  <p:stCondLst>
                                    <p:cond delay="0"/>
                                  </p:stCondLst>
                                  <p:childTnLst>
                                    <p:set>
                                      <p:cBhvr>
                                        <p:cTn dur="1" fill="hold" id="26">
                                          <p:stCondLst>
                                            <p:cond delay="0"/>
                                          </p:stCondLst>
                                        </p:cTn>
                                        <p:tgtEl>
                                          <p:spTgt spid="13"/>
                                        </p:tgtEl>
                                        <p:attrNameLst>
                                          <p:attrName>style.visibility</p:attrName>
                                        </p:attrNameLst>
                                      </p:cBhvr>
                                      <p:to>
                                        <p:strVal val="visible"/>
                                      </p:to>
                                    </p:set>
                                    <p:animEffect filter="wipe(left)" transition="in">
                                      <p:cBhvr>
                                        <p:cTn dur="500" id="27"/>
                                        <p:tgtEl>
                                          <p:spTgt spid="13"/>
                                        </p:tgtEl>
                                      </p:cBhvr>
                                    </p:animEffect>
                                  </p:childTnLst>
                                </p:cTn>
                              </p:par>
                            </p:childTnLst>
                          </p:cTn>
                        </p:par>
                        <p:par>
                          <p:cTn fill="hold" id="28" nodeType="afterGroup">
                            <p:stCondLst>
                              <p:cond delay="3250"/>
                            </p:stCondLst>
                            <p:childTnLst>
                              <p:par>
                                <p:cTn fill="hold" grpId="0" id="29" nodeType="afterEffect" presetClass="entr" presetID="22" presetSubtype="8">
                                  <p:stCondLst>
                                    <p:cond delay="0"/>
                                  </p:stCondLst>
                                  <p:childTnLst>
                                    <p:set>
                                      <p:cBhvr>
                                        <p:cTn dur="1" fill="hold" id="30">
                                          <p:stCondLst>
                                            <p:cond delay="0"/>
                                          </p:stCondLst>
                                        </p:cTn>
                                        <p:tgtEl>
                                          <p:spTgt spid="17"/>
                                        </p:tgtEl>
                                        <p:attrNameLst>
                                          <p:attrName>style.visibility</p:attrName>
                                        </p:attrNameLst>
                                      </p:cBhvr>
                                      <p:to>
                                        <p:strVal val="visible"/>
                                      </p:to>
                                    </p:set>
                                    <p:animEffect filter="wipe(left)" transition="in">
                                      <p:cBhvr>
                                        <p:cTn dur="500" id="31"/>
                                        <p:tgtEl>
                                          <p:spTgt spid="17"/>
                                        </p:tgtEl>
                                      </p:cBhvr>
                                    </p:animEffect>
                                  </p:childTnLst>
                                </p:cTn>
                              </p:par>
                            </p:childTnLst>
                          </p:cTn>
                        </p:par>
                        <p:par>
                          <p:cTn fill="hold" id="32" nodeType="afterGroup">
                            <p:stCondLst>
                              <p:cond delay="3750"/>
                            </p:stCondLst>
                            <p:childTnLst>
                              <p:par>
                                <p:cTn fill="hold" grpId="0" id="33" nodeType="afterEffect" presetClass="entr" presetID="22" presetSubtype="8">
                                  <p:stCondLst>
                                    <p:cond delay="0"/>
                                  </p:stCondLst>
                                  <p:childTnLst>
                                    <p:set>
                                      <p:cBhvr>
                                        <p:cTn dur="1" fill="hold" id="34">
                                          <p:stCondLst>
                                            <p:cond delay="0"/>
                                          </p:stCondLst>
                                        </p:cTn>
                                        <p:tgtEl>
                                          <p:spTgt spid="18"/>
                                        </p:tgtEl>
                                        <p:attrNameLst>
                                          <p:attrName>style.visibility</p:attrName>
                                        </p:attrNameLst>
                                      </p:cBhvr>
                                      <p:to>
                                        <p:strVal val="visible"/>
                                      </p:to>
                                    </p:set>
                                    <p:animEffect filter="wipe(left)" transition="in">
                                      <p:cBhvr>
                                        <p:cTn dur="500" id="35"/>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3"/>
      <p:bldP grpId="0" spid="17"/>
      <p:bldP grpId="0" spid="18"/>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flipV="1">
            <a:off x="0" y="0"/>
            <a:ext cx="4580384" cy="771526"/>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flipV="1">
            <a:off x="4580384" y="0"/>
            <a:ext cx="0" cy="514350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V="1">
            <a:off x="4567531" y="4371974"/>
            <a:ext cx="4580384" cy="771526"/>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grpSp>
        <p:nvGrpSpPr>
          <p:cNvPr id="58" name="组合 57"/>
          <p:cNvGrpSpPr/>
          <p:nvPr/>
        </p:nvGrpSpPr>
        <p:grpSpPr>
          <a:xfrm>
            <a:off x="562000" y="1238463"/>
            <a:ext cx="3456384" cy="2843714"/>
            <a:chOff x="562000" y="1238463"/>
            <a:chExt cx="3456384" cy="2843714"/>
          </a:xfrm>
        </p:grpSpPr>
        <p:pic>
          <p:nvPicPr>
            <p:cNvPr descr="C:\Documents and Settings\Z61t\桌面\490315493_962f462229.jpg" id="54" name="Picture 2"/>
            <p:cNvPicPr>
              <a:picLocks noChangeArrowheads="1" noChangeAspect="1"/>
            </p:cNvPicPr>
            <p:nvPr/>
          </p:nvPicPr>
          <p:blipFill>
            <a:blip r:embed="rId2">
              <a:clrChange>
                <a:clrFrom>
                  <a:srgbClr val="FFFFFF"/>
                </a:clrFrom>
                <a:clrTo>
                  <a:srgbClr val="FFFFFF">
                    <a:alpha val="0"/>
                  </a:srgbClr>
                </a:clrTo>
              </a:clrChange>
            </a:blip>
            <a:stretch>
              <a:fillRect/>
            </a:stretch>
          </p:blipFill>
          <p:spPr bwMode="auto">
            <a:xfrm>
              <a:off x="1170002" y="1238463"/>
              <a:ext cx="2115984" cy="1946494"/>
            </a:xfrm>
            <a:prstGeom prst="rect">
              <a:avLst/>
            </a:prstGeom>
            <a:noFill/>
            <a:ln w="9525">
              <a:noFill/>
              <a:miter lim="800000"/>
            </a:ln>
          </p:spPr>
        </p:pic>
        <p:sp>
          <p:nvSpPr>
            <p:cNvPr id="56" name="TextBox 55"/>
            <p:cNvSpPr txBox="1"/>
            <p:nvPr/>
          </p:nvSpPr>
          <p:spPr>
            <a:xfrm>
              <a:off x="562000" y="3435846"/>
              <a:ext cx="3456384" cy="640080"/>
            </a:xfrm>
            <a:prstGeom prst="rect">
              <a:avLst/>
            </a:prstGeom>
            <a:noFill/>
          </p:spPr>
          <p:txBody>
            <a:bodyPr rtlCol="0" wrap="square">
              <a:spAutoFit/>
            </a:bodyPr>
            <a:lstStyle/>
            <a:p>
              <a:pPr>
                <a:buClr>
                  <a:srgbClr val="FF0000"/>
                </a:buClr>
              </a:pPr>
              <a:r>
                <a:rPr altLang="zh-CN" lang="en-US" sz="1200">
                  <a:latin charset="-122" pitchFamily="34" typeface="微软雅黑"/>
                  <a:ea charset="-122" pitchFamily="34" typeface="微软雅黑"/>
                </a:rPr>
                <a:t>2007年5月14日，支持迅驰四代  Santa Rosa设t弄设 的ThinkPad T61 发布.。802.11n无线、迅盘技术、屏幕防滚架和UWB无线被应用</a:t>
              </a:r>
            </a:p>
          </p:txBody>
        </p:sp>
      </p:grpSp>
      <p:grpSp>
        <p:nvGrpSpPr>
          <p:cNvPr id="61" name="组合 60"/>
          <p:cNvGrpSpPr/>
          <p:nvPr/>
        </p:nvGrpSpPr>
        <p:grpSpPr>
          <a:xfrm>
            <a:off x="5176339" y="1405557"/>
            <a:ext cx="3217912" cy="2849376"/>
            <a:chOff x="5176339" y="1405557"/>
            <a:chExt cx="3217912" cy="2849376"/>
          </a:xfrm>
        </p:grpSpPr>
        <p:pic>
          <p:nvPicPr>
            <p:cNvPr descr="X300-over-TrackPoints" id="1026" name="Picture 2"/>
            <p:cNvPicPr>
              <a:picLocks noChangeArrowheads="1" noChangeAspect="1"/>
            </p:cNvPicPr>
            <p:nvPr/>
          </p:nvPicPr>
          <p:blipFill>
            <a:blip r:embed="rId3">
              <a:clrChange>
                <a:clrFrom>
                  <a:srgbClr val="FFFFFF"/>
                </a:clrFrom>
                <a:clrTo>
                  <a:srgbClr val="FFFFFF">
                    <a:alpha val="0"/>
                  </a:srgbClr>
                </a:clrTo>
              </a:clrChange>
              <a:extLst>
                <a:ext uri="{28A0092B-C50C-407E-A947-70E740481C1C}">
                  <a14:useLocalDpi val="0"/>
                </a:ext>
              </a:extLst>
            </a:blip>
            <a:stretch>
              <a:fillRect/>
            </a:stretch>
          </p:blipFill>
          <p:spPr bwMode="auto">
            <a:xfrm>
              <a:off x="5333884" y="1405557"/>
              <a:ext cx="2448272" cy="19211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7" name="矩形 56"/>
            <p:cNvSpPr/>
            <p:nvPr/>
          </p:nvSpPr>
          <p:spPr>
            <a:xfrm>
              <a:off x="5176339" y="3423937"/>
              <a:ext cx="3217912" cy="640080"/>
            </a:xfrm>
            <a:prstGeom prst="rect">
              <a:avLst/>
            </a:prstGeom>
            <a:noFill/>
          </p:spPr>
          <p:txBody>
            <a:bodyPr rtlCol="0" wrap="square">
              <a:spAutoFit/>
            </a:bodyPr>
            <a:lstStyle/>
            <a:p>
              <a:pPr>
                <a:buClr>
                  <a:srgbClr val="FF0000"/>
                </a:buClr>
              </a:pPr>
              <a:r>
                <a:rPr altLang="zh-CN" lang="en-US" sz="1200">
                  <a:latin charset="-122" pitchFamily="34" typeface="微软雅黑"/>
                  <a:ea charset="-122" pitchFamily="34" typeface="微软雅黑"/>
                </a:rPr>
                <a:t>2008年2月26日，全球最轻薄全功能笔记本电脑 ThinkPad X300发布。它标志着全功能超轻薄笔记本电脑时代的到来。</a:t>
              </a:r>
            </a:p>
          </p:txBody>
        </p:sp>
      </p:grpSp>
      <p:sp>
        <p:nvSpPr>
          <p:cNvPr id="59" name="矩形 58"/>
          <p:cNvSpPr/>
          <p:nvPr/>
        </p:nvSpPr>
        <p:spPr>
          <a:xfrm>
            <a:off x="5027434" y="267494"/>
            <a:ext cx="120630" cy="1309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TextBox 59"/>
          <p:cNvSpPr txBox="1"/>
          <p:nvPr/>
        </p:nvSpPr>
        <p:spPr>
          <a:xfrm>
            <a:off x="5139422" y="195486"/>
            <a:ext cx="4041090" cy="518160"/>
          </a:xfrm>
          <a:prstGeom prst="rect">
            <a:avLst/>
          </a:prstGeom>
          <a:noFill/>
        </p:spPr>
        <p:txBody>
          <a:bodyPr rtlCol="0" vert="horz" wrap="square">
            <a:spAutoFit/>
          </a:bodyPr>
          <a:lstStyle/>
          <a:p>
            <a:r>
              <a:rPr altLang="zh-CN" b="1" lang="en-US" smtClean="0" sz="1400">
                <a:solidFill>
                  <a:srgbClr val="DC1F26"/>
                </a:solidFill>
                <a:latin charset="-122" pitchFamily="34" typeface="微软雅黑"/>
                <a:ea charset="-122" pitchFamily="34" typeface="微软雅黑"/>
              </a:rPr>
              <a:t>ThinkPad经典机型一览（第三代2005——2012年）</a:t>
            </a:r>
          </a:p>
        </p:txBody>
      </p:sp>
    </p:spTree>
    <p:extLst>
      <p:ext uri="{BB962C8B-B14F-4D97-AF65-F5344CB8AC3E}">
        <p14:creationId val="531604663"/>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250" id="7"/>
                                        <p:tgtEl>
                                          <p:spTgt spid="2"/>
                                        </p:tgtEl>
                                      </p:cBhvr>
                                    </p:animEffect>
                                  </p:childTnLst>
                                </p:cTn>
                              </p:par>
                            </p:childTnLst>
                          </p:cTn>
                        </p:par>
                        <p:par>
                          <p:cTn fill="hold" id="8" nodeType="afterGroup">
                            <p:stCondLst>
                              <p:cond delay="250"/>
                            </p:stCondLst>
                            <p:childTnLst>
                              <p:par>
                                <p:cTn fill="hold" id="9" nodeType="afterEffect" presetClass="entr" presetID="22" presetSubtype="1">
                                  <p:stCondLst>
                                    <p:cond delay="0"/>
                                  </p:stCondLst>
                                  <p:childTnLst>
                                    <p:set>
                                      <p:cBhvr>
                                        <p:cTn dur="1" fill="hold" id="10">
                                          <p:stCondLst>
                                            <p:cond delay="0"/>
                                          </p:stCondLst>
                                        </p:cTn>
                                        <p:tgtEl>
                                          <p:spTgt spid="49"/>
                                        </p:tgtEl>
                                        <p:attrNameLst>
                                          <p:attrName>style.visibility</p:attrName>
                                        </p:attrNameLst>
                                      </p:cBhvr>
                                      <p:to>
                                        <p:strVal val="visible"/>
                                      </p:to>
                                    </p:set>
                                    <p:animEffect filter="wipe(up)" transition="in">
                                      <p:cBhvr>
                                        <p:cTn dur="250" id="11"/>
                                        <p:tgtEl>
                                          <p:spTgt spid="49"/>
                                        </p:tgtEl>
                                      </p:cBhvr>
                                    </p:animEffect>
                                  </p:childTnLst>
                                </p:cTn>
                              </p:par>
                              <p:par>
                                <p:cTn fill="hold" id="12" nodeType="withEffect" presetClass="entr" presetID="10" presetSubtype="0">
                                  <p:stCondLst>
                                    <p:cond delay="0"/>
                                  </p:stCondLst>
                                  <p:childTnLst>
                                    <p:set>
                                      <p:cBhvr>
                                        <p:cTn dur="1" fill="hold" id="13">
                                          <p:stCondLst>
                                            <p:cond delay="0"/>
                                          </p:stCondLst>
                                        </p:cTn>
                                        <p:tgtEl>
                                          <p:spTgt spid="58"/>
                                        </p:tgtEl>
                                        <p:attrNameLst>
                                          <p:attrName>style.visibility</p:attrName>
                                        </p:attrNameLst>
                                      </p:cBhvr>
                                      <p:to>
                                        <p:strVal val="visible"/>
                                      </p:to>
                                    </p:set>
                                    <p:animEffect filter="fade" transition="in">
                                      <p:cBhvr>
                                        <p:cTn dur="500" id="14"/>
                                        <p:tgtEl>
                                          <p:spTgt spid="58"/>
                                        </p:tgtEl>
                                      </p:cBhvr>
                                    </p:animEffect>
                                  </p:childTnLst>
                                </p:cTn>
                              </p:par>
                            </p:childTnLst>
                          </p:cTn>
                        </p:par>
                        <p:par>
                          <p:cTn fill="hold" id="15" nodeType="afterGroup">
                            <p:stCondLst>
                              <p:cond delay="750"/>
                            </p:stCondLst>
                            <p:childTnLst>
                              <p:par>
                                <p:cTn fill="hold" id="16" nodeType="afterEffect" presetClass="entr" presetID="22" presetSubtype="8">
                                  <p:stCondLst>
                                    <p:cond delay="0"/>
                                  </p:stCondLst>
                                  <p:childTnLst>
                                    <p:set>
                                      <p:cBhvr>
                                        <p:cTn dur="1" fill="hold" id="17">
                                          <p:stCondLst>
                                            <p:cond delay="0"/>
                                          </p:stCondLst>
                                        </p:cTn>
                                        <p:tgtEl>
                                          <p:spTgt spid="53"/>
                                        </p:tgtEl>
                                        <p:attrNameLst>
                                          <p:attrName>style.visibility</p:attrName>
                                        </p:attrNameLst>
                                      </p:cBhvr>
                                      <p:to>
                                        <p:strVal val="visible"/>
                                      </p:to>
                                    </p:set>
                                    <p:animEffect filter="wipe(left)" transition="in">
                                      <p:cBhvr>
                                        <p:cTn dur="250" id="18"/>
                                        <p:tgtEl>
                                          <p:spTgt spid="53"/>
                                        </p:tgtEl>
                                      </p:cBhvr>
                                    </p:animEffect>
                                  </p:childTnLst>
                                </p:cTn>
                              </p:par>
                              <p:par>
                                <p:cTn fill="hold" id="19" nodeType="withEffect" presetClass="entr" presetID="10" presetSubtype="0">
                                  <p:stCondLst>
                                    <p:cond delay="0"/>
                                  </p:stCondLst>
                                  <p:childTnLst>
                                    <p:set>
                                      <p:cBhvr>
                                        <p:cTn dur="1" fill="hold" id="20">
                                          <p:stCondLst>
                                            <p:cond delay="0"/>
                                          </p:stCondLst>
                                        </p:cTn>
                                        <p:tgtEl>
                                          <p:spTgt spid="61"/>
                                        </p:tgtEl>
                                        <p:attrNameLst>
                                          <p:attrName>style.visibility</p:attrName>
                                        </p:attrNameLst>
                                      </p:cBhvr>
                                      <p:to>
                                        <p:strVal val="visible"/>
                                      </p:to>
                                    </p:set>
                                    <p:animEffect filter="fade" transition="in">
                                      <p:cBhvr>
                                        <p:cTn dur="500" id="21"/>
                                        <p:tgtEl>
                                          <p:spTgt spid="6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X1_hero_04" id="5122" name="Picture 2"/>
          <p:cNvPicPr>
            <a:picLocks noChangeArrowheads="1" noChangeAspect="1"/>
          </p:cNvPicPr>
          <p:nvPr/>
        </p:nvPicPr>
        <p:blipFill>
          <a:blip r:embed="rId2">
            <a:clrChange>
              <a:clrFrom>
                <a:srgbClr val="FBFBFB"/>
              </a:clrFrom>
              <a:clrTo>
                <a:srgbClr val="FBFBFB">
                  <a:alpha val="0"/>
                </a:srgbClr>
              </a:clrTo>
            </a:clrChange>
            <a:extLst>
              <a:ext uri="{28A0092B-C50C-407E-A947-70E740481C1C}">
                <a14:useLocalDpi val="0"/>
              </a:ext>
            </a:extLst>
          </a:blip>
          <a:stretch>
            <a:fillRect/>
          </a:stretch>
        </p:blipFill>
        <p:spPr bwMode="auto">
          <a:xfrm>
            <a:off x="2914419" y="1308160"/>
            <a:ext cx="3445523" cy="30243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cxnSp>
        <p:nvCxnSpPr>
          <p:cNvPr id="2" name="直接连接符 1"/>
          <p:cNvCxnSpPr/>
          <p:nvPr/>
        </p:nvCxnSpPr>
        <p:spPr>
          <a:xfrm>
            <a:off x="-6256" y="4371975"/>
            <a:ext cx="6366199"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6366199" y="1296273"/>
            <a:ext cx="4837" cy="3075702"/>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2878858" y="1330034"/>
            <a:ext cx="348108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a:off x="2887799" y="1308160"/>
            <a:ext cx="0" cy="306381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878858" y="4357540"/>
            <a:ext cx="3445523"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6359944" y="1335728"/>
            <a:ext cx="0" cy="303622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8443721" y="555526"/>
            <a:ext cx="131505" cy="144016"/>
          </a:xfrm>
          <a:prstGeom prst="rect">
            <a:avLst/>
          </a:prstGeom>
          <a:solidFill>
            <a:srgbClr val="DC1F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TextBox 20"/>
          <p:cNvSpPr txBox="1"/>
          <p:nvPr/>
        </p:nvSpPr>
        <p:spPr>
          <a:xfrm>
            <a:off x="755576" y="311909"/>
            <a:ext cx="2808312" cy="365760"/>
          </a:xfrm>
          <a:prstGeom prst="rect">
            <a:avLst/>
          </a:prstGeom>
          <a:noFill/>
        </p:spPr>
        <p:txBody>
          <a:bodyPr rtlCol="0" vert="horz" wrap="square">
            <a:spAutoFit/>
          </a:bodyPr>
          <a:lstStyle/>
          <a:p>
            <a:r>
              <a:rPr altLang="zh-CN" b="1" lang="en-US" smtClean="0" sz="1800">
                <a:solidFill>
                  <a:srgbClr val="DC1F26"/>
                </a:solidFill>
                <a:latin charset="-122" pitchFamily="34" typeface="微软雅黑"/>
                <a:ea charset="-122" pitchFamily="34" typeface="微软雅黑"/>
              </a:rPr>
              <a:t>ThinkPad经典机型一览</a:t>
            </a:r>
          </a:p>
        </p:txBody>
      </p:sp>
      <p:sp>
        <p:nvSpPr>
          <p:cNvPr id="22" name="矩形 21"/>
          <p:cNvSpPr/>
          <p:nvPr/>
        </p:nvSpPr>
        <p:spPr>
          <a:xfrm>
            <a:off x="467544" y="365617"/>
            <a:ext cx="288032" cy="2619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 name="组合 8"/>
          <p:cNvGrpSpPr/>
          <p:nvPr/>
        </p:nvGrpSpPr>
        <p:grpSpPr>
          <a:xfrm>
            <a:off x="2915933" y="1347638"/>
            <a:ext cx="3408448" cy="2984857"/>
            <a:chOff x="6766910" y="1381315"/>
            <a:chExt cx="3456616" cy="2984857"/>
          </a:xfrm>
        </p:grpSpPr>
        <p:sp>
          <p:nvSpPr>
            <p:cNvPr id="20" name="矩形 19"/>
            <p:cNvSpPr/>
            <p:nvPr/>
          </p:nvSpPr>
          <p:spPr>
            <a:xfrm>
              <a:off x="6766910" y="1381315"/>
              <a:ext cx="3456616" cy="298485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7111407" y="1736421"/>
              <a:ext cx="2947062" cy="2225041"/>
            </a:xfrm>
            <a:prstGeom prst="rect">
              <a:avLst/>
            </a:prstGeom>
            <a:noFill/>
          </p:spPr>
          <p:txBody>
            <a:bodyPr rtlCol="0" wrap="square">
              <a:spAutoFit/>
            </a:bodyPr>
            <a:lstStyle/>
            <a:p>
              <a:pPr>
                <a:buClr>
                  <a:srgbClr val="FF0000"/>
                </a:buClr>
              </a:pPr>
              <a:r>
                <a:rPr altLang="zh-CN" b="1" lang="en-US" smtClean="0" sz="2800">
                  <a:solidFill>
                    <a:schemeClr val="bg1"/>
                  </a:solidFill>
                  <a:latin charset="-122" pitchFamily="34" typeface="微软雅黑"/>
                  <a:ea charset="-122" pitchFamily="34" typeface="微软雅黑"/>
                </a:rPr>
                <a:t>2011年，ThinkPad X1诞生，采用背光键盘.史上最薄的ThinkPad。</a:t>
              </a:r>
            </a:p>
          </p:txBody>
        </p:sp>
      </p:grpSp>
      <p:cxnSp>
        <p:nvCxnSpPr>
          <p:cNvPr id="7" name="直接连接符 6"/>
          <p:cNvCxnSpPr/>
          <p:nvPr/>
        </p:nvCxnSpPr>
        <p:spPr>
          <a:xfrm>
            <a:off x="6371036" y="627534"/>
            <a:ext cx="208939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flipV="1">
            <a:off x="6371036" y="627534"/>
            <a:ext cx="0" cy="72008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692550559"/>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250" id="7"/>
                                        <p:tgtEl>
                                          <p:spTgt spid="2"/>
                                        </p:tgtEl>
                                      </p:cBhvr>
                                    </p:animEffect>
                                  </p:childTnLst>
                                </p:cTn>
                              </p:par>
                            </p:childTnLst>
                          </p:cTn>
                        </p:par>
                        <p:par>
                          <p:cTn fill="hold" id="8" nodeType="afterGroup">
                            <p:stCondLst>
                              <p:cond delay="250"/>
                            </p:stCondLst>
                            <p:childTnLst>
                              <p:par>
                                <p:cTn fill="hold" id="9" nodeType="afterEffect" presetClass="entr" presetID="22" presetSubtype="4">
                                  <p:stCondLst>
                                    <p:cond delay="0"/>
                                  </p:stCondLst>
                                  <p:childTnLst>
                                    <p:set>
                                      <p:cBhvr>
                                        <p:cTn dur="1" fill="hold" id="10">
                                          <p:stCondLst>
                                            <p:cond delay="0"/>
                                          </p:stCondLst>
                                        </p:cTn>
                                        <p:tgtEl>
                                          <p:spTgt spid="6"/>
                                        </p:tgtEl>
                                        <p:attrNameLst>
                                          <p:attrName>style.visibility</p:attrName>
                                        </p:attrNameLst>
                                      </p:cBhvr>
                                      <p:to>
                                        <p:strVal val="visible"/>
                                      </p:to>
                                    </p:set>
                                    <p:animEffect filter="wipe(down)" transition="in">
                                      <p:cBhvr>
                                        <p:cTn dur="500" id="11"/>
                                        <p:tgtEl>
                                          <p:spTgt spid="6"/>
                                        </p:tgtEl>
                                      </p:cBhvr>
                                    </p:animEffect>
                                  </p:childTnLst>
                                </p:cTn>
                              </p:par>
                            </p:childTnLst>
                          </p:cTn>
                        </p:par>
                        <p:par>
                          <p:cTn fill="hold" id="12" nodeType="afterGroup">
                            <p:stCondLst>
                              <p:cond delay="750"/>
                            </p:stCondLst>
                            <p:childTnLst>
                              <p:par>
                                <p:cTn fill="hold" id="13" nodeType="afterEffect" presetClass="entr" presetID="22" presetSubtype="2">
                                  <p:stCondLst>
                                    <p:cond delay="0"/>
                                  </p:stCondLst>
                                  <p:childTnLst>
                                    <p:set>
                                      <p:cBhvr>
                                        <p:cTn dur="1" fill="hold" id="14">
                                          <p:stCondLst>
                                            <p:cond delay="0"/>
                                          </p:stCondLst>
                                        </p:cTn>
                                        <p:tgtEl>
                                          <p:spTgt spid="8"/>
                                        </p:tgtEl>
                                        <p:attrNameLst>
                                          <p:attrName>style.visibility</p:attrName>
                                        </p:attrNameLst>
                                      </p:cBhvr>
                                      <p:to>
                                        <p:strVal val="visible"/>
                                      </p:to>
                                    </p:set>
                                    <p:animEffect filter="wipe(right)" transition="in">
                                      <p:cBhvr>
                                        <p:cTn dur="500" id="15"/>
                                        <p:tgtEl>
                                          <p:spTgt spid="8"/>
                                        </p:tgtEl>
                                      </p:cBhvr>
                                    </p:animEffect>
                                  </p:childTnLst>
                                </p:cTn>
                              </p:par>
                              <p:par>
                                <p:cTn fill="hold" id="16" nodeType="withEffect" presetClass="entr" presetID="10" presetSubtype="0">
                                  <p:stCondLst>
                                    <p:cond delay="0"/>
                                  </p:stCondLst>
                                  <p:childTnLst>
                                    <p:set>
                                      <p:cBhvr>
                                        <p:cTn dur="1" fill="hold" id="17">
                                          <p:stCondLst>
                                            <p:cond delay="0"/>
                                          </p:stCondLst>
                                        </p:cTn>
                                        <p:tgtEl>
                                          <p:spTgt spid="5122"/>
                                        </p:tgtEl>
                                        <p:attrNameLst>
                                          <p:attrName>style.visibility</p:attrName>
                                        </p:attrNameLst>
                                      </p:cBhvr>
                                      <p:to>
                                        <p:strVal val="visible"/>
                                      </p:to>
                                    </p:set>
                                    <p:animEffect filter="fade" transition="in">
                                      <p:cBhvr>
                                        <p:cTn dur="500" id="18"/>
                                        <p:tgtEl>
                                          <p:spTgt spid="5122"/>
                                        </p:tgtEl>
                                      </p:cBhvr>
                                    </p:animEffect>
                                  </p:childTnLst>
                                </p:cTn>
                              </p:par>
                            </p:childTnLst>
                          </p:cTn>
                        </p:par>
                        <p:par>
                          <p:cTn fill="hold" id="19" nodeType="afterGroup">
                            <p:stCondLst>
                              <p:cond delay="1250"/>
                            </p:stCondLst>
                            <p:childTnLst>
                              <p:par>
                                <p:cTn fill="hold" id="20" nodeType="afterEffect" presetClass="entr" presetID="22" presetSubtype="1">
                                  <p:stCondLst>
                                    <p:cond delay="0"/>
                                  </p:stCondLst>
                                  <p:childTnLst>
                                    <p:set>
                                      <p:cBhvr>
                                        <p:cTn dur="1" fill="hold" id="21">
                                          <p:stCondLst>
                                            <p:cond delay="0"/>
                                          </p:stCondLst>
                                        </p:cTn>
                                        <p:tgtEl>
                                          <p:spTgt spid="10"/>
                                        </p:tgtEl>
                                        <p:attrNameLst>
                                          <p:attrName>style.visibility</p:attrName>
                                        </p:attrNameLst>
                                      </p:cBhvr>
                                      <p:to>
                                        <p:strVal val="visible"/>
                                      </p:to>
                                    </p:set>
                                    <p:animEffect filter="wipe(up)" transition="in">
                                      <p:cBhvr>
                                        <p:cTn dur="500" id="22"/>
                                        <p:tgtEl>
                                          <p:spTgt spid="10"/>
                                        </p:tgtEl>
                                      </p:cBhvr>
                                    </p:animEffect>
                                  </p:childTnLst>
                                </p:cTn>
                              </p:par>
                            </p:childTnLst>
                          </p:cTn>
                        </p:par>
                        <p:par>
                          <p:cTn fill="hold" id="23" nodeType="afterGroup">
                            <p:stCondLst>
                              <p:cond delay="1750"/>
                            </p:stCondLst>
                            <p:childTnLst>
                              <p:par>
                                <p:cTn fill="hold" id="24" nodeType="afterEffect" presetClass="entr" presetID="22" presetSubtype="8">
                                  <p:stCondLst>
                                    <p:cond delay="0"/>
                                  </p:stCondLst>
                                  <p:childTnLst>
                                    <p:set>
                                      <p:cBhvr>
                                        <p:cTn dur="1" fill="hold" id="25">
                                          <p:stCondLst>
                                            <p:cond delay="0"/>
                                          </p:stCondLst>
                                        </p:cTn>
                                        <p:tgtEl>
                                          <p:spTgt spid="13"/>
                                        </p:tgtEl>
                                        <p:attrNameLst>
                                          <p:attrName>style.visibility</p:attrName>
                                        </p:attrNameLst>
                                      </p:cBhvr>
                                      <p:to>
                                        <p:strVal val="visible"/>
                                      </p:to>
                                    </p:set>
                                    <p:animEffect filter="wipe(left)" transition="in">
                                      <p:cBhvr>
                                        <p:cTn dur="250" id="26"/>
                                        <p:tgtEl>
                                          <p:spTgt spid="13"/>
                                        </p:tgtEl>
                                      </p:cBhvr>
                                    </p:animEffect>
                                  </p:childTnLst>
                                </p:cTn>
                              </p:par>
                            </p:childTnLst>
                          </p:cTn>
                        </p:par>
                        <p:par>
                          <p:cTn fill="hold" id="27" nodeType="afterGroup">
                            <p:stCondLst>
                              <p:cond delay="2000"/>
                            </p:stCondLst>
                            <p:childTnLst>
                              <p:par>
                                <p:cTn fill="hold" id="28" nodeType="afterEffect" presetClass="entr" presetID="22" presetSubtype="4">
                                  <p:stCondLst>
                                    <p:cond delay="0"/>
                                  </p:stCondLst>
                                  <p:childTnLst>
                                    <p:set>
                                      <p:cBhvr>
                                        <p:cTn dur="1" fill="hold" id="29">
                                          <p:stCondLst>
                                            <p:cond delay="0"/>
                                          </p:stCondLst>
                                        </p:cTn>
                                        <p:tgtEl>
                                          <p:spTgt spid="15"/>
                                        </p:tgtEl>
                                        <p:attrNameLst>
                                          <p:attrName>style.visibility</p:attrName>
                                        </p:attrNameLst>
                                      </p:cBhvr>
                                      <p:to>
                                        <p:strVal val="visible"/>
                                      </p:to>
                                    </p:set>
                                    <p:animEffect filter="wipe(down)" transition="in">
                                      <p:cBhvr>
                                        <p:cTn dur="500" id="30"/>
                                        <p:tgtEl>
                                          <p:spTgt spid="15"/>
                                        </p:tgtEl>
                                      </p:cBhvr>
                                    </p:animEffect>
                                  </p:childTnLst>
                                </p:cTn>
                              </p:par>
                            </p:childTnLst>
                          </p:cTn>
                        </p:par>
                      </p:childTnLst>
                    </p:cTn>
                  </p:par>
                  <p:par>
                    <p:cTn fill="hold" id="31" nodeType="clickPar">
                      <p:stCondLst>
                        <p:cond delay="indefinite"/>
                        <p:cond delay="0" evt="onBegin">
                          <p:tn val="30"/>
                        </p:cond>
                      </p:stCondLst>
                      <p:childTnLst>
                        <p:par>
                          <p:cTn fill="hold" id="32" nodeType="afterGroup">
                            <p:stCondLst>
                              <p:cond delay="0"/>
                            </p:stCondLst>
                            <p:childTnLst>
                              <p:par>
                                <p:cTn fill="hold" id="33" nodeType="clickEffect" presetClass="exit" presetID="1" presetSubtype="0">
                                  <p:stCondLst>
                                    <p:cond delay="0"/>
                                  </p:stCondLst>
                                  <p:childTnLst>
                                    <p:set>
                                      <p:cBhvr>
                                        <p:cTn dur="1" fill="hold" id="34">
                                          <p:stCondLst>
                                            <p:cond delay="0"/>
                                          </p:stCondLst>
                                        </p:cTn>
                                        <p:tgtEl>
                                          <p:spTgt spid="5122"/>
                                        </p:tgtEl>
                                        <p:attrNameLst>
                                          <p:attrName>style.visibility</p:attrName>
                                        </p:attrNameLst>
                                      </p:cBhvr>
                                      <p:to>
                                        <p:strVal val="hidden"/>
                                      </p:to>
                                    </p:set>
                                  </p:childTnLst>
                                </p:cTn>
                              </p:par>
                            </p:childTnLst>
                          </p:cTn>
                        </p:par>
                        <p:par>
                          <p:cTn fill="hold" id="35" nodeType="afterGroup">
                            <p:stCondLst>
                              <p:cond delay="1"/>
                            </p:stCondLst>
                            <p:childTnLst>
                              <p:par>
                                <p:cTn fill="hold" id="36" nodeType="afterEffect" presetClass="entr" presetID="10" presetSubtype="0">
                                  <p:stCondLst>
                                    <p:cond delay="0"/>
                                  </p:stCondLst>
                                  <p:childTnLst>
                                    <p:set>
                                      <p:cBhvr>
                                        <p:cTn dur="1" fill="hold" id="37">
                                          <p:stCondLst>
                                            <p:cond delay="0"/>
                                          </p:stCondLst>
                                        </p:cTn>
                                        <p:tgtEl>
                                          <p:spTgt spid="9"/>
                                        </p:tgtEl>
                                        <p:attrNameLst>
                                          <p:attrName>style.visibility</p:attrName>
                                        </p:attrNameLst>
                                      </p:cBhvr>
                                      <p:to>
                                        <p:strVal val="visible"/>
                                      </p:to>
                                    </p:set>
                                    <p:animEffect filter="fade" transition="in">
                                      <p:cBhvr>
                                        <p:cTn dur="1500" id="38"/>
                                        <p:tgtEl>
                                          <p:spTgt spid="9"/>
                                        </p:tgtEl>
                                      </p:cBhvr>
                                    </p:animEffect>
                                  </p:childTnLst>
                                </p:cTn>
                              </p:par>
                            </p:childTnLst>
                          </p:cTn>
                        </p:par>
                        <p:par>
                          <p:cTn fill="hold" id="39" nodeType="afterGroup">
                            <p:stCondLst>
                              <p:cond delay="1501"/>
                            </p:stCondLst>
                            <p:childTnLst>
                              <p:par>
                                <p:cTn fill="hold" id="40" nodeType="afterEffect" presetClass="entr" presetID="22" presetSubtype="4">
                                  <p:stCondLst>
                                    <p:cond delay="0"/>
                                  </p:stCondLst>
                                  <p:childTnLst>
                                    <p:set>
                                      <p:cBhvr>
                                        <p:cTn dur="1" fill="hold" id="41">
                                          <p:stCondLst>
                                            <p:cond delay="0"/>
                                          </p:stCondLst>
                                        </p:cTn>
                                        <p:tgtEl>
                                          <p:spTgt spid="14"/>
                                        </p:tgtEl>
                                        <p:attrNameLst>
                                          <p:attrName>style.visibility</p:attrName>
                                        </p:attrNameLst>
                                      </p:cBhvr>
                                      <p:to>
                                        <p:strVal val="visible"/>
                                      </p:to>
                                    </p:set>
                                    <p:animEffect filter="wipe(down)" transition="in">
                                      <p:cBhvr>
                                        <p:cTn dur="500" id="42"/>
                                        <p:tgtEl>
                                          <p:spTgt spid="14"/>
                                        </p:tgtEl>
                                      </p:cBhvr>
                                    </p:animEffect>
                                  </p:childTnLst>
                                </p:cTn>
                              </p:par>
                            </p:childTnLst>
                          </p:cTn>
                        </p:par>
                        <p:par>
                          <p:cTn fill="hold" id="43" nodeType="afterGroup">
                            <p:stCondLst>
                              <p:cond delay="2001"/>
                            </p:stCondLst>
                            <p:childTnLst>
                              <p:par>
                                <p:cTn fill="hold" id="44" nodeType="afterEffect" presetClass="entr" presetID="22" presetSubtype="8">
                                  <p:stCondLst>
                                    <p:cond delay="0"/>
                                  </p:stCondLst>
                                  <p:childTnLst>
                                    <p:set>
                                      <p:cBhvr>
                                        <p:cTn dur="1" fill="hold" id="45">
                                          <p:stCondLst>
                                            <p:cond delay="0"/>
                                          </p:stCondLst>
                                        </p:cTn>
                                        <p:tgtEl>
                                          <p:spTgt spid="7"/>
                                        </p:tgtEl>
                                        <p:attrNameLst>
                                          <p:attrName>style.visibility</p:attrName>
                                        </p:attrNameLst>
                                      </p:cBhvr>
                                      <p:to>
                                        <p:strVal val="visible"/>
                                      </p:to>
                                    </p:set>
                                    <p:animEffect filter="wipe(left)" transition="in">
                                      <p:cBhvr>
                                        <p:cTn dur="500" id="46"/>
                                        <p:tgtEl>
                                          <p:spTgt spid="7"/>
                                        </p:tgtEl>
                                      </p:cBhvr>
                                    </p:animEffect>
                                  </p:childTnLst>
                                </p:cTn>
                              </p:par>
                            </p:childTnLst>
                          </p:cTn>
                        </p:par>
                        <p:par>
                          <p:cTn fill="hold" id="47" nodeType="afterGroup">
                            <p:stCondLst>
                              <p:cond delay="2501"/>
                            </p:stCondLst>
                            <p:childTnLst>
                              <p:par>
                                <p:cTn fill="hold" grpId="0" id="48" nodeType="afterEffect" presetClass="entr" presetID="53" presetSubtype="0">
                                  <p:stCondLst>
                                    <p:cond delay="0"/>
                                  </p:stCondLst>
                                  <p:childTnLst>
                                    <p:set>
                                      <p:cBhvr>
                                        <p:cTn dur="1" fill="hold" id="49">
                                          <p:stCondLst>
                                            <p:cond delay="0"/>
                                          </p:stCondLst>
                                        </p:cTn>
                                        <p:tgtEl>
                                          <p:spTgt spid="18"/>
                                        </p:tgtEl>
                                        <p:attrNameLst>
                                          <p:attrName>style.visibility</p:attrName>
                                        </p:attrNameLst>
                                      </p:cBhvr>
                                      <p:to>
                                        <p:strVal val="visible"/>
                                      </p:to>
                                    </p:set>
                                    <p:anim calcmode="lin" valueType="num">
                                      <p:cBhvr>
                                        <p:cTn dur="500" fill="hold" id="50"/>
                                        <p:tgtEl>
                                          <p:spTgt spid="18"/>
                                        </p:tgtEl>
                                        <p:attrNameLst>
                                          <p:attrName>ppt_w</p:attrName>
                                        </p:attrNameLst>
                                      </p:cBhvr>
                                      <p:tavLst>
                                        <p:tav tm="0">
                                          <p:val>
                                            <p:fltVal val="0"/>
                                          </p:val>
                                        </p:tav>
                                        <p:tav tm="100000">
                                          <p:val>
                                            <p:strVal val="#ppt_w"/>
                                          </p:val>
                                        </p:tav>
                                      </p:tavLst>
                                    </p:anim>
                                    <p:anim calcmode="lin" valueType="num">
                                      <p:cBhvr>
                                        <p:cTn dur="500" fill="hold" id="51"/>
                                        <p:tgtEl>
                                          <p:spTgt spid="18"/>
                                        </p:tgtEl>
                                        <p:attrNameLst>
                                          <p:attrName>ppt_h</p:attrName>
                                        </p:attrNameLst>
                                      </p:cBhvr>
                                      <p:tavLst>
                                        <p:tav tm="0">
                                          <p:val>
                                            <p:fltVal val="0"/>
                                          </p:val>
                                        </p:tav>
                                        <p:tav tm="100000">
                                          <p:val>
                                            <p:strVal val="#ppt_h"/>
                                          </p:val>
                                        </p:tav>
                                      </p:tavLst>
                                    </p:anim>
                                    <p:animEffect filter="fade" transition="in">
                                      <p:cBhvr>
                                        <p:cTn dur="500" id="52"/>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TextBox 25"/>
          <p:cNvSpPr txBox="1"/>
          <p:nvPr/>
        </p:nvSpPr>
        <p:spPr>
          <a:xfrm>
            <a:off x="3203848" y="2283718"/>
            <a:ext cx="3672408" cy="1097280"/>
          </a:xfrm>
          <a:prstGeom prst="rect">
            <a:avLst/>
          </a:prstGeom>
          <a:noFill/>
        </p:spPr>
        <p:txBody>
          <a:bodyPr rtlCol="0" wrap="square">
            <a:spAutoFit/>
          </a:bodyPr>
          <a:lstStyle/>
          <a:p>
            <a:r>
              <a:rPr altLang="zh-CN" b="1" lang="en-US" smtClean="0" sz="6600">
                <a:solidFill>
                  <a:srgbClr val="DC1F26"/>
                </a:solidFill>
              </a:rPr>
              <a:t>Thinkpad</a:t>
            </a:r>
          </a:p>
        </p:txBody>
      </p:sp>
      <p:sp>
        <p:nvSpPr>
          <p:cNvPr id="27" name="TextBox 26"/>
          <p:cNvSpPr txBox="1"/>
          <p:nvPr/>
        </p:nvSpPr>
        <p:spPr>
          <a:xfrm>
            <a:off x="467544" y="374638"/>
            <a:ext cx="2232248" cy="518160"/>
          </a:xfrm>
          <a:prstGeom prst="rect">
            <a:avLst/>
          </a:prstGeom>
          <a:noFill/>
        </p:spPr>
        <p:txBody>
          <a:bodyPr rtlCol="0" wrap="square">
            <a:spAutoFit/>
          </a:bodyPr>
          <a:lstStyle/>
          <a:p>
            <a:r>
              <a:rPr altLang="zh-CN" b="1" lang="en-US" smtClean="0" sz="2800"/>
              <a:t>Chapter  4</a:t>
            </a:r>
          </a:p>
        </p:txBody>
      </p:sp>
      <p:sp>
        <p:nvSpPr>
          <p:cNvPr id="4" name="TextBox 3"/>
          <p:cNvSpPr txBox="1"/>
          <p:nvPr/>
        </p:nvSpPr>
        <p:spPr>
          <a:xfrm>
            <a:off x="6660231" y="2571750"/>
            <a:ext cx="1728192" cy="640080"/>
          </a:xfrm>
          <a:prstGeom prst="rect">
            <a:avLst/>
          </a:prstGeom>
          <a:noFill/>
        </p:spPr>
        <p:txBody>
          <a:bodyPr rtlCol="0" wrap="square">
            <a:spAutoFit/>
          </a:bodyPr>
          <a:lstStyle/>
          <a:p>
            <a:r>
              <a:rPr altLang="en-US" b="1" lang="zh-CN" smtClean="0" sz="1800">
                <a:latin charset="-122" pitchFamily="34" typeface="微软雅黑"/>
                <a:ea charset="-122" pitchFamily="34" typeface="微软雅黑"/>
              </a:rPr>
              <a:t>                                                                                                                                                                              20周年回顾</a:t>
            </a:r>
          </a:p>
        </p:txBody>
      </p:sp>
      <p:sp>
        <p:nvSpPr>
          <p:cNvPr id="6" name="TextBox 5"/>
          <p:cNvSpPr txBox="1"/>
          <p:nvPr/>
        </p:nvSpPr>
        <p:spPr>
          <a:xfrm>
            <a:off x="3275856" y="3219822"/>
            <a:ext cx="4680520" cy="1066800"/>
          </a:xfrm>
          <a:prstGeom prst="rect">
            <a:avLst/>
          </a:prstGeom>
          <a:noFill/>
        </p:spPr>
        <p:txBody>
          <a:bodyPr rtlCol="0" wrap="square">
            <a:spAutoFit/>
          </a:bodyPr>
          <a:lstStyle/>
          <a:p>
            <a:r>
              <a:rPr altLang="zh-CN" lang="en-US" smtClean="0" sz="1600">
                <a:latin charset="-122" pitchFamily="34" typeface="微软雅黑"/>
                <a:ea charset="-122" pitchFamily="34" typeface="微软雅黑"/>
              </a:rPr>
              <a:t>1992年10月5日，第一台ThinkPad——ThinkPad 700C成功发布，从此开始了ThinkPad的传奇故事。Thinkpad笔记本曾登上南极冰盖，珠峰甚至太空，Thinkpad的传奇还在继续….</a:t>
            </a:r>
          </a:p>
        </p:txBody>
      </p:sp>
      <p:cxnSp>
        <p:nvCxnSpPr>
          <p:cNvPr id="7" name="直接连接符 6"/>
          <p:cNvCxnSpPr/>
          <p:nvPr/>
        </p:nvCxnSpPr>
        <p:spPr>
          <a:xfrm>
            <a:off x="6588224" y="3213716"/>
            <a:ext cx="2555776" cy="4365"/>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6588225" y="3147814"/>
            <a:ext cx="131505" cy="144016"/>
          </a:xfrm>
          <a:prstGeom prst="rect">
            <a:avLst/>
          </a:prstGeom>
          <a:solidFill>
            <a:srgbClr val="DC1F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420344046"/>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500" fill="hold" id="7"/>
                                        <p:tgtEl>
                                          <p:spTgt spid="8"/>
                                        </p:tgtEl>
                                        <p:attrNameLst>
                                          <p:attrName>ppt_w</p:attrName>
                                        </p:attrNameLst>
                                      </p:cBhvr>
                                      <p:tavLst>
                                        <p:tav tm="0">
                                          <p:val>
                                            <p:fltVal val="0"/>
                                          </p:val>
                                        </p:tav>
                                        <p:tav tm="100000">
                                          <p:val>
                                            <p:strVal val="#ppt_w"/>
                                          </p:val>
                                        </p:tav>
                                      </p:tavLst>
                                    </p:anim>
                                    <p:anim calcmode="lin" valueType="num">
                                      <p:cBhvr>
                                        <p:cTn dur="500" fill="hold" id="8"/>
                                        <p:tgtEl>
                                          <p:spTgt spid="8"/>
                                        </p:tgtEl>
                                        <p:attrNameLst>
                                          <p:attrName>ppt_h</p:attrName>
                                        </p:attrNameLst>
                                      </p:cBhvr>
                                      <p:tavLst>
                                        <p:tav tm="0">
                                          <p:val>
                                            <p:fltVal val="0"/>
                                          </p:val>
                                        </p:tav>
                                        <p:tav tm="100000">
                                          <p:val>
                                            <p:strVal val="#ppt_h"/>
                                          </p:val>
                                        </p:tav>
                                      </p:tavLst>
                                    </p:anim>
                                    <p:animEffect filter="fade" transition="in">
                                      <p:cBhvr>
                                        <p:cTn dur="500" id="9"/>
                                        <p:tgtEl>
                                          <p:spTgt spid="8"/>
                                        </p:tgtEl>
                                      </p:cBhvr>
                                    </p:animEffect>
                                  </p:childTnLst>
                                </p:cTn>
                              </p:par>
                            </p:childTnLst>
                          </p:cTn>
                        </p:par>
                        <p:par>
                          <p:cTn fill="hold" id="10" nodeType="afterGroup">
                            <p:stCondLst>
                              <p:cond delay="500"/>
                            </p:stCondLst>
                            <p:childTnLst>
                              <p:par>
                                <p:cTn fill="hold" id="11" nodeType="afterEffect" presetClass="entr" presetID="22" presetSubtype="8">
                                  <p:stCondLst>
                                    <p:cond delay="0"/>
                                  </p:stCondLst>
                                  <p:childTnLst>
                                    <p:set>
                                      <p:cBhvr>
                                        <p:cTn dur="1" fill="hold" id="12">
                                          <p:stCondLst>
                                            <p:cond delay="0"/>
                                          </p:stCondLst>
                                        </p:cTn>
                                        <p:tgtEl>
                                          <p:spTgt spid="7"/>
                                        </p:tgtEl>
                                        <p:attrNameLst>
                                          <p:attrName>style.visibility</p:attrName>
                                        </p:attrNameLst>
                                      </p:cBhvr>
                                      <p:to>
                                        <p:strVal val="visible"/>
                                      </p:to>
                                    </p:set>
                                    <p:animEffect filter="wipe(left)" transition="in">
                                      <p:cBhvr>
                                        <p:cTn dur="500" id="13"/>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a:off x="34958" y="3219450"/>
            <a:ext cx="1199100"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sp>
        <p:nvSpPr>
          <p:cNvPr id="3" name="矩形 1"/>
          <p:cNvSpPr>
            <a:spLocks noChangeArrowheads="1"/>
          </p:cNvSpPr>
          <p:nvPr/>
        </p:nvSpPr>
        <p:spPr bwMode="auto">
          <a:xfrm>
            <a:off x="1284808" y="735859"/>
            <a:ext cx="6959600" cy="2560321"/>
          </a:xfrm>
          <a:prstGeom prst="rect">
            <a:avLst/>
          </a:prstGeom>
          <a:noFill/>
          <a:ln w="9525">
            <a:noFill/>
            <a:miter lim="800000"/>
          </a:ln>
        </p:spPr>
        <p:txBody>
          <a:bodyPr>
            <a:spAutoFit/>
          </a:bodyPr>
          <a:lstStyle/>
          <a:p>
            <a:pPr>
              <a:lnSpc>
                <a:spcPct val="150000"/>
              </a:lnSpc>
            </a:pPr>
            <a:r>
              <a:rPr altLang="zh-CN" lang="en-US" sz="1800">
                <a:latin typeface="微软雅黑"/>
                <a:ea typeface="微软雅黑"/>
                <a:cs typeface="微软雅黑"/>
                <a:sym charset="0" pitchFamily="34" typeface="Tahoma"/>
              </a:rPr>
              <a:t>1992年10月5日第一台ThinkPad诞生至今，ThinkPad累计：</a:t>
            </a:r>
          </a:p>
          <a:p>
            <a:pPr>
              <a:lnSpc>
                <a:spcPct val="150000"/>
              </a:lnSpc>
            </a:pPr>
            <a:r>
              <a:rPr altLang="zh-CN" lang="en-US" sz="1800">
                <a:latin typeface="微软雅黑"/>
                <a:ea typeface="微软雅黑"/>
                <a:cs typeface="微软雅黑"/>
                <a:sym charset="0" pitchFamily="34" typeface="Tahoma"/>
              </a:rPr>
              <a:t>在全球发布130多款产品 </a:t>
            </a:r>
          </a:p>
          <a:p>
            <a:pPr>
              <a:lnSpc>
                <a:spcPct val="150000"/>
              </a:lnSpc>
            </a:pPr>
            <a:r>
              <a:rPr altLang="zh-CN" lang="en-US" sz="1800">
                <a:latin typeface="微软雅黑"/>
                <a:ea typeface="微软雅黑"/>
                <a:cs typeface="微软雅黑"/>
                <a:sym charset="0" pitchFamily="34" typeface="Tahoma"/>
              </a:rPr>
              <a:t>在全球获得1100多项项专利技术  </a:t>
            </a:r>
          </a:p>
          <a:p>
            <a:pPr>
              <a:lnSpc>
                <a:spcPct val="150000"/>
              </a:lnSpc>
            </a:pPr>
            <a:r>
              <a:rPr altLang="zh-CN" lang="en-US" sz="1800">
                <a:latin typeface="微软雅黑"/>
                <a:ea typeface="微软雅黑"/>
                <a:cs typeface="微软雅黑"/>
                <a:sym charset="0" pitchFamily="34" typeface="Tahoma"/>
              </a:rPr>
              <a:t>在全球获得超过2000多项国际大奖</a:t>
            </a:r>
          </a:p>
          <a:p>
            <a:pPr>
              <a:lnSpc>
                <a:spcPct val="150000"/>
              </a:lnSpc>
            </a:pPr>
            <a:r>
              <a:rPr altLang="zh-CN" lang="en-US" sz="1800">
                <a:latin typeface="微软雅黑"/>
                <a:ea typeface="微软雅黑"/>
                <a:cs typeface="微软雅黑"/>
                <a:sym charset="0" pitchFamily="34" typeface="Tahoma"/>
              </a:rPr>
              <a:t>三个研发中心：中国北京、日本东京、美国罗利 </a:t>
            </a:r>
          </a:p>
          <a:p>
            <a:pPr>
              <a:lnSpc>
                <a:spcPct val="150000"/>
              </a:lnSpc>
            </a:pPr>
            <a:r>
              <a:rPr altLang="zh-CN" lang="en-US" sz="1800">
                <a:latin typeface="微软雅黑"/>
                <a:ea typeface="微软雅黑"/>
                <a:cs typeface="微软雅黑"/>
                <a:sym charset="0" pitchFamily="34" typeface="Tahoma"/>
              </a:rPr>
              <a:t>全球累计销售6000多万台笔记本电脑 </a:t>
            </a:r>
          </a:p>
        </p:txBody>
      </p:sp>
      <p:cxnSp>
        <p:nvCxnSpPr>
          <p:cNvPr id="5" name="直接连接符 4"/>
          <p:cNvCxnSpPr/>
          <p:nvPr/>
        </p:nvCxnSpPr>
        <p:spPr>
          <a:xfrm flipH="1" flipV="1">
            <a:off x="1234058" y="735859"/>
            <a:ext cx="0" cy="2483591"/>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234058" y="735859"/>
            <a:ext cx="6362278"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flipV="1">
            <a:off x="7596336" y="735860"/>
            <a:ext cx="0" cy="248359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234058" y="4227934"/>
            <a:ext cx="6362278"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flipV="1">
            <a:off x="1234058" y="3219450"/>
            <a:ext cx="0" cy="1008483"/>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596336" y="3206655"/>
            <a:ext cx="1547664" cy="569"/>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7596336" y="3219450"/>
            <a:ext cx="0" cy="1008483"/>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55576" y="311909"/>
            <a:ext cx="2808312" cy="365760"/>
          </a:xfrm>
          <a:prstGeom prst="rect">
            <a:avLst/>
          </a:prstGeom>
          <a:noFill/>
        </p:spPr>
        <p:txBody>
          <a:bodyPr rtlCol="0" vert="horz" wrap="square">
            <a:spAutoFit/>
          </a:bodyPr>
          <a:lstStyle/>
          <a:p>
            <a:r>
              <a:rPr altLang="zh-CN" b="1" lang="en-US" smtClean="0" sz="1800">
                <a:solidFill>
                  <a:srgbClr val="DC1F26"/>
                </a:solidFill>
                <a:latin charset="-122" pitchFamily="34" typeface="微软雅黑"/>
                <a:ea charset="-122" pitchFamily="34" typeface="微软雅黑"/>
              </a:rPr>
              <a:t>ThinkPad获得的荣誉</a:t>
            </a:r>
          </a:p>
        </p:txBody>
      </p:sp>
      <p:sp>
        <p:nvSpPr>
          <p:cNvPr id="26" name="矩形 25"/>
          <p:cNvSpPr/>
          <p:nvPr/>
        </p:nvSpPr>
        <p:spPr>
          <a:xfrm>
            <a:off x="467544" y="365617"/>
            <a:ext cx="288032" cy="2619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023679987"/>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22" presetSubtype="1">
                                  <p:stCondLst>
                                    <p:cond delay="0"/>
                                  </p:stCondLst>
                                  <p:childTnLst>
                                    <p:set>
                                      <p:cBhvr>
                                        <p:cTn dur="1" fill="hold" id="10">
                                          <p:stCondLst>
                                            <p:cond delay="0"/>
                                          </p:stCondLst>
                                        </p:cTn>
                                        <p:tgtEl>
                                          <p:spTgt spid="15"/>
                                        </p:tgtEl>
                                        <p:attrNameLst>
                                          <p:attrName>style.visibility</p:attrName>
                                        </p:attrNameLst>
                                      </p:cBhvr>
                                      <p:to>
                                        <p:strVal val="visible"/>
                                      </p:to>
                                    </p:set>
                                    <p:animEffect filter="wipe(up)" transition="in">
                                      <p:cBhvr>
                                        <p:cTn dur="500" id="11"/>
                                        <p:tgtEl>
                                          <p:spTgt spid="15"/>
                                        </p:tgtEl>
                                      </p:cBhvr>
                                    </p:animEffect>
                                  </p:childTnLst>
                                </p:cTn>
                              </p:par>
                              <p:par>
                                <p:cTn fill="hold" id="12" nodeType="withEffect" presetClass="entr" presetID="22" presetSubtype="4">
                                  <p:stCondLst>
                                    <p:cond delay="0"/>
                                  </p:stCondLst>
                                  <p:childTnLst>
                                    <p:set>
                                      <p:cBhvr>
                                        <p:cTn dur="1" fill="hold" id="13">
                                          <p:stCondLst>
                                            <p:cond delay="0"/>
                                          </p:stCondLst>
                                        </p:cTn>
                                        <p:tgtEl>
                                          <p:spTgt spid="5"/>
                                        </p:tgtEl>
                                        <p:attrNameLst>
                                          <p:attrName>style.visibility</p:attrName>
                                        </p:attrNameLst>
                                      </p:cBhvr>
                                      <p:to>
                                        <p:strVal val="visible"/>
                                      </p:to>
                                    </p:set>
                                    <p:animEffect filter="wipe(down)" transition="in">
                                      <p:cBhvr>
                                        <p:cTn dur="500" id="14"/>
                                        <p:tgtEl>
                                          <p:spTgt spid="5"/>
                                        </p:tgtEl>
                                      </p:cBhvr>
                                    </p:animEffect>
                                  </p:childTnLst>
                                </p:cTn>
                              </p:par>
                            </p:childTnLst>
                          </p:cTn>
                        </p:par>
                        <p:par>
                          <p:cTn fill="hold" id="15" nodeType="afterGroup">
                            <p:stCondLst>
                              <p:cond delay="1000"/>
                            </p:stCondLst>
                            <p:childTnLst>
                              <p:par>
                                <p:cTn fill="hold" id="16" nodeType="afterEffect" presetClass="entr" presetID="22" presetSubtype="8">
                                  <p:stCondLst>
                                    <p:cond delay="0"/>
                                  </p:stCondLst>
                                  <p:childTnLst>
                                    <p:set>
                                      <p:cBhvr>
                                        <p:cTn dur="1" fill="hold" id="17">
                                          <p:stCondLst>
                                            <p:cond delay="0"/>
                                          </p:stCondLst>
                                        </p:cTn>
                                        <p:tgtEl>
                                          <p:spTgt spid="7"/>
                                        </p:tgtEl>
                                        <p:attrNameLst>
                                          <p:attrName>style.visibility</p:attrName>
                                        </p:attrNameLst>
                                      </p:cBhvr>
                                      <p:to>
                                        <p:strVal val="visible"/>
                                      </p:to>
                                    </p:set>
                                    <p:animEffect filter="wipe(left)" transition="in">
                                      <p:cBhvr>
                                        <p:cTn dur="500" id="18"/>
                                        <p:tgtEl>
                                          <p:spTgt spid="7"/>
                                        </p:tgtEl>
                                      </p:cBhvr>
                                    </p:animEffect>
                                  </p:childTnLst>
                                </p:cTn>
                              </p:par>
                              <p:par>
                                <p:cTn fill="hold" id="19" nodeType="withEffect" presetClass="entr" presetID="22" presetSubtype="8">
                                  <p:stCondLst>
                                    <p:cond delay="0"/>
                                  </p:stCondLst>
                                  <p:childTnLst>
                                    <p:set>
                                      <p:cBhvr>
                                        <p:cTn dur="1" fill="hold" id="20">
                                          <p:stCondLst>
                                            <p:cond delay="0"/>
                                          </p:stCondLst>
                                        </p:cTn>
                                        <p:tgtEl>
                                          <p:spTgt spid="13"/>
                                        </p:tgtEl>
                                        <p:attrNameLst>
                                          <p:attrName>style.visibility</p:attrName>
                                        </p:attrNameLst>
                                      </p:cBhvr>
                                      <p:to>
                                        <p:strVal val="visible"/>
                                      </p:to>
                                    </p:set>
                                    <p:animEffect filter="wipe(left)" transition="in">
                                      <p:cBhvr>
                                        <p:cTn dur="500" id="21"/>
                                        <p:tgtEl>
                                          <p:spTgt spid="13"/>
                                        </p:tgtEl>
                                      </p:cBhvr>
                                    </p:animEffect>
                                  </p:childTnLst>
                                </p:cTn>
                              </p:par>
                            </p:childTnLst>
                          </p:cTn>
                        </p:par>
                        <p:par>
                          <p:cTn fill="hold" id="22" nodeType="afterGroup">
                            <p:stCondLst>
                              <p:cond delay="1500"/>
                            </p:stCondLst>
                            <p:childTnLst>
                              <p:par>
                                <p:cTn fill="hold" id="23" nodeType="afterEffect" presetClass="entr" presetID="22" presetSubtype="1">
                                  <p:stCondLst>
                                    <p:cond delay="0"/>
                                  </p:stCondLst>
                                  <p:childTnLst>
                                    <p:set>
                                      <p:cBhvr>
                                        <p:cTn dur="1" fill="hold" id="24">
                                          <p:stCondLst>
                                            <p:cond delay="0"/>
                                          </p:stCondLst>
                                        </p:cTn>
                                        <p:tgtEl>
                                          <p:spTgt spid="11"/>
                                        </p:tgtEl>
                                        <p:attrNameLst>
                                          <p:attrName>style.visibility</p:attrName>
                                        </p:attrNameLst>
                                      </p:cBhvr>
                                      <p:to>
                                        <p:strVal val="visible"/>
                                      </p:to>
                                    </p:set>
                                    <p:animEffect filter="wipe(up)" transition="in">
                                      <p:cBhvr>
                                        <p:cTn dur="500" id="25"/>
                                        <p:tgtEl>
                                          <p:spTgt spid="11"/>
                                        </p:tgtEl>
                                      </p:cBhvr>
                                    </p:animEffect>
                                  </p:childTnLst>
                                </p:cTn>
                              </p:par>
                              <p:par>
                                <p:cTn fill="hold" id="26" nodeType="withEffect" presetClass="entr" presetID="22" presetSubtype="4">
                                  <p:stCondLst>
                                    <p:cond delay="0"/>
                                  </p:stCondLst>
                                  <p:childTnLst>
                                    <p:set>
                                      <p:cBhvr>
                                        <p:cTn dur="1" fill="hold" id="27">
                                          <p:stCondLst>
                                            <p:cond delay="0"/>
                                          </p:stCondLst>
                                        </p:cTn>
                                        <p:tgtEl>
                                          <p:spTgt spid="23"/>
                                        </p:tgtEl>
                                        <p:attrNameLst>
                                          <p:attrName>style.visibility</p:attrName>
                                        </p:attrNameLst>
                                      </p:cBhvr>
                                      <p:to>
                                        <p:strVal val="visible"/>
                                      </p:to>
                                    </p:set>
                                    <p:animEffect filter="wipe(down)" transition="in">
                                      <p:cBhvr>
                                        <p:cTn dur="500" id="28"/>
                                        <p:tgtEl>
                                          <p:spTgt spid="23"/>
                                        </p:tgtEl>
                                      </p:cBhvr>
                                    </p:animEffect>
                                  </p:childTnLst>
                                </p:cTn>
                              </p:par>
                            </p:childTnLst>
                          </p:cTn>
                        </p:par>
                        <p:par>
                          <p:cTn fill="hold" id="29" nodeType="afterGroup">
                            <p:stCondLst>
                              <p:cond delay="2000"/>
                            </p:stCondLst>
                            <p:childTnLst>
                              <p:par>
                                <p:cTn fill="hold" id="30" nodeType="afterEffect" presetClass="entr" presetID="22" presetSubtype="8">
                                  <p:stCondLst>
                                    <p:cond delay="0"/>
                                  </p:stCondLst>
                                  <p:childTnLst>
                                    <p:set>
                                      <p:cBhvr>
                                        <p:cTn dur="1" fill="hold" id="31">
                                          <p:stCondLst>
                                            <p:cond delay="0"/>
                                          </p:stCondLst>
                                        </p:cTn>
                                        <p:tgtEl>
                                          <p:spTgt spid="18"/>
                                        </p:tgtEl>
                                        <p:attrNameLst>
                                          <p:attrName>style.visibility</p:attrName>
                                        </p:attrNameLst>
                                      </p:cBhvr>
                                      <p:to>
                                        <p:strVal val="visible"/>
                                      </p:to>
                                    </p:set>
                                    <p:animEffect filter="wipe(left)" transition="in">
                                      <p:cBhvr>
                                        <p:cTn dur="500" id="32"/>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755576" y="311909"/>
            <a:ext cx="2952328" cy="365760"/>
          </a:xfrm>
          <a:prstGeom prst="rect">
            <a:avLst/>
          </a:prstGeom>
          <a:noFill/>
        </p:spPr>
        <p:txBody>
          <a:bodyPr rtlCol="0" vert="horz" wrap="square">
            <a:spAutoFit/>
          </a:bodyPr>
          <a:lstStyle/>
          <a:p>
            <a:r>
              <a:rPr altLang="zh-CN" b="1" lang="en-US" smtClean="0" sz="1800">
                <a:solidFill>
                  <a:srgbClr val="DC1F26"/>
                </a:solidFill>
                <a:latin charset="-122" pitchFamily="34" typeface="微软雅黑"/>
                <a:ea charset="-122" pitchFamily="34" typeface="微软雅黑"/>
              </a:rPr>
              <a:t>ThinkPad的三大研发中心</a:t>
            </a:r>
          </a:p>
        </p:txBody>
      </p:sp>
      <p:sp>
        <p:nvSpPr>
          <p:cNvPr id="3" name="矩形 2"/>
          <p:cNvSpPr/>
          <p:nvPr/>
        </p:nvSpPr>
        <p:spPr>
          <a:xfrm>
            <a:off x="467544" y="365617"/>
            <a:ext cx="288032" cy="2619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 name="Group 3"/>
          <p:cNvGrpSpPr/>
          <p:nvPr/>
        </p:nvGrpSpPr>
        <p:grpSpPr>
          <a:xfrm>
            <a:off x="1426559" y="915566"/>
            <a:ext cx="6543675" cy="3820087"/>
            <a:chExt cx="4121" cy="1760"/>
          </a:xfrm>
        </p:grpSpPr>
        <p:pic>
          <p:nvPicPr>
            <p:cNvPr id="6" name="Picture 4"/>
            <p:cNvPicPr>
              <a:picLocks noChangeArrowheads="1"/>
            </p:cNvPicPr>
            <p:nvPr/>
          </p:nvPicPr>
          <p:blipFill>
            <a:blip r:embed="rId2"/>
            <a:stretch>
              <a:fillRect/>
            </a:stretch>
          </p:blipFill>
          <p:spPr bwMode="auto">
            <a:xfrm>
              <a:off x="0" y="295"/>
              <a:ext cx="3792" cy="1456"/>
            </a:xfrm>
            <a:prstGeom prst="rect">
              <a:avLst/>
            </a:prstGeom>
            <a:noFill/>
            <a:ln w="12700">
              <a:noFill/>
              <a:miter lim="800000"/>
            </a:ln>
          </p:spPr>
        </p:pic>
        <p:sp>
          <p:nvSpPr>
            <p:cNvPr id="7" name="AutoShape 5"/>
            <p:cNvSpPr/>
            <p:nvPr/>
          </p:nvSpPr>
          <p:spPr bwMode="auto">
            <a:xfrm>
              <a:off x="2944" y="474"/>
              <a:ext cx="64" cy="63"/>
            </a:xfrm>
            <a:prstGeom prst="diamond">
              <a:avLst/>
            </a:prstGeom>
            <a:gradFill rotWithShape="0">
              <a:gsLst>
                <a:gs pos="0">
                  <a:srgbClr val="FF8F26"/>
                </a:gs>
                <a:gs pos="20001">
                  <a:srgbClr val="FF8F2A"/>
                </a:gs>
                <a:gs pos="100000">
                  <a:srgbClr val="CB6C1D"/>
                </a:gs>
              </a:gsLst>
              <a:lin ang="5400000" scaled="1"/>
            </a:gradFill>
            <a:ln cap="flat" w="9525">
              <a:solidFill>
                <a:srgbClr val="F69240"/>
              </a:solidFill>
              <a:prstDash val="solid"/>
              <a:miter lim="800000"/>
              <a:headEnd len="med" type="none" w="med"/>
              <a:tailEnd len="med" type="none" w="med"/>
            </a:ln>
            <a:effectLst>
              <a:outerShdw algn="ctr" dir="5400000" dist="23000" rotWithShape="0">
                <a:schemeClr val="bg2">
                  <a:alpha val="34998"/>
                </a:schemeClr>
              </a:outerShdw>
            </a:effectLst>
          </p:spPr>
          <p:txBody>
            <a:bodyPr bIns="0" lIns="0" rIns="0" tIns="0"/>
            <a:lstStyle/>
            <a:p>
              <a:pPr algn="ctr">
                <a:defRPr/>
              </a:pPr>
              <a:endParaRPr altLang="en-US" lang="zh-CN">
                <a:latin charset="-122" pitchFamily="34" typeface="微软雅黑"/>
                <a:ea charset="-122" pitchFamily="34" typeface="微软雅黑"/>
                <a:cs charset="-122" typeface="Heiti SC Light"/>
                <a:sym charset="0" typeface="Gill Sans Light"/>
              </a:endParaRPr>
            </a:p>
          </p:txBody>
        </p:sp>
        <p:sp>
          <p:nvSpPr>
            <p:cNvPr id="8" name="AutoShape 6"/>
            <p:cNvSpPr/>
            <p:nvPr/>
          </p:nvSpPr>
          <p:spPr bwMode="auto">
            <a:xfrm>
              <a:off x="744" y="674"/>
              <a:ext cx="64" cy="63"/>
            </a:xfrm>
            <a:prstGeom prst="diamond">
              <a:avLst/>
            </a:prstGeom>
            <a:gradFill rotWithShape="0">
              <a:gsLst>
                <a:gs pos="0">
                  <a:srgbClr val="FF8F26"/>
                </a:gs>
                <a:gs pos="20001">
                  <a:srgbClr val="FF8F2A"/>
                </a:gs>
                <a:gs pos="100000">
                  <a:srgbClr val="CB6C1D"/>
                </a:gs>
              </a:gsLst>
              <a:lin ang="5400000" scaled="1"/>
            </a:gradFill>
            <a:ln cap="flat" w="9525">
              <a:solidFill>
                <a:srgbClr val="F69240"/>
              </a:solidFill>
              <a:prstDash val="solid"/>
              <a:miter lim="800000"/>
              <a:headEnd len="med" type="none" w="med"/>
              <a:tailEnd len="med" type="none" w="med"/>
            </a:ln>
            <a:effectLst>
              <a:outerShdw algn="ctr" dir="5400000" dist="23000" rotWithShape="0">
                <a:schemeClr val="bg2">
                  <a:alpha val="34998"/>
                </a:schemeClr>
              </a:outerShdw>
            </a:effectLst>
          </p:spPr>
          <p:txBody>
            <a:bodyPr bIns="0" lIns="0" rIns="0" tIns="0"/>
            <a:lstStyle/>
            <a:p>
              <a:pPr algn="ctr">
                <a:defRPr/>
              </a:pPr>
              <a:endParaRPr altLang="en-US" lang="zh-CN">
                <a:latin charset="-122" pitchFamily="34" typeface="微软雅黑"/>
                <a:ea charset="-122" pitchFamily="34" typeface="微软雅黑"/>
                <a:cs charset="-122" typeface="Heiti SC Light"/>
                <a:sym charset="0" typeface="Gill Sans Light"/>
              </a:endParaRPr>
            </a:p>
          </p:txBody>
        </p:sp>
        <p:sp>
          <p:nvSpPr>
            <p:cNvPr id="9" name="AutoShape 7"/>
            <p:cNvSpPr/>
            <p:nvPr/>
          </p:nvSpPr>
          <p:spPr bwMode="auto">
            <a:xfrm>
              <a:off x="3181" y="482"/>
              <a:ext cx="63" cy="63"/>
            </a:xfrm>
            <a:prstGeom prst="diamond">
              <a:avLst/>
            </a:prstGeom>
            <a:gradFill rotWithShape="0">
              <a:gsLst>
                <a:gs pos="0">
                  <a:srgbClr val="FF8F26"/>
                </a:gs>
                <a:gs pos="20001">
                  <a:srgbClr val="FF8F2A"/>
                </a:gs>
                <a:gs pos="100000">
                  <a:srgbClr val="CB6C1D"/>
                </a:gs>
              </a:gsLst>
              <a:lin ang="5400000" scaled="1"/>
            </a:gradFill>
            <a:ln cap="flat" w="9525">
              <a:solidFill>
                <a:srgbClr val="F69240"/>
              </a:solidFill>
              <a:prstDash val="solid"/>
              <a:miter lim="800000"/>
              <a:headEnd len="med" type="none" w="med"/>
              <a:tailEnd len="med" type="none" w="med"/>
            </a:ln>
            <a:effectLst>
              <a:outerShdw algn="ctr" dir="5400000" dist="23000" rotWithShape="0">
                <a:schemeClr val="bg2">
                  <a:alpha val="34998"/>
                </a:schemeClr>
              </a:outerShdw>
            </a:effectLst>
          </p:spPr>
          <p:txBody>
            <a:bodyPr bIns="0" lIns="0" rIns="0" tIns="0"/>
            <a:lstStyle/>
            <a:p>
              <a:pPr algn="ctr">
                <a:defRPr/>
              </a:pPr>
              <a:endParaRPr altLang="en-US" lang="zh-CN">
                <a:latin charset="-122" pitchFamily="34" typeface="微软雅黑"/>
                <a:ea charset="-122" pitchFamily="34" typeface="微软雅黑"/>
                <a:cs charset="-122" typeface="Heiti SC Light"/>
                <a:sym charset="0" typeface="Gill Sans Light"/>
              </a:endParaRPr>
            </a:p>
          </p:txBody>
        </p:sp>
        <p:sp>
          <p:nvSpPr>
            <p:cNvPr id="10" name="Oval 8"/>
            <p:cNvSpPr/>
            <p:nvPr/>
          </p:nvSpPr>
          <p:spPr bwMode="auto">
            <a:xfrm>
              <a:off x="1080" y="1014"/>
              <a:ext cx="50" cy="51"/>
            </a:xfrm>
            <a:prstGeom prst="ellipse">
              <a:avLst/>
            </a:prstGeom>
            <a:solidFill>
              <a:srgbClr val="D9D9D9"/>
            </a:solidFill>
            <a:ln cap="flat" w="9525">
              <a:solidFill>
                <a:srgbClr val="BFBFBF"/>
              </a:solidFill>
              <a:prstDash val="solid"/>
              <a:round/>
              <a:headEnd len="med" type="none" w="med"/>
              <a:tailEnd len="med" type="none" w="med"/>
            </a:ln>
            <a:effectLst>
              <a:outerShdw algn="ctr" dir="5400000" dist="23000" rotWithShape="0">
                <a:schemeClr val="bg2">
                  <a:alpha val="34998"/>
                </a:schemeClr>
              </a:outerShdw>
            </a:effectLst>
          </p:spPr>
          <p:txBody>
            <a:bodyPr bIns="0" lIns="0" rIns="0" tIns="0"/>
            <a:lstStyle/>
            <a:p>
              <a:pPr algn="ctr">
                <a:defRPr/>
              </a:pPr>
              <a:endParaRPr altLang="en-US" lang="zh-CN">
                <a:latin charset="-122" pitchFamily="34" typeface="微软雅黑"/>
                <a:ea charset="-122" pitchFamily="34" typeface="微软雅黑"/>
                <a:cs charset="-122" typeface="Heiti SC Light"/>
                <a:sym charset="0" typeface="Gill Sans Light"/>
              </a:endParaRPr>
            </a:p>
          </p:txBody>
        </p:sp>
        <p:sp>
          <p:nvSpPr>
            <p:cNvPr id="11" name="Oval 9"/>
            <p:cNvSpPr/>
            <p:nvPr/>
          </p:nvSpPr>
          <p:spPr bwMode="auto">
            <a:xfrm>
              <a:off x="2360" y="52"/>
              <a:ext cx="51" cy="51"/>
            </a:xfrm>
            <a:prstGeom prst="ellipse">
              <a:avLst/>
            </a:prstGeom>
            <a:solidFill>
              <a:srgbClr val="D9D9D9"/>
            </a:solidFill>
            <a:ln cap="flat" w="9525">
              <a:solidFill>
                <a:srgbClr val="BFBFBF"/>
              </a:solidFill>
              <a:prstDash val="solid"/>
              <a:round/>
              <a:headEnd len="med" type="none" w="med"/>
              <a:tailEnd len="med" type="none" w="med"/>
            </a:ln>
            <a:effectLst>
              <a:outerShdw algn="ctr" dir="5400000" dist="23000" rotWithShape="0">
                <a:schemeClr val="bg2">
                  <a:alpha val="34998"/>
                </a:schemeClr>
              </a:outerShdw>
            </a:effectLst>
          </p:spPr>
          <p:txBody>
            <a:bodyPr bIns="0" lIns="0" rIns="0" tIns="0"/>
            <a:lstStyle/>
            <a:p>
              <a:pPr algn="ctr">
                <a:defRPr/>
              </a:pPr>
              <a:endParaRPr altLang="en-US" lang="zh-CN">
                <a:latin charset="-122" pitchFamily="34" typeface="微软雅黑"/>
                <a:ea charset="-122" pitchFamily="34" typeface="微软雅黑"/>
                <a:cs charset="-122" typeface="Heiti SC Light"/>
                <a:sym charset="0" typeface="Gill Sans Light"/>
              </a:endParaRPr>
            </a:p>
          </p:txBody>
        </p:sp>
        <p:grpSp>
          <p:nvGrpSpPr>
            <p:cNvPr id="12" name="Group 10"/>
            <p:cNvGrpSpPr/>
            <p:nvPr/>
          </p:nvGrpSpPr>
          <p:grpSpPr>
            <a:xfrm>
              <a:off x="2608" y="694"/>
              <a:ext cx="384" cy="882"/>
              <a:chExt cx="383" cy="882"/>
            </a:xfrm>
          </p:grpSpPr>
          <p:sp>
            <p:nvSpPr>
              <p:cNvPr id="37" name="Line 11"/>
              <p:cNvSpPr>
                <a:spLocks noChangeShapeType="1"/>
              </p:cNvSpPr>
              <p:nvPr/>
            </p:nvSpPr>
            <p:spPr bwMode="auto">
              <a:xfrm flipH="1">
                <a:off x="383" y="0"/>
                <a:ext cx="0" cy="882"/>
              </a:xfrm>
              <a:prstGeom prst="line">
                <a:avLst/>
              </a:prstGeom>
              <a:noFill/>
              <a:ln w="3175">
                <a:solidFill>
                  <a:srgbClr val="191919"/>
                </a:solidFill>
                <a:round/>
              </a:ln>
            </p:spPr>
            <p:txBody>
              <a:bodyPr bIns="0" lIns="0" rIns="0" tIns="0"/>
              <a:lstStyle/>
              <a:p>
                <a:endParaRPr altLang="en-US" lang="zh-CN"/>
              </a:p>
            </p:txBody>
          </p:sp>
          <p:sp>
            <p:nvSpPr>
              <p:cNvPr id="38" name="Line 12"/>
              <p:cNvSpPr>
                <a:spLocks noChangeShapeType="1"/>
              </p:cNvSpPr>
              <p:nvPr/>
            </p:nvSpPr>
            <p:spPr bwMode="auto">
              <a:xfrm>
                <a:off x="274" y="123"/>
                <a:ext cx="6" cy="756"/>
              </a:xfrm>
              <a:prstGeom prst="line">
                <a:avLst/>
              </a:prstGeom>
              <a:noFill/>
              <a:ln w="3175">
                <a:solidFill>
                  <a:srgbClr val="191919"/>
                </a:solidFill>
                <a:round/>
              </a:ln>
            </p:spPr>
            <p:txBody>
              <a:bodyPr bIns="0" lIns="0" rIns="0" tIns="0"/>
              <a:lstStyle/>
              <a:p>
                <a:endParaRPr altLang="en-US" lang="zh-CN"/>
              </a:p>
            </p:txBody>
          </p:sp>
          <p:sp>
            <p:nvSpPr>
              <p:cNvPr id="39" name="Line 13"/>
              <p:cNvSpPr>
                <a:spLocks noChangeShapeType="1"/>
              </p:cNvSpPr>
              <p:nvPr/>
            </p:nvSpPr>
            <p:spPr bwMode="auto">
              <a:xfrm flipH="1">
                <a:off x="0" y="125"/>
                <a:ext cx="1" cy="752"/>
              </a:xfrm>
              <a:prstGeom prst="line">
                <a:avLst/>
              </a:prstGeom>
              <a:noFill/>
              <a:ln w="3175">
                <a:solidFill>
                  <a:srgbClr val="191919"/>
                </a:solidFill>
                <a:round/>
              </a:ln>
            </p:spPr>
            <p:txBody>
              <a:bodyPr bIns="0" lIns="0" rIns="0" tIns="0"/>
              <a:lstStyle/>
              <a:p>
                <a:endParaRPr altLang="en-US" lang="zh-CN"/>
              </a:p>
            </p:txBody>
          </p:sp>
        </p:grpSp>
        <p:sp>
          <p:nvSpPr>
            <p:cNvPr id="13" name="Rectangle 14"/>
            <p:cNvSpPr/>
            <p:nvPr/>
          </p:nvSpPr>
          <p:spPr bwMode="auto">
            <a:xfrm>
              <a:off x="2856" y="774"/>
              <a:ext cx="73" cy="63"/>
            </a:xfrm>
            <a:prstGeom prst="rect">
              <a:avLst/>
            </a:prstGeom>
            <a:gradFill rotWithShape="0">
              <a:gsLst>
                <a:gs pos="0">
                  <a:srgbClr val="9CC746"/>
                </a:gs>
                <a:gs pos="20001">
                  <a:srgbClr val="9BC348"/>
                </a:gs>
                <a:gs pos="100000">
                  <a:srgbClr val="769535"/>
                </a:gs>
              </a:gsLst>
              <a:lin ang="5400000" scaled="1"/>
            </a:gradFill>
            <a:ln cap="flat" w="9525">
              <a:solidFill>
                <a:srgbClr val="98B954"/>
              </a:solidFill>
              <a:prstDash val="solid"/>
              <a:miter lim="800000"/>
              <a:headEnd len="med" type="none" w="med"/>
              <a:tailEnd len="med" type="none" w="med"/>
            </a:ln>
            <a:effectLst>
              <a:outerShdw algn="ctr" dir="5400000" dist="23000" rotWithShape="0">
                <a:schemeClr val="bg2">
                  <a:alpha val="34998"/>
                </a:schemeClr>
              </a:outerShdw>
            </a:effectLst>
          </p:spPr>
          <p:txBody>
            <a:bodyPr bIns="0" lIns="0" rIns="0" tIns="0"/>
            <a:lstStyle/>
            <a:p>
              <a:pPr algn="ctr">
                <a:defRPr/>
              </a:pPr>
              <a:endParaRPr altLang="en-US" lang="zh-CN">
                <a:latin charset="-122" pitchFamily="34" typeface="微软雅黑"/>
                <a:ea charset="-122" pitchFamily="34" typeface="微软雅黑"/>
                <a:cs charset="-122" typeface="Heiti SC Light"/>
                <a:sym charset="0" typeface="Gill Sans Light"/>
              </a:endParaRPr>
            </a:p>
          </p:txBody>
        </p:sp>
        <p:sp>
          <p:nvSpPr>
            <p:cNvPr id="14" name="Rectangle 15"/>
            <p:cNvSpPr/>
            <p:nvPr/>
          </p:nvSpPr>
          <p:spPr bwMode="auto">
            <a:xfrm>
              <a:off x="2581" y="737"/>
              <a:ext cx="72" cy="64"/>
            </a:xfrm>
            <a:prstGeom prst="rect">
              <a:avLst/>
            </a:prstGeom>
            <a:gradFill rotWithShape="0">
              <a:gsLst>
                <a:gs pos="0">
                  <a:srgbClr val="9CC746"/>
                </a:gs>
                <a:gs pos="20001">
                  <a:srgbClr val="9BC348"/>
                </a:gs>
                <a:gs pos="100000">
                  <a:srgbClr val="769535"/>
                </a:gs>
              </a:gsLst>
              <a:lin ang="5400000" scaled="1"/>
            </a:gradFill>
            <a:ln cap="flat" w="9525">
              <a:solidFill>
                <a:srgbClr val="98B954"/>
              </a:solidFill>
              <a:prstDash val="solid"/>
              <a:miter lim="800000"/>
              <a:headEnd len="med" type="none" w="med"/>
              <a:tailEnd len="med" type="none" w="med"/>
            </a:ln>
            <a:effectLst>
              <a:outerShdw algn="ctr" dir="5400000" dist="23000" rotWithShape="0">
                <a:schemeClr val="bg2">
                  <a:alpha val="34998"/>
                </a:schemeClr>
              </a:outerShdw>
            </a:effectLst>
          </p:spPr>
          <p:txBody>
            <a:bodyPr bIns="0" lIns="0" rIns="0" tIns="0"/>
            <a:lstStyle/>
            <a:p>
              <a:pPr algn="ctr">
                <a:defRPr/>
              </a:pPr>
              <a:endParaRPr altLang="en-US" lang="zh-CN">
                <a:latin charset="-122" pitchFamily="34" typeface="微软雅黑"/>
                <a:ea charset="-122" pitchFamily="34" typeface="微软雅黑"/>
                <a:cs charset="-122" typeface="Heiti SC Light"/>
                <a:sym charset="0" typeface="Gill Sans Light"/>
              </a:endParaRPr>
            </a:p>
          </p:txBody>
        </p:sp>
        <p:sp>
          <p:nvSpPr>
            <p:cNvPr id="15" name="Rectangle 16"/>
            <p:cNvSpPr/>
            <p:nvPr/>
          </p:nvSpPr>
          <p:spPr bwMode="auto">
            <a:xfrm>
              <a:off x="2963" y="659"/>
              <a:ext cx="72" cy="64"/>
            </a:xfrm>
            <a:prstGeom prst="rect">
              <a:avLst/>
            </a:prstGeom>
            <a:gradFill rotWithShape="0">
              <a:gsLst>
                <a:gs pos="0">
                  <a:srgbClr val="9CC746"/>
                </a:gs>
                <a:gs pos="20001">
                  <a:srgbClr val="9BC348"/>
                </a:gs>
                <a:gs pos="100000">
                  <a:srgbClr val="769535"/>
                </a:gs>
              </a:gsLst>
              <a:lin ang="5400000" scaled="1"/>
            </a:gradFill>
            <a:ln cap="flat" w="9525">
              <a:solidFill>
                <a:srgbClr val="98B954"/>
              </a:solidFill>
              <a:prstDash val="solid"/>
              <a:miter lim="800000"/>
              <a:headEnd len="med" type="none" w="med"/>
              <a:tailEnd len="med" type="none" w="med"/>
            </a:ln>
            <a:effectLst>
              <a:outerShdw algn="ctr" dir="5400000" dist="23000" rotWithShape="0">
                <a:schemeClr val="bg2">
                  <a:alpha val="34998"/>
                </a:schemeClr>
              </a:outerShdw>
            </a:effectLst>
          </p:spPr>
          <p:txBody>
            <a:bodyPr bIns="0" lIns="0" rIns="0" tIns="0"/>
            <a:lstStyle/>
            <a:p>
              <a:pPr algn="ctr">
                <a:defRPr/>
              </a:pPr>
              <a:endParaRPr altLang="en-US" lang="zh-CN">
                <a:latin charset="-122" pitchFamily="34" typeface="微软雅黑"/>
                <a:ea charset="-122" pitchFamily="34" typeface="微软雅黑"/>
                <a:cs charset="-122" typeface="Heiti SC Light"/>
                <a:sym charset="0" typeface="Gill Sans Light"/>
              </a:endParaRPr>
            </a:p>
          </p:txBody>
        </p:sp>
        <p:grpSp>
          <p:nvGrpSpPr>
            <p:cNvPr id="16" name="Group 17"/>
            <p:cNvGrpSpPr/>
            <p:nvPr/>
          </p:nvGrpSpPr>
          <p:grpSpPr>
            <a:xfrm>
              <a:off x="202" y="0"/>
              <a:ext cx="3919" cy="1728"/>
              <a:chExt cx="3919" cy="1728"/>
            </a:xfrm>
          </p:grpSpPr>
          <p:grpSp>
            <p:nvGrpSpPr>
              <p:cNvPr id="25" name="Group 18"/>
              <p:cNvGrpSpPr/>
              <p:nvPr/>
            </p:nvGrpSpPr>
            <p:grpSpPr>
              <a:xfrm>
                <a:off x="0" y="938"/>
                <a:ext cx="1002" cy="790"/>
                <a:chExt cx="1002" cy="789"/>
              </a:xfrm>
            </p:grpSpPr>
            <p:pic>
              <p:nvPicPr>
                <p:cNvPr id="35" name="Picture 19"/>
                <p:cNvPicPr>
                  <a:picLocks noChangeArrowheads="1" noChangeAspect="1"/>
                </p:cNvPicPr>
                <p:nvPr/>
              </p:nvPicPr>
              <p:blipFill>
                <a:blip r:embed="rId3"/>
                <a:stretch>
                  <a:fillRect/>
                </a:stretch>
              </p:blipFill>
              <p:spPr bwMode="auto">
                <a:xfrm>
                  <a:off x="30" y="0"/>
                  <a:ext cx="972" cy="789"/>
                </a:xfrm>
                <a:prstGeom prst="rect">
                  <a:avLst/>
                </a:prstGeom>
                <a:noFill/>
                <a:ln w="12700">
                  <a:solidFill>
                    <a:srgbClr val="FFFFFF"/>
                  </a:solidFill>
                  <a:miter lim="800000"/>
                </a:ln>
              </p:spPr>
            </p:pic>
            <p:sp>
              <p:nvSpPr>
                <p:cNvPr id="36" name="Rectangle 20"/>
                <p:cNvSpPr/>
                <p:nvPr/>
              </p:nvSpPr>
              <p:spPr bwMode="auto">
                <a:xfrm>
                  <a:off x="0" y="569"/>
                  <a:ext cx="896" cy="192"/>
                </a:xfrm>
                <a:prstGeom prst="rect">
                  <a:avLst/>
                </a:prstGeom>
                <a:noFill/>
                <a:ln w="9525">
                  <a:noFill/>
                  <a:miter lim="800000"/>
                </a:ln>
              </p:spPr>
              <p:txBody>
                <a:bodyPr bIns="38100" lIns="38100" rIns="38100" tIns="38100"/>
                <a:lstStyle/>
                <a:p>
                  <a:pPr algn="ctr"/>
                  <a:r>
                    <a:rPr altLang="en-US" lang="zh-CN" sz="1600">
                      <a:solidFill>
                        <a:srgbClr val="FFFFFF"/>
                      </a:solidFill>
                      <a:latin typeface="微软雅黑"/>
                      <a:ea typeface="微软雅黑"/>
                      <a:cs typeface="微软雅黑"/>
                      <a:sym typeface="Lucida Grande"/>
                    </a:rPr>
                    <a:t>美国[罗利]</a:t>
                  </a:r>
                </a:p>
              </p:txBody>
            </p:sp>
          </p:grpSp>
          <p:grpSp>
            <p:nvGrpSpPr>
              <p:cNvPr id="26" name="Group 21"/>
              <p:cNvGrpSpPr/>
              <p:nvPr/>
            </p:nvGrpSpPr>
            <p:grpSpPr>
              <a:xfrm>
                <a:off x="976" y="0"/>
                <a:ext cx="1255" cy="716"/>
                <a:chExt cx="1254" cy="716"/>
              </a:xfrm>
            </p:grpSpPr>
            <p:pic>
              <p:nvPicPr>
                <p:cNvPr id="33" name="Picture 22"/>
                <p:cNvPicPr>
                  <a:picLocks noChangeArrowheads="1"/>
                </p:cNvPicPr>
                <p:nvPr/>
              </p:nvPicPr>
              <p:blipFill>
                <a:blip r:embed="rId4"/>
                <a:srcRect t="12888"/>
                <a:stretch>
                  <a:fillRect/>
                </a:stretch>
              </p:blipFill>
              <p:spPr bwMode="auto">
                <a:xfrm>
                  <a:off x="109" y="16"/>
                  <a:ext cx="1145" cy="700"/>
                </a:xfrm>
                <a:prstGeom prst="rect">
                  <a:avLst/>
                </a:prstGeom>
                <a:noFill/>
                <a:ln w="12700">
                  <a:solidFill>
                    <a:srgbClr val="FFFFFF"/>
                  </a:solidFill>
                  <a:miter lim="800000"/>
                </a:ln>
              </p:spPr>
            </p:pic>
            <p:sp>
              <p:nvSpPr>
                <p:cNvPr id="34" name="Rectangle 23"/>
                <p:cNvSpPr/>
                <p:nvPr/>
              </p:nvSpPr>
              <p:spPr bwMode="auto">
                <a:xfrm>
                  <a:off x="0" y="0"/>
                  <a:ext cx="960" cy="192"/>
                </a:xfrm>
                <a:prstGeom prst="rect">
                  <a:avLst/>
                </a:prstGeom>
                <a:noFill/>
                <a:ln w="9525">
                  <a:noFill/>
                  <a:miter lim="800000"/>
                </a:ln>
              </p:spPr>
              <p:txBody>
                <a:bodyPr bIns="38100" lIns="38100" rIns="38100" tIns="38100"/>
                <a:lstStyle/>
                <a:p>
                  <a:pPr algn="ctr"/>
                  <a:r>
                    <a:rPr altLang="en-US" lang="zh-CN" sz="1600">
                      <a:solidFill>
                        <a:srgbClr val="FFFFFF"/>
                      </a:solidFill>
                      <a:latin typeface="微软雅黑"/>
                      <a:ea typeface="微软雅黑"/>
                      <a:cs typeface="微软雅黑"/>
                      <a:sym typeface="Lucida Grande"/>
                    </a:rPr>
                    <a:t>中国[北京]</a:t>
                  </a:r>
                </a:p>
              </p:txBody>
            </p:sp>
          </p:grpSp>
          <p:sp>
            <p:nvSpPr>
              <p:cNvPr id="27" name="AutoShape 24"/>
              <p:cNvSpPr/>
              <p:nvPr/>
            </p:nvSpPr>
            <p:spPr bwMode="auto">
              <a:xfrm rot="5400000">
                <a:off x="2165" y="85"/>
                <a:ext cx="704" cy="560"/>
              </a:xfrm>
              <a:custGeom>
                <a:gdLst>
                  <a:gd fmla="*/ 11 w 21600" name="T0"/>
                  <a:gd fmla="*/ 7 h 21600" name="T1"/>
                  <a:gd fmla="*/ 0 60000 65536" name="T2"/>
                  <a:gd fmla="*/ 0 w 21600" name="T3"/>
                  <a:gd fmla="*/ 0 h 21600" name="T4"/>
                  <a:gd fmla="*/ 21600 w 21600" name="T5"/>
                  <a:gd fmla="*/ 21600 h 21600" name="T6"/>
                </a:gdLst>
                <a:cxnLst>
                  <a:cxn ang="T2">
                    <a:pos x="T0" y="T1"/>
                  </a:cxn>
                </a:cxnLst>
                <a:rect b="T6" l="T3" r="T5" t="T4"/>
                <a:pathLst>
                  <a:path h="21600" w="21600">
                    <a:moveTo>
                      <a:pt x="0" y="21600"/>
                    </a:moveTo>
                    <a:lnTo>
                      <a:pt x="14615" y="0"/>
                    </a:lnTo>
                    <a:lnTo>
                      <a:pt x="21600" y="21600"/>
                    </a:lnTo>
                    <a:close/>
                    <a:moveTo>
                      <a:pt x="0" y="21600"/>
                    </a:moveTo>
                  </a:path>
                </a:pathLst>
              </a:custGeom>
              <a:gradFill rotWithShape="0">
                <a:gsLst>
                  <a:gs pos="0">
                    <a:srgbClr val="FDFCFF">
                      <a:alpha val="28000"/>
                    </a:srgbClr>
                  </a:gs>
                  <a:gs pos="100000">
                    <a:srgbClr val="FDFCFF">
                      <a:alpha val="62999"/>
                    </a:srgbClr>
                  </a:gs>
                </a:gsLst>
                <a:lin ang="18120000" scaled="1"/>
              </a:gradFill>
              <a:ln cap="flat" w="25400">
                <a:noFill/>
                <a:miter lim="800000"/>
                <a:headEnd len="med" type="none" w="med"/>
                <a:tailEnd len="med" type="none" w="med"/>
              </a:ln>
            </p:spPr>
            <p:txBody>
              <a:bodyPr bIns="0" lIns="0" rIns="0" tIns="0"/>
              <a:lstStyle/>
              <a:p>
                <a:endParaRPr altLang="en-US" lang="zh-CN"/>
              </a:p>
            </p:txBody>
          </p:sp>
          <p:sp>
            <p:nvSpPr>
              <p:cNvPr id="28" name="AutoShape 25"/>
              <p:cNvSpPr/>
              <p:nvPr/>
            </p:nvSpPr>
            <p:spPr bwMode="auto">
              <a:xfrm>
                <a:off x="29" y="727"/>
                <a:ext cx="985" cy="209"/>
              </a:xfrm>
              <a:custGeom>
                <a:gdLst>
                  <a:gd fmla="*/ 10800 w 21600" name="T0"/>
                  <a:gd fmla="*/ 10800 h 21600" name="T1"/>
                </a:gdLst>
                <a:cxnLst>
                  <a:cxn ang="0">
                    <a:pos x="T0" y="T1"/>
                  </a:cxn>
                </a:cxnLst>
                <a:rect b="b" l="0" r="r" t="0"/>
                <a:pathLst>
                  <a:path h="21600" w="21600">
                    <a:moveTo>
                      <a:pt x="0" y="21600"/>
                    </a:moveTo>
                    <a:lnTo>
                      <a:pt x="11724" y="0"/>
                    </a:lnTo>
                    <a:lnTo>
                      <a:pt x="21600" y="21600"/>
                    </a:lnTo>
                    <a:close/>
                    <a:moveTo>
                      <a:pt x="0" y="21600"/>
                    </a:moveTo>
                  </a:path>
                </a:pathLst>
              </a:custGeom>
              <a:gradFill rotWithShape="0">
                <a:gsLst>
                  <a:gs pos="0">
                    <a:srgbClr val="F4F5F5">
                      <a:alpha val="68999"/>
                    </a:srgbClr>
                  </a:gs>
                  <a:gs pos="0">
                    <a:srgbClr val="DCDDDF">
                      <a:alpha val="68999"/>
                    </a:srgbClr>
                  </a:gs>
                  <a:gs pos="56001">
                    <a:srgbClr val="E9EAEB">
                      <a:alpha val="86360"/>
                    </a:srgbClr>
                  </a:gs>
                  <a:gs pos="100000">
                    <a:srgbClr val="E9EAEB"/>
                  </a:gs>
                </a:gsLst>
                <a:lin ang="3000000" scaled="1"/>
              </a:gradFill>
              <a:ln cap="flat" w="25400">
                <a:noFill/>
                <a:round/>
                <a:headEnd len="med" type="none" w="med"/>
                <a:tailEnd len="med" type="none" w="med"/>
              </a:ln>
            </p:spPr>
            <p:txBody>
              <a:bodyPr bIns="0" lIns="0" rIns="0" tIns="0"/>
              <a:lstStyle/>
              <a:p>
                <a:pPr algn="ctr">
                  <a:defRPr/>
                </a:pPr>
                <a:endParaRPr altLang="en-US" lang="zh-CN">
                  <a:latin charset="-122" pitchFamily="34" typeface="微软雅黑"/>
                  <a:ea charset="-122" pitchFamily="34" typeface="微软雅黑"/>
                  <a:cs charset="-122" typeface="Heiti SC Light"/>
                  <a:sym charset="0" typeface="Gill Sans Light"/>
                </a:endParaRPr>
              </a:p>
            </p:txBody>
          </p:sp>
          <p:sp>
            <p:nvSpPr>
              <p:cNvPr id="29" name="AutoShape 26"/>
              <p:cNvSpPr/>
              <p:nvPr/>
            </p:nvSpPr>
            <p:spPr bwMode="auto">
              <a:xfrm>
                <a:off x="2845" y="500"/>
                <a:ext cx="928" cy="309"/>
              </a:xfrm>
              <a:custGeom>
                <a:gdLst>
                  <a:gd fmla="*/ 10800 w 21600" name="T0"/>
                  <a:gd fmla="*/ 10800 h 21600" name="T1"/>
                </a:gdLst>
                <a:cxnLst>
                  <a:cxn ang="0">
                    <a:pos x="T0" y="T1"/>
                  </a:cxn>
                </a:cxnLst>
                <a:rect b="b" l="0" r="r" t="0"/>
                <a:pathLst>
                  <a:path h="21600" w="21600">
                    <a:moveTo>
                      <a:pt x="0" y="21600"/>
                    </a:moveTo>
                    <a:lnTo>
                      <a:pt x="3966" y="0"/>
                    </a:lnTo>
                    <a:lnTo>
                      <a:pt x="21600" y="21600"/>
                    </a:lnTo>
                    <a:close/>
                    <a:moveTo>
                      <a:pt x="0" y="21600"/>
                    </a:moveTo>
                  </a:path>
                </a:pathLst>
              </a:custGeom>
              <a:gradFill rotWithShape="0">
                <a:gsLst>
                  <a:gs pos="0">
                    <a:srgbClr val="F4F5F5">
                      <a:alpha val="81999"/>
                    </a:srgbClr>
                  </a:gs>
                  <a:gs pos="50000">
                    <a:srgbClr val="E9EAEB">
                      <a:alpha val="91000"/>
                    </a:srgbClr>
                  </a:gs>
                  <a:gs pos="98001">
                    <a:srgbClr val="DCDDDF">
                      <a:alpha val="99640"/>
                    </a:srgbClr>
                  </a:gs>
                  <a:gs pos="100000">
                    <a:srgbClr val="DCDDDF"/>
                  </a:gs>
                </a:gsLst>
                <a:lin ang="18900000" scaled="1"/>
              </a:gradFill>
              <a:ln cap="flat" w="25400">
                <a:noFill/>
                <a:round/>
                <a:headEnd len="med" type="none" w="med"/>
                <a:tailEnd len="med" type="none" w="med"/>
              </a:ln>
            </p:spPr>
            <p:txBody>
              <a:bodyPr bIns="0" lIns="0" rIns="0" tIns="0"/>
              <a:lstStyle/>
              <a:p>
                <a:pPr algn="ctr">
                  <a:defRPr/>
                </a:pPr>
                <a:endParaRPr altLang="en-US" lang="zh-CN">
                  <a:latin charset="-122" pitchFamily="34" typeface="微软雅黑"/>
                  <a:ea charset="-122" pitchFamily="34" typeface="微软雅黑"/>
                  <a:cs charset="-122" typeface="Heiti SC Light"/>
                  <a:sym charset="0" typeface="Gill Sans Light"/>
                </a:endParaRPr>
              </a:p>
            </p:txBody>
          </p:sp>
          <p:grpSp>
            <p:nvGrpSpPr>
              <p:cNvPr id="30" name="Group 27"/>
              <p:cNvGrpSpPr/>
              <p:nvPr/>
            </p:nvGrpSpPr>
            <p:grpSpPr>
              <a:xfrm>
                <a:off x="2845" y="761"/>
                <a:ext cx="1074" cy="829"/>
                <a:chExt cx="1073" cy="829"/>
              </a:xfrm>
            </p:grpSpPr>
            <p:pic>
              <p:nvPicPr>
                <p:cNvPr id="31" name="Picture 28"/>
                <p:cNvPicPr>
                  <a:picLocks noChangeArrowheads="1"/>
                </p:cNvPicPr>
                <p:nvPr/>
              </p:nvPicPr>
              <p:blipFill>
                <a:blip r:embed="rId5"/>
                <a:srcRect t="13445"/>
                <a:stretch>
                  <a:fillRect/>
                </a:stretch>
              </p:blipFill>
              <p:spPr bwMode="auto">
                <a:xfrm>
                  <a:off x="0" y="53"/>
                  <a:ext cx="934" cy="776"/>
                </a:xfrm>
                <a:prstGeom prst="rect">
                  <a:avLst/>
                </a:prstGeom>
                <a:noFill/>
                <a:ln w="12700">
                  <a:solidFill>
                    <a:srgbClr val="FFFFFF"/>
                  </a:solidFill>
                  <a:miter lim="800000"/>
                </a:ln>
              </p:spPr>
            </p:pic>
            <p:sp>
              <p:nvSpPr>
                <p:cNvPr id="32" name="Rectangle 29"/>
                <p:cNvSpPr/>
                <p:nvPr/>
              </p:nvSpPr>
              <p:spPr bwMode="auto">
                <a:xfrm>
                  <a:off x="145" y="0"/>
                  <a:ext cx="928" cy="192"/>
                </a:xfrm>
                <a:prstGeom prst="rect">
                  <a:avLst/>
                </a:prstGeom>
                <a:noFill/>
                <a:ln cap="flat" w="9525">
                  <a:noFill/>
                  <a:miter lim="800000"/>
                  <a:headEnd len="med" type="none" w="med"/>
                  <a:tailEnd len="med" type="none" w="med"/>
                </a:ln>
              </p:spPr>
              <p:txBody>
                <a:bodyPr bIns="38100" lIns="38100" rIns="38100" tIns="38100"/>
                <a:lstStyle/>
                <a:p>
                  <a:pPr algn="ctr">
                    <a:defRPr/>
                  </a:pPr>
                  <a:r>
                    <a:rPr altLang="en-US" lang="zh-CN" sz="1600">
                      <a:solidFill>
                        <a:srgbClr val="FFFFFF"/>
                      </a:solidFill>
                      <a:effectLst>
                        <a:outerShdw algn="tl" blurRad="38100" dir="2700000" dist="38100">
                          <a:srgbClr val="C0C0C0"/>
                        </a:outerShdw>
                      </a:effectLst>
                      <a:latin typeface="微软雅黑"/>
                      <a:ea typeface="微软雅黑"/>
                      <a:cs typeface="微软雅黑"/>
                      <a:sym typeface="Lucida Grande"/>
                    </a:rPr>
                    <a:t>日本[横滨]</a:t>
                  </a:r>
                </a:p>
              </p:txBody>
            </p:sp>
          </p:grpSp>
        </p:grpSp>
        <p:sp>
          <p:nvSpPr>
            <p:cNvPr id="17" name="AutoShape 30"/>
            <p:cNvSpPr/>
            <p:nvPr/>
          </p:nvSpPr>
          <p:spPr bwMode="auto">
            <a:xfrm>
              <a:off x="1081" y="155"/>
              <a:ext cx="1947" cy="1380"/>
            </a:xfrm>
            <a:prstGeom prst="triangle">
              <a:avLst>
                <a:gd fmla="val 50000" name="adj"/>
              </a:avLst>
            </a:prstGeom>
            <a:solidFill>
              <a:srgbClr val="F3981E">
                <a:alpha val="29019"/>
              </a:srgbClr>
            </a:solidFill>
            <a:ln w="25400">
              <a:solidFill>
                <a:srgbClr val="F3981E"/>
              </a:solidFill>
              <a:prstDash val="dash"/>
              <a:round/>
            </a:ln>
          </p:spPr>
          <p:txBody>
            <a:bodyPr bIns="0" lIns="0" rIns="0" tIns="0"/>
            <a:lstStyle/>
            <a:p>
              <a:pPr algn="ctr"/>
              <a:endParaRPr altLang="en-US" lang="zh-CN">
                <a:latin typeface="微软雅黑"/>
                <a:ea typeface="微软雅黑"/>
                <a:cs typeface="微软雅黑"/>
              </a:endParaRPr>
            </a:p>
          </p:txBody>
        </p:sp>
        <p:sp>
          <p:nvSpPr>
            <p:cNvPr id="18" name="Rectangle 31"/>
            <p:cNvSpPr/>
            <p:nvPr/>
          </p:nvSpPr>
          <p:spPr bwMode="auto">
            <a:xfrm>
              <a:off x="2944" y="390"/>
              <a:ext cx="72" cy="63"/>
            </a:xfrm>
            <a:prstGeom prst="rect">
              <a:avLst/>
            </a:prstGeom>
            <a:gradFill rotWithShape="0">
              <a:gsLst>
                <a:gs pos="0">
                  <a:srgbClr val="9CC746"/>
                </a:gs>
                <a:gs pos="20001">
                  <a:srgbClr val="9BC348"/>
                </a:gs>
                <a:gs pos="100000">
                  <a:srgbClr val="769535"/>
                </a:gs>
              </a:gsLst>
              <a:lin ang="5400000" scaled="1"/>
            </a:gradFill>
            <a:ln cap="flat" w="9525">
              <a:solidFill>
                <a:srgbClr val="98B954"/>
              </a:solidFill>
              <a:prstDash val="solid"/>
              <a:miter lim="800000"/>
              <a:headEnd len="med" type="none" w="med"/>
              <a:tailEnd len="med" type="none" w="med"/>
            </a:ln>
            <a:effectLst>
              <a:outerShdw algn="ctr" dir="5400000" dist="23000" rotWithShape="0">
                <a:schemeClr val="bg2">
                  <a:alpha val="34998"/>
                </a:schemeClr>
              </a:outerShdw>
            </a:effectLst>
          </p:spPr>
          <p:txBody>
            <a:bodyPr bIns="0" lIns="0" rIns="0" tIns="0"/>
            <a:lstStyle/>
            <a:p>
              <a:pPr algn="ctr">
                <a:defRPr/>
              </a:pPr>
              <a:endParaRPr altLang="en-US" lang="zh-CN">
                <a:latin charset="-122" pitchFamily="34" typeface="微软雅黑"/>
                <a:ea charset="-122" pitchFamily="34" typeface="微软雅黑"/>
                <a:cs charset="-122" typeface="Heiti SC Light"/>
                <a:sym charset="0" typeface="Gill Sans Light"/>
              </a:endParaRPr>
            </a:p>
          </p:txBody>
        </p:sp>
        <p:grpSp>
          <p:nvGrpSpPr>
            <p:cNvPr id="19" name="Group 32"/>
            <p:cNvGrpSpPr/>
            <p:nvPr/>
          </p:nvGrpSpPr>
          <p:grpSpPr>
            <a:xfrm>
              <a:off x="2277" y="138"/>
              <a:ext cx="918" cy="1622"/>
              <a:chExt cx="918" cy="1621"/>
            </a:xfrm>
          </p:grpSpPr>
          <p:grpSp>
            <p:nvGrpSpPr>
              <p:cNvPr id="20" name="Group 33"/>
              <p:cNvGrpSpPr/>
              <p:nvPr/>
            </p:nvGrpSpPr>
            <p:grpSpPr>
              <a:xfrm>
                <a:off x="0" y="1418"/>
                <a:ext cx="918" cy="203"/>
                <a:chExt cx="918" cy="203"/>
              </a:xfrm>
            </p:grpSpPr>
            <p:sp>
              <p:nvSpPr>
                <p:cNvPr id="22" name="Rectangle 34"/>
                <p:cNvSpPr/>
                <p:nvPr/>
              </p:nvSpPr>
              <p:spPr bwMode="auto">
                <a:xfrm>
                  <a:off x="2" y="0"/>
                  <a:ext cx="304" cy="147"/>
                </a:xfrm>
                <a:prstGeom prst="rect">
                  <a:avLst/>
                </a:prstGeom>
                <a:noFill/>
                <a:ln w="9525">
                  <a:noFill/>
                  <a:miter lim="800000"/>
                </a:ln>
              </p:spPr>
              <p:txBody>
                <a:bodyPr bIns="38100" lIns="38100" rIns="38100" tIns="38100" wrap="none">
                  <a:spAutoFit/>
                </a:bodyPr>
                <a:lstStyle/>
                <a:p>
                  <a:pPr algn="ctr"/>
                  <a:r>
                    <a:rPr altLang="en-US" lang="zh-CN" sz="1600">
                      <a:solidFill>
                        <a:srgbClr val="47CCFC"/>
                      </a:solidFill>
                      <a:latin typeface="微软雅黑"/>
                      <a:ea typeface="微软雅黑"/>
                      <a:cs typeface="微软雅黑"/>
                      <a:sym typeface="Lucida Grande"/>
                    </a:rPr>
                    <a:t>成都</a:t>
                  </a:r>
                </a:p>
              </p:txBody>
            </p:sp>
            <p:sp>
              <p:nvSpPr>
                <p:cNvPr id="23" name="Rectangle 35"/>
                <p:cNvSpPr/>
                <p:nvPr/>
              </p:nvSpPr>
              <p:spPr bwMode="auto">
                <a:xfrm>
                  <a:off x="307" y="0"/>
                  <a:ext cx="304" cy="147"/>
                </a:xfrm>
                <a:prstGeom prst="rect">
                  <a:avLst/>
                </a:prstGeom>
                <a:noFill/>
                <a:ln w="9525">
                  <a:noFill/>
                  <a:miter lim="800000"/>
                </a:ln>
              </p:spPr>
              <p:txBody>
                <a:bodyPr bIns="38100" lIns="38100" rIns="38100" tIns="38100" wrap="none">
                  <a:spAutoFit/>
                </a:bodyPr>
                <a:lstStyle/>
                <a:p>
                  <a:pPr algn="ctr"/>
                  <a:r>
                    <a:rPr altLang="en-US" lang="zh-CN" sz="1600">
                      <a:solidFill>
                        <a:srgbClr val="47CCFC"/>
                      </a:solidFill>
                      <a:latin typeface="微软雅黑"/>
                      <a:ea typeface="微软雅黑"/>
                      <a:cs typeface="微软雅黑"/>
                      <a:sym typeface="Lucida Grande"/>
                    </a:rPr>
                    <a:t>深圳</a:t>
                  </a:r>
                </a:p>
              </p:txBody>
            </p:sp>
            <p:sp>
              <p:nvSpPr>
                <p:cNvPr id="24" name="Rectangle 36"/>
                <p:cNvSpPr/>
                <p:nvPr/>
              </p:nvSpPr>
              <p:spPr bwMode="auto">
                <a:xfrm>
                  <a:off x="613" y="0"/>
                  <a:ext cx="304" cy="147"/>
                </a:xfrm>
                <a:prstGeom prst="rect">
                  <a:avLst/>
                </a:prstGeom>
                <a:noFill/>
                <a:ln w="9525">
                  <a:noFill/>
                  <a:miter lim="800000"/>
                </a:ln>
              </p:spPr>
              <p:txBody>
                <a:bodyPr bIns="38100" lIns="38100" rIns="38100" tIns="38100" wrap="none">
                  <a:spAutoFit/>
                </a:bodyPr>
                <a:lstStyle/>
                <a:p>
                  <a:pPr algn="ctr"/>
                  <a:r>
                    <a:rPr altLang="en-US" lang="zh-CN" sz="1600">
                      <a:solidFill>
                        <a:srgbClr val="47CCFC"/>
                      </a:solidFill>
                      <a:latin typeface="微软雅黑"/>
                      <a:ea typeface="微软雅黑"/>
                      <a:cs typeface="微软雅黑"/>
                      <a:sym typeface="Lucida Grande"/>
                    </a:rPr>
                    <a:t>上海</a:t>
                  </a:r>
                </a:p>
              </p:txBody>
            </p:sp>
          </p:grpSp>
          <p:sp>
            <p:nvSpPr>
              <p:cNvPr id="21" name="Rectangle 37"/>
              <p:cNvSpPr/>
              <p:nvPr/>
            </p:nvSpPr>
            <p:spPr bwMode="auto">
              <a:xfrm>
                <a:off x="548" y="0"/>
                <a:ext cx="304" cy="147"/>
              </a:xfrm>
              <a:prstGeom prst="rect">
                <a:avLst/>
              </a:prstGeom>
              <a:noFill/>
              <a:ln w="9525">
                <a:noFill/>
                <a:miter lim="800000"/>
              </a:ln>
            </p:spPr>
            <p:txBody>
              <a:bodyPr bIns="38100" lIns="38100" rIns="38100" tIns="38100" wrap="none">
                <a:spAutoFit/>
              </a:bodyPr>
              <a:lstStyle/>
              <a:p>
                <a:pPr algn="ctr"/>
                <a:r>
                  <a:rPr altLang="en-US" lang="zh-CN" sz="1600">
                    <a:solidFill>
                      <a:srgbClr val="47CCFC"/>
                    </a:solidFill>
                    <a:latin typeface="微软雅黑"/>
                    <a:ea typeface="微软雅黑"/>
                    <a:cs typeface="微软雅黑"/>
                    <a:sym typeface="Lucida Grande"/>
                  </a:rPr>
                  <a:t>北京</a:t>
                </a:r>
              </a:p>
            </p:txBody>
          </p:sp>
        </p:grpSp>
      </p:grpSp>
      <p:cxnSp>
        <p:nvCxnSpPr>
          <p:cNvPr id="42" name="直接连接符 41"/>
          <p:cNvCxnSpPr/>
          <p:nvPr/>
        </p:nvCxnSpPr>
        <p:spPr>
          <a:xfrm flipH="1" flipV="1">
            <a:off x="4698397" y="0"/>
            <a:ext cx="0" cy="550354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4676330" y="3202497"/>
            <a:ext cx="4464569" cy="5456"/>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34958" y="3213994"/>
            <a:ext cx="4663439" cy="5456"/>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flipV="1">
            <a:off x="4698921" y="1"/>
            <a:ext cx="6054" cy="3208537"/>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flipV="1">
            <a:off x="4704975" y="3135992"/>
            <a:ext cx="0" cy="2007508"/>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456050867"/>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54"/>
                                        </p:tgtEl>
                                        <p:attrNameLst>
                                          <p:attrName>style.visibility</p:attrName>
                                        </p:attrNameLst>
                                      </p:cBhvr>
                                      <p:to>
                                        <p:strVal val="visible"/>
                                      </p:to>
                                    </p:set>
                                    <p:animEffect filter="wipe(down)" transition="in">
                                      <p:cBhvr>
                                        <p:cTn dur="500" id="11"/>
                                        <p:tgtEl>
                                          <p:spTgt spid="54"/>
                                        </p:tgtEl>
                                      </p:cBhvr>
                                    </p:animEffect>
                                  </p:childTnLst>
                                </p:cTn>
                              </p:par>
                              <p:par>
                                <p:cTn fill="hold" id="12" nodeType="withEffect" presetClass="entr" presetID="22" presetSubtype="1">
                                  <p:stCondLst>
                                    <p:cond delay="0"/>
                                  </p:stCondLst>
                                  <p:childTnLst>
                                    <p:set>
                                      <p:cBhvr>
                                        <p:cTn dur="1" fill="hold" id="13">
                                          <p:stCondLst>
                                            <p:cond delay="0"/>
                                          </p:stCondLst>
                                        </p:cTn>
                                        <p:tgtEl>
                                          <p:spTgt spid="55"/>
                                        </p:tgtEl>
                                        <p:attrNameLst>
                                          <p:attrName>style.visibility</p:attrName>
                                        </p:attrNameLst>
                                      </p:cBhvr>
                                      <p:to>
                                        <p:strVal val="visible"/>
                                      </p:to>
                                    </p:set>
                                    <p:animEffect filter="wipe(up)" transition="in">
                                      <p:cBhvr>
                                        <p:cTn dur="500" id="14"/>
                                        <p:tgtEl>
                                          <p:spTgt spid="55"/>
                                        </p:tgtEl>
                                      </p:cBhvr>
                                    </p:animEffect>
                                  </p:childTnLst>
                                </p:cTn>
                              </p:par>
                            </p:childTnLst>
                          </p:cTn>
                        </p:par>
                      </p:childTnLst>
                    </p:cTn>
                  </p:par>
                  <p:par>
                    <p:cTn fill="hold" id="15" nodeType="clickPar">
                      <p:stCondLst>
                        <p:cond delay="indefinite"/>
                        <p:cond delay="0" evt="onBegin">
                          <p:tn val="14"/>
                        </p:cond>
                      </p:stCondLst>
                      <p:childTnLst>
                        <p:par>
                          <p:cTn fill="hold" id="16" nodeType="afterGroup">
                            <p:stCondLst>
                              <p:cond delay="0"/>
                            </p:stCondLst>
                            <p:childTnLst>
                              <p:par>
                                <p:cTn fill="hold" id="17" nodeType="clickEffect" presetClass="entr" presetID="1" presetSubtype="0">
                                  <p:stCondLst>
                                    <p:cond delay="0"/>
                                  </p:stCondLst>
                                  <p:childTnLst>
                                    <p:set>
                                      <p:cBhvr>
                                        <p:cTn dur="1" fill="hold" id="18">
                                          <p:stCondLst>
                                            <p:cond delay="0"/>
                                          </p:stCondLst>
                                        </p:cTn>
                                        <p:tgtEl>
                                          <p:spTgt spid="42"/>
                                        </p:tgtEl>
                                        <p:attrNameLst>
                                          <p:attrName>style.visibility</p:attrName>
                                        </p:attrNameLst>
                                      </p:cBhvr>
                                      <p:to>
                                        <p:strVal val="visible"/>
                                      </p:to>
                                    </p:set>
                                  </p:childTnLst>
                                </p:cTn>
                              </p:par>
                            </p:childTnLst>
                          </p:cTn>
                        </p:par>
                        <p:par>
                          <p:cTn fill="hold" id="19" nodeType="afterGroup">
                            <p:stCondLst>
                              <p:cond delay="1"/>
                            </p:stCondLst>
                            <p:childTnLst>
                              <p:par>
                                <p:cTn fill="hold" id="20" nodeType="afterEffect" presetClass="emph" presetID="8" presetSubtype="0">
                                  <p:stCondLst>
                                    <p:cond delay="0"/>
                                  </p:stCondLst>
                                  <p:childTnLst>
                                    <p:animRot by="21600000">
                                      <p:cBhvr>
                                        <p:cTn dur="1750" fill="hold" id="21"/>
                                        <p:tgtEl>
                                          <p:spTgt spid="42"/>
                                        </p:tgtEl>
                                        <p:attrNameLst>
                                          <p:attrName>r</p:attrName>
                                        </p:attrNameLst>
                                      </p:cBhvr>
                                    </p:animRot>
                                  </p:childTnLst>
                                </p:cTn>
                              </p:par>
                              <p:par>
                                <p:cTn fill="hold" id="22" nodeType="withEffect" presetClass="entr" presetID="21" presetSubtype="1">
                                  <p:stCondLst>
                                    <p:cond delay="0"/>
                                  </p:stCondLst>
                                  <p:childTnLst>
                                    <p:set>
                                      <p:cBhvr>
                                        <p:cTn dur="1" fill="hold" id="23">
                                          <p:stCondLst>
                                            <p:cond delay="0"/>
                                          </p:stCondLst>
                                        </p:cTn>
                                        <p:tgtEl>
                                          <p:spTgt spid="5"/>
                                        </p:tgtEl>
                                        <p:attrNameLst>
                                          <p:attrName>style.visibility</p:attrName>
                                        </p:attrNameLst>
                                      </p:cBhvr>
                                      <p:to>
                                        <p:strVal val="visible"/>
                                      </p:to>
                                    </p:set>
                                    <p:animEffect filter="wheel(1)" transition="in">
                                      <p:cBhvr>
                                        <p:cTn dur="2000" id="24"/>
                                        <p:tgtEl>
                                          <p:spTgt spid="5"/>
                                        </p:tgtEl>
                                      </p:cBhvr>
                                    </p:animEffect>
                                  </p:childTnLst>
                                </p:cTn>
                              </p:par>
                            </p:childTnLst>
                          </p:cTn>
                        </p:par>
                        <p:par>
                          <p:cTn fill="hold" id="25" nodeType="afterGroup">
                            <p:stCondLst>
                              <p:cond delay="2001"/>
                            </p:stCondLst>
                            <p:childTnLst>
                              <p:par>
                                <p:cTn fill="hold" id="26" nodeType="afterEffect" presetClass="exit" presetID="1" presetSubtype="0">
                                  <p:stCondLst>
                                    <p:cond delay="0"/>
                                  </p:stCondLst>
                                  <p:childTnLst>
                                    <p:set>
                                      <p:cBhvr>
                                        <p:cTn dur="1" fill="hold" id="27">
                                          <p:stCondLst>
                                            <p:cond delay="0"/>
                                          </p:stCondLst>
                                        </p:cTn>
                                        <p:tgtEl>
                                          <p:spTgt spid="54"/>
                                        </p:tgtEl>
                                        <p:attrNameLst>
                                          <p:attrName>style.visibility</p:attrName>
                                        </p:attrNameLst>
                                      </p:cBhvr>
                                      <p:to>
                                        <p:strVal val="hidden"/>
                                      </p:to>
                                    </p:set>
                                  </p:childTnLst>
                                </p:cTn>
                              </p:par>
                              <p:par>
                                <p:cTn fill="hold" id="28" nodeType="withEffect" presetClass="exit" presetID="1" presetSubtype="0">
                                  <p:stCondLst>
                                    <p:cond delay="0"/>
                                  </p:stCondLst>
                                  <p:childTnLst>
                                    <p:set>
                                      <p:cBhvr>
                                        <p:cTn dur="1" fill="hold" id="29">
                                          <p:stCondLst>
                                            <p:cond delay="0"/>
                                          </p:stCondLst>
                                        </p:cTn>
                                        <p:tgtEl>
                                          <p:spTgt spid="55"/>
                                        </p:tgtEl>
                                        <p:attrNameLst>
                                          <p:attrName>style.visibility</p:attrName>
                                        </p:attrNameLst>
                                      </p:cBhvr>
                                      <p:to>
                                        <p:strVal val="hidden"/>
                                      </p:to>
                                    </p:set>
                                  </p:childTnLst>
                                </p:cTn>
                              </p:par>
                              <p:par>
                                <p:cTn fill="hold" id="30" nodeType="withEffect" presetClass="exit" presetID="1" presetSubtype="0">
                                  <p:stCondLst>
                                    <p:cond delay="0"/>
                                  </p:stCondLst>
                                  <p:childTnLst>
                                    <p:set>
                                      <p:cBhvr>
                                        <p:cTn dur="1" fill="hold" id="31">
                                          <p:stCondLst>
                                            <p:cond delay="0"/>
                                          </p:stCondLst>
                                        </p:cTn>
                                        <p:tgtEl>
                                          <p:spTgt spid="42"/>
                                        </p:tgtEl>
                                        <p:attrNameLst>
                                          <p:attrName>style.visibility</p:attrName>
                                        </p:attrNameLst>
                                      </p:cBhvr>
                                      <p:to>
                                        <p:strVal val="hidden"/>
                                      </p:to>
                                    </p:set>
                                  </p:childTnLst>
                                </p:cTn>
                              </p:par>
                            </p:childTnLst>
                          </p:cTn>
                        </p:par>
                        <p:par>
                          <p:cTn fill="hold" id="32" nodeType="afterGroup">
                            <p:stCondLst>
                              <p:cond delay="2002"/>
                            </p:stCondLst>
                            <p:childTnLst>
                              <p:par>
                                <p:cTn fill="hold" id="33" nodeType="afterEffect" presetClass="entr" presetID="22" presetSubtype="8">
                                  <p:stCondLst>
                                    <p:cond delay="0"/>
                                  </p:stCondLst>
                                  <p:childTnLst>
                                    <p:set>
                                      <p:cBhvr>
                                        <p:cTn dur="1" fill="hold" id="34">
                                          <p:stCondLst>
                                            <p:cond delay="0"/>
                                          </p:stCondLst>
                                        </p:cTn>
                                        <p:tgtEl>
                                          <p:spTgt spid="51"/>
                                        </p:tgtEl>
                                        <p:attrNameLst>
                                          <p:attrName>style.visibility</p:attrName>
                                        </p:attrNameLst>
                                      </p:cBhvr>
                                      <p:to>
                                        <p:strVal val="visible"/>
                                      </p:to>
                                    </p:set>
                                    <p:animEffect filter="wipe(left)" transition="in">
                                      <p:cBhvr>
                                        <p:cTn dur="500" id="35"/>
                                        <p:tgtEl>
                                          <p:spTgt spid="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a:off x="34958" y="3219450"/>
            <a:ext cx="2340375"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rot="227761">
            <a:off x="2144100" y="1390242"/>
            <a:ext cx="2220446" cy="2304531"/>
          </a:xfrm>
          <a:prstGeom prst="ellipse">
            <a:avLst/>
          </a:prstGeom>
          <a:noFill/>
          <a:ln>
            <a:solidFill>
              <a:srgbClr val="DC1F2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rot="18913568">
            <a:off x="3586755" y="-16378"/>
            <a:ext cx="2220446" cy="2304531"/>
          </a:xfrm>
          <a:prstGeom prst="ellipse">
            <a:avLst/>
          </a:prstGeom>
          <a:noFill/>
          <a:ln>
            <a:solidFill>
              <a:srgbClr val="DC1F2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rot="18913568">
            <a:off x="3575551" y="2833037"/>
            <a:ext cx="2220446" cy="2304531"/>
          </a:xfrm>
          <a:prstGeom prst="ellipse">
            <a:avLst/>
          </a:prstGeom>
          <a:noFill/>
          <a:ln>
            <a:solidFill>
              <a:srgbClr val="DC1F2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rot="18913568">
            <a:off x="5005860" y="1413975"/>
            <a:ext cx="2220446" cy="2304531"/>
          </a:xfrm>
          <a:prstGeom prst="ellipse">
            <a:avLst/>
          </a:prstGeom>
          <a:noFill/>
          <a:ln>
            <a:solidFill>
              <a:srgbClr val="DC1F2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6" name="组合 95"/>
          <p:cNvGrpSpPr/>
          <p:nvPr/>
        </p:nvGrpSpPr>
        <p:grpSpPr>
          <a:xfrm>
            <a:off x="1478327" y="1667770"/>
            <a:ext cx="2825957" cy="1837762"/>
            <a:chOff x="3880552" y="6383543"/>
            <a:chExt cx="2825957" cy="1837762"/>
          </a:xfrm>
        </p:grpSpPr>
        <p:pic>
          <p:nvPicPr>
            <p:cNvPr id="61" name="Picture 15"/>
            <p:cNvPicPr>
              <a:picLocks noChangeArrowheads="1"/>
            </p:cNvPicPr>
            <p:nvPr/>
          </p:nvPicPr>
          <p:blipFill>
            <a:blip r:embed="rId2"/>
            <a:stretch>
              <a:fillRect/>
            </a:stretch>
          </p:blipFill>
          <p:spPr bwMode="auto">
            <a:xfrm>
              <a:off x="4692111" y="7062789"/>
              <a:ext cx="419652" cy="390982"/>
            </a:xfrm>
            <a:prstGeom prst="rect">
              <a:avLst/>
            </a:prstGeom>
            <a:noFill/>
            <a:ln w="12700">
              <a:noFill/>
              <a:miter lim="800000"/>
            </a:ln>
          </p:spPr>
        </p:pic>
        <p:pic>
          <p:nvPicPr>
            <p:cNvPr id="62" name="Picture 16"/>
            <p:cNvPicPr>
              <a:picLocks noChangeArrowheads="1"/>
            </p:cNvPicPr>
            <p:nvPr/>
          </p:nvPicPr>
          <p:blipFill>
            <a:blip r:embed="rId3"/>
            <a:stretch>
              <a:fillRect/>
            </a:stretch>
          </p:blipFill>
          <p:spPr bwMode="auto">
            <a:xfrm>
              <a:off x="5188103" y="6388736"/>
              <a:ext cx="419652" cy="390982"/>
            </a:xfrm>
            <a:prstGeom prst="rect">
              <a:avLst/>
            </a:prstGeom>
            <a:noFill/>
            <a:ln w="12700">
              <a:noFill/>
              <a:miter lim="800000"/>
            </a:ln>
          </p:spPr>
        </p:pic>
        <p:pic>
          <p:nvPicPr>
            <p:cNvPr id="63" name="Picture 17"/>
            <p:cNvPicPr>
              <a:picLocks noChangeArrowheads="1"/>
            </p:cNvPicPr>
            <p:nvPr/>
          </p:nvPicPr>
          <p:blipFill>
            <a:blip r:embed="rId4"/>
            <a:stretch>
              <a:fillRect/>
            </a:stretch>
          </p:blipFill>
          <p:spPr bwMode="auto">
            <a:xfrm>
              <a:off x="5236896" y="7810774"/>
              <a:ext cx="419652" cy="390982"/>
            </a:xfrm>
            <a:prstGeom prst="rect">
              <a:avLst/>
            </a:prstGeom>
            <a:noFill/>
            <a:ln w="12700">
              <a:noFill/>
              <a:miter lim="800000"/>
            </a:ln>
          </p:spPr>
        </p:pic>
        <p:sp>
          <p:nvSpPr>
            <p:cNvPr id="69" name="Rectangle 23"/>
            <p:cNvSpPr/>
            <p:nvPr/>
          </p:nvSpPr>
          <p:spPr bwMode="auto">
            <a:xfrm>
              <a:off x="6221057" y="6987457"/>
              <a:ext cx="381000" cy="582002"/>
            </a:xfrm>
            <a:prstGeom prst="rect">
              <a:avLst/>
            </a:prstGeom>
            <a:noFill/>
            <a:ln w="12700">
              <a:noFill/>
              <a:miter lim="800000"/>
            </a:ln>
          </p:spPr>
          <p:txBody>
            <a:bodyPr anchor="ctr" bIns="38100" lIns="38100" rIns="38100" tIns="38100" vert="eaVert" wrap="none">
              <a:spAutoFit/>
            </a:bodyPr>
            <a:lstStyle/>
            <a:p>
              <a:pPr algn="ctr"/>
              <a:r>
                <a:rPr altLang="en-US" b="1" lang="zh-CN" sz="2000">
                  <a:latin typeface="微软雅黑"/>
                  <a:ea typeface="微软雅黑"/>
                  <a:cs typeface="微软雅黑"/>
                  <a:sym typeface="Gill Sans"/>
                </a:rPr>
                <a:t>易用</a:t>
              </a:r>
            </a:p>
          </p:txBody>
        </p:sp>
        <p:sp>
          <p:nvSpPr>
            <p:cNvPr id="71" name="Rectangle 25"/>
            <p:cNvSpPr/>
            <p:nvPr/>
          </p:nvSpPr>
          <p:spPr bwMode="auto">
            <a:xfrm>
              <a:off x="3880552" y="6384383"/>
              <a:ext cx="889000" cy="213360"/>
            </a:xfrm>
            <a:prstGeom prst="rect">
              <a:avLst/>
            </a:prstGeom>
            <a:noFill/>
            <a:ln w="12700">
              <a:noFill/>
              <a:miter lim="800000"/>
            </a:ln>
          </p:spPr>
          <p:txBody>
            <a:bodyPr anchor="ctr" bIns="0" lIns="0" rIns="0" tIns="0" wrap="none">
              <a:spAutoFit/>
            </a:bodyPr>
            <a:lstStyle/>
            <a:p>
              <a:r>
                <a:rPr altLang="en-US" lang="zh-CN" sz="1400">
                  <a:latin typeface="微软雅黑"/>
                  <a:ea typeface="微软雅黑"/>
                  <a:cs typeface="微软雅黑"/>
                  <a:sym typeface="Arial Unicode MS"/>
                </a:rPr>
                <a:t>全尺寸键盘</a:t>
              </a:r>
            </a:p>
          </p:txBody>
        </p:sp>
        <p:sp>
          <p:nvSpPr>
            <p:cNvPr id="72" name="Rectangle 26"/>
            <p:cNvSpPr/>
            <p:nvPr/>
          </p:nvSpPr>
          <p:spPr bwMode="auto">
            <a:xfrm>
              <a:off x="3910118" y="7203715"/>
              <a:ext cx="533400" cy="213360"/>
            </a:xfrm>
            <a:prstGeom prst="rect">
              <a:avLst/>
            </a:prstGeom>
            <a:noFill/>
            <a:ln w="12700">
              <a:noFill/>
              <a:miter lim="800000"/>
            </a:ln>
          </p:spPr>
          <p:txBody>
            <a:bodyPr anchor="ctr" bIns="0" lIns="0" rIns="0" tIns="0" wrap="none">
              <a:spAutoFit/>
            </a:bodyPr>
            <a:lstStyle/>
            <a:p>
              <a:r>
                <a:rPr altLang="en-US" lang="zh-CN" sz="1400">
                  <a:latin typeface="微软雅黑"/>
                  <a:ea typeface="微软雅黑"/>
                  <a:cs typeface="微软雅黑"/>
                  <a:sym typeface="Arial Unicode MS"/>
                </a:rPr>
                <a:t>小红帽</a:t>
              </a:r>
            </a:p>
          </p:txBody>
        </p:sp>
        <p:sp>
          <p:nvSpPr>
            <p:cNvPr id="73" name="Rectangle 27"/>
            <p:cNvSpPr/>
            <p:nvPr/>
          </p:nvSpPr>
          <p:spPr bwMode="auto">
            <a:xfrm>
              <a:off x="4179614" y="8007104"/>
              <a:ext cx="533400" cy="213360"/>
            </a:xfrm>
            <a:prstGeom prst="rect">
              <a:avLst/>
            </a:prstGeom>
            <a:noFill/>
            <a:ln w="12700">
              <a:noFill/>
              <a:miter lim="800000"/>
            </a:ln>
          </p:spPr>
          <p:txBody>
            <a:bodyPr anchor="ctr" bIns="0" lIns="0" rIns="0" tIns="0" wrap="none">
              <a:spAutoFit/>
            </a:bodyPr>
            <a:lstStyle/>
            <a:p>
              <a:r>
                <a:rPr altLang="en-US" lang="zh-CN" sz="1400">
                  <a:latin typeface="微软雅黑"/>
                  <a:ea typeface="微软雅黑"/>
                  <a:cs typeface="微软雅黑"/>
                  <a:sym typeface="Arial Unicode MS"/>
                </a:rPr>
                <a:t>键盘灯</a:t>
              </a:r>
            </a:p>
          </p:txBody>
        </p:sp>
        <p:pic>
          <p:nvPicPr>
            <p:cNvPr id="90" name="Picture 44"/>
            <p:cNvPicPr>
              <a:picLocks noChangeArrowheads="1" noChangeAspect="1"/>
            </p:cNvPicPr>
            <p:nvPr/>
          </p:nvPicPr>
          <p:blipFill>
            <a:blip r:embed="rId5"/>
            <a:stretch>
              <a:fillRect/>
            </a:stretch>
          </p:blipFill>
          <p:spPr bwMode="auto">
            <a:xfrm>
              <a:off x="5353287" y="6969242"/>
              <a:ext cx="876300" cy="698500"/>
            </a:xfrm>
            <a:prstGeom prst="rect">
              <a:avLst/>
            </a:prstGeom>
            <a:noFill/>
            <a:ln w="12700">
              <a:noFill/>
              <a:miter lim="800000"/>
            </a:ln>
          </p:spPr>
        </p:pic>
      </p:grpSp>
      <p:grpSp>
        <p:nvGrpSpPr>
          <p:cNvPr id="104" name="组合 103"/>
          <p:cNvGrpSpPr/>
          <p:nvPr/>
        </p:nvGrpSpPr>
        <p:grpSpPr>
          <a:xfrm>
            <a:off x="3773617" y="479874"/>
            <a:ext cx="1901188" cy="1599791"/>
            <a:chOff x="3773617" y="479874"/>
            <a:chExt cx="1901188" cy="1599791"/>
          </a:xfrm>
        </p:grpSpPr>
        <p:pic>
          <p:nvPicPr>
            <p:cNvPr id="59" name="Picture 13"/>
            <p:cNvPicPr>
              <a:picLocks noChangeArrowheads="1"/>
            </p:cNvPicPr>
            <p:nvPr/>
          </p:nvPicPr>
          <p:blipFill>
            <a:blip r:embed="rId6"/>
            <a:stretch>
              <a:fillRect/>
            </a:stretch>
          </p:blipFill>
          <p:spPr bwMode="auto">
            <a:xfrm>
              <a:off x="5078274" y="498924"/>
              <a:ext cx="372640" cy="352636"/>
            </a:xfrm>
            <a:prstGeom prst="rect">
              <a:avLst/>
            </a:prstGeom>
            <a:noFill/>
            <a:ln w="12700">
              <a:noFill/>
              <a:miter lim="800000"/>
            </a:ln>
          </p:spPr>
        </p:pic>
        <p:pic>
          <p:nvPicPr>
            <p:cNvPr id="60" name="Picture 14"/>
            <p:cNvPicPr>
              <a:picLocks noChangeArrowheads="1"/>
            </p:cNvPicPr>
            <p:nvPr/>
          </p:nvPicPr>
          <p:blipFill>
            <a:blip r:embed="rId7"/>
            <a:stretch>
              <a:fillRect/>
            </a:stretch>
          </p:blipFill>
          <p:spPr bwMode="auto">
            <a:xfrm>
              <a:off x="4030370" y="479874"/>
              <a:ext cx="372640" cy="352636"/>
            </a:xfrm>
            <a:prstGeom prst="rect">
              <a:avLst/>
            </a:prstGeom>
            <a:noFill/>
            <a:ln w="12700">
              <a:noFill/>
              <a:miter lim="800000"/>
            </a:ln>
          </p:spPr>
        </p:pic>
        <p:sp>
          <p:nvSpPr>
            <p:cNvPr id="70" name="Rectangle 24"/>
            <p:cNvSpPr/>
            <p:nvPr/>
          </p:nvSpPr>
          <p:spPr bwMode="auto">
            <a:xfrm>
              <a:off x="4428614" y="1715670"/>
              <a:ext cx="584200" cy="381000"/>
            </a:xfrm>
            <a:prstGeom prst="rect">
              <a:avLst/>
            </a:prstGeom>
            <a:noFill/>
            <a:ln w="12700">
              <a:noFill/>
              <a:miter lim="800000"/>
            </a:ln>
          </p:spPr>
          <p:txBody>
            <a:bodyPr anchor="ctr" bIns="38100" lIns="38100" rIns="38100" tIns="38100" wrap="none">
              <a:spAutoFit/>
            </a:bodyPr>
            <a:lstStyle/>
            <a:p>
              <a:pPr algn="ctr"/>
              <a:r>
                <a:rPr altLang="en-US" b="1" lang="zh-CN" sz="2000">
                  <a:latin typeface="微软雅黑"/>
                  <a:ea typeface="微软雅黑"/>
                  <a:cs typeface="微软雅黑"/>
                  <a:sym typeface="Gill Sans"/>
                </a:rPr>
                <a:t>高效</a:t>
              </a:r>
            </a:p>
          </p:txBody>
        </p:sp>
        <p:pic>
          <p:nvPicPr>
            <p:cNvPr id="88" name="Picture 42"/>
            <p:cNvPicPr>
              <a:picLocks noChangeArrowheads="1" noChangeAspect="1"/>
            </p:cNvPicPr>
            <p:nvPr/>
          </p:nvPicPr>
          <p:blipFill>
            <a:blip r:embed="rId8"/>
            <a:stretch>
              <a:fillRect/>
            </a:stretch>
          </p:blipFill>
          <p:spPr bwMode="auto">
            <a:xfrm>
              <a:off x="4362476" y="1145417"/>
              <a:ext cx="823241" cy="664357"/>
            </a:xfrm>
            <a:prstGeom prst="rect">
              <a:avLst/>
            </a:prstGeom>
            <a:noFill/>
            <a:ln w="12700">
              <a:noFill/>
              <a:miter lim="800000"/>
            </a:ln>
          </p:spPr>
        </p:pic>
        <p:sp>
          <p:nvSpPr>
            <p:cNvPr id="91" name="TextBox 90"/>
            <p:cNvSpPr txBox="1">
              <a:spLocks noChangeArrowheads="1"/>
            </p:cNvSpPr>
            <p:nvPr/>
          </p:nvSpPr>
          <p:spPr bwMode="auto">
            <a:xfrm>
              <a:off x="3773617" y="902157"/>
              <a:ext cx="820422" cy="274320"/>
            </a:xfrm>
            <a:prstGeom prst="rect">
              <a:avLst/>
            </a:prstGeom>
            <a:noFill/>
            <a:ln w="9525">
              <a:noFill/>
              <a:miter lim="800000"/>
            </a:ln>
          </p:spPr>
          <p:txBody>
            <a:bodyPr>
              <a:spAutoFit/>
            </a:bodyPr>
            <a:lstStyle/>
            <a:p>
              <a:pPr algn="ctr"/>
              <a:r>
                <a:rPr altLang="en-US" lang="zh-CN" sz="1200">
                  <a:latin typeface="微软雅黑"/>
                  <a:ea typeface="微软雅黑"/>
                  <a:cs typeface="微软雅黑"/>
                </a:rPr>
                <a:t>网络连接</a:t>
              </a:r>
            </a:p>
          </p:txBody>
        </p:sp>
        <p:sp>
          <p:nvSpPr>
            <p:cNvPr id="92" name="TextBox 91"/>
            <p:cNvSpPr txBox="1">
              <a:spLocks noChangeArrowheads="1"/>
            </p:cNvSpPr>
            <p:nvPr/>
          </p:nvSpPr>
          <p:spPr bwMode="auto">
            <a:xfrm>
              <a:off x="4854383" y="841747"/>
              <a:ext cx="820422" cy="274320"/>
            </a:xfrm>
            <a:prstGeom prst="rect">
              <a:avLst/>
            </a:prstGeom>
            <a:noFill/>
            <a:ln w="9525">
              <a:noFill/>
              <a:miter lim="800000"/>
            </a:ln>
          </p:spPr>
          <p:txBody>
            <a:bodyPr>
              <a:spAutoFit/>
            </a:bodyPr>
            <a:lstStyle/>
            <a:p>
              <a:pPr algn="ctr"/>
              <a:r>
                <a:rPr altLang="en-US" lang="zh-CN" sz="1200">
                  <a:latin typeface="微软雅黑"/>
                  <a:ea typeface="微软雅黑"/>
                  <a:cs typeface="微软雅黑"/>
                </a:rPr>
                <a:t>电源管理</a:t>
              </a:r>
            </a:p>
          </p:txBody>
        </p:sp>
      </p:grpSp>
      <p:grpSp>
        <p:nvGrpSpPr>
          <p:cNvPr id="97" name="组合 96"/>
          <p:cNvGrpSpPr/>
          <p:nvPr/>
        </p:nvGrpSpPr>
        <p:grpSpPr>
          <a:xfrm>
            <a:off x="3594932" y="3003798"/>
            <a:ext cx="2272712" cy="2130092"/>
            <a:chOff x="2564846" y="6245475"/>
            <a:chExt cx="2272712" cy="2130092"/>
          </a:xfrm>
        </p:grpSpPr>
        <p:pic>
          <p:nvPicPr>
            <p:cNvPr id="64" name="Picture 18"/>
            <p:cNvPicPr>
              <a:picLocks noChangeArrowheads="1"/>
            </p:cNvPicPr>
            <p:nvPr/>
          </p:nvPicPr>
          <p:blipFill>
            <a:blip r:embed="rId9"/>
            <a:stretch>
              <a:fillRect/>
            </a:stretch>
          </p:blipFill>
          <p:spPr bwMode="auto">
            <a:xfrm>
              <a:off x="3469906" y="7686127"/>
              <a:ext cx="419652" cy="390982"/>
            </a:xfrm>
            <a:prstGeom prst="rect">
              <a:avLst/>
            </a:prstGeom>
            <a:noFill/>
            <a:ln w="12700">
              <a:noFill/>
              <a:miter lim="800000"/>
            </a:ln>
          </p:spPr>
        </p:pic>
        <p:pic>
          <p:nvPicPr>
            <p:cNvPr id="65" name="Picture 19"/>
            <p:cNvPicPr>
              <a:picLocks noChangeArrowheads="1"/>
            </p:cNvPicPr>
            <p:nvPr/>
          </p:nvPicPr>
          <p:blipFill>
            <a:blip r:embed="rId10"/>
            <a:stretch>
              <a:fillRect/>
            </a:stretch>
          </p:blipFill>
          <p:spPr bwMode="auto">
            <a:xfrm>
              <a:off x="4082992" y="6892683"/>
              <a:ext cx="419652" cy="390982"/>
            </a:xfrm>
            <a:prstGeom prst="rect">
              <a:avLst/>
            </a:prstGeom>
            <a:noFill/>
            <a:ln w="12700">
              <a:noFill/>
              <a:miter lim="800000"/>
            </a:ln>
          </p:spPr>
        </p:pic>
        <p:pic>
          <p:nvPicPr>
            <p:cNvPr id="66" name="Picture 20"/>
            <p:cNvPicPr>
              <a:picLocks noChangeArrowheads="1"/>
            </p:cNvPicPr>
            <p:nvPr/>
          </p:nvPicPr>
          <p:blipFill>
            <a:blip r:embed="rId11"/>
            <a:stretch>
              <a:fillRect/>
            </a:stretch>
          </p:blipFill>
          <p:spPr bwMode="auto">
            <a:xfrm>
              <a:off x="2734090" y="6905159"/>
              <a:ext cx="419652" cy="390982"/>
            </a:xfrm>
            <a:prstGeom prst="rect">
              <a:avLst/>
            </a:prstGeom>
            <a:noFill/>
            <a:ln w="12700">
              <a:noFill/>
              <a:miter lim="800000"/>
            </a:ln>
          </p:spPr>
        </p:pic>
        <p:sp>
          <p:nvSpPr>
            <p:cNvPr id="68" name="Rectangle 22"/>
            <p:cNvSpPr/>
            <p:nvPr/>
          </p:nvSpPr>
          <p:spPr bwMode="auto">
            <a:xfrm>
              <a:off x="3338101" y="6856590"/>
              <a:ext cx="584200" cy="381000"/>
            </a:xfrm>
            <a:prstGeom prst="rect">
              <a:avLst/>
            </a:prstGeom>
            <a:noFill/>
            <a:ln w="12700">
              <a:noFill/>
              <a:miter lim="800000"/>
            </a:ln>
          </p:spPr>
          <p:txBody>
            <a:bodyPr anchor="ctr" bIns="38100" lIns="38100" rIns="38100" tIns="38100" wrap="none">
              <a:spAutoFit/>
            </a:bodyPr>
            <a:lstStyle/>
            <a:p>
              <a:pPr algn="ctr"/>
              <a:r>
                <a:rPr altLang="en-US" b="1" lang="zh-CN" sz="2000">
                  <a:latin typeface="微软雅黑"/>
                  <a:ea typeface="微软雅黑"/>
                  <a:cs typeface="微软雅黑"/>
                  <a:sym typeface="Gill Sans"/>
                </a:rPr>
                <a:t>稳固</a:t>
              </a:r>
            </a:p>
          </p:txBody>
        </p:sp>
        <p:sp>
          <p:nvSpPr>
            <p:cNvPr id="74" name="Rectangle 28"/>
            <p:cNvSpPr/>
            <p:nvPr/>
          </p:nvSpPr>
          <p:spPr bwMode="auto">
            <a:xfrm>
              <a:off x="2564846" y="7350940"/>
              <a:ext cx="889000" cy="213360"/>
            </a:xfrm>
            <a:prstGeom prst="rect">
              <a:avLst/>
            </a:prstGeom>
            <a:noFill/>
            <a:ln w="12700">
              <a:noFill/>
              <a:miter lim="800000"/>
            </a:ln>
          </p:spPr>
          <p:txBody>
            <a:bodyPr anchor="ctr" bIns="0" lIns="0" rIns="0" tIns="0" wrap="none">
              <a:spAutoFit/>
            </a:bodyPr>
            <a:lstStyle/>
            <a:p>
              <a:r>
                <a:rPr altLang="en-US" lang="zh-CN" sz="1400">
                  <a:latin typeface="微软雅黑"/>
                  <a:ea typeface="微软雅黑"/>
                  <a:cs typeface="微软雅黑"/>
                  <a:sym typeface="Arial Unicode MS"/>
                </a:rPr>
                <a:t>防泼溅键盘</a:t>
              </a:r>
            </a:p>
          </p:txBody>
        </p:sp>
        <p:sp>
          <p:nvSpPr>
            <p:cNvPr id="75" name="Rectangle 29"/>
            <p:cNvSpPr/>
            <p:nvPr/>
          </p:nvSpPr>
          <p:spPr bwMode="auto">
            <a:xfrm>
              <a:off x="3765823" y="7302005"/>
              <a:ext cx="1066800" cy="426720"/>
            </a:xfrm>
            <a:prstGeom prst="rect">
              <a:avLst/>
            </a:prstGeom>
            <a:noFill/>
            <a:ln w="12700">
              <a:noFill/>
              <a:miter lim="800000"/>
            </a:ln>
          </p:spPr>
          <p:txBody>
            <a:bodyPr anchor="ctr" bIns="0" lIns="0" rIns="0" tIns="0" wrap="none">
              <a:spAutoFit/>
            </a:bodyPr>
            <a:lstStyle/>
            <a:p>
              <a:pPr algn="ctr"/>
              <a:r>
                <a:rPr altLang="en-US" lang="zh-CN" sz="1400">
                  <a:latin typeface="微软雅黑"/>
                  <a:ea typeface="微软雅黑"/>
                  <a:cs typeface="微软雅黑"/>
                  <a:sym typeface="Arial Unicode MS"/>
                </a:rPr>
                <a:t>三级散热</a:t>
              </a:r>
            </a:p>
            <a:p>
              <a:pPr algn="ctr"/>
              <a:r>
                <a:rPr altLang="en-US" lang="zh-CN" sz="1400">
                  <a:latin typeface="微软雅黑"/>
                  <a:ea typeface="微软雅黑"/>
                  <a:cs typeface="微软雅黑"/>
                  <a:sym typeface="Arial Unicode MS"/>
                </a:rPr>
                <a:t>鹰翼散热风扇</a:t>
              </a:r>
            </a:p>
          </p:txBody>
        </p:sp>
        <p:pic>
          <p:nvPicPr>
            <p:cNvPr id="89" name="Picture 43"/>
            <p:cNvPicPr>
              <a:picLocks noChangeArrowheads="1" noChangeAspect="1"/>
            </p:cNvPicPr>
            <p:nvPr/>
          </p:nvPicPr>
          <p:blipFill>
            <a:blip r:embed="rId12"/>
            <a:stretch>
              <a:fillRect/>
            </a:stretch>
          </p:blipFill>
          <p:spPr bwMode="auto">
            <a:xfrm>
              <a:off x="3153742" y="6245475"/>
              <a:ext cx="927100" cy="736600"/>
            </a:xfrm>
            <a:prstGeom prst="rect">
              <a:avLst/>
            </a:prstGeom>
            <a:noFill/>
            <a:ln w="12700">
              <a:noFill/>
              <a:miter lim="800000"/>
            </a:ln>
          </p:spPr>
        </p:pic>
        <p:sp>
          <p:nvSpPr>
            <p:cNvPr id="93" name="TextBox 92"/>
            <p:cNvSpPr txBox="1">
              <a:spLocks noChangeArrowheads="1"/>
            </p:cNvSpPr>
            <p:nvPr/>
          </p:nvSpPr>
          <p:spPr bwMode="auto">
            <a:xfrm>
              <a:off x="3195641" y="8099342"/>
              <a:ext cx="922337" cy="274320"/>
            </a:xfrm>
            <a:prstGeom prst="rect">
              <a:avLst/>
            </a:prstGeom>
            <a:noFill/>
            <a:ln w="9525">
              <a:noFill/>
              <a:miter lim="800000"/>
            </a:ln>
          </p:spPr>
          <p:txBody>
            <a:bodyPr>
              <a:spAutoFit/>
            </a:bodyPr>
            <a:lstStyle/>
            <a:p>
              <a:pPr algn="ctr"/>
              <a:r>
                <a:rPr altLang="en-US" lang="zh-CN" sz="1200">
                  <a:latin typeface="微软雅黑"/>
                  <a:ea typeface="微软雅黑"/>
                  <a:cs typeface="微软雅黑"/>
                </a:rPr>
                <a:t>防滚架</a:t>
              </a:r>
            </a:p>
          </p:txBody>
        </p:sp>
      </p:grpSp>
      <p:sp>
        <p:nvSpPr>
          <p:cNvPr id="100" name="TextBox 99"/>
          <p:cNvSpPr txBox="1"/>
          <p:nvPr/>
        </p:nvSpPr>
        <p:spPr>
          <a:xfrm>
            <a:off x="755576" y="311909"/>
            <a:ext cx="2952328" cy="365760"/>
          </a:xfrm>
          <a:prstGeom prst="rect">
            <a:avLst/>
          </a:prstGeom>
          <a:noFill/>
        </p:spPr>
        <p:txBody>
          <a:bodyPr rtlCol="0" vert="horz" wrap="square">
            <a:spAutoFit/>
          </a:bodyPr>
          <a:lstStyle/>
          <a:p>
            <a:r>
              <a:rPr altLang="zh-CN" b="1" lang="en-US" smtClean="0" sz="1800">
                <a:solidFill>
                  <a:srgbClr val="DC1F26"/>
                </a:solidFill>
                <a:latin charset="-122" pitchFamily="34" typeface="微软雅黑"/>
                <a:ea charset="-122" pitchFamily="34" typeface="微软雅黑"/>
              </a:rPr>
              <a:t>ThinkPad创造的奇迹</a:t>
            </a:r>
          </a:p>
        </p:txBody>
      </p:sp>
      <p:sp>
        <p:nvSpPr>
          <p:cNvPr id="101" name="矩形 100"/>
          <p:cNvSpPr/>
          <p:nvPr/>
        </p:nvSpPr>
        <p:spPr>
          <a:xfrm>
            <a:off x="467544" y="365617"/>
            <a:ext cx="288032" cy="2619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05" name="组合 104"/>
          <p:cNvGrpSpPr/>
          <p:nvPr/>
        </p:nvGrpSpPr>
        <p:grpSpPr>
          <a:xfrm>
            <a:off x="5087916" y="1553291"/>
            <a:ext cx="3351640" cy="2081140"/>
            <a:chOff x="5087916" y="1553291"/>
            <a:chExt cx="3351640" cy="2081140"/>
          </a:xfrm>
        </p:grpSpPr>
        <p:pic>
          <p:nvPicPr>
            <p:cNvPr id="77" name="Picture 31"/>
            <p:cNvPicPr>
              <a:picLocks noChangeArrowheads="1"/>
            </p:cNvPicPr>
            <p:nvPr/>
          </p:nvPicPr>
          <p:blipFill>
            <a:blip r:embed="rId13"/>
            <a:stretch>
              <a:fillRect/>
            </a:stretch>
          </p:blipFill>
          <p:spPr bwMode="auto">
            <a:xfrm>
              <a:off x="6432179" y="1906170"/>
              <a:ext cx="419902" cy="390982"/>
            </a:xfrm>
            <a:prstGeom prst="rect">
              <a:avLst/>
            </a:prstGeom>
            <a:noFill/>
            <a:ln w="12700">
              <a:noFill/>
              <a:miter lim="800000"/>
            </a:ln>
          </p:spPr>
        </p:pic>
        <p:pic>
          <p:nvPicPr>
            <p:cNvPr id="78" name="Picture 32"/>
            <p:cNvPicPr>
              <a:picLocks noChangeArrowheads="1"/>
            </p:cNvPicPr>
            <p:nvPr/>
          </p:nvPicPr>
          <p:blipFill>
            <a:blip r:embed="rId14"/>
            <a:stretch>
              <a:fillRect/>
            </a:stretch>
          </p:blipFill>
          <p:spPr bwMode="auto">
            <a:xfrm>
              <a:off x="5947000" y="1553291"/>
              <a:ext cx="419902" cy="390982"/>
            </a:xfrm>
            <a:prstGeom prst="rect">
              <a:avLst/>
            </a:prstGeom>
            <a:noFill/>
            <a:ln w="12700">
              <a:noFill/>
              <a:miter lim="800000"/>
            </a:ln>
          </p:spPr>
        </p:pic>
        <p:pic>
          <p:nvPicPr>
            <p:cNvPr id="79" name="Picture 33"/>
            <p:cNvPicPr>
              <a:picLocks noChangeArrowheads="1"/>
            </p:cNvPicPr>
            <p:nvPr/>
          </p:nvPicPr>
          <p:blipFill>
            <a:blip r:embed="rId15"/>
            <a:stretch>
              <a:fillRect/>
            </a:stretch>
          </p:blipFill>
          <p:spPr bwMode="auto">
            <a:xfrm>
              <a:off x="6715427" y="2388068"/>
              <a:ext cx="419902" cy="390982"/>
            </a:xfrm>
            <a:prstGeom prst="rect">
              <a:avLst/>
            </a:prstGeom>
            <a:noFill/>
            <a:ln w="12700">
              <a:noFill/>
              <a:miter lim="800000"/>
            </a:ln>
          </p:spPr>
        </p:pic>
        <p:pic>
          <p:nvPicPr>
            <p:cNvPr id="80" name="Picture 34"/>
            <p:cNvPicPr>
              <a:picLocks noChangeArrowheads="1"/>
            </p:cNvPicPr>
            <p:nvPr/>
          </p:nvPicPr>
          <p:blipFill>
            <a:blip r:embed="rId16"/>
            <a:stretch>
              <a:fillRect/>
            </a:stretch>
          </p:blipFill>
          <p:spPr bwMode="auto">
            <a:xfrm>
              <a:off x="5947000" y="3243449"/>
              <a:ext cx="419902" cy="390982"/>
            </a:xfrm>
            <a:prstGeom prst="rect">
              <a:avLst/>
            </a:prstGeom>
            <a:noFill/>
            <a:ln w="12700">
              <a:noFill/>
              <a:miter lim="800000"/>
            </a:ln>
          </p:spPr>
        </p:pic>
        <p:pic>
          <p:nvPicPr>
            <p:cNvPr id="81" name="Picture 35"/>
            <p:cNvPicPr>
              <a:picLocks noChangeArrowheads="1"/>
            </p:cNvPicPr>
            <p:nvPr/>
          </p:nvPicPr>
          <p:blipFill>
            <a:blip r:embed="rId17"/>
            <a:stretch>
              <a:fillRect/>
            </a:stretch>
          </p:blipFill>
          <p:spPr bwMode="auto">
            <a:xfrm>
              <a:off x="6484071" y="2931790"/>
              <a:ext cx="419902" cy="390982"/>
            </a:xfrm>
            <a:prstGeom prst="rect">
              <a:avLst/>
            </a:prstGeom>
            <a:noFill/>
            <a:ln w="12700">
              <a:noFill/>
              <a:miter lim="800000"/>
            </a:ln>
          </p:spPr>
        </p:pic>
        <p:sp>
          <p:nvSpPr>
            <p:cNvPr id="82" name="Rectangle 36"/>
            <p:cNvSpPr/>
            <p:nvPr/>
          </p:nvSpPr>
          <p:spPr bwMode="auto">
            <a:xfrm>
              <a:off x="7288858" y="2102784"/>
              <a:ext cx="1066800" cy="192024"/>
            </a:xfrm>
            <a:prstGeom prst="rect">
              <a:avLst/>
            </a:prstGeom>
            <a:noFill/>
            <a:ln w="12700">
              <a:noFill/>
              <a:miter lim="800000"/>
            </a:ln>
          </p:spPr>
          <p:txBody>
            <a:bodyPr anchor="ctr" bIns="0" lIns="0" rIns="0" tIns="0" wrap="none">
              <a:spAutoFit/>
            </a:bodyPr>
            <a:lstStyle/>
            <a:p>
              <a:pPr>
                <a:lnSpc>
                  <a:spcPct val="90000"/>
                </a:lnSpc>
              </a:pPr>
              <a:r>
                <a:rPr altLang="en-US" lang="zh-CN" sz="1400">
                  <a:latin typeface="微软雅黑"/>
                  <a:ea typeface="微软雅黑"/>
                  <a:cs typeface="微软雅黑"/>
                  <a:sym typeface="Arial Unicode MS"/>
                </a:rPr>
                <a:t>硬盘保护技术</a:t>
              </a:r>
            </a:p>
          </p:txBody>
        </p:sp>
        <p:sp>
          <p:nvSpPr>
            <p:cNvPr id="83" name="Rectangle 37"/>
            <p:cNvSpPr/>
            <p:nvPr/>
          </p:nvSpPr>
          <p:spPr bwMode="auto">
            <a:xfrm>
              <a:off x="6925378" y="1611564"/>
              <a:ext cx="1422400" cy="192024"/>
            </a:xfrm>
            <a:prstGeom prst="rect">
              <a:avLst/>
            </a:prstGeom>
            <a:noFill/>
            <a:ln w="12700">
              <a:noFill/>
              <a:miter lim="800000"/>
            </a:ln>
          </p:spPr>
          <p:txBody>
            <a:bodyPr anchor="ctr" bIns="0" lIns="0" rIns="0" tIns="0" wrap="none">
              <a:spAutoFit/>
            </a:bodyPr>
            <a:lstStyle/>
            <a:p>
              <a:pPr>
                <a:lnSpc>
                  <a:spcPct val="90000"/>
                </a:lnSpc>
              </a:pPr>
              <a:r>
                <a:rPr altLang="en-US" lang="zh-CN" sz="1400">
                  <a:latin typeface="微软雅黑"/>
                  <a:ea typeface="微软雅黑"/>
                  <a:cs typeface="微软雅黑"/>
                  <a:sym typeface="Arial Unicode MS"/>
                </a:rPr>
                <a:t>生物指纹识别技术</a:t>
              </a:r>
            </a:p>
          </p:txBody>
        </p:sp>
        <p:sp>
          <p:nvSpPr>
            <p:cNvPr id="84" name="Rectangle 38"/>
            <p:cNvSpPr/>
            <p:nvPr/>
          </p:nvSpPr>
          <p:spPr bwMode="auto">
            <a:xfrm>
              <a:off x="7356618" y="2634207"/>
              <a:ext cx="889000" cy="384048"/>
            </a:xfrm>
            <a:prstGeom prst="rect">
              <a:avLst/>
            </a:prstGeom>
            <a:noFill/>
            <a:ln w="12700">
              <a:noFill/>
              <a:miter lim="800000"/>
            </a:ln>
          </p:spPr>
          <p:txBody>
            <a:bodyPr anchor="ctr" bIns="0" lIns="0" rIns="0" tIns="0" wrap="none">
              <a:spAutoFit/>
            </a:bodyPr>
            <a:lstStyle/>
            <a:p>
              <a:pPr>
                <a:lnSpc>
                  <a:spcPct val="90000"/>
                </a:lnSpc>
              </a:pPr>
              <a:r>
                <a:rPr altLang="en-US" lang="zh-CN" sz="1400">
                  <a:latin typeface="微软雅黑"/>
                  <a:ea typeface="微软雅黑"/>
                  <a:cs typeface="微软雅黑"/>
                  <a:sym typeface="Arial Unicode MS"/>
                </a:rPr>
                <a:t>客户端安全</a:t>
              </a:r>
            </a:p>
            <a:p>
              <a:pPr>
                <a:lnSpc>
                  <a:spcPct val="90000"/>
                </a:lnSpc>
              </a:pPr>
              <a:r>
                <a:rPr altLang="en-US" lang="zh-CN" sz="1400">
                  <a:latin typeface="微软雅黑"/>
                  <a:ea typeface="微软雅黑"/>
                  <a:cs typeface="微软雅黑"/>
                  <a:sym typeface="Arial Unicode MS"/>
                </a:rPr>
                <a:t>解决方案</a:t>
              </a:r>
            </a:p>
          </p:txBody>
        </p:sp>
        <p:sp>
          <p:nvSpPr>
            <p:cNvPr id="85" name="Rectangle 39"/>
            <p:cNvSpPr/>
            <p:nvPr/>
          </p:nvSpPr>
          <p:spPr bwMode="auto">
            <a:xfrm>
              <a:off x="7182474" y="3204865"/>
              <a:ext cx="1244600" cy="192024"/>
            </a:xfrm>
            <a:prstGeom prst="rect">
              <a:avLst/>
            </a:prstGeom>
            <a:noFill/>
            <a:ln w="12700">
              <a:noFill/>
              <a:miter lim="800000"/>
            </a:ln>
          </p:spPr>
          <p:txBody>
            <a:bodyPr anchor="ctr" bIns="0" lIns="0" rIns="0" tIns="0" wrap="none">
              <a:spAutoFit/>
            </a:bodyPr>
            <a:lstStyle/>
            <a:p>
              <a:pPr>
                <a:lnSpc>
                  <a:spcPct val="90000"/>
                </a:lnSpc>
              </a:pPr>
              <a:r>
                <a:rPr altLang="en-US" lang="zh-CN" sz="1400">
                  <a:latin typeface="微软雅黑"/>
                  <a:ea typeface="微软雅黑"/>
                  <a:cs typeface="微软雅黑"/>
                  <a:sym typeface="Arial Unicode MS"/>
                </a:rPr>
                <a:t>应急与恢复系统</a:t>
              </a:r>
            </a:p>
          </p:txBody>
        </p:sp>
        <p:sp>
          <p:nvSpPr>
            <p:cNvPr id="86" name="Rectangle 40"/>
            <p:cNvSpPr/>
            <p:nvPr/>
          </p:nvSpPr>
          <p:spPr bwMode="auto">
            <a:xfrm>
              <a:off x="6826555" y="3440063"/>
              <a:ext cx="1422400" cy="192024"/>
            </a:xfrm>
            <a:prstGeom prst="rect">
              <a:avLst/>
            </a:prstGeom>
            <a:noFill/>
            <a:ln w="12700">
              <a:noFill/>
              <a:miter lim="800000"/>
            </a:ln>
          </p:spPr>
          <p:txBody>
            <a:bodyPr anchor="ctr" bIns="0" lIns="0" rIns="0" tIns="0" wrap="none">
              <a:spAutoFit/>
            </a:bodyPr>
            <a:lstStyle/>
            <a:p>
              <a:pPr>
                <a:lnSpc>
                  <a:spcPct val="90000"/>
                </a:lnSpc>
              </a:pPr>
              <a:r>
                <a:rPr altLang="en-US" lang="zh-CN" sz="1400">
                  <a:latin typeface="微软雅黑"/>
                  <a:ea typeface="微软雅黑"/>
                  <a:cs typeface="微软雅黑"/>
                  <a:sym typeface="Arial Unicode MS"/>
                </a:rPr>
                <a:t>安全数据删除技术</a:t>
              </a:r>
            </a:p>
          </p:txBody>
        </p:sp>
        <p:grpSp>
          <p:nvGrpSpPr>
            <p:cNvPr id="98" name="组合 97"/>
            <p:cNvGrpSpPr/>
            <p:nvPr/>
          </p:nvGrpSpPr>
          <p:grpSpPr>
            <a:xfrm>
              <a:off x="5087916" y="2211710"/>
              <a:ext cx="1284284" cy="584200"/>
              <a:chOff x="4568615" y="2190194"/>
              <a:chExt cx="1284284" cy="584200"/>
            </a:xfrm>
          </p:grpSpPr>
          <p:sp>
            <p:nvSpPr>
              <p:cNvPr id="67" name="Rectangle 21"/>
              <p:cNvSpPr/>
              <p:nvPr/>
            </p:nvSpPr>
            <p:spPr bwMode="auto">
              <a:xfrm>
                <a:off x="4673068" y="2197316"/>
                <a:ext cx="381000" cy="611767"/>
              </a:xfrm>
              <a:prstGeom prst="rect">
                <a:avLst/>
              </a:prstGeom>
              <a:noFill/>
              <a:ln w="12700">
                <a:noFill/>
                <a:miter lim="800000"/>
              </a:ln>
            </p:spPr>
            <p:txBody>
              <a:bodyPr anchor="ctr" bIns="38100" lIns="38100" rIns="38100" tIns="38100" vert="eaVert" wrap="none">
                <a:spAutoFit/>
              </a:bodyPr>
              <a:lstStyle/>
              <a:p>
                <a:pPr algn="ctr"/>
                <a:r>
                  <a:rPr altLang="en-US" b="1" lang="zh-CN" sz="2000">
                    <a:latin typeface="微软雅黑"/>
                    <a:ea typeface="微软雅黑"/>
                    <a:cs typeface="微软雅黑"/>
                    <a:sym typeface="Gill Sans"/>
                  </a:rPr>
                  <a:t>安全</a:t>
                </a:r>
              </a:p>
            </p:txBody>
          </p:sp>
          <p:pic>
            <p:nvPicPr>
              <p:cNvPr id="87" name="Picture 41"/>
              <p:cNvPicPr>
                <a:picLocks noChangeArrowheads="1" noChangeAspect="1"/>
              </p:cNvPicPr>
              <p:nvPr/>
            </p:nvPicPr>
            <p:blipFill>
              <a:blip r:embed="rId18"/>
              <a:stretch>
                <a:fillRect/>
              </a:stretch>
            </p:blipFill>
            <p:spPr bwMode="auto">
              <a:xfrm>
                <a:off x="5116299" y="2190194"/>
                <a:ext cx="736600" cy="584200"/>
              </a:xfrm>
              <a:prstGeom prst="rect">
                <a:avLst/>
              </a:prstGeom>
              <a:noFill/>
              <a:ln w="12700">
                <a:noFill/>
                <a:miter lim="800000"/>
              </a:ln>
            </p:spPr>
          </p:pic>
        </p:grpSp>
      </p:grpSp>
      <p:cxnSp>
        <p:nvCxnSpPr>
          <p:cNvPr id="106" name="直接连接符 105"/>
          <p:cNvCxnSpPr/>
          <p:nvPr/>
        </p:nvCxnSpPr>
        <p:spPr>
          <a:xfrm>
            <a:off x="7083972" y="3186299"/>
            <a:ext cx="2340375"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498895828"/>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21" presetSubtype="2">
                                  <p:stCondLst>
                                    <p:cond delay="0"/>
                                  </p:stCondLst>
                                  <p:childTnLst>
                                    <p:set>
                                      <p:cBhvr>
                                        <p:cTn dur="1" fill="hold" id="10">
                                          <p:stCondLst>
                                            <p:cond delay="0"/>
                                          </p:stCondLst>
                                        </p:cTn>
                                        <p:tgtEl>
                                          <p:spTgt spid="4"/>
                                        </p:tgtEl>
                                        <p:attrNameLst>
                                          <p:attrName>style.visibility</p:attrName>
                                        </p:attrNameLst>
                                      </p:cBhvr>
                                      <p:to>
                                        <p:strVal val="visible"/>
                                      </p:to>
                                    </p:set>
                                    <p:animEffect filter="wheel(2)" transition="in">
                                      <p:cBhvr>
                                        <p:cTn dur="2000" id="11"/>
                                        <p:tgtEl>
                                          <p:spTgt spid="4"/>
                                        </p:tgtEl>
                                      </p:cBhvr>
                                    </p:animEffect>
                                  </p:childTnLst>
                                </p:cTn>
                              </p:par>
                            </p:childTnLst>
                          </p:cTn>
                        </p:par>
                        <p:par>
                          <p:cTn fill="hold" id="12" nodeType="afterGroup">
                            <p:stCondLst>
                              <p:cond delay="2500"/>
                            </p:stCondLst>
                            <p:childTnLst>
                              <p:par>
                                <p:cTn fill="hold" id="13" nodeType="afterEffect" presetClass="entr" presetID="10" presetSubtype="0">
                                  <p:stCondLst>
                                    <p:cond delay="0"/>
                                  </p:stCondLst>
                                  <p:childTnLst>
                                    <p:set>
                                      <p:cBhvr>
                                        <p:cTn dur="1" fill="hold" id="14">
                                          <p:stCondLst>
                                            <p:cond delay="0"/>
                                          </p:stCondLst>
                                        </p:cTn>
                                        <p:tgtEl>
                                          <p:spTgt spid="96"/>
                                        </p:tgtEl>
                                        <p:attrNameLst>
                                          <p:attrName>style.visibility</p:attrName>
                                        </p:attrNameLst>
                                      </p:cBhvr>
                                      <p:to>
                                        <p:strVal val="visible"/>
                                      </p:to>
                                    </p:set>
                                    <p:animEffect filter="fade" transition="in">
                                      <p:cBhvr>
                                        <p:cTn dur="500" id="15"/>
                                        <p:tgtEl>
                                          <p:spTgt spid="96"/>
                                        </p:tgtEl>
                                      </p:cBhvr>
                                    </p:animEffect>
                                  </p:childTnLst>
                                </p:cTn>
                              </p:par>
                              <p:par>
                                <p:cTn fill="hold" grpId="0" id="16" nodeType="withEffect" presetClass="entr" presetID="21" presetSubtype="1">
                                  <p:stCondLst>
                                    <p:cond delay="500"/>
                                  </p:stCondLst>
                                  <p:childTnLst>
                                    <p:set>
                                      <p:cBhvr>
                                        <p:cTn dur="1" fill="hold" id="17">
                                          <p:stCondLst>
                                            <p:cond delay="0"/>
                                          </p:stCondLst>
                                        </p:cTn>
                                        <p:tgtEl>
                                          <p:spTgt spid="5"/>
                                        </p:tgtEl>
                                        <p:attrNameLst>
                                          <p:attrName>style.visibility</p:attrName>
                                        </p:attrNameLst>
                                      </p:cBhvr>
                                      <p:to>
                                        <p:strVal val="visible"/>
                                      </p:to>
                                    </p:set>
                                    <p:animEffect filter="wheel(1)" transition="in">
                                      <p:cBhvr>
                                        <p:cTn dur="2000" id="18"/>
                                        <p:tgtEl>
                                          <p:spTgt spid="5"/>
                                        </p:tgtEl>
                                      </p:cBhvr>
                                    </p:animEffect>
                                  </p:childTnLst>
                                </p:cTn>
                              </p:par>
                            </p:childTnLst>
                          </p:cTn>
                        </p:par>
                        <p:par>
                          <p:cTn fill="hold" id="19" nodeType="afterGroup">
                            <p:stCondLst>
                              <p:cond delay="5000"/>
                            </p:stCondLst>
                            <p:childTnLst>
                              <p:par>
                                <p:cTn fill="hold" id="20" nodeType="afterEffect" presetClass="entr" presetID="10" presetSubtype="0">
                                  <p:stCondLst>
                                    <p:cond delay="0"/>
                                  </p:stCondLst>
                                  <p:childTnLst>
                                    <p:set>
                                      <p:cBhvr>
                                        <p:cTn dur="1" fill="hold" id="21">
                                          <p:stCondLst>
                                            <p:cond delay="0"/>
                                          </p:stCondLst>
                                        </p:cTn>
                                        <p:tgtEl>
                                          <p:spTgt spid="104"/>
                                        </p:tgtEl>
                                        <p:attrNameLst>
                                          <p:attrName>style.visibility</p:attrName>
                                        </p:attrNameLst>
                                      </p:cBhvr>
                                      <p:to>
                                        <p:strVal val="visible"/>
                                      </p:to>
                                    </p:set>
                                    <p:animEffect filter="fade" transition="in">
                                      <p:cBhvr>
                                        <p:cTn dur="500" id="22"/>
                                        <p:tgtEl>
                                          <p:spTgt spid="104"/>
                                        </p:tgtEl>
                                      </p:cBhvr>
                                    </p:animEffect>
                                  </p:childTnLst>
                                </p:cTn>
                              </p:par>
                              <p:par>
                                <p:cTn fill="hold" grpId="0" id="23" nodeType="withEffect" presetClass="entr" presetID="21" presetSubtype="1">
                                  <p:stCondLst>
                                    <p:cond delay="1000"/>
                                  </p:stCondLst>
                                  <p:childTnLst>
                                    <p:set>
                                      <p:cBhvr>
                                        <p:cTn dur="1" fill="hold" id="24">
                                          <p:stCondLst>
                                            <p:cond delay="0"/>
                                          </p:stCondLst>
                                        </p:cTn>
                                        <p:tgtEl>
                                          <p:spTgt spid="6"/>
                                        </p:tgtEl>
                                        <p:attrNameLst>
                                          <p:attrName>style.visibility</p:attrName>
                                        </p:attrNameLst>
                                      </p:cBhvr>
                                      <p:to>
                                        <p:strVal val="visible"/>
                                      </p:to>
                                    </p:set>
                                    <p:animEffect filter="wheel(1)" transition="in">
                                      <p:cBhvr>
                                        <p:cTn dur="2000" id="25"/>
                                        <p:tgtEl>
                                          <p:spTgt spid="6"/>
                                        </p:tgtEl>
                                      </p:cBhvr>
                                    </p:animEffect>
                                  </p:childTnLst>
                                </p:cTn>
                              </p:par>
                            </p:childTnLst>
                          </p:cTn>
                        </p:par>
                        <p:par>
                          <p:cTn fill="hold" id="26" nodeType="afterGroup">
                            <p:stCondLst>
                              <p:cond delay="8000"/>
                            </p:stCondLst>
                            <p:childTnLst>
                              <p:par>
                                <p:cTn fill="hold" id="27" nodeType="afterEffect" presetClass="entr" presetID="10" presetSubtype="0">
                                  <p:stCondLst>
                                    <p:cond delay="0"/>
                                  </p:stCondLst>
                                  <p:childTnLst>
                                    <p:set>
                                      <p:cBhvr>
                                        <p:cTn dur="1" fill="hold" id="28">
                                          <p:stCondLst>
                                            <p:cond delay="0"/>
                                          </p:stCondLst>
                                        </p:cTn>
                                        <p:tgtEl>
                                          <p:spTgt spid="97"/>
                                        </p:tgtEl>
                                        <p:attrNameLst>
                                          <p:attrName>style.visibility</p:attrName>
                                        </p:attrNameLst>
                                      </p:cBhvr>
                                      <p:to>
                                        <p:strVal val="visible"/>
                                      </p:to>
                                    </p:set>
                                    <p:animEffect filter="fade" transition="in">
                                      <p:cBhvr>
                                        <p:cTn dur="500" id="29"/>
                                        <p:tgtEl>
                                          <p:spTgt spid="97"/>
                                        </p:tgtEl>
                                      </p:cBhvr>
                                    </p:animEffect>
                                  </p:childTnLst>
                                </p:cTn>
                              </p:par>
                              <p:par>
                                <p:cTn fill="hold" grpId="0" id="30" nodeType="withEffect" presetClass="entr" presetID="21" presetSubtype="1">
                                  <p:stCondLst>
                                    <p:cond delay="1500"/>
                                  </p:stCondLst>
                                  <p:childTnLst>
                                    <p:set>
                                      <p:cBhvr>
                                        <p:cTn dur="1" fill="hold" id="31">
                                          <p:stCondLst>
                                            <p:cond delay="0"/>
                                          </p:stCondLst>
                                        </p:cTn>
                                        <p:tgtEl>
                                          <p:spTgt spid="7"/>
                                        </p:tgtEl>
                                        <p:attrNameLst>
                                          <p:attrName>style.visibility</p:attrName>
                                        </p:attrNameLst>
                                      </p:cBhvr>
                                      <p:to>
                                        <p:strVal val="visible"/>
                                      </p:to>
                                    </p:set>
                                    <p:animEffect filter="wheel(1)" transition="in">
                                      <p:cBhvr>
                                        <p:cTn dur="2000" id="32"/>
                                        <p:tgtEl>
                                          <p:spTgt spid="7"/>
                                        </p:tgtEl>
                                      </p:cBhvr>
                                    </p:animEffect>
                                  </p:childTnLst>
                                </p:cTn>
                              </p:par>
                            </p:childTnLst>
                          </p:cTn>
                        </p:par>
                        <p:par>
                          <p:cTn fill="hold" id="33" nodeType="afterGroup">
                            <p:stCondLst>
                              <p:cond delay="11500"/>
                            </p:stCondLst>
                            <p:childTnLst>
                              <p:par>
                                <p:cTn fill="hold" id="34" nodeType="afterEffect" presetClass="entr" presetID="10" presetSubtype="0">
                                  <p:stCondLst>
                                    <p:cond delay="0"/>
                                  </p:stCondLst>
                                  <p:childTnLst>
                                    <p:set>
                                      <p:cBhvr>
                                        <p:cTn dur="1" fill="hold" id="35">
                                          <p:stCondLst>
                                            <p:cond delay="0"/>
                                          </p:stCondLst>
                                        </p:cTn>
                                        <p:tgtEl>
                                          <p:spTgt spid="105"/>
                                        </p:tgtEl>
                                        <p:attrNameLst>
                                          <p:attrName>style.visibility</p:attrName>
                                        </p:attrNameLst>
                                      </p:cBhvr>
                                      <p:to>
                                        <p:strVal val="visible"/>
                                      </p:to>
                                    </p:set>
                                    <p:animEffect filter="fade" transition="in">
                                      <p:cBhvr>
                                        <p:cTn dur="500" id="36"/>
                                        <p:tgtEl>
                                          <p:spTgt spid="105"/>
                                        </p:tgtEl>
                                      </p:cBhvr>
                                    </p:animEffect>
                                  </p:childTnLst>
                                </p:cTn>
                              </p:par>
                            </p:childTnLst>
                          </p:cTn>
                        </p:par>
                        <p:par>
                          <p:cTn fill="hold" id="37" nodeType="afterGroup">
                            <p:stCondLst>
                              <p:cond delay="12000"/>
                            </p:stCondLst>
                            <p:childTnLst>
                              <p:par>
                                <p:cTn fill="hold" id="38" nodeType="afterEffect" presetClass="entr" presetID="22" presetSubtype="8">
                                  <p:stCondLst>
                                    <p:cond delay="0"/>
                                  </p:stCondLst>
                                  <p:childTnLst>
                                    <p:set>
                                      <p:cBhvr>
                                        <p:cTn dur="1" fill="hold" id="39">
                                          <p:stCondLst>
                                            <p:cond delay="0"/>
                                          </p:stCondLst>
                                        </p:cTn>
                                        <p:tgtEl>
                                          <p:spTgt spid="106"/>
                                        </p:tgtEl>
                                        <p:attrNameLst>
                                          <p:attrName>style.visibility</p:attrName>
                                        </p:attrNameLst>
                                      </p:cBhvr>
                                      <p:to>
                                        <p:strVal val="visible"/>
                                      </p:to>
                                    </p:set>
                                    <p:animEffect filter="wipe(left)" transition="in">
                                      <p:cBhvr>
                                        <p:cTn dur="500" id="40"/>
                                        <p:tgtEl>
                                          <p:spTgt spid="10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a:off x="0" y="3219450"/>
            <a:ext cx="9144000"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55576" y="311909"/>
            <a:ext cx="2952328" cy="365760"/>
          </a:xfrm>
          <a:prstGeom prst="rect">
            <a:avLst/>
          </a:prstGeom>
          <a:noFill/>
        </p:spPr>
        <p:txBody>
          <a:bodyPr rtlCol="0" vert="horz" wrap="square">
            <a:spAutoFit/>
          </a:bodyPr>
          <a:lstStyle/>
          <a:p>
            <a:r>
              <a:rPr altLang="zh-CN" b="1" lang="en-US" smtClean="0" sz="1800">
                <a:solidFill>
                  <a:srgbClr val="DC1F26"/>
                </a:solidFill>
                <a:latin charset="-122" pitchFamily="34" typeface="微软雅黑"/>
                <a:ea charset="-122" pitchFamily="34" typeface="微软雅黑"/>
              </a:rPr>
              <a:t>ThinkPad的全球重大事件</a:t>
            </a:r>
          </a:p>
        </p:txBody>
      </p:sp>
      <p:sp>
        <p:nvSpPr>
          <p:cNvPr id="4" name="矩形 3"/>
          <p:cNvSpPr/>
          <p:nvPr/>
        </p:nvSpPr>
        <p:spPr>
          <a:xfrm>
            <a:off x="467544" y="365617"/>
            <a:ext cx="288032" cy="2619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TextBox 5"/>
          <p:cNvSpPr txBox="1"/>
          <p:nvPr/>
        </p:nvSpPr>
        <p:spPr>
          <a:xfrm>
            <a:off x="215516" y="1275606"/>
            <a:ext cx="792088" cy="1554480"/>
          </a:xfrm>
          <a:prstGeom prst="rect">
            <a:avLst/>
          </a:prstGeom>
          <a:noFill/>
        </p:spPr>
        <p:txBody>
          <a:bodyPr rtlCol="0" wrap="square">
            <a:spAutoFit/>
          </a:bodyPr>
          <a:lstStyle/>
          <a:p>
            <a:r>
              <a:rPr altLang="zh-CN" b="1" lang="en-US" smtClean="0" sz="9600">
                <a:latin charset="-122" pitchFamily="34" typeface="微软雅黑"/>
                <a:ea charset="-122" pitchFamily="34" typeface="微软雅黑"/>
              </a:rPr>
              <a:t>1</a:t>
            </a:r>
          </a:p>
        </p:txBody>
      </p:sp>
      <p:pic>
        <p:nvPicPr>
          <p:cNvPr id="7" name="Picture 3"/>
          <p:cNvPicPr>
            <a:picLocks noChangeArrowheads="1"/>
          </p:cNvPicPr>
          <p:nvPr/>
        </p:nvPicPr>
        <p:blipFill>
          <a:blip r:embed="rId2"/>
          <a:stretch>
            <a:fillRect/>
          </a:stretch>
        </p:blipFill>
        <p:spPr bwMode="auto">
          <a:xfrm>
            <a:off x="603897" y="3435845"/>
            <a:ext cx="2202652" cy="1435815"/>
          </a:xfrm>
          <a:prstGeom prst="rect">
            <a:avLst/>
          </a:prstGeom>
          <a:noFill/>
          <a:ln w="12700">
            <a:noFill/>
            <a:miter lim="800000"/>
          </a:ln>
        </p:spPr>
      </p:pic>
      <p:sp>
        <p:nvSpPr>
          <p:cNvPr id="8" name="Rectangle 4"/>
          <p:cNvSpPr/>
          <p:nvPr/>
        </p:nvSpPr>
        <p:spPr bwMode="auto">
          <a:xfrm>
            <a:off x="988116" y="2012764"/>
            <a:ext cx="2287740" cy="508000"/>
          </a:xfrm>
          <a:prstGeom prst="rect">
            <a:avLst/>
          </a:prstGeom>
          <a:noFill/>
          <a:ln w="9525">
            <a:noFill/>
            <a:miter lim="800000"/>
          </a:ln>
        </p:spPr>
        <p:txBody>
          <a:bodyPr bIns="38100" lIns="38100" rIns="38100" tIns="38100"/>
          <a:lstStyle/>
          <a:p>
            <a:pPr algn="ctr"/>
            <a:r>
              <a:rPr altLang="zh-CN" lang="en-US" smtClean="0" sz="1400">
                <a:latin charset="-122" pitchFamily="34" typeface="微软雅黑"/>
                <a:ea charset="-122" pitchFamily="34" typeface="微软雅黑"/>
                <a:cs typeface="微软雅黑"/>
                <a:sym charset="0" pitchFamily="34" typeface="Tahoma"/>
              </a:rPr>
              <a:t>1993年ThinkPad成为第一台进入太空的笔记本电脑。</a:t>
            </a:r>
          </a:p>
        </p:txBody>
      </p:sp>
      <p:sp>
        <p:nvSpPr>
          <p:cNvPr id="9" name="TextBox 8"/>
          <p:cNvSpPr txBox="1"/>
          <p:nvPr/>
        </p:nvSpPr>
        <p:spPr>
          <a:xfrm>
            <a:off x="3090120" y="3302001"/>
            <a:ext cx="792088" cy="1554480"/>
          </a:xfrm>
          <a:prstGeom prst="rect">
            <a:avLst/>
          </a:prstGeom>
          <a:noFill/>
        </p:spPr>
        <p:txBody>
          <a:bodyPr rtlCol="0" wrap="square">
            <a:spAutoFit/>
          </a:bodyPr>
          <a:lstStyle/>
          <a:p>
            <a:r>
              <a:rPr altLang="zh-CN" b="1" lang="en-US" smtClean="0" sz="9600">
                <a:latin charset="-122" pitchFamily="34" typeface="微软雅黑"/>
                <a:ea charset="-122" pitchFamily="34" typeface="微软雅黑"/>
              </a:rPr>
              <a:t>2</a:t>
            </a:r>
          </a:p>
        </p:txBody>
      </p:sp>
      <p:pic>
        <p:nvPicPr>
          <p:cNvPr id="10" name="Picture 6"/>
          <p:cNvPicPr>
            <a:picLocks noChangeArrowheads="1"/>
          </p:cNvPicPr>
          <p:nvPr/>
        </p:nvPicPr>
        <p:blipFill>
          <a:blip r:embed="rId3"/>
          <a:stretch>
            <a:fillRect/>
          </a:stretch>
        </p:blipFill>
        <p:spPr bwMode="auto">
          <a:xfrm>
            <a:off x="3505921" y="1373180"/>
            <a:ext cx="2232248" cy="1374512"/>
          </a:xfrm>
          <a:prstGeom prst="rect">
            <a:avLst/>
          </a:prstGeom>
          <a:noFill/>
          <a:ln w="12700">
            <a:noFill/>
            <a:miter lim="800000"/>
          </a:ln>
        </p:spPr>
      </p:pic>
      <p:sp>
        <p:nvSpPr>
          <p:cNvPr id="11" name="Rectangle 7"/>
          <p:cNvSpPr/>
          <p:nvPr/>
        </p:nvSpPr>
        <p:spPr bwMode="auto">
          <a:xfrm>
            <a:off x="3879216" y="3877091"/>
            <a:ext cx="2129952" cy="843558"/>
          </a:xfrm>
          <a:prstGeom prst="rect">
            <a:avLst/>
          </a:prstGeom>
          <a:noFill/>
          <a:ln w="9525">
            <a:noFill/>
            <a:miter lim="800000"/>
          </a:ln>
        </p:spPr>
        <p:txBody>
          <a:bodyPr bIns="38100" lIns="38100" rIns="38100" tIns="38100"/>
          <a:lstStyle/>
          <a:p>
            <a:pPr algn="ctr"/>
            <a:r>
              <a:rPr altLang="zh-CN" lang="en-US" sz="1400">
                <a:latin charset="-122" pitchFamily="34" typeface="微软雅黑"/>
                <a:ea charset="-122" pitchFamily="34" typeface="微软雅黑"/>
                <a:cs typeface="微软雅黑"/>
                <a:sym charset="0" pitchFamily="34" typeface="Tahoma"/>
              </a:rPr>
              <a:t>1999年ThinkPad远赴</a:t>
            </a:r>
          </a:p>
          <a:p>
            <a:pPr algn="ctr"/>
            <a:r>
              <a:rPr altLang="zh-CN" lang="en-US" sz="1400">
                <a:latin charset="-122" pitchFamily="34" typeface="微软雅黑"/>
                <a:ea charset="-122" pitchFamily="34" typeface="微软雅黑"/>
                <a:cs typeface="微软雅黑"/>
                <a:sym charset="0" pitchFamily="34" typeface="Tahoma"/>
              </a:rPr>
              <a:t>北极并在-30°C的极端气候下完成工作任务</a:t>
            </a:r>
          </a:p>
        </p:txBody>
      </p:sp>
      <p:pic>
        <p:nvPicPr>
          <p:cNvPr id="12" name="Picture 2"/>
          <p:cNvPicPr>
            <a:picLocks noChangeArrowheads="1"/>
          </p:cNvPicPr>
          <p:nvPr/>
        </p:nvPicPr>
        <p:blipFill>
          <a:blip r:embed="rId4"/>
          <a:stretch>
            <a:fillRect/>
          </a:stretch>
        </p:blipFill>
        <p:spPr bwMode="auto">
          <a:xfrm>
            <a:off x="6385957" y="3435844"/>
            <a:ext cx="2462971" cy="1435815"/>
          </a:xfrm>
          <a:prstGeom prst="rect">
            <a:avLst/>
          </a:prstGeom>
          <a:noFill/>
          <a:ln w="12700">
            <a:noFill/>
            <a:miter lim="800000"/>
          </a:ln>
        </p:spPr>
      </p:pic>
      <p:sp>
        <p:nvSpPr>
          <p:cNvPr id="13" name="TextBox 12"/>
          <p:cNvSpPr txBox="1"/>
          <p:nvPr/>
        </p:nvSpPr>
        <p:spPr>
          <a:xfrm>
            <a:off x="6041213" y="1275606"/>
            <a:ext cx="792088" cy="1554480"/>
          </a:xfrm>
          <a:prstGeom prst="rect">
            <a:avLst/>
          </a:prstGeom>
          <a:noFill/>
        </p:spPr>
        <p:txBody>
          <a:bodyPr rtlCol="0" wrap="square">
            <a:spAutoFit/>
          </a:bodyPr>
          <a:lstStyle/>
          <a:p>
            <a:r>
              <a:rPr altLang="zh-CN" b="1" lang="en-US" smtClean="0" sz="9600">
                <a:latin charset="-122" pitchFamily="34" typeface="微软雅黑"/>
                <a:ea charset="-122" pitchFamily="34" typeface="微软雅黑"/>
              </a:rPr>
              <a:t>3</a:t>
            </a:r>
          </a:p>
        </p:txBody>
      </p:sp>
      <p:sp>
        <p:nvSpPr>
          <p:cNvPr id="14" name="Rectangle 7"/>
          <p:cNvSpPr/>
          <p:nvPr/>
        </p:nvSpPr>
        <p:spPr bwMode="auto">
          <a:xfrm>
            <a:off x="6868115" y="1844985"/>
            <a:ext cx="1980813" cy="843558"/>
          </a:xfrm>
          <a:prstGeom prst="rect">
            <a:avLst/>
          </a:prstGeom>
          <a:noFill/>
          <a:ln w="9525">
            <a:noFill/>
            <a:miter lim="800000"/>
          </a:ln>
        </p:spPr>
        <p:txBody>
          <a:bodyPr bIns="38100" lIns="38100" rIns="38100" tIns="38100"/>
          <a:lstStyle/>
          <a:p>
            <a:r>
              <a:rPr altLang="zh-CN" lang="en-US" sz="1400">
                <a:latin charset="-122" pitchFamily="34" typeface="微软雅黑"/>
                <a:ea charset="-122" pitchFamily="34" typeface="微软雅黑"/>
                <a:cs typeface="微软雅黑"/>
                <a:sym charset="0" pitchFamily="34" typeface="Tahoma"/>
              </a:rPr>
              <a:t>2001年ThinkPad成功登上世界最高峰珠穆朗玛峰。</a:t>
            </a:r>
          </a:p>
        </p:txBody>
      </p:sp>
    </p:spTree>
    <p:extLst>
      <p:ext uri="{BB962C8B-B14F-4D97-AF65-F5344CB8AC3E}">
        <p14:creationId val="3067905324"/>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6"/>
                                        </p:tgtEl>
                                        <p:attrNameLst>
                                          <p:attrName>style.visibility</p:attrName>
                                        </p:attrNameLst>
                                      </p:cBhvr>
                                      <p:to>
                                        <p:strVal val="visible"/>
                                      </p:to>
                                    </p:set>
                                    <p:animEffect filter="fade" transition="in">
                                      <p:cBhvr>
                                        <p:cTn dur="1000" id="11"/>
                                        <p:tgtEl>
                                          <p:spTgt spid="6"/>
                                        </p:tgtEl>
                                      </p:cBhvr>
                                    </p:animEffect>
                                    <p:anim calcmode="lin" valueType="num">
                                      <p:cBhvr>
                                        <p:cTn dur="1000" fill="hold" id="12"/>
                                        <p:tgtEl>
                                          <p:spTgt spid="6"/>
                                        </p:tgtEl>
                                        <p:attrNameLst>
                                          <p:attrName>ppt_x</p:attrName>
                                        </p:attrNameLst>
                                      </p:cBhvr>
                                      <p:tavLst>
                                        <p:tav tm="0">
                                          <p:val>
                                            <p:strVal val="#ppt_x"/>
                                          </p:val>
                                        </p:tav>
                                        <p:tav tm="100000">
                                          <p:val>
                                            <p:strVal val="#ppt_x"/>
                                          </p:val>
                                        </p:tav>
                                      </p:tavLst>
                                    </p:anim>
                                    <p:anim calcmode="lin" valueType="num">
                                      <p:cBhvr>
                                        <p:cTn dur="1000" fill="hold" id="13"/>
                                        <p:tgtEl>
                                          <p:spTgt spid="6"/>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10" presetSubtype="0">
                                  <p:stCondLst>
                                    <p:cond delay="0"/>
                                  </p:stCondLst>
                                  <p:childTnLst>
                                    <p:set>
                                      <p:cBhvr>
                                        <p:cTn dur="1" fill="hold" id="16">
                                          <p:stCondLst>
                                            <p:cond delay="0"/>
                                          </p:stCondLst>
                                        </p:cTn>
                                        <p:tgtEl>
                                          <p:spTgt spid="7"/>
                                        </p:tgtEl>
                                        <p:attrNameLst>
                                          <p:attrName>style.visibility</p:attrName>
                                        </p:attrNameLst>
                                      </p:cBhvr>
                                      <p:to>
                                        <p:strVal val="visible"/>
                                      </p:to>
                                    </p:set>
                                    <p:animEffect filter="fade" transition="in">
                                      <p:cBhvr>
                                        <p:cTn dur="500" id="17"/>
                                        <p:tgtEl>
                                          <p:spTgt spid="7"/>
                                        </p:tgtEl>
                                      </p:cBhvr>
                                    </p:animEffect>
                                  </p:childTnLst>
                                </p:cTn>
                              </p:par>
                            </p:childTnLst>
                          </p:cTn>
                        </p:par>
                        <p:par>
                          <p:cTn fill="hold" id="18" nodeType="afterGroup">
                            <p:stCondLst>
                              <p:cond delay="2000"/>
                            </p:stCondLst>
                            <p:childTnLst>
                              <p:par>
                                <p:cTn fill="hold" grpId="0" id="19" nodeType="afterEffect" presetClass="entr" presetID="22" presetSubtype="8">
                                  <p:stCondLst>
                                    <p:cond delay="0"/>
                                  </p:stCondLst>
                                  <p:childTnLst>
                                    <p:set>
                                      <p:cBhvr>
                                        <p:cTn dur="1" fill="hold" id="20">
                                          <p:stCondLst>
                                            <p:cond delay="0"/>
                                          </p:stCondLst>
                                        </p:cTn>
                                        <p:tgtEl>
                                          <p:spTgt spid="8"/>
                                        </p:tgtEl>
                                        <p:attrNameLst>
                                          <p:attrName>style.visibility</p:attrName>
                                        </p:attrNameLst>
                                      </p:cBhvr>
                                      <p:to>
                                        <p:strVal val="visible"/>
                                      </p:to>
                                    </p:set>
                                    <p:animEffect filter="wipe(left)" transition="in">
                                      <p:cBhvr>
                                        <p:cTn dur="500" id="21"/>
                                        <p:tgtEl>
                                          <p:spTgt spid="8"/>
                                        </p:tgtEl>
                                      </p:cBhvr>
                                    </p:animEffect>
                                  </p:childTnLst>
                                </p:cTn>
                              </p:par>
                            </p:childTnLst>
                          </p:cTn>
                        </p:par>
                        <p:par>
                          <p:cTn fill="hold" id="22" nodeType="afterGroup">
                            <p:stCondLst>
                              <p:cond delay="2500"/>
                            </p:stCondLst>
                            <p:childTnLst>
                              <p:par>
                                <p:cTn fill="hold" grpId="0" id="23" nodeType="afterEffect" presetClass="entr" presetID="42" presetSubtype="0">
                                  <p:stCondLst>
                                    <p:cond delay="0"/>
                                  </p:stCondLst>
                                  <p:childTnLst>
                                    <p:set>
                                      <p:cBhvr>
                                        <p:cTn dur="1" fill="hold" id="24">
                                          <p:stCondLst>
                                            <p:cond delay="0"/>
                                          </p:stCondLst>
                                        </p:cTn>
                                        <p:tgtEl>
                                          <p:spTgt spid="9"/>
                                        </p:tgtEl>
                                        <p:attrNameLst>
                                          <p:attrName>style.visibility</p:attrName>
                                        </p:attrNameLst>
                                      </p:cBhvr>
                                      <p:to>
                                        <p:strVal val="visible"/>
                                      </p:to>
                                    </p:set>
                                    <p:animEffect filter="fade" transition="in">
                                      <p:cBhvr>
                                        <p:cTn dur="1000" id="25"/>
                                        <p:tgtEl>
                                          <p:spTgt spid="9"/>
                                        </p:tgtEl>
                                      </p:cBhvr>
                                    </p:animEffect>
                                    <p:anim calcmode="lin" valueType="num">
                                      <p:cBhvr>
                                        <p:cTn dur="1000" fill="hold" id="26"/>
                                        <p:tgtEl>
                                          <p:spTgt spid="9"/>
                                        </p:tgtEl>
                                        <p:attrNameLst>
                                          <p:attrName>ppt_x</p:attrName>
                                        </p:attrNameLst>
                                      </p:cBhvr>
                                      <p:tavLst>
                                        <p:tav tm="0">
                                          <p:val>
                                            <p:strVal val="#ppt_x"/>
                                          </p:val>
                                        </p:tav>
                                        <p:tav tm="100000">
                                          <p:val>
                                            <p:strVal val="#ppt_x"/>
                                          </p:val>
                                        </p:tav>
                                      </p:tavLst>
                                    </p:anim>
                                    <p:anim calcmode="lin" valueType="num">
                                      <p:cBhvr>
                                        <p:cTn dur="1000" fill="hold" id="27"/>
                                        <p:tgtEl>
                                          <p:spTgt spid="9"/>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3500"/>
                            </p:stCondLst>
                            <p:childTnLst>
                              <p:par>
                                <p:cTn fill="hold" id="29" nodeType="afterEffect" presetClass="entr" presetID="10" presetSubtype="0">
                                  <p:stCondLst>
                                    <p:cond delay="0"/>
                                  </p:stCondLst>
                                  <p:childTnLst>
                                    <p:set>
                                      <p:cBhvr>
                                        <p:cTn dur="1" fill="hold" id="30">
                                          <p:stCondLst>
                                            <p:cond delay="0"/>
                                          </p:stCondLst>
                                        </p:cTn>
                                        <p:tgtEl>
                                          <p:spTgt spid="10"/>
                                        </p:tgtEl>
                                        <p:attrNameLst>
                                          <p:attrName>style.visibility</p:attrName>
                                        </p:attrNameLst>
                                      </p:cBhvr>
                                      <p:to>
                                        <p:strVal val="visible"/>
                                      </p:to>
                                    </p:set>
                                    <p:animEffect filter="fade" transition="in">
                                      <p:cBhvr>
                                        <p:cTn dur="500" id="31"/>
                                        <p:tgtEl>
                                          <p:spTgt spid="10"/>
                                        </p:tgtEl>
                                      </p:cBhvr>
                                    </p:animEffect>
                                  </p:childTnLst>
                                </p:cTn>
                              </p:par>
                            </p:childTnLst>
                          </p:cTn>
                        </p:par>
                        <p:par>
                          <p:cTn fill="hold" id="32" nodeType="afterGroup">
                            <p:stCondLst>
                              <p:cond delay="4000"/>
                            </p:stCondLst>
                            <p:childTnLst>
                              <p:par>
                                <p:cTn fill="hold" grpId="0" id="33" nodeType="afterEffect" presetClass="entr" presetID="22" presetSubtype="8">
                                  <p:stCondLst>
                                    <p:cond delay="0"/>
                                  </p:stCondLst>
                                  <p:childTnLst>
                                    <p:set>
                                      <p:cBhvr>
                                        <p:cTn dur="1" fill="hold" id="34">
                                          <p:stCondLst>
                                            <p:cond delay="0"/>
                                          </p:stCondLst>
                                        </p:cTn>
                                        <p:tgtEl>
                                          <p:spTgt spid="11"/>
                                        </p:tgtEl>
                                        <p:attrNameLst>
                                          <p:attrName>style.visibility</p:attrName>
                                        </p:attrNameLst>
                                      </p:cBhvr>
                                      <p:to>
                                        <p:strVal val="visible"/>
                                      </p:to>
                                    </p:set>
                                    <p:animEffect filter="wipe(left)" transition="in">
                                      <p:cBhvr>
                                        <p:cTn dur="500" id="35"/>
                                        <p:tgtEl>
                                          <p:spTgt spid="11"/>
                                        </p:tgtEl>
                                      </p:cBhvr>
                                    </p:animEffect>
                                  </p:childTnLst>
                                </p:cTn>
                              </p:par>
                            </p:childTnLst>
                          </p:cTn>
                        </p:par>
                        <p:par>
                          <p:cTn fill="hold" id="36" nodeType="afterGroup">
                            <p:stCondLst>
                              <p:cond delay="4500"/>
                            </p:stCondLst>
                            <p:childTnLst>
                              <p:par>
                                <p:cTn fill="hold" grpId="0" id="37" nodeType="afterEffect" presetClass="entr" presetID="42" presetSubtype="0">
                                  <p:stCondLst>
                                    <p:cond delay="0"/>
                                  </p:stCondLst>
                                  <p:childTnLst>
                                    <p:set>
                                      <p:cBhvr>
                                        <p:cTn dur="1" fill="hold" id="38">
                                          <p:stCondLst>
                                            <p:cond delay="0"/>
                                          </p:stCondLst>
                                        </p:cTn>
                                        <p:tgtEl>
                                          <p:spTgt spid="13"/>
                                        </p:tgtEl>
                                        <p:attrNameLst>
                                          <p:attrName>style.visibility</p:attrName>
                                        </p:attrNameLst>
                                      </p:cBhvr>
                                      <p:to>
                                        <p:strVal val="visible"/>
                                      </p:to>
                                    </p:set>
                                    <p:animEffect filter="fade" transition="in">
                                      <p:cBhvr>
                                        <p:cTn dur="1000" id="39"/>
                                        <p:tgtEl>
                                          <p:spTgt spid="13"/>
                                        </p:tgtEl>
                                      </p:cBhvr>
                                    </p:animEffect>
                                    <p:anim calcmode="lin" valueType="num">
                                      <p:cBhvr>
                                        <p:cTn dur="1000" fill="hold" id="40"/>
                                        <p:tgtEl>
                                          <p:spTgt spid="13"/>
                                        </p:tgtEl>
                                        <p:attrNameLst>
                                          <p:attrName>ppt_x</p:attrName>
                                        </p:attrNameLst>
                                      </p:cBhvr>
                                      <p:tavLst>
                                        <p:tav tm="0">
                                          <p:val>
                                            <p:strVal val="#ppt_x"/>
                                          </p:val>
                                        </p:tav>
                                        <p:tav tm="100000">
                                          <p:val>
                                            <p:strVal val="#ppt_x"/>
                                          </p:val>
                                        </p:tav>
                                      </p:tavLst>
                                    </p:anim>
                                    <p:anim calcmode="lin" valueType="num">
                                      <p:cBhvr>
                                        <p:cTn dur="1000" fill="hold" id="41"/>
                                        <p:tgtEl>
                                          <p:spTgt spid="13"/>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5500"/>
                            </p:stCondLst>
                            <p:childTnLst>
                              <p:par>
                                <p:cTn fill="hold" id="43" nodeType="afterEffect" presetClass="entr" presetID="10" presetSubtype="0">
                                  <p:stCondLst>
                                    <p:cond delay="0"/>
                                  </p:stCondLst>
                                  <p:childTnLst>
                                    <p:set>
                                      <p:cBhvr>
                                        <p:cTn dur="1" fill="hold" id="44">
                                          <p:stCondLst>
                                            <p:cond delay="0"/>
                                          </p:stCondLst>
                                        </p:cTn>
                                        <p:tgtEl>
                                          <p:spTgt spid="12"/>
                                        </p:tgtEl>
                                        <p:attrNameLst>
                                          <p:attrName>style.visibility</p:attrName>
                                        </p:attrNameLst>
                                      </p:cBhvr>
                                      <p:to>
                                        <p:strVal val="visible"/>
                                      </p:to>
                                    </p:set>
                                    <p:animEffect filter="fade" transition="in">
                                      <p:cBhvr>
                                        <p:cTn dur="500" id="45"/>
                                        <p:tgtEl>
                                          <p:spTgt spid="12"/>
                                        </p:tgtEl>
                                      </p:cBhvr>
                                    </p:animEffect>
                                  </p:childTnLst>
                                </p:cTn>
                              </p:par>
                            </p:childTnLst>
                          </p:cTn>
                        </p:par>
                        <p:par>
                          <p:cTn fill="hold" id="46" nodeType="afterGroup">
                            <p:stCondLst>
                              <p:cond delay="6000"/>
                            </p:stCondLst>
                            <p:childTnLst>
                              <p:par>
                                <p:cTn fill="hold" grpId="0" id="47" nodeType="afterEffect" presetClass="entr" presetID="22" presetSubtype="8">
                                  <p:stCondLst>
                                    <p:cond delay="0"/>
                                  </p:stCondLst>
                                  <p:childTnLst>
                                    <p:set>
                                      <p:cBhvr>
                                        <p:cTn dur="1" fill="hold" id="48">
                                          <p:stCondLst>
                                            <p:cond delay="0"/>
                                          </p:stCondLst>
                                        </p:cTn>
                                        <p:tgtEl>
                                          <p:spTgt spid="14"/>
                                        </p:tgtEl>
                                        <p:attrNameLst>
                                          <p:attrName>style.visibility</p:attrName>
                                        </p:attrNameLst>
                                      </p:cBhvr>
                                      <p:to>
                                        <p:strVal val="visible"/>
                                      </p:to>
                                    </p:set>
                                    <p:animEffect filter="wipe(left)" transition="in">
                                      <p:cBhvr>
                                        <p:cTn dur="500" id="49"/>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8"/>
      <p:bldP grpId="0" spid="9"/>
      <p:bldP grpId="0" spid="11"/>
      <p:bldP grpId="0" spid="13"/>
      <p:bldP grpId="0" spid="1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TextBox 25"/>
          <p:cNvSpPr txBox="1"/>
          <p:nvPr/>
        </p:nvSpPr>
        <p:spPr>
          <a:xfrm>
            <a:off x="3203848" y="2283718"/>
            <a:ext cx="3672408" cy="1097280"/>
          </a:xfrm>
          <a:prstGeom prst="rect">
            <a:avLst/>
          </a:prstGeom>
          <a:noFill/>
        </p:spPr>
        <p:txBody>
          <a:bodyPr rtlCol="0" wrap="square">
            <a:spAutoFit/>
          </a:bodyPr>
          <a:lstStyle/>
          <a:p>
            <a:r>
              <a:rPr altLang="zh-CN" b="1" lang="en-US" smtClean="0" sz="6600">
                <a:solidFill>
                  <a:srgbClr val="DC1F26"/>
                </a:solidFill>
              </a:rPr>
              <a:t>Thinkpad</a:t>
            </a:r>
          </a:p>
        </p:txBody>
      </p:sp>
      <p:sp>
        <p:nvSpPr>
          <p:cNvPr id="27" name="TextBox 26"/>
          <p:cNvSpPr txBox="1"/>
          <p:nvPr/>
        </p:nvSpPr>
        <p:spPr>
          <a:xfrm>
            <a:off x="467544" y="374638"/>
            <a:ext cx="2232248" cy="518160"/>
          </a:xfrm>
          <a:prstGeom prst="rect">
            <a:avLst/>
          </a:prstGeom>
          <a:noFill/>
        </p:spPr>
        <p:txBody>
          <a:bodyPr rtlCol="0" wrap="square">
            <a:spAutoFit/>
          </a:bodyPr>
          <a:lstStyle/>
          <a:p>
            <a:r>
              <a:rPr altLang="zh-CN" b="1" lang="en-US" smtClean="0" sz="2800"/>
              <a:t>Chapter  1</a:t>
            </a:r>
          </a:p>
        </p:txBody>
      </p:sp>
      <p:sp>
        <p:nvSpPr>
          <p:cNvPr id="28" name="TextBox 27"/>
          <p:cNvSpPr txBox="1"/>
          <p:nvPr/>
        </p:nvSpPr>
        <p:spPr>
          <a:xfrm>
            <a:off x="3275856" y="3291830"/>
            <a:ext cx="4968552" cy="777240"/>
          </a:xfrm>
          <a:prstGeom prst="rect">
            <a:avLst/>
          </a:prstGeom>
          <a:noFill/>
        </p:spPr>
        <p:txBody>
          <a:bodyPr rtlCol="0" wrap="square">
            <a:spAutoFit/>
          </a:bodyPr>
          <a:lstStyle/>
          <a:p>
            <a:r>
              <a:rPr altLang="zh-CN" lang="en-US">
                <a:latin charset="-122" pitchFamily="34" typeface="微软雅黑"/>
                <a:ea charset="-122" pitchFamily="34" typeface="微软雅黑"/>
              </a:rPr>
              <a:t>ThinkPad，即为“思考本”。不同系列涵盖了高端商务、超便携、基础商务等不同细分市场。 产品定位也从“高端商务”转变到“知识工作者”（思行合一）</a:t>
            </a:r>
          </a:p>
        </p:txBody>
      </p:sp>
      <p:sp>
        <p:nvSpPr>
          <p:cNvPr id="29" name="TextBox 28"/>
          <p:cNvSpPr txBox="1"/>
          <p:nvPr/>
        </p:nvSpPr>
        <p:spPr>
          <a:xfrm>
            <a:off x="6680922" y="2837716"/>
            <a:ext cx="1224136" cy="365760"/>
          </a:xfrm>
          <a:prstGeom prst="rect">
            <a:avLst/>
          </a:prstGeom>
          <a:noFill/>
        </p:spPr>
        <p:txBody>
          <a:bodyPr rtlCol="0" wrap="square">
            <a:spAutoFit/>
          </a:bodyPr>
          <a:lstStyle/>
          <a:p>
            <a:r>
              <a:rPr altLang="en-US" b="1" lang="zh-CN" smtClean="0" sz="1800">
                <a:latin charset="-122" pitchFamily="34" typeface="微软雅黑"/>
                <a:ea charset="-122" pitchFamily="34" typeface="微软雅黑"/>
              </a:rPr>
              <a:t>品牌介绍</a:t>
            </a:r>
          </a:p>
        </p:txBody>
      </p:sp>
      <p:cxnSp>
        <p:nvCxnSpPr>
          <p:cNvPr id="3" name="直接连接符 2"/>
          <p:cNvCxnSpPr>
            <a:stCxn id="56" idx="1"/>
          </p:cNvCxnSpPr>
          <p:nvPr/>
        </p:nvCxnSpPr>
        <p:spPr>
          <a:xfrm>
            <a:off x="6600735" y="3219822"/>
            <a:ext cx="2543265"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sp>
        <p:nvSpPr>
          <p:cNvPr id="56" name="矩形 55"/>
          <p:cNvSpPr/>
          <p:nvPr/>
        </p:nvSpPr>
        <p:spPr>
          <a:xfrm>
            <a:off x="6600735" y="3147814"/>
            <a:ext cx="131505" cy="144016"/>
          </a:xfrm>
          <a:prstGeom prst="rect">
            <a:avLst/>
          </a:prstGeom>
          <a:solidFill>
            <a:srgbClr val="DC1F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356895435"/>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56"/>
                                        </p:tgtEl>
                                        <p:attrNameLst>
                                          <p:attrName>style.visibility</p:attrName>
                                        </p:attrNameLst>
                                      </p:cBhvr>
                                      <p:to>
                                        <p:strVal val="visible"/>
                                      </p:to>
                                    </p:set>
                                    <p:anim calcmode="lin" valueType="num">
                                      <p:cBhvr>
                                        <p:cTn dur="500" fill="hold" id="7"/>
                                        <p:tgtEl>
                                          <p:spTgt spid="56"/>
                                        </p:tgtEl>
                                        <p:attrNameLst>
                                          <p:attrName>ppt_w</p:attrName>
                                        </p:attrNameLst>
                                      </p:cBhvr>
                                      <p:tavLst>
                                        <p:tav tm="0">
                                          <p:val>
                                            <p:fltVal val="0"/>
                                          </p:val>
                                        </p:tav>
                                        <p:tav tm="100000">
                                          <p:val>
                                            <p:strVal val="#ppt_w"/>
                                          </p:val>
                                        </p:tav>
                                      </p:tavLst>
                                    </p:anim>
                                    <p:anim calcmode="lin" valueType="num">
                                      <p:cBhvr>
                                        <p:cTn dur="500" fill="hold" id="8"/>
                                        <p:tgtEl>
                                          <p:spTgt spid="56"/>
                                        </p:tgtEl>
                                        <p:attrNameLst>
                                          <p:attrName>ppt_h</p:attrName>
                                        </p:attrNameLst>
                                      </p:cBhvr>
                                      <p:tavLst>
                                        <p:tav tm="0">
                                          <p:val>
                                            <p:fltVal val="0"/>
                                          </p:val>
                                        </p:tav>
                                        <p:tav tm="100000">
                                          <p:val>
                                            <p:strVal val="#ppt_h"/>
                                          </p:val>
                                        </p:tav>
                                      </p:tavLst>
                                    </p:anim>
                                    <p:animEffect filter="fade" transition="in">
                                      <p:cBhvr>
                                        <p:cTn dur="500" id="9"/>
                                        <p:tgtEl>
                                          <p:spTgt spid="56"/>
                                        </p:tgtEl>
                                      </p:cBhvr>
                                    </p:animEffect>
                                  </p:childTnLst>
                                </p:cTn>
                              </p:par>
                            </p:childTnLst>
                          </p:cTn>
                        </p:par>
                        <p:par>
                          <p:cTn fill="hold" id="10" nodeType="afterGroup">
                            <p:stCondLst>
                              <p:cond delay="500"/>
                            </p:stCondLst>
                            <p:childTnLst>
                              <p:par>
                                <p:cTn fill="hold" id="11" nodeType="afterEffect" presetClass="entr" presetID="22" presetSubtype="8">
                                  <p:stCondLst>
                                    <p:cond delay="0"/>
                                  </p:stCondLst>
                                  <p:childTnLst>
                                    <p:set>
                                      <p:cBhvr>
                                        <p:cTn dur="1" fill="hold" id="12">
                                          <p:stCondLst>
                                            <p:cond delay="0"/>
                                          </p:stCondLst>
                                        </p:cTn>
                                        <p:tgtEl>
                                          <p:spTgt spid="3"/>
                                        </p:tgtEl>
                                        <p:attrNameLst>
                                          <p:attrName>style.visibility</p:attrName>
                                        </p:attrNameLst>
                                      </p:cBhvr>
                                      <p:to>
                                        <p:strVal val="visible"/>
                                      </p:to>
                                    </p:set>
                                    <p:animEffect filter="wipe(left)" transition="in">
                                      <p:cBhvr>
                                        <p:cTn dur="500" id="13"/>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6"/>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a:off x="0" y="3219450"/>
            <a:ext cx="9144000"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55576" y="311909"/>
            <a:ext cx="2952328" cy="365760"/>
          </a:xfrm>
          <a:prstGeom prst="rect">
            <a:avLst/>
          </a:prstGeom>
          <a:noFill/>
        </p:spPr>
        <p:txBody>
          <a:bodyPr rtlCol="0" vert="horz" wrap="square">
            <a:spAutoFit/>
          </a:bodyPr>
          <a:lstStyle/>
          <a:p>
            <a:r>
              <a:rPr altLang="zh-CN" b="1" lang="en-US" smtClean="0" sz="1800">
                <a:solidFill>
                  <a:srgbClr val="DC1F26"/>
                </a:solidFill>
                <a:latin charset="-122" pitchFamily="34" typeface="微软雅黑"/>
                <a:ea charset="-122" pitchFamily="34" typeface="微软雅黑"/>
              </a:rPr>
              <a:t>ThinkPad的全球重大事件</a:t>
            </a:r>
          </a:p>
        </p:txBody>
      </p:sp>
      <p:sp>
        <p:nvSpPr>
          <p:cNvPr id="4" name="矩形 3"/>
          <p:cNvSpPr/>
          <p:nvPr/>
        </p:nvSpPr>
        <p:spPr>
          <a:xfrm>
            <a:off x="467544" y="365617"/>
            <a:ext cx="288032" cy="2619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TextBox 5"/>
          <p:cNvSpPr txBox="1"/>
          <p:nvPr/>
        </p:nvSpPr>
        <p:spPr>
          <a:xfrm>
            <a:off x="215516" y="1275606"/>
            <a:ext cx="792088" cy="1554480"/>
          </a:xfrm>
          <a:prstGeom prst="rect">
            <a:avLst/>
          </a:prstGeom>
          <a:noFill/>
        </p:spPr>
        <p:txBody>
          <a:bodyPr rtlCol="0" wrap="square">
            <a:spAutoFit/>
          </a:bodyPr>
          <a:lstStyle/>
          <a:p>
            <a:r>
              <a:rPr altLang="zh-CN" b="1" lang="en-US" smtClean="0" sz="9600">
                <a:latin charset="-122" pitchFamily="34" typeface="微软雅黑"/>
                <a:ea charset="-122" pitchFamily="34" typeface="微软雅黑"/>
              </a:rPr>
              <a:t>4</a:t>
            </a:r>
          </a:p>
        </p:txBody>
      </p:sp>
      <p:sp>
        <p:nvSpPr>
          <p:cNvPr id="8" name="Rectangle 4"/>
          <p:cNvSpPr/>
          <p:nvPr/>
        </p:nvSpPr>
        <p:spPr bwMode="auto">
          <a:xfrm>
            <a:off x="1060124" y="2012764"/>
            <a:ext cx="2287740" cy="508000"/>
          </a:xfrm>
          <a:prstGeom prst="rect">
            <a:avLst/>
          </a:prstGeom>
          <a:noFill/>
          <a:ln w="9525">
            <a:noFill/>
            <a:miter lim="800000"/>
          </a:ln>
        </p:spPr>
        <p:txBody>
          <a:bodyPr bIns="38100" lIns="38100" rIns="38100" tIns="38100"/>
          <a:lstStyle/>
          <a:p>
            <a:r>
              <a:rPr altLang="en-US" lang="zh-CN" sz="1400">
                <a:latin charset="-122" pitchFamily="34" typeface="微软雅黑"/>
                <a:ea charset="-122" pitchFamily="34" typeface="微软雅黑"/>
                <a:cs typeface="微软雅黑"/>
                <a:sym charset="0" pitchFamily="34" typeface="Tahoma"/>
              </a:rPr>
              <a:t>从2006都灵冬奥会到2008北京奥运会，成功搭建了稳定的信息平台。</a:t>
            </a:r>
          </a:p>
        </p:txBody>
      </p:sp>
      <p:sp>
        <p:nvSpPr>
          <p:cNvPr id="9" name="TextBox 8"/>
          <p:cNvSpPr txBox="1"/>
          <p:nvPr/>
        </p:nvSpPr>
        <p:spPr>
          <a:xfrm>
            <a:off x="3090120" y="3302001"/>
            <a:ext cx="792088" cy="1554480"/>
          </a:xfrm>
          <a:prstGeom prst="rect">
            <a:avLst/>
          </a:prstGeom>
          <a:noFill/>
        </p:spPr>
        <p:txBody>
          <a:bodyPr rtlCol="0" wrap="square">
            <a:spAutoFit/>
          </a:bodyPr>
          <a:lstStyle/>
          <a:p>
            <a:r>
              <a:rPr altLang="zh-CN" b="1" lang="en-US" smtClean="0" sz="9600">
                <a:latin charset="-122" pitchFamily="34" typeface="微软雅黑"/>
                <a:ea charset="-122" pitchFamily="34" typeface="微软雅黑"/>
              </a:rPr>
              <a:t>5</a:t>
            </a:r>
          </a:p>
        </p:txBody>
      </p:sp>
      <p:sp>
        <p:nvSpPr>
          <p:cNvPr id="11" name="Rectangle 7"/>
          <p:cNvSpPr/>
          <p:nvPr/>
        </p:nvSpPr>
        <p:spPr bwMode="auto">
          <a:xfrm>
            <a:off x="3871678" y="3877091"/>
            <a:ext cx="2129952" cy="975160"/>
          </a:xfrm>
          <a:prstGeom prst="rect">
            <a:avLst/>
          </a:prstGeom>
          <a:noFill/>
          <a:ln w="9525">
            <a:noFill/>
            <a:miter lim="800000"/>
          </a:ln>
        </p:spPr>
        <p:txBody>
          <a:bodyPr bIns="38100" lIns="38100" rIns="38100" tIns="38100"/>
          <a:lstStyle/>
          <a:p>
            <a:r>
              <a:rPr altLang="zh-CN" lang="en-US" sz="1400">
                <a:latin charset="-122" pitchFamily="34" typeface="微软雅黑"/>
                <a:ea charset="-122" pitchFamily="34" typeface="微软雅黑"/>
                <a:cs typeface="微软雅黑"/>
                <a:sym charset="0" pitchFamily="34" typeface="Tahoma"/>
              </a:rPr>
              <a:t>2009年ThinkPad为F1迈凯轮车队模拟多种情况下的应对策略，精准测定赛车各性能指标。</a:t>
            </a:r>
          </a:p>
        </p:txBody>
      </p:sp>
      <p:sp>
        <p:nvSpPr>
          <p:cNvPr id="13" name="TextBox 12"/>
          <p:cNvSpPr txBox="1"/>
          <p:nvPr/>
        </p:nvSpPr>
        <p:spPr>
          <a:xfrm>
            <a:off x="6041213" y="1275606"/>
            <a:ext cx="792088" cy="1554480"/>
          </a:xfrm>
          <a:prstGeom prst="rect">
            <a:avLst/>
          </a:prstGeom>
          <a:noFill/>
        </p:spPr>
        <p:txBody>
          <a:bodyPr rtlCol="0" wrap="square">
            <a:spAutoFit/>
          </a:bodyPr>
          <a:lstStyle/>
          <a:p>
            <a:r>
              <a:rPr altLang="zh-CN" b="1" lang="en-US" smtClean="0" sz="9600">
                <a:latin charset="-122" pitchFamily="34" typeface="微软雅黑"/>
                <a:ea charset="-122" pitchFamily="34" typeface="微软雅黑"/>
              </a:rPr>
              <a:t>6</a:t>
            </a:r>
          </a:p>
        </p:txBody>
      </p:sp>
      <p:sp>
        <p:nvSpPr>
          <p:cNvPr id="14" name="Rectangle 7"/>
          <p:cNvSpPr/>
          <p:nvPr/>
        </p:nvSpPr>
        <p:spPr bwMode="auto">
          <a:xfrm>
            <a:off x="6868115" y="1844985"/>
            <a:ext cx="2168381" cy="843558"/>
          </a:xfrm>
          <a:prstGeom prst="rect">
            <a:avLst/>
          </a:prstGeom>
          <a:noFill/>
          <a:ln w="9525">
            <a:noFill/>
            <a:miter lim="800000"/>
          </a:ln>
        </p:spPr>
        <p:txBody>
          <a:bodyPr bIns="38100" lIns="38100" rIns="38100" tIns="38100"/>
          <a:lstStyle/>
          <a:p>
            <a:r>
              <a:rPr altLang="zh-CN" lang="en-US" sz="1400">
                <a:latin charset="-122" pitchFamily="34" typeface="微软雅黑"/>
                <a:ea charset="-122" pitchFamily="34" typeface="微软雅黑"/>
                <a:cs typeface="微软雅黑"/>
                <a:sym charset="0" pitchFamily="34" typeface="Tahoma"/>
              </a:rPr>
              <a:t>2009年ThinkPad与“恶劣气候研究中心“合作龙卷风研究项目。</a:t>
            </a:r>
          </a:p>
        </p:txBody>
      </p:sp>
      <p:grpSp>
        <p:nvGrpSpPr>
          <p:cNvPr id="15" name="Group 15"/>
          <p:cNvGrpSpPr/>
          <p:nvPr/>
        </p:nvGrpSpPr>
        <p:grpSpPr>
          <a:xfrm>
            <a:off x="991885" y="3455251"/>
            <a:ext cx="1079500" cy="1397000"/>
            <a:chExt cx="680" cy="880"/>
          </a:xfrm>
        </p:grpSpPr>
        <p:pic>
          <p:nvPicPr>
            <p:cNvPr id="16" name="Picture 16"/>
            <p:cNvPicPr>
              <a:picLocks noChangeArrowheads="1" noChangeAspect="1"/>
            </p:cNvPicPr>
            <p:nvPr/>
          </p:nvPicPr>
          <p:blipFill>
            <a:blip r:embed="rId2"/>
            <a:stretch>
              <a:fillRect/>
            </a:stretch>
          </p:blipFill>
          <p:spPr bwMode="auto">
            <a:xfrm>
              <a:off x="32" y="32"/>
              <a:ext cx="609" cy="816"/>
            </a:xfrm>
            <a:prstGeom prst="rect">
              <a:avLst/>
            </a:prstGeom>
            <a:noFill/>
            <a:ln w="12700">
              <a:noFill/>
              <a:miter lim="800000"/>
            </a:ln>
          </p:spPr>
        </p:pic>
        <p:pic>
          <p:nvPicPr>
            <p:cNvPr id="17" name="Picture 17"/>
            <p:cNvPicPr>
              <a:picLocks noChangeArrowheads="1"/>
            </p:cNvPicPr>
            <p:nvPr/>
          </p:nvPicPr>
          <p:blipFill>
            <a:blip r:embed="rId3"/>
            <a:stretch>
              <a:fillRect/>
            </a:stretch>
          </p:blipFill>
          <p:spPr bwMode="auto">
            <a:xfrm>
              <a:off x="0" y="0"/>
              <a:ext cx="680" cy="880"/>
            </a:xfrm>
            <a:prstGeom prst="rect">
              <a:avLst/>
            </a:prstGeom>
            <a:noFill/>
            <a:ln w="12700">
              <a:noFill/>
              <a:miter lim="800000"/>
            </a:ln>
          </p:spPr>
        </p:pic>
      </p:grpSp>
      <p:pic>
        <p:nvPicPr>
          <p:cNvPr id="18" name="Picture 14"/>
          <p:cNvPicPr>
            <a:picLocks noChangeArrowheads="1"/>
          </p:cNvPicPr>
          <p:nvPr/>
        </p:nvPicPr>
        <p:blipFill>
          <a:blip r:embed="rId4"/>
          <a:stretch>
            <a:fillRect/>
          </a:stretch>
        </p:blipFill>
        <p:spPr bwMode="auto">
          <a:xfrm>
            <a:off x="3564215" y="1566245"/>
            <a:ext cx="2293726" cy="1213761"/>
          </a:xfrm>
          <a:prstGeom prst="rect">
            <a:avLst/>
          </a:prstGeom>
          <a:noFill/>
          <a:ln w="12700">
            <a:noFill/>
            <a:miter lim="800000"/>
          </a:ln>
        </p:spPr>
      </p:pic>
      <p:pic>
        <p:nvPicPr>
          <p:cNvPr id="19" name="Picture 10"/>
          <p:cNvPicPr>
            <a:picLocks noChangeArrowheads="1"/>
          </p:cNvPicPr>
          <p:nvPr/>
        </p:nvPicPr>
        <p:blipFill>
          <a:blip r:embed="rId5"/>
          <a:stretch>
            <a:fillRect/>
          </a:stretch>
        </p:blipFill>
        <p:spPr bwMode="auto">
          <a:xfrm>
            <a:off x="6588224" y="3455251"/>
            <a:ext cx="2157040" cy="1423251"/>
          </a:xfrm>
          <a:prstGeom prst="rect">
            <a:avLst/>
          </a:prstGeom>
          <a:noFill/>
          <a:ln w="12700">
            <a:noFill/>
            <a:miter lim="800000"/>
          </a:ln>
        </p:spPr>
      </p:pic>
    </p:spTree>
    <p:extLst>
      <p:ext uri="{BB962C8B-B14F-4D97-AF65-F5344CB8AC3E}">
        <p14:creationId val="1618775955"/>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6"/>
                                        </p:tgtEl>
                                        <p:attrNameLst>
                                          <p:attrName>style.visibility</p:attrName>
                                        </p:attrNameLst>
                                      </p:cBhvr>
                                      <p:to>
                                        <p:strVal val="visible"/>
                                      </p:to>
                                    </p:set>
                                    <p:animEffect filter="fade" transition="in">
                                      <p:cBhvr>
                                        <p:cTn dur="1000" id="11"/>
                                        <p:tgtEl>
                                          <p:spTgt spid="6"/>
                                        </p:tgtEl>
                                      </p:cBhvr>
                                    </p:animEffect>
                                    <p:anim calcmode="lin" valueType="num">
                                      <p:cBhvr>
                                        <p:cTn dur="1000" fill="hold" id="12"/>
                                        <p:tgtEl>
                                          <p:spTgt spid="6"/>
                                        </p:tgtEl>
                                        <p:attrNameLst>
                                          <p:attrName>ppt_x</p:attrName>
                                        </p:attrNameLst>
                                      </p:cBhvr>
                                      <p:tavLst>
                                        <p:tav tm="0">
                                          <p:val>
                                            <p:strVal val="#ppt_x"/>
                                          </p:val>
                                        </p:tav>
                                        <p:tav tm="100000">
                                          <p:val>
                                            <p:strVal val="#ppt_x"/>
                                          </p:val>
                                        </p:tav>
                                      </p:tavLst>
                                    </p:anim>
                                    <p:anim calcmode="lin" valueType="num">
                                      <p:cBhvr>
                                        <p:cTn dur="1000" fill="hold" id="13"/>
                                        <p:tgtEl>
                                          <p:spTgt spid="6"/>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10" presetSubtype="0">
                                  <p:stCondLst>
                                    <p:cond delay="0"/>
                                  </p:stCondLst>
                                  <p:childTnLst>
                                    <p:set>
                                      <p:cBhvr>
                                        <p:cTn dur="1" fill="hold" id="16">
                                          <p:stCondLst>
                                            <p:cond delay="0"/>
                                          </p:stCondLst>
                                        </p:cTn>
                                        <p:tgtEl>
                                          <p:spTgt spid="15"/>
                                        </p:tgtEl>
                                        <p:attrNameLst>
                                          <p:attrName>style.visibility</p:attrName>
                                        </p:attrNameLst>
                                      </p:cBhvr>
                                      <p:to>
                                        <p:strVal val="visible"/>
                                      </p:to>
                                    </p:set>
                                    <p:animEffect filter="fade" transition="in">
                                      <p:cBhvr>
                                        <p:cTn dur="500" id="17"/>
                                        <p:tgtEl>
                                          <p:spTgt spid="15"/>
                                        </p:tgtEl>
                                      </p:cBhvr>
                                    </p:animEffect>
                                  </p:childTnLst>
                                </p:cTn>
                              </p:par>
                            </p:childTnLst>
                          </p:cTn>
                        </p:par>
                        <p:par>
                          <p:cTn fill="hold" id="18" nodeType="afterGroup">
                            <p:stCondLst>
                              <p:cond delay="2000"/>
                            </p:stCondLst>
                            <p:childTnLst>
                              <p:par>
                                <p:cTn fill="hold" grpId="0" id="19" nodeType="afterEffect" presetClass="entr" presetID="22" presetSubtype="8">
                                  <p:stCondLst>
                                    <p:cond delay="0"/>
                                  </p:stCondLst>
                                  <p:childTnLst>
                                    <p:set>
                                      <p:cBhvr>
                                        <p:cTn dur="1" fill="hold" id="20">
                                          <p:stCondLst>
                                            <p:cond delay="0"/>
                                          </p:stCondLst>
                                        </p:cTn>
                                        <p:tgtEl>
                                          <p:spTgt spid="8"/>
                                        </p:tgtEl>
                                        <p:attrNameLst>
                                          <p:attrName>style.visibility</p:attrName>
                                        </p:attrNameLst>
                                      </p:cBhvr>
                                      <p:to>
                                        <p:strVal val="visible"/>
                                      </p:to>
                                    </p:set>
                                    <p:animEffect filter="wipe(left)" transition="in">
                                      <p:cBhvr>
                                        <p:cTn dur="500" id="21"/>
                                        <p:tgtEl>
                                          <p:spTgt spid="8"/>
                                        </p:tgtEl>
                                      </p:cBhvr>
                                    </p:animEffect>
                                  </p:childTnLst>
                                </p:cTn>
                              </p:par>
                            </p:childTnLst>
                          </p:cTn>
                        </p:par>
                        <p:par>
                          <p:cTn fill="hold" id="22" nodeType="afterGroup">
                            <p:stCondLst>
                              <p:cond delay="2500"/>
                            </p:stCondLst>
                            <p:childTnLst>
                              <p:par>
                                <p:cTn fill="hold" grpId="0" id="23" nodeType="afterEffect" presetClass="entr" presetID="42" presetSubtype="0">
                                  <p:stCondLst>
                                    <p:cond delay="0"/>
                                  </p:stCondLst>
                                  <p:childTnLst>
                                    <p:set>
                                      <p:cBhvr>
                                        <p:cTn dur="1" fill="hold" id="24">
                                          <p:stCondLst>
                                            <p:cond delay="0"/>
                                          </p:stCondLst>
                                        </p:cTn>
                                        <p:tgtEl>
                                          <p:spTgt spid="9"/>
                                        </p:tgtEl>
                                        <p:attrNameLst>
                                          <p:attrName>style.visibility</p:attrName>
                                        </p:attrNameLst>
                                      </p:cBhvr>
                                      <p:to>
                                        <p:strVal val="visible"/>
                                      </p:to>
                                    </p:set>
                                    <p:animEffect filter="fade" transition="in">
                                      <p:cBhvr>
                                        <p:cTn dur="1000" id="25"/>
                                        <p:tgtEl>
                                          <p:spTgt spid="9"/>
                                        </p:tgtEl>
                                      </p:cBhvr>
                                    </p:animEffect>
                                    <p:anim calcmode="lin" valueType="num">
                                      <p:cBhvr>
                                        <p:cTn dur="1000" fill="hold" id="26"/>
                                        <p:tgtEl>
                                          <p:spTgt spid="9"/>
                                        </p:tgtEl>
                                        <p:attrNameLst>
                                          <p:attrName>ppt_x</p:attrName>
                                        </p:attrNameLst>
                                      </p:cBhvr>
                                      <p:tavLst>
                                        <p:tav tm="0">
                                          <p:val>
                                            <p:strVal val="#ppt_x"/>
                                          </p:val>
                                        </p:tav>
                                        <p:tav tm="100000">
                                          <p:val>
                                            <p:strVal val="#ppt_x"/>
                                          </p:val>
                                        </p:tav>
                                      </p:tavLst>
                                    </p:anim>
                                    <p:anim calcmode="lin" valueType="num">
                                      <p:cBhvr>
                                        <p:cTn dur="1000" fill="hold" id="27"/>
                                        <p:tgtEl>
                                          <p:spTgt spid="9"/>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3500"/>
                            </p:stCondLst>
                            <p:childTnLst>
                              <p:par>
                                <p:cTn fill="hold" id="29" nodeType="afterEffect" presetClass="entr" presetID="10" presetSubtype="0">
                                  <p:stCondLst>
                                    <p:cond delay="0"/>
                                  </p:stCondLst>
                                  <p:childTnLst>
                                    <p:set>
                                      <p:cBhvr>
                                        <p:cTn dur="1" fill="hold" id="30">
                                          <p:stCondLst>
                                            <p:cond delay="0"/>
                                          </p:stCondLst>
                                        </p:cTn>
                                        <p:tgtEl>
                                          <p:spTgt spid="18"/>
                                        </p:tgtEl>
                                        <p:attrNameLst>
                                          <p:attrName>style.visibility</p:attrName>
                                        </p:attrNameLst>
                                      </p:cBhvr>
                                      <p:to>
                                        <p:strVal val="visible"/>
                                      </p:to>
                                    </p:set>
                                    <p:animEffect filter="fade" transition="in">
                                      <p:cBhvr>
                                        <p:cTn dur="500" id="31"/>
                                        <p:tgtEl>
                                          <p:spTgt spid="18"/>
                                        </p:tgtEl>
                                      </p:cBhvr>
                                    </p:animEffect>
                                  </p:childTnLst>
                                </p:cTn>
                              </p:par>
                            </p:childTnLst>
                          </p:cTn>
                        </p:par>
                        <p:par>
                          <p:cTn fill="hold" id="32" nodeType="afterGroup">
                            <p:stCondLst>
                              <p:cond delay="4000"/>
                            </p:stCondLst>
                            <p:childTnLst>
                              <p:par>
                                <p:cTn fill="hold" grpId="0" id="33" nodeType="afterEffect" presetClass="entr" presetID="22" presetSubtype="8">
                                  <p:stCondLst>
                                    <p:cond delay="0"/>
                                  </p:stCondLst>
                                  <p:childTnLst>
                                    <p:set>
                                      <p:cBhvr>
                                        <p:cTn dur="1" fill="hold" id="34">
                                          <p:stCondLst>
                                            <p:cond delay="0"/>
                                          </p:stCondLst>
                                        </p:cTn>
                                        <p:tgtEl>
                                          <p:spTgt spid="11"/>
                                        </p:tgtEl>
                                        <p:attrNameLst>
                                          <p:attrName>style.visibility</p:attrName>
                                        </p:attrNameLst>
                                      </p:cBhvr>
                                      <p:to>
                                        <p:strVal val="visible"/>
                                      </p:to>
                                    </p:set>
                                    <p:animEffect filter="wipe(left)" transition="in">
                                      <p:cBhvr>
                                        <p:cTn dur="500" id="35"/>
                                        <p:tgtEl>
                                          <p:spTgt spid="11"/>
                                        </p:tgtEl>
                                      </p:cBhvr>
                                    </p:animEffect>
                                  </p:childTnLst>
                                </p:cTn>
                              </p:par>
                            </p:childTnLst>
                          </p:cTn>
                        </p:par>
                        <p:par>
                          <p:cTn fill="hold" id="36" nodeType="afterGroup">
                            <p:stCondLst>
                              <p:cond delay="4500"/>
                            </p:stCondLst>
                            <p:childTnLst>
                              <p:par>
                                <p:cTn fill="hold" grpId="0" id="37" nodeType="afterEffect" presetClass="entr" presetID="42" presetSubtype="0">
                                  <p:stCondLst>
                                    <p:cond delay="0"/>
                                  </p:stCondLst>
                                  <p:childTnLst>
                                    <p:set>
                                      <p:cBhvr>
                                        <p:cTn dur="1" fill="hold" id="38">
                                          <p:stCondLst>
                                            <p:cond delay="0"/>
                                          </p:stCondLst>
                                        </p:cTn>
                                        <p:tgtEl>
                                          <p:spTgt spid="13"/>
                                        </p:tgtEl>
                                        <p:attrNameLst>
                                          <p:attrName>style.visibility</p:attrName>
                                        </p:attrNameLst>
                                      </p:cBhvr>
                                      <p:to>
                                        <p:strVal val="visible"/>
                                      </p:to>
                                    </p:set>
                                    <p:animEffect filter="fade" transition="in">
                                      <p:cBhvr>
                                        <p:cTn dur="1000" id="39"/>
                                        <p:tgtEl>
                                          <p:spTgt spid="13"/>
                                        </p:tgtEl>
                                      </p:cBhvr>
                                    </p:animEffect>
                                    <p:anim calcmode="lin" valueType="num">
                                      <p:cBhvr>
                                        <p:cTn dur="1000" fill="hold" id="40"/>
                                        <p:tgtEl>
                                          <p:spTgt spid="13"/>
                                        </p:tgtEl>
                                        <p:attrNameLst>
                                          <p:attrName>ppt_x</p:attrName>
                                        </p:attrNameLst>
                                      </p:cBhvr>
                                      <p:tavLst>
                                        <p:tav tm="0">
                                          <p:val>
                                            <p:strVal val="#ppt_x"/>
                                          </p:val>
                                        </p:tav>
                                        <p:tav tm="100000">
                                          <p:val>
                                            <p:strVal val="#ppt_x"/>
                                          </p:val>
                                        </p:tav>
                                      </p:tavLst>
                                    </p:anim>
                                    <p:anim calcmode="lin" valueType="num">
                                      <p:cBhvr>
                                        <p:cTn dur="1000" fill="hold" id="41"/>
                                        <p:tgtEl>
                                          <p:spTgt spid="13"/>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5500"/>
                            </p:stCondLst>
                            <p:childTnLst>
                              <p:par>
                                <p:cTn fill="hold" id="43" nodeType="afterEffect" presetClass="entr" presetID="10" presetSubtype="0">
                                  <p:stCondLst>
                                    <p:cond delay="0"/>
                                  </p:stCondLst>
                                  <p:childTnLst>
                                    <p:set>
                                      <p:cBhvr>
                                        <p:cTn dur="1" fill="hold" id="44">
                                          <p:stCondLst>
                                            <p:cond delay="0"/>
                                          </p:stCondLst>
                                        </p:cTn>
                                        <p:tgtEl>
                                          <p:spTgt spid="19"/>
                                        </p:tgtEl>
                                        <p:attrNameLst>
                                          <p:attrName>style.visibility</p:attrName>
                                        </p:attrNameLst>
                                      </p:cBhvr>
                                      <p:to>
                                        <p:strVal val="visible"/>
                                      </p:to>
                                    </p:set>
                                    <p:animEffect filter="fade" transition="in">
                                      <p:cBhvr>
                                        <p:cTn dur="500" id="45"/>
                                        <p:tgtEl>
                                          <p:spTgt spid="19"/>
                                        </p:tgtEl>
                                      </p:cBhvr>
                                    </p:animEffect>
                                  </p:childTnLst>
                                </p:cTn>
                              </p:par>
                            </p:childTnLst>
                          </p:cTn>
                        </p:par>
                        <p:par>
                          <p:cTn fill="hold" id="46" nodeType="afterGroup">
                            <p:stCondLst>
                              <p:cond delay="6000"/>
                            </p:stCondLst>
                            <p:childTnLst>
                              <p:par>
                                <p:cTn fill="hold" grpId="0" id="47" nodeType="afterEffect" presetClass="entr" presetID="22" presetSubtype="8">
                                  <p:stCondLst>
                                    <p:cond delay="0"/>
                                  </p:stCondLst>
                                  <p:childTnLst>
                                    <p:set>
                                      <p:cBhvr>
                                        <p:cTn dur="1" fill="hold" id="48">
                                          <p:stCondLst>
                                            <p:cond delay="0"/>
                                          </p:stCondLst>
                                        </p:cTn>
                                        <p:tgtEl>
                                          <p:spTgt spid="14"/>
                                        </p:tgtEl>
                                        <p:attrNameLst>
                                          <p:attrName>style.visibility</p:attrName>
                                        </p:attrNameLst>
                                      </p:cBhvr>
                                      <p:to>
                                        <p:strVal val="visible"/>
                                      </p:to>
                                    </p:set>
                                    <p:animEffect filter="wipe(left)" transition="in">
                                      <p:cBhvr>
                                        <p:cTn dur="500" id="49"/>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8"/>
      <p:bldP grpId="0" spid="9"/>
      <p:bldP grpId="0" spid="11"/>
      <p:bldP grpId="0" spid="13"/>
      <p:bldP grpId="0" spid="14"/>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a:endCxn id="22" idx="1"/>
          </p:cNvCxnSpPr>
          <p:nvPr/>
        </p:nvCxnSpPr>
        <p:spPr>
          <a:xfrm>
            <a:off x="0" y="3219450"/>
            <a:ext cx="8582144"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55576" y="311909"/>
            <a:ext cx="2952328" cy="365760"/>
          </a:xfrm>
          <a:prstGeom prst="rect">
            <a:avLst/>
          </a:prstGeom>
          <a:noFill/>
        </p:spPr>
        <p:txBody>
          <a:bodyPr rtlCol="0" vert="horz" wrap="square">
            <a:spAutoFit/>
          </a:bodyPr>
          <a:lstStyle/>
          <a:p>
            <a:r>
              <a:rPr altLang="zh-CN" b="1" lang="en-US" smtClean="0" sz="1800">
                <a:solidFill>
                  <a:srgbClr val="DC1F26"/>
                </a:solidFill>
                <a:latin charset="-122" pitchFamily="34" typeface="微软雅黑"/>
                <a:ea charset="-122" pitchFamily="34" typeface="微软雅黑"/>
              </a:rPr>
              <a:t>ThinkPad的全球重大事件</a:t>
            </a:r>
          </a:p>
        </p:txBody>
      </p:sp>
      <p:sp>
        <p:nvSpPr>
          <p:cNvPr id="4" name="矩形 3"/>
          <p:cNvSpPr/>
          <p:nvPr/>
        </p:nvSpPr>
        <p:spPr>
          <a:xfrm>
            <a:off x="467544" y="365617"/>
            <a:ext cx="288032" cy="2619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0" name="Picture 12">
            <a:hlinkClick action="ppaction://hlinksldjump" r:id="rId3"/>
          </p:cNvPr>
          <p:cNvPicPr>
            <a:picLocks noChangeArrowheads="1"/>
          </p:cNvPicPr>
          <p:nvPr/>
        </p:nvPicPr>
        <p:blipFill>
          <a:blip r:embed="rId2"/>
          <a:stretch>
            <a:fillRect/>
          </a:stretch>
        </p:blipFill>
        <p:spPr bwMode="auto">
          <a:xfrm>
            <a:off x="7668342" y="1629612"/>
            <a:ext cx="1271829" cy="1445125"/>
          </a:xfrm>
          <a:prstGeom prst="rect">
            <a:avLst/>
          </a:prstGeom>
          <a:noFill/>
          <a:ln w="12700">
            <a:noFill/>
            <a:miter lim="800000"/>
          </a:ln>
        </p:spPr>
      </p:pic>
      <p:sp>
        <p:nvSpPr>
          <p:cNvPr id="21" name="Rectangle 13"/>
          <p:cNvSpPr/>
          <p:nvPr/>
        </p:nvSpPr>
        <p:spPr bwMode="auto">
          <a:xfrm>
            <a:off x="2483768" y="2427734"/>
            <a:ext cx="5811795" cy="939800"/>
          </a:xfrm>
          <a:prstGeom prst="rect">
            <a:avLst/>
          </a:prstGeom>
          <a:noFill/>
          <a:ln w="9525">
            <a:noFill/>
            <a:miter lim="800000"/>
          </a:ln>
        </p:spPr>
        <p:txBody>
          <a:bodyPr bIns="38100" lIns="38100" rIns="38100" tIns="38100"/>
          <a:lstStyle/>
          <a:p>
            <a:r>
              <a:rPr altLang="zh-CN" b="1" lang="en-US" smtClean="0" sz="2000">
                <a:latin charset="-122" pitchFamily="34" typeface="微软雅黑"/>
                <a:ea charset="-122" pitchFamily="34" typeface="微软雅黑"/>
                <a:cs typeface="微软雅黑"/>
                <a:sym charset="0" pitchFamily="34" typeface="Tahoma"/>
              </a:rPr>
              <a:t>2010年，ThinkPad为上海世博会提供整体计算机系统的运营和技术支持、电脑设备硬件和运营服务。</a:t>
            </a:r>
          </a:p>
        </p:txBody>
      </p:sp>
      <p:sp>
        <p:nvSpPr>
          <p:cNvPr id="22" name="矩形 21"/>
          <p:cNvSpPr/>
          <p:nvPr/>
        </p:nvSpPr>
        <p:spPr>
          <a:xfrm>
            <a:off x="8582144" y="3147442"/>
            <a:ext cx="131505" cy="144016"/>
          </a:xfrm>
          <a:prstGeom prst="rect">
            <a:avLst/>
          </a:prstGeom>
          <a:solidFill>
            <a:srgbClr val="DC1F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868316613"/>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accel="50000" decel="50000" fill="hold" id="9" nodeType="afterEffect" presetClass="path" presetID="35" presetSubtype="0">
                                  <p:stCondLst>
                                    <p:cond delay="0"/>
                                  </p:stCondLst>
                                  <p:childTnLst>
                                    <p:animMotion origin="layout" path="M 2.77778E-07 3.72416E-06 L -0.75469 0.00061" pathEditMode="relative" ptsTypes="AA" rAng="0">
                                      <p:cBhvr>
                                        <p:cTn dur="1000" fill="hold" id="10"/>
                                        <p:tgtEl>
                                          <p:spTgt spid="20"/>
                                        </p:tgtEl>
                                        <p:attrNameLst>
                                          <p:attrName>ppt_x</p:attrName>
                                          <p:attrName>ppt_y</p:attrName>
                                        </p:attrNameLst>
                                      </p:cBhvr>
                                      <p:rCtr x="-37743" y="31"/>
                                    </p:animMotion>
                                  </p:childTnLst>
                                </p:cTn>
                              </p:par>
                            </p:childTnLst>
                          </p:cTn>
                        </p:par>
                        <p:par>
                          <p:cTn fill="hold" id="11" nodeType="afterGroup">
                            <p:stCondLst>
                              <p:cond delay="1500"/>
                            </p:stCondLst>
                            <p:childTnLst>
                              <p:par>
                                <p:cTn fill="hold" grpId="0" id="12" nodeType="afterEffect" presetClass="entr" presetID="2" presetSubtype="2">
                                  <p:stCondLst>
                                    <p:cond delay="0"/>
                                  </p:stCondLst>
                                  <p:childTnLst>
                                    <p:set>
                                      <p:cBhvr>
                                        <p:cTn dur="1" fill="hold" id="13">
                                          <p:stCondLst>
                                            <p:cond delay="0"/>
                                          </p:stCondLst>
                                        </p:cTn>
                                        <p:tgtEl>
                                          <p:spTgt spid="21"/>
                                        </p:tgtEl>
                                        <p:attrNameLst>
                                          <p:attrName>style.visibility</p:attrName>
                                        </p:attrNameLst>
                                      </p:cBhvr>
                                      <p:to>
                                        <p:strVal val="visible"/>
                                      </p:to>
                                    </p:set>
                                    <p:anim calcmode="lin" valueType="num">
                                      <p:cBhvr additive="base">
                                        <p:cTn dur="500" fill="hold" id="14"/>
                                        <p:tgtEl>
                                          <p:spTgt spid="21"/>
                                        </p:tgtEl>
                                        <p:attrNameLst>
                                          <p:attrName>ppt_x</p:attrName>
                                        </p:attrNameLst>
                                      </p:cBhvr>
                                      <p:tavLst>
                                        <p:tav tm="0">
                                          <p:val>
                                            <p:strVal val="1+#ppt_w/2"/>
                                          </p:val>
                                        </p:tav>
                                        <p:tav tm="100000">
                                          <p:val>
                                            <p:strVal val="#ppt_x"/>
                                          </p:val>
                                        </p:tav>
                                      </p:tavLst>
                                    </p:anim>
                                    <p:anim calcmode="lin" valueType="num">
                                      <p:cBhvr additive="base">
                                        <p:cTn dur="500" fill="hold" id="15"/>
                                        <p:tgtEl>
                                          <p:spTgt spid="21"/>
                                        </p:tgtEl>
                                        <p:attrNameLst>
                                          <p:attrName>ppt_y</p:attrName>
                                        </p:attrNameLst>
                                      </p:cBhvr>
                                      <p:tavLst>
                                        <p:tav tm="0">
                                          <p:val>
                                            <p:strVal val="#ppt_y"/>
                                          </p:val>
                                        </p:tav>
                                        <p:tav tm="100000">
                                          <p:val>
                                            <p:strVal val="#ppt_y"/>
                                          </p:val>
                                        </p:tav>
                                      </p:tavLst>
                                    </p:anim>
                                  </p:childTnLst>
                                </p:cTn>
                              </p:par>
                            </p:childTnLst>
                          </p:cTn>
                        </p:par>
                        <p:par>
                          <p:cTn fill="hold" id="16" nodeType="afterGroup">
                            <p:stCondLst>
                              <p:cond delay="2000"/>
                            </p:stCondLst>
                            <p:childTnLst>
                              <p:par>
                                <p:cTn fill="hold" grpId="0" id="17" nodeType="afterEffect" presetClass="entr" presetID="53" presetSubtype="0">
                                  <p:stCondLst>
                                    <p:cond delay="0"/>
                                  </p:stCondLst>
                                  <p:childTnLst>
                                    <p:set>
                                      <p:cBhvr>
                                        <p:cTn dur="1" fill="hold" id="18">
                                          <p:stCondLst>
                                            <p:cond delay="0"/>
                                          </p:stCondLst>
                                        </p:cTn>
                                        <p:tgtEl>
                                          <p:spTgt spid="22"/>
                                        </p:tgtEl>
                                        <p:attrNameLst>
                                          <p:attrName>style.visibility</p:attrName>
                                        </p:attrNameLst>
                                      </p:cBhvr>
                                      <p:to>
                                        <p:strVal val="visible"/>
                                      </p:to>
                                    </p:set>
                                    <p:anim calcmode="lin" valueType="num">
                                      <p:cBhvr>
                                        <p:cTn dur="500" fill="hold" id="19"/>
                                        <p:tgtEl>
                                          <p:spTgt spid="22"/>
                                        </p:tgtEl>
                                        <p:attrNameLst>
                                          <p:attrName>ppt_w</p:attrName>
                                        </p:attrNameLst>
                                      </p:cBhvr>
                                      <p:tavLst>
                                        <p:tav tm="0">
                                          <p:val>
                                            <p:fltVal val="0"/>
                                          </p:val>
                                        </p:tav>
                                        <p:tav tm="100000">
                                          <p:val>
                                            <p:strVal val="#ppt_w"/>
                                          </p:val>
                                        </p:tav>
                                      </p:tavLst>
                                    </p:anim>
                                    <p:anim calcmode="lin" valueType="num">
                                      <p:cBhvr>
                                        <p:cTn dur="500" fill="hold" id="20"/>
                                        <p:tgtEl>
                                          <p:spTgt spid="22"/>
                                        </p:tgtEl>
                                        <p:attrNameLst>
                                          <p:attrName>ppt_h</p:attrName>
                                        </p:attrNameLst>
                                      </p:cBhvr>
                                      <p:tavLst>
                                        <p:tav tm="0">
                                          <p:val>
                                            <p:fltVal val="0"/>
                                          </p:val>
                                        </p:tav>
                                        <p:tav tm="100000">
                                          <p:val>
                                            <p:strVal val="#ppt_h"/>
                                          </p:val>
                                        </p:tav>
                                      </p:tavLst>
                                    </p:anim>
                                    <p:animEffect filter="fade" transition="in">
                                      <p:cBhvr>
                                        <p:cTn dur="500" id="21"/>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1488738" y="209365"/>
            <a:ext cx="6768752" cy="1844040"/>
          </a:xfrm>
          <a:prstGeom prst="rect">
            <a:avLst/>
          </a:prstGeom>
          <a:noFill/>
        </p:spPr>
        <p:txBody>
          <a:bodyPr rtlCol="0" vert="horz" wrap="square">
            <a:spAutoFit/>
          </a:bodyPr>
          <a:lstStyle/>
          <a:p>
            <a:r>
              <a:rPr altLang="zh-CN" b="1" lang="en-US" smtClean="0" sz="11500">
                <a:ea charset="-122" pitchFamily="34" typeface="微软雅黑"/>
              </a:rPr>
              <a:t>ThinkPad</a:t>
            </a:r>
          </a:p>
        </p:txBody>
      </p:sp>
      <p:sp>
        <p:nvSpPr>
          <p:cNvPr id="20" name="矩形 19"/>
          <p:cNvSpPr/>
          <p:nvPr/>
        </p:nvSpPr>
        <p:spPr>
          <a:xfrm>
            <a:off x="3360946" y="3303822"/>
            <a:ext cx="3321597" cy="1296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20"/>
          <p:cNvSpPr/>
          <p:nvPr/>
        </p:nvSpPr>
        <p:spPr>
          <a:xfrm>
            <a:off x="6779298" y="3290481"/>
            <a:ext cx="1465110" cy="1296144"/>
          </a:xfrm>
          <a:prstGeom prst="rect">
            <a:avLst/>
          </a:prstGeom>
          <a:solidFill>
            <a:srgbClr val="DC1F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1"/>
          <p:cNvSpPr/>
          <p:nvPr/>
        </p:nvSpPr>
        <p:spPr>
          <a:xfrm>
            <a:off x="912674" y="1866250"/>
            <a:ext cx="2880320" cy="1296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912674" y="3303822"/>
            <a:ext cx="2304256" cy="1296144"/>
          </a:xfrm>
          <a:prstGeom prst="rect">
            <a:avLst/>
          </a:prstGeom>
          <a:solidFill>
            <a:srgbClr val="DC1F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23"/>
          <p:cNvSpPr/>
          <p:nvPr/>
        </p:nvSpPr>
        <p:spPr>
          <a:xfrm>
            <a:off x="3937010" y="1866250"/>
            <a:ext cx="1305373" cy="1296144"/>
          </a:xfrm>
          <a:prstGeom prst="rect">
            <a:avLst/>
          </a:prstGeom>
          <a:solidFill>
            <a:srgbClr val="DC1F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DC1F26"/>
              </a:solidFill>
            </a:endParaRPr>
          </a:p>
        </p:txBody>
      </p:sp>
      <p:sp>
        <p:nvSpPr>
          <p:cNvPr id="25" name="矩形 24"/>
          <p:cNvSpPr/>
          <p:nvPr/>
        </p:nvSpPr>
        <p:spPr>
          <a:xfrm>
            <a:off x="5365304" y="1866249"/>
            <a:ext cx="2880320" cy="1296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ysClr lastClr="000000" val="windowText"/>
              </a:solidFill>
            </a:endParaRPr>
          </a:p>
        </p:txBody>
      </p:sp>
      <p:sp>
        <p:nvSpPr>
          <p:cNvPr id="26" name="TextBox 25"/>
          <p:cNvSpPr txBox="1"/>
          <p:nvPr/>
        </p:nvSpPr>
        <p:spPr>
          <a:xfrm>
            <a:off x="1187624" y="2124793"/>
            <a:ext cx="2448272" cy="822960"/>
          </a:xfrm>
          <a:prstGeom prst="rect">
            <a:avLst/>
          </a:prstGeom>
          <a:noFill/>
        </p:spPr>
        <p:txBody>
          <a:bodyPr rtlCol="0" wrap="square">
            <a:spAutoFit/>
          </a:bodyPr>
          <a:lstStyle/>
          <a:p>
            <a:r>
              <a:rPr altLang="en-US" b="1" lang="zh-CN" smtClean="0" sz="2400">
                <a:solidFill>
                  <a:schemeClr val="bg1"/>
                </a:solidFill>
                <a:latin charset="-122" pitchFamily="34" typeface="微软雅黑"/>
                <a:ea charset="-122" pitchFamily="34" typeface="微软雅黑"/>
              </a:rPr>
              <a:t>传奇的品牌和高度的消费者认知</a:t>
            </a:r>
          </a:p>
        </p:txBody>
      </p:sp>
      <p:sp>
        <p:nvSpPr>
          <p:cNvPr id="27" name="TextBox 26"/>
          <p:cNvSpPr txBox="1"/>
          <p:nvPr/>
        </p:nvSpPr>
        <p:spPr>
          <a:xfrm>
            <a:off x="3983936" y="1914157"/>
            <a:ext cx="1211519" cy="1188720"/>
          </a:xfrm>
          <a:prstGeom prst="rect">
            <a:avLst/>
          </a:prstGeom>
          <a:noFill/>
        </p:spPr>
        <p:txBody>
          <a:bodyPr rtlCol="0" wrap="square">
            <a:spAutoFit/>
          </a:bodyPr>
          <a:lstStyle/>
          <a:p>
            <a:r>
              <a:rPr altLang="en-US" b="1" lang="zh-CN" smtClean="0" sz="3600">
                <a:solidFill>
                  <a:schemeClr val="bg1"/>
                </a:solidFill>
                <a:latin charset="-122" pitchFamily="34" typeface="微软雅黑"/>
                <a:ea charset="-122" pitchFamily="34" typeface="微软雅黑"/>
              </a:rPr>
              <a:t>创新技术</a:t>
            </a:r>
          </a:p>
        </p:txBody>
      </p:sp>
      <p:sp>
        <p:nvSpPr>
          <p:cNvPr id="28" name="TextBox 27"/>
          <p:cNvSpPr txBox="1"/>
          <p:nvPr/>
        </p:nvSpPr>
        <p:spPr>
          <a:xfrm>
            <a:off x="931538" y="3438748"/>
            <a:ext cx="2338614" cy="1066800"/>
          </a:xfrm>
          <a:prstGeom prst="rect">
            <a:avLst/>
          </a:prstGeom>
          <a:noFill/>
        </p:spPr>
        <p:txBody>
          <a:bodyPr rtlCol="0" wrap="square">
            <a:spAutoFit/>
          </a:bodyPr>
          <a:lstStyle/>
          <a:p>
            <a:r>
              <a:rPr altLang="zh-CN" b="1" lang="en-US" smtClean="0" sz="3200">
                <a:solidFill>
                  <a:schemeClr val="bg1"/>
                </a:solidFill>
                <a:latin charset="-122" pitchFamily="34" typeface="微软雅黑"/>
                <a:ea charset="-122" pitchFamily="34" typeface="微软雅黑"/>
              </a:rPr>
              <a:t>20周年光辉历史全回顾</a:t>
            </a:r>
          </a:p>
        </p:txBody>
      </p:sp>
      <p:sp>
        <p:nvSpPr>
          <p:cNvPr id="29" name="TextBox 28"/>
          <p:cNvSpPr txBox="1"/>
          <p:nvPr/>
        </p:nvSpPr>
        <p:spPr>
          <a:xfrm>
            <a:off x="5452956" y="2037268"/>
            <a:ext cx="2846600" cy="944880"/>
          </a:xfrm>
          <a:prstGeom prst="rect">
            <a:avLst/>
          </a:prstGeom>
          <a:noFill/>
        </p:spPr>
        <p:txBody>
          <a:bodyPr rtlCol="0" wrap="square">
            <a:spAutoFit/>
          </a:bodyPr>
          <a:lstStyle/>
          <a:p>
            <a:r>
              <a:rPr altLang="en-US" b="1" lang="zh-CN" smtClean="0" sz="2800">
                <a:solidFill>
                  <a:schemeClr val="bg1"/>
                </a:solidFill>
                <a:latin charset="-122" pitchFamily="34" typeface="微软雅黑"/>
                <a:ea charset="-122" pitchFamily="34" typeface="微软雅黑"/>
              </a:rPr>
              <a:t>几十款划时代意义的经典机型</a:t>
            </a:r>
          </a:p>
        </p:txBody>
      </p:sp>
      <p:sp>
        <p:nvSpPr>
          <p:cNvPr id="30" name="TextBox 29"/>
          <p:cNvSpPr txBox="1"/>
          <p:nvPr/>
        </p:nvSpPr>
        <p:spPr>
          <a:xfrm>
            <a:off x="3347864" y="3738381"/>
            <a:ext cx="3486024" cy="365760"/>
          </a:xfrm>
          <a:prstGeom prst="rect">
            <a:avLst/>
          </a:prstGeom>
          <a:noFill/>
          <a:ln>
            <a:noFill/>
          </a:ln>
        </p:spPr>
        <p:txBody>
          <a:bodyPr rtlCol="0" wrap="square">
            <a:spAutoFit/>
          </a:bodyPr>
          <a:lstStyle/>
          <a:p>
            <a:r>
              <a:rPr altLang="en-US" b="1" lang="zh-CN" sz="1800">
                <a:solidFill>
                  <a:schemeClr val="bg1"/>
                </a:solidFill>
                <a:latin charset="-122" pitchFamily="34" typeface="微软雅黑"/>
                <a:ea charset="-122" pitchFamily="34" typeface="微软雅黑"/>
              </a:rPr>
              <a:t>江山易主，ThinkPad何去何从</a:t>
            </a:r>
          </a:p>
        </p:txBody>
      </p:sp>
      <p:sp>
        <p:nvSpPr>
          <p:cNvPr id="31" name="TextBox 30"/>
          <p:cNvSpPr txBox="1"/>
          <p:nvPr/>
        </p:nvSpPr>
        <p:spPr>
          <a:xfrm>
            <a:off x="6793601" y="3246056"/>
            <a:ext cx="1464399" cy="1371600"/>
          </a:xfrm>
          <a:prstGeom prst="rect">
            <a:avLst/>
          </a:prstGeom>
          <a:noFill/>
          <a:ln>
            <a:noFill/>
          </a:ln>
        </p:spPr>
        <p:txBody>
          <a:bodyPr rtlCol="0" wrap="square">
            <a:spAutoFit/>
          </a:bodyPr>
          <a:lstStyle/>
          <a:p>
            <a:r>
              <a:rPr altLang="en-US" b="1" lang="zh-CN" smtClean="0" sz="2800">
                <a:solidFill>
                  <a:schemeClr val="bg1"/>
                </a:solidFill>
                <a:latin charset="-122" pitchFamily="34" typeface="微软雅黑"/>
                <a:ea charset="-122" pitchFamily="34" typeface="微软雅黑"/>
              </a:rPr>
              <a:t>思考仍在继续…</a:t>
            </a:r>
          </a:p>
        </p:txBody>
      </p:sp>
    </p:spTree>
    <p:extLst>
      <p:ext uri="{BB962C8B-B14F-4D97-AF65-F5344CB8AC3E}">
        <p14:creationId val="24231397"/>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2"/>
                                        </p:tgtEl>
                                        <p:attrNameLst>
                                          <p:attrName>style.visibility</p:attrName>
                                        </p:attrNameLst>
                                      </p:cBhvr>
                                      <p:to>
                                        <p:strVal val="visible"/>
                                      </p:to>
                                    </p:set>
                                    <p:animEffect filter="fade" transition="in">
                                      <p:cBhvr>
                                        <p:cTn dur="500" id="11"/>
                                        <p:tgtEl>
                                          <p:spTgt spid="22"/>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26"/>
                                        </p:tgtEl>
                                        <p:attrNameLst>
                                          <p:attrName>style.visibility</p:attrName>
                                        </p:attrNameLst>
                                      </p:cBhvr>
                                      <p:to>
                                        <p:strVal val="visible"/>
                                      </p:to>
                                    </p:set>
                                    <p:animEffect filter="fade" transition="in">
                                      <p:cBhvr>
                                        <p:cTn dur="500" id="15"/>
                                        <p:tgtEl>
                                          <p:spTgt spid="26"/>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24"/>
                                        </p:tgtEl>
                                        <p:attrNameLst>
                                          <p:attrName>style.visibility</p:attrName>
                                        </p:attrNameLst>
                                      </p:cBhvr>
                                      <p:to>
                                        <p:strVal val="visible"/>
                                      </p:to>
                                    </p:set>
                                    <p:animEffect filter="fade" transition="in">
                                      <p:cBhvr>
                                        <p:cTn dur="500" id="19"/>
                                        <p:tgtEl>
                                          <p:spTgt spid="24"/>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27"/>
                                        </p:tgtEl>
                                        <p:attrNameLst>
                                          <p:attrName>style.visibility</p:attrName>
                                        </p:attrNameLst>
                                      </p:cBhvr>
                                      <p:to>
                                        <p:strVal val="visible"/>
                                      </p:to>
                                    </p:set>
                                    <p:animEffect filter="fade" transition="in">
                                      <p:cBhvr>
                                        <p:cTn dur="500" id="23"/>
                                        <p:tgtEl>
                                          <p:spTgt spid="27"/>
                                        </p:tgtEl>
                                      </p:cBhvr>
                                    </p:animEffect>
                                  </p:childTnLst>
                                </p:cTn>
                              </p:par>
                            </p:childTnLst>
                          </p:cTn>
                        </p:par>
                        <p:par>
                          <p:cTn fill="hold" id="24" nodeType="afterGroup">
                            <p:stCondLst>
                              <p:cond delay="2500"/>
                            </p:stCondLst>
                            <p:childTnLst>
                              <p:par>
                                <p:cTn fill="hold" grpId="0" id="25" nodeType="afterEffect" presetClass="entr" presetID="10" presetSubtype="0">
                                  <p:stCondLst>
                                    <p:cond delay="0"/>
                                  </p:stCondLst>
                                  <p:childTnLst>
                                    <p:set>
                                      <p:cBhvr>
                                        <p:cTn dur="1" fill="hold" id="26">
                                          <p:stCondLst>
                                            <p:cond delay="0"/>
                                          </p:stCondLst>
                                        </p:cTn>
                                        <p:tgtEl>
                                          <p:spTgt spid="25"/>
                                        </p:tgtEl>
                                        <p:attrNameLst>
                                          <p:attrName>style.visibility</p:attrName>
                                        </p:attrNameLst>
                                      </p:cBhvr>
                                      <p:to>
                                        <p:strVal val="visible"/>
                                      </p:to>
                                    </p:set>
                                    <p:animEffect filter="fade" transition="in">
                                      <p:cBhvr>
                                        <p:cTn dur="500" id="27"/>
                                        <p:tgtEl>
                                          <p:spTgt spid="25"/>
                                        </p:tgtEl>
                                      </p:cBhvr>
                                    </p:animEffect>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29"/>
                                        </p:tgtEl>
                                        <p:attrNameLst>
                                          <p:attrName>style.visibility</p:attrName>
                                        </p:attrNameLst>
                                      </p:cBhvr>
                                      <p:to>
                                        <p:strVal val="visible"/>
                                      </p:to>
                                    </p:set>
                                    <p:animEffect filter="fade" transition="in">
                                      <p:cBhvr>
                                        <p:cTn dur="500" id="31"/>
                                        <p:tgtEl>
                                          <p:spTgt spid="29"/>
                                        </p:tgtEl>
                                      </p:cBhvr>
                                    </p:animEffect>
                                  </p:childTnLst>
                                </p:cTn>
                              </p:par>
                            </p:childTnLst>
                          </p:cTn>
                        </p:par>
                        <p:par>
                          <p:cTn fill="hold" id="32" nodeType="afterGroup">
                            <p:stCondLst>
                              <p:cond delay="3500"/>
                            </p:stCondLst>
                            <p:childTnLst>
                              <p:par>
                                <p:cTn fill="hold" grpId="0" id="33" nodeType="afterEffect" presetClass="entr" presetID="10" presetSubtype="0">
                                  <p:stCondLst>
                                    <p:cond delay="0"/>
                                  </p:stCondLst>
                                  <p:childTnLst>
                                    <p:set>
                                      <p:cBhvr>
                                        <p:cTn dur="1" fill="hold" id="34">
                                          <p:stCondLst>
                                            <p:cond delay="0"/>
                                          </p:stCondLst>
                                        </p:cTn>
                                        <p:tgtEl>
                                          <p:spTgt spid="23"/>
                                        </p:tgtEl>
                                        <p:attrNameLst>
                                          <p:attrName>style.visibility</p:attrName>
                                        </p:attrNameLst>
                                      </p:cBhvr>
                                      <p:to>
                                        <p:strVal val="visible"/>
                                      </p:to>
                                    </p:set>
                                    <p:animEffect filter="fade" transition="in">
                                      <p:cBhvr>
                                        <p:cTn dur="500" id="35"/>
                                        <p:tgtEl>
                                          <p:spTgt spid="23"/>
                                        </p:tgtEl>
                                      </p:cBhvr>
                                    </p:animEffect>
                                  </p:childTnLst>
                                </p:cTn>
                              </p:par>
                            </p:childTnLst>
                          </p:cTn>
                        </p:par>
                        <p:par>
                          <p:cTn fill="hold" id="36" nodeType="afterGroup">
                            <p:stCondLst>
                              <p:cond delay="4000"/>
                            </p:stCondLst>
                            <p:childTnLst>
                              <p:par>
                                <p:cTn fill="hold" grpId="0" id="37" nodeType="afterEffect" presetClass="entr" presetID="10" presetSubtype="0">
                                  <p:stCondLst>
                                    <p:cond delay="0"/>
                                  </p:stCondLst>
                                  <p:childTnLst>
                                    <p:set>
                                      <p:cBhvr>
                                        <p:cTn dur="1" fill="hold" id="38">
                                          <p:stCondLst>
                                            <p:cond delay="0"/>
                                          </p:stCondLst>
                                        </p:cTn>
                                        <p:tgtEl>
                                          <p:spTgt spid="28"/>
                                        </p:tgtEl>
                                        <p:attrNameLst>
                                          <p:attrName>style.visibility</p:attrName>
                                        </p:attrNameLst>
                                      </p:cBhvr>
                                      <p:to>
                                        <p:strVal val="visible"/>
                                      </p:to>
                                    </p:set>
                                    <p:animEffect filter="fade" transition="in">
                                      <p:cBhvr>
                                        <p:cTn dur="500" id="39"/>
                                        <p:tgtEl>
                                          <p:spTgt spid="28"/>
                                        </p:tgtEl>
                                      </p:cBhvr>
                                    </p:animEffect>
                                  </p:childTnLst>
                                </p:cTn>
                              </p:par>
                            </p:childTnLst>
                          </p:cTn>
                        </p:par>
                        <p:par>
                          <p:cTn fill="hold" id="40" nodeType="afterGroup">
                            <p:stCondLst>
                              <p:cond delay="4500"/>
                            </p:stCondLst>
                            <p:childTnLst>
                              <p:par>
                                <p:cTn fill="hold" grpId="0" id="41" nodeType="afterEffect" presetClass="entr" presetID="10" presetSubtype="0">
                                  <p:stCondLst>
                                    <p:cond delay="0"/>
                                  </p:stCondLst>
                                  <p:childTnLst>
                                    <p:set>
                                      <p:cBhvr>
                                        <p:cTn dur="1" fill="hold" id="42">
                                          <p:stCondLst>
                                            <p:cond delay="0"/>
                                          </p:stCondLst>
                                        </p:cTn>
                                        <p:tgtEl>
                                          <p:spTgt spid="20"/>
                                        </p:tgtEl>
                                        <p:attrNameLst>
                                          <p:attrName>style.visibility</p:attrName>
                                        </p:attrNameLst>
                                      </p:cBhvr>
                                      <p:to>
                                        <p:strVal val="visible"/>
                                      </p:to>
                                    </p:set>
                                    <p:animEffect filter="fade" transition="in">
                                      <p:cBhvr>
                                        <p:cTn dur="500" id="43"/>
                                        <p:tgtEl>
                                          <p:spTgt spid="20"/>
                                        </p:tgtEl>
                                      </p:cBhvr>
                                    </p:animEffect>
                                  </p:childTnLst>
                                </p:cTn>
                              </p:par>
                            </p:childTnLst>
                          </p:cTn>
                        </p:par>
                        <p:par>
                          <p:cTn fill="hold" id="44" nodeType="afterGroup">
                            <p:stCondLst>
                              <p:cond delay="5000"/>
                            </p:stCondLst>
                            <p:childTnLst>
                              <p:par>
                                <p:cTn fill="hold" grpId="0" id="45" nodeType="afterEffect" presetClass="entr" presetID="10" presetSubtype="0">
                                  <p:stCondLst>
                                    <p:cond delay="0"/>
                                  </p:stCondLst>
                                  <p:childTnLst>
                                    <p:set>
                                      <p:cBhvr>
                                        <p:cTn dur="1" fill="hold" id="46">
                                          <p:stCondLst>
                                            <p:cond delay="0"/>
                                          </p:stCondLst>
                                        </p:cTn>
                                        <p:tgtEl>
                                          <p:spTgt spid="30"/>
                                        </p:tgtEl>
                                        <p:attrNameLst>
                                          <p:attrName>style.visibility</p:attrName>
                                        </p:attrNameLst>
                                      </p:cBhvr>
                                      <p:to>
                                        <p:strVal val="visible"/>
                                      </p:to>
                                    </p:set>
                                    <p:animEffect filter="fade" transition="in">
                                      <p:cBhvr>
                                        <p:cTn dur="500" id="47"/>
                                        <p:tgtEl>
                                          <p:spTgt spid="30"/>
                                        </p:tgtEl>
                                      </p:cBhvr>
                                    </p:animEffect>
                                  </p:childTnLst>
                                </p:cTn>
                              </p:par>
                            </p:childTnLst>
                          </p:cTn>
                        </p:par>
                        <p:par>
                          <p:cTn fill="hold" id="48" nodeType="afterGroup">
                            <p:stCondLst>
                              <p:cond delay="5500"/>
                            </p:stCondLst>
                            <p:childTnLst>
                              <p:par>
                                <p:cTn fill="hold" grpId="0" id="49" nodeType="afterEffect" presetClass="entr" presetID="10" presetSubtype="0">
                                  <p:stCondLst>
                                    <p:cond delay="0"/>
                                  </p:stCondLst>
                                  <p:childTnLst>
                                    <p:set>
                                      <p:cBhvr>
                                        <p:cTn dur="1" fill="hold" id="50">
                                          <p:stCondLst>
                                            <p:cond delay="0"/>
                                          </p:stCondLst>
                                        </p:cTn>
                                        <p:tgtEl>
                                          <p:spTgt spid="21"/>
                                        </p:tgtEl>
                                        <p:attrNameLst>
                                          <p:attrName>style.visibility</p:attrName>
                                        </p:attrNameLst>
                                      </p:cBhvr>
                                      <p:to>
                                        <p:strVal val="visible"/>
                                      </p:to>
                                    </p:set>
                                    <p:animEffect filter="fade" transition="in">
                                      <p:cBhvr>
                                        <p:cTn dur="500" id="51"/>
                                        <p:tgtEl>
                                          <p:spTgt spid="21"/>
                                        </p:tgtEl>
                                      </p:cBhvr>
                                    </p:animEffect>
                                  </p:childTnLst>
                                </p:cTn>
                              </p:par>
                              <p:par>
                                <p:cTn fill="hold" grpId="1" id="52" nodeType="withEffect" presetClass="exit" presetID="10" presetSubtype="0">
                                  <p:stCondLst>
                                    <p:cond delay="0"/>
                                  </p:stCondLst>
                                  <p:childTnLst>
                                    <p:animEffect filter="fade" transition="out">
                                      <p:cBhvr>
                                        <p:cTn dur="500" id="53"/>
                                        <p:tgtEl>
                                          <p:spTgt spid="22"/>
                                        </p:tgtEl>
                                      </p:cBhvr>
                                    </p:animEffect>
                                    <p:set>
                                      <p:cBhvr>
                                        <p:cTn dur="1" fill="hold" id="54">
                                          <p:stCondLst>
                                            <p:cond delay="499"/>
                                          </p:stCondLst>
                                        </p:cTn>
                                        <p:tgtEl>
                                          <p:spTgt spid="22"/>
                                        </p:tgtEl>
                                        <p:attrNameLst>
                                          <p:attrName>style.visibility</p:attrName>
                                        </p:attrNameLst>
                                      </p:cBhvr>
                                      <p:to>
                                        <p:strVal val="hidden"/>
                                      </p:to>
                                    </p:set>
                                  </p:childTnLst>
                                </p:cTn>
                              </p:par>
                              <p:par>
                                <p:cTn fill="hold" grpId="1" id="55" nodeType="withEffect" presetClass="exit" presetID="10" presetSubtype="0">
                                  <p:stCondLst>
                                    <p:cond delay="0"/>
                                  </p:stCondLst>
                                  <p:childTnLst>
                                    <p:animEffect filter="fade" transition="out">
                                      <p:cBhvr>
                                        <p:cTn dur="500" id="56"/>
                                        <p:tgtEl>
                                          <p:spTgt spid="26"/>
                                        </p:tgtEl>
                                      </p:cBhvr>
                                    </p:animEffect>
                                    <p:set>
                                      <p:cBhvr>
                                        <p:cTn dur="1" fill="hold" id="57">
                                          <p:stCondLst>
                                            <p:cond delay="499"/>
                                          </p:stCondLst>
                                        </p:cTn>
                                        <p:tgtEl>
                                          <p:spTgt spid="26"/>
                                        </p:tgtEl>
                                        <p:attrNameLst>
                                          <p:attrName>style.visibility</p:attrName>
                                        </p:attrNameLst>
                                      </p:cBhvr>
                                      <p:to>
                                        <p:strVal val="hidden"/>
                                      </p:to>
                                    </p:set>
                                  </p:childTnLst>
                                </p:cTn>
                              </p:par>
                              <p:par>
                                <p:cTn fill="hold" grpId="1" id="58" nodeType="withEffect" presetClass="exit" presetID="10" presetSubtype="0">
                                  <p:stCondLst>
                                    <p:cond delay="0"/>
                                  </p:stCondLst>
                                  <p:childTnLst>
                                    <p:animEffect filter="fade" transition="out">
                                      <p:cBhvr>
                                        <p:cTn dur="500" id="59"/>
                                        <p:tgtEl>
                                          <p:spTgt spid="24"/>
                                        </p:tgtEl>
                                      </p:cBhvr>
                                    </p:animEffect>
                                    <p:set>
                                      <p:cBhvr>
                                        <p:cTn dur="1" fill="hold" id="60">
                                          <p:stCondLst>
                                            <p:cond delay="499"/>
                                          </p:stCondLst>
                                        </p:cTn>
                                        <p:tgtEl>
                                          <p:spTgt spid="24"/>
                                        </p:tgtEl>
                                        <p:attrNameLst>
                                          <p:attrName>style.visibility</p:attrName>
                                        </p:attrNameLst>
                                      </p:cBhvr>
                                      <p:to>
                                        <p:strVal val="hidden"/>
                                      </p:to>
                                    </p:set>
                                  </p:childTnLst>
                                </p:cTn>
                              </p:par>
                              <p:par>
                                <p:cTn fill="hold" grpId="1" id="61" nodeType="withEffect" presetClass="exit" presetID="10" presetSubtype="0">
                                  <p:stCondLst>
                                    <p:cond delay="0"/>
                                  </p:stCondLst>
                                  <p:childTnLst>
                                    <p:animEffect filter="fade" transition="out">
                                      <p:cBhvr>
                                        <p:cTn dur="500" id="62"/>
                                        <p:tgtEl>
                                          <p:spTgt spid="27"/>
                                        </p:tgtEl>
                                      </p:cBhvr>
                                    </p:animEffect>
                                    <p:set>
                                      <p:cBhvr>
                                        <p:cTn dur="1" fill="hold" id="63">
                                          <p:stCondLst>
                                            <p:cond delay="499"/>
                                          </p:stCondLst>
                                        </p:cTn>
                                        <p:tgtEl>
                                          <p:spTgt spid="27"/>
                                        </p:tgtEl>
                                        <p:attrNameLst>
                                          <p:attrName>style.visibility</p:attrName>
                                        </p:attrNameLst>
                                      </p:cBhvr>
                                      <p:to>
                                        <p:strVal val="hidden"/>
                                      </p:to>
                                    </p:set>
                                  </p:childTnLst>
                                </p:cTn>
                              </p:par>
                              <p:par>
                                <p:cTn fill="hold" grpId="1" id="64" nodeType="withEffect" presetClass="exit" presetID="10" presetSubtype="0">
                                  <p:stCondLst>
                                    <p:cond delay="0"/>
                                  </p:stCondLst>
                                  <p:childTnLst>
                                    <p:animEffect filter="fade" transition="out">
                                      <p:cBhvr>
                                        <p:cTn dur="500" id="65"/>
                                        <p:tgtEl>
                                          <p:spTgt spid="25"/>
                                        </p:tgtEl>
                                      </p:cBhvr>
                                    </p:animEffect>
                                    <p:set>
                                      <p:cBhvr>
                                        <p:cTn dur="1" fill="hold" id="66">
                                          <p:stCondLst>
                                            <p:cond delay="499"/>
                                          </p:stCondLst>
                                        </p:cTn>
                                        <p:tgtEl>
                                          <p:spTgt spid="25"/>
                                        </p:tgtEl>
                                        <p:attrNameLst>
                                          <p:attrName>style.visibility</p:attrName>
                                        </p:attrNameLst>
                                      </p:cBhvr>
                                      <p:to>
                                        <p:strVal val="hidden"/>
                                      </p:to>
                                    </p:set>
                                  </p:childTnLst>
                                </p:cTn>
                              </p:par>
                              <p:par>
                                <p:cTn fill="hold" grpId="1" id="67" nodeType="withEffect" presetClass="exit" presetID="10" presetSubtype="0">
                                  <p:stCondLst>
                                    <p:cond delay="0"/>
                                  </p:stCondLst>
                                  <p:childTnLst>
                                    <p:animEffect filter="fade" transition="out">
                                      <p:cBhvr>
                                        <p:cTn dur="500" id="68"/>
                                        <p:tgtEl>
                                          <p:spTgt spid="29"/>
                                        </p:tgtEl>
                                      </p:cBhvr>
                                    </p:animEffect>
                                    <p:set>
                                      <p:cBhvr>
                                        <p:cTn dur="1" fill="hold" id="69">
                                          <p:stCondLst>
                                            <p:cond delay="499"/>
                                          </p:stCondLst>
                                        </p:cTn>
                                        <p:tgtEl>
                                          <p:spTgt spid="29"/>
                                        </p:tgtEl>
                                        <p:attrNameLst>
                                          <p:attrName>style.visibility</p:attrName>
                                        </p:attrNameLst>
                                      </p:cBhvr>
                                      <p:to>
                                        <p:strVal val="hidden"/>
                                      </p:to>
                                    </p:set>
                                  </p:childTnLst>
                                </p:cTn>
                              </p:par>
                              <p:par>
                                <p:cTn fill="hold" grpId="1" id="70" nodeType="withEffect" presetClass="exit" presetID="10" presetSubtype="0">
                                  <p:stCondLst>
                                    <p:cond delay="0"/>
                                  </p:stCondLst>
                                  <p:childTnLst>
                                    <p:animEffect filter="fade" transition="out">
                                      <p:cBhvr>
                                        <p:cTn dur="500" id="71"/>
                                        <p:tgtEl>
                                          <p:spTgt spid="23"/>
                                        </p:tgtEl>
                                      </p:cBhvr>
                                    </p:animEffect>
                                    <p:set>
                                      <p:cBhvr>
                                        <p:cTn dur="1" fill="hold" id="72">
                                          <p:stCondLst>
                                            <p:cond delay="499"/>
                                          </p:stCondLst>
                                        </p:cTn>
                                        <p:tgtEl>
                                          <p:spTgt spid="23"/>
                                        </p:tgtEl>
                                        <p:attrNameLst>
                                          <p:attrName>style.visibility</p:attrName>
                                        </p:attrNameLst>
                                      </p:cBhvr>
                                      <p:to>
                                        <p:strVal val="hidden"/>
                                      </p:to>
                                    </p:set>
                                  </p:childTnLst>
                                </p:cTn>
                              </p:par>
                              <p:par>
                                <p:cTn fill="hold" grpId="1" id="73" nodeType="withEffect" presetClass="exit" presetID="10" presetSubtype="0">
                                  <p:stCondLst>
                                    <p:cond delay="0"/>
                                  </p:stCondLst>
                                  <p:childTnLst>
                                    <p:animEffect filter="fade" transition="out">
                                      <p:cBhvr>
                                        <p:cTn dur="500" id="74"/>
                                        <p:tgtEl>
                                          <p:spTgt spid="28"/>
                                        </p:tgtEl>
                                      </p:cBhvr>
                                    </p:animEffect>
                                    <p:set>
                                      <p:cBhvr>
                                        <p:cTn dur="1" fill="hold" id="75">
                                          <p:stCondLst>
                                            <p:cond delay="499"/>
                                          </p:stCondLst>
                                        </p:cTn>
                                        <p:tgtEl>
                                          <p:spTgt spid="28"/>
                                        </p:tgtEl>
                                        <p:attrNameLst>
                                          <p:attrName>style.visibility</p:attrName>
                                        </p:attrNameLst>
                                      </p:cBhvr>
                                      <p:to>
                                        <p:strVal val="hidden"/>
                                      </p:to>
                                    </p:set>
                                  </p:childTnLst>
                                </p:cTn>
                              </p:par>
                              <p:par>
                                <p:cTn fill="hold" grpId="1" id="76" nodeType="withEffect" presetClass="exit" presetID="10" presetSubtype="0">
                                  <p:stCondLst>
                                    <p:cond delay="0"/>
                                  </p:stCondLst>
                                  <p:childTnLst>
                                    <p:animEffect filter="fade" transition="out">
                                      <p:cBhvr>
                                        <p:cTn dur="500" id="77"/>
                                        <p:tgtEl>
                                          <p:spTgt spid="20"/>
                                        </p:tgtEl>
                                      </p:cBhvr>
                                    </p:animEffect>
                                    <p:set>
                                      <p:cBhvr>
                                        <p:cTn dur="1" fill="hold" id="78">
                                          <p:stCondLst>
                                            <p:cond delay="499"/>
                                          </p:stCondLst>
                                        </p:cTn>
                                        <p:tgtEl>
                                          <p:spTgt spid="20"/>
                                        </p:tgtEl>
                                        <p:attrNameLst>
                                          <p:attrName>style.visibility</p:attrName>
                                        </p:attrNameLst>
                                      </p:cBhvr>
                                      <p:to>
                                        <p:strVal val="hidden"/>
                                      </p:to>
                                    </p:set>
                                  </p:childTnLst>
                                </p:cTn>
                              </p:par>
                              <p:par>
                                <p:cTn fill="hold" grpId="1" id="79" nodeType="withEffect" presetClass="exit" presetID="10" presetSubtype="0">
                                  <p:stCondLst>
                                    <p:cond delay="0"/>
                                  </p:stCondLst>
                                  <p:childTnLst>
                                    <p:animEffect filter="fade" transition="out">
                                      <p:cBhvr>
                                        <p:cTn dur="500" id="80"/>
                                        <p:tgtEl>
                                          <p:spTgt spid="30"/>
                                        </p:tgtEl>
                                      </p:cBhvr>
                                    </p:animEffect>
                                    <p:set>
                                      <p:cBhvr>
                                        <p:cTn dur="1" fill="hold" id="81">
                                          <p:stCondLst>
                                            <p:cond delay="499"/>
                                          </p:stCondLst>
                                        </p:cTn>
                                        <p:tgtEl>
                                          <p:spTgt spid="30"/>
                                        </p:tgtEl>
                                        <p:attrNameLst>
                                          <p:attrName>style.visibility</p:attrName>
                                        </p:attrNameLst>
                                      </p:cBhvr>
                                      <p:to>
                                        <p:strVal val="hidden"/>
                                      </p:to>
                                    </p:set>
                                  </p:childTnLst>
                                </p:cTn>
                              </p:par>
                              <p:par>
                                <p:cTn accel="50000" decel="50000" fill="hold" grpId="1" id="82" nodeType="withEffect" presetClass="path" presetID="42" presetSubtype="0">
                                  <p:stCondLst>
                                    <p:cond delay="0"/>
                                  </p:stCondLst>
                                  <p:childTnLst>
                                    <p:animMotion origin="layout" path="M 3.88889E-06 6.16713E-08 L -0.00157 0.2362" pathEditMode="relative" ptsTypes="AA" rAng="0">
                                      <p:cBhvr>
                                        <p:cTn dur="2000" fill="hold" id="83"/>
                                        <p:tgtEl>
                                          <p:spTgt spid="2"/>
                                        </p:tgtEl>
                                        <p:attrNameLst>
                                          <p:attrName>ppt_x</p:attrName>
                                          <p:attrName>ppt_y</p:attrName>
                                        </p:attrNameLst>
                                      </p:cBhvr>
                                      <p:rCtr x="-87" y="11810"/>
                                    </p:animMotion>
                                  </p:childTnLst>
                                </p:cTn>
                              </p:par>
                            </p:childTnLst>
                          </p:cTn>
                        </p:par>
                        <p:par>
                          <p:cTn fill="hold" id="84" nodeType="afterGroup">
                            <p:stCondLst>
                              <p:cond delay="7500"/>
                            </p:stCondLst>
                            <p:childTnLst>
                              <p:par>
                                <p:cTn fill="hold" grpId="0" id="85" nodeType="afterEffect" presetClass="entr" presetID="10" presetSubtype="0">
                                  <p:stCondLst>
                                    <p:cond delay="0"/>
                                  </p:stCondLst>
                                  <p:childTnLst>
                                    <p:set>
                                      <p:cBhvr>
                                        <p:cTn dur="1" fill="hold" id="86">
                                          <p:stCondLst>
                                            <p:cond delay="0"/>
                                          </p:stCondLst>
                                        </p:cTn>
                                        <p:tgtEl>
                                          <p:spTgt spid="31"/>
                                        </p:tgtEl>
                                        <p:attrNameLst>
                                          <p:attrName>style.visibility</p:attrName>
                                        </p:attrNameLst>
                                      </p:cBhvr>
                                      <p:to>
                                        <p:strVal val="visible"/>
                                      </p:to>
                                    </p:set>
                                    <p:animEffect filter="fade" transition="in">
                                      <p:cBhvr>
                                        <p:cTn dur="500" id="87"/>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1" spid="2"/>
      <p:bldP grpId="0" spid="20"/>
      <p:bldP grpId="1" spid="20"/>
      <p:bldP grpId="0" spid="21"/>
      <p:bldP grpId="0" spid="22"/>
      <p:bldP grpId="1" spid="22"/>
      <p:bldP grpId="0" spid="23"/>
      <p:bldP grpId="1" spid="23"/>
      <p:bldP grpId="0" spid="24"/>
      <p:bldP grpId="1" spid="24"/>
      <p:bldP grpId="0" spid="25"/>
      <p:bldP grpId="1" spid="25"/>
      <p:bldP grpId="0" spid="26"/>
      <p:bldP grpId="1" spid="26"/>
      <p:bldP grpId="0" spid="27"/>
      <p:bldP grpId="1" spid="27"/>
      <p:bldP grpId="0" spid="28"/>
      <p:bldP grpId="1" spid="28"/>
      <p:bldP grpId="0" spid="29"/>
      <p:bldP grpId="1" spid="29"/>
      <p:bldP grpId="0" spid="30"/>
      <p:bldP grpId="1" spid="30"/>
      <p:bldP grpId="0" spid="31"/>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clrChange>
              <a:clrFrom>
                <a:srgbClr val="FFFFFF"/>
              </a:clrFrom>
              <a:clrTo>
                <a:srgbClr val="FFFFFF">
                  <a:alpha val="0"/>
                </a:srgbClr>
              </a:clrTo>
            </a:clrChange>
            <a:extLst>
              <a:ext uri="{28A0092B-C50C-407E-A947-70E740481C1C}">
                <a14:useLocalDpi val="0"/>
              </a:ext>
            </a:extLst>
          </a:blip>
          <a:stretch>
            <a:fillRect/>
          </a:stretch>
        </p:blipFill>
        <p:spPr>
          <a:xfrm>
            <a:off x="2339752" y="1275606"/>
            <a:ext cx="4334128" cy="2843409"/>
          </a:xfrm>
          <a:prstGeom prst="rect">
            <a:avLst/>
          </a:prstGeom>
        </p:spPr>
      </p:pic>
      <p:sp>
        <p:nvSpPr>
          <p:cNvPr id="3" name="TextBox 2"/>
          <p:cNvSpPr txBox="1"/>
          <p:nvPr/>
        </p:nvSpPr>
        <p:spPr>
          <a:xfrm>
            <a:off x="3203848" y="5668094"/>
            <a:ext cx="2812952" cy="320040"/>
          </a:xfrm>
          <a:prstGeom prst="rect">
            <a:avLst/>
          </a:prstGeom>
          <a:noFill/>
        </p:spPr>
        <p:txBody>
          <a:bodyPr rtlCol="0" wrap="none">
            <a:spAutoFit/>
          </a:bodyPr>
          <a:lstStyle/>
          <a:p>
            <a:r>
              <a:rPr altLang="zh-CN" lang="en-US" smtClean="0">
                <a:hlinkClick r:id="rId3"/>
              </a:rPr>
              <a:t>www.51pptmoban.com 搜集整理</a:t>
            </a:r>
          </a:p>
        </p:txBody>
      </p:sp>
    </p:spTree>
    <p:extLst>
      <p:ext uri="{BB962C8B-B14F-4D97-AF65-F5344CB8AC3E}">
        <p14:creationId val="4057232200"/>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TextBox 4"/>
          <p:cNvSpPr txBox="1"/>
          <p:nvPr/>
        </p:nvSpPr>
        <p:spPr>
          <a:xfrm>
            <a:off x="721216" y="311909"/>
            <a:ext cx="3312368" cy="365760"/>
          </a:xfrm>
          <a:prstGeom prst="rect">
            <a:avLst/>
          </a:prstGeom>
          <a:noFill/>
        </p:spPr>
        <p:txBody>
          <a:bodyPr rtlCol="0" wrap="square">
            <a:spAutoFit/>
          </a:bodyPr>
          <a:lstStyle/>
          <a:p>
            <a:r>
              <a:rPr altLang="en-US" b="1" lang="zh-CN" sz="1800">
                <a:solidFill>
                  <a:srgbClr val="DC1F26"/>
                </a:solidFill>
                <a:latin charset="-122" pitchFamily="34" typeface="微软雅黑"/>
                <a:ea charset="-122" pitchFamily="34" typeface="微软雅黑"/>
              </a:rPr>
              <a:t>始自便当盒的传奇本本</a:t>
            </a:r>
          </a:p>
        </p:txBody>
      </p:sp>
      <p:sp>
        <p:nvSpPr>
          <p:cNvPr id="6" name="矩形 5"/>
          <p:cNvSpPr/>
          <p:nvPr/>
        </p:nvSpPr>
        <p:spPr>
          <a:xfrm>
            <a:off x="467544" y="365617"/>
            <a:ext cx="288032" cy="2619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2" name="图片 31"/>
          <p:cNvPicPr>
            <a:picLocks noChangeAspect="1"/>
          </p:cNvPicPr>
          <p:nvPr/>
        </p:nvPicPr>
        <p:blipFill>
          <a:blip r:embed="rId3">
            <a:extLst>
              <a:ext uri="{28A0092B-C50C-407E-A947-70E740481C1C}">
                <a14:useLocalDpi val="0"/>
              </a:ext>
            </a:extLst>
          </a:blip>
          <a:stretch>
            <a:fillRect/>
          </a:stretch>
        </p:blipFill>
        <p:spPr>
          <a:xfrm rot="21030476">
            <a:off x="5148104" y="1874604"/>
            <a:ext cx="1522194" cy="881822"/>
          </a:xfrm>
          <a:prstGeom prst="rect">
            <a:avLst/>
          </a:prstGeom>
        </p:spPr>
      </p:pic>
      <p:cxnSp>
        <p:nvCxnSpPr>
          <p:cNvPr id="17" name="直接连接符 16"/>
          <p:cNvCxnSpPr/>
          <p:nvPr/>
        </p:nvCxnSpPr>
        <p:spPr>
          <a:xfrm flipV="1">
            <a:off x="0" y="2499742"/>
            <a:ext cx="9144000" cy="719708"/>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pic>
        <p:nvPicPr>
          <p:cNvPr id="30" name="图片 29"/>
          <p:cNvPicPr>
            <a:picLocks noChangeAspect="1"/>
          </p:cNvPicPr>
          <p:nvPr/>
        </p:nvPicPr>
        <p:blipFill>
          <a:blip r:embed="rId4">
            <a:extLst>
              <a:ext uri="{28A0092B-C50C-407E-A947-70E740481C1C}">
                <a14:useLocalDpi val="0"/>
              </a:ext>
            </a:extLst>
          </a:blip>
          <a:srcRect r="37734" t="54752"/>
          <a:stretch>
            <a:fillRect/>
          </a:stretch>
        </p:blipFill>
        <p:spPr>
          <a:xfrm rot="21334946">
            <a:off x="835774" y="2149821"/>
            <a:ext cx="1258115" cy="847546"/>
          </a:xfrm>
          <a:prstGeom prst="rect">
            <a:avLst/>
          </a:prstGeom>
        </p:spPr>
      </p:pic>
      <p:pic>
        <p:nvPicPr>
          <p:cNvPr id="8" name="图片 7"/>
          <p:cNvPicPr>
            <a:picLocks noChangeAspect="1"/>
          </p:cNvPicPr>
          <p:nvPr/>
        </p:nvPicPr>
        <p:blipFill>
          <a:blip r:embed="rId5">
            <a:extLst>
              <a:ext uri="{28A0092B-C50C-407E-A947-70E740481C1C}">
                <a14:useLocalDpi val="0"/>
              </a:ext>
            </a:extLst>
          </a:blip>
          <a:stretch>
            <a:fillRect/>
          </a:stretch>
        </p:blipFill>
        <p:spPr>
          <a:xfrm rot="21395824">
            <a:off x="3404994" y="3032783"/>
            <a:ext cx="1000246" cy="796029"/>
          </a:xfrm>
          <a:prstGeom prst="rect">
            <a:avLst/>
          </a:prstGeom>
        </p:spPr>
      </p:pic>
      <p:cxnSp>
        <p:nvCxnSpPr>
          <p:cNvPr id="43" name="直接连接符 42"/>
          <p:cNvCxnSpPr/>
          <p:nvPr/>
        </p:nvCxnSpPr>
        <p:spPr>
          <a:xfrm flipH="1" flipV="1">
            <a:off x="2124662" y="2268723"/>
            <a:ext cx="71074" cy="807085"/>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flipV="1">
            <a:off x="4472466" y="2859596"/>
            <a:ext cx="69965" cy="94246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flipV="1">
            <a:off x="6732589" y="1851670"/>
            <a:ext cx="101177" cy="834106"/>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rot="21324812">
            <a:off x="2260071" y="2361247"/>
            <a:ext cx="1871696" cy="274320"/>
          </a:xfrm>
          <a:prstGeom prst="rect">
            <a:avLst/>
          </a:prstGeom>
          <a:noFill/>
        </p:spPr>
        <p:txBody>
          <a:bodyPr rtlCol="0" wrap="square">
            <a:spAutoFit/>
          </a:bodyPr>
          <a:lstStyle/>
          <a:p>
            <a:r>
              <a:rPr altLang="en-US" b="1" lang="zh-CN" smtClean="0" sz="1200">
                <a:latin charset="-122" pitchFamily="34" typeface="微软雅黑"/>
                <a:ea charset="-122" pitchFamily="34" typeface="微软雅黑"/>
              </a:rPr>
              <a:t>源自日本便当盒的造型</a:t>
            </a:r>
          </a:p>
        </p:txBody>
      </p:sp>
      <p:sp>
        <p:nvSpPr>
          <p:cNvPr id="65" name="TextBox 64"/>
          <p:cNvSpPr txBox="1"/>
          <p:nvPr/>
        </p:nvSpPr>
        <p:spPr>
          <a:xfrm rot="21324812">
            <a:off x="4608934" y="3146879"/>
            <a:ext cx="1871696" cy="274320"/>
          </a:xfrm>
          <a:prstGeom prst="rect">
            <a:avLst/>
          </a:prstGeom>
          <a:noFill/>
        </p:spPr>
        <p:txBody>
          <a:bodyPr rtlCol="0" wrap="square">
            <a:spAutoFit/>
          </a:bodyPr>
          <a:lstStyle/>
          <a:p>
            <a:r>
              <a:rPr altLang="en-US" b="1" lang="zh-CN" smtClean="0" sz="1200">
                <a:latin charset="-122" pitchFamily="34" typeface="微软雅黑"/>
                <a:ea charset="-122" pitchFamily="34" typeface="微软雅黑"/>
              </a:rPr>
              <a:t>饭团上的专注“小红点”</a:t>
            </a:r>
          </a:p>
        </p:txBody>
      </p:sp>
      <p:sp>
        <p:nvSpPr>
          <p:cNvPr id="66" name="TextBox 65"/>
          <p:cNvSpPr txBox="1"/>
          <p:nvPr/>
        </p:nvSpPr>
        <p:spPr>
          <a:xfrm rot="21324812">
            <a:off x="6966717" y="1968118"/>
            <a:ext cx="1871696" cy="274320"/>
          </a:xfrm>
          <a:prstGeom prst="rect">
            <a:avLst/>
          </a:prstGeom>
          <a:noFill/>
        </p:spPr>
        <p:txBody>
          <a:bodyPr rtlCol="0" wrap="square">
            <a:spAutoFit/>
          </a:bodyPr>
          <a:lstStyle/>
          <a:p>
            <a:r>
              <a:rPr altLang="en-US" b="1" lang="zh-CN" smtClean="0" sz="1200">
                <a:latin charset="-122" pitchFamily="34" typeface="微软雅黑"/>
                <a:ea charset="-122" pitchFamily="34" typeface="微软雅黑"/>
              </a:rPr>
              <a:t>缔造传奇的ThinkPad</a:t>
            </a:r>
          </a:p>
        </p:txBody>
      </p:sp>
    </p:spTree>
    <p:extLst>
      <p:ext uri="{BB962C8B-B14F-4D97-AF65-F5344CB8AC3E}">
        <p14:creationId val="1362508804"/>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7"/>
                                        </p:tgtEl>
                                        <p:attrNameLst>
                                          <p:attrName>style.visibility</p:attrName>
                                        </p:attrNameLst>
                                      </p:cBhvr>
                                      <p:to>
                                        <p:strVal val="visible"/>
                                      </p:to>
                                    </p:set>
                                    <p:animEffect filter="wipe(left)" transition="in">
                                      <p:cBhvr>
                                        <p:cTn dur="500" id="7"/>
                                        <p:tgtEl>
                                          <p:spTgt spid="17"/>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22" presetSubtype="4">
                                  <p:stCondLst>
                                    <p:cond delay="0"/>
                                  </p:stCondLst>
                                  <p:childTnLst>
                                    <p:set>
                                      <p:cBhvr>
                                        <p:cTn dur="1" fill="hold" id="11">
                                          <p:stCondLst>
                                            <p:cond delay="0"/>
                                          </p:stCondLst>
                                        </p:cTn>
                                        <p:tgtEl>
                                          <p:spTgt spid="43"/>
                                        </p:tgtEl>
                                        <p:attrNameLst>
                                          <p:attrName>style.visibility</p:attrName>
                                        </p:attrNameLst>
                                      </p:cBhvr>
                                      <p:to>
                                        <p:strVal val="visible"/>
                                      </p:to>
                                    </p:set>
                                    <p:animEffect filter="wipe(down)" transition="in">
                                      <p:cBhvr>
                                        <p:cTn dur="500" id="12"/>
                                        <p:tgtEl>
                                          <p:spTgt spid="43"/>
                                        </p:tgtEl>
                                      </p:cBhvr>
                                    </p:animEffect>
                                  </p:childTnLst>
                                </p:cTn>
                              </p:par>
                              <p:par>
                                <p:cTn fill="hold" id="13" nodeType="withEffect" presetClass="entr" presetID="10" presetSubtype="0">
                                  <p:stCondLst>
                                    <p:cond delay="0"/>
                                  </p:stCondLst>
                                  <p:childTnLst>
                                    <p:set>
                                      <p:cBhvr>
                                        <p:cTn dur="1" fill="hold" id="14">
                                          <p:stCondLst>
                                            <p:cond delay="0"/>
                                          </p:stCondLst>
                                        </p:cTn>
                                        <p:tgtEl>
                                          <p:spTgt spid="30"/>
                                        </p:tgtEl>
                                        <p:attrNameLst>
                                          <p:attrName>style.visibility</p:attrName>
                                        </p:attrNameLst>
                                      </p:cBhvr>
                                      <p:to>
                                        <p:strVal val="visible"/>
                                      </p:to>
                                    </p:set>
                                    <p:animEffect filter="fade" transition="in">
                                      <p:cBhvr>
                                        <p:cTn dur="500" id="15"/>
                                        <p:tgtEl>
                                          <p:spTgt spid="30"/>
                                        </p:tgtEl>
                                      </p:cBhvr>
                                    </p:animEffect>
                                  </p:childTnLst>
                                </p:cTn>
                              </p:par>
                              <p:par>
                                <p:cTn fill="hold" grpId="0" id="16" nodeType="withEffect" presetClass="entr" presetID="22" presetSubtype="8">
                                  <p:stCondLst>
                                    <p:cond delay="0"/>
                                  </p:stCondLst>
                                  <p:childTnLst>
                                    <p:set>
                                      <p:cBhvr>
                                        <p:cTn dur="1" fill="hold" id="17">
                                          <p:stCondLst>
                                            <p:cond delay="0"/>
                                          </p:stCondLst>
                                        </p:cTn>
                                        <p:tgtEl>
                                          <p:spTgt spid="57"/>
                                        </p:tgtEl>
                                        <p:attrNameLst>
                                          <p:attrName>style.visibility</p:attrName>
                                        </p:attrNameLst>
                                      </p:cBhvr>
                                      <p:to>
                                        <p:strVal val="visible"/>
                                      </p:to>
                                    </p:set>
                                    <p:animEffect filter="wipe(left)" transition="in">
                                      <p:cBhvr>
                                        <p:cTn dur="500" id="18"/>
                                        <p:tgtEl>
                                          <p:spTgt spid="57"/>
                                        </p:tgtEl>
                                      </p:cBhvr>
                                    </p:animEffect>
                                  </p:childTnLst>
                                </p:cTn>
                              </p:par>
                            </p:childTnLst>
                          </p:cTn>
                        </p:par>
                      </p:childTnLst>
                    </p:cTn>
                  </p:par>
                  <p:par>
                    <p:cTn fill="hold" id="19" nodeType="clickPar">
                      <p:stCondLst>
                        <p:cond delay="indefinite"/>
                        <p:cond delay="0" evt="onBegin">
                          <p:tn val="18"/>
                        </p:cond>
                      </p:stCondLst>
                      <p:childTnLst>
                        <p:par>
                          <p:cTn fill="hold" id="20" nodeType="afterGroup">
                            <p:stCondLst>
                              <p:cond delay="0"/>
                            </p:stCondLst>
                            <p:childTnLst>
                              <p:par>
                                <p:cTn fill="hold" id="21" nodeType="clickEffect" presetClass="entr" presetID="22" presetSubtype="1">
                                  <p:stCondLst>
                                    <p:cond delay="0"/>
                                  </p:stCondLst>
                                  <p:childTnLst>
                                    <p:set>
                                      <p:cBhvr>
                                        <p:cTn dur="1" fill="hold" id="22">
                                          <p:stCondLst>
                                            <p:cond delay="0"/>
                                          </p:stCondLst>
                                        </p:cTn>
                                        <p:tgtEl>
                                          <p:spTgt spid="44"/>
                                        </p:tgtEl>
                                        <p:attrNameLst>
                                          <p:attrName>style.visibility</p:attrName>
                                        </p:attrNameLst>
                                      </p:cBhvr>
                                      <p:to>
                                        <p:strVal val="visible"/>
                                      </p:to>
                                    </p:set>
                                    <p:animEffect filter="wipe(up)" transition="in">
                                      <p:cBhvr>
                                        <p:cTn dur="500" id="23"/>
                                        <p:tgtEl>
                                          <p:spTgt spid="44"/>
                                        </p:tgtEl>
                                      </p:cBhvr>
                                    </p:animEffect>
                                  </p:childTnLst>
                                </p:cTn>
                              </p:par>
                              <p:par>
                                <p:cTn fill="hold" id="24" nodeType="withEffect" presetClass="entr" presetID="10" presetSubtype="0">
                                  <p:stCondLst>
                                    <p:cond delay="0"/>
                                  </p:stCondLst>
                                  <p:childTnLst>
                                    <p:set>
                                      <p:cBhvr>
                                        <p:cTn dur="1" fill="hold" id="25">
                                          <p:stCondLst>
                                            <p:cond delay="0"/>
                                          </p:stCondLst>
                                        </p:cTn>
                                        <p:tgtEl>
                                          <p:spTgt spid="8"/>
                                        </p:tgtEl>
                                        <p:attrNameLst>
                                          <p:attrName>style.visibility</p:attrName>
                                        </p:attrNameLst>
                                      </p:cBhvr>
                                      <p:to>
                                        <p:strVal val="visible"/>
                                      </p:to>
                                    </p:set>
                                    <p:animEffect filter="fade" transition="in">
                                      <p:cBhvr>
                                        <p:cTn dur="500" id="26"/>
                                        <p:tgtEl>
                                          <p:spTgt spid="8"/>
                                        </p:tgtEl>
                                      </p:cBhvr>
                                    </p:animEffect>
                                  </p:childTnLst>
                                </p:cTn>
                              </p:par>
                              <p:par>
                                <p:cTn fill="hold" grpId="0" id="27" nodeType="withEffect" presetClass="entr" presetID="22" presetSubtype="8">
                                  <p:stCondLst>
                                    <p:cond delay="0"/>
                                  </p:stCondLst>
                                  <p:childTnLst>
                                    <p:set>
                                      <p:cBhvr>
                                        <p:cTn dur="1" fill="hold" id="28">
                                          <p:stCondLst>
                                            <p:cond delay="0"/>
                                          </p:stCondLst>
                                        </p:cTn>
                                        <p:tgtEl>
                                          <p:spTgt spid="65"/>
                                        </p:tgtEl>
                                        <p:attrNameLst>
                                          <p:attrName>style.visibility</p:attrName>
                                        </p:attrNameLst>
                                      </p:cBhvr>
                                      <p:to>
                                        <p:strVal val="visible"/>
                                      </p:to>
                                    </p:set>
                                    <p:animEffect filter="wipe(left)" transition="in">
                                      <p:cBhvr>
                                        <p:cTn dur="500" id="29"/>
                                        <p:tgtEl>
                                          <p:spTgt spid="65"/>
                                        </p:tgtEl>
                                      </p:cBhvr>
                                    </p:animEffect>
                                  </p:childTnLst>
                                </p:cTn>
                              </p:par>
                            </p:childTnLst>
                          </p:cTn>
                        </p:par>
                      </p:childTnLst>
                    </p:cTn>
                  </p:par>
                  <p:par>
                    <p:cTn fill="hold" id="30" nodeType="clickPar">
                      <p:stCondLst>
                        <p:cond delay="indefinite"/>
                        <p:cond delay="0" evt="onBegin">
                          <p:tn val="29"/>
                        </p:cond>
                      </p:stCondLst>
                      <p:childTnLst>
                        <p:par>
                          <p:cTn fill="hold" id="31" nodeType="afterGroup">
                            <p:stCondLst>
                              <p:cond delay="0"/>
                            </p:stCondLst>
                            <p:childTnLst>
                              <p:par>
                                <p:cTn fill="hold" id="32" nodeType="clickEffect" presetClass="entr" presetID="22" presetSubtype="4">
                                  <p:stCondLst>
                                    <p:cond delay="0"/>
                                  </p:stCondLst>
                                  <p:childTnLst>
                                    <p:set>
                                      <p:cBhvr>
                                        <p:cTn dur="1" fill="hold" id="33">
                                          <p:stCondLst>
                                            <p:cond delay="0"/>
                                          </p:stCondLst>
                                        </p:cTn>
                                        <p:tgtEl>
                                          <p:spTgt spid="45"/>
                                        </p:tgtEl>
                                        <p:attrNameLst>
                                          <p:attrName>style.visibility</p:attrName>
                                        </p:attrNameLst>
                                      </p:cBhvr>
                                      <p:to>
                                        <p:strVal val="visible"/>
                                      </p:to>
                                    </p:set>
                                    <p:animEffect filter="wipe(down)" transition="in">
                                      <p:cBhvr>
                                        <p:cTn dur="500" id="34"/>
                                        <p:tgtEl>
                                          <p:spTgt spid="45"/>
                                        </p:tgtEl>
                                      </p:cBhvr>
                                    </p:animEffect>
                                  </p:childTnLst>
                                </p:cTn>
                              </p:par>
                              <p:par>
                                <p:cTn fill="hold" id="35" nodeType="withEffect" presetClass="entr" presetID="10" presetSubtype="0">
                                  <p:stCondLst>
                                    <p:cond delay="0"/>
                                  </p:stCondLst>
                                  <p:childTnLst>
                                    <p:set>
                                      <p:cBhvr>
                                        <p:cTn dur="1" fill="hold" id="36">
                                          <p:stCondLst>
                                            <p:cond delay="0"/>
                                          </p:stCondLst>
                                        </p:cTn>
                                        <p:tgtEl>
                                          <p:spTgt spid="32"/>
                                        </p:tgtEl>
                                        <p:attrNameLst>
                                          <p:attrName>style.visibility</p:attrName>
                                        </p:attrNameLst>
                                      </p:cBhvr>
                                      <p:to>
                                        <p:strVal val="visible"/>
                                      </p:to>
                                    </p:set>
                                    <p:animEffect filter="fade" transition="in">
                                      <p:cBhvr>
                                        <p:cTn dur="500" id="37"/>
                                        <p:tgtEl>
                                          <p:spTgt spid="32"/>
                                        </p:tgtEl>
                                      </p:cBhvr>
                                    </p:animEffect>
                                  </p:childTnLst>
                                </p:cTn>
                              </p:par>
                              <p:par>
                                <p:cTn fill="hold" grpId="0" id="38" nodeType="withEffect" presetClass="entr" presetID="22" presetSubtype="8">
                                  <p:stCondLst>
                                    <p:cond delay="0"/>
                                  </p:stCondLst>
                                  <p:childTnLst>
                                    <p:set>
                                      <p:cBhvr>
                                        <p:cTn dur="1" fill="hold" id="39">
                                          <p:stCondLst>
                                            <p:cond delay="0"/>
                                          </p:stCondLst>
                                        </p:cTn>
                                        <p:tgtEl>
                                          <p:spTgt spid="66"/>
                                        </p:tgtEl>
                                        <p:attrNameLst>
                                          <p:attrName>style.visibility</p:attrName>
                                        </p:attrNameLst>
                                      </p:cBhvr>
                                      <p:to>
                                        <p:strVal val="visible"/>
                                      </p:to>
                                    </p:set>
                                    <p:animEffect filter="wipe(left)" transition="in">
                                      <p:cBhvr>
                                        <p:cTn dur="500" id="40"/>
                                        <p:tgtEl>
                                          <p:spTgt spid="6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7"/>
      <p:bldP grpId="0" spid="65"/>
      <p:bldP grpId="0" spid="66"/>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536233" y="966028"/>
            <a:ext cx="2965170" cy="2835531"/>
            <a:chOff x="1224850" y="343311"/>
            <a:chExt cx="2965170" cy="2835531"/>
          </a:xfrm>
        </p:grpSpPr>
        <p:grpSp>
          <p:nvGrpSpPr>
            <p:cNvPr id="3" name="Group 3"/>
            <p:cNvGrpSpPr/>
            <p:nvPr/>
          </p:nvGrpSpPr>
          <p:grpSpPr>
            <a:xfrm>
              <a:off x="1224850" y="343311"/>
              <a:ext cx="2965170" cy="2835531"/>
              <a:chOff x="1489" y="775"/>
              <a:chExt cx="2792" cy="2794"/>
            </a:xfrm>
          </p:grpSpPr>
          <p:sp>
            <p:nvSpPr>
              <p:cNvPr id="8" name="Oval 4"/>
              <p:cNvSpPr>
                <a:spLocks noChangeArrowheads="1"/>
              </p:cNvSpPr>
              <p:nvPr/>
            </p:nvSpPr>
            <p:spPr bwMode="auto">
              <a:xfrm>
                <a:off x="1489" y="775"/>
                <a:ext cx="2792" cy="2792"/>
              </a:xfrm>
              <a:prstGeom prst="ellipse">
                <a:avLst/>
              </a:prstGeom>
              <a:solidFill>
                <a:srgbClr val="DC1F26"/>
              </a:solidFill>
              <a:ln>
                <a:solidFill>
                  <a:schemeClr val="tx1"/>
                </a:solidFill>
              </a:ln>
            </p:spPr>
            <p:style>
              <a:lnRef idx="3">
                <a:schemeClr val="lt1"/>
              </a:lnRef>
              <a:fillRef idx="1">
                <a:schemeClr val="accent2"/>
              </a:fillRef>
              <a:effectRef idx="1">
                <a:schemeClr val="accent2"/>
              </a:effectRef>
              <a:fontRef idx="minor">
                <a:schemeClr val="lt1"/>
              </a:fontRef>
            </p:style>
            <p:txBody>
              <a:bodyPr anchor="ctr" wrap="none"/>
              <a:lstStyle/>
              <a:p>
                <a:pPr defTabSz="914400" eaLnBrk="1" fontAlgn="auto" hangingPunct="1" indent="0" latinLnBrk="0" lvl="0" marL="0" marR="0">
                  <a:lnSpc>
                    <a:spcPct val="100000"/>
                  </a:lnSpc>
                  <a:spcBef>
                    <a:spcPct val="0"/>
                  </a:spcBef>
                  <a:spcAft>
                    <a:spcPct val="0"/>
                  </a:spcAft>
                  <a:buClrTx/>
                  <a:buSzTx/>
                  <a:buFontTx/>
                  <a:buNone/>
                  <a:defRPr/>
                </a:pPr>
                <a:endParaRPr altLang="zh-CN" b="1" baseline="0" cap="none" i="0" kern="0" kumimoji="0" lang="zh-CN" noProof="0" normalizeH="0" spc="0" strike="noStrike" sz="1600" u="none">
                  <a:ln>
                    <a:noFill/>
                  </a:ln>
                  <a:solidFill>
                    <a:sysClr lastClr="000000" val="windowText"/>
                  </a:solidFill>
                  <a:effectLst/>
                  <a:uLnTx/>
                  <a:uFillTx/>
                  <a:latin typeface="华文细黑"/>
                  <a:ea charset="0" typeface="Arial Unicode MS"/>
                  <a:cs charset="0" typeface="Arial Unicode MS"/>
                </a:endParaRPr>
              </a:p>
            </p:txBody>
          </p:sp>
          <p:sp>
            <p:nvSpPr>
              <p:cNvPr id="9" name="Line 5"/>
              <p:cNvSpPr>
                <a:spLocks noChangeShapeType="1"/>
              </p:cNvSpPr>
              <p:nvPr/>
            </p:nvSpPr>
            <p:spPr bwMode="auto">
              <a:xfrm flipH="1">
                <a:off x="2876" y="777"/>
                <a:ext cx="0" cy="2792"/>
              </a:xfrm>
              <a:prstGeom prst="line">
                <a:avLst/>
              </a:prstGeom>
              <a:noFill/>
              <a:ln w="57150">
                <a:solidFill>
                  <a:schemeClr val="tx1"/>
                </a:solid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0" name="Oval 6"/>
              <p:cNvSpPr>
                <a:spLocks noChangeArrowheads="1"/>
              </p:cNvSpPr>
              <p:nvPr/>
            </p:nvSpPr>
            <p:spPr bwMode="auto">
              <a:xfrm>
                <a:off x="2387" y="1673"/>
                <a:ext cx="995" cy="995"/>
              </a:xfrm>
              <a:prstGeom prst="ellipse">
                <a:avLst/>
              </a:prstGeom>
              <a:solidFill>
                <a:srgbClr val="000000"/>
              </a:solidFill>
              <a:ln w="57150">
                <a:solidFill>
                  <a:schemeClr val="tx1"/>
                </a:solidFill>
                <a:round/>
              </a:ln>
            </p:spPr>
            <p:txBody>
              <a:bodyPr anchor="ctr" wrap="none"/>
              <a:lstStyle/>
              <a:p>
                <a:pPr algn="ctr" defTabSz="914400" eaLnBrk="1" fontAlgn="auto" hangingPunct="1" indent="0" latinLnBrk="0" lvl="0" marL="0" marR="0">
                  <a:lnSpc>
                    <a:spcPct val="100000"/>
                  </a:lnSpc>
                  <a:spcBef>
                    <a:spcPct val="0"/>
                  </a:spcBef>
                  <a:spcAft>
                    <a:spcPct val="0"/>
                  </a:spcAft>
                  <a:buClrTx/>
                  <a:buSzTx/>
                  <a:buFontTx/>
                  <a:buNone/>
                  <a:defRPr/>
                </a:pPr>
                <a:r>
                  <a:rPr altLang="zh-TW" b="1" baseline="0" cap="none" i="0" kern="0" kumimoji="0" lang="en-US" noProof="0" normalizeH="0" spc="0" strike="noStrike" sz="1600" u="none">
                    <a:ln>
                      <a:noFill/>
                    </a:ln>
                    <a:solidFill>
                      <a:srgbClr val="FFFFFF"/>
                    </a:solidFill>
                    <a:effectLst/>
                    <a:uLnTx/>
                    <a:uFillTx/>
                    <a:latin typeface="华文细黑"/>
                    <a:ea charset="0" typeface="Arial Unicode MS"/>
                    <a:cs charset="0" typeface="Arial Unicode MS"/>
                  </a:rPr>
                  <a:t>ThinkPad</a:t>
                </a:r>
              </a:p>
              <a:p>
                <a:pPr algn="ctr" defTabSz="914400" eaLnBrk="1" fontAlgn="auto" hangingPunct="1" indent="0" latinLnBrk="0" lvl="0" marL="0" marR="0">
                  <a:lnSpc>
                    <a:spcPct val="100000"/>
                  </a:lnSpc>
                  <a:spcBef>
                    <a:spcPct val="0"/>
                  </a:spcBef>
                  <a:spcAft>
                    <a:spcPct val="0"/>
                  </a:spcAft>
                  <a:buClrTx/>
                  <a:buSzTx/>
                  <a:buFontTx/>
                  <a:buNone/>
                  <a:defRPr/>
                </a:pPr>
                <a:r>
                  <a:rPr altLang="zh-TW" b="1" baseline="0" cap="none" i="0" kern="0" kumimoji="0" lang="en-US" noProof="0" normalizeH="0" spc="0" strike="noStrike" sz="1600" u="none">
                    <a:ln>
                      <a:noFill/>
                    </a:ln>
                    <a:solidFill>
                      <a:srgbClr val="FFFFFF"/>
                    </a:solidFill>
                    <a:effectLst/>
                    <a:uLnTx/>
                    <a:uFillTx/>
                    <a:latin typeface="华文细黑"/>
                    <a:ea charset="0" typeface="Arial Unicode MS"/>
                    <a:cs charset="0" typeface="Arial Unicode MS"/>
                  </a:rPr>
                  <a:t>思行合一</a:t>
                </a:r>
              </a:p>
            </p:txBody>
          </p:sp>
        </p:grpSp>
        <p:sp>
          <p:nvSpPr>
            <p:cNvPr id="4" name="TextBox 3"/>
            <p:cNvSpPr txBox="1"/>
            <p:nvPr/>
          </p:nvSpPr>
          <p:spPr>
            <a:xfrm>
              <a:off x="1475073" y="934570"/>
              <a:ext cx="1103419" cy="320040"/>
            </a:xfrm>
            <a:prstGeom prst="rect">
              <a:avLst/>
            </a:prstGeom>
            <a:noFill/>
          </p:spPr>
          <p:txBody>
            <a:bodyPr rtlCol="0" wrap="square">
              <a:spAutoFit/>
            </a:bodyPr>
            <a:lstStyle/>
            <a:p>
              <a:r>
                <a:rPr altLang="en-US" b="1" lang="zh-CN" smtClean="0">
                  <a:solidFill>
                    <a:schemeClr val="bg1"/>
                  </a:solidFill>
                  <a:latin charset="-122" pitchFamily="34" typeface="微软雅黑"/>
                  <a:ea charset="-122" pitchFamily="34" typeface="微软雅黑"/>
                </a:rPr>
                <a:t>产品利益</a:t>
              </a:r>
            </a:p>
          </p:txBody>
        </p:sp>
        <p:sp>
          <p:nvSpPr>
            <p:cNvPr id="5" name="TextBox 4"/>
            <p:cNvSpPr txBox="1"/>
            <p:nvPr/>
          </p:nvSpPr>
          <p:spPr>
            <a:xfrm>
              <a:off x="2848987" y="924165"/>
              <a:ext cx="1149685" cy="320040"/>
            </a:xfrm>
            <a:prstGeom prst="rect">
              <a:avLst/>
            </a:prstGeom>
            <a:noFill/>
          </p:spPr>
          <p:txBody>
            <a:bodyPr rtlCol="0" wrap="square">
              <a:spAutoFit/>
            </a:bodyPr>
            <a:lstStyle/>
            <a:p>
              <a:r>
                <a:rPr altLang="en-US" b="1" lang="zh-CN">
                  <a:solidFill>
                    <a:schemeClr val="bg1"/>
                  </a:solidFill>
                  <a:latin charset="-122" pitchFamily="34" typeface="微软雅黑"/>
                  <a:ea charset="-122" pitchFamily="34" typeface="微软雅黑"/>
                </a:rPr>
                <a:t>消费者洞察</a:t>
              </a:r>
            </a:p>
          </p:txBody>
        </p:sp>
        <p:sp>
          <p:nvSpPr>
            <p:cNvPr id="6" name="TextBox 5"/>
            <p:cNvSpPr txBox="1"/>
            <p:nvPr/>
          </p:nvSpPr>
          <p:spPr>
            <a:xfrm>
              <a:off x="1414714" y="1602803"/>
              <a:ext cx="1224136" cy="731520"/>
            </a:xfrm>
            <a:prstGeom prst="rect">
              <a:avLst/>
            </a:prstGeom>
            <a:noFill/>
          </p:spPr>
          <p:txBody>
            <a:bodyPr rtlCol="0" wrap="square">
              <a:spAutoFit/>
            </a:bodyPr>
            <a:lstStyle/>
            <a:p>
              <a:r>
                <a:rPr altLang="en-US" lang="zh-CN" sz="1050">
                  <a:solidFill>
                    <a:schemeClr val="bg1"/>
                  </a:solidFill>
                  <a:latin charset="-122" pitchFamily="34" typeface="微软雅黑"/>
                  <a:ea charset="-122" pitchFamily="34" typeface="微软雅黑"/>
                </a:rPr>
                <a:t>高端的</a:t>
              </a:r>
            </a:p>
            <a:p>
              <a:r>
                <a:rPr altLang="en-US" lang="zh-CN" sz="1050">
                  <a:solidFill>
                    <a:schemeClr val="bg1"/>
                  </a:solidFill>
                  <a:latin charset="-122" pitchFamily="34" typeface="微软雅黑"/>
                  <a:ea charset="-122" pitchFamily="34" typeface="微软雅黑"/>
                </a:rPr>
                <a:t>有声望的</a:t>
              </a:r>
            </a:p>
            <a:p>
              <a:r>
                <a:rPr altLang="en-US" lang="zh-CN" sz="1050">
                  <a:solidFill>
                    <a:schemeClr val="bg1"/>
                  </a:solidFill>
                  <a:latin charset="-122" pitchFamily="34" typeface="微软雅黑"/>
                  <a:ea charset="-122" pitchFamily="34" typeface="微软雅黑"/>
                </a:rPr>
                <a:t>先进技术的</a:t>
              </a:r>
            </a:p>
            <a:p>
              <a:r>
                <a:rPr altLang="en-US" lang="zh-CN" sz="1050">
                  <a:solidFill>
                    <a:schemeClr val="bg1"/>
                  </a:solidFill>
                  <a:latin charset="-122" pitchFamily="34" typeface="微软雅黑"/>
                  <a:ea charset="-122" pitchFamily="34" typeface="微软雅黑"/>
                </a:rPr>
                <a:t>信赖的品质</a:t>
              </a:r>
            </a:p>
          </p:txBody>
        </p:sp>
        <p:sp>
          <p:nvSpPr>
            <p:cNvPr id="7" name="TextBox 6"/>
            <p:cNvSpPr txBox="1"/>
            <p:nvPr/>
          </p:nvSpPr>
          <p:spPr>
            <a:xfrm>
              <a:off x="3331387" y="1539632"/>
              <a:ext cx="858633" cy="762000"/>
            </a:xfrm>
            <a:prstGeom prst="rect">
              <a:avLst/>
            </a:prstGeom>
            <a:noFill/>
          </p:spPr>
          <p:txBody>
            <a:bodyPr rtlCol="0" wrap="square">
              <a:spAutoFit/>
            </a:bodyPr>
            <a:lstStyle/>
            <a:p>
              <a:r>
                <a:rPr altLang="en-US" lang="zh-CN" sz="1100">
                  <a:solidFill>
                    <a:schemeClr val="bg1"/>
                  </a:solidFill>
                  <a:latin charset="-122" pitchFamily="34" typeface="微软雅黑"/>
                  <a:ea charset="-122" pitchFamily="34" typeface="微软雅黑"/>
                </a:rPr>
                <a:t>凭借专业知识实践</a:t>
              </a:r>
            </a:p>
            <a:p>
              <a:r>
                <a:rPr altLang="en-US" lang="zh-CN" sz="1100">
                  <a:solidFill>
                    <a:schemeClr val="bg1"/>
                  </a:solidFill>
                  <a:latin charset="-122" pitchFamily="34" typeface="微软雅黑"/>
                  <a:ea charset="-122" pitchFamily="34" typeface="微软雅黑"/>
                </a:rPr>
                <a:t>思考创造价值</a:t>
              </a:r>
            </a:p>
          </p:txBody>
        </p:sp>
      </p:grpSp>
      <p:cxnSp>
        <p:nvCxnSpPr>
          <p:cNvPr id="11" name="直接连接符 10"/>
          <p:cNvCxnSpPr/>
          <p:nvPr/>
        </p:nvCxnSpPr>
        <p:spPr>
          <a:xfrm flipH="1">
            <a:off x="1" y="2500313"/>
            <a:ext cx="536232"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3501403" y="2500313"/>
            <a:ext cx="536232"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8744790" y="2500313"/>
            <a:ext cx="536232"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sp>
        <p:nvSpPr>
          <p:cNvPr id="34" name="圆角矩形 33"/>
          <p:cNvSpPr/>
          <p:nvPr/>
        </p:nvSpPr>
        <p:spPr>
          <a:xfrm>
            <a:off x="4037635" y="1942806"/>
            <a:ext cx="4707154" cy="1115014"/>
          </a:xfrm>
          <a:prstGeom prst="roundRect">
            <a:avLst/>
          </a:prstGeom>
          <a:noFill/>
          <a:ln w="28575">
            <a:solidFill>
              <a:srgbClr val="DC1F2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TextBox 34"/>
          <p:cNvSpPr txBox="1"/>
          <p:nvPr/>
        </p:nvSpPr>
        <p:spPr>
          <a:xfrm>
            <a:off x="755576" y="311909"/>
            <a:ext cx="2261678" cy="365760"/>
          </a:xfrm>
          <a:prstGeom prst="rect">
            <a:avLst/>
          </a:prstGeom>
          <a:noFill/>
        </p:spPr>
        <p:txBody>
          <a:bodyPr rtlCol="0" vert="horz" wrap="square">
            <a:spAutoFit/>
          </a:bodyPr>
          <a:lstStyle/>
          <a:p>
            <a:r>
              <a:rPr altLang="zh-CN" b="1" lang="en-US" smtClean="0" sz="1800">
                <a:solidFill>
                  <a:srgbClr val="DC1F26"/>
                </a:solidFill>
                <a:latin charset="-122" pitchFamily="34" typeface="微软雅黑"/>
                <a:ea charset="-122" pitchFamily="34" typeface="微软雅黑"/>
              </a:rPr>
              <a:t>ThinkPad 思行合一</a:t>
            </a:r>
          </a:p>
        </p:txBody>
      </p:sp>
      <p:sp>
        <p:nvSpPr>
          <p:cNvPr id="36" name="矩形 35"/>
          <p:cNvSpPr/>
          <p:nvPr/>
        </p:nvSpPr>
        <p:spPr>
          <a:xfrm>
            <a:off x="467544" y="365617"/>
            <a:ext cx="288032" cy="2619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内容占位符 2"/>
          <p:cNvSpPr/>
          <p:nvPr/>
        </p:nvSpPr>
        <p:spPr bwMode="auto">
          <a:xfrm>
            <a:off x="4211960" y="2100793"/>
            <a:ext cx="4392488" cy="822960"/>
          </a:xfrm>
          <a:prstGeom prst="rect">
            <a:avLst/>
          </a:prstGeom>
          <a:noFill/>
        </p:spPr>
        <p:txBody>
          <a:bodyPr rtlCol="0" wrap="square">
            <a:spAutoFit/>
          </a:bodyPr>
          <a:lstStyle/>
          <a:p>
            <a:r>
              <a:rPr altLang="zh-CN" b="1" lang="en-US" sz="1600">
                <a:latin charset="-122" pitchFamily="34" typeface="微软雅黑"/>
                <a:ea charset="-122" pitchFamily="34" typeface="微软雅黑"/>
              </a:rPr>
              <a:t>ThinkPad把卓越的技术与顾客价值进行了完美的结合，正是这种与IBM基本信仰一脉相承的做法，才保证了ThinkPad的长盛不衰。</a:t>
            </a:r>
          </a:p>
        </p:txBody>
      </p:sp>
    </p:spTree>
    <p:extLst>
      <p:ext uri="{BB962C8B-B14F-4D97-AF65-F5344CB8AC3E}">
        <p14:creationId val="3952762877"/>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1"/>
                                        </p:tgtEl>
                                        <p:attrNameLst>
                                          <p:attrName>style.visibility</p:attrName>
                                        </p:attrNameLst>
                                      </p:cBhvr>
                                      <p:to>
                                        <p:strVal val="visible"/>
                                      </p:to>
                                    </p:set>
                                    <p:animEffect filter="wipe(left)"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14"/>
                                        </p:tgtEl>
                                        <p:attrNameLst>
                                          <p:attrName>style.visibility</p:attrName>
                                        </p:attrNameLst>
                                      </p:cBhvr>
                                      <p:to>
                                        <p:strVal val="visible"/>
                                      </p:to>
                                    </p:set>
                                    <p:animEffect filter="wipe(left)" transition="in">
                                      <p:cBhvr>
                                        <p:cTn dur="500" id="11"/>
                                        <p:tgtEl>
                                          <p:spTgt spid="14"/>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34"/>
                                        </p:tgtEl>
                                        <p:attrNameLst>
                                          <p:attrName>style.visibility</p:attrName>
                                        </p:attrNameLst>
                                      </p:cBhvr>
                                      <p:to>
                                        <p:strVal val="visible"/>
                                      </p:to>
                                    </p:set>
                                    <p:animEffect filter="wipe(left)" transition="in">
                                      <p:cBhvr>
                                        <p:cTn dur="500" id="15"/>
                                        <p:tgtEl>
                                          <p:spTgt spid="34"/>
                                        </p:tgtEl>
                                      </p:cBhvr>
                                    </p:animEffect>
                                  </p:childTnLst>
                                </p:cTn>
                              </p:par>
                            </p:childTnLst>
                          </p:cTn>
                        </p:par>
                        <p:par>
                          <p:cTn fill="hold" id="16" nodeType="afterGroup">
                            <p:stCondLst>
                              <p:cond delay="1500"/>
                            </p:stCondLst>
                            <p:childTnLst>
                              <p:par>
                                <p:cTn fill="hold" id="17" nodeType="afterEffect" presetClass="entr" presetID="22" presetSubtype="8">
                                  <p:stCondLst>
                                    <p:cond delay="0"/>
                                  </p:stCondLst>
                                  <p:childTnLst>
                                    <p:set>
                                      <p:cBhvr>
                                        <p:cTn dur="1" fill="hold" id="18">
                                          <p:stCondLst>
                                            <p:cond delay="0"/>
                                          </p:stCondLst>
                                        </p:cTn>
                                        <p:tgtEl>
                                          <p:spTgt spid="30"/>
                                        </p:tgtEl>
                                        <p:attrNameLst>
                                          <p:attrName>style.visibility</p:attrName>
                                        </p:attrNameLst>
                                      </p:cBhvr>
                                      <p:to>
                                        <p:strVal val="visible"/>
                                      </p:to>
                                    </p:set>
                                    <p:animEffect filter="wipe(left)" transition="in">
                                      <p:cBhvr>
                                        <p:cTn dur="500" id="19"/>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3" name="直接连接符 22"/>
          <p:cNvCxnSpPr/>
          <p:nvPr/>
        </p:nvCxnSpPr>
        <p:spPr>
          <a:xfrm flipH="1">
            <a:off x="8411891" y="2513219"/>
            <a:ext cx="732109"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sp>
        <p:nvSpPr>
          <p:cNvPr id="75" name="椭圆 74"/>
          <p:cNvSpPr/>
          <p:nvPr/>
        </p:nvSpPr>
        <p:spPr>
          <a:xfrm>
            <a:off x="6971734" y="1760243"/>
            <a:ext cx="1440157" cy="1443003"/>
          </a:xfrm>
          <a:prstGeom prst="ellipse">
            <a:avLst/>
          </a:prstGeom>
          <a:solidFill>
            <a:schemeClr val="tx1"/>
          </a:solidFill>
          <a:ln>
            <a:solidFill>
              <a:srgbClr val="DC1F2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椭圆 75"/>
          <p:cNvSpPr/>
          <p:nvPr/>
        </p:nvSpPr>
        <p:spPr>
          <a:xfrm>
            <a:off x="5154206" y="1760243"/>
            <a:ext cx="1511305" cy="1443004"/>
          </a:xfrm>
          <a:prstGeom prst="ellipse">
            <a:avLst/>
          </a:prstGeom>
          <a:solidFill>
            <a:schemeClr val="tx1"/>
          </a:solidFill>
          <a:ln>
            <a:solidFill>
              <a:srgbClr val="DC1F2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Text Box 32"/>
          <p:cNvSpPr txBox="1">
            <a:spLocks noChangeArrowheads="1"/>
          </p:cNvSpPr>
          <p:nvPr/>
        </p:nvSpPr>
        <p:spPr bwMode="auto">
          <a:xfrm>
            <a:off x="7162688" y="2288449"/>
            <a:ext cx="1105187" cy="365760"/>
          </a:xfrm>
          <a:prstGeom prst="rect">
            <a:avLst/>
          </a:prstGeom>
          <a:noFill/>
          <a:ln w="9525">
            <a:noFill/>
            <a:miter lim="800000"/>
          </a:ln>
        </p:spPr>
        <p:txBody>
          <a:bodyPr wrap="square">
            <a:spAutoFit/>
          </a:bodyPr>
          <a:lstStyle/>
          <a:p>
            <a:pPr defTabSz="914400" eaLnBrk="1" fontAlgn="auto" hangingPunct="1" indent="0" latinLnBrk="0" lvl="0" marL="0" marR="0">
              <a:lnSpc>
                <a:spcPct val="100000"/>
              </a:lnSpc>
              <a:spcBef>
                <a:spcPct val="50000"/>
              </a:spcBef>
              <a:spcAft>
                <a:spcPct val="0"/>
              </a:spcAft>
              <a:buClrTx/>
              <a:buSzTx/>
              <a:buFontTx/>
              <a:buNone/>
              <a:defRPr/>
            </a:pPr>
            <a:r>
              <a:rPr altLang="en-US" b="1" baseline="0" cap="none" i="0" kern="0" kumimoji="0" lang="zh-CN" noProof="0" normalizeH="0" spc="0" strike="noStrike" sz="1800" u="none">
                <a:ln>
                  <a:noFill/>
                </a:ln>
                <a:solidFill>
                  <a:schemeClr val="bg1"/>
                </a:solidFill>
                <a:effectLst/>
                <a:uLnTx/>
                <a:uFillTx/>
                <a:latin charset="-122" pitchFamily="34" typeface="微软雅黑"/>
                <a:ea charset="-122" pitchFamily="34" typeface="微软雅黑"/>
              </a:rPr>
              <a:t>品牌理念</a:t>
            </a:r>
          </a:p>
        </p:txBody>
      </p:sp>
      <p:sp>
        <p:nvSpPr>
          <p:cNvPr id="60" name="Text Box 31"/>
          <p:cNvSpPr txBox="1">
            <a:spLocks noChangeArrowheads="1"/>
          </p:cNvSpPr>
          <p:nvPr/>
        </p:nvSpPr>
        <p:spPr bwMode="auto">
          <a:xfrm>
            <a:off x="5476870" y="2297028"/>
            <a:ext cx="918797" cy="365760"/>
          </a:xfrm>
          <a:prstGeom prst="rect">
            <a:avLst/>
          </a:prstGeom>
          <a:noFill/>
          <a:ln w="9525">
            <a:noFill/>
            <a:miter lim="800000"/>
          </a:ln>
        </p:spPr>
        <p:txBody>
          <a:bodyPr wrap="square">
            <a:spAutoFit/>
          </a:bodyPr>
          <a:lstStyle/>
          <a:p>
            <a:pPr defTabSz="914400" eaLnBrk="1" fontAlgn="auto" hangingPunct="1" indent="0" latinLnBrk="0" lvl="0" marL="0" marR="0">
              <a:lnSpc>
                <a:spcPct val="100000"/>
              </a:lnSpc>
              <a:spcBef>
                <a:spcPct val="50000"/>
              </a:spcBef>
              <a:spcAft>
                <a:spcPct val="0"/>
              </a:spcAft>
              <a:buClrTx/>
              <a:buSzTx/>
              <a:buFontTx/>
              <a:buNone/>
              <a:defRPr/>
            </a:pPr>
            <a:r>
              <a:rPr altLang="en-US" b="1" baseline="0" cap="none" i="0" kern="0" kumimoji="0" lang="zh-CN" noProof="0" normalizeH="0" spc="0" strike="noStrike" sz="1800" u="none">
                <a:ln>
                  <a:noFill/>
                </a:ln>
                <a:solidFill>
                  <a:schemeClr val="bg1"/>
                </a:solidFill>
                <a:effectLst/>
                <a:uLnTx/>
                <a:uFillTx/>
                <a:latin charset="-122" pitchFamily="34" typeface="微软雅黑"/>
                <a:ea charset="-122" pitchFamily="34" typeface="微软雅黑"/>
              </a:rPr>
              <a:t>价值观</a:t>
            </a:r>
          </a:p>
        </p:txBody>
      </p:sp>
      <p:grpSp>
        <p:nvGrpSpPr>
          <p:cNvPr id="113" name="组合 112"/>
          <p:cNvGrpSpPr/>
          <p:nvPr/>
        </p:nvGrpSpPr>
        <p:grpSpPr>
          <a:xfrm flipH="1">
            <a:off x="5868144" y="915566"/>
            <a:ext cx="1872208" cy="869276"/>
            <a:chOff x="5292081" y="843558"/>
            <a:chExt cx="1907783" cy="905434"/>
          </a:xfrm>
        </p:grpSpPr>
        <p:cxnSp>
          <p:nvCxnSpPr>
            <p:cNvPr id="105" name="曲线连接符 104"/>
            <p:cNvCxnSpPr/>
            <p:nvPr/>
          </p:nvCxnSpPr>
          <p:spPr>
            <a:xfrm flipH="1" flipV="1" rot="5400000">
              <a:off x="5334296" y="801343"/>
              <a:ext cx="905433" cy="989864"/>
            </a:xfrm>
            <a:prstGeom prst="curvedConnector2">
              <a:avLst/>
            </a:prstGeom>
            <a:ln w="44450">
              <a:solidFill>
                <a:srgbClr val="DC1F2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8" name="曲线连接符 107"/>
            <p:cNvCxnSpPr/>
            <p:nvPr/>
          </p:nvCxnSpPr>
          <p:spPr>
            <a:xfrm>
              <a:off x="6228184" y="843558"/>
              <a:ext cx="971680" cy="905434"/>
            </a:xfrm>
            <a:prstGeom prst="curvedConnector2">
              <a:avLst/>
            </a:prstGeom>
            <a:ln w="44450">
              <a:solidFill>
                <a:srgbClr val="DC1F26"/>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14" name="组合 113"/>
          <p:cNvGrpSpPr/>
          <p:nvPr/>
        </p:nvGrpSpPr>
        <p:grpSpPr>
          <a:xfrm flipH="1" rot="10800000">
            <a:off x="5974096" y="3203247"/>
            <a:ext cx="1800199" cy="792088"/>
            <a:chOff x="5292081" y="843558"/>
            <a:chExt cx="1907783" cy="905434"/>
          </a:xfrm>
        </p:grpSpPr>
        <p:cxnSp>
          <p:nvCxnSpPr>
            <p:cNvPr id="115" name="曲线连接符 114"/>
            <p:cNvCxnSpPr/>
            <p:nvPr/>
          </p:nvCxnSpPr>
          <p:spPr>
            <a:xfrm flipH="1" flipV="1" rot="5400000">
              <a:off x="5334296" y="801343"/>
              <a:ext cx="905433" cy="989864"/>
            </a:xfrm>
            <a:prstGeom prst="curvedConnector2">
              <a:avLst/>
            </a:prstGeom>
            <a:ln w="44450">
              <a:solidFill>
                <a:srgbClr val="DC1F2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6" name="曲线连接符 115"/>
            <p:cNvCxnSpPr/>
            <p:nvPr/>
          </p:nvCxnSpPr>
          <p:spPr>
            <a:xfrm>
              <a:off x="6228184" y="843558"/>
              <a:ext cx="971680" cy="905434"/>
            </a:xfrm>
            <a:prstGeom prst="curvedConnector2">
              <a:avLst/>
            </a:prstGeom>
            <a:ln w="44450">
              <a:solidFill>
                <a:srgbClr val="DC1F26"/>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17" name="TextBox 116"/>
          <p:cNvSpPr txBox="1"/>
          <p:nvPr/>
        </p:nvSpPr>
        <p:spPr>
          <a:xfrm>
            <a:off x="755576" y="311909"/>
            <a:ext cx="2808312" cy="365760"/>
          </a:xfrm>
          <a:prstGeom prst="rect">
            <a:avLst/>
          </a:prstGeom>
          <a:noFill/>
        </p:spPr>
        <p:txBody>
          <a:bodyPr rtlCol="0" vert="horz" wrap="square">
            <a:spAutoFit/>
          </a:bodyPr>
          <a:lstStyle/>
          <a:p>
            <a:r>
              <a:rPr altLang="en-US" b="1" lang="zh-CN" smtClean="0" sz="1800">
                <a:solidFill>
                  <a:srgbClr val="DC1F26"/>
                </a:solidFill>
                <a:latin charset="-122" pitchFamily="34" typeface="微软雅黑"/>
                <a:ea charset="-122" pitchFamily="34" typeface="微软雅黑"/>
              </a:rPr>
              <a:t>思行合一的Think价值观</a:t>
            </a:r>
          </a:p>
        </p:txBody>
      </p:sp>
      <p:sp>
        <p:nvSpPr>
          <p:cNvPr id="118" name="矩形 117"/>
          <p:cNvSpPr/>
          <p:nvPr/>
        </p:nvSpPr>
        <p:spPr>
          <a:xfrm>
            <a:off x="467544" y="365617"/>
            <a:ext cx="288032" cy="2619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7" name="直接连接符 16"/>
          <p:cNvCxnSpPr/>
          <p:nvPr/>
        </p:nvCxnSpPr>
        <p:spPr>
          <a:xfrm flipH="1" flipV="1">
            <a:off x="20872" y="2486381"/>
            <a:ext cx="5133334" cy="32412"/>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2395588" y="2936559"/>
            <a:ext cx="3045573" cy="1325461"/>
            <a:chOff x="2279357" y="2832295"/>
            <a:chExt cx="3045573" cy="1325461"/>
          </a:xfrm>
        </p:grpSpPr>
        <p:sp>
          <p:nvSpPr>
            <p:cNvPr id="10" name="TextBox 9"/>
            <p:cNvSpPr txBox="1"/>
            <p:nvPr/>
          </p:nvSpPr>
          <p:spPr>
            <a:xfrm>
              <a:off x="2618552" y="3388314"/>
              <a:ext cx="2706378" cy="762000"/>
            </a:xfrm>
            <a:prstGeom prst="rect">
              <a:avLst/>
            </a:prstGeom>
            <a:noFill/>
          </p:spPr>
          <p:txBody>
            <a:bodyPr rtlCol="0" wrap="square">
              <a:spAutoFit/>
            </a:bodyPr>
            <a:lstStyle/>
            <a:p>
              <a:r>
                <a:rPr altLang="en-US" lang="zh-CN" sz="1100">
                  <a:latin charset="-122" pitchFamily="34" typeface="微软雅黑"/>
                  <a:ea charset="-122" pitchFamily="34" typeface="微软雅黑"/>
                </a:rPr>
                <a:t> ThinkPad自问世以来一直保持着黑色的经典外观并对技术有着自己独到的见解。坚持做可靠、坚固、富有紧迫感、创造力和思考力的顶级笔记本电脑</a:t>
              </a:r>
            </a:p>
          </p:txBody>
        </p:sp>
        <p:sp>
          <p:nvSpPr>
            <p:cNvPr id="28" name="TextBox 27"/>
            <p:cNvSpPr txBox="1"/>
            <p:nvPr/>
          </p:nvSpPr>
          <p:spPr>
            <a:xfrm>
              <a:off x="2279357" y="2832295"/>
              <a:ext cx="487680" cy="1179089"/>
            </a:xfrm>
            <a:prstGeom prst="rect">
              <a:avLst/>
            </a:prstGeom>
            <a:noFill/>
          </p:spPr>
          <p:txBody>
            <a:bodyPr rtlCol="0" vert="eaVert" wrap="square">
              <a:spAutoFit/>
            </a:bodyPr>
            <a:lstStyle/>
            <a:p>
              <a:r>
                <a:rPr altLang="en-US" b="1" lang="zh-CN" smtClean="0" sz="2000">
                  <a:latin charset="-122" pitchFamily="34" typeface="微软雅黑"/>
                  <a:ea charset="-122" pitchFamily="34" typeface="微软雅黑"/>
                </a:rPr>
                <a:t>品牌理念</a:t>
              </a:r>
            </a:p>
          </p:txBody>
        </p:sp>
      </p:grpSp>
      <p:grpSp>
        <p:nvGrpSpPr>
          <p:cNvPr id="14" name="组合 13"/>
          <p:cNvGrpSpPr/>
          <p:nvPr/>
        </p:nvGrpSpPr>
        <p:grpSpPr>
          <a:xfrm>
            <a:off x="611560" y="1043924"/>
            <a:ext cx="3921591" cy="1442457"/>
            <a:chOff x="460739" y="1144408"/>
            <a:chExt cx="3921591" cy="1442457"/>
          </a:xfrm>
        </p:grpSpPr>
        <p:sp>
          <p:nvSpPr>
            <p:cNvPr id="9" name="TextBox 8"/>
            <p:cNvSpPr txBox="1"/>
            <p:nvPr/>
          </p:nvSpPr>
          <p:spPr>
            <a:xfrm>
              <a:off x="460739" y="1144408"/>
              <a:ext cx="487680" cy="983775"/>
            </a:xfrm>
            <a:prstGeom prst="rect">
              <a:avLst/>
            </a:prstGeom>
            <a:noFill/>
          </p:spPr>
          <p:txBody>
            <a:bodyPr rtlCol="0" vert="eaVert" wrap="square">
              <a:spAutoFit/>
            </a:bodyPr>
            <a:lstStyle/>
            <a:p>
              <a:r>
                <a:rPr altLang="en-US" b="1" lang="zh-CN" sz="2000">
                  <a:latin charset="-122" pitchFamily="34" typeface="微软雅黑"/>
                  <a:ea charset="-122" pitchFamily="34" typeface="微软雅黑"/>
                </a:rPr>
                <a:t>价值观</a:t>
              </a:r>
            </a:p>
          </p:txBody>
        </p:sp>
        <p:sp>
          <p:nvSpPr>
            <p:cNvPr id="37" name="Rectangle 3"/>
            <p:cNvSpPr txBox="1">
              <a:spLocks noChangeArrowheads="1"/>
            </p:cNvSpPr>
            <p:nvPr/>
          </p:nvSpPr>
          <p:spPr bwMode="auto">
            <a:xfrm>
              <a:off x="811426" y="1435106"/>
              <a:ext cx="3570904" cy="1097280"/>
            </a:xfrm>
            <a:prstGeom prst="rect">
              <a:avLst/>
            </a:prstGeom>
            <a:noFill/>
          </p:spPr>
          <p:txBody>
            <a:bodyPr rtlCol="0" wrap="square">
              <a:spAutoFit/>
            </a:bodyPr>
            <a:lstStyle>
              <a:defPPr>
                <a:defRPr lang="zh-CN"/>
              </a:defPPr>
              <a:lvl1pPr>
                <a:defRPr sz="1100">
                  <a:latin charset="-122" pitchFamily="34" typeface="微软雅黑"/>
                  <a:ea charset="-122" pitchFamily="34" typeface="微软雅黑"/>
                </a:defRPr>
              </a:lvl1pPr>
            </a:lstStyle>
            <a:p>
              <a:r>
                <a:rPr altLang="zh-CN" lang="en-US"/>
                <a:t>  “我们不是靠我们的脚吃饭－而是靠我们的头脑，脚永远不能和头脑相提并论。有史以来，思考便是进步之父，思考也是在商业中成功的基石。一切问题都可以解决，只要我们愿意去思考！”</a:t>
              </a:r>
            </a:p>
            <a:p>
              <a:r>
                <a:rPr altLang="zh-CN" lang="en-US"/>
                <a:t>——汤姆斯.沃森爵士</a:t>
              </a:r>
            </a:p>
            <a:p>
              <a:r>
                <a:rPr altLang="zh-CN" lang="en-US"/>
                <a:t>1915年</a:t>
              </a:r>
            </a:p>
          </p:txBody>
        </p:sp>
      </p:grpSp>
    </p:spTree>
    <p:extLst>
      <p:ext uri="{BB962C8B-B14F-4D97-AF65-F5344CB8AC3E}">
        <p14:creationId val="813046207"/>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7"/>
                                        </p:tgtEl>
                                        <p:attrNameLst>
                                          <p:attrName>style.visibility</p:attrName>
                                        </p:attrNameLst>
                                      </p:cBhvr>
                                      <p:to>
                                        <p:strVal val="visible"/>
                                      </p:to>
                                    </p:set>
                                    <p:animEffect filter="wipe(left)" transition="in">
                                      <p:cBhvr>
                                        <p:cTn dur="500" id="7"/>
                                        <p:tgtEl>
                                          <p:spTgt spid="17"/>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113"/>
                                        </p:tgtEl>
                                        <p:attrNameLst>
                                          <p:attrName>style.visibility</p:attrName>
                                        </p:attrNameLst>
                                      </p:cBhvr>
                                      <p:to>
                                        <p:strVal val="visible"/>
                                      </p:to>
                                    </p:set>
                                    <p:animEffect filter="wipe(left)" transition="in">
                                      <p:cBhvr>
                                        <p:cTn dur="500" id="11"/>
                                        <p:tgtEl>
                                          <p:spTgt spid="113"/>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14"/>
                                        </p:tgtEl>
                                        <p:attrNameLst>
                                          <p:attrName>style.visibility</p:attrName>
                                        </p:attrNameLst>
                                      </p:cBhvr>
                                      <p:to>
                                        <p:strVal val="visible"/>
                                      </p:to>
                                    </p:set>
                                    <p:animEffect filter="fade" transition="in">
                                      <p:cBhvr>
                                        <p:cTn dur="1500" id="15"/>
                                        <p:tgtEl>
                                          <p:spTgt spid="14"/>
                                        </p:tgtEl>
                                      </p:cBhvr>
                                    </p:animEffect>
                                  </p:childTnLst>
                                </p:cTn>
                              </p:par>
                            </p:childTnLst>
                          </p:cTn>
                        </p:par>
                        <p:par>
                          <p:cTn fill="hold" id="16" nodeType="afterGroup">
                            <p:stCondLst>
                              <p:cond delay="2500"/>
                            </p:stCondLst>
                            <p:childTnLst>
                              <p:par>
                                <p:cTn fill="hold" id="17" nodeType="afterEffect" presetClass="entr" presetID="22" presetSubtype="2">
                                  <p:stCondLst>
                                    <p:cond delay="0"/>
                                  </p:stCondLst>
                                  <p:childTnLst>
                                    <p:set>
                                      <p:cBhvr>
                                        <p:cTn dur="1" fill="hold" id="18">
                                          <p:stCondLst>
                                            <p:cond delay="0"/>
                                          </p:stCondLst>
                                        </p:cTn>
                                        <p:tgtEl>
                                          <p:spTgt spid="114"/>
                                        </p:tgtEl>
                                        <p:attrNameLst>
                                          <p:attrName>style.visibility</p:attrName>
                                        </p:attrNameLst>
                                      </p:cBhvr>
                                      <p:to>
                                        <p:strVal val="visible"/>
                                      </p:to>
                                    </p:set>
                                    <p:animEffect filter="wipe(right)" transition="in">
                                      <p:cBhvr>
                                        <p:cTn dur="500" id="19"/>
                                        <p:tgtEl>
                                          <p:spTgt spid="114"/>
                                        </p:tgtEl>
                                      </p:cBhvr>
                                    </p:animEffect>
                                  </p:childTnLst>
                                </p:cTn>
                              </p:par>
                            </p:childTnLst>
                          </p:cTn>
                        </p:par>
                        <p:par>
                          <p:cTn fill="hold" id="20" nodeType="afterGroup">
                            <p:stCondLst>
                              <p:cond delay="3000"/>
                            </p:stCondLst>
                            <p:childTnLst>
                              <p:par>
                                <p:cTn fill="hold" id="21" nodeType="afterEffect" presetClass="entr" presetID="10" presetSubtype="0">
                                  <p:stCondLst>
                                    <p:cond delay="0"/>
                                  </p:stCondLst>
                                  <p:childTnLst>
                                    <p:set>
                                      <p:cBhvr>
                                        <p:cTn dur="1" fill="hold" id="22">
                                          <p:stCondLst>
                                            <p:cond delay="0"/>
                                          </p:stCondLst>
                                        </p:cTn>
                                        <p:tgtEl>
                                          <p:spTgt spid="13"/>
                                        </p:tgtEl>
                                        <p:attrNameLst>
                                          <p:attrName>style.visibility</p:attrName>
                                        </p:attrNameLst>
                                      </p:cBhvr>
                                      <p:to>
                                        <p:strVal val="visible"/>
                                      </p:to>
                                    </p:set>
                                    <p:animEffect filter="fade" transition="in">
                                      <p:cBhvr>
                                        <p:cTn dur="1500" id="23"/>
                                        <p:tgtEl>
                                          <p:spTgt spid="13"/>
                                        </p:tgtEl>
                                      </p:cBhvr>
                                    </p:animEffect>
                                  </p:childTnLst>
                                </p:cTn>
                              </p:par>
                            </p:childTnLst>
                          </p:cTn>
                        </p:par>
                        <p:par>
                          <p:cTn fill="hold" id="24" nodeType="afterGroup">
                            <p:stCondLst>
                              <p:cond delay="4500"/>
                            </p:stCondLst>
                            <p:childTnLst>
                              <p:par>
                                <p:cTn fill="hold" id="25" nodeType="afterEffect" presetClass="entr" presetID="22" presetSubtype="8">
                                  <p:stCondLst>
                                    <p:cond delay="0"/>
                                  </p:stCondLst>
                                  <p:childTnLst>
                                    <p:set>
                                      <p:cBhvr>
                                        <p:cTn dur="1" fill="hold" id="26">
                                          <p:stCondLst>
                                            <p:cond delay="0"/>
                                          </p:stCondLst>
                                        </p:cTn>
                                        <p:tgtEl>
                                          <p:spTgt spid="23"/>
                                        </p:tgtEl>
                                        <p:attrNameLst>
                                          <p:attrName>style.visibility</p:attrName>
                                        </p:attrNameLst>
                                      </p:cBhvr>
                                      <p:to>
                                        <p:strVal val="visible"/>
                                      </p:to>
                                    </p:set>
                                    <p:animEffect filter="wipe(left)" transition="in">
                                      <p:cBhvr>
                                        <p:cTn dur="500" id="27"/>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4337719" y="1039154"/>
            <a:ext cx="3588885" cy="518160"/>
          </a:xfrm>
          <a:prstGeom prst="rect">
            <a:avLst/>
          </a:prstGeom>
          <a:noFill/>
        </p:spPr>
        <p:txBody>
          <a:bodyPr rtlCol="0" wrap="square">
            <a:spAutoFit/>
          </a:bodyPr>
          <a:lstStyle/>
          <a:p>
            <a:r>
              <a:rPr altLang="zh-CN" b="1" lang="en-US" smtClean="0" sz="1400">
                <a:latin charset="-122" pitchFamily="34" typeface="微软雅黑"/>
                <a:ea charset="-122" pitchFamily="34" typeface="微软雅黑"/>
              </a:rPr>
              <a:t>“如果人们能够赋予一种产品以思考的力量，那么它必定拥有超越于技术之上的价值。”</a:t>
            </a:r>
          </a:p>
        </p:txBody>
      </p:sp>
      <p:sp>
        <p:nvSpPr>
          <p:cNvPr id="8" name="矩形 7"/>
          <p:cNvSpPr/>
          <p:nvPr/>
        </p:nvSpPr>
        <p:spPr>
          <a:xfrm>
            <a:off x="2659682" y="2355726"/>
            <a:ext cx="2632398" cy="518160"/>
          </a:xfrm>
          <a:prstGeom prst="rect">
            <a:avLst/>
          </a:prstGeom>
          <a:noFill/>
        </p:spPr>
        <p:txBody>
          <a:bodyPr rtlCol="0" wrap="square">
            <a:spAutoFit/>
          </a:bodyPr>
          <a:lstStyle/>
          <a:p>
            <a:r>
              <a:rPr altLang="zh-CN" b="1" lang="en-US" smtClean="0" sz="1400">
                <a:latin charset="-122" pitchFamily="34" typeface="微软雅黑"/>
                <a:ea charset="-122" pitchFamily="34" typeface="微软雅黑"/>
              </a:rPr>
              <a:t>“思考是ThinkPad成功的源头，ThinkPad是所有人的财富”</a:t>
            </a:r>
          </a:p>
        </p:txBody>
      </p:sp>
      <p:sp>
        <p:nvSpPr>
          <p:cNvPr id="9" name="矩形 8"/>
          <p:cNvSpPr/>
          <p:nvPr/>
        </p:nvSpPr>
        <p:spPr>
          <a:xfrm>
            <a:off x="3203848" y="3570570"/>
            <a:ext cx="4464496" cy="731520"/>
          </a:xfrm>
          <a:prstGeom prst="rect">
            <a:avLst/>
          </a:prstGeom>
          <a:noFill/>
        </p:spPr>
        <p:txBody>
          <a:bodyPr rtlCol="0" wrap="square">
            <a:spAutoFit/>
          </a:bodyPr>
          <a:lstStyle/>
          <a:p>
            <a:r>
              <a:rPr altLang="zh-CN" b="1" lang="en-US" smtClean="0" sz="1400">
                <a:latin charset="-122" pitchFamily="34" typeface="微软雅黑"/>
                <a:ea charset="-122" pitchFamily="34" typeface="微软雅黑"/>
              </a:rPr>
              <a:t>“技术的进步还会越来越快，但这并不会使我们塑造ThinkPad品牌的目的有所改变，这就是：保持近距离关注我们的顾客的利益，并努力满足他们的需求。”</a:t>
            </a:r>
          </a:p>
        </p:txBody>
      </p:sp>
      <p:sp>
        <p:nvSpPr>
          <p:cNvPr id="10" name="TextBox 9"/>
          <p:cNvSpPr txBox="1"/>
          <p:nvPr/>
        </p:nvSpPr>
        <p:spPr>
          <a:xfrm>
            <a:off x="755575" y="311909"/>
            <a:ext cx="3312369" cy="640080"/>
          </a:xfrm>
          <a:prstGeom prst="rect">
            <a:avLst/>
          </a:prstGeom>
          <a:noFill/>
        </p:spPr>
        <p:txBody>
          <a:bodyPr rtlCol="0" vert="horz" wrap="square">
            <a:spAutoFit/>
          </a:bodyPr>
          <a:lstStyle/>
          <a:p>
            <a:r>
              <a:rPr altLang="en-US" b="1" lang="zh-CN" sz="1800">
                <a:solidFill>
                  <a:srgbClr val="DC1F26"/>
                </a:solidFill>
                <a:latin charset="-122" pitchFamily="34" typeface="微软雅黑"/>
                <a:ea charset="-122" pitchFamily="34" typeface="微软雅黑"/>
              </a:rPr>
              <a:t>内藤在正心中的“ThinkPad”</a:t>
            </a:r>
          </a:p>
        </p:txBody>
      </p:sp>
      <p:sp>
        <p:nvSpPr>
          <p:cNvPr id="11" name="矩形 10"/>
          <p:cNvSpPr/>
          <p:nvPr/>
        </p:nvSpPr>
        <p:spPr>
          <a:xfrm>
            <a:off x="467544" y="365617"/>
            <a:ext cx="288032" cy="2619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2" name="直接连接符 51"/>
          <p:cNvCxnSpPr/>
          <p:nvPr/>
        </p:nvCxnSpPr>
        <p:spPr>
          <a:xfrm flipH="1">
            <a:off x="8215" y="1300764"/>
            <a:ext cx="1899489" cy="1213067"/>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1907704" y="1300764"/>
            <a:ext cx="2304257"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flipV="1">
            <a:off x="5515912" y="2586559"/>
            <a:ext cx="2783870" cy="4385"/>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8291973" y="1274736"/>
            <a:ext cx="1" cy="134260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1619672" y="2559438"/>
            <a:ext cx="936106"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1619672" y="2559438"/>
            <a:ext cx="0" cy="1380464"/>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1619672" y="3924492"/>
            <a:ext cx="1476165"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a:off x="7668344" y="3912781"/>
            <a:ext cx="518726"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H="1" flipV="1">
            <a:off x="8028384" y="1274736"/>
            <a:ext cx="263590" cy="2"/>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sp>
        <p:nvSpPr>
          <p:cNvPr id="153" name="矩形 152"/>
          <p:cNvSpPr/>
          <p:nvPr/>
        </p:nvSpPr>
        <p:spPr>
          <a:xfrm>
            <a:off x="8160469" y="3840773"/>
            <a:ext cx="131505" cy="144016"/>
          </a:xfrm>
          <a:prstGeom prst="rect">
            <a:avLst/>
          </a:prstGeom>
          <a:solidFill>
            <a:srgbClr val="DC1F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888654613"/>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52"/>
                                        </p:tgtEl>
                                        <p:attrNameLst>
                                          <p:attrName>style.visibility</p:attrName>
                                        </p:attrNameLst>
                                      </p:cBhvr>
                                      <p:to>
                                        <p:strVal val="visible"/>
                                      </p:to>
                                    </p:set>
                                    <p:animEffect filter="wipe(left)" transition="in">
                                      <p:cBhvr>
                                        <p:cTn dur="500" id="7"/>
                                        <p:tgtEl>
                                          <p:spTgt spid="52"/>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54"/>
                                        </p:tgtEl>
                                        <p:attrNameLst>
                                          <p:attrName>style.visibility</p:attrName>
                                        </p:attrNameLst>
                                      </p:cBhvr>
                                      <p:to>
                                        <p:strVal val="visible"/>
                                      </p:to>
                                    </p:set>
                                    <p:animEffect filter="wipe(left)" transition="in">
                                      <p:cBhvr>
                                        <p:cTn dur="500" id="11"/>
                                        <p:tgtEl>
                                          <p:spTgt spid="54"/>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7"/>
                                        </p:tgtEl>
                                        <p:attrNameLst>
                                          <p:attrName>style.visibility</p:attrName>
                                        </p:attrNameLst>
                                      </p:cBhvr>
                                      <p:to>
                                        <p:strVal val="visible"/>
                                      </p:to>
                                    </p:set>
                                    <p:animEffect filter="fade" transition="in">
                                      <p:cBhvr>
                                        <p:cTn dur="500" id="15"/>
                                        <p:tgtEl>
                                          <p:spTgt spid="7"/>
                                        </p:tgtEl>
                                      </p:cBhvr>
                                    </p:animEffect>
                                  </p:childTnLst>
                                </p:cTn>
                              </p:par>
                            </p:childTnLst>
                          </p:cTn>
                        </p:par>
                        <p:par>
                          <p:cTn fill="hold" id="16" nodeType="afterGroup">
                            <p:stCondLst>
                              <p:cond delay="1500"/>
                            </p:stCondLst>
                            <p:childTnLst>
                              <p:par>
                                <p:cTn fill="hold" id="17" nodeType="afterEffect" presetClass="entr" presetID="22" presetSubtype="8">
                                  <p:stCondLst>
                                    <p:cond delay="0"/>
                                  </p:stCondLst>
                                  <p:childTnLst>
                                    <p:set>
                                      <p:cBhvr>
                                        <p:cTn dur="1" fill="hold" id="18">
                                          <p:stCondLst>
                                            <p:cond delay="0"/>
                                          </p:stCondLst>
                                        </p:cTn>
                                        <p:tgtEl>
                                          <p:spTgt spid="120"/>
                                        </p:tgtEl>
                                        <p:attrNameLst>
                                          <p:attrName>style.visibility</p:attrName>
                                        </p:attrNameLst>
                                      </p:cBhvr>
                                      <p:to>
                                        <p:strVal val="visible"/>
                                      </p:to>
                                    </p:set>
                                    <p:animEffect filter="wipe(left)" transition="in">
                                      <p:cBhvr>
                                        <p:cTn dur="500" id="19"/>
                                        <p:tgtEl>
                                          <p:spTgt spid="120"/>
                                        </p:tgtEl>
                                      </p:cBhvr>
                                    </p:animEffect>
                                  </p:childTnLst>
                                </p:cTn>
                              </p:par>
                            </p:childTnLst>
                          </p:cTn>
                        </p:par>
                        <p:par>
                          <p:cTn fill="hold" id="20" nodeType="afterGroup">
                            <p:stCondLst>
                              <p:cond delay="2000"/>
                            </p:stCondLst>
                            <p:childTnLst>
                              <p:par>
                                <p:cTn fill="hold" id="21" nodeType="afterEffect" presetClass="entr" presetID="22" presetSubtype="1">
                                  <p:stCondLst>
                                    <p:cond delay="0"/>
                                  </p:stCondLst>
                                  <p:childTnLst>
                                    <p:set>
                                      <p:cBhvr>
                                        <p:cTn dur="1" fill="hold" id="22">
                                          <p:stCondLst>
                                            <p:cond delay="0"/>
                                          </p:stCondLst>
                                        </p:cTn>
                                        <p:tgtEl>
                                          <p:spTgt spid="67"/>
                                        </p:tgtEl>
                                        <p:attrNameLst>
                                          <p:attrName>style.visibility</p:attrName>
                                        </p:attrNameLst>
                                      </p:cBhvr>
                                      <p:to>
                                        <p:strVal val="visible"/>
                                      </p:to>
                                    </p:set>
                                    <p:animEffect filter="wipe(up)" transition="in">
                                      <p:cBhvr>
                                        <p:cTn dur="500" id="23"/>
                                        <p:tgtEl>
                                          <p:spTgt spid="67"/>
                                        </p:tgtEl>
                                      </p:cBhvr>
                                    </p:animEffect>
                                  </p:childTnLst>
                                </p:cTn>
                              </p:par>
                            </p:childTnLst>
                          </p:cTn>
                        </p:par>
                        <p:par>
                          <p:cTn fill="hold" id="24" nodeType="afterGroup">
                            <p:stCondLst>
                              <p:cond delay="2500"/>
                            </p:stCondLst>
                            <p:childTnLst>
                              <p:par>
                                <p:cTn fill="hold" id="25" nodeType="afterEffect" presetClass="entr" presetID="22" presetSubtype="2">
                                  <p:stCondLst>
                                    <p:cond delay="0"/>
                                  </p:stCondLst>
                                  <p:childTnLst>
                                    <p:set>
                                      <p:cBhvr>
                                        <p:cTn dur="1" fill="hold" id="26">
                                          <p:stCondLst>
                                            <p:cond delay="0"/>
                                          </p:stCondLst>
                                        </p:cTn>
                                        <p:tgtEl>
                                          <p:spTgt spid="60"/>
                                        </p:tgtEl>
                                        <p:attrNameLst>
                                          <p:attrName>style.visibility</p:attrName>
                                        </p:attrNameLst>
                                      </p:cBhvr>
                                      <p:to>
                                        <p:strVal val="visible"/>
                                      </p:to>
                                    </p:set>
                                    <p:animEffect filter="wipe(right)" transition="in">
                                      <p:cBhvr>
                                        <p:cTn dur="500" id="27"/>
                                        <p:tgtEl>
                                          <p:spTgt spid="60"/>
                                        </p:tgtEl>
                                      </p:cBhvr>
                                    </p:animEffect>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8"/>
                                        </p:tgtEl>
                                        <p:attrNameLst>
                                          <p:attrName>style.visibility</p:attrName>
                                        </p:attrNameLst>
                                      </p:cBhvr>
                                      <p:to>
                                        <p:strVal val="visible"/>
                                      </p:to>
                                    </p:set>
                                    <p:animEffect filter="fade" transition="in">
                                      <p:cBhvr>
                                        <p:cTn dur="500" id="31"/>
                                        <p:tgtEl>
                                          <p:spTgt spid="8"/>
                                        </p:tgtEl>
                                      </p:cBhvr>
                                    </p:animEffect>
                                  </p:childTnLst>
                                </p:cTn>
                              </p:par>
                            </p:childTnLst>
                          </p:cTn>
                        </p:par>
                        <p:par>
                          <p:cTn fill="hold" id="32" nodeType="afterGroup">
                            <p:stCondLst>
                              <p:cond delay="3500"/>
                            </p:stCondLst>
                            <p:childTnLst>
                              <p:par>
                                <p:cTn fill="hold" id="33" nodeType="afterEffect" presetClass="entr" presetID="22" presetSubtype="2">
                                  <p:stCondLst>
                                    <p:cond delay="0"/>
                                  </p:stCondLst>
                                  <p:childTnLst>
                                    <p:set>
                                      <p:cBhvr>
                                        <p:cTn dur="1" fill="hold" id="34">
                                          <p:stCondLst>
                                            <p:cond delay="0"/>
                                          </p:stCondLst>
                                        </p:cTn>
                                        <p:tgtEl>
                                          <p:spTgt spid="85"/>
                                        </p:tgtEl>
                                        <p:attrNameLst>
                                          <p:attrName>style.visibility</p:attrName>
                                        </p:attrNameLst>
                                      </p:cBhvr>
                                      <p:to>
                                        <p:strVal val="visible"/>
                                      </p:to>
                                    </p:set>
                                    <p:animEffect filter="wipe(right)" transition="in">
                                      <p:cBhvr>
                                        <p:cTn dur="500" id="35"/>
                                        <p:tgtEl>
                                          <p:spTgt spid="85"/>
                                        </p:tgtEl>
                                      </p:cBhvr>
                                    </p:animEffect>
                                  </p:childTnLst>
                                </p:cTn>
                              </p:par>
                            </p:childTnLst>
                          </p:cTn>
                        </p:par>
                        <p:par>
                          <p:cTn fill="hold" id="36" nodeType="afterGroup">
                            <p:stCondLst>
                              <p:cond delay="4000"/>
                            </p:stCondLst>
                            <p:childTnLst>
                              <p:par>
                                <p:cTn fill="hold" id="37" nodeType="afterEffect" presetClass="entr" presetID="22" presetSubtype="1">
                                  <p:stCondLst>
                                    <p:cond delay="0"/>
                                  </p:stCondLst>
                                  <p:childTnLst>
                                    <p:set>
                                      <p:cBhvr>
                                        <p:cTn dur="1" fill="hold" id="38">
                                          <p:stCondLst>
                                            <p:cond delay="0"/>
                                          </p:stCondLst>
                                        </p:cTn>
                                        <p:tgtEl>
                                          <p:spTgt spid="89"/>
                                        </p:tgtEl>
                                        <p:attrNameLst>
                                          <p:attrName>style.visibility</p:attrName>
                                        </p:attrNameLst>
                                      </p:cBhvr>
                                      <p:to>
                                        <p:strVal val="visible"/>
                                      </p:to>
                                    </p:set>
                                    <p:animEffect filter="wipe(up)" transition="in">
                                      <p:cBhvr>
                                        <p:cTn dur="500" id="39"/>
                                        <p:tgtEl>
                                          <p:spTgt spid="89"/>
                                        </p:tgtEl>
                                      </p:cBhvr>
                                    </p:animEffect>
                                  </p:childTnLst>
                                </p:cTn>
                              </p:par>
                            </p:childTnLst>
                          </p:cTn>
                        </p:par>
                        <p:par>
                          <p:cTn fill="hold" id="40" nodeType="afterGroup">
                            <p:stCondLst>
                              <p:cond delay="4500"/>
                            </p:stCondLst>
                            <p:childTnLst>
                              <p:par>
                                <p:cTn fill="hold" id="41" nodeType="afterEffect" presetClass="entr" presetID="22" presetSubtype="8">
                                  <p:stCondLst>
                                    <p:cond delay="0"/>
                                  </p:stCondLst>
                                  <p:childTnLst>
                                    <p:set>
                                      <p:cBhvr>
                                        <p:cTn dur="1" fill="hold" id="42">
                                          <p:stCondLst>
                                            <p:cond delay="0"/>
                                          </p:stCondLst>
                                        </p:cTn>
                                        <p:tgtEl>
                                          <p:spTgt spid="92"/>
                                        </p:tgtEl>
                                        <p:attrNameLst>
                                          <p:attrName>style.visibility</p:attrName>
                                        </p:attrNameLst>
                                      </p:cBhvr>
                                      <p:to>
                                        <p:strVal val="visible"/>
                                      </p:to>
                                    </p:set>
                                    <p:animEffect filter="wipe(left)" transition="in">
                                      <p:cBhvr>
                                        <p:cTn dur="500" id="43"/>
                                        <p:tgtEl>
                                          <p:spTgt spid="92"/>
                                        </p:tgtEl>
                                      </p:cBhvr>
                                    </p:animEffect>
                                  </p:childTnLst>
                                </p:cTn>
                              </p:par>
                            </p:childTnLst>
                          </p:cTn>
                        </p:par>
                        <p:par>
                          <p:cTn fill="hold" id="44" nodeType="afterGroup">
                            <p:stCondLst>
                              <p:cond delay="5000"/>
                            </p:stCondLst>
                            <p:childTnLst>
                              <p:par>
                                <p:cTn fill="hold" grpId="0" id="45" nodeType="afterEffect" presetClass="entr" presetID="10" presetSubtype="0">
                                  <p:stCondLst>
                                    <p:cond delay="0"/>
                                  </p:stCondLst>
                                  <p:childTnLst>
                                    <p:set>
                                      <p:cBhvr>
                                        <p:cTn dur="1" fill="hold" id="46">
                                          <p:stCondLst>
                                            <p:cond delay="0"/>
                                          </p:stCondLst>
                                        </p:cTn>
                                        <p:tgtEl>
                                          <p:spTgt spid="9"/>
                                        </p:tgtEl>
                                        <p:attrNameLst>
                                          <p:attrName>style.visibility</p:attrName>
                                        </p:attrNameLst>
                                      </p:cBhvr>
                                      <p:to>
                                        <p:strVal val="visible"/>
                                      </p:to>
                                    </p:set>
                                    <p:animEffect filter="fade" transition="in">
                                      <p:cBhvr>
                                        <p:cTn dur="500" id="47"/>
                                        <p:tgtEl>
                                          <p:spTgt spid="9"/>
                                        </p:tgtEl>
                                      </p:cBhvr>
                                    </p:animEffect>
                                  </p:childTnLst>
                                </p:cTn>
                              </p:par>
                            </p:childTnLst>
                          </p:cTn>
                        </p:par>
                        <p:par>
                          <p:cTn fill="hold" id="48" nodeType="afterGroup">
                            <p:stCondLst>
                              <p:cond delay="5500"/>
                            </p:stCondLst>
                            <p:childTnLst>
                              <p:par>
                                <p:cTn fill="hold" id="49" nodeType="afterEffect" presetClass="entr" presetID="22" presetSubtype="8">
                                  <p:stCondLst>
                                    <p:cond delay="0"/>
                                  </p:stCondLst>
                                  <p:childTnLst>
                                    <p:set>
                                      <p:cBhvr>
                                        <p:cTn dur="1" fill="hold" id="50">
                                          <p:stCondLst>
                                            <p:cond delay="0"/>
                                          </p:stCondLst>
                                        </p:cTn>
                                        <p:tgtEl>
                                          <p:spTgt spid="113"/>
                                        </p:tgtEl>
                                        <p:attrNameLst>
                                          <p:attrName>style.visibility</p:attrName>
                                        </p:attrNameLst>
                                      </p:cBhvr>
                                      <p:to>
                                        <p:strVal val="visible"/>
                                      </p:to>
                                    </p:set>
                                    <p:animEffect filter="wipe(left)" transition="in">
                                      <p:cBhvr>
                                        <p:cTn dur="500" id="51"/>
                                        <p:tgtEl>
                                          <p:spTgt spid="113"/>
                                        </p:tgtEl>
                                      </p:cBhvr>
                                    </p:animEffect>
                                  </p:childTnLst>
                                </p:cTn>
                              </p:par>
                            </p:childTnLst>
                          </p:cTn>
                        </p:par>
                        <p:par>
                          <p:cTn fill="hold" id="52" nodeType="afterGroup">
                            <p:stCondLst>
                              <p:cond delay="6000"/>
                            </p:stCondLst>
                            <p:childTnLst>
                              <p:par>
                                <p:cTn fill="hold" grpId="0" id="53" nodeType="afterEffect" presetClass="entr" presetID="53" presetSubtype="0">
                                  <p:stCondLst>
                                    <p:cond delay="0"/>
                                  </p:stCondLst>
                                  <p:childTnLst>
                                    <p:set>
                                      <p:cBhvr>
                                        <p:cTn dur="1" fill="hold" id="54">
                                          <p:stCondLst>
                                            <p:cond delay="0"/>
                                          </p:stCondLst>
                                        </p:cTn>
                                        <p:tgtEl>
                                          <p:spTgt spid="153"/>
                                        </p:tgtEl>
                                        <p:attrNameLst>
                                          <p:attrName>style.visibility</p:attrName>
                                        </p:attrNameLst>
                                      </p:cBhvr>
                                      <p:to>
                                        <p:strVal val="visible"/>
                                      </p:to>
                                    </p:set>
                                    <p:anim calcmode="lin" valueType="num">
                                      <p:cBhvr>
                                        <p:cTn dur="500" fill="hold" id="55"/>
                                        <p:tgtEl>
                                          <p:spTgt spid="153"/>
                                        </p:tgtEl>
                                        <p:attrNameLst>
                                          <p:attrName>ppt_w</p:attrName>
                                        </p:attrNameLst>
                                      </p:cBhvr>
                                      <p:tavLst>
                                        <p:tav tm="0">
                                          <p:val>
                                            <p:fltVal val="0"/>
                                          </p:val>
                                        </p:tav>
                                        <p:tav tm="100000">
                                          <p:val>
                                            <p:strVal val="#ppt_w"/>
                                          </p:val>
                                        </p:tav>
                                      </p:tavLst>
                                    </p:anim>
                                    <p:anim calcmode="lin" valueType="num">
                                      <p:cBhvr>
                                        <p:cTn dur="500" fill="hold" id="56"/>
                                        <p:tgtEl>
                                          <p:spTgt spid="153"/>
                                        </p:tgtEl>
                                        <p:attrNameLst>
                                          <p:attrName>ppt_h</p:attrName>
                                        </p:attrNameLst>
                                      </p:cBhvr>
                                      <p:tavLst>
                                        <p:tav tm="0">
                                          <p:val>
                                            <p:fltVal val="0"/>
                                          </p:val>
                                        </p:tav>
                                        <p:tav tm="100000">
                                          <p:val>
                                            <p:strVal val="#ppt_h"/>
                                          </p:val>
                                        </p:tav>
                                      </p:tavLst>
                                    </p:anim>
                                    <p:animEffect filter="fade" transition="in">
                                      <p:cBhvr>
                                        <p:cTn dur="500" id="57"/>
                                        <p:tgtEl>
                                          <p:spTgt spid="1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53"/>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2" name="肘形连接符 11"/>
          <p:cNvCxnSpPr/>
          <p:nvPr/>
        </p:nvCxnSpPr>
        <p:spPr>
          <a:xfrm flipV="1">
            <a:off x="7020272" y="2715766"/>
            <a:ext cx="2123728" cy="511314"/>
          </a:xfrm>
          <a:prstGeom prst="bentConnector3">
            <a:avLst>
              <a:gd fmla="val 85547" name="adj1"/>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203848" y="2290976"/>
            <a:ext cx="3672408" cy="1097280"/>
          </a:xfrm>
          <a:prstGeom prst="rect">
            <a:avLst/>
          </a:prstGeom>
          <a:noFill/>
        </p:spPr>
        <p:txBody>
          <a:bodyPr rtlCol="0" wrap="square">
            <a:spAutoFit/>
          </a:bodyPr>
          <a:lstStyle/>
          <a:p>
            <a:r>
              <a:rPr altLang="zh-CN" b="1" lang="en-US" smtClean="0" sz="6600">
                <a:solidFill>
                  <a:srgbClr val="DC1F26"/>
                </a:solidFill>
              </a:rPr>
              <a:t>Thinkpad</a:t>
            </a:r>
          </a:p>
        </p:txBody>
      </p:sp>
      <p:sp>
        <p:nvSpPr>
          <p:cNvPr id="27" name="TextBox 26"/>
          <p:cNvSpPr txBox="1"/>
          <p:nvPr/>
        </p:nvSpPr>
        <p:spPr>
          <a:xfrm>
            <a:off x="467544" y="374638"/>
            <a:ext cx="2232248" cy="518160"/>
          </a:xfrm>
          <a:prstGeom prst="rect">
            <a:avLst/>
          </a:prstGeom>
          <a:noFill/>
        </p:spPr>
        <p:txBody>
          <a:bodyPr rtlCol="0" wrap="square">
            <a:spAutoFit/>
          </a:bodyPr>
          <a:lstStyle/>
          <a:p>
            <a:r>
              <a:rPr altLang="zh-CN" b="1" lang="en-US" smtClean="0" sz="2800"/>
              <a:t>Chapter  2</a:t>
            </a:r>
          </a:p>
        </p:txBody>
      </p:sp>
      <p:sp>
        <p:nvSpPr>
          <p:cNvPr id="28" name="TextBox 27"/>
          <p:cNvSpPr txBox="1"/>
          <p:nvPr/>
        </p:nvSpPr>
        <p:spPr>
          <a:xfrm>
            <a:off x="3275856" y="3299088"/>
            <a:ext cx="4968552" cy="777240"/>
          </a:xfrm>
          <a:prstGeom prst="rect">
            <a:avLst/>
          </a:prstGeom>
          <a:noFill/>
        </p:spPr>
        <p:txBody>
          <a:bodyPr rtlCol="0" wrap="square">
            <a:spAutoFit/>
          </a:bodyPr>
          <a:lstStyle/>
          <a:p>
            <a:r>
              <a:rPr altLang="zh-CN" lang="en-US">
                <a:latin charset="-122" pitchFamily="34" typeface="微软雅黑"/>
                <a:ea charset="-122" pitchFamily="34" typeface="微软雅黑"/>
              </a:rPr>
              <a:t>TrackPoint小红点，ThinkLight键盘灯、全尺寸键盘，为顾客提供舒适键盘体验，首创APS主动保护系统，使保密性得到有效提升。</a:t>
            </a:r>
          </a:p>
        </p:txBody>
      </p:sp>
      <p:sp>
        <p:nvSpPr>
          <p:cNvPr id="29" name="TextBox 28"/>
          <p:cNvSpPr txBox="1"/>
          <p:nvPr/>
        </p:nvSpPr>
        <p:spPr>
          <a:xfrm>
            <a:off x="6680922" y="2844974"/>
            <a:ext cx="1224136" cy="365760"/>
          </a:xfrm>
          <a:prstGeom prst="rect">
            <a:avLst/>
          </a:prstGeom>
          <a:noFill/>
        </p:spPr>
        <p:txBody>
          <a:bodyPr rtlCol="0" wrap="square">
            <a:spAutoFit/>
          </a:bodyPr>
          <a:lstStyle/>
          <a:p>
            <a:r>
              <a:rPr altLang="en-US" b="1" lang="zh-CN" smtClean="0" sz="1800">
                <a:latin charset="-122" pitchFamily="34" typeface="微软雅黑"/>
                <a:ea charset="-122" pitchFamily="34" typeface="微软雅黑"/>
              </a:rPr>
              <a:t>领先技术</a:t>
            </a:r>
          </a:p>
        </p:txBody>
      </p:sp>
      <p:cxnSp>
        <p:nvCxnSpPr>
          <p:cNvPr id="8" name="直接连接符 7"/>
          <p:cNvCxnSpPr>
            <a:stCxn id="9" idx="1"/>
          </p:cNvCxnSpPr>
          <p:nvPr/>
        </p:nvCxnSpPr>
        <p:spPr>
          <a:xfrm>
            <a:off x="6600735" y="3227080"/>
            <a:ext cx="2543265"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6600735" y="3155072"/>
            <a:ext cx="131505" cy="144016"/>
          </a:xfrm>
          <a:prstGeom prst="rect">
            <a:avLst/>
          </a:prstGeom>
          <a:solidFill>
            <a:srgbClr val="DC1F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906898562"/>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ppt_w</p:attrName>
                                        </p:attrNameLst>
                                      </p:cBhvr>
                                      <p:tavLst>
                                        <p:tav tm="0">
                                          <p:val>
                                            <p:fltVal val="0"/>
                                          </p:val>
                                        </p:tav>
                                        <p:tav tm="100000">
                                          <p:val>
                                            <p:strVal val="#ppt_w"/>
                                          </p:val>
                                        </p:tav>
                                      </p:tavLst>
                                    </p:anim>
                                    <p:anim calcmode="lin" valueType="num">
                                      <p:cBhvr>
                                        <p:cTn dur="500" fill="hold" id="8"/>
                                        <p:tgtEl>
                                          <p:spTgt spid="9"/>
                                        </p:tgtEl>
                                        <p:attrNameLst>
                                          <p:attrName>ppt_h</p:attrName>
                                        </p:attrNameLst>
                                      </p:cBhvr>
                                      <p:tavLst>
                                        <p:tav tm="0">
                                          <p:val>
                                            <p:fltVal val="0"/>
                                          </p:val>
                                        </p:tav>
                                        <p:tav tm="100000">
                                          <p:val>
                                            <p:strVal val="#ppt_h"/>
                                          </p:val>
                                        </p:tav>
                                      </p:tavLst>
                                    </p:anim>
                                    <p:animEffect filter="fade" transition="in">
                                      <p:cBhvr>
                                        <p:cTn dur="500" id="9"/>
                                        <p:tgtEl>
                                          <p:spTgt spid="9"/>
                                        </p:tgtEl>
                                      </p:cBhvr>
                                    </p:animEffect>
                                  </p:childTnLst>
                                </p:cTn>
                              </p:par>
                            </p:childTnLst>
                          </p:cTn>
                        </p:par>
                        <p:par>
                          <p:cTn fill="hold" id="10" nodeType="afterGroup">
                            <p:stCondLst>
                              <p:cond delay="500"/>
                            </p:stCondLst>
                            <p:childTnLst>
                              <p:par>
                                <p:cTn fill="hold" id="11" nodeType="afterEffect" presetClass="entr" presetID="22" presetSubtype="8">
                                  <p:stCondLst>
                                    <p:cond delay="0"/>
                                  </p:stCondLst>
                                  <p:childTnLst>
                                    <p:set>
                                      <p:cBhvr>
                                        <p:cTn dur="1" fill="hold" id="12">
                                          <p:stCondLst>
                                            <p:cond delay="0"/>
                                          </p:stCondLst>
                                        </p:cTn>
                                        <p:tgtEl>
                                          <p:spTgt spid="8"/>
                                        </p:tgtEl>
                                        <p:attrNameLst>
                                          <p:attrName>style.visibility</p:attrName>
                                        </p:attrNameLst>
                                      </p:cBhvr>
                                      <p:to>
                                        <p:strVal val="visible"/>
                                      </p:to>
                                    </p:set>
                                    <p:animEffect filter="wipe(left)" transition="in">
                                      <p:cBhvr>
                                        <p:cTn dur="500" id="13"/>
                                        <p:tgtEl>
                                          <p:spTgt spid="8"/>
                                        </p:tgtEl>
                                      </p:cBhvr>
                                    </p:animEffect>
                                  </p:childTnLst>
                                </p:cTn>
                              </p:par>
                              <p:par>
                                <p:cTn fill="hold" id="14" nodeType="withEffect" presetClass="entr" presetID="22" presetSubtype="8">
                                  <p:stCondLst>
                                    <p:cond delay="100"/>
                                  </p:stCondLst>
                                  <p:childTnLst>
                                    <p:set>
                                      <p:cBhvr>
                                        <p:cTn dur="1" fill="hold" id="15">
                                          <p:stCondLst>
                                            <p:cond delay="0"/>
                                          </p:stCondLst>
                                        </p:cTn>
                                        <p:tgtEl>
                                          <p:spTgt spid="12"/>
                                        </p:tgtEl>
                                        <p:attrNameLst>
                                          <p:attrName>style.visibility</p:attrName>
                                        </p:attrNameLst>
                                      </p:cBhvr>
                                      <p:to>
                                        <p:strVal val="visible"/>
                                      </p:to>
                                    </p:set>
                                    <p:animEffect filter="wipe(left)" transition="in">
                                      <p:cBhvr>
                                        <p:cTn dur="500" id="16"/>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4" name="直接连接符 3"/>
          <p:cNvCxnSpPr/>
          <p:nvPr/>
        </p:nvCxnSpPr>
        <p:spPr>
          <a:xfrm flipH="1">
            <a:off x="1" y="3148508"/>
            <a:ext cx="734608"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 y="2787774"/>
            <a:ext cx="734609"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flipV="1">
            <a:off x="734609" y="1635646"/>
            <a:ext cx="0" cy="115143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34609" y="1635646"/>
            <a:ext cx="3477351"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4211960" y="1635646"/>
            <a:ext cx="0" cy="115143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734608" y="3148508"/>
            <a:ext cx="0" cy="1151434"/>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34608" y="4299942"/>
            <a:ext cx="3477352"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flipV="1">
            <a:off x="4211960" y="3148508"/>
            <a:ext cx="0" cy="1151434"/>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4211960" y="3148508"/>
            <a:ext cx="4932043" cy="0"/>
          </a:xfrm>
          <a:prstGeom prst="line">
            <a:avLst/>
          </a:prstGeom>
          <a:ln w="28575">
            <a:solidFill>
              <a:srgbClr val="DC1F26"/>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4211960" y="2787080"/>
            <a:ext cx="4932040" cy="69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45" name="图片 44"/>
          <p:cNvPicPr>
            <a:picLocks noChangeAspect="1"/>
          </p:cNvPicPr>
          <p:nvPr/>
        </p:nvPicPr>
        <p:blipFill>
          <a:blip r:embed="rId2">
            <a:extLst>
              <a:ext uri="{28A0092B-C50C-407E-A947-70E740481C1C}">
                <a14:useLocalDpi val="0"/>
              </a:ext>
            </a:extLst>
          </a:blip>
          <a:stretch>
            <a:fillRect/>
          </a:stretch>
        </p:blipFill>
        <p:spPr>
          <a:xfrm>
            <a:off x="770612" y="1707655"/>
            <a:ext cx="3405343" cy="2521346"/>
          </a:xfrm>
          <a:prstGeom prst="rect">
            <a:avLst/>
          </a:prstGeom>
          <a:ln>
            <a:noFill/>
          </a:ln>
          <a:effectLst>
            <a:softEdge rad="112500"/>
          </a:effectLst>
        </p:spPr>
      </p:pic>
      <p:sp>
        <p:nvSpPr>
          <p:cNvPr id="50" name="矩形 49"/>
          <p:cNvSpPr/>
          <p:nvPr/>
        </p:nvSpPr>
        <p:spPr>
          <a:xfrm>
            <a:off x="848443" y="372601"/>
            <a:ext cx="4453255" cy="457200"/>
          </a:xfrm>
          <a:prstGeom prst="rect">
            <a:avLst/>
          </a:prstGeom>
        </p:spPr>
        <p:txBody>
          <a:bodyPr wrap="none">
            <a:spAutoFit/>
          </a:bodyPr>
          <a:lstStyle/>
          <a:p>
            <a:r>
              <a:rPr altLang="en-US" b="1" lang="zh-CN" sz="2400">
                <a:latin charset="-122" pitchFamily="34" typeface="微软雅黑"/>
                <a:ea charset="-122" pitchFamily="34" typeface="微软雅黑"/>
              </a:rPr>
              <a:t>创新之一：Track point 小红点</a:t>
            </a:r>
          </a:p>
        </p:txBody>
      </p:sp>
      <p:sp>
        <p:nvSpPr>
          <p:cNvPr id="51" name="矩形 50"/>
          <p:cNvSpPr/>
          <p:nvPr/>
        </p:nvSpPr>
        <p:spPr>
          <a:xfrm>
            <a:off x="395536" y="457405"/>
            <a:ext cx="272440" cy="2975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TextBox 51"/>
          <p:cNvSpPr txBox="1"/>
          <p:nvPr/>
        </p:nvSpPr>
        <p:spPr>
          <a:xfrm>
            <a:off x="4211960" y="2787774"/>
            <a:ext cx="5184576" cy="640080"/>
          </a:xfrm>
          <a:prstGeom prst="rect">
            <a:avLst/>
          </a:prstGeom>
          <a:noFill/>
        </p:spPr>
        <p:txBody>
          <a:bodyPr rtlCol="0" wrap="square">
            <a:spAutoFit/>
          </a:bodyPr>
          <a:lstStyle/>
          <a:p>
            <a:r>
              <a:rPr altLang="zh-CN" b="1" lang="en-US" smtClean="0" sz="1800">
                <a:solidFill>
                  <a:srgbClr val="FF0000"/>
                </a:solidFill>
                <a:latin charset="-122" pitchFamily="34" typeface="微软雅黑"/>
                <a:ea charset="-122" pitchFamily="34" typeface="微软雅黑"/>
              </a:rPr>
              <a:t>1998 年，小红点第一次出现在ThinkPad上，带来革命性的键鼠操作。</a:t>
            </a:r>
          </a:p>
        </p:txBody>
      </p:sp>
    </p:spTree>
    <p:extLst>
      <p:ext uri="{BB962C8B-B14F-4D97-AF65-F5344CB8AC3E}">
        <p14:creationId val="1449903521"/>
      </p:ext>
    </p:extLst>
  </p:cSld>
  <p:clrMapOvr>
    <a:masterClrMapping/>
  </p:clrMapOvr>
  <mc:AlternateContent>
    <mc:Choice Requires="p14">
      <p:transition p14:dur="250">
        <p:push/>
      </p:transition>
    </mc:Choice>
    <mc:Fallback>
      <p:transition>
        <p:push/>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par>
                                <p:cTn fill="hold" id="8" nodeType="withEffect" presetClass="entr" presetID="22" presetSubtype="8">
                                  <p:stCondLst>
                                    <p:cond delay="0"/>
                                  </p:stCondLst>
                                  <p:childTnLst>
                                    <p:set>
                                      <p:cBhvr>
                                        <p:cTn dur="1" fill="hold" id="9">
                                          <p:stCondLst>
                                            <p:cond delay="0"/>
                                          </p:stCondLst>
                                        </p:cTn>
                                        <p:tgtEl>
                                          <p:spTgt spid="4"/>
                                        </p:tgtEl>
                                        <p:attrNameLst>
                                          <p:attrName>style.visibility</p:attrName>
                                        </p:attrNameLst>
                                      </p:cBhvr>
                                      <p:to>
                                        <p:strVal val="visible"/>
                                      </p:to>
                                    </p:set>
                                    <p:animEffect filter="wipe(left)" transition="in">
                                      <p:cBhvr>
                                        <p:cTn dur="500" id="10"/>
                                        <p:tgtEl>
                                          <p:spTgt spid="4"/>
                                        </p:tgtEl>
                                      </p:cBhvr>
                                    </p:animEffect>
                                  </p:childTnLst>
                                </p:cTn>
                              </p:par>
                            </p:childTnLst>
                          </p:cTn>
                        </p:par>
                        <p:par>
                          <p:cTn fill="hold" id="11" nodeType="afterGroup">
                            <p:stCondLst>
                              <p:cond delay="500"/>
                            </p:stCondLst>
                            <p:childTnLst>
                              <p:par>
                                <p:cTn fill="hold" id="12" nodeType="afterEffect" presetClass="entr" presetID="22" presetSubtype="4">
                                  <p:stCondLst>
                                    <p:cond delay="0"/>
                                  </p:stCondLst>
                                  <p:childTnLst>
                                    <p:set>
                                      <p:cBhvr>
                                        <p:cTn dur="1" fill="hold" id="13">
                                          <p:stCondLst>
                                            <p:cond delay="0"/>
                                          </p:stCondLst>
                                        </p:cTn>
                                        <p:tgtEl>
                                          <p:spTgt spid="15"/>
                                        </p:tgtEl>
                                        <p:attrNameLst>
                                          <p:attrName>style.visibility</p:attrName>
                                        </p:attrNameLst>
                                      </p:cBhvr>
                                      <p:to>
                                        <p:strVal val="visible"/>
                                      </p:to>
                                    </p:set>
                                    <p:animEffect filter="wipe(down)" transition="in">
                                      <p:cBhvr>
                                        <p:cTn dur="500" id="14"/>
                                        <p:tgtEl>
                                          <p:spTgt spid="15"/>
                                        </p:tgtEl>
                                      </p:cBhvr>
                                    </p:animEffect>
                                  </p:childTnLst>
                                </p:cTn>
                              </p:par>
                              <p:par>
                                <p:cTn fill="hold" id="15" nodeType="withEffect" presetClass="entr" presetID="22" presetSubtype="1">
                                  <p:stCondLst>
                                    <p:cond delay="0"/>
                                  </p:stCondLst>
                                  <p:childTnLst>
                                    <p:set>
                                      <p:cBhvr>
                                        <p:cTn dur="1" fill="hold" id="16">
                                          <p:stCondLst>
                                            <p:cond delay="0"/>
                                          </p:stCondLst>
                                        </p:cTn>
                                        <p:tgtEl>
                                          <p:spTgt spid="30"/>
                                        </p:tgtEl>
                                        <p:attrNameLst>
                                          <p:attrName>style.visibility</p:attrName>
                                        </p:attrNameLst>
                                      </p:cBhvr>
                                      <p:to>
                                        <p:strVal val="visible"/>
                                      </p:to>
                                    </p:set>
                                    <p:animEffect filter="wipe(up)" transition="in">
                                      <p:cBhvr>
                                        <p:cTn dur="500" id="17"/>
                                        <p:tgtEl>
                                          <p:spTgt spid="30"/>
                                        </p:tgtEl>
                                      </p:cBhvr>
                                    </p:animEffect>
                                  </p:childTnLst>
                                </p:cTn>
                              </p:par>
                            </p:childTnLst>
                          </p:cTn>
                        </p:par>
                        <p:par>
                          <p:cTn fill="hold" id="18" nodeType="afterGroup">
                            <p:stCondLst>
                              <p:cond delay="1000"/>
                            </p:stCondLst>
                            <p:childTnLst>
                              <p:par>
                                <p:cTn fill="hold" id="19" nodeType="afterEffect" presetClass="entr" presetID="22" presetSubtype="8">
                                  <p:stCondLst>
                                    <p:cond delay="0"/>
                                  </p:stCondLst>
                                  <p:childTnLst>
                                    <p:set>
                                      <p:cBhvr>
                                        <p:cTn dur="1" fill="hold" id="20">
                                          <p:stCondLst>
                                            <p:cond delay="0"/>
                                          </p:stCondLst>
                                        </p:cTn>
                                        <p:tgtEl>
                                          <p:spTgt spid="19"/>
                                        </p:tgtEl>
                                        <p:attrNameLst>
                                          <p:attrName>style.visibility</p:attrName>
                                        </p:attrNameLst>
                                      </p:cBhvr>
                                      <p:to>
                                        <p:strVal val="visible"/>
                                      </p:to>
                                    </p:set>
                                    <p:animEffect filter="wipe(left)" transition="in">
                                      <p:cBhvr>
                                        <p:cTn dur="500" id="21"/>
                                        <p:tgtEl>
                                          <p:spTgt spid="19"/>
                                        </p:tgtEl>
                                      </p:cBhvr>
                                    </p:animEffect>
                                  </p:childTnLst>
                                </p:cTn>
                              </p:par>
                              <p:par>
                                <p:cTn fill="hold" id="22" nodeType="withEffect" presetClass="entr" presetID="10" presetSubtype="0">
                                  <p:stCondLst>
                                    <p:cond delay="0"/>
                                  </p:stCondLst>
                                  <p:childTnLst>
                                    <p:set>
                                      <p:cBhvr>
                                        <p:cTn dur="1" fill="hold" id="23">
                                          <p:stCondLst>
                                            <p:cond delay="0"/>
                                          </p:stCondLst>
                                        </p:cTn>
                                        <p:tgtEl>
                                          <p:spTgt spid="45"/>
                                        </p:tgtEl>
                                        <p:attrNameLst>
                                          <p:attrName>style.visibility</p:attrName>
                                        </p:attrNameLst>
                                      </p:cBhvr>
                                      <p:to>
                                        <p:strVal val="visible"/>
                                      </p:to>
                                    </p:set>
                                    <p:animEffect filter="fade" transition="in">
                                      <p:cBhvr>
                                        <p:cTn dur="750" id="24"/>
                                        <p:tgtEl>
                                          <p:spTgt spid="45"/>
                                        </p:tgtEl>
                                      </p:cBhvr>
                                    </p:animEffect>
                                  </p:childTnLst>
                                </p:cTn>
                              </p:par>
                              <p:par>
                                <p:cTn fill="hold" id="25" nodeType="withEffect" presetClass="entr" presetID="22" presetSubtype="8">
                                  <p:stCondLst>
                                    <p:cond delay="0"/>
                                  </p:stCondLst>
                                  <p:childTnLst>
                                    <p:set>
                                      <p:cBhvr>
                                        <p:cTn dur="1" fill="hold" id="26">
                                          <p:stCondLst>
                                            <p:cond delay="0"/>
                                          </p:stCondLst>
                                        </p:cTn>
                                        <p:tgtEl>
                                          <p:spTgt spid="31"/>
                                        </p:tgtEl>
                                        <p:attrNameLst>
                                          <p:attrName>style.visibility</p:attrName>
                                        </p:attrNameLst>
                                      </p:cBhvr>
                                      <p:to>
                                        <p:strVal val="visible"/>
                                      </p:to>
                                    </p:set>
                                    <p:animEffect filter="wipe(left)" transition="in">
                                      <p:cBhvr>
                                        <p:cTn dur="500" id="27"/>
                                        <p:tgtEl>
                                          <p:spTgt spid="31"/>
                                        </p:tgtEl>
                                      </p:cBhvr>
                                    </p:animEffect>
                                  </p:childTnLst>
                                </p:cTn>
                              </p:par>
                            </p:childTnLst>
                          </p:cTn>
                        </p:par>
                        <p:par>
                          <p:cTn fill="hold" id="28" nodeType="afterGroup">
                            <p:stCondLst>
                              <p:cond delay="1750"/>
                            </p:stCondLst>
                            <p:childTnLst>
                              <p:par>
                                <p:cTn fill="hold" id="29" nodeType="afterEffect" presetClass="entr" presetID="22" presetSubtype="1">
                                  <p:stCondLst>
                                    <p:cond delay="0"/>
                                  </p:stCondLst>
                                  <p:childTnLst>
                                    <p:set>
                                      <p:cBhvr>
                                        <p:cTn dur="1" fill="hold" id="30">
                                          <p:stCondLst>
                                            <p:cond delay="0"/>
                                          </p:stCondLst>
                                        </p:cTn>
                                        <p:tgtEl>
                                          <p:spTgt spid="22"/>
                                        </p:tgtEl>
                                        <p:attrNameLst>
                                          <p:attrName>style.visibility</p:attrName>
                                        </p:attrNameLst>
                                      </p:cBhvr>
                                      <p:to>
                                        <p:strVal val="visible"/>
                                      </p:to>
                                    </p:set>
                                    <p:animEffect filter="wipe(up)" transition="in">
                                      <p:cBhvr>
                                        <p:cTn dur="500" id="31"/>
                                        <p:tgtEl>
                                          <p:spTgt spid="22"/>
                                        </p:tgtEl>
                                      </p:cBhvr>
                                    </p:animEffect>
                                  </p:childTnLst>
                                </p:cTn>
                              </p:par>
                              <p:par>
                                <p:cTn fill="hold" id="32" nodeType="withEffect" presetClass="entr" presetID="22" presetSubtype="4">
                                  <p:stCondLst>
                                    <p:cond delay="0"/>
                                  </p:stCondLst>
                                  <p:childTnLst>
                                    <p:set>
                                      <p:cBhvr>
                                        <p:cTn dur="1" fill="hold" id="33">
                                          <p:stCondLst>
                                            <p:cond delay="0"/>
                                          </p:stCondLst>
                                        </p:cTn>
                                        <p:tgtEl>
                                          <p:spTgt spid="32"/>
                                        </p:tgtEl>
                                        <p:attrNameLst>
                                          <p:attrName>style.visibility</p:attrName>
                                        </p:attrNameLst>
                                      </p:cBhvr>
                                      <p:to>
                                        <p:strVal val="visible"/>
                                      </p:to>
                                    </p:set>
                                    <p:animEffect filter="wipe(down)" transition="in">
                                      <p:cBhvr>
                                        <p:cTn dur="500" id="34"/>
                                        <p:tgtEl>
                                          <p:spTgt spid="32"/>
                                        </p:tgtEl>
                                      </p:cBhvr>
                                    </p:animEffect>
                                  </p:childTnLst>
                                </p:cTn>
                              </p:par>
                            </p:childTnLst>
                          </p:cTn>
                        </p:par>
                        <p:par>
                          <p:cTn fill="hold" id="35" nodeType="afterGroup">
                            <p:stCondLst>
                              <p:cond delay="2250"/>
                            </p:stCondLst>
                            <p:childTnLst>
                              <p:par>
                                <p:cTn fill="hold" id="36" nodeType="afterEffect" presetClass="entr" presetID="22" presetSubtype="8">
                                  <p:stCondLst>
                                    <p:cond delay="0"/>
                                  </p:stCondLst>
                                  <p:childTnLst>
                                    <p:set>
                                      <p:cBhvr>
                                        <p:cTn dur="1" fill="hold" id="37">
                                          <p:stCondLst>
                                            <p:cond delay="0"/>
                                          </p:stCondLst>
                                        </p:cTn>
                                        <p:tgtEl>
                                          <p:spTgt spid="33"/>
                                        </p:tgtEl>
                                        <p:attrNameLst>
                                          <p:attrName>style.visibility</p:attrName>
                                        </p:attrNameLst>
                                      </p:cBhvr>
                                      <p:to>
                                        <p:strVal val="visible"/>
                                      </p:to>
                                    </p:set>
                                    <p:animEffect filter="wipe(left)" transition="in">
                                      <p:cBhvr>
                                        <p:cTn dur="500" id="38"/>
                                        <p:tgtEl>
                                          <p:spTgt spid="33"/>
                                        </p:tgtEl>
                                      </p:cBhvr>
                                    </p:animEffect>
                                  </p:childTnLst>
                                </p:cTn>
                              </p:par>
                              <p:par>
                                <p:cTn fill="hold" id="39" nodeType="withEffect" presetClass="entr" presetID="22" presetSubtype="8">
                                  <p:stCondLst>
                                    <p:cond delay="0"/>
                                  </p:stCondLst>
                                  <p:childTnLst>
                                    <p:set>
                                      <p:cBhvr>
                                        <p:cTn dur="1" fill="hold" id="40">
                                          <p:stCondLst>
                                            <p:cond delay="0"/>
                                          </p:stCondLst>
                                        </p:cTn>
                                        <p:tgtEl>
                                          <p:spTgt spid="34"/>
                                        </p:tgtEl>
                                        <p:attrNameLst>
                                          <p:attrName>style.visibility</p:attrName>
                                        </p:attrNameLst>
                                      </p:cBhvr>
                                      <p:to>
                                        <p:strVal val="visible"/>
                                      </p:to>
                                    </p:set>
                                    <p:animEffect filter="wipe(left)" transition="in">
                                      <p:cBhvr>
                                        <p:cTn dur="500" id="41"/>
                                        <p:tgtEl>
                                          <p:spTgt spid="34"/>
                                        </p:tgtEl>
                                      </p:cBhvr>
                                    </p:animEffect>
                                  </p:childTnLst>
                                </p:cTn>
                              </p:par>
                              <p:par>
                                <p:cTn fill="hold" grpId="0" id="42" nodeType="withEffect" presetClass="entr" presetID="10" presetSubtype="0">
                                  <p:stCondLst>
                                    <p:cond delay="500"/>
                                  </p:stCondLst>
                                  <p:childTnLst>
                                    <p:set>
                                      <p:cBhvr>
                                        <p:cTn dur="1" fill="hold" id="43">
                                          <p:stCondLst>
                                            <p:cond delay="0"/>
                                          </p:stCondLst>
                                        </p:cTn>
                                        <p:tgtEl>
                                          <p:spTgt spid="52"/>
                                        </p:tgtEl>
                                        <p:attrNameLst>
                                          <p:attrName>style.visibility</p:attrName>
                                        </p:attrNameLst>
                                      </p:cBhvr>
                                      <p:to>
                                        <p:strVal val="visible"/>
                                      </p:to>
                                    </p:set>
                                    <p:animEffect filter="fade" transition="in">
                                      <p:cBhvr>
                                        <p:cTn dur="500" id="44"/>
                                        <p:tgtEl>
                                          <p:spTgt spid="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2"/>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155</Paragraphs>
  <Slides>33</Slides>
  <Notes>2</Notes>
  <TotalTime>0</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33</vt:i4>
      </vt:variant>
    </vt:vector>
  </HeadingPairs>
  <TitlesOfParts>
    <vt:vector baseType="lpstr" size="44">
      <vt:lpstr>Arial</vt:lpstr>
      <vt:lpstr>Calibri</vt:lpstr>
      <vt:lpstr>微软雅黑</vt:lpstr>
      <vt:lpstr>华文细黑</vt:lpstr>
      <vt:lpstr>Arial Unicode MS</vt:lpstr>
      <vt:lpstr>Tahoma</vt:lpstr>
      <vt:lpstr>Heiti SC Light</vt:lpstr>
      <vt:lpstr>Gill Sans Light</vt:lpstr>
      <vt:lpstr>Lucida Grande</vt:lpstr>
      <vt:lpstr>Gill Sans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2021-08-22T11:57:08Z</dcterms:created>
  <cp:lastPrinted>2021-08-22T11:57:08Z</cp:lastPrinted>
  <dcterms:modified xsi:type="dcterms:W3CDTF">2021-08-22T05:44:41Z</dcterms:modified>
  <cp:revision>1</cp:revision>
</cp:coreProperties>
</file>