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21" r:id="rId2"/>
  </p:sldMasterIdLst>
  <p:notesMasterIdLst>
    <p:notesMasterId r:id="rId3"/>
  </p:notesMasterIdLst>
  <p:sldIdLst>
    <p:sldId id="485" r:id="rId4"/>
    <p:sldId id="486" r:id="rId5"/>
    <p:sldId id="487" r:id="rId6"/>
    <p:sldId id="458" r:id="rId7"/>
    <p:sldId id="460" r:id="rId8"/>
    <p:sldId id="459" r:id="rId9"/>
    <p:sldId id="461" r:id="rId10"/>
    <p:sldId id="462" r:id="rId11"/>
    <p:sldId id="464" r:id="rId12"/>
    <p:sldId id="463" r:id="rId13"/>
    <p:sldId id="516" r:id="rId14"/>
    <p:sldId id="471" r:id="rId15"/>
    <p:sldId id="466" r:id="rId16"/>
    <p:sldId id="469" r:id="rId17"/>
    <p:sldId id="468" r:id="rId18"/>
    <p:sldId id="467" r:id="rId19"/>
    <p:sldId id="470" r:id="rId20"/>
    <p:sldId id="517" r:id="rId21"/>
    <p:sldId id="475" r:id="rId22"/>
    <p:sldId id="476" r:id="rId23"/>
    <p:sldId id="518" r:id="rId24"/>
  </p:sldIdLst>
  <p:sldSz cx="9144000" cy="5143500" type="screen16x9"/>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9" autoAdjust="0"/>
    <p:restoredTop sz="94700" autoAdjust="0"/>
  </p:normalViewPr>
  <p:slideViewPr>
    <p:cSldViewPr>
      <p:cViewPr varScale="1">
        <p:scale>
          <a:sx n="141" d="100"/>
          <a:sy n="141" d="100"/>
        </p:scale>
        <p:origin x="756"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 d="100"/>
          <a:sy n="1" d="100"/>
        </p:scale>
        <p:origin x="0" y="0"/>
      </p:cViewPr>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tags/tag19.xml" Type="http://schemas.openxmlformats.org/officeDocument/2006/relationships/tags"/><Relationship Id="rId26" Target="presProps.xml" Type="http://schemas.openxmlformats.org/officeDocument/2006/relationships/presProps"/><Relationship Id="rId27" Target="viewProps.xml" Type="http://schemas.openxmlformats.org/officeDocument/2006/relationships/viewProps"/><Relationship Id="rId28" Target="theme/theme1.xml" Type="http://schemas.openxmlformats.org/officeDocument/2006/relationships/theme"/><Relationship Id="rId29"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1/31/2021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49367717"/>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66780791"/>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2200434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7096790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67054838"/>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96783737"/>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2347060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0582385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80267245"/>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9720018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29230318"/>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3136610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95942459"/>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88213014"/>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087158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bg>
      <p:bgPr>
        <a:pattFill prst="ltVert">
          <a:fgClr>
            <a:schemeClr val="bg1">
              <a:lumMod val="95000"/>
            </a:schemeClr>
          </a:fgClr>
          <a:bgClr>
            <a:schemeClr val="bg1"/>
          </a:bgClr>
        </a:pattFill>
        <a:effectLst/>
      </p:bgPr>
    </p:bg>
    <p:spTree>
      <p:nvGrpSpPr>
        <p:cNvPr id="1" name=""/>
        <p:cNvGrpSpPr/>
        <p:nvPr/>
      </p:nvGrpSpPr>
      <p:grpSpPr>
        <a:xfrm>
          <a:off x="0" y="0"/>
          <a:ext cx="0" cy="0"/>
        </a:xfrm>
      </p:grpSpPr>
    </p:spTree>
    <p:extLst>
      <p:ext uri="{BB962C8B-B14F-4D97-AF65-F5344CB8AC3E}">
        <p14:creationId val="3924962419"/>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56541308"/>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8719845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5194404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3197627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9186888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1030360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9561562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5040337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3462176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bg>
      <p:bgPr>
        <a:pattFill prst="ltVert">
          <a:fgClr>
            <a:schemeClr val="bg1">
              <a:lumMod val="95000"/>
            </a:schemeClr>
          </a:fgClr>
          <a:bgClr>
            <a:schemeClr val="bg1"/>
          </a:bgClr>
        </a:pattFill>
        <a:effectLst/>
      </p:bgPr>
    </p:bg>
    <p:spTree>
      <p:nvGrpSpPr>
        <p:cNvPr id="1" name=""/>
        <p:cNvGrpSpPr/>
        <p:nvPr/>
      </p:nvGrpSpPr>
      <p:grpSpPr>
        <a:xfrm>
          <a:off x="0" y="0"/>
          <a:ext cx="0" cy="0"/>
        </a:xfrm>
      </p:grpSpPr>
      <p:sp>
        <p:nvSpPr>
          <p:cNvPr id="7" name="文本框 6"/>
          <p:cNvSpPr txBox="1"/>
          <p:nvPr userDrawn="1"/>
        </p:nvSpPr>
        <p:spPr>
          <a:xfrm>
            <a:off x="584280" y="251996"/>
            <a:ext cx="1826141" cy="338554"/>
          </a:xfrm>
          <a:prstGeom prst="rect">
            <a:avLst/>
          </a:prstGeom>
          <a:noFill/>
        </p:spPr>
        <p:txBody>
          <a:bodyPr wrap="none" rtlCol="0">
            <a:spAutoFit/>
          </a:bodyPr>
          <a:lstStyle/>
          <a:p>
            <a:r>
              <a:rPr lang="zh-CN" altLang="en-US" sz="1600" smtClean="0">
                <a:solidFill>
                  <a:schemeClr val="tx1">
                    <a:lumMod val="75000"/>
                    <a:lumOff val="25000"/>
                  </a:schemeClr>
                </a:solidFill>
              </a:rPr>
              <a:t>客户关系是什么？</a:t>
            </a:r>
          </a:p>
        </p:txBody>
      </p:sp>
      <p:grpSp>
        <p:nvGrpSpPr>
          <p:cNvPr id="4" name="组合 3"/>
          <p:cNvGrpSpPr/>
          <p:nvPr userDrawn="1"/>
        </p:nvGrpSpPr>
        <p:grpSpPr>
          <a:xfrm>
            <a:off x="297462" y="274864"/>
            <a:ext cx="319475" cy="239486"/>
            <a:chOff x="609600" y="1109510"/>
            <a:chExt cx="319475" cy="239486"/>
          </a:xfrm>
        </p:grpSpPr>
        <p:sp>
          <p:nvSpPr>
            <p:cNvPr id="3" name="椭圆 2"/>
            <p:cNvSpPr/>
            <p:nvPr userDrawn="1"/>
          </p:nvSpPr>
          <p:spPr>
            <a:xfrm>
              <a:off x="609600" y="1109510"/>
              <a:ext cx="239486" cy="23948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userDrawn="1"/>
          </p:nvSpPr>
          <p:spPr>
            <a:xfrm>
              <a:off x="769096" y="1189017"/>
              <a:ext cx="159979" cy="15997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val="1690664281"/>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bg>
      <p:bgPr>
        <a:pattFill prst="ltVert">
          <a:fgClr>
            <a:schemeClr val="bg1">
              <a:lumMod val="95000"/>
            </a:schemeClr>
          </a:fgClr>
          <a:bgClr>
            <a:schemeClr val="bg1"/>
          </a:bgClr>
        </a:pattFill>
        <a:effectLst/>
      </p:bgPr>
    </p:bg>
    <p:spTree>
      <p:nvGrpSpPr>
        <p:cNvPr id="1" name=""/>
        <p:cNvGrpSpPr/>
        <p:nvPr/>
      </p:nvGrpSpPr>
      <p:grpSpPr>
        <a:xfrm>
          <a:off x="0" y="0"/>
          <a:ext cx="0" cy="0"/>
        </a:xfrm>
      </p:grpSpPr>
      <p:sp>
        <p:nvSpPr>
          <p:cNvPr id="7" name="文本框 6"/>
          <p:cNvSpPr txBox="1"/>
          <p:nvPr userDrawn="1"/>
        </p:nvSpPr>
        <p:spPr>
          <a:xfrm>
            <a:off x="584280" y="251996"/>
            <a:ext cx="1415772" cy="338554"/>
          </a:xfrm>
          <a:prstGeom prst="rect">
            <a:avLst/>
          </a:prstGeom>
          <a:noFill/>
        </p:spPr>
        <p:txBody>
          <a:bodyPr wrap="none" rtlCol="0">
            <a:spAutoFit/>
          </a:bodyPr>
          <a:lstStyle/>
          <a:p>
            <a:r>
              <a:rPr lang="zh-CN" altLang="en-US" sz="1600" smtClean="0">
                <a:solidFill>
                  <a:schemeClr val="tx1">
                    <a:lumMod val="75000"/>
                    <a:lumOff val="25000"/>
                  </a:schemeClr>
                </a:solidFill>
              </a:rPr>
              <a:t>如何管理客户</a:t>
            </a:r>
          </a:p>
        </p:txBody>
      </p:sp>
      <p:grpSp>
        <p:nvGrpSpPr>
          <p:cNvPr id="4" name="组合 3"/>
          <p:cNvGrpSpPr/>
          <p:nvPr userDrawn="1"/>
        </p:nvGrpSpPr>
        <p:grpSpPr>
          <a:xfrm>
            <a:off x="297462" y="274864"/>
            <a:ext cx="319475" cy="239486"/>
            <a:chOff x="609600" y="1109510"/>
            <a:chExt cx="319475" cy="239486"/>
          </a:xfrm>
        </p:grpSpPr>
        <p:sp>
          <p:nvSpPr>
            <p:cNvPr id="3" name="椭圆 2"/>
            <p:cNvSpPr/>
            <p:nvPr userDrawn="1"/>
          </p:nvSpPr>
          <p:spPr>
            <a:xfrm>
              <a:off x="609600" y="1109510"/>
              <a:ext cx="239486" cy="23948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userDrawn="1"/>
          </p:nvSpPr>
          <p:spPr>
            <a:xfrm>
              <a:off x="769096" y="1189017"/>
              <a:ext cx="159979" cy="15997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val="2248952298"/>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bg>
      <p:bgPr>
        <a:pattFill prst="ltVert">
          <a:fgClr>
            <a:schemeClr val="bg1">
              <a:lumMod val="95000"/>
            </a:schemeClr>
          </a:fgClr>
          <a:bgClr>
            <a:schemeClr val="bg1"/>
          </a:bgClr>
        </a:pattFill>
        <a:effectLst/>
      </p:bgPr>
    </p:bg>
    <p:spTree>
      <p:nvGrpSpPr>
        <p:cNvPr id="1" name=""/>
        <p:cNvGrpSpPr/>
        <p:nvPr/>
      </p:nvGrpSpPr>
      <p:grpSpPr>
        <a:xfrm>
          <a:off x="0" y="0"/>
          <a:ext cx="0" cy="0"/>
        </a:xfrm>
      </p:grpSpPr>
      <p:sp>
        <p:nvSpPr>
          <p:cNvPr id="7" name="文本框 6"/>
          <p:cNvSpPr txBox="1"/>
          <p:nvPr userDrawn="1"/>
        </p:nvSpPr>
        <p:spPr>
          <a:xfrm>
            <a:off x="584280" y="251996"/>
            <a:ext cx="1415772" cy="338554"/>
          </a:xfrm>
          <a:prstGeom prst="rect">
            <a:avLst/>
          </a:prstGeom>
          <a:noFill/>
        </p:spPr>
        <p:txBody>
          <a:bodyPr wrap="none" rtlCol="0">
            <a:spAutoFit/>
          </a:bodyPr>
          <a:lstStyle/>
          <a:p>
            <a:r>
              <a:rPr lang="zh-CN" altLang="en-US" sz="1600" smtClean="0">
                <a:solidFill>
                  <a:schemeClr val="tx1">
                    <a:lumMod val="75000"/>
                    <a:lumOff val="25000"/>
                  </a:schemeClr>
                </a:solidFill>
              </a:rPr>
              <a:t>关于客户管理</a:t>
            </a:r>
            <a:endParaRPr lang="en-US" altLang="zh-CN" sz="1600" smtClean="0">
              <a:solidFill>
                <a:schemeClr val="tx1">
                  <a:lumMod val="75000"/>
                  <a:lumOff val="25000"/>
                </a:schemeClr>
              </a:solidFill>
            </a:endParaRPr>
          </a:p>
        </p:txBody>
      </p:sp>
      <p:grpSp>
        <p:nvGrpSpPr>
          <p:cNvPr id="4" name="组合 3"/>
          <p:cNvGrpSpPr/>
          <p:nvPr userDrawn="1"/>
        </p:nvGrpSpPr>
        <p:grpSpPr>
          <a:xfrm>
            <a:off x="297462" y="274864"/>
            <a:ext cx="319475" cy="239486"/>
            <a:chOff x="609600" y="1109510"/>
            <a:chExt cx="319475" cy="239486"/>
          </a:xfrm>
        </p:grpSpPr>
        <p:sp>
          <p:nvSpPr>
            <p:cNvPr id="3" name="椭圆 2"/>
            <p:cNvSpPr/>
            <p:nvPr userDrawn="1"/>
          </p:nvSpPr>
          <p:spPr>
            <a:xfrm>
              <a:off x="609600" y="1109510"/>
              <a:ext cx="239486" cy="23948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userDrawn="1"/>
          </p:nvSpPr>
          <p:spPr>
            <a:xfrm>
              <a:off x="769096" y="1189017"/>
              <a:ext cx="159979" cy="15997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val="4272958345"/>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自定义版式">
    <p:bg>
      <p:bgPr>
        <a:solidFill>
          <a:schemeClr val="bg1"/>
        </a:solidFill>
        <a:effectLst/>
      </p:bgPr>
    </p:bg>
    <p:spTree>
      <p:nvGrpSpPr>
        <p:cNvPr id="1" name=""/>
        <p:cNvGrpSpPr/>
        <p:nvPr/>
      </p:nvGrpSpPr>
      <p:grpSpPr>
        <a:xfrm>
          <a:off x="0" y="0"/>
          <a:ext cx="0" cy="0"/>
        </a:xfrm>
      </p:grpSpPr>
    </p:spTree>
    <p:extLst>
      <p:ext uri="{BB962C8B-B14F-4D97-AF65-F5344CB8AC3E}">
        <p14:creationId val="3495007282"/>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4_自定义版式">
    <p:bg>
      <p:bgPr>
        <a:solidFill>
          <a:schemeClr val="bg1"/>
        </a:solidFill>
        <a:effectLst/>
      </p:bgPr>
    </p:bg>
    <p:spTree>
      <p:nvGrpSpPr>
        <p:cNvPr id="1" name=""/>
        <p:cNvGrpSpPr/>
        <p:nvPr/>
      </p:nvGrpSpPr>
      <p:grpSpPr>
        <a:xfrm>
          <a:off x="0" y="0"/>
          <a:ext cx="0" cy="0"/>
        </a:xfrm>
      </p:grpSpPr>
    </p:spTree>
    <p:extLst>
      <p:ext uri="{BB962C8B-B14F-4D97-AF65-F5344CB8AC3E}">
        <p14:creationId val="3481053499"/>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extLst>
      <p:ext uri="{BB962C8B-B14F-4D97-AF65-F5344CB8AC3E}">
        <p14:creationId val="2290675665"/>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3173762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212704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8.xml" Type="http://schemas.openxmlformats.org/officeDocument/2006/relationships/slideLayout"/><Relationship Id="rId10" Target="../slideLayouts/slideLayout17.xml" Type="http://schemas.openxmlformats.org/officeDocument/2006/relationships/slideLayout"/><Relationship Id="rId11" Target="../slideLayouts/slideLayout18.xml" Type="http://schemas.openxmlformats.org/officeDocument/2006/relationships/slideLayout"/><Relationship Id="rId12" Target="../theme/theme2.xml" Type="http://schemas.openxmlformats.org/officeDocument/2006/relationships/theme"/><Relationship Id="rId2" Target="../slideLayouts/slideLayout9.xml" Type="http://schemas.openxmlformats.org/officeDocument/2006/relationships/slideLayout"/><Relationship Id="rId3" Target="../slideLayouts/slideLayout10.xml" Type="http://schemas.openxmlformats.org/officeDocument/2006/relationships/slideLayout"/><Relationship Id="rId4" Target="../slideLayouts/slideLayout11.xml" Type="http://schemas.openxmlformats.org/officeDocument/2006/relationships/slideLayout"/><Relationship Id="rId5" Target="../slideLayouts/slideLayout12.xml" Type="http://schemas.openxmlformats.org/officeDocument/2006/relationships/slideLayout"/><Relationship Id="rId6" Target="../slideLayouts/slideLayout13.xml" Type="http://schemas.openxmlformats.org/officeDocument/2006/relationships/slideLayout"/><Relationship Id="rId7" Target="../slideLayouts/slideLayout14.xml" Type="http://schemas.openxmlformats.org/officeDocument/2006/relationships/slideLayout"/><Relationship Id="rId8" Target="../slideLayouts/slideLayout15.xml" Type="http://schemas.openxmlformats.org/officeDocument/2006/relationships/slideLayout"/><Relationship Id="rId9" Target="../slideLayouts/slideLayout16.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2021/1/31</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14" r:id="rId1"/>
    <p:sldLayoutId id="2147483676" r:id="rId2"/>
    <p:sldLayoutId id="2147483719" r:id="rId3"/>
    <p:sldLayoutId id="2147483720" r:id="rId4"/>
    <p:sldLayoutId id="2147483716" r:id="rId5"/>
    <p:sldLayoutId id="2147483717" r:id="rId6"/>
    <p:sldLayoutId id="2147483718" r:id="rId7"/>
  </p:sldLayoutIdLst>
  <mc:AlternateContent>
    <mc:Choice Requires="p14">
      <p:transition spd="slow" p14:dur="1250">
        <p14:flip dir="r"/>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2021/1/31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08109395"/>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8.xml" Type="http://schemas.openxmlformats.org/officeDocument/2006/relationships/notesSlide"/><Relationship Id="rId3" Target="../media/image3.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9.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0.xml" Type="http://schemas.openxmlformats.org/officeDocument/2006/relationships/notesSlide"/><Relationship Id="rId3" Target="../media/image4.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1.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2.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3.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4.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5.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8.xml" Type="http://schemas.openxmlformats.org/officeDocument/2006/relationships/tags"/><Relationship Id="rId11" Target="../tags/tag9.xml" Type="http://schemas.openxmlformats.org/officeDocument/2006/relationships/tags"/><Relationship Id="rId12" Target="../tags/tag10.xml" Type="http://schemas.openxmlformats.org/officeDocument/2006/relationships/tags"/><Relationship Id="rId13" Target="../tags/tag11.xml" Type="http://schemas.openxmlformats.org/officeDocument/2006/relationships/tags"/><Relationship Id="rId14" Target="../tags/tag12.xml" Type="http://schemas.openxmlformats.org/officeDocument/2006/relationships/tags"/><Relationship Id="rId15" Target="../tags/tag13.xml" Type="http://schemas.openxmlformats.org/officeDocument/2006/relationships/tags"/><Relationship Id="rId16" Target="../tags/tag14.xml" Type="http://schemas.openxmlformats.org/officeDocument/2006/relationships/tags"/><Relationship Id="rId17" Target="../tags/tag15.xml" Type="http://schemas.openxmlformats.org/officeDocument/2006/relationships/tags"/><Relationship Id="rId2" Target="../notesSlides/notesSlide2.xml" Type="http://schemas.openxmlformats.org/officeDocument/2006/relationships/notesSlide"/><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tags/tag7.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tags/tag16.xml" Type="http://schemas.openxmlformats.org/officeDocument/2006/relationships/tags"/><Relationship Id="rId4" Target="../tags/tag17.xml" Type="http://schemas.openxmlformats.org/officeDocument/2006/relationships/tags"/><Relationship Id="rId5" Target="../tags/tag18.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2.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gGrid">
          <a:fgClr>
            <a:schemeClr val="bg1">
              <a:lumMod val="95000"/>
            </a:schemeClr>
          </a:fgClr>
          <a:bgClr>
            <a:schemeClr val="bg1"/>
          </a:bgClr>
        </a:pattFill>
        <a:effectLst/>
      </p:bgPr>
    </p:bg>
    <p:spTree>
      <p:nvGrpSpPr>
        <p:cNvPr id="1" name=""/>
        <p:cNvGrpSpPr/>
        <p:nvPr/>
      </p:nvGrpSpPr>
      <p:grpSpPr>
        <a:xfrm>
          <a:off x="0" y="0"/>
          <a:ext cx="0" cy="0"/>
        </a:xfrm>
      </p:grpSpPr>
      <p:sp>
        <p:nvSpPr>
          <p:cNvPr id="2" name="矩形 1"/>
          <p:cNvSpPr/>
          <p:nvPr/>
        </p:nvSpPr>
        <p:spPr>
          <a:xfrm>
            <a:off x="0" y="1352551"/>
            <a:ext cx="5486400" cy="2590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5486400" y="1352551"/>
            <a:ext cx="3657600" cy="2590800"/>
          </a:xfrm>
          <a:prstGeom prst="rect">
            <a:avLst/>
          </a:prstGeom>
          <a:blipFill dpi="0"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H="1" rot="2700000">
            <a:off x="6072879" y="1615282"/>
            <a:ext cx="1850455" cy="2063791"/>
          </a:xfrm>
          <a:custGeom>
            <a:gdLst>
              <a:gd fmla="*/ 1850455 w 1850455" name="connsiteX0"/>
              <a:gd fmla="*/ 126244 h 2063791" name="connsiteY0"/>
              <a:gd fmla="*/ 1724211 w 1850455" name="connsiteX1"/>
              <a:gd fmla="*/ 0 h 2063791" name="connsiteY1"/>
              <a:gd fmla="*/ 0 w 1850455" name="connsiteX2"/>
              <a:gd fmla="*/ 0 h 2063791" name="connsiteY2"/>
              <a:gd fmla="*/ 0 w 1850455" name="connsiteX3"/>
              <a:gd fmla="*/ 1937547 h 2063791" name="connsiteY3"/>
              <a:gd fmla="*/ 126244 w 1850455" name="connsiteX4"/>
              <a:gd fmla="*/ 2063791 h 2063791" name="connsiteY4"/>
              <a:gd fmla="*/ 126244 w 1850455" name="connsiteX5"/>
              <a:gd fmla="*/ 126244 h 2063791"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063791" w="1850455">
                <a:moveTo>
                  <a:pt x="1850455" y="126244"/>
                </a:moveTo>
                <a:lnTo>
                  <a:pt x="1724211" y="0"/>
                </a:lnTo>
                <a:lnTo>
                  <a:pt x="0" y="0"/>
                </a:lnTo>
                <a:lnTo>
                  <a:pt x="0" y="1937547"/>
                </a:lnTo>
                <a:lnTo>
                  <a:pt x="126244" y="2063791"/>
                </a:lnTo>
                <a:lnTo>
                  <a:pt x="126244" y="126244"/>
                </a:lnTo>
                <a:close/>
              </a:path>
            </a:pathLst>
          </a:custGeom>
          <a:solidFill>
            <a:schemeClr val="bg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 name="矩形 4"/>
          <p:cNvSpPr/>
          <p:nvPr/>
        </p:nvSpPr>
        <p:spPr>
          <a:xfrm>
            <a:off x="551236" y="1659582"/>
            <a:ext cx="3258764" cy="457200"/>
          </a:xfrm>
          <a:prstGeom prst="rect">
            <a:avLst/>
          </a:prstGeom>
        </p:spPr>
        <p:txBody>
          <a:bodyPr anchor="ctr" wrap="square">
            <a:spAutoFit/>
          </a:bodyPr>
          <a:lstStyle/>
          <a:p>
            <a:pPr algn="l"/>
            <a:r>
              <a:rPr altLang="en-US" lang="zh-CN" smtClean="0" spc="600" sz="2400">
                <a:solidFill>
                  <a:schemeClr val="bg1"/>
                </a:solidFill>
                <a:cs typeface="+mn-ea"/>
                <a:sym typeface="+mn-lt"/>
              </a:rPr>
              <a:t>职场部门技能培训</a:t>
            </a:r>
          </a:p>
        </p:txBody>
      </p:sp>
      <p:sp>
        <p:nvSpPr>
          <p:cNvPr id="6" name="矩形 5">
            <a:extLst>
              <a:ext uri="{FF2B5EF4-FFF2-40B4-BE49-F238E27FC236}">
                <a16:creationId xmlns:a16="http://schemas.microsoft.com/office/drawing/2014/main" id="{EA6E0199-DF36-425C-949C-D3D502D46842}"/>
              </a:ext>
            </a:extLst>
          </p:cNvPr>
          <p:cNvSpPr/>
          <p:nvPr/>
        </p:nvSpPr>
        <p:spPr>
          <a:xfrm>
            <a:off x="582030" y="3319654"/>
            <a:ext cx="3456570" cy="304800"/>
          </a:xfrm>
          <a:prstGeom prst="rect">
            <a:avLst/>
          </a:prstGeom>
          <a:solidFill>
            <a:schemeClr val="accent2"/>
          </a:solidFill>
        </p:spPr>
        <p:txBody>
          <a:bodyPr wrap="square">
            <a:spAutoFit/>
          </a:bodyPr>
          <a:lstStyle/>
          <a:p>
            <a:pPr algn="ctr"/>
            <a:r>
              <a:rPr altLang="en-US" lang="zh-CN" smtClean="0" sz="1400">
                <a:solidFill>
                  <a:schemeClr val="accent1"/>
                </a:solidFill>
                <a:cs typeface="+mn-ea"/>
                <a:sym typeface="+mn-lt"/>
              </a:rPr>
              <a:t>汇报人：优页PPT     汇报时间：XX年X月</a:t>
            </a:r>
          </a:p>
        </p:txBody>
      </p:sp>
      <p:sp>
        <p:nvSpPr>
          <p:cNvPr id="7" name="文本框 6">
            <a:extLst>
              <a:ext uri="{FF2B5EF4-FFF2-40B4-BE49-F238E27FC236}">
                <a16:creationId xmlns:a16="http://schemas.microsoft.com/office/drawing/2014/main" id="{498710EB-4DDB-8D49-A73B-5D0CE2F3C38E}"/>
              </a:ext>
            </a:extLst>
          </p:cNvPr>
          <p:cNvSpPr txBox="1"/>
          <p:nvPr/>
        </p:nvSpPr>
        <p:spPr>
          <a:xfrm>
            <a:off x="462257" y="2043723"/>
            <a:ext cx="4690872" cy="762000"/>
          </a:xfrm>
          <a:prstGeom prst="rect">
            <a:avLst/>
          </a:prstGeom>
          <a:noFill/>
        </p:spPr>
        <p:txBody>
          <a:bodyPr rtlCol="0" wrap="none">
            <a:spAutoFit/>
          </a:bodyPr>
          <a:lstStyle/>
          <a:p>
            <a:r>
              <a:rPr altLang="en-US" b="1" lang="zh-CN" smtClean="0" spc="37" sz="4400">
                <a:ln w="11430"/>
                <a:solidFill>
                  <a:schemeClr val="bg1"/>
                </a:solidFill>
                <a:cs typeface="+mn-ea"/>
                <a:sym typeface="+mn-lt"/>
              </a:rPr>
              <a:t>企业客户关系管理</a:t>
            </a:r>
          </a:p>
        </p:txBody>
      </p:sp>
      <p:sp>
        <p:nvSpPr>
          <p:cNvPr id="8" name="矩形 7"/>
          <p:cNvSpPr/>
          <p:nvPr/>
        </p:nvSpPr>
        <p:spPr>
          <a:xfrm>
            <a:off x="486384" y="2750463"/>
            <a:ext cx="4580255" cy="426720"/>
          </a:xfrm>
          <a:prstGeom prst="rect">
            <a:avLst/>
          </a:prstGeom>
        </p:spPr>
        <p:txBody>
          <a:bodyPr wrap="none">
            <a:spAutoFit/>
          </a:bodyPr>
          <a:lstStyle/>
          <a:p>
            <a:r>
              <a:rPr altLang="en-US" lang="zh-CN" smtClean="0" sz="1100">
                <a:solidFill>
                  <a:schemeClr val="bg1"/>
                </a:solidFill>
              </a:rPr>
              <a:t>customer relationship management customer relationship management</a:t>
            </a:r>
          </a:p>
          <a:p>
            <a:r>
              <a:rPr altLang="en-US" lang="zh-CN" smtClean="0" sz="1100">
                <a:solidFill>
                  <a:schemeClr val="bg1"/>
                </a:solidFill>
              </a:rPr>
              <a:t>relationship management customer relationship management</a:t>
            </a:r>
          </a:p>
        </p:txBody>
      </p:sp>
      <p:sp>
        <p:nvSpPr>
          <p:cNvPr id="11" name="文本框 10">
            <a:extLst>
              <a:ext uri="{FF2B5EF4-FFF2-40B4-BE49-F238E27FC236}">
                <a16:creationId xmlns:a16="http://schemas.microsoft.com/office/drawing/2014/main" id="{40A2D636-70A9-E648-8A35-22C9711EAB72}"/>
              </a:ext>
            </a:extLst>
          </p:cNvPr>
          <p:cNvSpPr txBox="1"/>
          <p:nvPr/>
        </p:nvSpPr>
        <p:spPr>
          <a:xfrm>
            <a:off x="5659844" y="798602"/>
            <a:ext cx="919480" cy="579120"/>
          </a:xfrm>
          <a:prstGeom prst="rect">
            <a:avLst/>
          </a:prstGeom>
          <a:noFill/>
        </p:spPr>
        <p:txBody>
          <a:bodyPr rtlCol="0" wrap="none">
            <a:spAutoFit/>
          </a:bodyPr>
          <a:lstStyle/>
          <a:p>
            <a:r>
              <a:rPr altLang="zh-CN" kumimoji="1" lang="en-US" sz="3200">
                <a:solidFill>
                  <a:schemeClr val="accent1"/>
                </a:solidFill>
                <a:latin charset="0" panose="020b0806030902050204" pitchFamily="34" typeface="Impact"/>
                <a:cs typeface="+mn-ea"/>
                <a:sym typeface="+mn-lt"/>
              </a:rPr>
              <a:t>CRM</a:t>
            </a:r>
          </a:p>
        </p:txBody>
      </p:sp>
      <p:sp>
        <p:nvSpPr>
          <p:cNvPr id="14" name="任意多边形 13"/>
          <p:cNvSpPr/>
          <p:nvPr/>
        </p:nvSpPr>
        <p:spPr>
          <a:xfrm flipH="1" rot="2700000">
            <a:off x="4479556" y="955305"/>
            <a:ext cx="3232893" cy="3232893"/>
          </a:xfrm>
          <a:custGeom>
            <a:gdLst>
              <a:gd fmla="*/ 1174195 w 3232893" name="connsiteX0"/>
              <a:gd fmla="*/ 3232893 h 3232893" name="connsiteY0"/>
              <a:gd fmla="*/ 1047951 w 3232893" name="connsiteX1"/>
              <a:gd fmla="*/ 3106649 h 3232893" name="connsiteY1"/>
              <a:gd fmla="*/ 126244 w 3232893" name="connsiteX2"/>
              <a:gd fmla="*/ 3106649 h 3232893" name="connsiteY2"/>
              <a:gd fmla="*/ 126244 w 3232893" name="connsiteX3"/>
              <a:gd fmla="*/ 2184942 h 3232893" name="connsiteY3"/>
              <a:gd fmla="*/ 0 w 3232893" name="connsiteX4"/>
              <a:gd fmla="*/ 2058698 h 3232893" name="connsiteY4"/>
              <a:gd fmla="*/ 0 w 3232893" name="connsiteX5"/>
              <a:gd fmla="*/ 3232893 h 3232893" name="connsiteY5"/>
              <a:gd fmla="*/ 3232893 w 3232893" name="connsiteX6"/>
              <a:gd fmla="*/ 0 h 3232893" name="connsiteY6"/>
              <a:gd fmla="*/ 1849834 w 3232893" name="connsiteX7"/>
              <a:gd fmla="*/ 0 h 3232893" name="connsiteY7"/>
              <a:gd fmla="*/ 1976079 w 3232893" name="connsiteX8"/>
              <a:gd fmla="*/ 126244 h 3232893" name="connsiteY8"/>
              <a:gd fmla="*/ 3106649 w 3232893" name="connsiteX9"/>
              <a:gd fmla="*/ 126244 h 3232893" name="connsiteY9"/>
              <a:gd fmla="*/ 3106649 w 3232893" name="connsiteX10"/>
              <a:gd fmla="*/ 1256815 h 3232893" name="connsiteY10"/>
              <a:gd fmla="*/ 3232893 w 3232893" name="connsiteX11"/>
              <a:gd fmla="*/ 1383059 h 323289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3232893" w="3232893">
                <a:moveTo>
                  <a:pt x="1174195" y="3232893"/>
                </a:moveTo>
                <a:lnTo>
                  <a:pt x="1047951" y="3106649"/>
                </a:lnTo>
                <a:lnTo>
                  <a:pt x="126244" y="3106649"/>
                </a:lnTo>
                <a:lnTo>
                  <a:pt x="126244" y="2184942"/>
                </a:lnTo>
                <a:lnTo>
                  <a:pt x="0" y="2058698"/>
                </a:lnTo>
                <a:lnTo>
                  <a:pt x="0" y="3232893"/>
                </a:lnTo>
                <a:close/>
                <a:moveTo>
                  <a:pt x="3232893" y="0"/>
                </a:moveTo>
                <a:lnTo>
                  <a:pt x="1849834" y="0"/>
                </a:lnTo>
                <a:lnTo>
                  <a:pt x="1976079" y="126244"/>
                </a:lnTo>
                <a:lnTo>
                  <a:pt x="3106649" y="126244"/>
                </a:lnTo>
                <a:lnTo>
                  <a:pt x="3106649" y="1256815"/>
                </a:lnTo>
                <a:lnTo>
                  <a:pt x="3232893" y="138305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 name="任意多边形 23"/>
          <p:cNvSpPr/>
          <p:nvPr/>
        </p:nvSpPr>
        <p:spPr>
          <a:xfrm>
            <a:off x="0" y="1047750"/>
            <a:ext cx="5198938" cy="174875"/>
          </a:xfrm>
          <a:custGeom>
            <a:gdLst>
              <a:gd fmla="*/ 0 w 5198938" name="connsiteX0"/>
              <a:gd fmla="*/ 0 h 174875" name="connsiteY0"/>
              <a:gd fmla="*/ 5198938 w 5198938" name="connsiteX1"/>
              <a:gd fmla="*/ 0 h 174875" name="connsiteY1"/>
              <a:gd fmla="*/ 5024063 w 5198938" name="connsiteX2"/>
              <a:gd fmla="*/ 174875 h 174875" name="connsiteY2"/>
              <a:gd fmla="*/ 0 w 5198938" name="connsiteX3"/>
              <a:gd fmla="*/ 174875 h 174875" name="connsiteY3"/>
            </a:gdLst>
            <a:cxnLst>
              <a:cxn ang="0">
                <a:pos x="connsiteX0" y="connsiteY0"/>
              </a:cxn>
              <a:cxn ang="0">
                <a:pos x="connsiteX1" y="connsiteY1"/>
              </a:cxn>
              <a:cxn ang="0">
                <a:pos x="connsiteX2" y="connsiteY2"/>
              </a:cxn>
              <a:cxn ang="0">
                <a:pos x="connsiteX3" y="connsiteY3"/>
              </a:cxn>
            </a:cxnLst>
            <a:rect b="b" l="l" r="r" t="t"/>
            <a:pathLst>
              <a:path h="174875" w="5198938">
                <a:moveTo>
                  <a:pt x="0" y="0"/>
                </a:moveTo>
                <a:lnTo>
                  <a:pt x="5198938" y="0"/>
                </a:lnTo>
                <a:lnTo>
                  <a:pt x="5024063" y="174875"/>
                </a:lnTo>
                <a:lnTo>
                  <a:pt x="0" y="1748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H="1" flipV="1">
            <a:off x="6858000" y="4048411"/>
            <a:ext cx="2286000" cy="174875"/>
          </a:xfrm>
          <a:custGeom>
            <a:gdLst>
              <a:gd fmla="*/ 2111125 w 2286000" name="connsiteX0"/>
              <a:gd fmla="*/ 174875 h 174875" name="connsiteY0"/>
              <a:gd fmla="*/ 0 w 2286000" name="connsiteX1"/>
              <a:gd fmla="*/ 174875 h 174875" name="connsiteY1"/>
              <a:gd fmla="*/ 0 w 2286000" name="connsiteX2"/>
              <a:gd fmla="*/ 0 h 174875" name="connsiteY2"/>
              <a:gd fmla="*/ 2286000 w 2286000" name="connsiteX3"/>
              <a:gd fmla="*/ 0 h 174875" name="connsiteY3"/>
            </a:gdLst>
            <a:cxnLst>
              <a:cxn ang="0">
                <a:pos x="connsiteX0" y="connsiteY0"/>
              </a:cxn>
              <a:cxn ang="0">
                <a:pos x="connsiteX1" y="connsiteY1"/>
              </a:cxn>
              <a:cxn ang="0">
                <a:pos x="connsiteX2" y="connsiteY2"/>
              </a:cxn>
              <a:cxn ang="0">
                <a:pos x="connsiteX3" y="connsiteY3"/>
              </a:cxn>
            </a:cxnLst>
            <a:rect b="b" l="l" r="r" t="t"/>
            <a:pathLst>
              <a:path h="174875" w="2286000">
                <a:moveTo>
                  <a:pt x="2111125" y="174875"/>
                </a:moveTo>
                <a:lnTo>
                  <a:pt x="0" y="174875"/>
                </a:lnTo>
                <a:lnTo>
                  <a:pt x="0" y="0"/>
                </a:lnTo>
                <a:lnTo>
                  <a:pt x="228600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644866328"/>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500" fill="hold" id="11"/>
                                        <p:tgtEl>
                                          <p:spTgt spid="3"/>
                                        </p:tgtEl>
                                        <p:attrNameLst>
                                          <p:attrName>ppt_x</p:attrName>
                                        </p:attrNameLst>
                                      </p:cBhvr>
                                      <p:tavLst>
                                        <p:tav tm="0">
                                          <p:val>
                                            <p:strVal val="1+#ppt_w/2"/>
                                          </p:val>
                                        </p:tav>
                                        <p:tav tm="100000">
                                          <p:val>
                                            <p:strVal val="#ppt_x"/>
                                          </p:val>
                                        </p:tav>
                                      </p:tavLst>
                                    </p:anim>
                                    <p:anim calcmode="lin" valueType="num">
                                      <p:cBhvr additive="base">
                                        <p:cTn dur="500" fill="hold" id="12"/>
                                        <p:tgtEl>
                                          <p:spTgt spid="3"/>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2">
                                  <p:stCondLst>
                                    <p:cond delay="0"/>
                                  </p:stCondLst>
                                  <p:childTnLst>
                                    <p:set>
                                      <p:cBhvr>
                                        <p:cTn dur="1" fill="hold" id="16">
                                          <p:stCondLst>
                                            <p:cond delay="0"/>
                                          </p:stCondLst>
                                        </p:cTn>
                                        <p:tgtEl>
                                          <p:spTgt spid="18"/>
                                        </p:tgtEl>
                                        <p:attrNameLst>
                                          <p:attrName>style.visibility</p:attrName>
                                        </p:attrNameLst>
                                      </p:cBhvr>
                                      <p:to>
                                        <p:strVal val="visible"/>
                                      </p:to>
                                    </p:set>
                                    <p:anim calcmode="lin" valueType="num">
                                      <p:cBhvr additive="base">
                                        <p:cTn dur="500" fill="hold" id="17"/>
                                        <p:tgtEl>
                                          <p:spTgt spid="18"/>
                                        </p:tgtEl>
                                        <p:attrNameLst>
                                          <p:attrName>ppt_x</p:attrName>
                                        </p:attrNameLst>
                                      </p:cBhvr>
                                      <p:tavLst>
                                        <p:tav tm="0">
                                          <p:val>
                                            <p:strVal val="1+#ppt_w/2"/>
                                          </p:val>
                                        </p:tav>
                                        <p:tav tm="100000">
                                          <p:val>
                                            <p:strVal val="#ppt_x"/>
                                          </p:val>
                                        </p:tav>
                                      </p:tavLst>
                                    </p:anim>
                                    <p:anim calcmode="lin" valueType="num">
                                      <p:cBhvr additive="base">
                                        <p:cTn dur="500" fill="hold" id="18"/>
                                        <p:tgtEl>
                                          <p:spTgt spid="18"/>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8">
                                  <p:stCondLst>
                                    <p:cond delay="0"/>
                                  </p:stCondLst>
                                  <p:childTnLst>
                                    <p:set>
                                      <p:cBhvr>
                                        <p:cTn dur="1" fill="hold" id="20">
                                          <p:stCondLst>
                                            <p:cond delay="0"/>
                                          </p:stCondLst>
                                        </p:cTn>
                                        <p:tgtEl>
                                          <p:spTgt spid="14"/>
                                        </p:tgtEl>
                                        <p:attrNameLst>
                                          <p:attrName>style.visibility</p:attrName>
                                        </p:attrNameLst>
                                      </p:cBhvr>
                                      <p:to>
                                        <p:strVal val="visible"/>
                                      </p:to>
                                    </p:set>
                                    <p:anim calcmode="lin" valueType="num">
                                      <p:cBhvr additive="base">
                                        <p:cTn dur="500" fill="hold" id="21"/>
                                        <p:tgtEl>
                                          <p:spTgt spid="14"/>
                                        </p:tgtEl>
                                        <p:attrNameLst>
                                          <p:attrName>ppt_x</p:attrName>
                                        </p:attrNameLst>
                                      </p:cBhvr>
                                      <p:tavLst>
                                        <p:tav tm="0">
                                          <p:val>
                                            <p:strVal val="0-#ppt_w/2"/>
                                          </p:val>
                                        </p:tav>
                                        <p:tav tm="100000">
                                          <p:val>
                                            <p:strVal val="#ppt_x"/>
                                          </p:val>
                                        </p:tav>
                                      </p:tavLst>
                                    </p:anim>
                                    <p:anim calcmode="lin" valueType="num">
                                      <p:cBhvr additive="base">
                                        <p:cTn dur="500" fill="hold" id="22"/>
                                        <p:tgtEl>
                                          <p:spTgt spid="14"/>
                                        </p:tgtEl>
                                        <p:attrNameLst>
                                          <p:attrName>ppt_y</p:attrName>
                                        </p:attrNameLst>
                                      </p:cBhvr>
                                      <p:tavLst>
                                        <p:tav tm="0">
                                          <p:val>
                                            <p:strVal val="#ppt_y"/>
                                          </p:val>
                                        </p:tav>
                                        <p:tav tm="100000">
                                          <p:val>
                                            <p:strVal val="#ppt_y"/>
                                          </p:val>
                                        </p:tav>
                                      </p:tavLst>
                                    </p:anim>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53" presetSubtype="0">
                                  <p:stCondLst>
                                    <p:cond delay="0"/>
                                  </p:stCondLst>
                                  <p:childTnLst>
                                    <p:set>
                                      <p:cBhvr>
                                        <p:cTn dur="1" fill="hold" id="26">
                                          <p:stCondLst>
                                            <p:cond delay="0"/>
                                          </p:stCondLst>
                                        </p:cTn>
                                        <p:tgtEl>
                                          <p:spTgt spid="11"/>
                                        </p:tgtEl>
                                        <p:attrNameLst>
                                          <p:attrName>style.visibility</p:attrName>
                                        </p:attrNameLst>
                                      </p:cBhvr>
                                      <p:to>
                                        <p:strVal val="visible"/>
                                      </p:to>
                                    </p:set>
                                    <p:anim calcmode="lin" valueType="num">
                                      <p:cBhvr>
                                        <p:cTn dur="500" fill="hold" id="27"/>
                                        <p:tgtEl>
                                          <p:spTgt spid="11"/>
                                        </p:tgtEl>
                                        <p:attrNameLst>
                                          <p:attrName>ppt_w</p:attrName>
                                        </p:attrNameLst>
                                      </p:cBhvr>
                                      <p:tavLst>
                                        <p:tav tm="0">
                                          <p:val>
                                            <p:fltVal val="0"/>
                                          </p:val>
                                        </p:tav>
                                        <p:tav tm="100000">
                                          <p:val>
                                            <p:strVal val="#ppt_w"/>
                                          </p:val>
                                        </p:tav>
                                      </p:tavLst>
                                    </p:anim>
                                    <p:anim calcmode="lin" valueType="num">
                                      <p:cBhvr>
                                        <p:cTn dur="500" fill="hold" id="28"/>
                                        <p:tgtEl>
                                          <p:spTgt spid="11"/>
                                        </p:tgtEl>
                                        <p:attrNameLst>
                                          <p:attrName>ppt_h</p:attrName>
                                        </p:attrNameLst>
                                      </p:cBhvr>
                                      <p:tavLst>
                                        <p:tav tm="0">
                                          <p:val>
                                            <p:fltVal val="0"/>
                                          </p:val>
                                        </p:tav>
                                        <p:tav tm="100000">
                                          <p:val>
                                            <p:strVal val="#ppt_h"/>
                                          </p:val>
                                        </p:tav>
                                      </p:tavLst>
                                    </p:anim>
                                    <p:animEffect filter="fade" transition="in">
                                      <p:cBhvr>
                                        <p:cTn dur="500" id="29"/>
                                        <p:tgtEl>
                                          <p:spTgt spid="11"/>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 presetSubtype="8">
                                  <p:stCondLst>
                                    <p:cond delay="0"/>
                                  </p:stCondLst>
                                  <p:childTnLst>
                                    <p:set>
                                      <p:cBhvr>
                                        <p:cTn dur="1" fill="hold" id="33">
                                          <p:stCondLst>
                                            <p:cond delay="0"/>
                                          </p:stCondLst>
                                        </p:cTn>
                                        <p:tgtEl>
                                          <p:spTgt spid="24"/>
                                        </p:tgtEl>
                                        <p:attrNameLst>
                                          <p:attrName>style.visibility</p:attrName>
                                        </p:attrNameLst>
                                      </p:cBhvr>
                                      <p:to>
                                        <p:strVal val="visible"/>
                                      </p:to>
                                    </p:set>
                                    <p:anim calcmode="lin" valueType="num">
                                      <p:cBhvr additive="base">
                                        <p:cTn dur="500" fill="hold" id="34"/>
                                        <p:tgtEl>
                                          <p:spTgt spid="24"/>
                                        </p:tgtEl>
                                        <p:attrNameLst>
                                          <p:attrName>ppt_x</p:attrName>
                                        </p:attrNameLst>
                                      </p:cBhvr>
                                      <p:tavLst>
                                        <p:tav tm="0">
                                          <p:val>
                                            <p:strVal val="0-#ppt_w/2"/>
                                          </p:val>
                                        </p:tav>
                                        <p:tav tm="100000">
                                          <p:val>
                                            <p:strVal val="#ppt_x"/>
                                          </p:val>
                                        </p:tav>
                                      </p:tavLst>
                                    </p:anim>
                                    <p:anim calcmode="lin" valueType="num">
                                      <p:cBhvr additive="base">
                                        <p:cTn dur="500" fill="hold" id="35"/>
                                        <p:tgtEl>
                                          <p:spTgt spid="24"/>
                                        </p:tgtEl>
                                        <p:attrNameLst>
                                          <p:attrName>ppt_y</p:attrName>
                                        </p:attrNameLst>
                                      </p:cBhvr>
                                      <p:tavLst>
                                        <p:tav tm="0">
                                          <p:val>
                                            <p:strVal val="#ppt_y"/>
                                          </p:val>
                                        </p:tav>
                                        <p:tav tm="100000">
                                          <p:val>
                                            <p:strVal val="#ppt_y"/>
                                          </p:val>
                                        </p:tav>
                                      </p:tavLst>
                                    </p:anim>
                                  </p:childTnLst>
                                </p:cTn>
                              </p:par>
                              <p:par>
                                <p:cTn fill="hold" grpId="0" id="36" nodeType="withEffect" presetClass="entr" presetID="2" presetSubtype="2">
                                  <p:stCondLst>
                                    <p:cond delay="0"/>
                                  </p:stCondLst>
                                  <p:childTnLst>
                                    <p:set>
                                      <p:cBhvr>
                                        <p:cTn dur="1" fill="hold" id="37">
                                          <p:stCondLst>
                                            <p:cond delay="0"/>
                                          </p:stCondLst>
                                        </p:cTn>
                                        <p:tgtEl>
                                          <p:spTgt spid="27"/>
                                        </p:tgtEl>
                                        <p:attrNameLst>
                                          <p:attrName>style.visibility</p:attrName>
                                        </p:attrNameLst>
                                      </p:cBhvr>
                                      <p:to>
                                        <p:strVal val="visible"/>
                                      </p:to>
                                    </p:set>
                                    <p:anim calcmode="lin" valueType="num">
                                      <p:cBhvr additive="base">
                                        <p:cTn dur="500" fill="hold" id="38"/>
                                        <p:tgtEl>
                                          <p:spTgt spid="27"/>
                                        </p:tgtEl>
                                        <p:attrNameLst>
                                          <p:attrName>ppt_x</p:attrName>
                                        </p:attrNameLst>
                                      </p:cBhvr>
                                      <p:tavLst>
                                        <p:tav tm="0">
                                          <p:val>
                                            <p:strVal val="1+#ppt_w/2"/>
                                          </p:val>
                                        </p:tav>
                                        <p:tav tm="100000">
                                          <p:val>
                                            <p:strVal val="#ppt_x"/>
                                          </p:val>
                                        </p:tav>
                                      </p:tavLst>
                                    </p:anim>
                                    <p:anim calcmode="lin" valueType="num">
                                      <p:cBhvr additive="base">
                                        <p:cTn dur="500" fill="hold" id="39"/>
                                        <p:tgtEl>
                                          <p:spTgt spid="27"/>
                                        </p:tgtEl>
                                        <p:attrNameLst>
                                          <p:attrName>ppt_y</p:attrName>
                                        </p:attrNameLst>
                                      </p:cBhvr>
                                      <p:tavLst>
                                        <p:tav tm="0">
                                          <p:val>
                                            <p:strVal val="#ppt_y"/>
                                          </p:val>
                                        </p:tav>
                                        <p:tav tm="100000">
                                          <p:val>
                                            <p:strVal val="#ppt_y"/>
                                          </p:val>
                                        </p:tav>
                                      </p:tavLst>
                                    </p:anim>
                                  </p:childTnLst>
                                </p:cTn>
                              </p:par>
                            </p:childTnLst>
                          </p:cTn>
                        </p:par>
                      </p:childTnLst>
                    </p:cTn>
                  </p:par>
                  <p:par>
                    <p:cTn fill="hold" id="40" nodeType="clickPar">
                      <p:stCondLst>
                        <p:cond delay="indefinite"/>
                      </p:stCondLst>
                      <p:childTnLst>
                        <p:par>
                          <p:cTn fill="hold" id="41" nodeType="afterGroup">
                            <p:stCondLst>
                              <p:cond delay="0"/>
                            </p:stCondLst>
                            <p:childTnLst>
                              <p:par>
                                <p:cTn fill="hold" grpId="0" id="42" nodeType="clickEffect" presetClass="entr" presetID="2" presetSubtype="4">
                                  <p:stCondLst>
                                    <p:cond delay="0"/>
                                  </p:stCondLst>
                                  <p:childTnLst>
                                    <p:set>
                                      <p:cBhvr>
                                        <p:cTn dur="1" fill="hold" id="43">
                                          <p:stCondLst>
                                            <p:cond delay="0"/>
                                          </p:stCondLst>
                                        </p:cTn>
                                        <p:tgtEl>
                                          <p:spTgt spid="5"/>
                                        </p:tgtEl>
                                        <p:attrNameLst>
                                          <p:attrName>style.visibility</p:attrName>
                                        </p:attrNameLst>
                                      </p:cBhvr>
                                      <p:to>
                                        <p:strVal val="visible"/>
                                      </p:to>
                                    </p:set>
                                    <p:anim calcmode="lin" valueType="num">
                                      <p:cBhvr additive="base">
                                        <p:cTn dur="500" fill="hold" id="44"/>
                                        <p:tgtEl>
                                          <p:spTgt spid="5"/>
                                        </p:tgtEl>
                                        <p:attrNameLst>
                                          <p:attrName>ppt_x</p:attrName>
                                        </p:attrNameLst>
                                      </p:cBhvr>
                                      <p:tavLst>
                                        <p:tav tm="0">
                                          <p:val>
                                            <p:strVal val="#ppt_x"/>
                                          </p:val>
                                        </p:tav>
                                        <p:tav tm="100000">
                                          <p:val>
                                            <p:strVal val="#ppt_x"/>
                                          </p:val>
                                        </p:tav>
                                      </p:tavLst>
                                    </p:anim>
                                    <p:anim calcmode="lin" valueType="num">
                                      <p:cBhvr additive="base">
                                        <p:cTn dur="500" fill="hold" id="45"/>
                                        <p:tgtEl>
                                          <p:spTgt spid="5"/>
                                        </p:tgtEl>
                                        <p:attrNameLst>
                                          <p:attrName>ppt_y</p:attrName>
                                        </p:attrNameLst>
                                      </p:cBhvr>
                                      <p:tavLst>
                                        <p:tav tm="0">
                                          <p:val>
                                            <p:strVal val="1+#ppt_h/2"/>
                                          </p:val>
                                        </p:tav>
                                        <p:tav tm="100000">
                                          <p:val>
                                            <p:strVal val="#ppt_y"/>
                                          </p:val>
                                        </p:tav>
                                      </p:tavLst>
                                    </p:anim>
                                  </p:childTnLst>
                                </p:cTn>
                              </p:par>
                            </p:childTnLst>
                          </p:cTn>
                        </p:par>
                      </p:childTnLst>
                    </p:cTn>
                  </p:par>
                  <p:par>
                    <p:cTn fill="hold" id="46" nodeType="clickPar">
                      <p:stCondLst>
                        <p:cond delay="indefinite"/>
                      </p:stCondLst>
                      <p:childTnLst>
                        <p:par>
                          <p:cTn fill="hold" id="47" nodeType="afterGroup">
                            <p:stCondLst>
                              <p:cond delay="0"/>
                            </p:stCondLst>
                            <p:childTnLst>
                              <p:par>
                                <p:cTn fill="hold" grpId="0" id="48" nodeType="clickEffect" presetClass="entr" presetID="22" presetSubtype="8">
                                  <p:stCondLst>
                                    <p:cond delay="0"/>
                                  </p:stCondLst>
                                  <p:childTnLst>
                                    <p:set>
                                      <p:cBhvr>
                                        <p:cTn dur="1" fill="hold" id="49">
                                          <p:stCondLst>
                                            <p:cond delay="0"/>
                                          </p:stCondLst>
                                        </p:cTn>
                                        <p:tgtEl>
                                          <p:spTgt spid="7"/>
                                        </p:tgtEl>
                                        <p:attrNameLst>
                                          <p:attrName>style.visibility</p:attrName>
                                        </p:attrNameLst>
                                      </p:cBhvr>
                                      <p:to>
                                        <p:strVal val="visible"/>
                                      </p:to>
                                    </p:set>
                                    <p:animEffect filter="wipe(left)" transition="in">
                                      <p:cBhvr>
                                        <p:cTn dur="500" id="50"/>
                                        <p:tgtEl>
                                          <p:spTgt spid="7"/>
                                        </p:tgtEl>
                                      </p:cBhvr>
                                    </p:animEffect>
                                  </p:childTnLst>
                                </p:cTn>
                              </p:par>
                            </p:childTnLst>
                          </p:cTn>
                        </p:par>
                      </p:childTnLst>
                    </p:cTn>
                  </p:par>
                  <p:par>
                    <p:cTn fill="hold" id="51" nodeType="clickPar">
                      <p:stCondLst>
                        <p:cond delay="indefinite"/>
                      </p:stCondLst>
                      <p:childTnLst>
                        <p:par>
                          <p:cTn fill="hold" id="52" nodeType="afterGroup">
                            <p:stCondLst>
                              <p:cond delay="0"/>
                            </p:stCondLst>
                            <p:childTnLst>
                              <p:par>
                                <p:cTn fill="hold" grpId="0" id="53" nodeType="clickEffect" presetClass="entr" presetID="2" presetSubtype="4">
                                  <p:stCondLst>
                                    <p:cond delay="0"/>
                                  </p:stCondLst>
                                  <p:childTnLst>
                                    <p:set>
                                      <p:cBhvr>
                                        <p:cTn dur="1" fill="hold" id="54">
                                          <p:stCondLst>
                                            <p:cond delay="0"/>
                                          </p:stCondLst>
                                        </p:cTn>
                                        <p:tgtEl>
                                          <p:spTgt spid="8"/>
                                        </p:tgtEl>
                                        <p:attrNameLst>
                                          <p:attrName>style.visibility</p:attrName>
                                        </p:attrNameLst>
                                      </p:cBhvr>
                                      <p:to>
                                        <p:strVal val="visible"/>
                                      </p:to>
                                    </p:set>
                                    <p:anim calcmode="lin" valueType="num">
                                      <p:cBhvr additive="base">
                                        <p:cTn dur="500" fill="hold" id="55"/>
                                        <p:tgtEl>
                                          <p:spTgt spid="8"/>
                                        </p:tgtEl>
                                        <p:attrNameLst>
                                          <p:attrName>ppt_x</p:attrName>
                                        </p:attrNameLst>
                                      </p:cBhvr>
                                      <p:tavLst>
                                        <p:tav tm="0">
                                          <p:val>
                                            <p:strVal val="#ppt_x"/>
                                          </p:val>
                                        </p:tav>
                                        <p:tav tm="100000">
                                          <p:val>
                                            <p:strVal val="#ppt_x"/>
                                          </p:val>
                                        </p:tav>
                                      </p:tavLst>
                                    </p:anim>
                                    <p:anim calcmode="lin" valueType="num">
                                      <p:cBhvr additive="base">
                                        <p:cTn dur="500" fill="hold" id="56"/>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57" nodeType="clickPar">
                      <p:stCondLst>
                        <p:cond delay="indefinite"/>
                      </p:stCondLst>
                      <p:childTnLst>
                        <p:par>
                          <p:cTn fill="hold" id="58" nodeType="afterGroup">
                            <p:stCondLst>
                              <p:cond delay="0"/>
                            </p:stCondLst>
                            <p:childTnLst>
                              <p:par>
                                <p:cTn fill="hold" grpId="0" id="59" nodeType="clickEffect" presetClass="entr" presetID="53" presetSubtype="0">
                                  <p:stCondLst>
                                    <p:cond delay="0"/>
                                  </p:stCondLst>
                                  <p:childTnLst>
                                    <p:set>
                                      <p:cBhvr>
                                        <p:cTn dur="1" fill="hold" id="60">
                                          <p:stCondLst>
                                            <p:cond delay="0"/>
                                          </p:stCondLst>
                                        </p:cTn>
                                        <p:tgtEl>
                                          <p:spTgt spid="6"/>
                                        </p:tgtEl>
                                        <p:attrNameLst>
                                          <p:attrName>style.visibility</p:attrName>
                                        </p:attrNameLst>
                                      </p:cBhvr>
                                      <p:to>
                                        <p:strVal val="visible"/>
                                      </p:to>
                                    </p:set>
                                    <p:anim calcmode="lin" valueType="num">
                                      <p:cBhvr>
                                        <p:cTn dur="500" fill="hold" id="61"/>
                                        <p:tgtEl>
                                          <p:spTgt spid="6"/>
                                        </p:tgtEl>
                                        <p:attrNameLst>
                                          <p:attrName>ppt_w</p:attrName>
                                        </p:attrNameLst>
                                      </p:cBhvr>
                                      <p:tavLst>
                                        <p:tav tm="0">
                                          <p:val>
                                            <p:fltVal val="0"/>
                                          </p:val>
                                        </p:tav>
                                        <p:tav tm="100000">
                                          <p:val>
                                            <p:strVal val="#ppt_w"/>
                                          </p:val>
                                        </p:tav>
                                      </p:tavLst>
                                    </p:anim>
                                    <p:anim calcmode="lin" valueType="num">
                                      <p:cBhvr>
                                        <p:cTn dur="500" fill="hold" id="62"/>
                                        <p:tgtEl>
                                          <p:spTgt spid="6"/>
                                        </p:tgtEl>
                                        <p:attrNameLst>
                                          <p:attrName>ppt_h</p:attrName>
                                        </p:attrNameLst>
                                      </p:cBhvr>
                                      <p:tavLst>
                                        <p:tav tm="0">
                                          <p:val>
                                            <p:fltVal val="0"/>
                                          </p:val>
                                        </p:tav>
                                        <p:tav tm="100000">
                                          <p:val>
                                            <p:strVal val="#ppt_h"/>
                                          </p:val>
                                        </p:tav>
                                      </p:tavLst>
                                    </p:anim>
                                    <p:animEffect filter="fade" transition="in">
                                      <p:cBhvr>
                                        <p:cTn dur="500" id="63"/>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18"/>
      <p:bldP grpId="0" spid="5"/>
      <p:bldP grpId="0" spid="6"/>
      <p:bldP grpId="0" spid="7"/>
      <p:bldP grpId="0" spid="8"/>
      <p:bldP grpId="0" spid="11"/>
      <p:bldP grpId="0" spid="14"/>
      <p:bldP grpId="0" spid="24"/>
      <p:bldP grpId="0" spid="2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009902" y="1945243"/>
            <a:ext cx="7132502" cy="1693307"/>
            <a:chOff x="1009902" y="1944822"/>
            <a:chExt cx="7132502" cy="1693307"/>
          </a:xfrm>
        </p:grpSpPr>
        <p:sp>
          <p:nvSpPr>
            <p:cNvPr id="11" name="Freeform 30"/>
            <p:cNvSpPr/>
            <p:nvPr/>
          </p:nvSpPr>
          <p:spPr>
            <a:xfrm>
              <a:off x="1009902" y="1944822"/>
              <a:ext cx="1283573" cy="884911"/>
            </a:xfrm>
            <a:custGeom>
              <a:gdLst>
                <a:gd fmla="*/ 0 w 1378565" name="connsiteX0"/>
                <a:gd fmla="*/ 95040 h 950400" name="connsiteY0"/>
                <a:gd fmla="*/ 27837 w 1378565" name="connsiteX1"/>
                <a:gd fmla="*/ 27837 h 950400" name="connsiteY1"/>
                <a:gd fmla="*/ 95040 w 1378565" name="connsiteX2"/>
                <a:gd fmla="*/ 1 h 950400" name="connsiteY2"/>
                <a:gd fmla="*/ 1283525 w 1378565" name="connsiteX3"/>
                <a:gd fmla="*/ 0 h 950400" name="connsiteY3"/>
                <a:gd fmla="*/ 1350728 w 1378565" name="connsiteX4"/>
                <a:gd fmla="*/ 27837 h 950400" name="connsiteY4"/>
                <a:gd fmla="*/ 1378564 w 1378565" name="connsiteX5"/>
                <a:gd fmla="*/ 95040 h 950400" name="connsiteY5"/>
                <a:gd fmla="*/ 1378565 w 1378565" name="connsiteX6"/>
                <a:gd fmla="*/ 855360 h 950400" name="connsiteY6"/>
                <a:gd fmla="*/ 1350728 w 1378565" name="connsiteX7"/>
                <a:gd fmla="*/ 922563 h 950400" name="connsiteY7"/>
                <a:gd fmla="*/ 1283525 w 1378565" name="connsiteX8"/>
                <a:gd fmla="*/ 950400 h 950400" name="connsiteY8"/>
                <a:gd fmla="*/ 95040 w 1378565" name="connsiteX9"/>
                <a:gd fmla="*/ 950400 h 950400" name="connsiteY9"/>
                <a:gd fmla="*/ 27837 w 1378565" name="connsiteX10"/>
                <a:gd fmla="*/ 922563 h 950400" name="connsiteY10"/>
                <a:gd fmla="*/ 0 w 1378565" name="connsiteX11"/>
                <a:gd fmla="*/ 855360 h 950400" name="connsiteY11"/>
                <a:gd fmla="*/ 0 w 1378565" name="connsiteX12"/>
                <a:gd fmla="*/ 95040 h 9504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950399" w="1378565">
                  <a:moveTo>
                    <a:pt x="0" y="95040"/>
                  </a:moveTo>
                  <a:cubicBezTo>
                    <a:pt x="0" y="69834"/>
                    <a:pt x="10013" y="45660"/>
                    <a:pt x="27837" y="27837"/>
                  </a:cubicBezTo>
                  <a:cubicBezTo>
                    <a:pt x="45660" y="10014"/>
                    <a:pt x="69834" y="0"/>
                    <a:pt x="95040" y="1"/>
                  </a:cubicBezTo>
                  <a:lnTo>
                    <a:pt x="1283525" y="0"/>
                  </a:lnTo>
                  <a:cubicBezTo>
                    <a:pt x="1308731" y="0"/>
                    <a:pt x="1332905" y="10013"/>
                    <a:pt x="1350728" y="27837"/>
                  </a:cubicBezTo>
                  <a:cubicBezTo>
                    <a:pt x="1368551" y="45660"/>
                    <a:pt x="1378565" y="69834"/>
                    <a:pt x="1378564" y="95040"/>
                  </a:cubicBezTo>
                  <a:cubicBezTo>
                    <a:pt x="1378564" y="348480"/>
                    <a:pt x="1378565" y="601920"/>
                    <a:pt x="1378565" y="855360"/>
                  </a:cubicBezTo>
                  <a:cubicBezTo>
                    <a:pt x="1378565" y="880566"/>
                    <a:pt x="1368552" y="904740"/>
                    <a:pt x="1350728" y="922563"/>
                  </a:cubicBezTo>
                  <a:cubicBezTo>
                    <a:pt x="1332905" y="940386"/>
                    <a:pt x="1308731" y="950400"/>
                    <a:pt x="1283525" y="950400"/>
                  </a:cubicBezTo>
                  <a:lnTo>
                    <a:pt x="95040" y="950400"/>
                  </a:lnTo>
                  <a:cubicBezTo>
                    <a:pt x="69834" y="950400"/>
                    <a:pt x="45660" y="940387"/>
                    <a:pt x="27837" y="922563"/>
                  </a:cubicBezTo>
                  <a:cubicBezTo>
                    <a:pt x="10014" y="904740"/>
                    <a:pt x="0" y="880566"/>
                    <a:pt x="0" y="855360"/>
                  </a:cubicBezTo>
                  <a:lnTo>
                    <a:pt x="0" y="95040"/>
                  </a:ln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t" anchorCtr="0" bIns="417998" lIns="135464" numCol="1" rIns="135464" spcCol="1270" spcFirstLastPara="0" tIns="135464" vert="horz" wrap="square">
              <a:noAutofit/>
            </a:bodyPr>
            <a:lstStyle/>
            <a:p>
              <a:pPr defTabSz="846543">
                <a:lnSpc>
                  <a:spcPct val="120000"/>
                </a:lnSpc>
                <a:spcAft>
                  <a:spcPct val="35000"/>
                </a:spcAft>
              </a:pPr>
              <a:endParaRPr lang="en-US" sz="569">
                <a:latin typeface="Noto Sans S Chinese"/>
                <a:ea charset="-122" panose="02010601030101010101" pitchFamily="2" typeface="FZHei-B01S"/>
                <a:cs typeface="+mn-ea"/>
                <a:sym typeface="Noto Sans S Chinese"/>
              </a:endParaRPr>
            </a:p>
          </p:txBody>
        </p:sp>
        <p:sp>
          <p:nvSpPr>
            <p:cNvPr id="14" name="Freeform 31"/>
            <p:cNvSpPr/>
            <p:nvPr/>
          </p:nvSpPr>
          <p:spPr>
            <a:xfrm>
              <a:off x="1272802" y="2458249"/>
              <a:ext cx="1283573" cy="1179880"/>
            </a:xfrm>
            <a:custGeom>
              <a:gdLst>
                <a:gd fmla="*/ 0 w 1378565" name="connsiteX0"/>
                <a:gd fmla="*/ 126720 h 1267200" name="connsiteY0"/>
                <a:gd fmla="*/ 37116 w 1378565" name="connsiteX1"/>
                <a:gd fmla="*/ 37115 h 1267200" name="connsiteY1"/>
                <a:gd fmla="*/ 126721 w 1378565" name="connsiteX2"/>
                <a:gd fmla="*/ 0 h 1267200" name="connsiteY2"/>
                <a:gd fmla="*/ 1251845 w 1378565" name="connsiteX3"/>
                <a:gd fmla="*/ 0 h 1267200" name="connsiteY3"/>
                <a:gd fmla="*/ 1341450 w 1378565" name="connsiteX4"/>
                <a:gd fmla="*/ 37116 h 1267200" name="connsiteY4"/>
                <a:gd fmla="*/ 1378565 w 1378565" name="connsiteX5"/>
                <a:gd fmla="*/ 126721 h 1267200" name="connsiteY5"/>
                <a:gd fmla="*/ 1378565 w 1378565" name="connsiteX6"/>
                <a:gd fmla="*/ 1140480 h 1267200" name="connsiteY6"/>
                <a:gd fmla="*/ 1341450 w 1378565" name="connsiteX7"/>
                <a:gd fmla="*/ 1230085 h 1267200" name="connsiteY7"/>
                <a:gd fmla="*/ 1251845 w 1378565" name="connsiteX8"/>
                <a:gd fmla="*/ 1267200 h 1267200" name="connsiteY8"/>
                <a:gd fmla="*/ 126720 w 1378565" name="connsiteX9"/>
                <a:gd fmla="*/ 1267200 h 1267200" name="connsiteY9"/>
                <a:gd fmla="*/ 37115 w 1378565" name="connsiteX10"/>
                <a:gd fmla="*/ 1230084 h 1267200" name="connsiteY10"/>
                <a:gd fmla="*/ 0 w 1378565" name="connsiteX11"/>
                <a:gd fmla="*/ 1140479 h 1267200" name="connsiteY11"/>
                <a:gd fmla="*/ 0 w 1378565" name="connsiteX12"/>
                <a:gd fmla="*/ 126720 h 12672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267200" w="1378565">
                  <a:moveTo>
                    <a:pt x="0" y="126720"/>
                  </a:moveTo>
                  <a:cubicBezTo>
                    <a:pt x="0" y="93112"/>
                    <a:pt x="13351" y="60880"/>
                    <a:pt x="37116" y="37115"/>
                  </a:cubicBezTo>
                  <a:cubicBezTo>
                    <a:pt x="60881" y="13350"/>
                    <a:pt x="93112" y="0"/>
                    <a:pt x="126721" y="0"/>
                  </a:cubicBezTo>
                  <a:lnTo>
                    <a:pt x="1251845" y="0"/>
                  </a:lnTo>
                  <a:cubicBezTo>
                    <a:pt x="1285453" y="0"/>
                    <a:pt x="1317685" y="13351"/>
                    <a:pt x="1341450" y="37116"/>
                  </a:cubicBezTo>
                  <a:cubicBezTo>
                    <a:pt x="1365215" y="60881"/>
                    <a:pt x="1378565" y="93112"/>
                    <a:pt x="1378565" y="126721"/>
                  </a:cubicBezTo>
                  <a:lnTo>
                    <a:pt x="1378565" y="1140480"/>
                  </a:lnTo>
                  <a:cubicBezTo>
                    <a:pt x="1378565" y="1174088"/>
                    <a:pt x="1365214" y="1206320"/>
                    <a:pt x="1341450" y="1230085"/>
                  </a:cubicBezTo>
                  <a:cubicBezTo>
                    <a:pt x="1317685" y="1253850"/>
                    <a:pt x="1285454" y="1267200"/>
                    <a:pt x="1251845" y="1267200"/>
                  </a:cubicBezTo>
                  <a:lnTo>
                    <a:pt x="126720" y="1267200"/>
                  </a:lnTo>
                  <a:cubicBezTo>
                    <a:pt x="93112" y="1267200"/>
                    <a:pt x="60880" y="1253849"/>
                    <a:pt x="37115" y="1230084"/>
                  </a:cubicBezTo>
                  <a:cubicBezTo>
                    <a:pt x="13350" y="1206319"/>
                    <a:pt x="0" y="1174088"/>
                    <a:pt x="0" y="1140479"/>
                  </a:cubicBezTo>
                  <a:lnTo>
                    <a:pt x="0" y="126720"/>
                  </a:lnTo>
                  <a:close/>
                </a:path>
              </a:pathLst>
            </a:custGeom>
            <a:ln>
              <a:solidFill>
                <a:schemeClr val="accent1"/>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167598" lIns="167598" numCol="1" rIns="167598" spcCol="1270" spcFirstLastPara="0" tIns="167598" vert="horz" wrap="square">
              <a:noAutofit/>
            </a:bodyPr>
            <a:lstStyle/>
            <a:p>
              <a:pPr defTabSz="846543" indent="-197895" lvl="1" marL="197895">
                <a:lnSpc>
                  <a:spcPct val="120000"/>
                </a:lnSpc>
                <a:spcAft>
                  <a:spcPct val="15000"/>
                </a:spcAft>
                <a:buChar char="••"/>
              </a:pPr>
              <a:endParaRPr lang="en-US" sz="569">
                <a:latin typeface="Noto Sans S Chinese"/>
                <a:ea charset="-122" panose="02010601030101010101" pitchFamily="2" typeface="FZHei-B01S"/>
                <a:cs typeface="+mn-ea"/>
                <a:sym typeface="Noto Sans S Chinese"/>
              </a:endParaRPr>
            </a:p>
          </p:txBody>
        </p:sp>
        <p:sp>
          <p:nvSpPr>
            <p:cNvPr id="15" name="Freeform 32"/>
            <p:cNvSpPr/>
            <p:nvPr/>
          </p:nvSpPr>
          <p:spPr>
            <a:xfrm>
              <a:off x="2370208" y="2041753"/>
              <a:ext cx="412520" cy="319572"/>
            </a:xfrm>
            <a:custGeom>
              <a:gdLst>
                <a:gd fmla="*/ 0 w 443049" name="connsiteX0"/>
                <a:gd fmla="*/ 68644 h 343222" name="connsiteY0"/>
                <a:gd fmla="*/ 271438 w 443049" name="connsiteX1"/>
                <a:gd fmla="*/ 68644 h 343222" name="connsiteY1"/>
                <a:gd fmla="*/ 271438 w 443049" name="connsiteX2"/>
                <a:gd fmla="*/ 0 h 343222" name="connsiteY2"/>
                <a:gd fmla="*/ 443049 w 443049" name="connsiteX3"/>
                <a:gd fmla="*/ 171611 h 343222" name="connsiteY3"/>
                <a:gd fmla="*/ 271438 w 443049" name="connsiteX4"/>
                <a:gd fmla="*/ 343222 h 343222" name="connsiteY4"/>
                <a:gd fmla="*/ 271438 w 443049" name="connsiteX5"/>
                <a:gd fmla="*/ 274578 h 343222" name="connsiteY5"/>
                <a:gd fmla="*/ 0 w 443049" name="connsiteX6"/>
                <a:gd fmla="*/ 274578 h 343222" name="connsiteY6"/>
                <a:gd fmla="*/ 0 w 443049" name="connsiteX7"/>
                <a:gd fmla="*/ 68644 h 343222"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343222" w="443049">
                  <a:moveTo>
                    <a:pt x="0" y="68644"/>
                  </a:moveTo>
                  <a:lnTo>
                    <a:pt x="271438" y="68644"/>
                  </a:lnTo>
                  <a:lnTo>
                    <a:pt x="271438" y="0"/>
                  </a:lnTo>
                  <a:lnTo>
                    <a:pt x="443049" y="171611"/>
                  </a:lnTo>
                  <a:lnTo>
                    <a:pt x="271438" y="343222"/>
                  </a:lnTo>
                  <a:lnTo>
                    <a:pt x="271438" y="274578"/>
                  </a:lnTo>
                  <a:lnTo>
                    <a:pt x="0" y="274578"/>
                  </a:lnTo>
                  <a:lnTo>
                    <a:pt x="0" y="68644"/>
                  </a:lnTo>
                  <a:close/>
                </a:path>
              </a:pathLst>
            </a:custGeom>
            <a:solidFill>
              <a:schemeClr val="accent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nchor="ctr" anchorCtr="0" bIns="59431" lIns="0" numCol="1" rIns="89148" spcCol="1270" spcFirstLastPara="0" tIns="59431" vert="horz" wrap="square">
              <a:noAutofit/>
            </a:bodyPr>
            <a:lstStyle/>
            <a:p>
              <a:pPr algn="ctr" defTabSz="577191">
                <a:lnSpc>
                  <a:spcPct val="120000"/>
                </a:lnSpc>
                <a:spcAft>
                  <a:spcPct val="35000"/>
                </a:spcAft>
              </a:pPr>
              <a:endParaRPr lang="en-US" sz="569">
                <a:latin typeface="Noto Sans S Chinese"/>
                <a:ea charset="-122" panose="02010601030101010101" pitchFamily="2" typeface="FZHei-B01S"/>
                <a:cs typeface="+mn-ea"/>
                <a:sym typeface="Noto Sans S Chinese"/>
              </a:endParaRPr>
            </a:p>
          </p:txBody>
        </p:sp>
        <p:sp>
          <p:nvSpPr>
            <p:cNvPr id="19" name="Freeform 33"/>
            <p:cNvSpPr/>
            <p:nvPr/>
          </p:nvSpPr>
          <p:spPr>
            <a:xfrm>
              <a:off x="2835337" y="1944825"/>
              <a:ext cx="1283573" cy="884911"/>
            </a:xfrm>
            <a:custGeom>
              <a:gdLst>
                <a:gd fmla="*/ 0 w 1378565" name="connsiteX0"/>
                <a:gd fmla="*/ 95040 h 950400" name="connsiteY0"/>
                <a:gd fmla="*/ 27837 w 1378565" name="connsiteX1"/>
                <a:gd fmla="*/ 27837 h 950400" name="connsiteY1"/>
                <a:gd fmla="*/ 95040 w 1378565" name="connsiteX2"/>
                <a:gd fmla="*/ 1 h 950400" name="connsiteY2"/>
                <a:gd fmla="*/ 1283525 w 1378565" name="connsiteX3"/>
                <a:gd fmla="*/ 0 h 950400" name="connsiteY3"/>
                <a:gd fmla="*/ 1350728 w 1378565" name="connsiteX4"/>
                <a:gd fmla="*/ 27837 h 950400" name="connsiteY4"/>
                <a:gd fmla="*/ 1378564 w 1378565" name="connsiteX5"/>
                <a:gd fmla="*/ 95040 h 950400" name="connsiteY5"/>
                <a:gd fmla="*/ 1378565 w 1378565" name="connsiteX6"/>
                <a:gd fmla="*/ 855360 h 950400" name="connsiteY6"/>
                <a:gd fmla="*/ 1350728 w 1378565" name="connsiteX7"/>
                <a:gd fmla="*/ 922563 h 950400" name="connsiteY7"/>
                <a:gd fmla="*/ 1283525 w 1378565" name="connsiteX8"/>
                <a:gd fmla="*/ 950400 h 950400" name="connsiteY8"/>
                <a:gd fmla="*/ 95040 w 1378565" name="connsiteX9"/>
                <a:gd fmla="*/ 950400 h 950400" name="connsiteY9"/>
                <a:gd fmla="*/ 27837 w 1378565" name="connsiteX10"/>
                <a:gd fmla="*/ 922563 h 950400" name="connsiteY10"/>
                <a:gd fmla="*/ 0 w 1378565" name="connsiteX11"/>
                <a:gd fmla="*/ 855360 h 950400" name="connsiteY11"/>
                <a:gd fmla="*/ 0 w 1378565" name="connsiteX12"/>
                <a:gd fmla="*/ 95040 h 9504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950399" w="1378565">
                  <a:moveTo>
                    <a:pt x="0" y="95040"/>
                  </a:moveTo>
                  <a:cubicBezTo>
                    <a:pt x="0" y="69834"/>
                    <a:pt x="10013" y="45660"/>
                    <a:pt x="27837" y="27837"/>
                  </a:cubicBezTo>
                  <a:cubicBezTo>
                    <a:pt x="45660" y="10014"/>
                    <a:pt x="69834" y="0"/>
                    <a:pt x="95040" y="1"/>
                  </a:cubicBezTo>
                  <a:lnTo>
                    <a:pt x="1283525" y="0"/>
                  </a:lnTo>
                  <a:cubicBezTo>
                    <a:pt x="1308731" y="0"/>
                    <a:pt x="1332905" y="10013"/>
                    <a:pt x="1350728" y="27837"/>
                  </a:cubicBezTo>
                  <a:cubicBezTo>
                    <a:pt x="1368551" y="45660"/>
                    <a:pt x="1378565" y="69834"/>
                    <a:pt x="1378564" y="95040"/>
                  </a:cubicBezTo>
                  <a:cubicBezTo>
                    <a:pt x="1378564" y="348480"/>
                    <a:pt x="1378565" y="601920"/>
                    <a:pt x="1378565" y="855360"/>
                  </a:cubicBezTo>
                  <a:cubicBezTo>
                    <a:pt x="1378565" y="880566"/>
                    <a:pt x="1368552" y="904740"/>
                    <a:pt x="1350728" y="922563"/>
                  </a:cubicBezTo>
                  <a:cubicBezTo>
                    <a:pt x="1332905" y="940386"/>
                    <a:pt x="1308731" y="950400"/>
                    <a:pt x="1283525" y="950400"/>
                  </a:cubicBezTo>
                  <a:lnTo>
                    <a:pt x="95040" y="950400"/>
                  </a:lnTo>
                  <a:cubicBezTo>
                    <a:pt x="69834" y="950400"/>
                    <a:pt x="45660" y="940387"/>
                    <a:pt x="27837" y="922563"/>
                  </a:cubicBezTo>
                  <a:cubicBezTo>
                    <a:pt x="10014" y="904740"/>
                    <a:pt x="0" y="880566"/>
                    <a:pt x="0" y="855360"/>
                  </a:cubicBezTo>
                  <a:lnTo>
                    <a:pt x="0" y="95040"/>
                  </a:ln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t" anchorCtr="0" bIns="417998" lIns="135464" numCol="1" rIns="135464" spcCol="1270" spcFirstLastPara="0" tIns="135464" vert="horz" wrap="square">
              <a:noAutofit/>
            </a:bodyPr>
            <a:lstStyle/>
            <a:p>
              <a:pPr defTabSz="846543">
                <a:lnSpc>
                  <a:spcPct val="120000"/>
                </a:lnSpc>
                <a:spcAft>
                  <a:spcPct val="35000"/>
                </a:spcAft>
              </a:pPr>
              <a:endParaRPr lang="en-US" sz="569">
                <a:latin typeface="Noto Sans S Chinese"/>
                <a:ea charset="-122" panose="02010601030101010101" pitchFamily="2" typeface="FZHei-B01S"/>
                <a:cs typeface="+mn-ea"/>
                <a:sym typeface="Noto Sans S Chinese"/>
              </a:endParaRPr>
            </a:p>
          </p:txBody>
        </p:sp>
        <p:sp>
          <p:nvSpPr>
            <p:cNvPr id="21" name="Freeform 34"/>
            <p:cNvSpPr/>
            <p:nvPr/>
          </p:nvSpPr>
          <p:spPr>
            <a:xfrm>
              <a:off x="3098236" y="2458249"/>
              <a:ext cx="1283573" cy="1179880"/>
            </a:xfrm>
            <a:custGeom>
              <a:gdLst>
                <a:gd fmla="*/ 0 w 1378565" name="connsiteX0"/>
                <a:gd fmla="*/ 126720 h 1267200" name="connsiteY0"/>
                <a:gd fmla="*/ 37116 w 1378565" name="connsiteX1"/>
                <a:gd fmla="*/ 37115 h 1267200" name="connsiteY1"/>
                <a:gd fmla="*/ 126721 w 1378565" name="connsiteX2"/>
                <a:gd fmla="*/ 0 h 1267200" name="connsiteY2"/>
                <a:gd fmla="*/ 1251845 w 1378565" name="connsiteX3"/>
                <a:gd fmla="*/ 0 h 1267200" name="connsiteY3"/>
                <a:gd fmla="*/ 1341450 w 1378565" name="connsiteX4"/>
                <a:gd fmla="*/ 37116 h 1267200" name="connsiteY4"/>
                <a:gd fmla="*/ 1378565 w 1378565" name="connsiteX5"/>
                <a:gd fmla="*/ 126721 h 1267200" name="connsiteY5"/>
                <a:gd fmla="*/ 1378565 w 1378565" name="connsiteX6"/>
                <a:gd fmla="*/ 1140480 h 1267200" name="connsiteY6"/>
                <a:gd fmla="*/ 1341450 w 1378565" name="connsiteX7"/>
                <a:gd fmla="*/ 1230085 h 1267200" name="connsiteY7"/>
                <a:gd fmla="*/ 1251845 w 1378565" name="connsiteX8"/>
                <a:gd fmla="*/ 1267200 h 1267200" name="connsiteY8"/>
                <a:gd fmla="*/ 126720 w 1378565" name="connsiteX9"/>
                <a:gd fmla="*/ 1267200 h 1267200" name="connsiteY9"/>
                <a:gd fmla="*/ 37115 w 1378565" name="connsiteX10"/>
                <a:gd fmla="*/ 1230084 h 1267200" name="connsiteY10"/>
                <a:gd fmla="*/ 0 w 1378565" name="connsiteX11"/>
                <a:gd fmla="*/ 1140479 h 1267200" name="connsiteY11"/>
                <a:gd fmla="*/ 0 w 1378565" name="connsiteX12"/>
                <a:gd fmla="*/ 126720 h 12672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267200" w="1378565">
                  <a:moveTo>
                    <a:pt x="0" y="126720"/>
                  </a:moveTo>
                  <a:cubicBezTo>
                    <a:pt x="0" y="93112"/>
                    <a:pt x="13351" y="60880"/>
                    <a:pt x="37116" y="37115"/>
                  </a:cubicBezTo>
                  <a:cubicBezTo>
                    <a:pt x="60881" y="13350"/>
                    <a:pt x="93112" y="0"/>
                    <a:pt x="126721" y="0"/>
                  </a:cubicBezTo>
                  <a:lnTo>
                    <a:pt x="1251845" y="0"/>
                  </a:lnTo>
                  <a:cubicBezTo>
                    <a:pt x="1285453" y="0"/>
                    <a:pt x="1317685" y="13351"/>
                    <a:pt x="1341450" y="37116"/>
                  </a:cubicBezTo>
                  <a:cubicBezTo>
                    <a:pt x="1365215" y="60881"/>
                    <a:pt x="1378565" y="93112"/>
                    <a:pt x="1378565" y="126721"/>
                  </a:cubicBezTo>
                  <a:lnTo>
                    <a:pt x="1378565" y="1140480"/>
                  </a:lnTo>
                  <a:cubicBezTo>
                    <a:pt x="1378565" y="1174088"/>
                    <a:pt x="1365214" y="1206320"/>
                    <a:pt x="1341450" y="1230085"/>
                  </a:cubicBezTo>
                  <a:cubicBezTo>
                    <a:pt x="1317685" y="1253850"/>
                    <a:pt x="1285454" y="1267200"/>
                    <a:pt x="1251845" y="1267200"/>
                  </a:cubicBezTo>
                  <a:lnTo>
                    <a:pt x="126720" y="1267200"/>
                  </a:lnTo>
                  <a:cubicBezTo>
                    <a:pt x="93112" y="1267200"/>
                    <a:pt x="60880" y="1253849"/>
                    <a:pt x="37115" y="1230084"/>
                  </a:cubicBezTo>
                  <a:cubicBezTo>
                    <a:pt x="13350" y="1206319"/>
                    <a:pt x="0" y="1174088"/>
                    <a:pt x="0" y="1140479"/>
                  </a:cubicBezTo>
                  <a:lnTo>
                    <a:pt x="0" y="126720"/>
                  </a:lnTo>
                  <a:close/>
                </a:path>
              </a:pathLst>
            </a:custGeom>
            <a:ln>
              <a:solidFill>
                <a:schemeClr val="accent2"/>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167598" lIns="167598" numCol="1" rIns="167598" spcCol="1270" spcFirstLastPara="0" tIns="167598" vert="horz" wrap="square">
              <a:noAutofit/>
            </a:bodyPr>
            <a:lstStyle/>
            <a:p>
              <a:pPr defTabSz="846543" indent="-197895" lvl="1" marL="197895">
                <a:lnSpc>
                  <a:spcPct val="120000"/>
                </a:lnSpc>
                <a:spcAft>
                  <a:spcPct val="15000"/>
                </a:spcAft>
                <a:buChar char="••"/>
              </a:pPr>
              <a:endParaRPr lang="en-US" sz="569">
                <a:latin typeface="Noto Sans S Chinese"/>
                <a:ea charset="-122" panose="02010601030101010101" pitchFamily="2" typeface="FZHei-B01S"/>
                <a:cs typeface="+mn-ea"/>
                <a:sym typeface="Noto Sans S Chinese"/>
              </a:endParaRPr>
            </a:p>
          </p:txBody>
        </p:sp>
        <p:sp>
          <p:nvSpPr>
            <p:cNvPr id="22" name="Freeform 35"/>
            <p:cNvSpPr/>
            <p:nvPr/>
          </p:nvSpPr>
          <p:spPr>
            <a:xfrm>
              <a:off x="4216333" y="2041753"/>
              <a:ext cx="412520" cy="319572"/>
            </a:xfrm>
            <a:custGeom>
              <a:gdLst>
                <a:gd fmla="*/ 0 w 443049" name="connsiteX0"/>
                <a:gd fmla="*/ 68644 h 343222" name="connsiteY0"/>
                <a:gd fmla="*/ 271438 w 443049" name="connsiteX1"/>
                <a:gd fmla="*/ 68644 h 343222" name="connsiteY1"/>
                <a:gd fmla="*/ 271438 w 443049" name="connsiteX2"/>
                <a:gd fmla="*/ 0 h 343222" name="connsiteY2"/>
                <a:gd fmla="*/ 443049 w 443049" name="connsiteX3"/>
                <a:gd fmla="*/ 171611 h 343222" name="connsiteY3"/>
                <a:gd fmla="*/ 271438 w 443049" name="connsiteX4"/>
                <a:gd fmla="*/ 343222 h 343222" name="connsiteY4"/>
                <a:gd fmla="*/ 271438 w 443049" name="connsiteX5"/>
                <a:gd fmla="*/ 274578 h 343222" name="connsiteY5"/>
                <a:gd fmla="*/ 0 w 443049" name="connsiteX6"/>
                <a:gd fmla="*/ 274578 h 343222" name="connsiteY6"/>
                <a:gd fmla="*/ 0 w 443049" name="connsiteX7"/>
                <a:gd fmla="*/ 68644 h 343222"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343222" w="443049">
                  <a:moveTo>
                    <a:pt x="0" y="68644"/>
                  </a:moveTo>
                  <a:lnTo>
                    <a:pt x="271438" y="68644"/>
                  </a:lnTo>
                  <a:lnTo>
                    <a:pt x="271438" y="0"/>
                  </a:lnTo>
                  <a:lnTo>
                    <a:pt x="443049" y="171611"/>
                  </a:lnTo>
                  <a:lnTo>
                    <a:pt x="271438" y="343222"/>
                  </a:lnTo>
                  <a:lnTo>
                    <a:pt x="271438" y="274578"/>
                  </a:lnTo>
                  <a:lnTo>
                    <a:pt x="0" y="274578"/>
                  </a:lnTo>
                  <a:lnTo>
                    <a:pt x="0" y="68644"/>
                  </a:lnTo>
                  <a:close/>
                </a:path>
              </a:pathLst>
            </a:custGeom>
            <a:solidFill>
              <a:schemeClr val="accent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nchor="ctr" anchorCtr="0" bIns="59431" lIns="0" numCol="1" rIns="89148" spcCol="1270" spcFirstLastPara="0" tIns="59431" vert="horz" wrap="square">
              <a:noAutofit/>
            </a:bodyPr>
            <a:lstStyle/>
            <a:p>
              <a:pPr algn="ctr" defTabSz="577191">
                <a:lnSpc>
                  <a:spcPct val="120000"/>
                </a:lnSpc>
                <a:spcAft>
                  <a:spcPct val="35000"/>
                </a:spcAft>
              </a:pPr>
              <a:endParaRPr lang="en-US" sz="569">
                <a:latin typeface="Noto Sans S Chinese"/>
                <a:ea charset="-122" panose="02010601030101010101" pitchFamily="2" typeface="FZHei-B01S"/>
                <a:cs typeface="+mn-ea"/>
                <a:sym typeface="Noto Sans S Chinese"/>
              </a:endParaRPr>
            </a:p>
          </p:txBody>
        </p:sp>
        <p:sp>
          <p:nvSpPr>
            <p:cNvPr id="23" name="Freeform 36"/>
            <p:cNvSpPr/>
            <p:nvPr/>
          </p:nvSpPr>
          <p:spPr>
            <a:xfrm>
              <a:off x="4702157" y="1944825"/>
              <a:ext cx="1283573" cy="884911"/>
            </a:xfrm>
            <a:custGeom>
              <a:gdLst>
                <a:gd fmla="*/ 0 w 1378565" name="connsiteX0"/>
                <a:gd fmla="*/ 95040 h 950400" name="connsiteY0"/>
                <a:gd fmla="*/ 27837 w 1378565" name="connsiteX1"/>
                <a:gd fmla="*/ 27837 h 950400" name="connsiteY1"/>
                <a:gd fmla="*/ 95040 w 1378565" name="connsiteX2"/>
                <a:gd fmla="*/ 1 h 950400" name="connsiteY2"/>
                <a:gd fmla="*/ 1283525 w 1378565" name="connsiteX3"/>
                <a:gd fmla="*/ 0 h 950400" name="connsiteY3"/>
                <a:gd fmla="*/ 1350728 w 1378565" name="connsiteX4"/>
                <a:gd fmla="*/ 27837 h 950400" name="connsiteY4"/>
                <a:gd fmla="*/ 1378564 w 1378565" name="connsiteX5"/>
                <a:gd fmla="*/ 95040 h 950400" name="connsiteY5"/>
                <a:gd fmla="*/ 1378565 w 1378565" name="connsiteX6"/>
                <a:gd fmla="*/ 855360 h 950400" name="connsiteY6"/>
                <a:gd fmla="*/ 1350728 w 1378565" name="connsiteX7"/>
                <a:gd fmla="*/ 922563 h 950400" name="connsiteY7"/>
                <a:gd fmla="*/ 1283525 w 1378565" name="connsiteX8"/>
                <a:gd fmla="*/ 950400 h 950400" name="connsiteY8"/>
                <a:gd fmla="*/ 95040 w 1378565" name="connsiteX9"/>
                <a:gd fmla="*/ 950400 h 950400" name="connsiteY9"/>
                <a:gd fmla="*/ 27837 w 1378565" name="connsiteX10"/>
                <a:gd fmla="*/ 922563 h 950400" name="connsiteY10"/>
                <a:gd fmla="*/ 0 w 1378565" name="connsiteX11"/>
                <a:gd fmla="*/ 855360 h 950400" name="connsiteY11"/>
                <a:gd fmla="*/ 0 w 1378565" name="connsiteX12"/>
                <a:gd fmla="*/ 95040 h 9504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950399" w="1378565">
                  <a:moveTo>
                    <a:pt x="0" y="95040"/>
                  </a:moveTo>
                  <a:cubicBezTo>
                    <a:pt x="0" y="69834"/>
                    <a:pt x="10013" y="45660"/>
                    <a:pt x="27837" y="27837"/>
                  </a:cubicBezTo>
                  <a:cubicBezTo>
                    <a:pt x="45660" y="10014"/>
                    <a:pt x="69834" y="0"/>
                    <a:pt x="95040" y="1"/>
                  </a:cubicBezTo>
                  <a:lnTo>
                    <a:pt x="1283525" y="0"/>
                  </a:lnTo>
                  <a:cubicBezTo>
                    <a:pt x="1308731" y="0"/>
                    <a:pt x="1332905" y="10013"/>
                    <a:pt x="1350728" y="27837"/>
                  </a:cubicBezTo>
                  <a:cubicBezTo>
                    <a:pt x="1368551" y="45660"/>
                    <a:pt x="1378565" y="69834"/>
                    <a:pt x="1378564" y="95040"/>
                  </a:cubicBezTo>
                  <a:cubicBezTo>
                    <a:pt x="1378564" y="348480"/>
                    <a:pt x="1378565" y="601920"/>
                    <a:pt x="1378565" y="855360"/>
                  </a:cubicBezTo>
                  <a:cubicBezTo>
                    <a:pt x="1378565" y="880566"/>
                    <a:pt x="1368552" y="904740"/>
                    <a:pt x="1350728" y="922563"/>
                  </a:cubicBezTo>
                  <a:cubicBezTo>
                    <a:pt x="1332905" y="940386"/>
                    <a:pt x="1308731" y="950400"/>
                    <a:pt x="1283525" y="950400"/>
                  </a:cubicBezTo>
                  <a:lnTo>
                    <a:pt x="95040" y="950400"/>
                  </a:lnTo>
                  <a:cubicBezTo>
                    <a:pt x="69834" y="950400"/>
                    <a:pt x="45660" y="940387"/>
                    <a:pt x="27837" y="922563"/>
                  </a:cubicBezTo>
                  <a:cubicBezTo>
                    <a:pt x="10014" y="904740"/>
                    <a:pt x="0" y="880566"/>
                    <a:pt x="0" y="855360"/>
                  </a:cubicBezTo>
                  <a:lnTo>
                    <a:pt x="0" y="95040"/>
                  </a:ln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t" anchorCtr="0" bIns="417998" lIns="135464" numCol="1" rIns="135464" spcCol="1270" spcFirstLastPara="0" tIns="135464" vert="horz" wrap="square">
              <a:noAutofit/>
            </a:bodyPr>
            <a:lstStyle/>
            <a:p>
              <a:pPr defTabSz="846543">
                <a:lnSpc>
                  <a:spcPct val="120000"/>
                </a:lnSpc>
                <a:spcAft>
                  <a:spcPct val="35000"/>
                </a:spcAft>
              </a:pPr>
              <a:endParaRPr lang="en-US" sz="569">
                <a:latin typeface="Noto Sans S Chinese"/>
                <a:ea charset="-122" panose="02010601030101010101" pitchFamily="2" typeface="FZHei-B01S"/>
                <a:cs typeface="+mn-ea"/>
                <a:sym typeface="Noto Sans S Chinese"/>
              </a:endParaRPr>
            </a:p>
          </p:txBody>
        </p:sp>
        <p:sp>
          <p:nvSpPr>
            <p:cNvPr id="24" name="Freeform 37"/>
            <p:cNvSpPr/>
            <p:nvPr/>
          </p:nvSpPr>
          <p:spPr>
            <a:xfrm>
              <a:off x="4965055" y="2458249"/>
              <a:ext cx="1283573" cy="1179880"/>
            </a:xfrm>
            <a:custGeom>
              <a:gdLst>
                <a:gd fmla="*/ 0 w 1378565" name="connsiteX0"/>
                <a:gd fmla="*/ 126720 h 1267200" name="connsiteY0"/>
                <a:gd fmla="*/ 37116 w 1378565" name="connsiteX1"/>
                <a:gd fmla="*/ 37115 h 1267200" name="connsiteY1"/>
                <a:gd fmla="*/ 126721 w 1378565" name="connsiteX2"/>
                <a:gd fmla="*/ 0 h 1267200" name="connsiteY2"/>
                <a:gd fmla="*/ 1251845 w 1378565" name="connsiteX3"/>
                <a:gd fmla="*/ 0 h 1267200" name="connsiteY3"/>
                <a:gd fmla="*/ 1341450 w 1378565" name="connsiteX4"/>
                <a:gd fmla="*/ 37116 h 1267200" name="connsiteY4"/>
                <a:gd fmla="*/ 1378565 w 1378565" name="connsiteX5"/>
                <a:gd fmla="*/ 126721 h 1267200" name="connsiteY5"/>
                <a:gd fmla="*/ 1378565 w 1378565" name="connsiteX6"/>
                <a:gd fmla="*/ 1140480 h 1267200" name="connsiteY6"/>
                <a:gd fmla="*/ 1341450 w 1378565" name="connsiteX7"/>
                <a:gd fmla="*/ 1230085 h 1267200" name="connsiteY7"/>
                <a:gd fmla="*/ 1251845 w 1378565" name="connsiteX8"/>
                <a:gd fmla="*/ 1267200 h 1267200" name="connsiteY8"/>
                <a:gd fmla="*/ 126720 w 1378565" name="connsiteX9"/>
                <a:gd fmla="*/ 1267200 h 1267200" name="connsiteY9"/>
                <a:gd fmla="*/ 37115 w 1378565" name="connsiteX10"/>
                <a:gd fmla="*/ 1230084 h 1267200" name="connsiteY10"/>
                <a:gd fmla="*/ 0 w 1378565" name="connsiteX11"/>
                <a:gd fmla="*/ 1140479 h 1267200" name="connsiteY11"/>
                <a:gd fmla="*/ 0 w 1378565" name="connsiteX12"/>
                <a:gd fmla="*/ 126720 h 12672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267200" w="1378565">
                  <a:moveTo>
                    <a:pt x="0" y="126720"/>
                  </a:moveTo>
                  <a:cubicBezTo>
                    <a:pt x="0" y="93112"/>
                    <a:pt x="13351" y="60880"/>
                    <a:pt x="37116" y="37115"/>
                  </a:cubicBezTo>
                  <a:cubicBezTo>
                    <a:pt x="60881" y="13350"/>
                    <a:pt x="93112" y="0"/>
                    <a:pt x="126721" y="0"/>
                  </a:cubicBezTo>
                  <a:lnTo>
                    <a:pt x="1251845" y="0"/>
                  </a:lnTo>
                  <a:cubicBezTo>
                    <a:pt x="1285453" y="0"/>
                    <a:pt x="1317685" y="13351"/>
                    <a:pt x="1341450" y="37116"/>
                  </a:cubicBezTo>
                  <a:cubicBezTo>
                    <a:pt x="1365215" y="60881"/>
                    <a:pt x="1378565" y="93112"/>
                    <a:pt x="1378565" y="126721"/>
                  </a:cubicBezTo>
                  <a:lnTo>
                    <a:pt x="1378565" y="1140480"/>
                  </a:lnTo>
                  <a:cubicBezTo>
                    <a:pt x="1378565" y="1174088"/>
                    <a:pt x="1365214" y="1206320"/>
                    <a:pt x="1341450" y="1230085"/>
                  </a:cubicBezTo>
                  <a:cubicBezTo>
                    <a:pt x="1317685" y="1253850"/>
                    <a:pt x="1285454" y="1267200"/>
                    <a:pt x="1251845" y="1267200"/>
                  </a:cubicBezTo>
                  <a:lnTo>
                    <a:pt x="126720" y="1267200"/>
                  </a:lnTo>
                  <a:cubicBezTo>
                    <a:pt x="93112" y="1267200"/>
                    <a:pt x="60880" y="1253849"/>
                    <a:pt x="37115" y="1230084"/>
                  </a:cubicBezTo>
                  <a:cubicBezTo>
                    <a:pt x="13350" y="1206319"/>
                    <a:pt x="0" y="1174088"/>
                    <a:pt x="0" y="1140479"/>
                  </a:cubicBezTo>
                  <a:lnTo>
                    <a:pt x="0" y="126720"/>
                  </a:lnTo>
                  <a:close/>
                </a:path>
              </a:pathLst>
            </a:custGeom>
            <a:ln>
              <a:solidFill>
                <a:schemeClr val="accent1"/>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167598" lIns="167598" numCol="1" rIns="167598" spcCol="1270" spcFirstLastPara="0" tIns="167598" vert="horz" wrap="square">
              <a:noAutofit/>
            </a:bodyPr>
            <a:lstStyle/>
            <a:p>
              <a:pPr defTabSz="846543" indent="-197895" lvl="1" marL="197895">
                <a:lnSpc>
                  <a:spcPct val="120000"/>
                </a:lnSpc>
                <a:spcAft>
                  <a:spcPct val="15000"/>
                </a:spcAft>
                <a:buChar char="••"/>
              </a:pPr>
              <a:endParaRPr lang="en-US" sz="569">
                <a:latin typeface="Noto Sans S Chinese"/>
                <a:ea charset="-122" panose="02010601030101010101" pitchFamily="2" typeface="FZHei-B01S"/>
                <a:cs typeface="+mn-ea"/>
                <a:sym typeface="Noto Sans S Chinese"/>
              </a:endParaRPr>
            </a:p>
          </p:txBody>
        </p:sp>
        <p:sp>
          <p:nvSpPr>
            <p:cNvPr id="25" name="Freeform 42"/>
            <p:cNvSpPr/>
            <p:nvPr/>
          </p:nvSpPr>
          <p:spPr>
            <a:xfrm>
              <a:off x="6097174" y="2041753"/>
              <a:ext cx="412520" cy="319572"/>
            </a:xfrm>
            <a:custGeom>
              <a:gdLst>
                <a:gd fmla="*/ 0 w 443049" name="connsiteX0"/>
                <a:gd fmla="*/ 68644 h 343222" name="connsiteY0"/>
                <a:gd fmla="*/ 271438 w 443049" name="connsiteX1"/>
                <a:gd fmla="*/ 68644 h 343222" name="connsiteY1"/>
                <a:gd fmla="*/ 271438 w 443049" name="connsiteX2"/>
                <a:gd fmla="*/ 0 h 343222" name="connsiteY2"/>
                <a:gd fmla="*/ 443049 w 443049" name="connsiteX3"/>
                <a:gd fmla="*/ 171611 h 343222" name="connsiteY3"/>
                <a:gd fmla="*/ 271438 w 443049" name="connsiteX4"/>
                <a:gd fmla="*/ 343222 h 343222" name="connsiteY4"/>
                <a:gd fmla="*/ 271438 w 443049" name="connsiteX5"/>
                <a:gd fmla="*/ 274578 h 343222" name="connsiteY5"/>
                <a:gd fmla="*/ 0 w 443049" name="connsiteX6"/>
                <a:gd fmla="*/ 274578 h 343222" name="connsiteY6"/>
                <a:gd fmla="*/ 0 w 443049" name="connsiteX7"/>
                <a:gd fmla="*/ 68644 h 343222"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343222" w="443049">
                  <a:moveTo>
                    <a:pt x="0" y="68644"/>
                  </a:moveTo>
                  <a:lnTo>
                    <a:pt x="271438" y="68644"/>
                  </a:lnTo>
                  <a:lnTo>
                    <a:pt x="271438" y="0"/>
                  </a:lnTo>
                  <a:lnTo>
                    <a:pt x="443049" y="171611"/>
                  </a:lnTo>
                  <a:lnTo>
                    <a:pt x="271438" y="343222"/>
                  </a:lnTo>
                  <a:lnTo>
                    <a:pt x="271438" y="274578"/>
                  </a:lnTo>
                  <a:lnTo>
                    <a:pt x="0" y="274578"/>
                  </a:lnTo>
                  <a:lnTo>
                    <a:pt x="0" y="68644"/>
                  </a:lnTo>
                  <a:close/>
                </a:path>
              </a:pathLst>
            </a:custGeom>
            <a:solidFill>
              <a:schemeClr val="accent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nchor="ctr" anchorCtr="0" bIns="59431" lIns="0" numCol="1" rIns="89148" spcCol="1270" spcFirstLastPara="0" tIns="59431" vert="horz" wrap="square">
              <a:noAutofit/>
            </a:bodyPr>
            <a:lstStyle/>
            <a:p>
              <a:pPr algn="ctr" defTabSz="577191">
                <a:lnSpc>
                  <a:spcPct val="120000"/>
                </a:lnSpc>
                <a:spcAft>
                  <a:spcPct val="35000"/>
                </a:spcAft>
              </a:pPr>
              <a:endParaRPr lang="en-US" sz="569">
                <a:latin typeface="Noto Sans S Chinese"/>
                <a:ea charset="-122" panose="02010601030101010101" pitchFamily="2" typeface="FZHei-B01S"/>
                <a:cs typeface="+mn-ea"/>
                <a:sym typeface="Noto Sans S Chinese"/>
              </a:endParaRPr>
            </a:p>
          </p:txBody>
        </p:sp>
        <p:sp>
          <p:nvSpPr>
            <p:cNvPr id="26" name="Freeform 43"/>
            <p:cNvSpPr/>
            <p:nvPr/>
          </p:nvSpPr>
          <p:spPr>
            <a:xfrm>
              <a:off x="6595933" y="1944825"/>
              <a:ext cx="1283573" cy="884911"/>
            </a:xfrm>
            <a:custGeom>
              <a:gdLst>
                <a:gd fmla="*/ 0 w 1378565" name="connsiteX0"/>
                <a:gd fmla="*/ 95040 h 950400" name="connsiteY0"/>
                <a:gd fmla="*/ 27837 w 1378565" name="connsiteX1"/>
                <a:gd fmla="*/ 27837 h 950400" name="connsiteY1"/>
                <a:gd fmla="*/ 95040 w 1378565" name="connsiteX2"/>
                <a:gd fmla="*/ 1 h 950400" name="connsiteY2"/>
                <a:gd fmla="*/ 1283525 w 1378565" name="connsiteX3"/>
                <a:gd fmla="*/ 0 h 950400" name="connsiteY3"/>
                <a:gd fmla="*/ 1350728 w 1378565" name="connsiteX4"/>
                <a:gd fmla="*/ 27837 h 950400" name="connsiteY4"/>
                <a:gd fmla="*/ 1378564 w 1378565" name="connsiteX5"/>
                <a:gd fmla="*/ 95040 h 950400" name="connsiteY5"/>
                <a:gd fmla="*/ 1378565 w 1378565" name="connsiteX6"/>
                <a:gd fmla="*/ 855360 h 950400" name="connsiteY6"/>
                <a:gd fmla="*/ 1350728 w 1378565" name="connsiteX7"/>
                <a:gd fmla="*/ 922563 h 950400" name="connsiteY7"/>
                <a:gd fmla="*/ 1283525 w 1378565" name="connsiteX8"/>
                <a:gd fmla="*/ 950400 h 950400" name="connsiteY8"/>
                <a:gd fmla="*/ 95040 w 1378565" name="connsiteX9"/>
                <a:gd fmla="*/ 950400 h 950400" name="connsiteY9"/>
                <a:gd fmla="*/ 27837 w 1378565" name="connsiteX10"/>
                <a:gd fmla="*/ 922563 h 950400" name="connsiteY10"/>
                <a:gd fmla="*/ 0 w 1378565" name="connsiteX11"/>
                <a:gd fmla="*/ 855360 h 950400" name="connsiteY11"/>
                <a:gd fmla="*/ 0 w 1378565" name="connsiteX12"/>
                <a:gd fmla="*/ 95040 h 9504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950399" w="1378565">
                  <a:moveTo>
                    <a:pt x="0" y="95040"/>
                  </a:moveTo>
                  <a:cubicBezTo>
                    <a:pt x="0" y="69834"/>
                    <a:pt x="10013" y="45660"/>
                    <a:pt x="27837" y="27837"/>
                  </a:cubicBezTo>
                  <a:cubicBezTo>
                    <a:pt x="45660" y="10014"/>
                    <a:pt x="69834" y="0"/>
                    <a:pt x="95040" y="1"/>
                  </a:cubicBezTo>
                  <a:lnTo>
                    <a:pt x="1283525" y="0"/>
                  </a:lnTo>
                  <a:cubicBezTo>
                    <a:pt x="1308731" y="0"/>
                    <a:pt x="1332905" y="10013"/>
                    <a:pt x="1350728" y="27837"/>
                  </a:cubicBezTo>
                  <a:cubicBezTo>
                    <a:pt x="1368551" y="45660"/>
                    <a:pt x="1378565" y="69834"/>
                    <a:pt x="1378564" y="95040"/>
                  </a:cubicBezTo>
                  <a:cubicBezTo>
                    <a:pt x="1378564" y="348480"/>
                    <a:pt x="1378565" y="601920"/>
                    <a:pt x="1378565" y="855360"/>
                  </a:cubicBezTo>
                  <a:cubicBezTo>
                    <a:pt x="1378565" y="880566"/>
                    <a:pt x="1368552" y="904740"/>
                    <a:pt x="1350728" y="922563"/>
                  </a:cubicBezTo>
                  <a:cubicBezTo>
                    <a:pt x="1332905" y="940386"/>
                    <a:pt x="1308731" y="950400"/>
                    <a:pt x="1283525" y="950400"/>
                  </a:cubicBezTo>
                  <a:lnTo>
                    <a:pt x="95040" y="950400"/>
                  </a:lnTo>
                  <a:cubicBezTo>
                    <a:pt x="69834" y="950400"/>
                    <a:pt x="45660" y="940387"/>
                    <a:pt x="27837" y="922563"/>
                  </a:cubicBezTo>
                  <a:cubicBezTo>
                    <a:pt x="10014" y="904740"/>
                    <a:pt x="0" y="880566"/>
                    <a:pt x="0" y="855360"/>
                  </a:cubicBezTo>
                  <a:lnTo>
                    <a:pt x="0" y="95040"/>
                  </a:ln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t" anchorCtr="0" bIns="417998" lIns="135464" numCol="1" rIns="135464" spcCol="1270" spcFirstLastPara="0" tIns="135464" vert="horz" wrap="square">
              <a:noAutofit/>
            </a:bodyPr>
            <a:lstStyle/>
            <a:p>
              <a:pPr defTabSz="846543">
                <a:lnSpc>
                  <a:spcPct val="120000"/>
                </a:lnSpc>
                <a:spcAft>
                  <a:spcPct val="35000"/>
                </a:spcAft>
              </a:pPr>
              <a:endParaRPr lang="en-US" sz="569">
                <a:latin typeface="Noto Sans S Chinese"/>
                <a:ea charset="-122" panose="02010601030101010101" pitchFamily="2" typeface="FZHei-B01S"/>
                <a:cs typeface="+mn-ea"/>
                <a:sym typeface="Noto Sans S Chinese"/>
              </a:endParaRPr>
            </a:p>
          </p:txBody>
        </p:sp>
        <p:sp>
          <p:nvSpPr>
            <p:cNvPr id="27" name="Freeform 45"/>
            <p:cNvSpPr/>
            <p:nvPr/>
          </p:nvSpPr>
          <p:spPr>
            <a:xfrm>
              <a:off x="6858831" y="2458249"/>
              <a:ext cx="1283573" cy="1179880"/>
            </a:xfrm>
            <a:custGeom>
              <a:gdLst>
                <a:gd fmla="*/ 0 w 1378565" name="connsiteX0"/>
                <a:gd fmla="*/ 126720 h 1267200" name="connsiteY0"/>
                <a:gd fmla="*/ 37116 w 1378565" name="connsiteX1"/>
                <a:gd fmla="*/ 37115 h 1267200" name="connsiteY1"/>
                <a:gd fmla="*/ 126721 w 1378565" name="connsiteX2"/>
                <a:gd fmla="*/ 0 h 1267200" name="connsiteY2"/>
                <a:gd fmla="*/ 1251845 w 1378565" name="connsiteX3"/>
                <a:gd fmla="*/ 0 h 1267200" name="connsiteY3"/>
                <a:gd fmla="*/ 1341450 w 1378565" name="connsiteX4"/>
                <a:gd fmla="*/ 37116 h 1267200" name="connsiteY4"/>
                <a:gd fmla="*/ 1378565 w 1378565" name="connsiteX5"/>
                <a:gd fmla="*/ 126721 h 1267200" name="connsiteY5"/>
                <a:gd fmla="*/ 1378565 w 1378565" name="connsiteX6"/>
                <a:gd fmla="*/ 1140480 h 1267200" name="connsiteY6"/>
                <a:gd fmla="*/ 1341450 w 1378565" name="connsiteX7"/>
                <a:gd fmla="*/ 1230085 h 1267200" name="connsiteY7"/>
                <a:gd fmla="*/ 1251845 w 1378565" name="connsiteX8"/>
                <a:gd fmla="*/ 1267200 h 1267200" name="connsiteY8"/>
                <a:gd fmla="*/ 126720 w 1378565" name="connsiteX9"/>
                <a:gd fmla="*/ 1267200 h 1267200" name="connsiteY9"/>
                <a:gd fmla="*/ 37115 w 1378565" name="connsiteX10"/>
                <a:gd fmla="*/ 1230084 h 1267200" name="connsiteY10"/>
                <a:gd fmla="*/ 0 w 1378565" name="connsiteX11"/>
                <a:gd fmla="*/ 1140479 h 1267200" name="connsiteY11"/>
                <a:gd fmla="*/ 0 w 1378565" name="connsiteX12"/>
                <a:gd fmla="*/ 126720 h 12672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267200" w="1378565">
                  <a:moveTo>
                    <a:pt x="0" y="126720"/>
                  </a:moveTo>
                  <a:cubicBezTo>
                    <a:pt x="0" y="93112"/>
                    <a:pt x="13351" y="60880"/>
                    <a:pt x="37116" y="37115"/>
                  </a:cubicBezTo>
                  <a:cubicBezTo>
                    <a:pt x="60881" y="13350"/>
                    <a:pt x="93112" y="0"/>
                    <a:pt x="126721" y="0"/>
                  </a:cubicBezTo>
                  <a:lnTo>
                    <a:pt x="1251845" y="0"/>
                  </a:lnTo>
                  <a:cubicBezTo>
                    <a:pt x="1285453" y="0"/>
                    <a:pt x="1317685" y="13351"/>
                    <a:pt x="1341450" y="37116"/>
                  </a:cubicBezTo>
                  <a:cubicBezTo>
                    <a:pt x="1365215" y="60881"/>
                    <a:pt x="1378565" y="93112"/>
                    <a:pt x="1378565" y="126721"/>
                  </a:cubicBezTo>
                  <a:lnTo>
                    <a:pt x="1378565" y="1140480"/>
                  </a:lnTo>
                  <a:cubicBezTo>
                    <a:pt x="1378565" y="1174088"/>
                    <a:pt x="1365214" y="1206320"/>
                    <a:pt x="1341450" y="1230085"/>
                  </a:cubicBezTo>
                  <a:cubicBezTo>
                    <a:pt x="1317685" y="1253850"/>
                    <a:pt x="1285454" y="1267200"/>
                    <a:pt x="1251845" y="1267200"/>
                  </a:cubicBezTo>
                  <a:lnTo>
                    <a:pt x="126720" y="1267200"/>
                  </a:lnTo>
                  <a:cubicBezTo>
                    <a:pt x="93112" y="1267200"/>
                    <a:pt x="60880" y="1253849"/>
                    <a:pt x="37115" y="1230084"/>
                  </a:cubicBezTo>
                  <a:cubicBezTo>
                    <a:pt x="13350" y="1206319"/>
                    <a:pt x="0" y="1174088"/>
                    <a:pt x="0" y="1140479"/>
                  </a:cubicBezTo>
                  <a:lnTo>
                    <a:pt x="0" y="126720"/>
                  </a:lnTo>
                  <a:close/>
                </a:path>
              </a:pathLst>
            </a:custGeom>
            <a:ln>
              <a:solidFill>
                <a:schemeClr val="accent2"/>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167598" lIns="167598" numCol="1" rIns="167598" spcCol="1270" spcFirstLastPara="0" tIns="167598" vert="horz" wrap="square">
              <a:noAutofit/>
            </a:bodyPr>
            <a:lstStyle/>
            <a:p>
              <a:pPr defTabSz="846543" indent="-197895" lvl="1" marL="197895">
                <a:lnSpc>
                  <a:spcPct val="120000"/>
                </a:lnSpc>
                <a:spcAft>
                  <a:spcPct val="15000"/>
                </a:spcAft>
                <a:buChar char="••"/>
              </a:pPr>
              <a:endParaRPr lang="en-US" sz="569">
                <a:latin typeface="Noto Sans S Chinese"/>
                <a:ea charset="-122" panose="02010601030101010101" pitchFamily="2" typeface="FZHei-B01S"/>
                <a:cs typeface="+mn-ea"/>
                <a:sym typeface="Noto Sans S Chinese"/>
              </a:endParaRPr>
            </a:p>
          </p:txBody>
        </p:sp>
        <p:sp>
          <p:nvSpPr>
            <p:cNvPr id="28" name="Freeform 66"/>
            <p:cNvSpPr>
              <a:spLocks noEditPoints="1"/>
            </p:cNvSpPr>
            <p:nvPr/>
          </p:nvSpPr>
          <p:spPr bwMode="auto">
            <a:xfrm>
              <a:off x="1734358" y="2837659"/>
              <a:ext cx="360491" cy="421076"/>
            </a:xfrm>
            <a:custGeom>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b="b" l="0" r="r" t="0"/>
              <a:pathLst>
                <a:path h="64" w="55">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chemeClr val="accent1"/>
            </a:solidFill>
            <a:ln w="9525">
              <a:noFill/>
              <a:round/>
            </a:ln>
          </p:spPr>
          <p:txBody>
            <a:bodyPr anchor="t" anchorCtr="0" bIns="39584" compatLnSpc="1" lIns="79168" numCol="1" rIns="79168" tIns="39584" vert="horz" wrap="square">
              <a:prstTxWarp prst="textNoShape">
                <a:avLst/>
              </a:prstTxWarp>
            </a:bodyPr>
            <a:lstStyle/>
            <a:p>
              <a:pPr>
                <a:lnSpc>
                  <a:spcPct val="120000"/>
                </a:lnSpc>
              </a:pPr>
              <a:endParaRPr lang="en-US" sz="569">
                <a:latin typeface="Noto Sans S Chinese"/>
                <a:ea charset="-122" panose="02010601030101010101" pitchFamily="2" typeface="FZHei-B01S"/>
                <a:cs typeface="+mn-ea"/>
                <a:sym typeface="Noto Sans S Chinese"/>
              </a:endParaRPr>
            </a:p>
          </p:txBody>
        </p:sp>
        <p:sp>
          <p:nvSpPr>
            <p:cNvPr id="29" name="Freeform 34"/>
            <p:cNvSpPr>
              <a:spLocks noEditPoints="1"/>
            </p:cNvSpPr>
            <p:nvPr/>
          </p:nvSpPr>
          <p:spPr bwMode="auto">
            <a:xfrm rot="5400000">
              <a:off x="3544902" y="2894335"/>
              <a:ext cx="390283" cy="307724"/>
            </a:xfrm>
            <a:custGeom>
              <a:cxnLst>
                <a:cxn ang="0">
                  <a:pos x="72" y="54"/>
                </a:cxn>
                <a:cxn ang="0">
                  <a:pos x="70" y="57"/>
                </a:cxn>
                <a:cxn ang="0">
                  <a:pos x="3" y="57"/>
                </a:cxn>
                <a:cxn ang="0">
                  <a:pos x="0" y="54"/>
                </a:cxn>
                <a:cxn ang="0">
                  <a:pos x="0" y="49"/>
                </a:cxn>
                <a:cxn ang="0">
                  <a:pos x="3" y="47"/>
                </a:cxn>
                <a:cxn ang="0">
                  <a:pos x="70" y="47"/>
                </a:cxn>
                <a:cxn ang="0">
                  <a:pos x="72" y="49"/>
                </a:cxn>
                <a:cxn ang="0">
                  <a:pos x="72" y="54"/>
                </a:cxn>
                <a:cxn ang="0">
                  <a:pos x="72" y="24"/>
                </a:cxn>
                <a:cxn ang="0">
                  <a:pos x="70" y="26"/>
                </a:cxn>
                <a:cxn ang="0">
                  <a:pos x="8" y="26"/>
                </a:cxn>
                <a:cxn ang="0">
                  <a:pos x="6" y="24"/>
                </a:cxn>
                <a:cxn ang="0">
                  <a:pos x="6" y="18"/>
                </a:cxn>
                <a:cxn ang="0">
                  <a:pos x="8" y="16"/>
                </a:cxn>
                <a:cxn ang="0">
                  <a:pos x="70" y="16"/>
                </a:cxn>
                <a:cxn ang="0">
                  <a:pos x="72" y="18"/>
                </a:cxn>
                <a:cxn ang="0">
                  <a:pos x="72" y="24"/>
                </a:cxn>
                <a:cxn ang="0">
                  <a:pos x="72" y="39"/>
                </a:cxn>
                <a:cxn ang="0">
                  <a:pos x="70" y="42"/>
                </a:cxn>
                <a:cxn ang="0">
                  <a:pos x="18" y="42"/>
                </a:cxn>
                <a:cxn ang="0">
                  <a:pos x="16" y="39"/>
                </a:cxn>
                <a:cxn ang="0">
                  <a:pos x="16" y="34"/>
                </a:cxn>
                <a:cxn ang="0">
                  <a:pos x="18" y="31"/>
                </a:cxn>
                <a:cxn ang="0">
                  <a:pos x="70" y="31"/>
                </a:cxn>
                <a:cxn ang="0">
                  <a:pos x="72" y="34"/>
                </a:cxn>
                <a:cxn ang="0">
                  <a:pos x="72" y="39"/>
                </a:cxn>
                <a:cxn ang="0">
                  <a:pos x="72" y="8"/>
                </a:cxn>
                <a:cxn ang="0">
                  <a:pos x="70" y="11"/>
                </a:cxn>
                <a:cxn ang="0">
                  <a:pos x="24" y="11"/>
                </a:cxn>
                <a:cxn ang="0">
                  <a:pos x="21" y="8"/>
                </a:cxn>
                <a:cxn ang="0">
                  <a:pos x="21" y="3"/>
                </a:cxn>
                <a:cxn ang="0">
                  <a:pos x="24" y="0"/>
                </a:cxn>
                <a:cxn ang="0">
                  <a:pos x="70" y="0"/>
                </a:cxn>
                <a:cxn ang="0">
                  <a:pos x="72" y="3"/>
                </a:cxn>
                <a:cxn ang="0">
                  <a:pos x="72" y="8"/>
                </a:cxn>
              </a:cxnLst>
              <a:rect b="b" l="0" r="r" t="0"/>
              <a:pathLst>
                <a:path h="57" w="72">
                  <a:moveTo>
                    <a:pt x="72" y="54"/>
                  </a:moveTo>
                  <a:cubicBezTo>
                    <a:pt x="72" y="56"/>
                    <a:pt x="71" y="57"/>
                    <a:pt x="70" y="57"/>
                  </a:cubicBezTo>
                  <a:cubicBezTo>
                    <a:pt x="3" y="57"/>
                    <a:pt x="3" y="57"/>
                    <a:pt x="3" y="57"/>
                  </a:cubicBezTo>
                  <a:cubicBezTo>
                    <a:pt x="2" y="57"/>
                    <a:pt x="0" y="56"/>
                    <a:pt x="0" y="54"/>
                  </a:cubicBezTo>
                  <a:cubicBezTo>
                    <a:pt x="0" y="49"/>
                    <a:pt x="0" y="49"/>
                    <a:pt x="0" y="49"/>
                  </a:cubicBezTo>
                  <a:cubicBezTo>
                    <a:pt x="0" y="48"/>
                    <a:pt x="2" y="47"/>
                    <a:pt x="3" y="47"/>
                  </a:cubicBezTo>
                  <a:cubicBezTo>
                    <a:pt x="70" y="47"/>
                    <a:pt x="70" y="47"/>
                    <a:pt x="70" y="47"/>
                  </a:cubicBezTo>
                  <a:cubicBezTo>
                    <a:pt x="71" y="47"/>
                    <a:pt x="72" y="48"/>
                    <a:pt x="72" y="49"/>
                  </a:cubicBezTo>
                  <a:lnTo>
                    <a:pt x="72" y="54"/>
                  </a:lnTo>
                  <a:close/>
                  <a:moveTo>
                    <a:pt x="72" y="24"/>
                  </a:moveTo>
                  <a:cubicBezTo>
                    <a:pt x="72" y="25"/>
                    <a:pt x="71" y="26"/>
                    <a:pt x="70" y="26"/>
                  </a:cubicBezTo>
                  <a:cubicBezTo>
                    <a:pt x="8" y="26"/>
                    <a:pt x="8" y="26"/>
                    <a:pt x="8" y="26"/>
                  </a:cubicBezTo>
                  <a:cubicBezTo>
                    <a:pt x="7" y="26"/>
                    <a:pt x="6" y="25"/>
                    <a:pt x="6" y="24"/>
                  </a:cubicBezTo>
                  <a:cubicBezTo>
                    <a:pt x="6" y="18"/>
                    <a:pt x="6" y="18"/>
                    <a:pt x="6" y="18"/>
                  </a:cubicBezTo>
                  <a:cubicBezTo>
                    <a:pt x="6" y="17"/>
                    <a:pt x="7" y="16"/>
                    <a:pt x="8" y="16"/>
                  </a:cubicBezTo>
                  <a:cubicBezTo>
                    <a:pt x="70" y="16"/>
                    <a:pt x="70" y="16"/>
                    <a:pt x="70" y="16"/>
                  </a:cubicBezTo>
                  <a:cubicBezTo>
                    <a:pt x="71" y="16"/>
                    <a:pt x="72" y="17"/>
                    <a:pt x="72" y="18"/>
                  </a:cubicBezTo>
                  <a:lnTo>
                    <a:pt x="72" y="24"/>
                  </a:lnTo>
                  <a:close/>
                  <a:moveTo>
                    <a:pt x="72" y="39"/>
                  </a:moveTo>
                  <a:cubicBezTo>
                    <a:pt x="72" y="40"/>
                    <a:pt x="71" y="42"/>
                    <a:pt x="70" y="42"/>
                  </a:cubicBezTo>
                  <a:cubicBezTo>
                    <a:pt x="18" y="42"/>
                    <a:pt x="18" y="42"/>
                    <a:pt x="18" y="42"/>
                  </a:cubicBezTo>
                  <a:cubicBezTo>
                    <a:pt x="17" y="42"/>
                    <a:pt x="16" y="40"/>
                    <a:pt x="16" y="39"/>
                  </a:cubicBezTo>
                  <a:cubicBezTo>
                    <a:pt x="16" y="34"/>
                    <a:pt x="16" y="34"/>
                    <a:pt x="16" y="34"/>
                  </a:cubicBezTo>
                  <a:cubicBezTo>
                    <a:pt x="16" y="32"/>
                    <a:pt x="17" y="31"/>
                    <a:pt x="18" y="31"/>
                  </a:cubicBezTo>
                  <a:cubicBezTo>
                    <a:pt x="70" y="31"/>
                    <a:pt x="70" y="31"/>
                    <a:pt x="70" y="31"/>
                  </a:cubicBezTo>
                  <a:cubicBezTo>
                    <a:pt x="71" y="31"/>
                    <a:pt x="72" y="32"/>
                    <a:pt x="72" y="34"/>
                  </a:cubicBezTo>
                  <a:lnTo>
                    <a:pt x="72" y="39"/>
                  </a:lnTo>
                  <a:close/>
                  <a:moveTo>
                    <a:pt x="72" y="8"/>
                  </a:moveTo>
                  <a:cubicBezTo>
                    <a:pt x="72" y="10"/>
                    <a:pt x="71" y="11"/>
                    <a:pt x="70" y="11"/>
                  </a:cubicBezTo>
                  <a:cubicBezTo>
                    <a:pt x="24" y="11"/>
                    <a:pt x="24" y="11"/>
                    <a:pt x="24" y="11"/>
                  </a:cubicBezTo>
                  <a:cubicBezTo>
                    <a:pt x="22" y="11"/>
                    <a:pt x="21" y="10"/>
                    <a:pt x="21" y="8"/>
                  </a:cubicBezTo>
                  <a:cubicBezTo>
                    <a:pt x="21" y="3"/>
                    <a:pt x="21" y="3"/>
                    <a:pt x="21" y="3"/>
                  </a:cubicBezTo>
                  <a:cubicBezTo>
                    <a:pt x="21" y="2"/>
                    <a:pt x="22" y="0"/>
                    <a:pt x="24" y="0"/>
                  </a:cubicBezTo>
                  <a:cubicBezTo>
                    <a:pt x="70" y="0"/>
                    <a:pt x="70" y="0"/>
                    <a:pt x="70" y="0"/>
                  </a:cubicBezTo>
                  <a:cubicBezTo>
                    <a:pt x="71" y="0"/>
                    <a:pt x="72" y="2"/>
                    <a:pt x="72" y="3"/>
                  </a:cubicBezTo>
                  <a:lnTo>
                    <a:pt x="72" y="8"/>
                  </a:lnTo>
                  <a:close/>
                </a:path>
              </a:pathLst>
            </a:custGeom>
            <a:solidFill>
              <a:schemeClr val="accent2"/>
            </a:solidFill>
            <a:ln w="9525">
              <a:noFill/>
              <a:round/>
            </a:ln>
          </p:spPr>
          <p:txBody>
            <a:bodyPr anchor="t" anchorCtr="0" bIns="39584" compatLnSpc="1" lIns="79168" numCol="1" rIns="79168" tIns="39584" vert="horz" wrap="square">
              <a:prstTxWarp prst="textNoShape">
                <a:avLst/>
              </a:prstTxWarp>
            </a:bodyPr>
            <a:lstStyle/>
            <a:p>
              <a:pPr>
                <a:lnSpc>
                  <a:spcPct val="120000"/>
                </a:lnSpc>
              </a:pPr>
              <a:endParaRPr lang="en-US" sz="569">
                <a:latin typeface="Noto Sans S Chinese"/>
                <a:ea charset="-122" panose="02010601030101010101" pitchFamily="2" typeface="FZHei-B01S"/>
                <a:cs typeface="+mn-ea"/>
                <a:sym typeface="Noto Sans S Chinese"/>
              </a:endParaRPr>
            </a:p>
          </p:txBody>
        </p:sp>
        <p:sp>
          <p:nvSpPr>
            <p:cNvPr id="30" name="Freeform 62"/>
            <p:cNvSpPr>
              <a:spLocks noEditPoints="1"/>
            </p:cNvSpPr>
            <p:nvPr/>
          </p:nvSpPr>
          <p:spPr bwMode="auto">
            <a:xfrm>
              <a:off x="5413264" y="2853053"/>
              <a:ext cx="387155" cy="390252"/>
            </a:xfrm>
            <a:custGeom>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b="b" l="0" r="r" t="0"/>
              <a:pathLst>
                <a:path h="57" w="57">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accent1"/>
            </a:solidFill>
            <a:ln w="9525">
              <a:noFill/>
              <a:round/>
            </a:ln>
          </p:spPr>
          <p:txBody>
            <a:bodyPr anchor="t" anchorCtr="0" bIns="39584" compatLnSpc="1" lIns="79168" numCol="1" rIns="79168" tIns="39584" vert="horz" wrap="square">
              <a:prstTxWarp prst="textNoShape">
                <a:avLst/>
              </a:prstTxWarp>
            </a:bodyPr>
            <a:lstStyle/>
            <a:p>
              <a:pPr>
                <a:lnSpc>
                  <a:spcPct val="120000"/>
                </a:lnSpc>
              </a:pPr>
              <a:endParaRPr lang="en-US" sz="569">
                <a:latin typeface="Noto Sans S Chinese"/>
                <a:ea charset="-122" panose="02010601030101010101" pitchFamily="2" typeface="FZHei-B01S"/>
                <a:cs typeface="+mn-ea"/>
                <a:sym typeface="Noto Sans S Chinese"/>
              </a:endParaRPr>
            </a:p>
          </p:txBody>
        </p:sp>
        <p:sp>
          <p:nvSpPr>
            <p:cNvPr id="31" name="Freeform 155"/>
            <p:cNvSpPr/>
            <p:nvPr/>
          </p:nvSpPr>
          <p:spPr bwMode="auto">
            <a:xfrm>
              <a:off x="7391666" y="2889715"/>
              <a:ext cx="316914" cy="316914"/>
            </a:xfrm>
            <a:custGeom>
              <a:cxnLst>
                <a:cxn ang="0">
                  <a:pos x="31" y="62"/>
                </a:cxn>
                <a:cxn ang="0">
                  <a:pos x="8" y="51"/>
                </a:cxn>
                <a:cxn ang="0">
                  <a:pos x="8" y="49"/>
                </a:cxn>
                <a:cxn ang="0">
                  <a:pos x="13" y="44"/>
                </a:cxn>
                <a:cxn ang="0">
                  <a:pos x="14" y="43"/>
                </a:cxn>
                <a:cxn ang="0">
                  <a:pos x="15" y="44"/>
                </a:cxn>
                <a:cxn ang="0">
                  <a:pos x="31" y="52"/>
                </a:cxn>
                <a:cxn ang="0">
                  <a:pos x="52" y="31"/>
                </a:cxn>
                <a:cxn ang="0">
                  <a:pos x="31" y="11"/>
                </a:cxn>
                <a:cxn ang="0">
                  <a:pos x="17" y="16"/>
                </a:cxn>
                <a:cxn ang="0">
                  <a:pos x="23" y="22"/>
                </a:cxn>
                <a:cxn ang="0">
                  <a:pos x="23" y="25"/>
                </a:cxn>
                <a:cxn ang="0">
                  <a:pos x="21" y="26"/>
                </a:cxn>
                <a:cxn ang="0">
                  <a:pos x="3" y="26"/>
                </a:cxn>
                <a:cxn ang="0">
                  <a:pos x="0" y="24"/>
                </a:cxn>
                <a:cxn ang="0">
                  <a:pos x="0" y="6"/>
                </a:cxn>
                <a:cxn ang="0">
                  <a:pos x="2" y="3"/>
                </a:cxn>
                <a:cxn ang="0">
                  <a:pos x="5" y="4"/>
                </a:cxn>
                <a:cxn ang="0">
                  <a:pos x="10" y="9"/>
                </a:cxn>
                <a:cxn ang="0">
                  <a:pos x="31" y="0"/>
                </a:cxn>
                <a:cxn ang="0">
                  <a:pos x="62" y="31"/>
                </a:cxn>
                <a:cxn ang="0">
                  <a:pos x="31" y="62"/>
                </a:cxn>
              </a:cxnLst>
              <a:rect b="b" l="0" r="r" t="0"/>
              <a:pathLst>
                <a:path h="62" w="62">
                  <a:moveTo>
                    <a:pt x="31" y="62"/>
                  </a:moveTo>
                  <a:cubicBezTo>
                    <a:pt x="22" y="62"/>
                    <a:pt x="13" y="58"/>
                    <a:pt x="8" y="51"/>
                  </a:cubicBezTo>
                  <a:cubicBezTo>
                    <a:pt x="7" y="50"/>
                    <a:pt x="7" y="50"/>
                    <a:pt x="8" y="49"/>
                  </a:cubicBezTo>
                  <a:cubicBezTo>
                    <a:pt x="13" y="44"/>
                    <a:pt x="13" y="44"/>
                    <a:pt x="13" y="44"/>
                  </a:cubicBezTo>
                  <a:cubicBezTo>
                    <a:pt x="13" y="44"/>
                    <a:pt x="14" y="43"/>
                    <a:pt x="14" y="43"/>
                  </a:cubicBezTo>
                  <a:cubicBezTo>
                    <a:pt x="15" y="43"/>
                    <a:pt x="15" y="44"/>
                    <a:pt x="15" y="44"/>
                  </a:cubicBezTo>
                  <a:cubicBezTo>
                    <a:pt x="19" y="49"/>
                    <a:pt x="25" y="52"/>
                    <a:pt x="31" y="52"/>
                  </a:cubicBezTo>
                  <a:cubicBezTo>
                    <a:pt x="43" y="52"/>
                    <a:pt x="52" y="43"/>
                    <a:pt x="52" y="31"/>
                  </a:cubicBezTo>
                  <a:cubicBezTo>
                    <a:pt x="52" y="20"/>
                    <a:pt x="43" y="11"/>
                    <a:pt x="31" y="11"/>
                  </a:cubicBezTo>
                  <a:cubicBezTo>
                    <a:pt x="26" y="11"/>
                    <a:pt x="21" y="13"/>
                    <a:pt x="17" y="16"/>
                  </a:cubicBezTo>
                  <a:cubicBezTo>
                    <a:pt x="23" y="22"/>
                    <a:pt x="23" y="22"/>
                    <a:pt x="23" y="22"/>
                  </a:cubicBezTo>
                  <a:cubicBezTo>
                    <a:pt x="24" y="23"/>
                    <a:pt x="24" y="24"/>
                    <a:pt x="23" y="25"/>
                  </a:cubicBezTo>
                  <a:cubicBezTo>
                    <a:pt x="23" y="26"/>
                    <a:pt x="22" y="26"/>
                    <a:pt x="21" y="26"/>
                  </a:cubicBezTo>
                  <a:cubicBezTo>
                    <a:pt x="3" y="26"/>
                    <a:pt x="3" y="26"/>
                    <a:pt x="3" y="26"/>
                  </a:cubicBezTo>
                  <a:cubicBezTo>
                    <a:pt x="2" y="26"/>
                    <a:pt x="0" y="25"/>
                    <a:pt x="0" y="24"/>
                  </a:cubicBezTo>
                  <a:cubicBezTo>
                    <a:pt x="0" y="6"/>
                    <a:pt x="0" y="6"/>
                    <a:pt x="0" y="6"/>
                  </a:cubicBezTo>
                  <a:cubicBezTo>
                    <a:pt x="0" y="5"/>
                    <a:pt x="1" y="4"/>
                    <a:pt x="2" y="3"/>
                  </a:cubicBezTo>
                  <a:cubicBezTo>
                    <a:pt x="3" y="3"/>
                    <a:pt x="4" y="3"/>
                    <a:pt x="5" y="4"/>
                  </a:cubicBezTo>
                  <a:cubicBezTo>
                    <a:pt x="10" y="9"/>
                    <a:pt x="10" y="9"/>
                    <a:pt x="10" y="9"/>
                  </a:cubicBezTo>
                  <a:cubicBezTo>
                    <a:pt x="16" y="4"/>
                    <a:pt x="23" y="0"/>
                    <a:pt x="31" y="0"/>
                  </a:cubicBezTo>
                  <a:cubicBezTo>
                    <a:pt x="48" y="0"/>
                    <a:pt x="62" y="14"/>
                    <a:pt x="62" y="31"/>
                  </a:cubicBezTo>
                  <a:cubicBezTo>
                    <a:pt x="62" y="48"/>
                    <a:pt x="48" y="62"/>
                    <a:pt x="31" y="62"/>
                  </a:cubicBezTo>
                  <a:close/>
                </a:path>
              </a:pathLst>
            </a:custGeom>
            <a:solidFill>
              <a:schemeClr val="accent2"/>
            </a:solidFill>
            <a:ln w="9525">
              <a:noFill/>
              <a:round/>
            </a:ln>
          </p:spPr>
          <p:txBody>
            <a:bodyPr anchor="t" anchorCtr="0" bIns="39584" compatLnSpc="1" lIns="79168" numCol="1" rIns="79168" tIns="39584" vert="horz" wrap="square">
              <a:prstTxWarp prst="textNoShape">
                <a:avLst/>
              </a:prstTxWarp>
            </a:bodyPr>
            <a:lstStyle/>
            <a:p>
              <a:pPr>
                <a:lnSpc>
                  <a:spcPct val="120000"/>
                </a:lnSpc>
              </a:pPr>
              <a:endParaRPr lang="en-US" sz="569">
                <a:latin typeface="Noto Sans S Chinese"/>
                <a:ea charset="-122" panose="02010601030101010101" pitchFamily="2" typeface="FZHei-B01S"/>
                <a:cs typeface="+mn-ea"/>
                <a:sym typeface="Noto Sans S Chinese"/>
              </a:endParaRPr>
            </a:p>
          </p:txBody>
        </p:sp>
      </p:grpSp>
      <p:sp>
        <p:nvSpPr>
          <p:cNvPr id="3" name="矩形 2"/>
          <p:cNvSpPr/>
          <p:nvPr/>
        </p:nvSpPr>
        <p:spPr>
          <a:xfrm>
            <a:off x="838200" y="1047750"/>
            <a:ext cx="1864218" cy="731520"/>
          </a:xfrm>
          <a:prstGeom prst="rect">
            <a:avLst/>
          </a:prstGeom>
        </p:spPr>
        <p:txBody>
          <a:bodyPr wrap="square">
            <a:spAutoFit/>
          </a:bodyPr>
          <a:lstStyle/>
          <a:p>
            <a:r>
              <a:rPr altLang="en-US" lang="zh-CN" sz="1400">
                <a:solidFill>
                  <a:schemeClr val="tx2"/>
                </a:solidFill>
                <a:cs typeface="+mn-ea"/>
                <a:sym typeface="+mn-lt"/>
              </a:rPr>
              <a:t>有人认为客户分类就是把客户按照时间和价值做以简单区分</a:t>
            </a:r>
          </a:p>
        </p:txBody>
      </p:sp>
      <p:sp>
        <p:nvSpPr>
          <p:cNvPr id="49" name="矩形 48"/>
          <p:cNvSpPr/>
          <p:nvPr/>
        </p:nvSpPr>
        <p:spPr>
          <a:xfrm>
            <a:off x="2764635" y="3790950"/>
            <a:ext cx="1864218" cy="731520"/>
          </a:xfrm>
          <a:prstGeom prst="rect">
            <a:avLst/>
          </a:prstGeom>
        </p:spPr>
        <p:txBody>
          <a:bodyPr wrap="square">
            <a:spAutoFit/>
          </a:bodyPr>
          <a:lstStyle/>
          <a:p>
            <a:r>
              <a:rPr altLang="en-US" lang="zh-CN" sz="1400">
                <a:solidFill>
                  <a:schemeClr val="tx2"/>
                </a:solidFill>
                <a:cs typeface="+mn-ea"/>
                <a:sym typeface="+mn-lt"/>
              </a:rPr>
              <a:t>我们一直在寻找这样的客户：能够与我们的业务匹配</a:t>
            </a:r>
          </a:p>
        </p:txBody>
      </p:sp>
      <p:sp>
        <p:nvSpPr>
          <p:cNvPr id="50" name="矩形 49"/>
          <p:cNvSpPr/>
          <p:nvPr/>
        </p:nvSpPr>
        <p:spPr>
          <a:xfrm>
            <a:off x="4487805" y="1081920"/>
            <a:ext cx="1836795" cy="731520"/>
          </a:xfrm>
          <a:prstGeom prst="rect">
            <a:avLst/>
          </a:prstGeom>
        </p:spPr>
        <p:txBody>
          <a:bodyPr wrap="square">
            <a:spAutoFit/>
          </a:bodyPr>
          <a:lstStyle/>
          <a:p>
            <a:r>
              <a:rPr altLang="en-US" lang="zh-CN" sz="1400">
                <a:solidFill>
                  <a:schemeClr val="tx2"/>
                </a:solidFill>
                <a:cs typeface="+mn-ea"/>
                <a:sym typeface="+mn-lt"/>
              </a:rPr>
              <a:t>能够有明确的需求。固定的消费周期，良好的消费习惯</a:t>
            </a:r>
          </a:p>
        </p:txBody>
      </p:sp>
      <p:sp>
        <p:nvSpPr>
          <p:cNvPr id="51" name="矩形 50"/>
          <p:cNvSpPr/>
          <p:nvPr/>
        </p:nvSpPr>
        <p:spPr>
          <a:xfrm>
            <a:off x="6459558" y="3791988"/>
            <a:ext cx="1864218" cy="518160"/>
          </a:xfrm>
          <a:prstGeom prst="rect">
            <a:avLst/>
          </a:prstGeom>
        </p:spPr>
        <p:txBody>
          <a:bodyPr wrap="square">
            <a:spAutoFit/>
          </a:bodyPr>
          <a:lstStyle/>
          <a:p>
            <a:r>
              <a:rPr altLang="en-US" lang="zh-CN" sz="1400">
                <a:solidFill>
                  <a:schemeClr val="tx2"/>
                </a:solidFill>
                <a:cs typeface="+mn-ea"/>
                <a:sym typeface="+mn-lt"/>
              </a:rPr>
              <a:t>持续稳定的合作。这样的客户在哪里？</a:t>
            </a:r>
          </a:p>
        </p:txBody>
      </p:sp>
    </p:spTree>
    <p:extLst>
      <p:ext uri="{BB962C8B-B14F-4D97-AF65-F5344CB8AC3E}">
        <p14:creationId val="1770328533"/>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500" id="7"/>
                                        <p:tgtEl>
                                          <p:spTgt spid="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 presetSubtype="4">
                                  <p:stCondLst>
                                    <p:cond delay="0"/>
                                  </p:stCondLst>
                                  <p:childTnLst>
                                    <p:set>
                                      <p:cBhvr>
                                        <p:cTn dur="1" fill="hold" id="11">
                                          <p:stCondLst>
                                            <p:cond delay="0"/>
                                          </p:stCondLst>
                                        </p:cTn>
                                        <p:tgtEl>
                                          <p:spTgt spid="49"/>
                                        </p:tgtEl>
                                        <p:attrNameLst>
                                          <p:attrName>style.visibility</p:attrName>
                                        </p:attrNameLst>
                                      </p:cBhvr>
                                      <p:to>
                                        <p:strVal val="visible"/>
                                      </p:to>
                                    </p:set>
                                    <p:anim calcmode="lin" valueType="num">
                                      <p:cBhvr additive="base">
                                        <p:cTn dur="500" fill="hold" id="12"/>
                                        <p:tgtEl>
                                          <p:spTgt spid="49"/>
                                        </p:tgtEl>
                                        <p:attrNameLst>
                                          <p:attrName>ppt_x</p:attrName>
                                        </p:attrNameLst>
                                      </p:cBhvr>
                                      <p:tavLst>
                                        <p:tav tm="0">
                                          <p:val>
                                            <p:strVal val="#ppt_x"/>
                                          </p:val>
                                        </p:tav>
                                        <p:tav tm="100000">
                                          <p:val>
                                            <p:strVal val="#ppt_x"/>
                                          </p:val>
                                        </p:tav>
                                      </p:tavLst>
                                    </p:anim>
                                    <p:anim calcmode="lin" valueType="num">
                                      <p:cBhvr additive="base">
                                        <p:cTn dur="500" fill="hold" id="13"/>
                                        <p:tgtEl>
                                          <p:spTgt spid="49"/>
                                        </p:tgtEl>
                                        <p:attrNameLst>
                                          <p:attrName>ppt_y</p:attrName>
                                        </p:attrNameLst>
                                      </p:cBhvr>
                                      <p:tavLst>
                                        <p:tav tm="0">
                                          <p:val>
                                            <p:strVal val="1+#ppt_h/2"/>
                                          </p:val>
                                        </p:tav>
                                        <p:tav tm="100000">
                                          <p:val>
                                            <p:strVal val="#ppt_y"/>
                                          </p:val>
                                        </p:tav>
                                      </p:tavLst>
                                    </p:anim>
                                  </p:childTnLst>
                                </p:cTn>
                              </p:par>
                              <p:par>
                                <p:cTn fill="hold" grpId="0" id="14" nodeType="withEffect" presetClass="entr" presetID="2" presetSubtype="4">
                                  <p:stCondLst>
                                    <p:cond delay="0"/>
                                  </p:stCondLst>
                                  <p:childTnLst>
                                    <p:set>
                                      <p:cBhvr>
                                        <p:cTn dur="1" fill="hold" id="15">
                                          <p:stCondLst>
                                            <p:cond delay="0"/>
                                          </p:stCondLst>
                                        </p:cTn>
                                        <p:tgtEl>
                                          <p:spTgt spid="51"/>
                                        </p:tgtEl>
                                        <p:attrNameLst>
                                          <p:attrName>style.visibility</p:attrName>
                                        </p:attrNameLst>
                                      </p:cBhvr>
                                      <p:to>
                                        <p:strVal val="visible"/>
                                      </p:to>
                                    </p:set>
                                    <p:anim calcmode="lin" valueType="num">
                                      <p:cBhvr additive="base">
                                        <p:cTn dur="500" fill="hold" id="16"/>
                                        <p:tgtEl>
                                          <p:spTgt spid="51"/>
                                        </p:tgtEl>
                                        <p:attrNameLst>
                                          <p:attrName>ppt_x</p:attrName>
                                        </p:attrNameLst>
                                      </p:cBhvr>
                                      <p:tavLst>
                                        <p:tav tm="0">
                                          <p:val>
                                            <p:strVal val="#ppt_x"/>
                                          </p:val>
                                        </p:tav>
                                        <p:tav tm="100000">
                                          <p:val>
                                            <p:strVal val="#ppt_x"/>
                                          </p:val>
                                        </p:tav>
                                      </p:tavLst>
                                    </p:anim>
                                    <p:anim calcmode="lin" valueType="num">
                                      <p:cBhvr additive="base">
                                        <p:cTn dur="500" fill="hold" id="17"/>
                                        <p:tgtEl>
                                          <p:spTgt spid="51"/>
                                        </p:tgtEl>
                                        <p:attrNameLst>
                                          <p:attrName>ppt_y</p:attrName>
                                        </p:attrNameLst>
                                      </p:cBhvr>
                                      <p:tavLst>
                                        <p:tav tm="0">
                                          <p:val>
                                            <p:strVal val="1+#ppt_h/2"/>
                                          </p:val>
                                        </p:tav>
                                        <p:tav tm="100000">
                                          <p:val>
                                            <p:strVal val="#ppt_y"/>
                                          </p:val>
                                        </p:tav>
                                      </p:tavLst>
                                    </p:anim>
                                  </p:childTnLst>
                                </p:cTn>
                              </p:par>
                              <p:par>
                                <p:cTn fill="hold" grpId="0" id="18" nodeType="withEffect" presetClass="entr" presetID="2" presetSubtype="1">
                                  <p:stCondLst>
                                    <p:cond delay="0"/>
                                  </p:stCondLst>
                                  <p:childTnLst>
                                    <p:set>
                                      <p:cBhvr>
                                        <p:cTn dur="1" fill="hold" id="19">
                                          <p:stCondLst>
                                            <p:cond delay="0"/>
                                          </p:stCondLst>
                                        </p:cTn>
                                        <p:tgtEl>
                                          <p:spTgt spid="3"/>
                                        </p:tgtEl>
                                        <p:attrNameLst>
                                          <p:attrName>style.visibility</p:attrName>
                                        </p:attrNameLst>
                                      </p:cBhvr>
                                      <p:to>
                                        <p:strVal val="visible"/>
                                      </p:to>
                                    </p:set>
                                    <p:anim calcmode="lin" valueType="num">
                                      <p:cBhvr additive="base">
                                        <p:cTn dur="500" fill="hold" id="20"/>
                                        <p:tgtEl>
                                          <p:spTgt spid="3"/>
                                        </p:tgtEl>
                                        <p:attrNameLst>
                                          <p:attrName>ppt_x</p:attrName>
                                        </p:attrNameLst>
                                      </p:cBhvr>
                                      <p:tavLst>
                                        <p:tav tm="0">
                                          <p:val>
                                            <p:strVal val="#ppt_x"/>
                                          </p:val>
                                        </p:tav>
                                        <p:tav tm="100000">
                                          <p:val>
                                            <p:strVal val="#ppt_x"/>
                                          </p:val>
                                        </p:tav>
                                      </p:tavLst>
                                    </p:anim>
                                    <p:anim calcmode="lin" valueType="num">
                                      <p:cBhvr additive="base">
                                        <p:cTn dur="500" fill="hold" id="21"/>
                                        <p:tgtEl>
                                          <p:spTgt spid="3"/>
                                        </p:tgtEl>
                                        <p:attrNameLst>
                                          <p:attrName>ppt_y</p:attrName>
                                        </p:attrNameLst>
                                      </p:cBhvr>
                                      <p:tavLst>
                                        <p:tav tm="0">
                                          <p:val>
                                            <p:strVal val="0-#ppt_h/2"/>
                                          </p:val>
                                        </p:tav>
                                        <p:tav tm="100000">
                                          <p:val>
                                            <p:strVal val="#ppt_y"/>
                                          </p:val>
                                        </p:tav>
                                      </p:tavLst>
                                    </p:anim>
                                  </p:childTnLst>
                                </p:cTn>
                              </p:par>
                              <p:par>
                                <p:cTn fill="hold" grpId="0" id="22" nodeType="withEffect" presetClass="entr" presetID="2" presetSubtype="1">
                                  <p:stCondLst>
                                    <p:cond delay="0"/>
                                  </p:stCondLst>
                                  <p:childTnLst>
                                    <p:set>
                                      <p:cBhvr>
                                        <p:cTn dur="1" fill="hold" id="23">
                                          <p:stCondLst>
                                            <p:cond delay="0"/>
                                          </p:stCondLst>
                                        </p:cTn>
                                        <p:tgtEl>
                                          <p:spTgt spid="50"/>
                                        </p:tgtEl>
                                        <p:attrNameLst>
                                          <p:attrName>style.visibility</p:attrName>
                                        </p:attrNameLst>
                                      </p:cBhvr>
                                      <p:to>
                                        <p:strVal val="visible"/>
                                      </p:to>
                                    </p:set>
                                    <p:anim calcmode="lin" valueType="num">
                                      <p:cBhvr additive="base">
                                        <p:cTn dur="500" fill="hold" id="24"/>
                                        <p:tgtEl>
                                          <p:spTgt spid="50"/>
                                        </p:tgtEl>
                                        <p:attrNameLst>
                                          <p:attrName>ppt_x</p:attrName>
                                        </p:attrNameLst>
                                      </p:cBhvr>
                                      <p:tavLst>
                                        <p:tav tm="0">
                                          <p:val>
                                            <p:strVal val="#ppt_x"/>
                                          </p:val>
                                        </p:tav>
                                        <p:tav tm="100000">
                                          <p:val>
                                            <p:strVal val="#ppt_x"/>
                                          </p:val>
                                        </p:tav>
                                      </p:tavLst>
                                    </p:anim>
                                    <p:anim calcmode="lin" valueType="num">
                                      <p:cBhvr additive="base">
                                        <p:cTn dur="500" fill="hold" id="25"/>
                                        <p:tgtEl>
                                          <p:spTgt spid="50"/>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9"/>
      <p:bldP grpId="0" spid="50"/>
      <p:bldP grpId="0" spid="51"/>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1352551"/>
            <a:ext cx="5486400" cy="2590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5486400" y="1352551"/>
            <a:ext cx="3657600" cy="2590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H="1" rot="2700000">
            <a:off x="6072879" y="1615282"/>
            <a:ext cx="1850455" cy="2063791"/>
          </a:xfrm>
          <a:custGeom>
            <a:gdLst>
              <a:gd fmla="*/ 1850455 w 1850455" name="connsiteX0"/>
              <a:gd fmla="*/ 126244 h 2063791" name="connsiteY0"/>
              <a:gd fmla="*/ 1724211 w 1850455" name="connsiteX1"/>
              <a:gd fmla="*/ 0 h 2063791" name="connsiteY1"/>
              <a:gd fmla="*/ 0 w 1850455" name="connsiteX2"/>
              <a:gd fmla="*/ 0 h 2063791" name="connsiteY2"/>
              <a:gd fmla="*/ 0 w 1850455" name="connsiteX3"/>
              <a:gd fmla="*/ 1937547 h 2063791" name="connsiteY3"/>
              <a:gd fmla="*/ 126244 w 1850455" name="connsiteX4"/>
              <a:gd fmla="*/ 2063791 h 2063791" name="connsiteY4"/>
              <a:gd fmla="*/ 126244 w 1850455" name="connsiteX5"/>
              <a:gd fmla="*/ 126244 h 2063791"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063791" w="1850455">
                <a:moveTo>
                  <a:pt x="1850455" y="126244"/>
                </a:moveTo>
                <a:lnTo>
                  <a:pt x="1724211" y="0"/>
                </a:lnTo>
                <a:lnTo>
                  <a:pt x="0" y="0"/>
                </a:lnTo>
                <a:lnTo>
                  <a:pt x="0" y="1937547"/>
                </a:lnTo>
                <a:lnTo>
                  <a:pt x="126244" y="2063791"/>
                </a:lnTo>
                <a:lnTo>
                  <a:pt x="126244" y="126244"/>
                </a:lnTo>
                <a:close/>
              </a:path>
            </a:pathLst>
          </a:custGeom>
          <a:solidFill>
            <a:schemeClr val="bg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 name="任意多边形 13"/>
          <p:cNvSpPr/>
          <p:nvPr/>
        </p:nvSpPr>
        <p:spPr>
          <a:xfrm flipH="1" rot="2700000">
            <a:off x="4479556" y="955305"/>
            <a:ext cx="3232893" cy="3232893"/>
          </a:xfrm>
          <a:custGeom>
            <a:gdLst>
              <a:gd fmla="*/ 1174195 w 3232893" name="connsiteX0"/>
              <a:gd fmla="*/ 3232893 h 3232893" name="connsiteY0"/>
              <a:gd fmla="*/ 1047951 w 3232893" name="connsiteX1"/>
              <a:gd fmla="*/ 3106649 h 3232893" name="connsiteY1"/>
              <a:gd fmla="*/ 126244 w 3232893" name="connsiteX2"/>
              <a:gd fmla="*/ 3106649 h 3232893" name="connsiteY2"/>
              <a:gd fmla="*/ 126244 w 3232893" name="connsiteX3"/>
              <a:gd fmla="*/ 2184942 h 3232893" name="connsiteY3"/>
              <a:gd fmla="*/ 0 w 3232893" name="connsiteX4"/>
              <a:gd fmla="*/ 2058698 h 3232893" name="connsiteY4"/>
              <a:gd fmla="*/ 0 w 3232893" name="connsiteX5"/>
              <a:gd fmla="*/ 3232893 h 3232893" name="connsiteY5"/>
              <a:gd fmla="*/ 3232893 w 3232893" name="connsiteX6"/>
              <a:gd fmla="*/ 0 h 3232893" name="connsiteY6"/>
              <a:gd fmla="*/ 1849834 w 3232893" name="connsiteX7"/>
              <a:gd fmla="*/ 0 h 3232893" name="connsiteY7"/>
              <a:gd fmla="*/ 1976079 w 3232893" name="connsiteX8"/>
              <a:gd fmla="*/ 126244 h 3232893" name="connsiteY8"/>
              <a:gd fmla="*/ 3106649 w 3232893" name="connsiteX9"/>
              <a:gd fmla="*/ 126244 h 3232893" name="connsiteY9"/>
              <a:gd fmla="*/ 3106649 w 3232893" name="connsiteX10"/>
              <a:gd fmla="*/ 1256815 h 3232893" name="connsiteY10"/>
              <a:gd fmla="*/ 3232893 w 3232893" name="connsiteX11"/>
              <a:gd fmla="*/ 1383059 h 323289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3232893" w="3232893">
                <a:moveTo>
                  <a:pt x="1174195" y="3232893"/>
                </a:moveTo>
                <a:lnTo>
                  <a:pt x="1047951" y="3106649"/>
                </a:lnTo>
                <a:lnTo>
                  <a:pt x="126244" y="3106649"/>
                </a:lnTo>
                <a:lnTo>
                  <a:pt x="126244" y="2184942"/>
                </a:lnTo>
                <a:lnTo>
                  <a:pt x="0" y="2058698"/>
                </a:lnTo>
                <a:lnTo>
                  <a:pt x="0" y="3232893"/>
                </a:lnTo>
                <a:close/>
                <a:moveTo>
                  <a:pt x="3232893" y="0"/>
                </a:moveTo>
                <a:lnTo>
                  <a:pt x="1849834" y="0"/>
                </a:lnTo>
                <a:lnTo>
                  <a:pt x="1976079" y="126244"/>
                </a:lnTo>
                <a:lnTo>
                  <a:pt x="3106649" y="126244"/>
                </a:lnTo>
                <a:lnTo>
                  <a:pt x="3106649" y="1256815"/>
                </a:lnTo>
                <a:lnTo>
                  <a:pt x="3232893" y="138305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 name="任意多边形 23"/>
          <p:cNvSpPr/>
          <p:nvPr/>
        </p:nvSpPr>
        <p:spPr>
          <a:xfrm>
            <a:off x="0" y="1047750"/>
            <a:ext cx="5198938" cy="174875"/>
          </a:xfrm>
          <a:custGeom>
            <a:gdLst>
              <a:gd fmla="*/ 0 w 5198938" name="connsiteX0"/>
              <a:gd fmla="*/ 0 h 174875" name="connsiteY0"/>
              <a:gd fmla="*/ 5198938 w 5198938" name="connsiteX1"/>
              <a:gd fmla="*/ 0 h 174875" name="connsiteY1"/>
              <a:gd fmla="*/ 5024063 w 5198938" name="connsiteX2"/>
              <a:gd fmla="*/ 174875 h 174875" name="connsiteY2"/>
              <a:gd fmla="*/ 0 w 5198938" name="connsiteX3"/>
              <a:gd fmla="*/ 174875 h 174875" name="connsiteY3"/>
            </a:gdLst>
            <a:cxnLst>
              <a:cxn ang="0">
                <a:pos x="connsiteX0" y="connsiteY0"/>
              </a:cxn>
              <a:cxn ang="0">
                <a:pos x="connsiteX1" y="connsiteY1"/>
              </a:cxn>
              <a:cxn ang="0">
                <a:pos x="connsiteX2" y="connsiteY2"/>
              </a:cxn>
              <a:cxn ang="0">
                <a:pos x="connsiteX3" y="connsiteY3"/>
              </a:cxn>
            </a:cxnLst>
            <a:rect b="b" l="l" r="r" t="t"/>
            <a:pathLst>
              <a:path h="174875" w="5198938">
                <a:moveTo>
                  <a:pt x="0" y="0"/>
                </a:moveTo>
                <a:lnTo>
                  <a:pt x="5198938" y="0"/>
                </a:lnTo>
                <a:lnTo>
                  <a:pt x="5024063" y="174875"/>
                </a:lnTo>
                <a:lnTo>
                  <a:pt x="0" y="1748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H="1" flipV="1">
            <a:off x="6858000" y="4048411"/>
            <a:ext cx="2286000" cy="174875"/>
          </a:xfrm>
          <a:custGeom>
            <a:gdLst>
              <a:gd fmla="*/ 2111125 w 2286000" name="connsiteX0"/>
              <a:gd fmla="*/ 174875 h 174875" name="connsiteY0"/>
              <a:gd fmla="*/ 0 w 2286000" name="connsiteX1"/>
              <a:gd fmla="*/ 174875 h 174875" name="connsiteY1"/>
              <a:gd fmla="*/ 0 w 2286000" name="connsiteX2"/>
              <a:gd fmla="*/ 0 h 174875" name="connsiteY2"/>
              <a:gd fmla="*/ 2286000 w 2286000" name="connsiteX3"/>
              <a:gd fmla="*/ 0 h 174875" name="connsiteY3"/>
            </a:gdLst>
            <a:cxnLst>
              <a:cxn ang="0">
                <a:pos x="connsiteX0" y="connsiteY0"/>
              </a:cxn>
              <a:cxn ang="0">
                <a:pos x="connsiteX1" y="connsiteY1"/>
              </a:cxn>
              <a:cxn ang="0">
                <a:pos x="connsiteX2" y="connsiteY2"/>
              </a:cxn>
              <a:cxn ang="0">
                <a:pos x="connsiteX3" y="connsiteY3"/>
              </a:cxn>
            </a:cxnLst>
            <a:rect b="b" l="l" r="r" t="t"/>
            <a:pathLst>
              <a:path h="174875" w="2286000">
                <a:moveTo>
                  <a:pt x="2111125" y="174875"/>
                </a:moveTo>
                <a:lnTo>
                  <a:pt x="0" y="174875"/>
                </a:lnTo>
                <a:lnTo>
                  <a:pt x="0" y="0"/>
                </a:lnTo>
                <a:lnTo>
                  <a:pt x="228600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a:extLst>
              <a:ext uri="{FF2B5EF4-FFF2-40B4-BE49-F238E27FC236}">
                <a16:creationId xmlns:a16="http://schemas.microsoft.com/office/drawing/2014/main" id="{40A2D636-70A9-E648-8A35-22C9711EAB72}"/>
              </a:ext>
            </a:extLst>
          </p:cNvPr>
          <p:cNvSpPr txBox="1"/>
          <p:nvPr/>
        </p:nvSpPr>
        <p:spPr>
          <a:xfrm>
            <a:off x="6178867" y="2038350"/>
            <a:ext cx="1116330" cy="1097280"/>
          </a:xfrm>
          <a:prstGeom prst="rect">
            <a:avLst/>
          </a:prstGeom>
          <a:noFill/>
        </p:spPr>
        <p:txBody>
          <a:bodyPr rtlCol="0" wrap="none">
            <a:spAutoFit/>
          </a:bodyPr>
          <a:lstStyle/>
          <a:p>
            <a:r>
              <a:rPr altLang="zh-CN" b="1" kumimoji="1" lang="en-US" smtClean="0" sz="6600">
                <a:solidFill>
                  <a:schemeClr val="bg1"/>
                </a:solidFill>
                <a:cs typeface="+mn-ea"/>
                <a:sym typeface="+mn-lt"/>
              </a:rPr>
              <a:t>02</a:t>
            </a:r>
          </a:p>
        </p:txBody>
      </p:sp>
      <p:sp>
        <p:nvSpPr>
          <p:cNvPr id="15" name="TextBox 55"/>
          <p:cNvSpPr txBox="1"/>
          <p:nvPr/>
        </p:nvSpPr>
        <p:spPr>
          <a:xfrm>
            <a:off x="454750" y="1821139"/>
            <a:ext cx="4798473" cy="1078992"/>
          </a:xfrm>
          <a:prstGeom prst="rect">
            <a:avLst/>
          </a:prstGeom>
          <a:noFill/>
        </p:spPr>
        <p:txBody>
          <a:bodyPr rtlCol="0" wrap="square">
            <a:spAutoFit/>
          </a:bodyPr>
          <a:lstStyle/>
          <a:p>
            <a:pPr>
              <a:lnSpc>
                <a:spcPct val="120000"/>
              </a:lnSpc>
            </a:pPr>
            <a:r>
              <a:rPr altLang="en-US" b="1" lang="zh-CN" spc="600" sz="5400">
                <a:solidFill>
                  <a:schemeClr val="tx1">
                    <a:lumMod val="75000"/>
                    <a:lumOff val="25000"/>
                  </a:schemeClr>
                </a:solidFill>
                <a:cs typeface="+mn-ea"/>
                <a:sym typeface="+mn-lt"/>
              </a:rPr>
              <a:t>如何管理客户</a:t>
            </a:r>
          </a:p>
        </p:txBody>
      </p:sp>
      <p:sp>
        <p:nvSpPr>
          <p:cNvPr id="16" name="矩形 15"/>
          <p:cNvSpPr/>
          <p:nvPr/>
        </p:nvSpPr>
        <p:spPr>
          <a:xfrm>
            <a:off x="464247" y="2735541"/>
            <a:ext cx="4580255" cy="426720"/>
          </a:xfrm>
          <a:prstGeom prst="rect">
            <a:avLst/>
          </a:prstGeom>
        </p:spPr>
        <p:txBody>
          <a:bodyPr wrap="none">
            <a:spAutoFit/>
          </a:bodyPr>
          <a:lstStyle/>
          <a:p>
            <a:r>
              <a:rPr altLang="en-US" lang="zh-CN" smtClean="0" sz="1100"/>
              <a:t>customer relationship management customer relationship management</a:t>
            </a:r>
          </a:p>
          <a:p>
            <a:r>
              <a:rPr altLang="en-US" lang="zh-CN" smtClean="0" sz="1100"/>
              <a:t>relationship management customer relationship</a:t>
            </a:r>
          </a:p>
        </p:txBody>
      </p:sp>
    </p:spTree>
    <p:extLst>
      <p:ext uri="{BB962C8B-B14F-4D97-AF65-F5344CB8AC3E}">
        <p14:creationId val="1025091923"/>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500" fill="hold" id="11"/>
                                        <p:tgtEl>
                                          <p:spTgt spid="3"/>
                                        </p:tgtEl>
                                        <p:attrNameLst>
                                          <p:attrName>ppt_x</p:attrName>
                                        </p:attrNameLst>
                                      </p:cBhvr>
                                      <p:tavLst>
                                        <p:tav tm="0">
                                          <p:val>
                                            <p:strVal val="1+#ppt_w/2"/>
                                          </p:val>
                                        </p:tav>
                                        <p:tav tm="100000">
                                          <p:val>
                                            <p:strVal val="#ppt_x"/>
                                          </p:val>
                                        </p:tav>
                                      </p:tavLst>
                                    </p:anim>
                                    <p:anim calcmode="lin" valueType="num">
                                      <p:cBhvr additive="base">
                                        <p:cTn dur="500" fill="hold" id="12"/>
                                        <p:tgtEl>
                                          <p:spTgt spid="3"/>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2">
                                  <p:stCondLst>
                                    <p:cond delay="0"/>
                                  </p:stCondLst>
                                  <p:childTnLst>
                                    <p:set>
                                      <p:cBhvr>
                                        <p:cTn dur="1" fill="hold" id="16">
                                          <p:stCondLst>
                                            <p:cond delay="0"/>
                                          </p:stCondLst>
                                        </p:cTn>
                                        <p:tgtEl>
                                          <p:spTgt spid="18"/>
                                        </p:tgtEl>
                                        <p:attrNameLst>
                                          <p:attrName>style.visibility</p:attrName>
                                        </p:attrNameLst>
                                      </p:cBhvr>
                                      <p:to>
                                        <p:strVal val="visible"/>
                                      </p:to>
                                    </p:set>
                                    <p:anim calcmode="lin" valueType="num">
                                      <p:cBhvr additive="base">
                                        <p:cTn dur="500" fill="hold" id="17"/>
                                        <p:tgtEl>
                                          <p:spTgt spid="18"/>
                                        </p:tgtEl>
                                        <p:attrNameLst>
                                          <p:attrName>ppt_x</p:attrName>
                                        </p:attrNameLst>
                                      </p:cBhvr>
                                      <p:tavLst>
                                        <p:tav tm="0">
                                          <p:val>
                                            <p:strVal val="1+#ppt_w/2"/>
                                          </p:val>
                                        </p:tav>
                                        <p:tav tm="100000">
                                          <p:val>
                                            <p:strVal val="#ppt_x"/>
                                          </p:val>
                                        </p:tav>
                                      </p:tavLst>
                                    </p:anim>
                                    <p:anim calcmode="lin" valueType="num">
                                      <p:cBhvr additive="base">
                                        <p:cTn dur="500" fill="hold" id="18"/>
                                        <p:tgtEl>
                                          <p:spTgt spid="18"/>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8">
                                  <p:stCondLst>
                                    <p:cond delay="0"/>
                                  </p:stCondLst>
                                  <p:childTnLst>
                                    <p:set>
                                      <p:cBhvr>
                                        <p:cTn dur="1" fill="hold" id="20">
                                          <p:stCondLst>
                                            <p:cond delay="0"/>
                                          </p:stCondLst>
                                        </p:cTn>
                                        <p:tgtEl>
                                          <p:spTgt spid="14"/>
                                        </p:tgtEl>
                                        <p:attrNameLst>
                                          <p:attrName>style.visibility</p:attrName>
                                        </p:attrNameLst>
                                      </p:cBhvr>
                                      <p:to>
                                        <p:strVal val="visible"/>
                                      </p:to>
                                    </p:set>
                                    <p:anim calcmode="lin" valueType="num">
                                      <p:cBhvr additive="base">
                                        <p:cTn dur="500" fill="hold" id="21"/>
                                        <p:tgtEl>
                                          <p:spTgt spid="14"/>
                                        </p:tgtEl>
                                        <p:attrNameLst>
                                          <p:attrName>ppt_x</p:attrName>
                                        </p:attrNameLst>
                                      </p:cBhvr>
                                      <p:tavLst>
                                        <p:tav tm="0">
                                          <p:val>
                                            <p:strVal val="0-#ppt_w/2"/>
                                          </p:val>
                                        </p:tav>
                                        <p:tav tm="100000">
                                          <p:val>
                                            <p:strVal val="#ppt_x"/>
                                          </p:val>
                                        </p:tav>
                                      </p:tavLst>
                                    </p:anim>
                                    <p:anim calcmode="lin" valueType="num">
                                      <p:cBhvr additive="base">
                                        <p:cTn dur="500" fill="hold" id="22"/>
                                        <p:tgtEl>
                                          <p:spTgt spid="14"/>
                                        </p:tgtEl>
                                        <p:attrNameLst>
                                          <p:attrName>ppt_y</p:attrName>
                                        </p:attrNameLst>
                                      </p:cBhvr>
                                      <p:tavLst>
                                        <p:tav tm="0">
                                          <p:val>
                                            <p:strVal val="#ppt_y"/>
                                          </p:val>
                                        </p:tav>
                                        <p:tav tm="100000">
                                          <p:val>
                                            <p:strVal val="#ppt_y"/>
                                          </p:val>
                                        </p:tav>
                                      </p:tavLst>
                                    </p:anim>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2" presetSubtype="8">
                                  <p:stCondLst>
                                    <p:cond delay="0"/>
                                  </p:stCondLst>
                                  <p:childTnLst>
                                    <p:set>
                                      <p:cBhvr>
                                        <p:cTn dur="1" fill="hold" id="26">
                                          <p:stCondLst>
                                            <p:cond delay="0"/>
                                          </p:stCondLst>
                                        </p:cTn>
                                        <p:tgtEl>
                                          <p:spTgt spid="24"/>
                                        </p:tgtEl>
                                        <p:attrNameLst>
                                          <p:attrName>style.visibility</p:attrName>
                                        </p:attrNameLst>
                                      </p:cBhvr>
                                      <p:to>
                                        <p:strVal val="visible"/>
                                      </p:to>
                                    </p:set>
                                    <p:anim calcmode="lin" valueType="num">
                                      <p:cBhvr additive="base">
                                        <p:cTn dur="500" fill="hold" id="27"/>
                                        <p:tgtEl>
                                          <p:spTgt spid="24"/>
                                        </p:tgtEl>
                                        <p:attrNameLst>
                                          <p:attrName>ppt_x</p:attrName>
                                        </p:attrNameLst>
                                      </p:cBhvr>
                                      <p:tavLst>
                                        <p:tav tm="0">
                                          <p:val>
                                            <p:strVal val="0-#ppt_w/2"/>
                                          </p:val>
                                        </p:tav>
                                        <p:tav tm="100000">
                                          <p:val>
                                            <p:strVal val="#ppt_x"/>
                                          </p:val>
                                        </p:tav>
                                      </p:tavLst>
                                    </p:anim>
                                    <p:anim calcmode="lin" valueType="num">
                                      <p:cBhvr additive="base">
                                        <p:cTn dur="500" fill="hold" id="28"/>
                                        <p:tgtEl>
                                          <p:spTgt spid="24"/>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2">
                                  <p:stCondLst>
                                    <p:cond delay="0"/>
                                  </p:stCondLst>
                                  <p:childTnLst>
                                    <p:set>
                                      <p:cBhvr>
                                        <p:cTn dur="1" fill="hold" id="30">
                                          <p:stCondLst>
                                            <p:cond delay="0"/>
                                          </p:stCondLst>
                                        </p:cTn>
                                        <p:tgtEl>
                                          <p:spTgt spid="27"/>
                                        </p:tgtEl>
                                        <p:attrNameLst>
                                          <p:attrName>style.visibility</p:attrName>
                                        </p:attrNameLst>
                                      </p:cBhvr>
                                      <p:to>
                                        <p:strVal val="visible"/>
                                      </p:to>
                                    </p:set>
                                    <p:anim calcmode="lin" valueType="num">
                                      <p:cBhvr additive="base">
                                        <p:cTn dur="500" fill="hold" id="31"/>
                                        <p:tgtEl>
                                          <p:spTgt spid="27"/>
                                        </p:tgtEl>
                                        <p:attrNameLst>
                                          <p:attrName>ppt_x</p:attrName>
                                        </p:attrNameLst>
                                      </p:cBhvr>
                                      <p:tavLst>
                                        <p:tav tm="0">
                                          <p:val>
                                            <p:strVal val="1+#ppt_w/2"/>
                                          </p:val>
                                        </p:tav>
                                        <p:tav tm="100000">
                                          <p:val>
                                            <p:strVal val="#ppt_x"/>
                                          </p:val>
                                        </p:tav>
                                      </p:tavLst>
                                    </p:anim>
                                    <p:anim calcmode="lin" valueType="num">
                                      <p:cBhvr additive="base">
                                        <p:cTn dur="500" fill="hold" id="32"/>
                                        <p:tgtEl>
                                          <p:spTgt spid="27"/>
                                        </p:tgtEl>
                                        <p:attrNameLst>
                                          <p:attrName>ppt_y</p:attrName>
                                        </p:attrNameLst>
                                      </p:cBhvr>
                                      <p:tavLst>
                                        <p:tav tm="0">
                                          <p:val>
                                            <p:strVal val="#ppt_y"/>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2" presetSubtype="4">
                                  <p:stCondLst>
                                    <p:cond delay="0"/>
                                  </p:stCondLst>
                                  <p:childTnLst>
                                    <p:set>
                                      <p:cBhvr>
                                        <p:cTn dur="1" fill="hold" id="36">
                                          <p:stCondLst>
                                            <p:cond delay="0"/>
                                          </p:stCondLst>
                                        </p:cTn>
                                        <p:tgtEl>
                                          <p:spTgt spid="13"/>
                                        </p:tgtEl>
                                        <p:attrNameLst>
                                          <p:attrName>style.visibility</p:attrName>
                                        </p:attrNameLst>
                                      </p:cBhvr>
                                      <p:to>
                                        <p:strVal val="visible"/>
                                      </p:to>
                                    </p:set>
                                    <p:anim calcmode="lin" valueType="num">
                                      <p:cBhvr additive="base">
                                        <p:cTn dur="500" fill="hold" id="37"/>
                                        <p:tgtEl>
                                          <p:spTgt spid="13"/>
                                        </p:tgtEl>
                                        <p:attrNameLst>
                                          <p:attrName>ppt_x</p:attrName>
                                        </p:attrNameLst>
                                      </p:cBhvr>
                                      <p:tavLst>
                                        <p:tav tm="0">
                                          <p:val>
                                            <p:strVal val="#ppt_x"/>
                                          </p:val>
                                        </p:tav>
                                        <p:tav tm="100000">
                                          <p:val>
                                            <p:strVal val="#ppt_x"/>
                                          </p:val>
                                        </p:tav>
                                      </p:tavLst>
                                    </p:anim>
                                    <p:anim calcmode="lin" valueType="num">
                                      <p:cBhvr additive="base">
                                        <p:cTn dur="500" fill="hold" id="38"/>
                                        <p:tgtEl>
                                          <p:spTgt spid="13"/>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500"/>
                            </p:stCondLst>
                            <p:childTnLst>
                              <p:par>
                                <p:cTn fill="hold" grpId="0" id="40" nodeType="afterEffect" presetClass="entr" presetID="22" presetSubtype="8">
                                  <p:stCondLst>
                                    <p:cond delay="0"/>
                                  </p:stCondLst>
                                  <p:childTnLst>
                                    <p:set>
                                      <p:cBhvr>
                                        <p:cTn dur="1" fill="hold" id="41">
                                          <p:stCondLst>
                                            <p:cond delay="0"/>
                                          </p:stCondLst>
                                        </p:cTn>
                                        <p:tgtEl>
                                          <p:spTgt spid="15"/>
                                        </p:tgtEl>
                                        <p:attrNameLst>
                                          <p:attrName>style.visibility</p:attrName>
                                        </p:attrNameLst>
                                      </p:cBhvr>
                                      <p:to>
                                        <p:strVal val="visible"/>
                                      </p:to>
                                    </p:set>
                                    <p:animEffect filter="wipe(left)" transition="in">
                                      <p:cBhvr>
                                        <p:cTn dur="500" id="42"/>
                                        <p:tgtEl>
                                          <p:spTgt spid="15"/>
                                        </p:tgtEl>
                                      </p:cBhvr>
                                    </p:animEffect>
                                  </p:childTnLst>
                                </p:cTn>
                              </p:par>
                            </p:childTnLst>
                          </p:cTn>
                        </p:par>
                        <p:par>
                          <p:cTn fill="hold" id="43" nodeType="afterGroup">
                            <p:stCondLst>
                              <p:cond delay="1000"/>
                            </p:stCondLst>
                            <p:childTnLst>
                              <p:par>
                                <p:cTn fill="hold" grpId="0" id="44" nodeType="afterEffect" presetClass="entr" presetID="22" presetSubtype="8">
                                  <p:stCondLst>
                                    <p:cond delay="0"/>
                                  </p:stCondLst>
                                  <p:childTnLst>
                                    <p:set>
                                      <p:cBhvr>
                                        <p:cTn dur="1" fill="hold" id="45">
                                          <p:stCondLst>
                                            <p:cond delay="0"/>
                                          </p:stCondLst>
                                        </p:cTn>
                                        <p:tgtEl>
                                          <p:spTgt spid="16"/>
                                        </p:tgtEl>
                                        <p:attrNameLst>
                                          <p:attrName>style.visibility</p:attrName>
                                        </p:attrNameLst>
                                      </p:cBhvr>
                                      <p:to>
                                        <p:strVal val="visible"/>
                                      </p:to>
                                    </p:set>
                                    <p:animEffect filter="wipe(left)" transition="in">
                                      <p:cBhvr>
                                        <p:cTn dur="500" id="46"/>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18"/>
      <p:bldP grpId="0" spid="14"/>
      <p:bldP grpId="0" spid="24"/>
      <p:bldP grpId="0" spid="27"/>
      <p:bldP grpId="0" spid="13"/>
      <p:bldP grpId="0" spid="15"/>
      <p:bldP grpId="0" spid="1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TextBox 6"/>
          <p:cNvSpPr txBox="1"/>
          <p:nvPr/>
        </p:nvSpPr>
        <p:spPr>
          <a:xfrm>
            <a:off x="762174" y="1153573"/>
            <a:ext cx="7827984" cy="625968"/>
          </a:xfrm>
          <a:prstGeom prst="rect">
            <a:avLst/>
          </a:prstGeom>
          <a:noFill/>
        </p:spPr>
        <p:txBody>
          <a:bodyPr rtlCol="0" wrap="square">
            <a:spAutoFit/>
          </a:bodyPr>
          <a:lstStyle/>
          <a:p>
            <a:pPr>
              <a:lnSpc>
                <a:spcPct val="130000"/>
              </a:lnSpc>
            </a:pPr>
            <a:r>
              <a:rPr altLang="en-US" lang="zh-CN" sz="1349">
                <a:solidFill>
                  <a:schemeClr val="tx1">
                    <a:lumMod val="75000"/>
                    <a:lumOff val="25000"/>
                  </a:schemeClr>
                </a:solidFill>
                <a:cs typeface="+mn-ea"/>
                <a:sym typeface="+mn-lt"/>
              </a:rPr>
              <a:t>要定制专属的客户服务，不是给客户打上所谓VIP的标签。同时，也要给客户VIP的别样待遇。要做到这一点就需要从产品业务入手。</a:t>
            </a:r>
          </a:p>
        </p:txBody>
      </p:sp>
      <p:sp>
        <p:nvSpPr>
          <p:cNvPr id="13" name="TextBox 6"/>
          <p:cNvSpPr txBox="1"/>
          <p:nvPr/>
        </p:nvSpPr>
        <p:spPr>
          <a:xfrm>
            <a:off x="4899664" y="2038350"/>
            <a:ext cx="3558536" cy="448056"/>
          </a:xfrm>
          <a:prstGeom prst="rect">
            <a:avLst/>
          </a:prstGeom>
          <a:solidFill>
            <a:schemeClr val="accent1"/>
          </a:solidFill>
          <a:ln>
            <a:solidFill>
              <a:schemeClr val="accent1"/>
            </a:solidFill>
          </a:ln>
        </p:spPr>
        <p:txBody>
          <a:bodyPr rtlCol="0" wrap="square">
            <a:spAutoFit/>
          </a:bodyPr>
          <a:lstStyle/>
          <a:p>
            <a:pPr algn="ctr">
              <a:lnSpc>
                <a:spcPct val="130000"/>
              </a:lnSpc>
            </a:pPr>
            <a:r>
              <a:rPr altLang="en-US" lang="zh-CN" smtClean="0">
                <a:solidFill>
                  <a:schemeClr val="bg1"/>
                </a:solidFill>
                <a:cs typeface="+mn-ea"/>
                <a:sym typeface="+mn-lt"/>
              </a:rPr>
              <a:t>产品的设计（市场导向最大化）</a:t>
            </a:r>
          </a:p>
        </p:txBody>
      </p:sp>
      <p:sp>
        <p:nvSpPr>
          <p:cNvPr id="12" name="内容占位符 2"/>
          <p:cNvSpPr txBox="1">
            <a:spLocks noChangeArrowheads="1"/>
          </p:cNvSpPr>
          <p:nvPr/>
        </p:nvSpPr>
        <p:spPr>
          <a:xfrm>
            <a:off x="4676166" y="2676993"/>
            <a:ext cx="4093547" cy="1494957"/>
          </a:xfrm>
          <a:prstGeom prst="rect">
            <a:avLst/>
          </a:prstGeom>
        </p:spPr>
        <p:txBody>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342717" marL="342717">
              <a:spcBef>
                <a:spcPts val="900"/>
              </a:spcBef>
              <a:buFont typeface="+mj-lt"/>
              <a:buAutoNum type="arabicPeriod"/>
            </a:pPr>
            <a:r>
              <a:rPr altLang="en-US" lang="zh-CN" sz="1499">
                <a:solidFill>
                  <a:schemeClr val="tx1">
                    <a:lumMod val="75000"/>
                    <a:lumOff val="25000"/>
                  </a:schemeClr>
                </a:solidFill>
                <a:cs typeface="+mn-ea"/>
                <a:sym typeface="+mn-lt"/>
              </a:rPr>
              <a:t>定位细分：产品定位在，细分客户</a:t>
            </a:r>
          </a:p>
          <a:p>
            <a:pPr indent="-342717" marL="342717">
              <a:spcBef>
                <a:spcPts val="900"/>
              </a:spcBef>
              <a:buFont typeface="+mj-lt"/>
              <a:buAutoNum type="arabicPeriod"/>
            </a:pPr>
            <a:r>
              <a:rPr altLang="en-US" lang="zh-CN" sz="1499">
                <a:solidFill>
                  <a:schemeClr val="tx1">
                    <a:lumMod val="75000"/>
                    <a:lumOff val="25000"/>
                  </a:schemeClr>
                </a:solidFill>
                <a:cs typeface="+mn-ea"/>
                <a:sym typeface="+mn-lt"/>
              </a:rPr>
              <a:t>整体包装：外包装，品牌，话术，价格</a:t>
            </a:r>
          </a:p>
          <a:p>
            <a:pPr indent="-342717" marL="342717">
              <a:spcBef>
                <a:spcPts val="900"/>
              </a:spcBef>
              <a:buFont typeface="+mj-lt"/>
              <a:buAutoNum type="arabicPeriod"/>
            </a:pPr>
            <a:r>
              <a:rPr altLang="en-US" lang="zh-CN" sz="1499">
                <a:solidFill>
                  <a:schemeClr val="tx1">
                    <a:lumMod val="75000"/>
                    <a:lumOff val="25000"/>
                  </a:schemeClr>
                </a:solidFill>
                <a:cs typeface="+mn-ea"/>
                <a:sym typeface="+mn-lt"/>
              </a:rPr>
              <a:t>客户习惯：信息传递方式要尊重客户习惯</a:t>
            </a:r>
          </a:p>
          <a:p>
            <a:pPr indent="-342717" marL="342717">
              <a:spcBef>
                <a:spcPts val="900"/>
              </a:spcBef>
              <a:buFont typeface="+mj-lt"/>
              <a:buAutoNum type="arabicPeriod"/>
            </a:pPr>
            <a:r>
              <a:rPr altLang="en-US" lang="zh-CN" sz="1499">
                <a:solidFill>
                  <a:schemeClr val="tx1">
                    <a:lumMod val="75000"/>
                    <a:lumOff val="25000"/>
                  </a:schemeClr>
                </a:solidFill>
                <a:cs typeface="+mn-ea"/>
                <a:sym typeface="+mn-lt"/>
              </a:rPr>
              <a:t>产品变形：结算方式变形，促销手段变形</a:t>
            </a:r>
          </a:p>
        </p:txBody>
      </p:sp>
      <p:pic>
        <p:nvPicPr>
          <p:cNvPr id="3" name="图片 2">
            <a:extLst>
              <a:ext uri="{FF2B5EF4-FFF2-40B4-BE49-F238E27FC236}">
                <a16:creationId xmlns:a16="http://schemas.microsoft.com/office/drawing/2014/main" id="{64A8D417-3BEB-DB43-98D6-9D1E37396AC9}"/>
              </a:ext>
            </a:extLst>
          </p:cNvPr>
          <p:cNvPicPr>
            <a:picLocks noChangeAspect="1"/>
          </p:cNvPicPr>
          <p:nvPr/>
        </p:nvPicPr>
        <p:blipFill>
          <a:blip r:embed="rId3">
            <a:extLst>
              <a:ext uri="{28A0092B-C50C-407E-A947-70E740481C1C}">
                <a14:useLocalDpi val="0"/>
              </a:ext>
            </a:extLst>
          </a:blip>
          <a:stretch>
            <a:fillRect/>
          </a:stretch>
        </p:blipFill>
        <p:spPr>
          <a:xfrm>
            <a:off x="914400" y="2016840"/>
            <a:ext cx="3581400" cy="2093741"/>
          </a:xfrm>
          <a:prstGeom prst="rect">
            <a:avLst/>
          </a:prstGeom>
        </p:spPr>
      </p:pic>
    </p:spTree>
    <p:extLst>
      <p:ext uri="{BB962C8B-B14F-4D97-AF65-F5344CB8AC3E}">
        <p14:creationId val="3107461195"/>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31"/>
                                        </p:tgtEl>
                                        <p:attrNameLst>
                                          <p:attrName>style.visibility</p:attrName>
                                        </p:attrNameLst>
                                      </p:cBhvr>
                                      <p:to>
                                        <p:strVal val="visible"/>
                                      </p:to>
                                    </p:set>
                                    <p:animEffect filter="wipe(left)" transition="in">
                                      <p:cBhvr>
                                        <p:cTn dur="500" id="7"/>
                                        <p:tgtEl>
                                          <p:spTgt spid="31"/>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ppt_w</p:attrName>
                                        </p:attrNameLst>
                                      </p:cBhvr>
                                      <p:tavLst>
                                        <p:tav tm="0">
                                          <p:val>
                                            <p:fltVal val="0"/>
                                          </p:val>
                                        </p:tav>
                                        <p:tav tm="100000">
                                          <p:val>
                                            <p:strVal val="#ppt_w"/>
                                          </p:val>
                                        </p:tav>
                                      </p:tavLst>
                                    </p:anim>
                                    <p:anim calcmode="lin" valueType="num">
                                      <p:cBhvr>
                                        <p:cTn dur="500" fill="hold" id="13"/>
                                        <p:tgtEl>
                                          <p:spTgt spid="3"/>
                                        </p:tgtEl>
                                        <p:attrNameLst>
                                          <p:attrName>ppt_h</p:attrName>
                                        </p:attrNameLst>
                                      </p:cBhvr>
                                      <p:tavLst>
                                        <p:tav tm="0">
                                          <p:val>
                                            <p:fltVal val="0"/>
                                          </p:val>
                                        </p:tav>
                                        <p:tav tm="100000">
                                          <p:val>
                                            <p:strVal val="#ppt_h"/>
                                          </p:val>
                                        </p:tav>
                                      </p:tavLst>
                                    </p:anim>
                                    <p:animEffect filter="fade" transition="in">
                                      <p:cBhvr>
                                        <p:cTn dur="500" id="14"/>
                                        <p:tgtEl>
                                          <p:spTgt spid="3"/>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4">
                                  <p:stCondLst>
                                    <p:cond delay="0"/>
                                  </p:stCondLst>
                                  <p:childTnLst>
                                    <p:set>
                                      <p:cBhvr>
                                        <p:cTn dur="1" fill="hold" id="18">
                                          <p:stCondLst>
                                            <p:cond delay="0"/>
                                          </p:stCondLst>
                                        </p:cTn>
                                        <p:tgtEl>
                                          <p:spTgt spid="13"/>
                                        </p:tgtEl>
                                        <p:attrNameLst>
                                          <p:attrName>style.visibility</p:attrName>
                                        </p:attrNameLst>
                                      </p:cBhvr>
                                      <p:to>
                                        <p:strVal val="visible"/>
                                      </p:to>
                                    </p:set>
                                    <p:anim calcmode="lin" valueType="num">
                                      <p:cBhvr additive="base">
                                        <p:cTn dur="500" fill="hold" id="19"/>
                                        <p:tgtEl>
                                          <p:spTgt spid="13"/>
                                        </p:tgtEl>
                                        <p:attrNameLst>
                                          <p:attrName>ppt_x</p:attrName>
                                        </p:attrNameLst>
                                      </p:cBhvr>
                                      <p:tavLst>
                                        <p:tav tm="0">
                                          <p:val>
                                            <p:strVal val="#ppt_x"/>
                                          </p:val>
                                        </p:tav>
                                        <p:tav tm="100000">
                                          <p:val>
                                            <p:strVal val="#ppt_x"/>
                                          </p:val>
                                        </p:tav>
                                      </p:tavLst>
                                    </p:anim>
                                    <p:anim calcmode="lin" valueType="num">
                                      <p:cBhvr additive="base">
                                        <p:cTn dur="500" fill="hold" id="20"/>
                                        <p:tgtEl>
                                          <p:spTgt spid="13"/>
                                        </p:tgtEl>
                                        <p:attrNameLst>
                                          <p:attrName>ppt_y</p:attrName>
                                        </p:attrNameLst>
                                      </p:cBhvr>
                                      <p:tavLst>
                                        <p:tav tm="0">
                                          <p:val>
                                            <p:strVal val="1+#ppt_h/2"/>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12"/>
                                        </p:tgtEl>
                                        <p:attrNameLst>
                                          <p:attrName>style.visibility</p:attrName>
                                        </p:attrNameLst>
                                      </p:cBhvr>
                                      <p:to>
                                        <p:strVal val="visible"/>
                                      </p:to>
                                    </p:set>
                                    <p:animEffect filter="wipe(left)" transition="in">
                                      <p:cBhvr>
                                        <p:cTn dur="500" id="25"/>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13"/>
      <p:bldP grpId="0" spid="12"/>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1399674" y="1047750"/>
            <a:ext cx="1495234" cy="646176"/>
          </a:xfrm>
          <a:prstGeom prst="rect">
            <a:avLst/>
          </a:prstGeom>
        </p:spPr>
        <p:txBody>
          <a:bodyPr wrap="square">
            <a:spAutoFit/>
          </a:bodyPr>
          <a:lstStyle/>
          <a:p>
            <a:pPr>
              <a:lnSpc>
                <a:spcPct val="130000"/>
              </a:lnSpc>
            </a:pPr>
            <a:r>
              <a:rPr altLang="en-US" lang="zh-CN" sz="1400">
                <a:solidFill>
                  <a:schemeClr val="tx1">
                    <a:lumMod val="75000"/>
                    <a:lumOff val="25000"/>
                  </a:schemeClr>
                </a:solidFill>
                <a:cs typeface="+mn-ea"/>
                <a:sym typeface="+mn-lt"/>
              </a:rPr>
              <a:t>客户关系分为四个不同的层级</a:t>
            </a:r>
          </a:p>
        </p:txBody>
      </p:sp>
      <p:grpSp>
        <p:nvGrpSpPr>
          <p:cNvPr id="2" name="组合 1"/>
          <p:cNvGrpSpPr/>
          <p:nvPr/>
        </p:nvGrpSpPr>
        <p:grpSpPr>
          <a:xfrm>
            <a:off x="1157218" y="1765894"/>
            <a:ext cx="6829568" cy="1914526"/>
            <a:chOff x="1157218" y="1916964"/>
            <a:chExt cx="6829568" cy="1914526"/>
          </a:xfrm>
        </p:grpSpPr>
        <p:sp>
          <p:nvSpPr>
            <p:cNvPr id="6" name="Freeform 7"/>
            <p:cNvSpPr/>
            <p:nvPr/>
          </p:nvSpPr>
          <p:spPr bwMode="auto">
            <a:xfrm>
              <a:off x="2137857" y="1916964"/>
              <a:ext cx="925103" cy="923926"/>
            </a:xfrm>
            <a:custGeom>
              <a:gdLst>
                <a:gd fmla="*/ 0 w 307" name="T0"/>
                <a:gd fmla="*/ 307 h 307" name="T1"/>
                <a:gd fmla="*/ 307 w 307" name="T2"/>
                <a:gd fmla="*/ 307 h 307" name="T3"/>
                <a:gd fmla="*/ 0 w 307" name="T4"/>
                <a:gd fmla="*/ 0 h 307" name="T5"/>
                <a:gd fmla="*/ 0 w 307" name="T6"/>
                <a:gd fmla="*/ 307 h 307" name="T7"/>
              </a:gdLst>
              <a:cxnLst>
                <a:cxn ang="0">
                  <a:pos x="T0" y="T1"/>
                </a:cxn>
                <a:cxn ang="0">
                  <a:pos x="T2" y="T3"/>
                </a:cxn>
                <a:cxn ang="0">
                  <a:pos x="T4" y="T5"/>
                </a:cxn>
                <a:cxn ang="0">
                  <a:pos x="T6" y="T7"/>
                </a:cxn>
              </a:cxnLst>
              <a:rect b="b" l="0" r="r" t="0"/>
              <a:pathLst>
                <a:path h="307" w="307">
                  <a:moveTo>
                    <a:pt x="0" y="307"/>
                  </a:moveTo>
                  <a:cubicBezTo>
                    <a:pt x="307" y="307"/>
                    <a:pt x="307" y="307"/>
                    <a:pt x="307" y="307"/>
                  </a:cubicBezTo>
                  <a:cubicBezTo>
                    <a:pt x="301" y="140"/>
                    <a:pt x="167" y="6"/>
                    <a:pt x="0" y="0"/>
                  </a:cubicBezTo>
                  <a:lnTo>
                    <a:pt x="0" y="307"/>
                  </a:lnTo>
                  <a:close/>
                </a:path>
              </a:pathLst>
            </a:custGeom>
            <a:noFill/>
            <a:ln cmpd="sng" w="9525">
              <a:solidFill>
                <a:schemeClr val="accent1"/>
              </a:solid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7" name="Freeform 8"/>
            <p:cNvSpPr/>
            <p:nvPr/>
          </p:nvSpPr>
          <p:spPr bwMode="auto">
            <a:xfrm>
              <a:off x="1157218" y="1923314"/>
              <a:ext cx="923515" cy="923926"/>
            </a:xfrm>
            <a:custGeom>
              <a:gdLst>
                <a:gd fmla="*/ 307 w 307" name="T0"/>
                <a:gd fmla="*/ 307 h 307" name="T1"/>
                <a:gd fmla="*/ 307 w 307" name="T2"/>
                <a:gd fmla="*/ 0 h 307" name="T3"/>
                <a:gd fmla="*/ 0 w 307" name="T4"/>
                <a:gd fmla="*/ 307 h 307" name="T5"/>
                <a:gd fmla="*/ 307 w 307" name="T6"/>
                <a:gd fmla="*/ 307 h 307" name="T7"/>
              </a:gdLst>
              <a:cxnLst>
                <a:cxn ang="0">
                  <a:pos x="T0" y="T1"/>
                </a:cxn>
                <a:cxn ang="0">
                  <a:pos x="T2" y="T3"/>
                </a:cxn>
                <a:cxn ang="0">
                  <a:pos x="T4" y="T5"/>
                </a:cxn>
                <a:cxn ang="0">
                  <a:pos x="T6" y="T7"/>
                </a:cxn>
              </a:cxnLst>
              <a:rect b="b" l="0" r="r" t="0"/>
              <a:pathLst>
                <a:path h="307" w="307">
                  <a:moveTo>
                    <a:pt x="307" y="307"/>
                  </a:moveTo>
                  <a:cubicBezTo>
                    <a:pt x="307" y="0"/>
                    <a:pt x="307" y="0"/>
                    <a:pt x="307" y="0"/>
                  </a:cubicBezTo>
                  <a:cubicBezTo>
                    <a:pt x="140" y="6"/>
                    <a:pt x="6" y="140"/>
                    <a:pt x="0" y="307"/>
                  </a:cubicBezTo>
                  <a:lnTo>
                    <a:pt x="307" y="307"/>
                  </a:lnTo>
                  <a:close/>
                </a:path>
              </a:pathLst>
            </a:custGeom>
            <a:solidFill>
              <a:schemeClr val="accent1"/>
            </a:solidFill>
            <a:ln cmpd="sng" w="9525">
              <a:no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9" name="Freeform 9"/>
            <p:cNvSpPr/>
            <p:nvPr/>
          </p:nvSpPr>
          <p:spPr bwMode="auto">
            <a:xfrm>
              <a:off x="3124844" y="2901213"/>
              <a:ext cx="925103" cy="923926"/>
            </a:xfrm>
            <a:custGeom>
              <a:gdLst>
                <a:gd fmla="*/ 0 w 307" name="T0"/>
                <a:gd fmla="*/ 0 h 307" name="T1"/>
                <a:gd fmla="*/ 0 w 307" name="T2"/>
                <a:gd fmla="*/ 307 h 307" name="T3"/>
                <a:gd fmla="*/ 307 w 307" name="T4"/>
                <a:gd fmla="*/ 0 h 307" name="T5"/>
                <a:gd fmla="*/ 0 w 307" name="T6"/>
                <a:gd fmla="*/ 0 h 307" name="T7"/>
              </a:gdLst>
              <a:cxnLst>
                <a:cxn ang="0">
                  <a:pos x="T0" y="T1"/>
                </a:cxn>
                <a:cxn ang="0">
                  <a:pos x="T2" y="T3"/>
                </a:cxn>
                <a:cxn ang="0">
                  <a:pos x="T4" y="T5"/>
                </a:cxn>
                <a:cxn ang="0">
                  <a:pos x="T6" y="T7"/>
                </a:cxn>
              </a:cxnLst>
              <a:rect b="b" l="0" r="r" t="0"/>
              <a:pathLst>
                <a:path h="307" w="307">
                  <a:moveTo>
                    <a:pt x="0" y="0"/>
                  </a:moveTo>
                  <a:cubicBezTo>
                    <a:pt x="0" y="307"/>
                    <a:pt x="0" y="307"/>
                    <a:pt x="0" y="307"/>
                  </a:cubicBezTo>
                  <a:cubicBezTo>
                    <a:pt x="167" y="301"/>
                    <a:pt x="301" y="167"/>
                    <a:pt x="307" y="0"/>
                  </a:cubicBezTo>
                  <a:lnTo>
                    <a:pt x="0" y="0"/>
                  </a:lnTo>
                  <a:close/>
                </a:path>
              </a:pathLst>
            </a:custGeom>
            <a:noFill/>
            <a:ln cmpd="sng" w="9525">
              <a:solidFill>
                <a:schemeClr val="accent2"/>
              </a:solid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0" name="Freeform 10"/>
            <p:cNvSpPr/>
            <p:nvPr/>
          </p:nvSpPr>
          <p:spPr bwMode="auto">
            <a:xfrm>
              <a:off x="2141030" y="2907564"/>
              <a:ext cx="925103" cy="923926"/>
            </a:xfrm>
            <a:custGeom>
              <a:gdLst>
                <a:gd fmla="*/ 307 w 307" name="T0"/>
                <a:gd fmla="*/ 0 h 307" name="T1"/>
                <a:gd fmla="*/ 0 w 307" name="T2"/>
                <a:gd fmla="*/ 0 h 307" name="T3"/>
                <a:gd fmla="*/ 307 w 307" name="T4"/>
                <a:gd fmla="*/ 307 h 307" name="T5"/>
                <a:gd fmla="*/ 307 w 307" name="T6"/>
                <a:gd fmla="*/ 0 h 307" name="T7"/>
              </a:gdLst>
              <a:cxnLst>
                <a:cxn ang="0">
                  <a:pos x="T0" y="T1"/>
                </a:cxn>
                <a:cxn ang="0">
                  <a:pos x="T2" y="T3"/>
                </a:cxn>
                <a:cxn ang="0">
                  <a:pos x="T4" y="T5"/>
                </a:cxn>
                <a:cxn ang="0">
                  <a:pos x="T6" y="T7"/>
                </a:cxn>
              </a:cxnLst>
              <a:rect b="b" l="0" r="r" t="0"/>
              <a:pathLst>
                <a:path h="307" w="307">
                  <a:moveTo>
                    <a:pt x="307" y="0"/>
                  </a:moveTo>
                  <a:cubicBezTo>
                    <a:pt x="0" y="0"/>
                    <a:pt x="0" y="0"/>
                    <a:pt x="0" y="0"/>
                  </a:cubicBezTo>
                  <a:cubicBezTo>
                    <a:pt x="6" y="167"/>
                    <a:pt x="140" y="301"/>
                    <a:pt x="307" y="307"/>
                  </a:cubicBezTo>
                  <a:lnTo>
                    <a:pt x="307" y="0"/>
                  </a:lnTo>
                  <a:close/>
                </a:path>
              </a:pathLst>
            </a:custGeom>
            <a:solidFill>
              <a:schemeClr val="accent2"/>
            </a:solidFill>
            <a:ln cmpd="sng" w="9525">
              <a:no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1" name="Freeform 11"/>
            <p:cNvSpPr/>
            <p:nvPr/>
          </p:nvSpPr>
          <p:spPr bwMode="auto">
            <a:xfrm>
              <a:off x="4107073" y="1916964"/>
              <a:ext cx="923515" cy="923926"/>
            </a:xfrm>
            <a:custGeom>
              <a:gdLst>
                <a:gd fmla="*/ 0 w 307" name="T0"/>
                <a:gd fmla="*/ 307 h 307" name="T1"/>
                <a:gd fmla="*/ 307 w 307" name="T2"/>
                <a:gd fmla="*/ 307 h 307" name="T3"/>
                <a:gd fmla="*/ 0 w 307" name="T4"/>
                <a:gd fmla="*/ 0 h 307" name="T5"/>
                <a:gd fmla="*/ 0 w 307" name="T6"/>
                <a:gd fmla="*/ 307 h 307" name="T7"/>
              </a:gdLst>
              <a:cxnLst>
                <a:cxn ang="0">
                  <a:pos x="T0" y="T1"/>
                </a:cxn>
                <a:cxn ang="0">
                  <a:pos x="T2" y="T3"/>
                </a:cxn>
                <a:cxn ang="0">
                  <a:pos x="T4" y="T5"/>
                </a:cxn>
                <a:cxn ang="0">
                  <a:pos x="T6" y="T7"/>
                </a:cxn>
              </a:cxnLst>
              <a:rect b="b" l="0" r="r" t="0"/>
              <a:pathLst>
                <a:path h="307" w="307">
                  <a:moveTo>
                    <a:pt x="0" y="307"/>
                  </a:moveTo>
                  <a:cubicBezTo>
                    <a:pt x="307" y="307"/>
                    <a:pt x="307" y="307"/>
                    <a:pt x="307" y="307"/>
                  </a:cubicBezTo>
                  <a:cubicBezTo>
                    <a:pt x="302" y="140"/>
                    <a:pt x="167" y="6"/>
                    <a:pt x="0" y="0"/>
                  </a:cubicBezTo>
                  <a:lnTo>
                    <a:pt x="0" y="307"/>
                  </a:lnTo>
                  <a:close/>
                </a:path>
              </a:pathLst>
            </a:custGeom>
            <a:noFill/>
            <a:ln cmpd="sng" w="9525">
              <a:solidFill>
                <a:schemeClr val="accent1"/>
              </a:solid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2" name="Freeform 12"/>
            <p:cNvSpPr/>
            <p:nvPr/>
          </p:nvSpPr>
          <p:spPr bwMode="auto">
            <a:xfrm>
              <a:off x="3124844" y="1923314"/>
              <a:ext cx="925103" cy="923926"/>
            </a:xfrm>
            <a:custGeom>
              <a:gdLst>
                <a:gd fmla="*/ 307 w 307" name="T0"/>
                <a:gd fmla="*/ 307 h 307" name="T1"/>
                <a:gd fmla="*/ 307 w 307" name="T2"/>
                <a:gd fmla="*/ 0 h 307" name="T3"/>
                <a:gd fmla="*/ 0 w 307" name="T4"/>
                <a:gd fmla="*/ 307 h 307" name="T5"/>
                <a:gd fmla="*/ 307 w 307" name="T6"/>
                <a:gd fmla="*/ 307 h 307" name="T7"/>
              </a:gdLst>
              <a:cxnLst>
                <a:cxn ang="0">
                  <a:pos x="T0" y="T1"/>
                </a:cxn>
                <a:cxn ang="0">
                  <a:pos x="T2" y="T3"/>
                </a:cxn>
                <a:cxn ang="0">
                  <a:pos x="T4" y="T5"/>
                </a:cxn>
                <a:cxn ang="0">
                  <a:pos x="T6" y="T7"/>
                </a:cxn>
              </a:cxnLst>
              <a:rect b="b" l="0" r="r" t="0"/>
              <a:pathLst>
                <a:path h="307" w="307">
                  <a:moveTo>
                    <a:pt x="307" y="307"/>
                  </a:moveTo>
                  <a:cubicBezTo>
                    <a:pt x="307" y="0"/>
                    <a:pt x="307" y="0"/>
                    <a:pt x="307" y="0"/>
                  </a:cubicBezTo>
                  <a:cubicBezTo>
                    <a:pt x="140" y="6"/>
                    <a:pt x="6" y="140"/>
                    <a:pt x="0" y="307"/>
                  </a:cubicBezTo>
                  <a:lnTo>
                    <a:pt x="307" y="307"/>
                  </a:lnTo>
                  <a:close/>
                </a:path>
              </a:pathLst>
            </a:custGeom>
            <a:solidFill>
              <a:schemeClr val="accent1"/>
            </a:solidFill>
            <a:ln cmpd="sng" w="9525">
              <a:no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3" name="Freeform 13"/>
            <p:cNvSpPr/>
            <p:nvPr/>
          </p:nvSpPr>
          <p:spPr bwMode="auto">
            <a:xfrm>
              <a:off x="5097231" y="2901213"/>
              <a:ext cx="920342" cy="923926"/>
            </a:xfrm>
            <a:custGeom>
              <a:gdLst>
                <a:gd fmla="*/ 0 w 306" name="T0"/>
                <a:gd fmla="*/ 0 h 307" name="T1"/>
                <a:gd fmla="*/ 0 w 306" name="T2"/>
                <a:gd fmla="*/ 307 h 307" name="T3"/>
                <a:gd fmla="*/ 306 w 306" name="T4"/>
                <a:gd fmla="*/ 0 h 307" name="T5"/>
                <a:gd fmla="*/ 0 w 306" name="T6"/>
                <a:gd fmla="*/ 0 h 307" name="T7"/>
              </a:gdLst>
              <a:cxnLst>
                <a:cxn ang="0">
                  <a:pos x="T0" y="T1"/>
                </a:cxn>
                <a:cxn ang="0">
                  <a:pos x="T2" y="T3"/>
                </a:cxn>
                <a:cxn ang="0">
                  <a:pos x="T4" y="T5"/>
                </a:cxn>
                <a:cxn ang="0">
                  <a:pos x="T6" y="T7"/>
                </a:cxn>
              </a:cxnLst>
              <a:rect b="b" l="0" r="r" t="0"/>
              <a:pathLst>
                <a:path h="307" w="306">
                  <a:moveTo>
                    <a:pt x="0" y="0"/>
                  </a:moveTo>
                  <a:cubicBezTo>
                    <a:pt x="0" y="307"/>
                    <a:pt x="0" y="307"/>
                    <a:pt x="0" y="307"/>
                  </a:cubicBezTo>
                  <a:cubicBezTo>
                    <a:pt x="166" y="301"/>
                    <a:pt x="301" y="167"/>
                    <a:pt x="306" y="0"/>
                  </a:cubicBezTo>
                  <a:lnTo>
                    <a:pt x="0" y="0"/>
                  </a:lnTo>
                  <a:close/>
                </a:path>
              </a:pathLst>
            </a:custGeom>
            <a:noFill/>
            <a:ln cmpd="sng" w="9525">
              <a:solidFill>
                <a:schemeClr val="accent4"/>
              </a:solid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4" name="Freeform 14"/>
            <p:cNvSpPr/>
            <p:nvPr/>
          </p:nvSpPr>
          <p:spPr bwMode="auto">
            <a:xfrm>
              <a:off x="4110246" y="2907564"/>
              <a:ext cx="923515" cy="923926"/>
            </a:xfrm>
            <a:custGeom>
              <a:gdLst>
                <a:gd fmla="*/ 307 w 307" name="T0"/>
                <a:gd fmla="*/ 0 h 307" name="T1"/>
                <a:gd fmla="*/ 0 w 307" name="T2"/>
                <a:gd fmla="*/ 0 h 307" name="T3"/>
                <a:gd fmla="*/ 307 w 307" name="T4"/>
                <a:gd fmla="*/ 307 h 307" name="T5"/>
                <a:gd fmla="*/ 307 w 307" name="T6"/>
                <a:gd fmla="*/ 0 h 307" name="T7"/>
              </a:gdLst>
              <a:cxnLst>
                <a:cxn ang="0">
                  <a:pos x="T0" y="T1"/>
                </a:cxn>
                <a:cxn ang="0">
                  <a:pos x="T2" y="T3"/>
                </a:cxn>
                <a:cxn ang="0">
                  <a:pos x="T4" y="T5"/>
                </a:cxn>
                <a:cxn ang="0">
                  <a:pos x="T6" y="T7"/>
                </a:cxn>
              </a:cxnLst>
              <a:rect b="b" l="0" r="r" t="0"/>
              <a:pathLst>
                <a:path h="307" w="307">
                  <a:moveTo>
                    <a:pt x="307" y="0"/>
                  </a:moveTo>
                  <a:cubicBezTo>
                    <a:pt x="0" y="0"/>
                    <a:pt x="0" y="0"/>
                    <a:pt x="0" y="0"/>
                  </a:cubicBezTo>
                  <a:cubicBezTo>
                    <a:pt x="6" y="167"/>
                    <a:pt x="140" y="301"/>
                    <a:pt x="307" y="307"/>
                  </a:cubicBezTo>
                  <a:lnTo>
                    <a:pt x="307" y="0"/>
                  </a:lnTo>
                  <a:close/>
                </a:path>
              </a:pathLst>
            </a:custGeom>
            <a:solidFill>
              <a:schemeClr val="accent4"/>
            </a:solidFill>
            <a:ln cmpd="sng" w="9525">
              <a:no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5" name="Freeform 15"/>
            <p:cNvSpPr/>
            <p:nvPr/>
          </p:nvSpPr>
          <p:spPr bwMode="auto">
            <a:xfrm>
              <a:off x="6081045" y="1923314"/>
              <a:ext cx="921928" cy="923926"/>
            </a:xfrm>
            <a:custGeom>
              <a:gdLst>
                <a:gd fmla="*/ 0 w 306" name="T0"/>
                <a:gd fmla="*/ 307 h 307" name="T1"/>
                <a:gd fmla="*/ 306 w 306" name="T2"/>
                <a:gd fmla="*/ 307 h 307" name="T3"/>
                <a:gd fmla="*/ 0 w 306" name="T4"/>
                <a:gd fmla="*/ 0 h 307" name="T5"/>
                <a:gd fmla="*/ 0 w 306" name="T6"/>
                <a:gd fmla="*/ 307 h 307" name="T7"/>
              </a:gdLst>
              <a:cxnLst>
                <a:cxn ang="0">
                  <a:pos x="T0" y="T1"/>
                </a:cxn>
                <a:cxn ang="0">
                  <a:pos x="T2" y="T3"/>
                </a:cxn>
                <a:cxn ang="0">
                  <a:pos x="T4" y="T5"/>
                </a:cxn>
                <a:cxn ang="0">
                  <a:pos x="T6" y="T7"/>
                </a:cxn>
              </a:cxnLst>
              <a:rect b="b" l="0" r="r" t="0"/>
              <a:pathLst>
                <a:path h="307" w="306">
                  <a:moveTo>
                    <a:pt x="0" y="307"/>
                  </a:moveTo>
                  <a:cubicBezTo>
                    <a:pt x="306" y="307"/>
                    <a:pt x="306" y="307"/>
                    <a:pt x="306" y="307"/>
                  </a:cubicBezTo>
                  <a:cubicBezTo>
                    <a:pt x="301" y="140"/>
                    <a:pt x="166" y="6"/>
                    <a:pt x="0" y="0"/>
                  </a:cubicBezTo>
                  <a:lnTo>
                    <a:pt x="0" y="307"/>
                  </a:lnTo>
                  <a:close/>
                </a:path>
              </a:pathLst>
            </a:custGeom>
            <a:noFill/>
            <a:ln cmpd="sng" w="9525">
              <a:solidFill>
                <a:schemeClr val="accent1"/>
              </a:solid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6" name="Freeform 16"/>
            <p:cNvSpPr/>
            <p:nvPr/>
          </p:nvSpPr>
          <p:spPr bwMode="auto">
            <a:xfrm>
              <a:off x="5097231" y="1923314"/>
              <a:ext cx="920342" cy="923926"/>
            </a:xfrm>
            <a:custGeom>
              <a:gdLst>
                <a:gd fmla="*/ 306 w 306" name="T0"/>
                <a:gd fmla="*/ 307 h 307" name="T1"/>
                <a:gd fmla="*/ 306 w 306" name="T2"/>
                <a:gd fmla="*/ 0 h 307" name="T3"/>
                <a:gd fmla="*/ 0 w 306" name="T4"/>
                <a:gd fmla="*/ 307 h 307" name="T5"/>
                <a:gd fmla="*/ 306 w 306" name="T6"/>
                <a:gd fmla="*/ 307 h 307" name="T7"/>
              </a:gdLst>
              <a:cxnLst>
                <a:cxn ang="0">
                  <a:pos x="T0" y="T1"/>
                </a:cxn>
                <a:cxn ang="0">
                  <a:pos x="T2" y="T3"/>
                </a:cxn>
                <a:cxn ang="0">
                  <a:pos x="T4" y="T5"/>
                </a:cxn>
                <a:cxn ang="0">
                  <a:pos x="T6" y="T7"/>
                </a:cxn>
              </a:cxnLst>
              <a:rect b="b" l="0" r="r" t="0"/>
              <a:pathLst>
                <a:path h="307" w="306">
                  <a:moveTo>
                    <a:pt x="306" y="307"/>
                  </a:moveTo>
                  <a:cubicBezTo>
                    <a:pt x="306" y="0"/>
                    <a:pt x="306" y="0"/>
                    <a:pt x="306" y="0"/>
                  </a:cubicBezTo>
                  <a:cubicBezTo>
                    <a:pt x="139" y="6"/>
                    <a:pt x="5" y="140"/>
                    <a:pt x="0" y="307"/>
                  </a:cubicBezTo>
                  <a:lnTo>
                    <a:pt x="306" y="307"/>
                  </a:lnTo>
                  <a:close/>
                </a:path>
              </a:pathLst>
            </a:custGeom>
            <a:solidFill>
              <a:schemeClr val="accent1"/>
            </a:solidFill>
            <a:ln cmpd="sng" w="9525">
              <a:no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7" name="Freeform 17"/>
            <p:cNvSpPr/>
            <p:nvPr/>
          </p:nvSpPr>
          <p:spPr bwMode="auto">
            <a:xfrm>
              <a:off x="7066444" y="2907564"/>
              <a:ext cx="920342" cy="923926"/>
            </a:xfrm>
            <a:custGeom>
              <a:gdLst>
                <a:gd fmla="*/ 0 w 306" name="T0"/>
                <a:gd fmla="*/ 0 h 307" name="T1"/>
                <a:gd fmla="*/ 0 w 306" name="T2"/>
                <a:gd fmla="*/ 307 h 307" name="T3"/>
                <a:gd fmla="*/ 306 w 306" name="T4"/>
                <a:gd fmla="*/ 0 h 307" name="T5"/>
                <a:gd fmla="*/ 0 w 306" name="T6"/>
                <a:gd fmla="*/ 0 h 307" name="T7"/>
              </a:gdLst>
              <a:cxnLst>
                <a:cxn ang="0">
                  <a:pos x="T0" y="T1"/>
                </a:cxn>
                <a:cxn ang="0">
                  <a:pos x="T2" y="T3"/>
                </a:cxn>
                <a:cxn ang="0">
                  <a:pos x="T4" y="T5"/>
                </a:cxn>
                <a:cxn ang="0">
                  <a:pos x="T6" y="T7"/>
                </a:cxn>
              </a:cxnLst>
              <a:rect b="b" l="0" r="r" t="0"/>
              <a:pathLst>
                <a:path h="307" w="306">
                  <a:moveTo>
                    <a:pt x="0" y="0"/>
                  </a:moveTo>
                  <a:cubicBezTo>
                    <a:pt x="0" y="307"/>
                    <a:pt x="0" y="307"/>
                    <a:pt x="0" y="307"/>
                  </a:cubicBezTo>
                  <a:cubicBezTo>
                    <a:pt x="167" y="301"/>
                    <a:pt x="301" y="167"/>
                    <a:pt x="306" y="0"/>
                  </a:cubicBezTo>
                  <a:lnTo>
                    <a:pt x="0" y="0"/>
                  </a:lnTo>
                  <a:close/>
                </a:path>
              </a:pathLst>
            </a:custGeom>
            <a:noFill/>
            <a:ln cmpd="sng" w="9525">
              <a:solidFill>
                <a:schemeClr val="accent2"/>
              </a:solid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8" name="Freeform 18"/>
            <p:cNvSpPr/>
            <p:nvPr/>
          </p:nvSpPr>
          <p:spPr bwMode="auto">
            <a:xfrm>
              <a:off x="6081045" y="2907564"/>
              <a:ext cx="921928" cy="923926"/>
            </a:xfrm>
            <a:custGeom>
              <a:gdLst>
                <a:gd fmla="*/ 306 w 306" name="T0"/>
                <a:gd fmla="*/ 0 h 307" name="T1"/>
                <a:gd fmla="*/ 0 w 306" name="T2"/>
                <a:gd fmla="*/ 0 h 307" name="T3"/>
                <a:gd fmla="*/ 306 w 306" name="T4"/>
                <a:gd fmla="*/ 307 h 307" name="T5"/>
                <a:gd fmla="*/ 306 w 306" name="T6"/>
                <a:gd fmla="*/ 0 h 307" name="T7"/>
              </a:gdLst>
              <a:cxnLst>
                <a:cxn ang="0">
                  <a:pos x="T0" y="T1"/>
                </a:cxn>
                <a:cxn ang="0">
                  <a:pos x="T2" y="T3"/>
                </a:cxn>
                <a:cxn ang="0">
                  <a:pos x="T4" y="T5"/>
                </a:cxn>
                <a:cxn ang="0">
                  <a:pos x="T6" y="T7"/>
                </a:cxn>
              </a:cxnLst>
              <a:rect b="b" l="0" r="r" t="0"/>
              <a:pathLst>
                <a:path h="307" w="306">
                  <a:moveTo>
                    <a:pt x="306" y="0"/>
                  </a:moveTo>
                  <a:cubicBezTo>
                    <a:pt x="0" y="0"/>
                    <a:pt x="0" y="0"/>
                    <a:pt x="0" y="0"/>
                  </a:cubicBezTo>
                  <a:cubicBezTo>
                    <a:pt x="5" y="167"/>
                    <a:pt x="139" y="301"/>
                    <a:pt x="306" y="307"/>
                  </a:cubicBezTo>
                  <a:lnTo>
                    <a:pt x="306" y="0"/>
                  </a:lnTo>
                  <a:close/>
                </a:path>
              </a:pathLst>
            </a:custGeom>
            <a:solidFill>
              <a:schemeClr val="accent2"/>
            </a:solidFill>
            <a:ln cmpd="sng" w="9525">
              <a:noFill/>
              <a:round/>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9" name="Freeform 19"/>
            <p:cNvSpPr>
              <a:spLocks noEditPoints="1"/>
            </p:cNvSpPr>
            <p:nvPr/>
          </p:nvSpPr>
          <p:spPr bwMode="auto">
            <a:xfrm>
              <a:off x="7375872" y="3148865"/>
              <a:ext cx="212630" cy="200025"/>
            </a:xfrm>
            <a:custGeom>
              <a:gdLst>
                <a:gd fmla="*/ 65 w 103" name="T0"/>
                <a:gd fmla="*/ 84 h 97" name="T1"/>
                <a:gd fmla="*/ 67 w 103" name="T2"/>
                <a:gd fmla="*/ 81 h 97" name="T3"/>
                <a:gd fmla="*/ 67 w 103" name="T4"/>
                <a:gd fmla="*/ 46 h 97" name="T5"/>
                <a:gd fmla="*/ 65 w 103" name="T6"/>
                <a:gd fmla="*/ 44 h 97" name="T7"/>
                <a:gd fmla="*/ 38 w 103" name="T8"/>
                <a:gd fmla="*/ 44 h 97" name="T9"/>
                <a:gd fmla="*/ 36 w 103" name="T10"/>
                <a:gd fmla="*/ 46 h 97" name="T11"/>
                <a:gd fmla="*/ 36 w 103" name="T12"/>
                <a:gd fmla="*/ 81 h 97" name="T13"/>
                <a:gd fmla="*/ 38 w 103" name="T14"/>
                <a:gd fmla="*/ 84 h 97" name="T15"/>
                <a:gd fmla="*/ 65 w 103" name="T16"/>
                <a:gd fmla="*/ 84 h 97" name="T17"/>
                <a:gd fmla="*/ 40 w 103" name="T18"/>
                <a:gd fmla="*/ 49 h 97" name="T19"/>
                <a:gd fmla="*/ 40 w 103" name="T20"/>
                <a:gd fmla="*/ 49 h 97" name="T21"/>
                <a:gd fmla="*/ 62 w 103" name="T22"/>
                <a:gd fmla="*/ 49 h 97" name="T23"/>
                <a:gd fmla="*/ 62 w 103" name="T24"/>
                <a:gd fmla="*/ 79 h 97" name="T25"/>
                <a:gd fmla="*/ 40 w 103" name="T26"/>
                <a:gd fmla="*/ 79 h 97" name="T27"/>
                <a:gd fmla="*/ 40 w 103" name="T28"/>
                <a:gd fmla="*/ 49 h 97" name="T29"/>
                <a:gd fmla="*/ 84 w 103" name="T30"/>
                <a:gd fmla="*/ 50 h 97" name="T31"/>
                <a:gd fmla="*/ 84 w 103" name="T32"/>
                <a:gd fmla="*/ 50 h 97" name="T33"/>
                <a:gd fmla="*/ 80 w 103" name="T34"/>
                <a:gd fmla="*/ 54 h 97" name="T35"/>
                <a:gd fmla="*/ 80 w 103" name="T36"/>
                <a:gd fmla="*/ 89 h 97" name="T37"/>
                <a:gd fmla="*/ 23 w 103" name="T38"/>
                <a:gd fmla="*/ 89 h 97" name="T39"/>
                <a:gd fmla="*/ 23 w 103" name="T40"/>
                <a:gd fmla="*/ 54 h 97" name="T41"/>
                <a:gd fmla="*/ 19 w 103" name="T42"/>
                <a:gd fmla="*/ 50 h 97" name="T43"/>
                <a:gd fmla="*/ 15 w 103" name="T44"/>
                <a:gd fmla="*/ 54 h 97" name="T45"/>
                <a:gd fmla="*/ 15 w 103" name="T46"/>
                <a:gd fmla="*/ 93 h 97" name="T47"/>
                <a:gd fmla="*/ 19 w 103" name="T48"/>
                <a:gd fmla="*/ 97 h 97" name="T49"/>
                <a:gd fmla="*/ 84 w 103" name="T50"/>
                <a:gd fmla="*/ 97 h 97" name="T51"/>
                <a:gd fmla="*/ 88 w 103" name="T52"/>
                <a:gd fmla="*/ 93 h 97" name="T53"/>
                <a:gd fmla="*/ 88 w 103" name="T54"/>
                <a:gd fmla="*/ 54 h 97" name="T55"/>
                <a:gd fmla="*/ 84 w 103" name="T56"/>
                <a:gd fmla="*/ 50 h 97" name="T57"/>
                <a:gd fmla="*/ 102 w 103" name="T58"/>
                <a:gd fmla="*/ 49 h 97" name="T59"/>
                <a:gd fmla="*/ 102 w 103" name="T60"/>
                <a:gd fmla="*/ 49 h 97" name="T61"/>
                <a:gd fmla="*/ 54 w 103" name="T62"/>
                <a:gd fmla="*/ 2 h 97" name="T63"/>
                <a:gd fmla="*/ 49 w 103" name="T64"/>
                <a:gd fmla="*/ 2 h 97" name="T65"/>
                <a:gd fmla="*/ 1 w 103" name="T66"/>
                <a:gd fmla="*/ 49 h 97" name="T67"/>
                <a:gd fmla="*/ 1 w 103" name="T68"/>
                <a:gd fmla="*/ 55 h 97" name="T69"/>
                <a:gd fmla="*/ 7 w 103" name="T70"/>
                <a:gd fmla="*/ 55 h 97" name="T71"/>
                <a:gd fmla="*/ 51 w 103" name="T72"/>
                <a:gd fmla="*/ 10 h 97" name="T73"/>
                <a:gd fmla="*/ 96 w 103" name="T74"/>
                <a:gd fmla="*/ 55 h 97" name="T75"/>
                <a:gd fmla="*/ 102 w 103" name="T76"/>
                <a:gd fmla="*/ 55 h 97" name="T77"/>
                <a:gd fmla="*/ 102 w 103" name="T78"/>
                <a:gd fmla="*/ 49 h 97"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97" w="103">
                  <a:moveTo>
                    <a:pt x="65" y="84"/>
                  </a:moveTo>
                  <a:cubicBezTo>
                    <a:pt x="66" y="84"/>
                    <a:pt x="67" y="83"/>
                    <a:pt x="67" y="81"/>
                  </a:cubicBezTo>
                  <a:cubicBezTo>
                    <a:pt x="67" y="46"/>
                    <a:pt x="67" y="46"/>
                    <a:pt x="67" y="46"/>
                  </a:cubicBezTo>
                  <a:cubicBezTo>
                    <a:pt x="67" y="45"/>
                    <a:pt x="66" y="44"/>
                    <a:pt x="65" y="44"/>
                  </a:cubicBezTo>
                  <a:cubicBezTo>
                    <a:pt x="38" y="44"/>
                    <a:pt x="38" y="44"/>
                    <a:pt x="38" y="44"/>
                  </a:cubicBezTo>
                  <a:cubicBezTo>
                    <a:pt x="37" y="44"/>
                    <a:pt x="36" y="45"/>
                    <a:pt x="36" y="46"/>
                  </a:cubicBezTo>
                  <a:cubicBezTo>
                    <a:pt x="36" y="81"/>
                    <a:pt x="36" y="81"/>
                    <a:pt x="36" y="81"/>
                  </a:cubicBezTo>
                  <a:cubicBezTo>
                    <a:pt x="36" y="83"/>
                    <a:pt x="37" y="84"/>
                    <a:pt x="38" y="84"/>
                  </a:cubicBezTo>
                  <a:cubicBezTo>
                    <a:pt x="65" y="84"/>
                    <a:pt x="65" y="84"/>
                    <a:pt x="65" y="84"/>
                  </a:cubicBezTo>
                  <a:close/>
                  <a:moveTo>
                    <a:pt x="40" y="49"/>
                  </a:moveTo>
                  <a:cubicBezTo>
                    <a:pt x="40" y="49"/>
                    <a:pt x="40" y="49"/>
                    <a:pt x="40" y="49"/>
                  </a:cubicBezTo>
                  <a:cubicBezTo>
                    <a:pt x="62" y="49"/>
                    <a:pt x="62" y="49"/>
                    <a:pt x="62" y="49"/>
                  </a:cubicBezTo>
                  <a:cubicBezTo>
                    <a:pt x="62" y="79"/>
                    <a:pt x="62" y="79"/>
                    <a:pt x="62" y="79"/>
                  </a:cubicBezTo>
                  <a:cubicBezTo>
                    <a:pt x="40" y="79"/>
                    <a:pt x="40" y="79"/>
                    <a:pt x="40" y="79"/>
                  </a:cubicBezTo>
                  <a:cubicBezTo>
                    <a:pt x="40" y="49"/>
                    <a:pt x="40" y="49"/>
                    <a:pt x="40" y="49"/>
                  </a:cubicBezTo>
                  <a:close/>
                  <a:moveTo>
                    <a:pt x="84" y="50"/>
                  </a:moveTo>
                  <a:cubicBezTo>
                    <a:pt x="84" y="50"/>
                    <a:pt x="84" y="50"/>
                    <a:pt x="84" y="50"/>
                  </a:cubicBezTo>
                  <a:cubicBezTo>
                    <a:pt x="82" y="50"/>
                    <a:pt x="80" y="52"/>
                    <a:pt x="80" y="54"/>
                  </a:cubicBezTo>
                  <a:cubicBezTo>
                    <a:pt x="80" y="89"/>
                    <a:pt x="80" y="89"/>
                    <a:pt x="80" y="89"/>
                  </a:cubicBezTo>
                  <a:cubicBezTo>
                    <a:pt x="23" y="89"/>
                    <a:pt x="23" y="89"/>
                    <a:pt x="23" y="89"/>
                  </a:cubicBezTo>
                  <a:cubicBezTo>
                    <a:pt x="23" y="54"/>
                    <a:pt x="23" y="54"/>
                    <a:pt x="23" y="54"/>
                  </a:cubicBezTo>
                  <a:cubicBezTo>
                    <a:pt x="23" y="52"/>
                    <a:pt x="21" y="50"/>
                    <a:pt x="19" y="50"/>
                  </a:cubicBezTo>
                  <a:cubicBezTo>
                    <a:pt x="17" y="50"/>
                    <a:pt x="15" y="52"/>
                    <a:pt x="15" y="54"/>
                  </a:cubicBezTo>
                  <a:cubicBezTo>
                    <a:pt x="15" y="93"/>
                    <a:pt x="15" y="93"/>
                    <a:pt x="15" y="93"/>
                  </a:cubicBezTo>
                  <a:cubicBezTo>
                    <a:pt x="15" y="95"/>
                    <a:pt x="17" y="97"/>
                    <a:pt x="19" y="97"/>
                  </a:cubicBezTo>
                  <a:cubicBezTo>
                    <a:pt x="84" y="97"/>
                    <a:pt x="84" y="97"/>
                    <a:pt x="84" y="97"/>
                  </a:cubicBezTo>
                  <a:cubicBezTo>
                    <a:pt x="86" y="97"/>
                    <a:pt x="88" y="95"/>
                    <a:pt x="88" y="93"/>
                  </a:cubicBezTo>
                  <a:cubicBezTo>
                    <a:pt x="88" y="54"/>
                    <a:pt x="88" y="54"/>
                    <a:pt x="88" y="54"/>
                  </a:cubicBezTo>
                  <a:cubicBezTo>
                    <a:pt x="88" y="52"/>
                    <a:pt x="86" y="50"/>
                    <a:pt x="84" y="50"/>
                  </a:cubicBezTo>
                  <a:close/>
                  <a:moveTo>
                    <a:pt x="102" y="49"/>
                  </a:moveTo>
                  <a:cubicBezTo>
                    <a:pt x="102" y="49"/>
                    <a:pt x="102" y="49"/>
                    <a:pt x="102" y="49"/>
                  </a:cubicBezTo>
                  <a:cubicBezTo>
                    <a:pt x="54" y="2"/>
                    <a:pt x="54" y="2"/>
                    <a:pt x="54" y="2"/>
                  </a:cubicBezTo>
                  <a:cubicBezTo>
                    <a:pt x="53" y="0"/>
                    <a:pt x="50" y="0"/>
                    <a:pt x="49" y="2"/>
                  </a:cubicBezTo>
                  <a:cubicBezTo>
                    <a:pt x="1" y="49"/>
                    <a:pt x="1" y="49"/>
                    <a:pt x="1" y="49"/>
                  </a:cubicBezTo>
                  <a:cubicBezTo>
                    <a:pt x="0" y="51"/>
                    <a:pt x="0" y="53"/>
                    <a:pt x="1" y="55"/>
                  </a:cubicBezTo>
                  <a:cubicBezTo>
                    <a:pt x="3" y="57"/>
                    <a:pt x="5" y="57"/>
                    <a:pt x="7" y="55"/>
                  </a:cubicBezTo>
                  <a:cubicBezTo>
                    <a:pt x="51" y="10"/>
                    <a:pt x="51" y="10"/>
                    <a:pt x="51" y="10"/>
                  </a:cubicBezTo>
                  <a:cubicBezTo>
                    <a:pt x="96" y="55"/>
                    <a:pt x="96" y="55"/>
                    <a:pt x="96" y="55"/>
                  </a:cubicBezTo>
                  <a:cubicBezTo>
                    <a:pt x="98" y="57"/>
                    <a:pt x="100" y="57"/>
                    <a:pt x="102" y="55"/>
                  </a:cubicBezTo>
                  <a:cubicBezTo>
                    <a:pt x="103" y="53"/>
                    <a:pt x="103" y="51"/>
                    <a:pt x="102" y="49"/>
                  </a:cubicBezTo>
                  <a:close/>
                </a:path>
              </a:pathLst>
            </a:custGeom>
            <a:solidFill>
              <a:schemeClr val="accent2"/>
            </a:solidFill>
            <a:ln>
              <a:noFill/>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0" name="Freeform 20"/>
            <p:cNvSpPr>
              <a:spLocks noEditPoints="1"/>
            </p:cNvSpPr>
            <p:nvPr/>
          </p:nvSpPr>
          <p:spPr bwMode="auto">
            <a:xfrm>
              <a:off x="4413321" y="2331301"/>
              <a:ext cx="247541" cy="254000"/>
            </a:xfrm>
            <a:custGeom>
              <a:gdLst>
                <a:gd fmla="*/ 3 w 120" name="T0"/>
                <a:gd fmla="*/ 63 h 124" name="T1"/>
                <a:gd fmla="*/ 60 w 120" name="T2"/>
                <a:gd fmla="*/ 20 h 124" name="T3"/>
                <a:gd fmla="*/ 20 w 120" name="T4"/>
                <a:gd fmla="*/ 60 h 124" name="T5"/>
                <a:gd fmla="*/ 30 w 120" name="T6"/>
                <a:gd fmla="*/ 60 h 124" name="T7"/>
                <a:gd fmla="*/ 44 w 120" name="T8"/>
                <a:gd fmla="*/ 108 h 124" name="T9"/>
                <a:gd fmla="*/ 76 w 120" name="T10"/>
                <a:gd fmla="*/ 102 h 124" name="T11"/>
                <a:gd fmla="*/ 53 w 120" name="T12"/>
                <a:gd fmla="*/ 124 h 124" name="T13"/>
                <a:gd fmla="*/ 67 w 120" name="T14"/>
                <a:gd fmla="*/ 118 h 124" name="T15"/>
                <a:gd fmla="*/ 44 w 120" name="T16"/>
                <a:gd fmla="*/ 116 h 124" name="T17"/>
                <a:gd fmla="*/ 76 w 120" name="T18"/>
                <a:gd fmla="*/ 110 h 124" name="T19"/>
                <a:gd fmla="*/ 84 w 120" name="T20"/>
                <a:gd fmla="*/ 60 h 124" name="T21"/>
                <a:gd fmla="*/ 75 w 120" name="T22"/>
                <a:gd fmla="*/ 56 h 124" name="T23"/>
                <a:gd fmla="*/ 60 w 120" name="T24"/>
                <a:gd fmla="*/ 56 h 124" name="T25"/>
                <a:gd fmla="*/ 50 w 120" name="T26"/>
                <a:gd fmla="*/ 57 h 124" name="T27"/>
                <a:gd fmla="*/ 35 w 120" name="T28"/>
                <a:gd fmla="*/ 60 h 124" name="T29"/>
                <a:gd fmla="*/ 47 w 120" name="T30"/>
                <a:gd fmla="*/ 62 h 124" name="T31"/>
                <a:gd fmla="*/ 50 w 120" name="T32"/>
                <a:gd fmla="*/ 64 h 124" name="T33"/>
                <a:gd fmla="*/ 50 w 120" name="T34"/>
                <a:gd fmla="*/ 64 h 124" name="T35"/>
                <a:gd fmla="*/ 51 w 120" name="T36"/>
                <a:gd fmla="*/ 64 h 124" name="T37"/>
                <a:gd fmla="*/ 51 w 120" name="T38"/>
                <a:gd fmla="*/ 64 h 124" name="T39"/>
                <a:gd fmla="*/ 51 w 120" name="T40"/>
                <a:gd fmla="*/ 65 h 124" name="T41"/>
                <a:gd fmla="*/ 51 w 120" name="T42"/>
                <a:gd fmla="*/ 65 h 124" name="T43"/>
                <a:gd fmla="*/ 51 w 120" name="T44"/>
                <a:gd fmla="*/ 65 h 124" name="T45"/>
                <a:gd fmla="*/ 52 w 120" name="T46"/>
                <a:gd fmla="*/ 65 h 124" name="T47"/>
                <a:gd fmla="*/ 52 w 120" name="T48"/>
                <a:gd fmla="*/ 65 h 124" name="T49"/>
                <a:gd fmla="*/ 52 w 120" name="T50"/>
                <a:gd fmla="*/ 65 h 124" name="T51"/>
                <a:gd fmla="*/ 52 w 120" name="T52"/>
                <a:gd fmla="*/ 65 h 124" name="T53"/>
                <a:gd fmla="*/ 53 w 120" name="T54"/>
                <a:gd fmla="*/ 65 h 124" name="T55"/>
                <a:gd fmla="*/ 53 w 120" name="T56"/>
                <a:gd fmla="*/ 65 h 124" name="T57"/>
                <a:gd fmla="*/ 53 w 120" name="T58"/>
                <a:gd fmla="*/ 65 h 124" name="T59"/>
                <a:gd fmla="*/ 53 w 120" name="T60"/>
                <a:gd fmla="*/ 65 h 124" name="T61"/>
                <a:gd fmla="*/ 53 w 120" name="T62"/>
                <a:gd fmla="*/ 65 h 124" name="T63"/>
                <a:gd fmla="*/ 54 w 120" name="T64"/>
                <a:gd fmla="*/ 65 h 124" name="T65"/>
                <a:gd fmla="*/ 54 w 120" name="T66"/>
                <a:gd fmla="*/ 65 h 124" name="T67"/>
                <a:gd fmla="*/ 54 w 120" name="T68"/>
                <a:gd fmla="*/ 64 h 124" name="T69"/>
                <a:gd fmla="*/ 54 w 120" name="T70"/>
                <a:gd fmla="*/ 64 h 124" name="T71"/>
                <a:gd fmla="*/ 55 w 120" name="T72"/>
                <a:gd fmla="*/ 64 h 124" name="T73"/>
                <a:gd fmla="*/ 58 w 120" name="T74"/>
                <a:gd fmla="*/ 62 h 124" name="T75"/>
                <a:gd fmla="*/ 64 w 120" name="T76"/>
                <a:gd fmla="*/ 63 h 124" name="T77"/>
                <a:gd fmla="*/ 69 w 120" name="T78"/>
                <a:gd fmla="*/ 64 h 124" name="T79"/>
                <a:gd fmla="*/ 80 w 120" name="T80"/>
                <a:gd fmla="*/ 64 h 124" name="T81"/>
                <a:gd fmla="*/ 29 w 120" name="T82"/>
                <a:gd fmla="*/ 26 h 124" name="T83"/>
                <a:gd fmla="*/ 25 w 120" name="T84"/>
                <a:gd fmla="*/ 30 h 124" name="T85"/>
                <a:gd fmla="*/ 106 w 120" name="T86"/>
                <a:gd fmla="*/ 63 h 124" name="T87"/>
                <a:gd fmla="*/ 120 w 120" name="T88"/>
                <a:gd fmla="*/ 60 h 124" name="T89"/>
                <a:gd fmla="*/ 95 w 120" name="T90"/>
                <a:gd fmla="*/ 30 h 124" name="T91"/>
                <a:gd fmla="*/ 91 w 120" name="T92"/>
                <a:gd fmla="*/ 26 h 124" name="T93"/>
                <a:gd fmla="*/ 63 w 120" name="T94"/>
                <a:gd fmla="*/ 14 h 124" name="T95"/>
                <a:gd fmla="*/ 60 w 120" name="T96"/>
                <a:gd fmla="*/ 0 h 124"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24" w="120">
                  <a:moveTo>
                    <a:pt x="14" y="58"/>
                  </a:moveTo>
                  <a:cubicBezTo>
                    <a:pt x="15" y="58"/>
                    <a:pt x="16" y="59"/>
                    <a:pt x="16" y="60"/>
                  </a:cubicBezTo>
                  <a:cubicBezTo>
                    <a:pt x="16" y="62"/>
                    <a:pt x="15" y="63"/>
                    <a:pt x="14" y="63"/>
                  </a:cubicBezTo>
                  <a:cubicBezTo>
                    <a:pt x="3" y="63"/>
                    <a:pt x="3" y="63"/>
                    <a:pt x="3" y="63"/>
                  </a:cubicBezTo>
                  <a:cubicBezTo>
                    <a:pt x="1" y="63"/>
                    <a:pt x="0" y="62"/>
                    <a:pt x="0" y="60"/>
                  </a:cubicBezTo>
                  <a:cubicBezTo>
                    <a:pt x="0" y="59"/>
                    <a:pt x="1" y="58"/>
                    <a:pt x="3" y="58"/>
                  </a:cubicBezTo>
                  <a:cubicBezTo>
                    <a:pt x="14" y="58"/>
                    <a:pt x="14" y="58"/>
                    <a:pt x="14" y="58"/>
                  </a:cubicBezTo>
                  <a:close/>
                  <a:moveTo>
                    <a:pt x="60" y="20"/>
                  </a:moveTo>
                  <a:cubicBezTo>
                    <a:pt x="60" y="20"/>
                    <a:pt x="60" y="20"/>
                    <a:pt x="60" y="20"/>
                  </a:cubicBezTo>
                  <a:cubicBezTo>
                    <a:pt x="82" y="20"/>
                    <a:pt x="100" y="38"/>
                    <a:pt x="100" y="60"/>
                  </a:cubicBezTo>
                  <a:cubicBezTo>
                    <a:pt x="100" y="83"/>
                    <a:pt x="82" y="101"/>
                    <a:pt x="60" y="101"/>
                  </a:cubicBezTo>
                  <a:cubicBezTo>
                    <a:pt x="38" y="101"/>
                    <a:pt x="20" y="83"/>
                    <a:pt x="20" y="60"/>
                  </a:cubicBezTo>
                  <a:cubicBezTo>
                    <a:pt x="20" y="38"/>
                    <a:pt x="38" y="20"/>
                    <a:pt x="60" y="20"/>
                  </a:cubicBezTo>
                  <a:close/>
                  <a:moveTo>
                    <a:pt x="60" y="30"/>
                  </a:moveTo>
                  <a:cubicBezTo>
                    <a:pt x="60" y="30"/>
                    <a:pt x="60" y="30"/>
                    <a:pt x="60" y="30"/>
                  </a:cubicBezTo>
                  <a:cubicBezTo>
                    <a:pt x="43" y="30"/>
                    <a:pt x="30" y="44"/>
                    <a:pt x="30" y="60"/>
                  </a:cubicBezTo>
                  <a:cubicBezTo>
                    <a:pt x="30" y="77"/>
                    <a:pt x="43" y="91"/>
                    <a:pt x="60" y="91"/>
                  </a:cubicBezTo>
                  <a:cubicBezTo>
                    <a:pt x="77" y="91"/>
                    <a:pt x="90" y="77"/>
                    <a:pt x="90" y="60"/>
                  </a:cubicBezTo>
                  <a:cubicBezTo>
                    <a:pt x="90" y="44"/>
                    <a:pt x="77" y="30"/>
                    <a:pt x="60" y="30"/>
                  </a:cubicBezTo>
                  <a:close/>
                  <a:moveTo>
                    <a:pt x="44" y="108"/>
                  </a:moveTo>
                  <a:cubicBezTo>
                    <a:pt x="44" y="108"/>
                    <a:pt x="44" y="108"/>
                    <a:pt x="44" y="108"/>
                  </a:cubicBezTo>
                  <a:cubicBezTo>
                    <a:pt x="42" y="108"/>
                    <a:pt x="41" y="107"/>
                    <a:pt x="41" y="105"/>
                  </a:cubicBezTo>
                  <a:cubicBezTo>
                    <a:pt x="41" y="104"/>
                    <a:pt x="42" y="102"/>
                    <a:pt x="44" y="102"/>
                  </a:cubicBezTo>
                  <a:cubicBezTo>
                    <a:pt x="76" y="102"/>
                    <a:pt x="76" y="102"/>
                    <a:pt x="76" y="102"/>
                  </a:cubicBezTo>
                  <a:cubicBezTo>
                    <a:pt x="78" y="102"/>
                    <a:pt x="79" y="104"/>
                    <a:pt x="79" y="105"/>
                  </a:cubicBezTo>
                  <a:cubicBezTo>
                    <a:pt x="79" y="107"/>
                    <a:pt x="78" y="108"/>
                    <a:pt x="76" y="108"/>
                  </a:cubicBezTo>
                  <a:cubicBezTo>
                    <a:pt x="44" y="108"/>
                    <a:pt x="44" y="108"/>
                    <a:pt x="44" y="108"/>
                  </a:cubicBezTo>
                  <a:close/>
                  <a:moveTo>
                    <a:pt x="53" y="124"/>
                  </a:moveTo>
                  <a:cubicBezTo>
                    <a:pt x="53" y="124"/>
                    <a:pt x="53" y="124"/>
                    <a:pt x="53" y="124"/>
                  </a:cubicBezTo>
                  <a:cubicBezTo>
                    <a:pt x="51" y="124"/>
                    <a:pt x="50" y="123"/>
                    <a:pt x="50" y="121"/>
                  </a:cubicBezTo>
                  <a:cubicBezTo>
                    <a:pt x="50" y="119"/>
                    <a:pt x="51" y="118"/>
                    <a:pt x="53" y="118"/>
                  </a:cubicBezTo>
                  <a:cubicBezTo>
                    <a:pt x="67" y="118"/>
                    <a:pt x="67" y="118"/>
                    <a:pt x="67" y="118"/>
                  </a:cubicBezTo>
                  <a:cubicBezTo>
                    <a:pt x="69" y="118"/>
                    <a:pt x="70" y="119"/>
                    <a:pt x="70" y="121"/>
                  </a:cubicBezTo>
                  <a:cubicBezTo>
                    <a:pt x="70" y="123"/>
                    <a:pt x="69" y="124"/>
                    <a:pt x="67" y="124"/>
                  </a:cubicBezTo>
                  <a:cubicBezTo>
                    <a:pt x="53" y="124"/>
                    <a:pt x="53" y="124"/>
                    <a:pt x="53" y="124"/>
                  </a:cubicBezTo>
                  <a:close/>
                  <a:moveTo>
                    <a:pt x="44" y="116"/>
                  </a:moveTo>
                  <a:cubicBezTo>
                    <a:pt x="44" y="116"/>
                    <a:pt x="44" y="116"/>
                    <a:pt x="44" y="116"/>
                  </a:cubicBezTo>
                  <a:cubicBezTo>
                    <a:pt x="42" y="116"/>
                    <a:pt x="41" y="115"/>
                    <a:pt x="41" y="113"/>
                  </a:cubicBezTo>
                  <a:cubicBezTo>
                    <a:pt x="41" y="112"/>
                    <a:pt x="42" y="110"/>
                    <a:pt x="44" y="110"/>
                  </a:cubicBezTo>
                  <a:cubicBezTo>
                    <a:pt x="76" y="110"/>
                    <a:pt x="76" y="110"/>
                    <a:pt x="76" y="110"/>
                  </a:cubicBezTo>
                  <a:cubicBezTo>
                    <a:pt x="78" y="110"/>
                    <a:pt x="79" y="112"/>
                    <a:pt x="79" y="113"/>
                  </a:cubicBezTo>
                  <a:cubicBezTo>
                    <a:pt x="79" y="115"/>
                    <a:pt x="78" y="116"/>
                    <a:pt x="76" y="116"/>
                  </a:cubicBezTo>
                  <a:cubicBezTo>
                    <a:pt x="44" y="116"/>
                    <a:pt x="44" y="116"/>
                    <a:pt x="44" y="116"/>
                  </a:cubicBezTo>
                  <a:close/>
                  <a:moveTo>
                    <a:pt x="84" y="60"/>
                  </a:moveTo>
                  <a:cubicBezTo>
                    <a:pt x="84" y="60"/>
                    <a:pt x="84" y="60"/>
                    <a:pt x="84" y="60"/>
                  </a:cubicBezTo>
                  <a:cubicBezTo>
                    <a:pt x="83" y="59"/>
                    <a:pt x="82" y="58"/>
                    <a:pt x="80" y="57"/>
                  </a:cubicBezTo>
                  <a:cubicBezTo>
                    <a:pt x="79" y="57"/>
                    <a:pt x="78" y="56"/>
                    <a:pt x="78" y="56"/>
                  </a:cubicBezTo>
                  <a:cubicBezTo>
                    <a:pt x="77" y="56"/>
                    <a:pt x="76" y="56"/>
                    <a:pt x="75" y="56"/>
                  </a:cubicBezTo>
                  <a:cubicBezTo>
                    <a:pt x="72" y="56"/>
                    <a:pt x="70" y="57"/>
                    <a:pt x="67" y="58"/>
                  </a:cubicBezTo>
                  <a:cubicBezTo>
                    <a:pt x="67" y="58"/>
                    <a:pt x="66" y="57"/>
                    <a:pt x="65" y="57"/>
                  </a:cubicBezTo>
                  <a:cubicBezTo>
                    <a:pt x="64" y="57"/>
                    <a:pt x="64" y="56"/>
                    <a:pt x="63" y="56"/>
                  </a:cubicBezTo>
                  <a:cubicBezTo>
                    <a:pt x="62" y="56"/>
                    <a:pt x="61" y="56"/>
                    <a:pt x="60" y="56"/>
                  </a:cubicBezTo>
                  <a:cubicBezTo>
                    <a:pt x="59" y="56"/>
                    <a:pt x="58" y="56"/>
                    <a:pt x="57" y="56"/>
                  </a:cubicBezTo>
                  <a:cubicBezTo>
                    <a:pt x="56" y="56"/>
                    <a:pt x="56" y="57"/>
                    <a:pt x="55" y="57"/>
                  </a:cubicBezTo>
                  <a:cubicBezTo>
                    <a:pt x="54" y="57"/>
                    <a:pt x="53" y="58"/>
                    <a:pt x="52" y="58"/>
                  </a:cubicBezTo>
                  <a:cubicBezTo>
                    <a:pt x="52" y="58"/>
                    <a:pt x="51" y="57"/>
                    <a:pt x="50" y="57"/>
                  </a:cubicBezTo>
                  <a:cubicBezTo>
                    <a:pt x="49" y="57"/>
                    <a:pt x="49" y="56"/>
                    <a:pt x="48" y="56"/>
                  </a:cubicBezTo>
                  <a:cubicBezTo>
                    <a:pt x="47" y="56"/>
                    <a:pt x="46" y="56"/>
                    <a:pt x="45" y="56"/>
                  </a:cubicBezTo>
                  <a:cubicBezTo>
                    <a:pt x="42" y="56"/>
                    <a:pt x="40" y="57"/>
                    <a:pt x="37" y="58"/>
                  </a:cubicBezTo>
                  <a:cubicBezTo>
                    <a:pt x="37" y="59"/>
                    <a:pt x="36" y="59"/>
                    <a:pt x="35" y="60"/>
                  </a:cubicBezTo>
                  <a:cubicBezTo>
                    <a:pt x="34" y="61"/>
                    <a:pt x="34" y="63"/>
                    <a:pt x="35" y="64"/>
                  </a:cubicBezTo>
                  <a:cubicBezTo>
                    <a:pt x="37" y="65"/>
                    <a:pt x="38" y="65"/>
                    <a:pt x="40" y="64"/>
                  </a:cubicBezTo>
                  <a:cubicBezTo>
                    <a:pt x="41" y="63"/>
                    <a:pt x="43" y="62"/>
                    <a:pt x="45" y="62"/>
                  </a:cubicBezTo>
                  <a:cubicBezTo>
                    <a:pt x="46" y="62"/>
                    <a:pt x="46" y="62"/>
                    <a:pt x="47" y="62"/>
                  </a:cubicBezTo>
                  <a:cubicBezTo>
                    <a:pt x="47" y="62"/>
                    <a:pt x="47" y="62"/>
                    <a:pt x="48" y="62"/>
                  </a:cubicBezTo>
                  <a:cubicBezTo>
                    <a:pt x="49" y="63"/>
                    <a:pt x="50" y="63"/>
                    <a:pt x="50" y="64"/>
                  </a:cubicBezTo>
                  <a:cubicBezTo>
                    <a:pt x="50" y="64"/>
                    <a:pt x="50" y="64"/>
                    <a:pt x="50" y="64"/>
                  </a:cubicBezTo>
                  <a:cubicBezTo>
                    <a:pt x="50" y="64"/>
                    <a:pt x="50" y="64"/>
                    <a:pt x="50" y="64"/>
                  </a:cubicBezTo>
                  <a:cubicBezTo>
                    <a:pt x="50" y="64"/>
                    <a:pt x="50" y="64"/>
                    <a:pt x="50" y="64"/>
                  </a:cubicBezTo>
                  <a:cubicBezTo>
                    <a:pt x="50" y="64"/>
                    <a:pt x="50" y="64"/>
                    <a:pt x="50" y="64"/>
                  </a:cubicBezTo>
                  <a:cubicBezTo>
                    <a:pt x="50" y="64"/>
                    <a:pt x="50" y="64"/>
                    <a:pt x="50" y="64"/>
                  </a:cubicBezTo>
                  <a:cubicBezTo>
                    <a:pt x="50" y="64"/>
                    <a:pt x="50" y="64"/>
                    <a:pt x="50"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5" y="64"/>
                    <a:pt x="55" y="64"/>
                    <a:pt x="55" y="64"/>
                  </a:cubicBezTo>
                  <a:cubicBezTo>
                    <a:pt x="55" y="64"/>
                    <a:pt x="55" y="64"/>
                    <a:pt x="55" y="64"/>
                  </a:cubicBezTo>
                  <a:cubicBezTo>
                    <a:pt x="55" y="64"/>
                    <a:pt x="55" y="64"/>
                    <a:pt x="55" y="64"/>
                  </a:cubicBezTo>
                  <a:cubicBezTo>
                    <a:pt x="55" y="64"/>
                    <a:pt x="55" y="64"/>
                    <a:pt x="55" y="64"/>
                  </a:cubicBezTo>
                  <a:cubicBezTo>
                    <a:pt x="55" y="64"/>
                    <a:pt x="55" y="64"/>
                    <a:pt x="55" y="64"/>
                  </a:cubicBezTo>
                  <a:cubicBezTo>
                    <a:pt x="55" y="63"/>
                    <a:pt x="56" y="63"/>
                    <a:pt x="57" y="62"/>
                  </a:cubicBezTo>
                  <a:cubicBezTo>
                    <a:pt x="57" y="62"/>
                    <a:pt x="58" y="62"/>
                    <a:pt x="58" y="62"/>
                  </a:cubicBezTo>
                  <a:cubicBezTo>
                    <a:pt x="59" y="62"/>
                    <a:pt x="59" y="62"/>
                    <a:pt x="60" y="62"/>
                  </a:cubicBezTo>
                  <a:cubicBezTo>
                    <a:pt x="61" y="62"/>
                    <a:pt x="61" y="62"/>
                    <a:pt x="61" y="62"/>
                  </a:cubicBezTo>
                  <a:cubicBezTo>
                    <a:pt x="62" y="62"/>
                    <a:pt x="62" y="62"/>
                    <a:pt x="63" y="62"/>
                  </a:cubicBezTo>
                  <a:cubicBezTo>
                    <a:pt x="63" y="63"/>
                    <a:pt x="64" y="63"/>
                    <a:pt x="64" y="63"/>
                  </a:cubicBezTo>
                  <a:cubicBezTo>
                    <a:pt x="65" y="63"/>
                    <a:pt x="65" y="64"/>
                    <a:pt x="65" y="64"/>
                  </a:cubicBezTo>
                  <a:cubicBezTo>
                    <a:pt x="65" y="64"/>
                    <a:pt x="65" y="64"/>
                    <a:pt x="65" y="64"/>
                  </a:cubicBezTo>
                  <a:cubicBezTo>
                    <a:pt x="65" y="64"/>
                    <a:pt x="65" y="64"/>
                    <a:pt x="65" y="64"/>
                  </a:cubicBezTo>
                  <a:cubicBezTo>
                    <a:pt x="66" y="65"/>
                    <a:pt x="68" y="65"/>
                    <a:pt x="69" y="64"/>
                  </a:cubicBezTo>
                  <a:cubicBezTo>
                    <a:pt x="71" y="63"/>
                    <a:pt x="73" y="62"/>
                    <a:pt x="75" y="62"/>
                  </a:cubicBezTo>
                  <a:cubicBezTo>
                    <a:pt x="76" y="62"/>
                    <a:pt x="76" y="62"/>
                    <a:pt x="76" y="62"/>
                  </a:cubicBezTo>
                  <a:cubicBezTo>
                    <a:pt x="77" y="62"/>
                    <a:pt x="77" y="62"/>
                    <a:pt x="78" y="62"/>
                  </a:cubicBezTo>
                  <a:cubicBezTo>
                    <a:pt x="79" y="63"/>
                    <a:pt x="80" y="63"/>
                    <a:pt x="80" y="64"/>
                  </a:cubicBezTo>
                  <a:cubicBezTo>
                    <a:pt x="82" y="65"/>
                    <a:pt x="83" y="65"/>
                    <a:pt x="84" y="64"/>
                  </a:cubicBezTo>
                  <a:cubicBezTo>
                    <a:pt x="86" y="63"/>
                    <a:pt x="86" y="61"/>
                    <a:pt x="84" y="60"/>
                  </a:cubicBezTo>
                  <a:close/>
                  <a:moveTo>
                    <a:pt x="29" y="26"/>
                  </a:moveTo>
                  <a:cubicBezTo>
                    <a:pt x="29" y="26"/>
                    <a:pt x="29" y="26"/>
                    <a:pt x="29" y="26"/>
                  </a:cubicBezTo>
                  <a:cubicBezTo>
                    <a:pt x="22" y="18"/>
                    <a:pt x="22" y="18"/>
                    <a:pt x="22" y="18"/>
                  </a:cubicBezTo>
                  <a:cubicBezTo>
                    <a:pt x="21" y="17"/>
                    <a:pt x="19" y="17"/>
                    <a:pt x="17" y="18"/>
                  </a:cubicBezTo>
                  <a:cubicBezTo>
                    <a:pt x="16" y="19"/>
                    <a:pt x="16" y="21"/>
                    <a:pt x="17" y="22"/>
                  </a:cubicBezTo>
                  <a:cubicBezTo>
                    <a:pt x="25" y="30"/>
                    <a:pt x="25" y="30"/>
                    <a:pt x="25" y="30"/>
                  </a:cubicBezTo>
                  <a:cubicBezTo>
                    <a:pt x="26" y="31"/>
                    <a:pt x="28" y="31"/>
                    <a:pt x="29" y="30"/>
                  </a:cubicBezTo>
                  <a:cubicBezTo>
                    <a:pt x="30" y="29"/>
                    <a:pt x="30" y="27"/>
                    <a:pt x="29" y="26"/>
                  </a:cubicBezTo>
                  <a:close/>
                  <a:moveTo>
                    <a:pt x="106" y="63"/>
                  </a:moveTo>
                  <a:cubicBezTo>
                    <a:pt x="106" y="63"/>
                    <a:pt x="106" y="63"/>
                    <a:pt x="106" y="63"/>
                  </a:cubicBezTo>
                  <a:cubicBezTo>
                    <a:pt x="105" y="63"/>
                    <a:pt x="103" y="62"/>
                    <a:pt x="103" y="60"/>
                  </a:cubicBezTo>
                  <a:cubicBezTo>
                    <a:pt x="103" y="59"/>
                    <a:pt x="105" y="58"/>
                    <a:pt x="106" y="58"/>
                  </a:cubicBezTo>
                  <a:cubicBezTo>
                    <a:pt x="117" y="58"/>
                    <a:pt x="117" y="58"/>
                    <a:pt x="117" y="58"/>
                  </a:cubicBezTo>
                  <a:cubicBezTo>
                    <a:pt x="119" y="58"/>
                    <a:pt x="120" y="59"/>
                    <a:pt x="120" y="60"/>
                  </a:cubicBezTo>
                  <a:cubicBezTo>
                    <a:pt x="120" y="62"/>
                    <a:pt x="119" y="63"/>
                    <a:pt x="117" y="63"/>
                  </a:cubicBezTo>
                  <a:cubicBezTo>
                    <a:pt x="106" y="63"/>
                    <a:pt x="106" y="63"/>
                    <a:pt x="106" y="63"/>
                  </a:cubicBezTo>
                  <a:close/>
                  <a:moveTo>
                    <a:pt x="95" y="30"/>
                  </a:moveTo>
                  <a:cubicBezTo>
                    <a:pt x="95" y="30"/>
                    <a:pt x="95" y="30"/>
                    <a:pt x="95" y="30"/>
                  </a:cubicBezTo>
                  <a:cubicBezTo>
                    <a:pt x="102" y="22"/>
                    <a:pt x="102" y="22"/>
                    <a:pt x="102" y="22"/>
                  </a:cubicBezTo>
                  <a:cubicBezTo>
                    <a:pt x="104" y="21"/>
                    <a:pt x="104" y="19"/>
                    <a:pt x="102" y="18"/>
                  </a:cubicBezTo>
                  <a:cubicBezTo>
                    <a:pt x="101" y="17"/>
                    <a:pt x="99" y="17"/>
                    <a:pt x="98" y="18"/>
                  </a:cubicBezTo>
                  <a:cubicBezTo>
                    <a:pt x="91" y="26"/>
                    <a:pt x="91" y="26"/>
                    <a:pt x="91" y="26"/>
                  </a:cubicBezTo>
                  <a:cubicBezTo>
                    <a:pt x="90" y="27"/>
                    <a:pt x="90" y="29"/>
                    <a:pt x="91" y="30"/>
                  </a:cubicBezTo>
                  <a:cubicBezTo>
                    <a:pt x="92" y="31"/>
                    <a:pt x="94" y="31"/>
                    <a:pt x="95" y="30"/>
                  </a:cubicBezTo>
                  <a:close/>
                  <a:moveTo>
                    <a:pt x="63" y="14"/>
                  </a:moveTo>
                  <a:cubicBezTo>
                    <a:pt x="63" y="14"/>
                    <a:pt x="63" y="14"/>
                    <a:pt x="63" y="14"/>
                  </a:cubicBezTo>
                  <a:cubicBezTo>
                    <a:pt x="63" y="16"/>
                    <a:pt x="62" y="17"/>
                    <a:pt x="60" y="17"/>
                  </a:cubicBezTo>
                  <a:cubicBezTo>
                    <a:pt x="58" y="17"/>
                    <a:pt x="57" y="16"/>
                    <a:pt x="57" y="14"/>
                  </a:cubicBezTo>
                  <a:cubicBezTo>
                    <a:pt x="57" y="3"/>
                    <a:pt x="57" y="3"/>
                    <a:pt x="57" y="3"/>
                  </a:cubicBezTo>
                  <a:cubicBezTo>
                    <a:pt x="57" y="2"/>
                    <a:pt x="58" y="0"/>
                    <a:pt x="60" y="0"/>
                  </a:cubicBezTo>
                  <a:cubicBezTo>
                    <a:pt x="62" y="0"/>
                    <a:pt x="63" y="2"/>
                    <a:pt x="63" y="3"/>
                  </a:cubicBezTo>
                  <a:cubicBezTo>
                    <a:pt x="63" y="14"/>
                    <a:pt x="63" y="14"/>
                    <a:pt x="63" y="14"/>
                  </a:cubicBezTo>
                  <a:close/>
                </a:path>
              </a:pathLst>
            </a:custGeom>
            <a:solidFill>
              <a:schemeClr val="accent1"/>
            </a:solidFill>
            <a:ln>
              <a:noFill/>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1" name="Freeform 21"/>
            <p:cNvSpPr>
              <a:spLocks noEditPoints="1"/>
            </p:cNvSpPr>
            <p:nvPr/>
          </p:nvSpPr>
          <p:spPr bwMode="auto">
            <a:xfrm>
              <a:off x="6431728" y="3142514"/>
              <a:ext cx="168200" cy="212724"/>
            </a:xfrm>
            <a:custGeom>
              <a:gdLst>
                <a:gd fmla="*/ 4 w 81" name="T0"/>
                <a:gd fmla="*/ 0 h 103" name="T1"/>
                <a:gd fmla="*/ 77 w 81" name="T2"/>
                <a:gd fmla="*/ 8 h 103" name="T3"/>
                <a:gd fmla="*/ 66 w 81" name="T4"/>
                <a:gd fmla="*/ 38 h 103" name="T5"/>
                <a:gd fmla="*/ 67 w 81" name="T6"/>
                <a:gd fmla="*/ 67 h 103" name="T7"/>
                <a:gd fmla="*/ 81 w 81" name="T8"/>
                <a:gd fmla="*/ 99 h 103" name="T9"/>
                <a:gd fmla="*/ 0 w 81" name="T10"/>
                <a:gd fmla="*/ 99 h 103" name="T11"/>
                <a:gd fmla="*/ 15 w 81" name="T12"/>
                <a:gd fmla="*/ 67 h 103" name="T13"/>
                <a:gd fmla="*/ 15 w 81" name="T14"/>
                <a:gd fmla="*/ 38 h 103" name="T15"/>
                <a:gd fmla="*/ 4 w 81" name="T16"/>
                <a:gd fmla="*/ 8 h 103" name="T17"/>
                <a:gd fmla="*/ 55 w 81" name="T18"/>
                <a:gd fmla="*/ 77 h 103" name="T19"/>
                <a:gd fmla="*/ 13 w 81" name="T20"/>
                <a:gd fmla="*/ 95 h 103" name="T21"/>
                <a:gd fmla="*/ 14 w 81" name="T22"/>
                <a:gd fmla="*/ 82 h 103" name="T23"/>
                <a:gd fmla="*/ 58 w 81" name="T24"/>
                <a:gd fmla="*/ 73 h 103" name="T25"/>
                <a:gd fmla="*/ 62 w 81" name="T26"/>
                <a:gd fmla="*/ 69 h 103" name="T27"/>
                <a:gd fmla="*/ 44 w 81" name="T28"/>
                <a:gd fmla="*/ 55 h 103" name="T29"/>
                <a:gd fmla="*/ 43 w 81" name="T30"/>
                <a:gd fmla="*/ 54 h 103" name="T31"/>
                <a:gd fmla="*/ 43 w 81" name="T32"/>
                <a:gd fmla="*/ 54 h 103" name="T33"/>
                <a:gd fmla="*/ 42 w 81" name="T34"/>
                <a:gd fmla="*/ 53 h 103" name="T35"/>
                <a:gd fmla="*/ 42 w 81" name="T36"/>
                <a:gd fmla="*/ 52 h 103" name="T37"/>
                <a:gd fmla="*/ 42 w 81" name="T38"/>
                <a:gd fmla="*/ 52 h 103" name="T39"/>
                <a:gd fmla="*/ 43 w 81" name="T40"/>
                <a:gd fmla="*/ 51 h 103" name="T41"/>
                <a:gd fmla="*/ 43 w 81" name="T42"/>
                <a:gd fmla="*/ 51 h 103" name="T43"/>
                <a:gd fmla="*/ 43 w 81" name="T44"/>
                <a:gd fmla="*/ 51 h 103" name="T45"/>
                <a:gd fmla="*/ 44 w 81" name="T46"/>
                <a:gd fmla="*/ 50 h 103" name="T47"/>
                <a:gd fmla="*/ 69 w 81" name="T48"/>
                <a:gd fmla="*/ 8 h 103" name="T49"/>
                <a:gd fmla="*/ 19 w 81" name="T50"/>
                <a:gd fmla="*/ 35 h 103" name="T51"/>
                <a:gd fmla="*/ 38 w 81" name="T52"/>
                <a:gd fmla="*/ 50 h 103" name="T53"/>
                <a:gd fmla="*/ 39 w 81" name="T54"/>
                <a:gd fmla="*/ 51 h 103" name="T55"/>
                <a:gd fmla="*/ 39 w 81" name="T56"/>
                <a:gd fmla="*/ 51 h 103" name="T57"/>
                <a:gd fmla="*/ 39 w 81" name="T58"/>
                <a:gd fmla="*/ 52 h 103" name="T59"/>
                <a:gd fmla="*/ 39 w 81" name="T60"/>
                <a:gd fmla="*/ 52 h 103" name="T61"/>
                <a:gd fmla="*/ 39 w 81" name="T62"/>
                <a:gd fmla="*/ 53 h 103" name="T63"/>
                <a:gd fmla="*/ 39 w 81" name="T64"/>
                <a:gd fmla="*/ 53 h 103" name="T65"/>
                <a:gd fmla="*/ 39 w 81" name="T66"/>
                <a:gd fmla="*/ 54 h 103" name="T67"/>
                <a:gd fmla="*/ 38 w 81" name="T68"/>
                <a:gd fmla="*/ 54 h 103" name="T69"/>
                <a:gd fmla="*/ 38 w 81" name="T70"/>
                <a:gd fmla="*/ 55 h 103" name="T71"/>
                <a:gd fmla="*/ 14 w 81" name="T72"/>
                <a:gd fmla="*/ 82 h 103" name="T73"/>
                <a:gd fmla="*/ 28 w 81" name="T74"/>
                <a:gd fmla="*/ 40 h 103" name="T75"/>
                <a:gd fmla="*/ 39 w 81" name="T76"/>
                <a:gd fmla="*/ 46 h 103" name="T77"/>
                <a:gd fmla="*/ 40 w 81" name="T78"/>
                <a:gd fmla="*/ 47 h 103" name="T79"/>
                <a:gd fmla="*/ 42 w 81" name="T80"/>
                <a:gd fmla="*/ 47 h 103" name="T81"/>
                <a:gd fmla="*/ 43 w 81" name="T82"/>
                <a:gd fmla="*/ 46 h 103" name="T83"/>
                <a:gd fmla="*/ 61 w 81" name="T84"/>
                <a:gd fmla="*/ 28 h 103" name="T85"/>
                <a:gd fmla="*/ 51 w 81" name="T86"/>
                <a:gd fmla="*/ 36 h 103" name="T87"/>
                <a:gd fmla="*/ 41 w 81" name="T88"/>
                <a:gd fmla="*/ 42 h 103" name="T89"/>
                <a:gd fmla="*/ 40 w 81" name="T90"/>
                <a:gd fmla="*/ 42 h 103" name="T91"/>
                <a:gd fmla="*/ 24 w 81" name="T92"/>
                <a:gd fmla="*/ 26 h 103" name="T93"/>
                <a:gd fmla="*/ 41 w 81" name="T94"/>
                <a:gd fmla="*/ 42 h 103" name="T95"/>
                <a:gd fmla="*/ 41 w 81" name="T96"/>
                <a:gd fmla="*/ 42 h 103"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03" w="81">
                  <a:moveTo>
                    <a:pt x="4" y="8"/>
                  </a:moveTo>
                  <a:cubicBezTo>
                    <a:pt x="2" y="8"/>
                    <a:pt x="0" y="6"/>
                    <a:pt x="0" y="4"/>
                  </a:cubicBezTo>
                  <a:cubicBezTo>
                    <a:pt x="0" y="2"/>
                    <a:pt x="2" y="0"/>
                    <a:pt x="4" y="0"/>
                  </a:cubicBezTo>
                  <a:cubicBezTo>
                    <a:pt x="77" y="0"/>
                    <a:pt x="77" y="0"/>
                    <a:pt x="77" y="0"/>
                  </a:cubicBezTo>
                  <a:cubicBezTo>
                    <a:pt x="79" y="0"/>
                    <a:pt x="81" y="2"/>
                    <a:pt x="81" y="4"/>
                  </a:cubicBezTo>
                  <a:cubicBezTo>
                    <a:pt x="81" y="6"/>
                    <a:pt x="79" y="8"/>
                    <a:pt x="77" y="8"/>
                  </a:cubicBezTo>
                  <a:cubicBezTo>
                    <a:pt x="74" y="8"/>
                    <a:pt x="74" y="8"/>
                    <a:pt x="74" y="8"/>
                  </a:cubicBezTo>
                  <a:cubicBezTo>
                    <a:pt x="73" y="21"/>
                    <a:pt x="71" y="31"/>
                    <a:pt x="67" y="38"/>
                  </a:cubicBezTo>
                  <a:cubicBezTo>
                    <a:pt x="66" y="38"/>
                    <a:pt x="66" y="38"/>
                    <a:pt x="66" y="38"/>
                  </a:cubicBezTo>
                  <a:cubicBezTo>
                    <a:pt x="62" y="45"/>
                    <a:pt x="57" y="50"/>
                    <a:pt x="51" y="52"/>
                  </a:cubicBezTo>
                  <a:cubicBezTo>
                    <a:pt x="57" y="55"/>
                    <a:pt x="62" y="60"/>
                    <a:pt x="66" y="67"/>
                  </a:cubicBezTo>
                  <a:cubicBezTo>
                    <a:pt x="67" y="67"/>
                    <a:pt x="67" y="67"/>
                    <a:pt x="67" y="67"/>
                  </a:cubicBezTo>
                  <a:cubicBezTo>
                    <a:pt x="70" y="74"/>
                    <a:pt x="73" y="83"/>
                    <a:pt x="74" y="95"/>
                  </a:cubicBezTo>
                  <a:cubicBezTo>
                    <a:pt x="77" y="95"/>
                    <a:pt x="77" y="95"/>
                    <a:pt x="77" y="95"/>
                  </a:cubicBezTo>
                  <a:cubicBezTo>
                    <a:pt x="79" y="95"/>
                    <a:pt x="81" y="97"/>
                    <a:pt x="81" y="99"/>
                  </a:cubicBezTo>
                  <a:cubicBezTo>
                    <a:pt x="81" y="101"/>
                    <a:pt x="79" y="103"/>
                    <a:pt x="77" y="103"/>
                  </a:cubicBezTo>
                  <a:cubicBezTo>
                    <a:pt x="4" y="103"/>
                    <a:pt x="4" y="103"/>
                    <a:pt x="4" y="103"/>
                  </a:cubicBezTo>
                  <a:cubicBezTo>
                    <a:pt x="2" y="103"/>
                    <a:pt x="0" y="101"/>
                    <a:pt x="0" y="99"/>
                  </a:cubicBezTo>
                  <a:cubicBezTo>
                    <a:pt x="0" y="97"/>
                    <a:pt x="2" y="95"/>
                    <a:pt x="4" y="95"/>
                  </a:cubicBezTo>
                  <a:cubicBezTo>
                    <a:pt x="8" y="95"/>
                    <a:pt x="8" y="95"/>
                    <a:pt x="8" y="95"/>
                  </a:cubicBezTo>
                  <a:cubicBezTo>
                    <a:pt x="8" y="83"/>
                    <a:pt x="11" y="74"/>
                    <a:pt x="15" y="67"/>
                  </a:cubicBezTo>
                  <a:cubicBezTo>
                    <a:pt x="15" y="67"/>
                    <a:pt x="15" y="67"/>
                    <a:pt x="15" y="67"/>
                  </a:cubicBezTo>
                  <a:cubicBezTo>
                    <a:pt x="19" y="60"/>
                    <a:pt x="25" y="55"/>
                    <a:pt x="31" y="52"/>
                  </a:cubicBezTo>
                  <a:cubicBezTo>
                    <a:pt x="25" y="50"/>
                    <a:pt x="19" y="45"/>
                    <a:pt x="15" y="38"/>
                  </a:cubicBezTo>
                  <a:cubicBezTo>
                    <a:pt x="15" y="38"/>
                    <a:pt x="15" y="38"/>
                    <a:pt x="15" y="38"/>
                  </a:cubicBezTo>
                  <a:cubicBezTo>
                    <a:pt x="11" y="31"/>
                    <a:pt x="8" y="21"/>
                    <a:pt x="8" y="8"/>
                  </a:cubicBezTo>
                  <a:cubicBezTo>
                    <a:pt x="4" y="8"/>
                    <a:pt x="4" y="8"/>
                    <a:pt x="4" y="8"/>
                  </a:cubicBezTo>
                  <a:close/>
                  <a:moveTo>
                    <a:pt x="69" y="95"/>
                  </a:moveTo>
                  <a:cubicBezTo>
                    <a:pt x="69" y="95"/>
                    <a:pt x="69" y="95"/>
                    <a:pt x="69" y="95"/>
                  </a:cubicBezTo>
                  <a:cubicBezTo>
                    <a:pt x="66" y="87"/>
                    <a:pt x="61" y="81"/>
                    <a:pt x="55" y="77"/>
                  </a:cubicBezTo>
                  <a:cubicBezTo>
                    <a:pt x="51" y="75"/>
                    <a:pt x="46" y="74"/>
                    <a:pt x="41" y="74"/>
                  </a:cubicBezTo>
                  <a:cubicBezTo>
                    <a:pt x="36" y="74"/>
                    <a:pt x="31" y="75"/>
                    <a:pt x="26" y="77"/>
                  </a:cubicBezTo>
                  <a:cubicBezTo>
                    <a:pt x="20" y="81"/>
                    <a:pt x="15" y="87"/>
                    <a:pt x="13" y="95"/>
                  </a:cubicBezTo>
                  <a:cubicBezTo>
                    <a:pt x="69" y="95"/>
                    <a:pt x="69" y="95"/>
                    <a:pt x="69" y="95"/>
                  </a:cubicBezTo>
                  <a:close/>
                  <a:moveTo>
                    <a:pt x="14" y="82"/>
                  </a:moveTo>
                  <a:cubicBezTo>
                    <a:pt x="14" y="82"/>
                    <a:pt x="14" y="82"/>
                    <a:pt x="14" y="82"/>
                  </a:cubicBezTo>
                  <a:cubicBezTo>
                    <a:pt x="17" y="78"/>
                    <a:pt x="20" y="75"/>
                    <a:pt x="24" y="73"/>
                  </a:cubicBezTo>
                  <a:cubicBezTo>
                    <a:pt x="29" y="70"/>
                    <a:pt x="35" y="69"/>
                    <a:pt x="41" y="69"/>
                  </a:cubicBezTo>
                  <a:cubicBezTo>
                    <a:pt x="47" y="69"/>
                    <a:pt x="52" y="70"/>
                    <a:pt x="58" y="73"/>
                  </a:cubicBezTo>
                  <a:cubicBezTo>
                    <a:pt x="61" y="75"/>
                    <a:pt x="65" y="78"/>
                    <a:pt x="67" y="82"/>
                  </a:cubicBezTo>
                  <a:cubicBezTo>
                    <a:pt x="66" y="77"/>
                    <a:pt x="64" y="73"/>
                    <a:pt x="62" y="70"/>
                  </a:cubicBezTo>
                  <a:cubicBezTo>
                    <a:pt x="62" y="69"/>
                    <a:pt x="62" y="69"/>
                    <a:pt x="62" y="69"/>
                  </a:cubicBezTo>
                  <a:cubicBezTo>
                    <a:pt x="58" y="61"/>
                    <a:pt x="51" y="57"/>
                    <a:pt x="44" y="55"/>
                  </a:cubicBezTo>
                  <a:cubicBezTo>
                    <a:pt x="44" y="55"/>
                    <a:pt x="44" y="55"/>
                    <a:pt x="44" y="55"/>
                  </a:cubicBezTo>
                  <a:cubicBezTo>
                    <a:pt x="44" y="55"/>
                    <a:pt x="44" y="55"/>
                    <a:pt x="44" y="55"/>
                  </a:cubicBezTo>
                  <a:cubicBezTo>
                    <a:pt x="43" y="54"/>
                    <a:pt x="43" y="54"/>
                    <a:pt x="43" y="54"/>
                  </a:cubicBezTo>
                  <a:cubicBezTo>
                    <a:pt x="43" y="54"/>
                    <a:pt x="43" y="54"/>
                    <a:pt x="43" y="54"/>
                  </a:cubicBezTo>
                  <a:cubicBezTo>
                    <a:pt x="43" y="54"/>
                    <a:pt x="43" y="54"/>
                    <a:pt x="43" y="54"/>
                  </a:cubicBezTo>
                  <a:cubicBezTo>
                    <a:pt x="43" y="54"/>
                    <a:pt x="43" y="54"/>
                    <a:pt x="43" y="54"/>
                  </a:cubicBezTo>
                  <a:cubicBezTo>
                    <a:pt x="43" y="54"/>
                    <a:pt x="43" y="54"/>
                    <a:pt x="43" y="54"/>
                  </a:cubicBezTo>
                  <a:cubicBezTo>
                    <a:pt x="43" y="54"/>
                    <a:pt x="43" y="54"/>
                    <a:pt x="43" y="54"/>
                  </a:cubicBezTo>
                  <a:cubicBezTo>
                    <a:pt x="43" y="54"/>
                    <a:pt x="43" y="54"/>
                    <a:pt x="43" y="53"/>
                  </a:cubicBezTo>
                  <a:cubicBezTo>
                    <a:pt x="42" y="53"/>
                    <a:pt x="42" y="53"/>
                    <a:pt x="42" y="53"/>
                  </a:cubicBezTo>
                  <a:cubicBezTo>
                    <a:pt x="42" y="53"/>
                    <a:pt x="42" y="53"/>
                    <a:pt x="42" y="53"/>
                  </a:cubicBezTo>
                  <a:cubicBezTo>
                    <a:pt x="42" y="53"/>
                    <a:pt x="42" y="53"/>
                    <a:pt x="42" y="53"/>
                  </a:cubicBezTo>
                  <a:cubicBezTo>
                    <a:pt x="42" y="53"/>
                    <a:pt x="42" y="53"/>
                    <a:pt x="42" y="53"/>
                  </a:cubicBezTo>
                  <a:cubicBezTo>
                    <a:pt x="42" y="52"/>
                    <a:pt x="42" y="52"/>
                    <a:pt x="42" y="52"/>
                  </a:cubicBezTo>
                  <a:cubicBezTo>
                    <a:pt x="42" y="52"/>
                    <a:pt x="42" y="52"/>
                    <a:pt x="42" y="52"/>
                  </a:cubicBezTo>
                  <a:cubicBezTo>
                    <a:pt x="42" y="52"/>
                    <a:pt x="42" y="52"/>
                    <a:pt x="42" y="52"/>
                  </a:cubicBezTo>
                  <a:cubicBezTo>
                    <a:pt x="42" y="52"/>
                    <a:pt x="42" y="52"/>
                    <a:pt x="42" y="52"/>
                  </a:cubicBezTo>
                  <a:cubicBezTo>
                    <a:pt x="42" y="52"/>
                    <a:pt x="42" y="52"/>
                    <a:pt x="42" y="52"/>
                  </a:cubicBezTo>
                  <a:cubicBezTo>
                    <a:pt x="42" y="52"/>
                    <a:pt x="42" y="52"/>
                    <a:pt x="42" y="51"/>
                  </a:cubicBezTo>
                  <a:cubicBezTo>
                    <a:pt x="43" y="51"/>
                    <a:pt x="43" y="51"/>
                    <a:pt x="43" y="51"/>
                  </a:cubicBezTo>
                  <a:cubicBezTo>
                    <a:pt x="43" y="51"/>
                    <a:pt x="43" y="51"/>
                    <a:pt x="43" y="51"/>
                  </a:cubicBezTo>
                  <a:cubicBezTo>
                    <a:pt x="43" y="51"/>
                    <a:pt x="43" y="51"/>
                    <a:pt x="43" y="51"/>
                  </a:cubicBezTo>
                  <a:cubicBezTo>
                    <a:pt x="43" y="51"/>
                    <a:pt x="43" y="51"/>
                    <a:pt x="43" y="51"/>
                  </a:cubicBezTo>
                  <a:cubicBezTo>
                    <a:pt x="43" y="51"/>
                    <a:pt x="43" y="51"/>
                    <a:pt x="43" y="51"/>
                  </a:cubicBezTo>
                  <a:cubicBezTo>
                    <a:pt x="43" y="51"/>
                    <a:pt x="43" y="51"/>
                    <a:pt x="43" y="51"/>
                  </a:cubicBezTo>
                  <a:cubicBezTo>
                    <a:pt x="43" y="51"/>
                    <a:pt x="43" y="51"/>
                    <a:pt x="43" y="51"/>
                  </a:cubicBezTo>
                  <a:cubicBezTo>
                    <a:pt x="43" y="50"/>
                    <a:pt x="43" y="50"/>
                    <a:pt x="44" y="50"/>
                  </a:cubicBezTo>
                  <a:cubicBezTo>
                    <a:pt x="44" y="50"/>
                    <a:pt x="44" y="50"/>
                    <a:pt x="44" y="50"/>
                  </a:cubicBezTo>
                  <a:cubicBezTo>
                    <a:pt x="44" y="50"/>
                    <a:pt x="44" y="50"/>
                    <a:pt x="44" y="50"/>
                  </a:cubicBezTo>
                  <a:cubicBezTo>
                    <a:pt x="51" y="48"/>
                    <a:pt x="58" y="44"/>
                    <a:pt x="62" y="35"/>
                  </a:cubicBezTo>
                  <a:cubicBezTo>
                    <a:pt x="62" y="35"/>
                    <a:pt x="62" y="35"/>
                    <a:pt x="62" y="35"/>
                  </a:cubicBezTo>
                  <a:cubicBezTo>
                    <a:pt x="66" y="29"/>
                    <a:pt x="69" y="20"/>
                    <a:pt x="69" y="8"/>
                  </a:cubicBezTo>
                  <a:cubicBezTo>
                    <a:pt x="12" y="8"/>
                    <a:pt x="12" y="8"/>
                    <a:pt x="12" y="8"/>
                  </a:cubicBezTo>
                  <a:cubicBezTo>
                    <a:pt x="13" y="20"/>
                    <a:pt x="15" y="29"/>
                    <a:pt x="19" y="35"/>
                  </a:cubicBezTo>
                  <a:cubicBezTo>
                    <a:pt x="19" y="35"/>
                    <a:pt x="19" y="35"/>
                    <a:pt x="19" y="35"/>
                  </a:cubicBezTo>
                  <a:cubicBezTo>
                    <a:pt x="24" y="44"/>
                    <a:pt x="31" y="48"/>
                    <a:pt x="38" y="50"/>
                  </a:cubicBezTo>
                  <a:cubicBezTo>
                    <a:pt x="38" y="50"/>
                    <a:pt x="38" y="50"/>
                    <a:pt x="38" y="50"/>
                  </a:cubicBezTo>
                  <a:cubicBezTo>
                    <a:pt x="38" y="50"/>
                    <a:pt x="38" y="50"/>
                    <a:pt x="38" y="50"/>
                  </a:cubicBezTo>
                  <a:cubicBezTo>
                    <a:pt x="38" y="50"/>
                    <a:pt x="38" y="50"/>
                    <a:pt x="38" y="51"/>
                  </a:cubicBezTo>
                  <a:cubicBezTo>
                    <a:pt x="38" y="51"/>
                    <a:pt x="38" y="51"/>
                    <a:pt x="38" y="51"/>
                  </a:cubicBezTo>
                  <a:cubicBezTo>
                    <a:pt x="39" y="51"/>
                    <a:pt x="39" y="51"/>
                    <a:pt x="39" y="51"/>
                  </a:cubicBezTo>
                  <a:cubicBezTo>
                    <a:pt x="39" y="51"/>
                    <a:pt x="39" y="51"/>
                    <a:pt x="39" y="51"/>
                  </a:cubicBezTo>
                  <a:cubicBezTo>
                    <a:pt x="39" y="51"/>
                    <a:pt x="39" y="51"/>
                    <a:pt x="39" y="51"/>
                  </a:cubicBezTo>
                  <a:cubicBezTo>
                    <a:pt x="39" y="51"/>
                    <a:pt x="39" y="51"/>
                    <a:pt x="39" y="51"/>
                  </a:cubicBezTo>
                  <a:cubicBezTo>
                    <a:pt x="39" y="51"/>
                    <a:pt x="39" y="51"/>
                    <a:pt x="39" y="51"/>
                  </a:cubicBezTo>
                  <a:cubicBezTo>
                    <a:pt x="39" y="51"/>
                    <a:pt x="39" y="51"/>
                    <a:pt x="39" y="51"/>
                  </a:cubicBezTo>
                  <a:cubicBezTo>
                    <a:pt x="39" y="52"/>
                    <a:pt x="39" y="52"/>
                    <a:pt x="39" y="52"/>
                  </a:cubicBezTo>
                  <a:cubicBezTo>
                    <a:pt x="39" y="52"/>
                    <a:pt x="39" y="52"/>
                    <a:pt x="39" y="52"/>
                  </a:cubicBezTo>
                  <a:cubicBezTo>
                    <a:pt x="39" y="52"/>
                    <a:pt x="39" y="52"/>
                    <a:pt x="39" y="52"/>
                  </a:cubicBezTo>
                  <a:cubicBezTo>
                    <a:pt x="39" y="52"/>
                    <a:pt x="39" y="52"/>
                    <a:pt x="39" y="52"/>
                  </a:cubicBezTo>
                  <a:cubicBezTo>
                    <a:pt x="39" y="52"/>
                    <a:pt x="39" y="52"/>
                    <a:pt x="39" y="52"/>
                  </a:cubicBezTo>
                  <a:cubicBezTo>
                    <a:pt x="39" y="53"/>
                    <a:pt x="39" y="53"/>
                    <a:pt x="39" y="53"/>
                  </a:cubicBezTo>
                  <a:cubicBezTo>
                    <a:pt x="39" y="53"/>
                    <a:pt x="39" y="53"/>
                    <a:pt x="39" y="53"/>
                  </a:cubicBezTo>
                  <a:cubicBezTo>
                    <a:pt x="39" y="53"/>
                    <a:pt x="39" y="53"/>
                    <a:pt x="39" y="53"/>
                  </a:cubicBezTo>
                  <a:cubicBezTo>
                    <a:pt x="39" y="53"/>
                    <a:pt x="39" y="53"/>
                    <a:pt x="39" y="53"/>
                  </a:cubicBezTo>
                  <a:cubicBezTo>
                    <a:pt x="39" y="53"/>
                    <a:pt x="39" y="53"/>
                    <a:pt x="39" y="53"/>
                  </a:cubicBezTo>
                  <a:cubicBezTo>
                    <a:pt x="39" y="54"/>
                    <a:pt x="39" y="54"/>
                    <a:pt x="39" y="54"/>
                  </a:cubicBezTo>
                  <a:cubicBezTo>
                    <a:pt x="39" y="54"/>
                    <a:pt x="39" y="54"/>
                    <a:pt x="39" y="54"/>
                  </a:cubicBezTo>
                  <a:cubicBezTo>
                    <a:pt x="39" y="54"/>
                    <a:pt x="39" y="54"/>
                    <a:pt x="39" y="54"/>
                  </a:cubicBezTo>
                  <a:cubicBezTo>
                    <a:pt x="39" y="54"/>
                    <a:pt x="39" y="54"/>
                    <a:pt x="39" y="54"/>
                  </a:cubicBezTo>
                  <a:cubicBezTo>
                    <a:pt x="38" y="54"/>
                    <a:pt x="38" y="54"/>
                    <a:pt x="38" y="54"/>
                  </a:cubicBezTo>
                  <a:cubicBezTo>
                    <a:pt x="38" y="54"/>
                    <a:pt x="38" y="54"/>
                    <a:pt x="38" y="54"/>
                  </a:cubicBezTo>
                  <a:cubicBezTo>
                    <a:pt x="38" y="54"/>
                    <a:pt x="38" y="54"/>
                    <a:pt x="38" y="55"/>
                  </a:cubicBezTo>
                  <a:cubicBezTo>
                    <a:pt x="38" y="55"/>
                    <a:pt x="38" y="55"/>
                    <a:pt x="38" y="55"/>
                  </a:cubicBezTo>
                  <a:cubicBezTo>
                    <a:pt x="38" y="55"/>
                    <a:pt x="38" y="55"/>
                    <a:pt x="38" y="55"/>
                  </a:cubicBezTo>
                  <a:cubicBezTo>
                    <a:pt x="31" y="57"/>
                    <a:pt x="24" y="61"/>
                    <a:pt x="19" y="69"/>
                  </a:cubicBezTo>
                  <a:cubicBezTo>
                    <a:pt x="19" y="70"/>
                    <a:pt x="19" y="70"/>
                    <a:pt x="19" y="70"/>
                  </a:cubicBezTo>
                  <a:cubicBezTo>
                    <a:pt x="17" y="73"/>
                    <a:pt x="16" y="77"/>
                    <a:pt x="14" y="82"/>
                  </a:cubicBezTo>
                  <a:close/>
                  <a:moveTo>
                    <a:pt x="20" y="28"/>
                  </a:moveTo>
                  <a:cubicBezTo>
                    <a:pt x="20" y="28"/>
                    <a:pt x="20" y="28"/>
                    <a:pt x="20" y="28"/>
                  </a:cubicBezTo>
                  <a:cubicBezTo>
                    <a:pt x="22" y="33"/>
                    <a:pt x="24" y="37"/>
                    <a:pt x="28" y="40"/>
                  </a:cubicBezTo>
                  <a:cubicBezTo>
                    <a:pt x="31" y="43"/>
                    <a:pt x="34" y="45"/>
                    <a:pt x="39" y="46"/>
                  </a:cubicBezTo>
                  <a:cubicBezTo>
                    <a:pt x="39" y="46"/>
                    <a:pt x="39" y="46"/>
                    <a:pt x="39" y="46"/>
                  </a:cubicBezTo>
                  <a:cubicBezTo>
                    <a:pt x="39" y="46"/>
                    <a:pt x="39" y="46"/>
                    <a:pt x="39" y="46"/>
                  </a:cubicBezTo>
                  <a:cubicBezTo>
                    <a:pt x="40" y="47"/>
                    <a:pt x="40" y="47"/>
                    <a:pt x="40" y="47"/>
                  </a:cubicBezTo>
                  <a:cubicBezTo>
                    <a:pt x="40" y="47"/>
                    <a:pt x="40" y="47"/>
                    <a:pt x="40" y="47"/>
                  </a:cubicBezTo>
                  <a:cubicBezTo>
                    <a:pt x="40" y="47"/>
                    <a:pt x="40" y="47"/>
                    <a:pt x="40" y="47"/>
                  </a:cubicBezTo>
                  <a:cubicBezTo>
                    <a:pt x="40" y="47"/>
                    <a:pt x="40" y="47"/>
                    <a:pt x="40" y="47"/>
                  </a:cubicBezTo>
                  <a:cubicBezTo>
                    <a:pt x="41" y="47"/>
                    <a:pt x="41" y="47"/>
                    <a:pt x="42" y="47"/>
                  </a:cubicBezTo>
                  <a:cubicBezTo>
                    <a:pt x="42" y="47"/>
                    <a:pt x="42" y="47"/>
                    <a:pt x="42" y="47"/>
                  </a:cubicBezTo>
                  <a:cubicBezTo>
                    <a:pt x="43" y="46"/>
                    <a:pt x="43" y="46"/>
                    <a:pt x="43" y="46"/>
                  </a:cubicBezTo>
                  <a:cubicBezTo>
                    <a:pt x="43" y="46"/>
                    <a:pt x="43" y="46"/>
                    <a:pt x="43" y="46"/>
                  </a:cubicBezTo>
                  <a:cubicBezTo>
                    <a:pt x="43" y="46"/>
                    <a:pt x="43" y="46"/>
                    <a:pt x="43" y="46"/>
                  </a:cubicBezTo>
                  <a:cubicBezTo>
                    <a:pt x="47" y="45"/>
                    <a:pt x="51" y="43"/>
                    <a:pt x="54" y="40"/>
                  </a:cubicBezTo>
                  <a:cubicBezTo>
                    <a:pt x="54" y="40"/>
                    <a:pt x="54" y="40"/>
                    <a:pt x="54" y="40"/>
                  </a:cubicBezTo>
                  <a:cubicBezTo>
                    <a:pt x="57" y="37"/>
                    <a:pt x="60" y="33"/>
                    <a:pt x="61" y="28"/>
                  </a:cubicBezTo>
                  <a:cubicBezTo>
                    <a:pt x="62" y="27"/>
                    <a:pt x="61" y="26"/>
                    <a:pt x="60" y="25"/>
                  </a:cubicBezTo>
                  <a:cubicBezTo>
                    <a:pt x="59" y="25"/>
                    <a:pt x="58" y="25"/>
                    <a:pt x="57" y="26"/>
                  </a:cubicBezTo>
                  <a:cubicBezTo>
                    <a:pt x="56" y="30"/>
                    <a:pt x="54" y="34"/>
                    <a:pt x="51" y="36"/>
                  </a:cubicBezTo>
                  <a:cubicBezTo>
                    <a:pt x="48" y="39"/>
                    <a:pt x="45" y="41"/>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0" y="42"/>
                    <a:pt x="40" y="42"/>
                    <a:pt x="40" y="42"/>
                  </a:cubicBezTo>
                  <a:cubicBezTo>
                    <a:pt x="40" y="42"/>
                    <a:pt x="40" y="42"/>
                    <a:pt x="40" y="42"/>
                  </a:cubicBezTo>
                  <a:cubicBezTo>
                    <a:pt x="36" y="41"/>
                    <a:pt x="33" y="39"/>
                    <a:pt x="31" y="36"/>
                  </a:cubicBezTo>
                  <a:cubicBezTo>
                    <a:pt x="28" y="34"/>
                    <a:pt x="26" y="30"/>
                    <a:pt x="24" y="26"/>
                  </a:cubicBezTo>
                  <a:cubicBezTo>
                    <a:pt x="24" y="25"/>
                    <a:pt x="23" y="25"/>
                    <a:pt x="21" y="25"/>
                  </a:cubicBezTo>
                  <a:cubicBezTo>
                    <a:pt x="20" y="26"/>
                    <a:pt x="20" y="27"/>
                    <a:pt x="20" y="28"/>
                  </a:cubicBezTo>
                  <a:close/>
                  <a:moveTo>
                    <a:pt x="41" y="42"/>
                  </a:moveTo>
                  <a:cubicBezTo>
                    <a:pt x="41" y="42"/>
                    <a:pt x="41" y="42"/>
                    <a:pt x="41" y="42"/>
                  </a:cubicBezTo>
                  <a:cubicBezTo>
                    <a:pt x="41" y="42"/>
                    <a:pt x="41" y="42"/>
                    <a:pt x="41" y="42"/>
                  </a:cubicBezTo>
                  <a:cubicBezTo>
                    <a:pt x="41" y="42"/>
                    <a:pt x="41" y="42"/>
                    <a:pt x="41" y="42"/>
                  </a:cubicBezTo>
                  <a:close/>
                </a:path>
              </a:pathLst>
            </a:custGeom>
            <a:solidFill>
              <a:srgbClr val="FFFFFF"/>
            </a:solidFill>
            <a:ln>
              <a:noFill/>
            </a:ln>
            <a:extLst>
              <a:ext uri="{91240B29-F687-4F45-9708-019B960494DF}">
                <a14:hiddenLine w="9525">
                  <a:solidFill>
                    <a:srgbClr val="000000"/>
                  </a:solidFill>
                  <a:round/>
                </a14:hiddenLine>
              </a:ext>
            </a:extLst>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2" name="Freeform 22"/>
            <p:cNvSpPr>
              <a:spLocks noEditPoints="1"/>
            </p:cNvSpPr>
            <p:nvPr/>
          </p:nvSpPr>
          <p:spPr bwMode="auto">
            <a:xfrm>
              <a:off x="3515196" y="2342415"/>
              <a:ext cx="228499" cy="231775"/>
            </a:xfrm>
            <a:custGeom>
              <a:gdLst>
                <a:gd fmla="*/ 59 w 109" name="T0"/>
                <a:gd fmla="*/ 56 h 112" name="T1"/>
                <a:gd fmla="*/ 55 w 109" name="T2"/>
                <a:gd fmla="*/ 21 h 112" name="T3"/>
                <a:gd fmla="*/ 51 w 109" name="T4"/>
                <a:gd fmla="*/ 60 h 112" name="T5"/>
                <a:gd fmla="*/ 77 w 109" name="T6"/>
                <a:gd fmla="*/ 64 h 112" name="T7"/>
                <a:gd fmla="*/ 77 w 109" name="T8"/>
                <a:gd fmla="*/ 56 h 112" name="T9"/>
                <a:gd fmla="*/ 91 w 109" name="T10"/>
                <a:gd fmla="*/ 24 h 112" name="T11"/>
                <a:gd fmla="*/ 18 w 109" name="T12"/>
                <a:gd fmla="*/ 24 h 112" name="T13"/>
                <a:gd fmla="*/ 3 w 109" name="T14"/>
                <a:gd fmla="*/ 60 h 112" name="T15"/>
                <a:gd fmla="*/ 18 w 109" name="T16"/>
                <a:gd fmla="*/ 97 h 112" name="T17"/>
                <a:gd fmla="*/ 91 w 109" name="T18"/>
                <a:gd fmla="*/ 97 h 112" name="T19"/>
                <a:gd fmla="*/ 91 w 109" name="T20"/>
                <a:gd fmla="*/ 97 h 112" name="T21"/>
                <a:gd fmla="*/ 91 w 109" name="T22"/>
                <a:gd fmla="*/ 24 h 112" name="T23"/>
                <a:gd fmla="*/ 85 w 109" name="T24"/>
                <a:gd fmla="*/ 91 h 112" name="T25"/>
                <a:gd fmla="*/ 55 w 109" name="T26"/>
                <a:gd fmla="*/ 104 h 112" name="T27"/>
                <a:gd fmla="*/ 24 w 109" name="T28"/>
                <a:gd fmla="*/ 91 h 112" name="T29"/>
                <a:gd fmla="*/ 24 w 109" name="T30"/>
                <a:gd fmla="*/ 30 h 112" name="T31"/>
                <a:gd fmla="*/ 55 w 109" name="T32"/>
                <a:gd fmla="*/ 17 h 112" name="T33"/>
                <a:gd fmla="*/ 86 w 109" name="T34"/>
                <a:gd fmla="*/ 30 h 112" name="T35"/>
                <a:gd fmla="*/ 85 w 109" name="T36"/>
                <a:gd fmla="*/ 91 h 112" name="T37"/>
                <a:gd fmla="*/ 108 w 109" name="T38"/>
                <a:gd fmla="*/ 24 h 112" name="T39"/>
                <a:gd fmla="*/ 100 w 109" name="T40"/>
                <a:gd fmla="*/ 15 h 112" name="T41"/>
                <a:gd fmla="*/ 96 w 109" name="T42"/>
                <a:gd fmla="*/ 11 h 112" name="T43"/>
                <a:gd fmla="*/ 85 w 109" name="T44"/>
                <a:gd fmla="*/ 4 h 112" name="T45"/>
                <a:gd fmla="*/ 75 w 109" name="T46"/>
                <a:gd fmla="*/ 3 h 112" name="T47"/>
                <a:gd fmla="*/ 82 w 109" name="T48"/>
                <a:gd fmla="*/ 11 h 112" name="T49"/>
                <a:gd fmla="*/ 91 w 109" name="T50"/>
                <a:gd fmla="*/ 17 h 112" name="T51"/>
                <a:gd fmla="*/ 95 w 109" name="T52"/>
                <a:gd fmla="*/ 20 h 112" name="T53"/>
                <a:gd fmla="*/ 102 w 109" name="T54"/>
                <a:gd fmla="*/ 29 h 112" name="T55"/>
                <a:gd fmla="*/ 108 w 109" name="T56"/>
                <a:gd fmla="*/ 24 h 112" name="T57"/>
                <a:gd fmla="*/ 8 w 109" name="T58"/>
                <a:gd fmla="*/ 29 h 112" name="T59"/>
                <a:gd fmla="*/ 15 w 109" name="T60"/>
                <a:gd fmla="*/ 20 h 112" name="T61"/>
                <a:gd fmla="*/ 23 w 109" name="T62"/>
                <a:gd fmla="*/ 13 h 112" name="T63"/>
                <a:gd fmla="*/ 28 w 109" name="T64"/>
                <a:gd fmla="*/ 10 h 112" name="T65"/>
                <a:gd fmla="*/ 35 w 109" name="T66"/>
                <a:gd fmla="*/ 3 h 112" name="T67"/>
                <a:gd fmla="*/ 24 w 109" name="T68"/>
                <a:gd fmla="*/ 4 h 112" name="T69"/>
                <a:gd fmla="*/ 18 w 109" name="T70"/>
                <a:gd fmla="*/ 7 h 112" name="T71"/>
                <a:gd fmla="*/ 9 w 109" name="T72"/>
                <a:gd fmla="*/ 15 h 112" name="T73"/>
                <a:gd fmla="*/ 1 w 109" name="T74"/>
                <a:gd fmla="*/ 24 h 112" name="T75"/>
                <a:gd fmla="*/ 8 w 109" name="T76"/>
                <a:gd fmla="*/ 29 h 112"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12" w="109">
                  <a:moveTo>
                    <a:pt x="77" y="56"/>
                  </a:moveTo>
                  <a:cubicBezTo>
                    <a:pt x="59" y="56"/>
                    <a:pt x="59" y="56"/>
                    <a:pt x="59" y="56"/>
                  </a:cubicBezTo>
                  <a:cubicBezTo>
                    <a:pt x="59" y="25"/>
                    <a:pt x="59" y="25"/>
                    <a:pt x="59" y="25"/>
                  </a:cubicBezTo>
                  <a:cubicBezTo>
                    <a:pt x="59" y="23"/>
                    <a:pt x="57" y="21"/>
                    <a:pt x="55" y="21"/>
                  </a:cubicBezTo>
                  <a:cubicBezTo>
                    <a:pt x="52" y="21"/>
                    <a:pt x="51" y="23"/>
                    <a:pt x="51" y="25"/>
                  </a:cubicBezTo>
                  <a:cubicBezTo>
                    <a:pt x="51" y="60"/>
                    <a:pt x="51" y="60"/>
                    <a:pt x="51" y="60"/>
                  </a:cubicBezTo>
                  <a:cubicBezTo>
                    <a:pt x="51" y="63"/>
                    <a:pt x="52" y="64"/>
                    <a:pt x="55" y="64"/>
                  </a:cubicBezTo>
                  <a:cubicBezTo>
                    <a:pt x="77" y="64"/>
                    <a:pt x="77" y="64"/>
                    <a:pt x="77" y="64"/>
                  </a:cubicBezTo>
                  <a:cubicBezTo>
                    <a:pt x="79" y="64"/>
                    <a:pt x="81" y="63"/>
                    <a:pt x="81" y="60"/>
                  </a:cubicBezTo>
                  <a:cubicBezTo>
                    <a:pt x="81" y="58"/>
                    <a:pt x="79" y="56"/>
                    <a:pt x="77" y="56"/>
                  </a:cubicBezTo>
                  <a:close/>
                  <a:moveTo>
                    <a:pt x="91" y="24"/>
                  </a:moveTo>
                  <a:cubicBezTo>
                    <a:pt x="91" y="24"/>
                    <a:pt x="91" y="24"/>
                    <a:pt x="91" y="24"/>
                  </a:cubicBezTo>
                  <a:cubicBezTo>
                    <a:pt x="82" y="15"/>
                    <a:pt x="69" y="9"/>
                    <a:pt x="55" y="9"/>
                  </a:cubicBezTo>
                  <a:cubicBezTo>
                    <a:pt x="40" y="9"/>
                    <a:pt x="28" y="15"/>
                    <a:pt x="18" y="24"/>
                  </a:cubicBezTo>
                  <a:cubicBezTo>
                    <a:pt x="18" y="24"/>
                    <a:pt x="18" y="24"/>
                    <a:pt x="18" y="24"/>
                  </a:cubicBezTo>
                  <a:cubicBezTo>
                    <a:pt x="9" y="33"/>
                    <a:pt x="3" y="46"/>
                    <a:pt x="3" y="60"/>
                  </a:cubicBezTo>
                  <a:cubicBezTo>
                    <a:pt x="3" y="75"/>
                    <a:pt x="9" y="87"/>
                    <a:pt x="18" y="97"/>
                  </a:cubicBezTo>
                  <a:cubicBezTo>
                    <a:pt x="18" y="97"/>
                    <a:pt x="18" y="97"/>
                    <a:pt x="18" y="97"/>
                  </a:cubicBezTo>
                  <a:cubicBezTo>
                    <a:pt x="28" y="106"/>
                    <a:pt x="40" y="112"/>
                    <a:pt x="55" y="112"/>
                  </a:cubicBezTo>
                  <a:cubicBezTo>
                    <a:pt x="69" y="112"/>
                    <a:pt x="82" y="106"/>
                    <a:pt x="91" y="97"/>
                  </a:cubicBezTo>
                  <a:cubicBezTo>
                    <a:pt x="91" y="97"/>
                    <a:pt x="91" y="97"/>
                    <a:pt x="91" y="97"/>
                  </a:cubicBezTo>
                  <a:cubicBezTo>
                    <a:pt x="91" y="97"/>
                    <a:pt x="91" y="97"/>
                    <a:pt x="91" y="97"/>
                  </a:cubicBezTo>
                  <a:cubicBezTo>
                    <a:pt x="100" y="87"/>
                    <a:pt x="106" y="75"/>
                    <a:pt x="106" y="60"/>
                  </a:cubicBezTo>
                  <a:cubicBezTo>
                    <a:pt x="106" y="46"/>
                    <a:pt x="100" y="34"/>
                    <a:pt x="91" y="24"/>
                  </a:cubicBezTo>
                  <a:cubicBezTo>
                    <a:pt x="91" y="24"/>
                    <a:pt x="91" y="24"/>
                    <a:pt x="91" y="24"/>
                  </a:cubicBezTo>
                  <a:close/>
                  <a:moveTo>
                    <a:pt x="85" y="91"/>
                  </a:moveTo>
                  <a:cubicBezTo>
                    <a:pt x="85" y="91"/>
                    <a:pt x="85" y="91"/>
                    <a:pt x="85" y="91"/>
                  </a:cubicBezTo>
                  <a:cubicBezTo>
                    <a:pt x="77" y="99"/>
                    <a:pt x="67" y="104"/>
                    <a:pt x="55" y="104"/>
                  </a:cubicBezTo>
                  <a:cubicBezTo>
                    <a:pt x="43" y="104"/>
                    <a:pt x="32" y="99"/>
                    <a:pt x="24" y="91"/>
                  </a:cubicBezTo>
                  <a:cubicBezTo>
                    <a:pt x="24" y="91"/>
                    <a:pt x="24" y="91"/>
                    <a:pt x="24" y="91"/>
                  </a:cubicBezTo>
                  <a:cubicBezTo>
                    <a:pt x="16" y="83"/>
                    <a:pt x="11" y="72"/>
                    <a:pt x="11" y="60"/>
                  </a:cubicBezTo>
                  <a:cubicBezTo>
                    <a:pt x="11" y="48"/>
                    <a:pt x="16" y="38"/>
                    <a:pt x="24" y="30"/>
                  </a:cubicBezTo>
                  <a:cubicBezTo>
                    <a:pt x="24" y="30"/>
                    <a:pt x="24" y="30"/>
                    <a:pt x="24" y="30"/>
                  </a:cubicBezTo>
                  <a:cubicBezTo>
                    <a:pt x="32" y="22"/>
                    <a:pt x="43" y="17"/>
                    <a:pt x="55" y="17"/>
                  </a:cubicBezTo>
                  <a:cubicBezTo>
                    <a:pt x="67" y="17"/>
                    <a:pt x="77" y="22"/>
                    <a:pt x="85" y="30"/>
                  </a:cubicBezTo>
                  <a:cubicBezTo>
                    <a:pt x="86" y="30"/>
                    <a:pt x="86" y="30"/>
                    <a:pt x="86" y="30"/>
                  </a:cubicBezTo>
                  <a:cubicBezTo>
                    <a:pt x="93" y="38"/>
                    <a:pt x="98" y="49"/>
                    <a:pt x="98" y="60"/>
                  </a:cubicBezTo>
                  <a:cubicBezTo>
                    <a:pt x="98" y="72"/>
                    <a:pt x="93" y="83"/>
                    <a:pt x="85" y="91"/>
                  </a:cubicBezTo>
                  <a:close/>
                  <a:moveTo>
                    <a:pt x="108" y="24"/>
                  </a:moveTo>
                  <a:cubicBezTo>
                    <a:pt x="108" y="24"/>
                    <a:pt x="108" y="24"/>
                    <a:pt x="108" y="24"/>
                  </a:cubicBezTo>
                  <a:cubicBezTo>
                    <a:pt x="107" y="23"/>
                    <a:pt x="106" y="21"/>
                    <a:pt x="104" y="19"/>
                  </a:cubicBezTo>
                  <a:cubicBezTo>
                    <a:pt x="103" y="18"/>
                    <a:pt x="102" y="16"/>
                    <a:pt x="100" y="15"/>
                  </a:cubicBezTo>
                  <a:cubicBezTo>
                    <a:pt x="99" y="13"/>
                    <a:pt x="97" y="12"/>
                    <a:pt x="96" y="11"/>
                  </a:cubicBezTo>
                  <a:cubicBezTo>
                    <a:pt x="96" y="11"/>
                    <a:pt x="96" y="11"/>
                    <a:pt x="96" y="11"/>
                  </a:cubicBezTo>
                  <a:cubicBezTo>
                    <a:pt x="94" y="9"/>
                    <a:pt x="92" y="8"/>
                    <a:pt x="91" y="7"/>
                  </a:cubicBezTo>
                  <a:cubicBezTo>
                    <a:pt x="89" y="6"/>
                    <a:pt x="87" y="5"/>
                    <a:pt x="85" y="4"/>
                  </a:cubicBezTo>
                  <a:cubicBezTo>
                    <a:pt x="84" y="3"/>
                    <a:pt x="82" y="2"/>
                    <a:pt x="80" y="1"/>
                  </a:cubicBezTo>
                  <a:cubicBezTo>
                    <a:pt x="78" y="0"/>
                    <a:pt x="75" y="1"/>
                    <a:pt x="75" y="3"/>
                  </a:cubicBezTo>
                  <a:cubicBezTo>
                    <a:pt x="74" y="5"/>
                    <a:pt x="75" y="7"/>
                    <a:pt x="77" y="8"/>
                  </a:cubicBezTo>
                  <a:cubicBezTo>
                    <a:pt x="78" y="9"/>
                    <a:pt x="80" y="10"/>
                    <a:pt x="82" y="11"/>
                  </a:cubicBezTo>
                  <a:cubicBezTo>
                    <a:pt x="83" y="11"/>
                    <a:pt x="85" y="12"/>
                    <a:pt x="86" y="13"/>
                  </a:cubicBezTo>
                  <a:cubicBezTo>
                    <a:pt x="88" y="14"/>
                    <a:pt x="89" y="16"/>
                    <a:pt x="91" y="17"/>
                  </a:cubicBezTo>
                  <a:cubicBezTo>
                    <a:pt x="91" y="17"/>
                    <a:pt x="91" y="17"/>
                    <a:pt x="91" y="17"/>
                  </a:cubicBezTo>
                  <a:cubicBezTo>
                    <a:pt x="92" y="18"/>
                    <a:pt x="93" y="19"/>
                    <a:pt x="95" y="20"/>
                  </a:cubicBezTo>
                  <a:cubicBezTo>
                    <a:pt x="96" y="22"/>
                    <a:pt x="97" y="23"/>
                    <a:pt x="98" y="24"/>
                  </a:cubicBezTo>
                  <a:cubicBezTo>
                    <a:pt x="99" y="26"/>
                    <a:pt x="101" y="27"/>
                    <a:pt x="102" y="29"/>
                  </a:cubicBezTo>
                  <a:cubicBezTo>
                    <a:pt x="103" y="31"/>
                    <a:pt x="105" y="31"/>
                    <a:pt x="107" y="30"/>
                  </a:cubicBezTo>
                  <a:cubicBezTo>
                    <a:pt x="109" y="29"/>
                    <a:pt x="109" y="26"/>
                    <a:pt x="108" y="24"/>
                  </a:cubicBezTo>
                  <a:close/>
                  <a:moveTo>
                    <a:pt x="8" y="29"/>
                  </a:moveTo>
                  <a:cubicBezTo>
                    <a:pt x="8" y="29"/>
                    <a:pt x="8" y="29"/>
                    <a:pt x="8" y="29"/>
                  </a:cubicBezTo>
                  <a:cubicBezTo>
                    <a:pt x="9" y="27"/>
                    <a:pt x="10" y="26"/>
                    <a:pt x="11" y="24"/>
                  </a:cubicBezTo>
                  <a:cubicBezTo>
                    <a:pt x="12" y="23"/>
                    <a:pt x="13" y="22"/>
                    <a:pt x="15" y="20"/>
                  </a:cubicBezTo>
                  <a:cubicBezTo>
                    <a:pt x="16" y="19"/>
                    <a:pt x="17" y="18"/>
                    <a:pt x="19" y="17"/>
                  </a:cubicBezTo>
                  <a:cubicBezTo>
                    <a:pt x="20" y="16"/>
                    <a:pt x="21" y="14"/>
                    <a:pt x="23" y="13"/>
                  </a:cubicBezTo>
                  <a:cubicBezTo>
                    <a:pt x="24" y="12"/>
                    <a:pt x="26" y="11"/>
                    <a:pt x="28" y="11"/>
                  </a:cubicBezTo>
                  <a:cubicBezTo>
                    <a:pt x="28" y="10"/>
                    <a:pt x="28" y="10"/>
                    <a:pt x="28" y="10"/>
                  </a:cubicBezTo>
                  <a:cubicBezTo>
                    <a:pt x="29" y="10"/>
                    <a:pt x="31" y="9"/>
                    <a:pt x="33" y="8"/>
                  </a:cubicBezTo>
                  <a:cubicBezTo>
                    <a:pt x="35" y="7"/>
                    <a:pt x="35" y="5"/>
                    <a:pt x="35" y="3"/>
                  </a:cubicBezTo>
                  <a:cubicBezTo>
                    <a:pt x="34" y="1"/>
                    <a:pt x="31" y="0"/>
                    <a:pt x="29" y="1"/>
                  </a:cubicBezTo>
                  <a:cubicBezTo>
                    <a:pt x="28" y="2"/>
                    <a:pt x="26" y="3"/>
                    <a:pt x="24" y="4"/>
                  </a:cubicBezTo>
                  <a:cubicBezTo>
                    <a:pt x="24" y="4"/>
                    <a:pt x="24" y="4"/>
                    <a:pt x="24" y="4"/>
                  </a:cubicBezTo>
                  <a:cubicBezTo>
                    <a:pt x="22" y="5"/>
                    <a:pt x="20" y="6"/>
                    <a:pt x="18" y="7"/>
                  </a:cubicBezTo>
                  <a:cubicBezTo>
                    <a:pt x="17" y="8"/>
                    <a:pt x="15" y="9"/>
                    <a:pt x="14" y="11"/>
                  </a:cubicBezTo>
                  <a:cubicBezTo>
                    <a:pt x="12" y="12"/>
                    <a:pt x="10" y="13"/>
                    <a:pt x="9" y="15"/>
                  </a:cubicBezTo>
                  <a:cubicBezTo>
                    <a:pt x="8" y="16"/>
                    <a:pt x="6" y="18"/>
                    <a:pt x="5" y="19"/>
                  </a:cubicBezTo>
                  <a:cubicBezTo>
                    <a:pt x="3" y="21"/>
                    <a:pt x="2" y="23"/>
                    <a:pt x="1" y="24"/>
                  </a:cubicBezTo>
                  <a:cubicBezTo>
                    <a:pt x="0" y="26"/>
                    <a:pt x="0" y="29"/>
                    <a:pt x="2" y="30"/>
                  </a:cubicBezTo>
                  <a:cubicBezTo>
                    <a:pt x="4" y="31"/>
                    <a:pt x="6" y="31"/>
                    <a:pt x="8" y="29"/>
                  </a:cubicBezTo>
                  <a:close/>
                </a:path>
              </a:pathLst>
            </a:custGeom>
            <a:solidFill>
              <a:srgbClr val="FFFFFF"/>
            </a:solidFill>
            <a:ln>
              <a:noFill/>
            </a:ln>
            <a:extLst>
              <a:ext uri="{91240B29-F687-4F45-9708-019B960494DF}">
                <a14:hiddenLine w="9525">
                  <a:solidFill>
                    <a:srgbClr val="000000"/>
                  </a:solidFill>
                  <a:round/>
                </a14:hiddenLine>
              </a:ext>
            </a:extLst>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3" name="Freeform 23"/>
            <p:cNvSpPr>
              <a:spLocks noEditPoints="1"/>
            </p:cNvSpPr>
            <p:nvPr/>
          </p:nvSpPr>
          <p:spPr bwMode="auto">
            <a:xfrm>
              <a:off x="4422844" y="3144100"/>
              <a:ext cx="218978" cy="215900"/>
            </a:xfrm>
            <a:custGeom>
              <a:gdLst>
                <a:gd fmla="*/ 51 w 105" name="T0"/>
                <a:gd fmla="*/ 30 h 105" name="T1"/>
                <a:gd fmla="*/ 45 w 105" name="T2"/>
                <a:gd fmla="*/ 30 h 105" name="T3"/>
                <a:gd fmla="*/ 45 w 105" name="T4"/>
                <a:gd fmla="*/ 24 h 105" name="T5"/>
                <a:gd fmla="*/ 62 w 105" name="T6"/>
                <a:gd fmla="*/ 8 h 105" name="T7"/>
                <a:gd fmla="*/ 80 w 105" name="T8"/>
                <a:gd fmla="*/ 0 h 105" name="T9"/>
                <a:gd fmla="*/ 105 w 105" name="T10"/>
                <a:gd fmla="*/ 26 h 105" name="T11"/>
                <a:gd fmla="*/ 98 w 105" name="T12"/>
                <a:gd fmla="*/ 44 h 105" name="T13"/>
                <a:gd fmla="*/ 80 w 105" name="T14"/>
                <a:gd fmla="*/ 62 h 105" name="T15"/>
                <a:gd fmla="*/ 80 w 105" name="T16"/>
                <a:gd fmla="*/ 62 h 105" name="T17"/>
                <a:gd fmla="*/ 62 w 105" name="T18"/>
                <a:gd fmla="*/ 69 h 105" name="T19"/>
                <a:gd fmla="*/ 40 w 105" name="T20"/>
                <a:gd fmla="*/ 57 h 105" name="T21"/>
                <a:gd fmla="*/ 40 w 105" name="T22"/>
                <a:gd fmla="*/ 57 h 105" name="T23"/>
                <a:gd fmla="*/ 37 w 105" name="T24"/>
                <a:gd fmla="*/ 51 h 105" name="T25"/>
                <a:gd fmla="*/ 40 w 105" name="T26"/>
                <a:gd fmla="*/ 46 h 105" name="T27"/>
                <a:gd fmla="*/ 45 w 105" name="T28"/>
                <a:gd fmla="*/ 49 h 105" name="T29"/>
                <a:gd fmla="*/ 47 w 105" name="T30"/>
                <a:gd fmla="*/ 53 h 105" name="T31"/>
                <a:gd fmla="*/ 62 w 105" name="T32"/>
                <a:gd fmla="*/ 61 h 105" name="T33"/>
                <a:gd fmla="*/ 74 w 105" name="T34"/>
                <a:gd fmla="*/ 56 h 105" name="T35"/>
                <a:gd fmla="*/ 74 w 105" name="T36"/>
                <a:gd fmla="*/ 56 h 105" name="T37"/>
                <a:gd fmla="*/ 74 w 105" name="T38"/>
                <a:gd fmla="*/ 56 h 105" name="T39"/>
                <a:gd fmla="*/ 92 w 105" name="T40"/>
                <a:gd fmla="*/ 38 h 105" name="T41"/>
                <a:gd fmla="*/ 97 w 105" name="T42"/>
                <a:gd fmla="*/ 26 h 105" name="T43"/>
                <a:gd fmla="*/ 80 w 105" name="T44"/>
                <a:gd fmla="*/ 8 h 105" name="T45"/>
                <a:gd fmla="*/ 67 w 105" name="T46"/>
                <a:gd fmla="*/ 13 h 105" name="T47"/>
                <a:gd fmla="*/ 67 w 105" name="T48"/>
                <a:gd fmla="*/ 13 h 105" name="T49"/>
                <a:gd fmla="*/ 51 w 105" name="T50"/>
                <a:gd fmla="*/ 30 h 105" name="T51"/>
                <a:gd fmla="*/ 57 w 105" name="T52"/>
                <a:gd fmla="*/ 73 h 105" name="T53"/>
                <a:gd fmla="*/ 57 w 105" name="T54"/>
                <a:gd fmla="*/ 73 h 105" name="T55"/>
                <a:gd fmla="*/ 40 w 105" name="T56"/>
                <a:gd fmla="*/ 90 h 105" name="T57"/>
                <a:gd fmla="*/ 16 w 105" name="T58"/>
                <a:gd fmla="*/ 90 h 105" name="T59"/>
                <a:gd fmla="*/ 16 w 105" name="T60"/>
                <a:gd fmla="*/ 90 h 105" name="T61"/>
                <a:gd fmla="*/ 16 w 105" name="T62"/>
                <a:gd fmla="*/ 65 h 105" name="T63"/>
                <a:gd fmla="*/ 34 w 105" name="T64"/>
                <a:gd fmla="*/ 47 h 105" name="T65"/>
                <a:gd fmla="*/ 46 w 105" name="T66"/>
                <a:gd fmla="*/ 42 h 105" name="T67"/>
                <a:gd fmla="*/ 59 w 105" name="T68"/>
                <a:gd fmla="*/ 47 h 105" name="T69"/>
                <a:gd fmla="*/ 61 w 105" name="T70"/>
                <a:gd fmla="*/ 50 h 105" name="T71"/>
                <a:gd fmla="*/ 63 w 105" name="T72"/>
                <a:gd fmla="*/ 54 h 105" name="T73"/>
                <a:gd fmla="*/ 68 w 105" name="T74"/>
                <a:gd fmla="*/ 57 h 105" name="T75"/>
                <a:gd fmla="*/ 70 w 105" name="T76"/>
                <a:gd fmla="*/ 52 h 105" name="T77"/>
                <a:gd fmla="*/ 68 w 105" name="T78"/>
                <a:gd fmla="*/ 46 h 105" name="T79"/>
                <a:gd fmla="*/ 64 w 105" name="T80"/>
                <a:gd fmla="*/ 41 h 105" name="T81"/>
                <a:gd fmla="*/ 64 w 105" name="T82"/>
                <a:gd fmla="*/ 41 h 105" name="T83"/>
                <a:gd fmla="*/ 46 w 105" name="T84"/>
                <a:gd fmla="*/ 34 h 105" name="T85"/>
                <a:gd fmla="*/ 28 w 105" name="T86"/>
                <a:gd fmla="*/ 41 h 105" name="T87"/>
                <a:gd fmla="*/ 10 w 105" name="T88"/>
                <a:gd fmla="*/ 60 h 105" name="T89"/>
                <a:gd fmla="*/ 10 w 105" name="T90"/>
                <a:gd fmla="*/ 96 h 105" name="T91"/>
                <a:gd fmla="*/ 10 w 105" name="T92"/>
                <a:gd fmla="*/ 96 h 105" name="T93"/>
                <a:gd fmla="*/ 46 w 105" name="T94"/>
                <a:gd fmla="*/ 96 h 105" name="T95"/>
                <a:gd fmla="*/ 46 w 105" name="T96"/>
                <a:gd fmla="*/ 96 h 105" name="T97"/>
                <a:gd fmla="*/ 46 w 105" name="T98"/>
                <a:gd fmla="*/ 96 h 105" name="T99"/>
                <a:gd fmla="*/ 63 w 105" name="T100"/>
                <a:gd fmla="*/ 79 h 105" name="T101"/>
                <a:gd fmla="*/ 63 w 105" name="T102"/>
                <a:gd fmla="*/ 73 h 105" name="T103"/>
                <a:gd fmla="*/ 57 w 105" name="T104"/>
                <a:gd fmla="*/ 73 h 10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5" w="105">
                  <a:moveTo>
                    <a:pt x="51" y="30"/>
                  </a:moveTo>
                  <a:cubicBezTo>
                    <a:pt x="49" y="32"/>
                    <a:pt x="47" y="32"/>
                    <a:pt x="45" y="30"/>
                  </a:cubicBezTo>
                  <a:cubicBezTo>
                    <a:pt x="44" y="29"/>
                    <a:pt x="44" y="26"/>
                    <a:pt x="45" y="24"/>
                  </a:cubicBezTo>
                  <a:cubicBezTo>
                    <a:pt x="62" y="8"/>
                    <a:pt x="62" y="8"/>
                    <a:pt x="62" y="8"/>
                  </a:cubicBezTo>
                  <a:cubicBezTo>
                    <a:pt x="67" y="3"/>
                    <a:pt x="73" y="0"/>
                    <a:pt x="80" y="0"/>
                  </a:cubicBezTo>
                  <a:cubicBezTo>
                    <a:pt x="94" y="0"/>
                    <a:pt x="105" y="12"/>
                    <a:pt x="105" y="26"/>
                  </a:cubicBezTo>
                  <a:cubicBezTo>
                    <a:pt x="105" y="32"/>
                    <a:pt x="103" y="39"/>
                    <a:pt x="98" y="44"/>
                  </a:cubicBezTo>
                  <a:cubicBezTo>
                    <a:pt x="80" y="62"/>
                    <a:pt x="80" y="62"/>
                    <a:pt x="80" y="62"/>
                  </a:cubicBezTo>
                  <a:cubicBezTo>
                    <a:pt x="80" y="62"/>
                    <a:pt x="80" y="62"/>
                    <a:pt x="80" y="62"/>
                  </a:cubicBezTo>
                  <a:cubicBezTo>
                    <a:pt x="75" y="67"/>
                    <a:pt x="68" y="69"/>
                    <a:pt x="62" y="69"/>
                  </a:cubicBezTo>
                  <a:cubicBezTo>
                    <a:pt x="53" y="69"/>
                    <a:pt x="44" y="65"/>
                    <a:pt x="40" y="57"/>
                  </a:cubicBezTo>
                  <a:cubicBezTo>
                    <a:pt x="40" y="57"/>
                    <a:pt x="40" y="57"/>
                    <a:pt x="40" y="57"/>
                  </a:cubicBezTo>
                  <a:cubicBezTo>
                    <a:pt x="39" y="55"/>
                    <a:pt x="38" y="53"/>
                    <a:pt x="37" y="51"/>
                  </a:cubicBezTo>
                  <a:cubicBezTo>
                    <a:pt x="37" y="49"/>
                    <a:pt x="38" y="47"/>
                    <a:pt x="40" y="46"/>
                  </a:cubicBezTo>
                  <a:cubicBezTo>
                    <a:pt x="42" y="46"/>
                    <a:pt x="44" y="47"/>
                    <a:pt x="45" y="49"/>
                  </a:cubicBezTo>
                  <a:cubicBezTo>
                    <a:pt x="45" y="50"/>
                    <a:pt x="46" y="52"/>
                    <a:pt x="47" y="53"/>
                  </a:cubicBezTo>
                  <a:cubicBezTo>
                    <a:pt x="50" y="58"/>
                    <a:pt x="56" y="61"/>
                    <a:pt x="62" y="61"/>
                  </a:cubicBezTo>
                  <a:cubicBezTo>
                    <a:pt x="66" y="61"/>
                    <a:pt x="71" y="60"/>
                    <a:pt x="74" y="56"/>
                  </a:cubicBezTo>
                  <a:cubicBezTo>
                    <a:pt x="74" y="56"/>
                    <a:pt x="74" y="56"/>
                    <a:pt x="74" y="56"/>
                  </a:cubicBezTo>
                  <a:cubicBezTo>
                    <a:pt x="74" y="56"/>
                    <a:pt x="74" y="56"/>
                    <a:pt x="74" y="56"/>
                  </a:cubicBezTo>
                  <a:cubicBezTo>
                    <a:pt x="92" y="38"/>
                    <a:pt x="92" y="38"/>
                    <a:pt x="92" y="38"/>
                  </a:cubicBezTo>
                  <a:cubicBezTo>
                    <a:pt x="96" y="35"/>
                    <a:pt x="97" y="30"/>
                    <a:pt x="97" y="26"/>
                  </a:cubicBezTo>
                  <a:cubicBezTo>
                    <a:pt x="97" y="16"/>
                    <a:pt x="90" y="8"/>
                    <a:pt x="80" y="8"/>
                  </a:cubicBezTo>
                  <a:cubicBezTo>
                    <a:pt x="75" y="8"/>
                    <a:pt x="71" y="10"/>
                    <a:pt x="67" y="13"/>
                  </a:cubicBezTo>
                  <a:cubicBezTo>
                    <a:pt x="67" y="13"/>
                    <a:pt x="67" y="13"/>
                    <a:pt x="67" y="13"/>
                  </a:cubicBezTo>
                  <a:cubicBezTo>
                    <a:pt x="51" y="30"/>
                    <a:pt x="51" y="30"/>
                    <a:pt x="51" y="30"/>
                  </a:cubicBezTo>
                  <a:close/>
                  <a:moveTo>
                    <a:pt x="57" y="73"/>
                  </a:moveTo>
                  <a:cubicBezTo>
                    <a:pt x="57" y="73"/>
                    <a:pt x="57" y="73"/>
                    <a:pt x="57" y="73"/>
                  </a:cubicBezTo>
                  <a:cubicBezTo>
                    <a:pt x="40" y="90"/>
                    <a:pt x="40" y="90"/>
                    <a:pt x="40" y="90"/>
                  </a:cubicBezTo>
                  <a:cubicBezTo>
                    <a:pt x="34" y="97"/>
                    <a:pt x="22" y="97"/>
                    <a:pt x="16" y="90"/>
                  </a:cubicBezTo>
                  <a:cubicBezTo>
                    <a:pt x="16" y="90"/>
                    <a:pt x="16" y="90"/>
                    <a:pt x="16" y="90"/>
                  </a:cubicBezTo>
                  <a:cubicBezTo>
                    <a:pt x="9" y="83"/>
                    <a:pt x="9" y="72"/>
                    <a:pt x="16" y="65"/>
                  </a:cubicBezTo>
                  <a:cubicBezTo>
                    <a:pt x="34" y="47"/>
                    <a:pt x="34" y="47"/>
                    <a:pt x="34" y="47"/>
                  </a:cubicBezTo>
                  <a:cubicBezTo>
                    <a:pt x="37" y="44"/>
                    <a:pt x="42" y="42"/>
                    <a:pt x="46" y="42"/>
                  </a:cubicBezTo>
                  <a:cubicBezTo>
                    <a:pt x="51" y="42"/>
                    <a:pt x="55" y="44"/>
                    <a:pt x="59" y="47"/>
                  </a:cubicBezTo>
                  <a:cubicBezTo>
                    <a:pt x="60" y="48"/>
                    <a:pt x="60" y="49"/>
                    <a:pt x="61" y="50"/>
                  </a:cubicBezTo>
                  <a:cubicBezTo>
                    <a:pt x="62" y="52"/>
                    <a:pt x="62" y="53"/>
                    <a:pt x="63" y="54"/>
                  </a:cubicBezTo>
                  <a:cubicBezTo>
                    <a:pt x="64" y="57"/>
                    <a:pt x="66" y="58"/>
                    <a:pt x="68" y="57"/>
                  </a:cubicBezTo>
                  <a:cubicBezTo>
                    <a:pt x="70" y="57"/>
                    <a:pt x="71" y="54"/>
                    <a:pt x="70" y="52"/>
                  </a:cubicBezTo>
                  <a:cubicBezTo>
                    <a:pt x="70" y="50"/>
                    <a:pt x="69" y="48"/>
                    <a:pt x="68" y="46"/>
                  </a:cubicBezTo>
                  <a:cubicBezTo>
                    <a:pt x="67" y="45"/>
                    <a:pt x="66" y="43"/>
                    <a:pt x="64" y="41"/>
                  </a:cubicBezTo>
                  <a:cubicBezTo>
                    <a:pt x="64" y="41"/>
                    <a:pt x="64" y="41"/>
                    <a:pt x="64" y="41"/>
                  </a:cubicBezTo>
                  <a:cubicBezTo>
                    <a:pt x="59" y="37"/>
                    <a:pt x="53" y="34"/>
                    <a:pt x="46" y="34"/>
                  </a:cubicBezTo>
                  <a:cubicBezTo>
                    <a:pt x="40" y="34"/>
                    <a:pt x="33" y="37"/>
                    <a:pt x="28" y="41"/>
                  </a:cubicBezTo>
                  <a:cubicBezTo>
                    <a:pt x="10" y="60"/>
                    <a:pt x="10" y="60"/>
                    <a:pt x="10" y="60"/>
                  </a:cubicBezTo>
                  <a:cubicBezTo>
                    <a:pt x="0" y="69"/>
                    <a:pt x="0" y="86"/>
                    <a:pt x="10" y="96"/>
                  </a:cubicBezTo>
                  <a:cubicBezTo>
                    <a:pt x="10" y="96"/>
                    <a:pt x="10" y="96"/>
                    <a:pt x="10" y="96"/>
                  </a:cubicBezTo>
                  <a:cubicBezTo>
                    <a:pt x="20" y="105"/>
                    <a:pt x="36" y="105"/>
                    <a:pt x="46" y="96"/>
                  </a:cubicBezTo>
                  <a:cubicBezTo>
                    <a:pt x="46" y="96"/>
                    <a:pt x="46" y="96"/>
                    <a:pt x="46" y="96"/>
                  </a:cubicBezTo>
                  <a:cubicBezTo>
                    <a:pt x="46" y="96"/>
                    <a:pt x="46" y="96"/>
                    <a:pt x="46" y="96"/>
                  </a:cubicBezTo>
                  <a:cubicBezTo>
                    <a:pt x="63" y="79"/>
                    <a:pt x="63" y="79"/>
                    <a:pt x="63" y="79"/>
                  </a:cubicBezTo>
                  <a:cubicBezTo>
                    <a:pt x="64" y="77"/>
                    <a:pt x="64" y="75"/>
                    <a:pt x="63" y="73"/>
                  </a:cubicBezTo>
                  <a:cubicBezTo>
                    <a:pt x="61" y="72"/>
                    <a:pt x="59" y="72"/>
                    <a:pt x="57" y="73"/>
                  </a:cubicBezTo>
                  <a:close/>
                </a:path>
              </a:pathLst>
            </a:custGeom>
            <a:solidFill>
              <a:srgbClr val="FFFFFF"/>
            </a:solidFill>
            <a:ln>
              <a:noFill/>
            </a:ln>
            <a:extLst>
              <a:ext uri="{91240B29-F687-4F45-9708-019B960494DF}">
                <a14:hiddenLine w="9525">
                  <a:solidFill>
                    <a:srgbClr val="000000"/>
                  </a:solidFill>
                  <a:round/>
                </a14:hiddenLine>
              </a:ext>
            </a:extLst>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4" name="Freeform 24"/>
            <p:cNvSpPr>
              <a:spLocks noEditPoints="1"/>
            </p:cNvSpPr>
            <p:nvPr/>
          </p:nvSpPr>
          <p:spPr bwMode="auto">
            <a:xfrm>
              <a:off x="2456803" y="2353525"/>
              <a:ext cx="215804" cy="212724"/>
            </a:xfrm>
            <a:custGeom>
              <a:gdLst>
                <a:gd fmla="*/ 29 w 104" name="T0"/>
                <a:gd fmla="*/ 32 h 103" name="T1"/>
                <a:gd fmla="*/ 29 w 104" name="T2"/>
                <a:gd fmla="*/ 70 h 103" name="T3"/>
                <a:gd fmla="*/ 29 w 104" name="T4"/>
                <a:gd fmla="*/ 70 h 103" name="T5"/>
                <a:gd fmla="*/ 56 w 104" name="T6"/>
                <a:gd fmla="*/ 91 h 103" name="T7"/>
                <a:gd fmla="*/ 56 w 104" name="T8"/>
                <a:gd fmla="*/ 73 h 103" name="T9"/>
                <a:gd fmla="*/ 56 w 104" name="T10"/>
                <a:gd fmla="*/ 29 h 103" name="T11"/>
                <a:gd fmla="*/ 56 w 104" name="T12"/>
                <a:gd fmla="*/ 12 h 103" name="T13"/>
                <a:gd fmla="*/ 29 w 104" name="T14"/>
                <a:gd fmla="*/ 32 h 103" name="T15"/>
                <a:gd fmla="*/ 29 w 104" name="T16"/>
                <a:gd fmla="*/ 32 h 103" name="T17"/>
                <a:gd fmla="*/ 77 w 104" name="T18"/>
                <a:gd fmla="*/ 17 h 103" name="T19"/>
                <a:gd fmla="*/ 77 w 104" name="T20"/>
                <a:gd fmla="*/ 17 h 103" name="T21"/>
                <a:gd fmla="*/ 75 w 104" name="T22"/>
                <a:gd fmla="*/ 12 h 103" name="T23"/>
                <a:gd fmla="*/ 81 w 104" name="T24"/>
                <a:gd fmla="*/ 10 h 103" name="T25"/>
                <a:gd fmla="*/ 98 w 104" name="T26"/>
                <a:gd fmla="*/ 28 h 103" name="T27"/>
                <a:gd fmla="*/ 104 w 104" name="T28"/>
                <a:gd fmla="*/ 51 h 103" name="T29"/>
                <a:gd fmla="*/ 98 w 104" name="T30"/>
                <a:gd fmla="*/ 75 h 103" name="T31"/>
                <a:gd fmla="*/ 81 w 104" name="T32"/>
                <a:gd fmla="*/ 92 h 103" name="T33"/>
                <a:gd fmla="*/ 75 w 104" name="T34"/>
                <a:gd fmla="*/ 91 h 103" name="T35"/>
                <a:gd fmla="*/ 77 w 104" name="T36"/>
                <a:gd fmla="*/ 85 h 103" name="T37"/>
                <a:gd fmla="*/ 91 w 104" name="T38"/>
                <a:gd fmla="*/ 71 h 103" name="T39"/>
                <a:gd fmla="*/ 96 w 104" name="T40"/>
                <a:gd fmla="*/ 51 h 103" name="T41"/>
                <a:gd fmla="*/ 91 w 104" name="T42"/>
                <a:gd fmla="*/ 32 h 103" name="T43"/>
                <a:gd fmla="*/ 77 w 104" name="T44"/>
                <a:gd fmla="*/ 17 h 103" name="T45"/>
                <a:gd fmla="*/ 24 w 104" name="T46"/>
                <a:gd fmla="*/ 33 h 103" name="T47"/>
                <a:gd fmla="*/ 24 w 104" name="T48"/>
                <a:gd fmla="*/ 33 h 103" name="T49"/>
                <a:gd fmla="*/ 8 w 104" name="T50"/>
                <a:gd fmla="*/ 33 h 103" name="T51"/>
                <a:gd fmla="*/ 8 w 104" name="T52"/>
                <a:gd fmla="*/ 69 h 103" name="T53"/>
                <a:gd fmla="*/ 24 w 104" name="T54"/>
                <a:gd fmla="*/ 69 h 103" name="T55"/>
                <a:gd fmla="*/ 24 w 104" name="T56"/>
                <a:gd fmla="*/ 33 h 103" name="T57"/>
                <a:gd fmla="*/ 25 w 104" name="T58"/>
                <a:gd fmla="*/ 25 h 103" name="T59"/>
                <a:gd fmla="*/ 25 w 104" name="T60"/>
                <a:gd fmla="*/ 25 h 103" name="T61"/>
                <a:gd fmla="*/ 57 w 104" name="T62"/>
                <a:gd fmla="*/ 1 h 103" name="T63"/>
                <a:gd fmla="*/ 60 w 104" name="T64"/>
                <a:gd fmla="*/ 0 h 103" name="T65"/>
                <a:gd fmla="*/ 63 w 104" name="T66"/>
                <a:gd fmla="*/ 4 h 103" name="T67"/>
                <a:gd fmla="*/ 63 w 104" name="T68"/>
                <a:gd fmla="*/ 29 h 103" name="T69"/>
                <a:gd fmla="*/ 63 w 104" name="T70"/>
                <a:gd fmla="*/ 30 h 103" name="T71"/>
                <a:gd fmla="*/ 73 w 104" name="T72"/>
                <a:gd fmla="*/ 37 h 103" name="T73"/>
                <a:gd fmla="*/ 78 w 104" name="T74"/>
                <a:gd fmla="*/ 51 h 103" name="T75"/>
                <a:gd fmla="*/ 73 w 104" name="T76"/>
                <a:gd fmla="*/ 65 h 103" name="T77"/>
                <a:gd fmla="*/ 63 w 104" name="T78"/>
                <a:gd fmla="*/ 72 h 103" name="T79"/>
                <a:gd fmla="*/ 63 w 104" name="T80"/>
                <a:gd fmla="*/ 73 h 103" name="T81"/>
                <a:gd fmla="*/ 63 w 104" name="T82"/>
                <a:gd fmla="*/ 99 h 103" name="T83"/>
                <a:gd fmla="*/ 63 w 104" name="T84"/>
                <a:gd fmla="*/ 101 h 103" name="T85"/>
                <a:gd fmla="*/ 57 w 104" name="T86"/>
                <a:gd fmla="*/ 102 h 103" name="T87"/>
                <a:gd fmla="*/ 25 w 104" name="T88"/>
                <a:gd fmla="*/ 77 h 103" name="T89"/>
                <a:gd fmla="*/ 4 w 104" name="T90"/>
                <a:gd fmla="*/ 77 h 103" name="T91"/>
                <a:gd fmla="*/ 4 w 104" name="T92"/>
                <a:gd fmla="*/ 77 h 103" name="T93"/>
                <a:gd fmla="*/ 0 w 104" name="T94"/>
                <a:gd fmla="*/ 73 h 103" name="T95"/>
                <a:gd fmla="*/ 0 w 104" name="T96"/>
                <a:gd fmla="*/ 29 h 103" name="T97"/>
                <a:gd fmla="*/ 0 w 104" name="T98"/>
                <a:gd fmla="*/ 29 h 103" name="T99"/>
                <a:gd fmla="*/ 4 w 104" name="T100"/>
                <a:gd fmla="*/ 25 h 103" name="T101"/>
                <a:gd fmla="*/ 25 w 104" name="T102"/>
                <a:gd fmla="*/ 25 h 103" name="T103"/>
                <a:gd fmla="*/ 63 w 104" name="T104"/>
                <a:gd fmla="*/ 35 h 103" name="T105"/>
                <a:gd fmla="*/ 63 w 104" name="T106"/>
                <a:gd fmla="*/ 35 h 103" name="T107"/>
                <a:gd fmla="*/ 63 w 104" name="T108"/>
                <a:gd fmla="*/ 67 h 103" name="T109"/>
                <a:gd fmla="*/ 69 w 104" name="T110"/>
                <a:gd fmla="*/ 62 h 103" name="T111"/>
                <a:gd fmla="*/ 73 w 104" name="T112"/>
                <a:gd fmla="*/ 51 h 103" name="T113"/>
                <a:gd fmla="*/ 69 w 104" name="T114"/>
                <a:gd fmla="*/ 40 h 103" name="T115"/>
                <a:gd fmla="*/ 63 w 104" name="T116"/>
                <a:gd fmla="*/ 35 h 10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3" w="104">
                  <a:moveTo>
                    <a:pt x="29" y="32"/>
                  </a:moveTo>
                  <a:cubicBezTo>
                    <a:pt x="29" y="70"/>
                    <a:pt x="29" y="70"/>
                    <a:pt x="29" y="70"/>
                  </a:cubicBezTo>
                  <a:cubicBezTo>
                    <a:pt x="29" y="70"/>
                    <a:pt x="29" y="70"/>
                    <a:pt x="29" y="70"/>
                  </a:cubicBezTo>
                  <a:cubicBezTo>
                    <a:pt x="56" y="91"/>
                    <a:pt x="56" y="91"/>
                    <a:pt x="56" y="91"/>
                  </a:cubicBezTo>
                  <a:cubicBezTo>
                    <a:pt x="56" y="73"/>
                    <a:pt x="56" y="73"/>
                    <a:pt x="56" y="73"/>
                  </a:cubicBezTo>
                  <a:cubicBezTo>
                    <a:pt x="56" y="29"/>
                    <a:pt x="56" y="29"/>
                    <a:pt x="56" y="29"/>
                  </a:cubicBezTo>
                  <a:cubicBezTo>
                    <a:pt x="56" y="12"/>
                    <a:pt x="56" y="12"/>
                    <a:pt x="56" y="12"/>
                  </a:cubicBezTo>
                  <a:cubicBezTo>
                    <a:pt x="29" y="32"/>
                    <a:pt x="29" y="32"/>
                    <a:pt x="29" y="32"/>
                  </a:cubicBezTo>
                  <a:cubicBezTo>
                    <a:pt x="29" y="32"/>
                    <a:pt x="29" y="32"/>
                    <a:pt x="29" y="32"/>
                  </a:cubicBezTo>
                  <a:close/>
                  <a:moveTo>
                    <a:pt x="77" y="17"/>
                  </a:moveTo>
                  <a:cubicBezTo>
                    <a:pt x="77" y="17"/>
                    <a:pt x="77" y="17"/>
                    <a:pt x="77" y="17"/>
                  </a:cubicBezTo>
                  <a:cubicBezTo>
                    <a:pt x="75" y="16"/>
                    <a:pt x="74" y="13"/>
                    <a:pt x="75" y="12"/>
                  </a:cubicBezTo>
                  <a:cubicBezTo>
                    <a:pt x="77" y="10"/>
                    <a:pt x="79" y="9"/>
                    <a:pt x="81" y="10"/>
                  </a:cubicBezTo>
                  <a:cubicBezTo>
                    <a:pt x="88" y="14"/>
                    <a:pt x="94" y="21"/>
                    <a:pt x="98" y="28"/>
                  </a:cubicBezTo>
                  <a:cubicBezTo>
                    <a:pt x="102" y="35"/>
                    <a:pt x="104" y="43"/>
                    <a:pt x="104" y="51"/>
                  </a:cubicBezTo>
                  <a:cubicBezTo>
                    <a:pt x="104" y="60"/>
                    <a:pt x="102" y="68"/>
                    <a:pt x="98" y="75"/>
                  </a:cubicBezTo>
                  <a:cubicBezTo>
                    <a:pt x="94" y="82"/>
                    <a:pt x="88" y="88"/>
                    <a:pt x="81" y="92"/>
                  </a:cubicBezTo>
                  <a:cubicBezTo>
                    <a:pt x="79" y="93"/>
                    <a:pt x="77" y="93"/>
                    <a:pt x="75" y="91"/>
                  </a:cubicBezTo>
                  <a:cubicBezTo>
                    <a:pt x="74" y="89"/>
                    <a:pt x="75" y="86"/>
                    <a:pt x="77" y="85"/>
                  </a:cubicBezTo>
                  <a:cubicBezTo>
                    <a:pt x="83" y="82"/>
                    <a:pt x="88" y="77"/>
                    <a:pt x="91" y="71"/>
                  </a:cubicBezTo>
                  <a:cubicBezTo>
                    <a:pt x="94" y="65"/>
                    <a:pt x="96" y="58"/>
                    <a:pt x="96" y="51"/>
                  </a:cubicBezTo>
                  <a:cubicBezTo>
                    <a:pt x="96" y="44"/>
                    <a:pt x="94" y="37"/>
                    <a:pt x="91" y="32"/>
                  </a:cubicBezTo>
                  <a:cubicBezTo>
                    <a:pt x="88" y="26"/>
                    <a:pt x="83" y="21"/>
                    <a:pt x="77" y="17"/>
                  </a:cubicBezTo>
                  <a:close/>
                  <a:moveTo>
                    <a:pt x="24" y="33"/>
                  </a:moveTo>
                  <a:cubicBezTo>
                    <a:pt x="24" y="33"/>
                    <a:pt x="24" y="33"/>
                    <a:pt x="24" y="33"/>
                  </a:cubicBezTo>
                  <a:cubicBezTo>
                    <a:pt x="8" y="33"/>
                    <a:pt x="8" y="33"/>
                    <a:pt x="8" y="33"/>
                  </a:cubicBezTo>
                  <a:cubicBezTo>
                    <a:pt x="8" y="69"/>
                    <a:pt x="8" y="69"/>
                    <a:pt x="8" y="69"/>
                  </a:cubicBezTo>
                  <a:cubicBezTo>
                    <a:pt x="24" y="69"/>
                    <a:pt x="24" y="69"/>
                    <a:pt x="24" y="69"/>
                  </a:cubicBezTo>
                  <a:cubicBezTo>
                    <a:pt x="24" y="33"/>
                    <a:pt x="24" y="33"/>
                    <a:pt x="24" y="33"/>
                  </a:cubicBezTo>
                  <a:close/>
                  <a:moveTo>
                    <a:pt x="25" y="25"/>
                  </a:moveTo>
                  <a:cubicBezTo>
                    <a:pt x="25" y="25"/>
                    <a:pt x="25" y="25"/>
                    <a:pt x="25" y="25"/>
                  </a:cubicBezTo>
                  <a:cubicBezTo>
                    <a:pt x="57" y="1"/>
                    <a:pt x="57" y="1"/>
                    <a:pt x="57" y="1"/>
                  </a:cubicBezTo>
                  <a:cubicBezTo>
                    <a:pt x="58" y="0"/>
                    <a:pt x="59" y="0"/>
                    <a:pt x="60" y="0"/>
                  </a:cubicBezTo>
                  <a:cubicBezTo>
                    <a:pt x="62" y="0"/>
                    <a:pt x="63" y="2"/>
                    <a:pt x="63" y="4"/>
                  </a:cubicBezTo>
                  <a:cubicBezTo>
                    <a:pt x="63" y="29"/>
                    <a:pt x="63" y="29"/>
                    <a:pt x="63" y="29"/>
                  </a:cubicBezTo>
                  <a:cubicBezTo>
                    <a:pt x="63" y="30"/>
                    <a:pt x="63" y="30"/>
                    <a:pt x="63" y="30"/>
                  </a:cubicBezTo>
                  <a:cubicBezTo>
                    <a:pt x="67" y="31"/>
                    <a:pt x="70" y="34"/>
                    <a:pt x="73" y="37"/>
                  </a:cubicBezTo>
                  <a:cubicBezTo>
                    <a:pt x="76" y="41"/>
                    <a:pt x="78" y="46"/>
                    <a:pt x="78" y="51"/>
                  </a:cubicBezTo>
                  <a:cubicBezTo>
                    <a:pt x="78" y="57"/>
                    <a:pt x="76" y="61"/>
                    <a:pt x="73" y="65"/>
                  </a:cubicBezTo>
                  <a:cubicBezTo>
                    <a:pt x="70" y="68"/>
                    <a:pt x="67" y="71"/>
                    <a:pt x="63" y="72"/>
                  </a:cubicBezTo>
                  <a:cubicBezTo>
                    <a:pt x="63" y="73"/>
                    <a:pt x="63" y="73"/>
                    <a:pt x="63" y="73"/>
                  </a:cubicBezTo>
                  <a:cubicBezTo>
                    <a:pt x="63" y="99"/>
                    <a:pt x="63" y="99"/>
                    <a:pt x="63" y="99"/>
                  </a:cubicBezTo>
                  <a:cubicBezTo>
                    <a:pt x="63" y="100"/>
                    <a:pt x="63" y="100"/>
                    <a:pt x="63" y="101"/>
                  </a:cubicBezTo>
                  <a:cubicBezTo>
                    <a:pt x="61" y="103"/>
                    <a:pt x="59" y="103"/>
                    <a:pt x="57" y="102"/>
                  </a:cubicBezTo>
                  <a:cubicBezTo>
                    <a:pt x="25" y="77"/>
                    <a:pt x="25" y="77"/>
                    <a:pt x="25" y="77"/>
                  </a:cubicBezTo>
                  <a:cubicBezTo>
                    <a:pt x="4" y="77"/>
                    <a:pt x="4" y="77"/>
                    <a:pt x="4" y="77"/>
                  </a:cubicBezTo>
                  <a:cubicBezTo>
                    <a:pt x="4" y="77"/>
                    <a:pt x="4" y="77"/>
                    <a:pt x="4" y="77"/>
                  </a:cubicBezTo>
                  <a:cubicBezTo>
                    <a:pt x="2" y="77"/>
                    <a:pt x="0" y="75"/>
                    <a:pt x="0" y="73"/>
                  </a:cubicBezTo>
                  <a:cubicBezTo>
                    <a:pt x="0" y="29"/>
                    <a:pt x="0" y="29"/>
                    <a:pt x="0" y="29"/>
                  </a:cubicBezTo>
                  <a:cubicBezTo>
                    <a:pt x="0" y="29"/>
                    <a:pt x="0" y="29"/>
                    <a:pt x="0" y="29"/>
                  </a:cubicBezTo>
                  <a:cubicBezTo>
                    <a:pt x="0" y="27"/>
                    <a:pt x="2" y="25"/>
                    <a:pt x="4" y="25"/>
                  </a:cubicBezTo>
                  <a:cubicBezTo>
                    <a:pt x="25" y="25"/>
                    <a:pt x="25" y="25"/>
                    <a:pt x="25" y="25"/>
                  </a:cubicBezTo>
                  <a:close/>
                  <a:moveTo>
                    <a:pt x="63" y="35"/>
                  </a:moveTo>
                  <a:cubicBezTo>
                    <a:pt x="63" y="35"/>
                    <a:pt x="63" y="35"/>
                    <a:pt x="63" y="35"/>
                  </a:cubicBezTo>
                  <a:cubicBezTo>
                    <a:pt x="63" y="67"/>
                    <a:pt x="63" y="67"/>
                    <a:pt x="63" y="67"/>
                  </a:cubicBezTo>
                  <a:cubicBezTo>
                    <a:pt x="66" y="66"/>
                    <a:pt x="68" y="64"/>
                    <a:pt x="69" y="62"/>
                  </a:cubicBezTo>
                  <a:cubicBezTo>
                    <a:pt x="71" y="59"/>
                    <a:pt x="73" y="55"/>
                    <a:pt x="73" y="51"/>
                  </a:cubicBezTo>
                  <a:cubicBezTo>
                    <a:pt x="73" y="47"/>
                    <a:pt x="71" y="43"/>
                    <a:pt x="69" y="40"/>
                  </a:cubicBezTo>
                  <a:cubicBezTo>
                    <a:pt x="68" y="38"/>
                    <a:pt x="66" y="36"/>
                    <a:pt x="63" y="35"/>
                  </a:cubicBezTo>
                  <a:close/>
                </a:path>
              </a:pathLst>
            </a:custGeom>
            <a:solidFill>
              <a:schemeClr val="accent1"/>
            </a:solidFill>
            <a:ln>
              <a:noFill/>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5" name="Freeform 25"/>
            <p:cNvSpPr>
              <a:spLocks noEditPoints="1"/>
            </p:cNvSpPr>
            <p:nvPr/>
          </p:nvSpPr>
          <p:spPr bwMode="auto">
            <a:xfrm>
              <a:off x="6438074" y="2353525"/>
              <a:ext cx="158680" cy="212724"/>
            </a:xfrm>
            <a:custGeom>
              <a:gdLst>
                <a:gd fmla="*/ 55 w 76" name="T0"/>
                <a:gd fmla="*/ 7 h 103" name="T1"/>
                <a:gd fmla="*/ 63 w 76" name="T2"/>
                <a:gd fmla="*/ 47 h 103" name="T3"/>
                <a:gd fmla="*/ 55 w 76" name="T4"/>
                <a:gd fmla="*/ 65 h 103" name="T5"/>
                <a:gd fmla="*/ 20 w 76" name="T6"/>
                <a:gd fmla="*/ 65 h 103" name="T7"/>
                <a:gd fmla="*/ 13 w 76" name="T8"/>
                <a:gd fmla="*/ 47 h 103" name="T9"/>
                <a:gd fmla="*/ 20 w 76" name="T10"/>
                <a:gd fmla="*/ 7 h 103" name="T11"/>
                <a:gd fmla="*/ 21 w 76" name="T12"/>
                <a:gd fmla="*/ 34 h 103" name="T13"/>
                <a:gd fmla="*/ 55 w 76" name="T14"/>
                <a:gd fmla="*/ 34 h 103" name="T15"/>
                <a:gd fmla="*/ 50 w 76" name="T16"/>
                <a:gd fmla="*/ 13 h 103" name="T17"/>
                <a:gd fmla="*/ 26 w 76" name="T18"/>
                <a:gd fmla="*/ 13 h 103" name="T19"/>
                <a:gd fmla="*/ 21 w 76" name="T20"/>
                <a:gd fmla="*/ 34 h 103" name="T21"/>
                <a:gd fmla="*/ 55 w 76" name="T22"/>
                <a:gd fmla="*/ 38 h 103" name="T23"/>
                <a:gd fmla="*/ 21 w 76" name="T24"/>
                <a:gd fmla="*/ 47 h 103" name="T25"/>
                <a:gd fmla="*/ 26 w 76" name="T26"/>
                <a:gd fmla="*/ 59 h 103" name="T27"/>
                <a:gd fmla="*/ 50 w 76" name="T28"/>
                <a:gd fmla="*/ 59 h 103" name="T29"/>
                <a:gd fmla="*/ 50 w 76" name="T30"/>
                <a:gd fmla="*/ 59 h 103" name="T31"/>
                <a:gd fmla="*/ 55 w 76" name="T32"/>
                <a:gd fmla="*/ 38 h 103" name="T33"/>
                <a:gd fmla="*/ 14 w 76" name="T34"/>
                <a:gd fmla="*/ 103 h 103" name="T35"/>
                <a:gd fmla="*/ 38 w 76" name="T36"/>
                <a:gd fmla="*/ 103 h 103" name="T37"/>
                <a:gd fmla="*/ 61 w 76" name="T38"/>
                <a:gd fmla="*/ 103 h 103" name="T39"/>
                <a:gd fmla="*/ 61 w 76" name="T40"/>
                <a:gd fmla="*/ 95 h 103" name="T41"/>
                <a:gd fmla="*/ 42 w 76" name="T42"/>
                <a:gd fmla="*/ 85 h 103" name="T43"/>
                <a:gd fmla="*/ 73 w 76" name="T44"/>
                <a:gd fmla="*/ 62 h 103" name="T45"/>
                <a:gd fmla="*/ 76 w 76" name="T46"/>
                <a:gd fmla="*/ 36 h 103" name="T47"/>
                <a:gd fmla="*/ 68 w 76" name="T48"/>
                <a:gd fmla="*/ 36 h 103" name="T49"/>
                <a:gd fmla="*/ 66 w 76" name="T50"/>
                <a:gd fmla="*/ 59 h 103" name="T51"/>
                <a:gd fmla="*/ 38 w 76" name="T52"/>
                <a:gd fmla="*/ 77 h 103" name="T53"/>
                <a:gd fmla="*/ 16 w 76" name="T54"/>
                <a:gd fmla="*/ 69 h 103" name="T55"/>
                <a:gd fmla="*/ 8 w 76" name="T56"/>
                <a:gd fmla="*/ 47 h 103" name="T57"/>
                <a:gd fmla="*/ 4 w 76" name="T58"/>
                <a:gd fmla="*/ 32 h 103" name="T59"/>
                <a:gd fmla="*/ 0 w 76" name="T60"/>
                <a:gd fmla="*/ 47 h 103" name="T61"/>
                <a:gd fmla="*/ 11 w 76" name="T62"/>
                <a:gd fmla="*/ 74 h 103" name="T63"/>
                <a:gd fmla="*/ 34 w 76" name="T64"/>
                <a:gd fmla="*/ 85 h 103" name="T65"/>
                <a:gd fmla="*/ 14 w 76" name="T66"/>
                <a:gd fmla="*/ 95 h 103" name="T67"/>
                <a:gd fmla="*/ 14 w 76" name="T68"/>
                <a:gd fmla="*/ 103 h 103"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03" w="76">
                  <a:moveTo>
                    <a:pt x="38" y="0"/>
                  </a:moveTo>
                  <a:cubicBezTo>
                    <a:pt x="45" y="0"/>
                    <a:pt x="51" y="3"/>
                    <a:pt x="55" y="7"/>
                  </a:cubicBezTo>
                  <a:cubicBezTo>
                    <a:pt x="60" y="12"/>
                    <a:pt x="63" y="18"/>
                    <a:pt x="63" y="25"/>
                  </a:cubicBezTo>
                  <a:cubicBezTo>
                    <a:pt x="63" y="47"/>
                    <a:pt x="63" y="47"/>
                    <a:pt x="63" y="47"/>
                  </a:cubicBezTo>
                  <a:cubicBezTo>
                    <a:pt x="63" y="54"/>
                    <a:pt x="60" y="60"/>
                    <a:pt x="55" y="65"/>
                  </a:cubicBezTo>
                  <a:cubicBezTo>
                    <a:pt x="55" y="65"/>
                    <a:pt x="55" y="65"/>
                    <a:pt x="55" y="65"/>
                  </a:cubicBezTo>
                  <a:cubicBezTo>
                    <a:pt x="51" y="69"/>
                    <a:pt x="45" y="72"/>
                    <a:pt x="38" y="72"/>
                  </a:cubicBezTo>
                  <a:cubicBezTo>
                    <a:pt x="31" y="72"/>
                    <a:pt x="25" y="69"/>
                    <a:pt x="20" y="65"/>
                  </a:cubicBezTo>
                  <a:cubicBezTo>
                    <a:pt x="20" y="65"/>
                    <a:pt x="20" y="65"/>
                    <a:pt x="20" y="65"/>
                  </a:cubicBezTo>
                  <a:cubicBezTo>
                    <a:pt x="16" y="60"/>
                    <a:pt x="13" y="54"/>
                    <a:pt x="13" y="47"/>
                  </a:cubicBezTo>
                  <a:cubicBezTo>
                    <a:pt x="13" y="25"/>
                    <a:pt x="13" y="25"/>
                    <a:pt x="13" y="25"/>
                  </a:cubicBezTo>
                  <a:cubicBezTo>
                    <a:pt x="13" y="18"/>
                    <a:pt x="16" y="12"/>
                    <a:pt x="20" y="7"/>
                  </a:cubicBezTo>
                  <a:cubicBezTo>
                    <a:pt x="25" y="3"/>
                    <a:pt x="31" y="0"/>
                    <a:pt x="38" y="0"/>
                  </a:cubicBezTo>
                  <a:close/>
                  <a:moveTo>
                    <a:pt x="21" y="34"/>
                  </a:moveTo>
                  <a:cubicBezTo>
                    <a:pt x="21" y="34"/>
                    <a:pt x="21" y="34"/>
                    <a:pt x="21" y="34"/>
                  </a:cubicBezTo>
                  <a:cubicBezTo>
                    <a:pt x="55" y="34"/>
                    <a:pt x="55" y="34"/>
                    <a:pt x="55" y="34"/>
                  </a:cubicBezTo>
                  <a:cubicBezTo>
                    <a:pt x="55" y="25"/>
                    <a:pt x="55" y="25"/>
                    <a:pt x="55" y="25"/>
                  </a:cubicBezTo>
                  <a:cubicBezTo>
                    <a:pt x="55" y="20"/>
                    <a:pt x="53" y="16"/>
                    <a:pt x="50" y="13"/>
                  </a:cubicBezTo>
                  <a:cubicBezTo>
                    <a:pt x="47" y="10"/>
                    <a:pt x="42" y="8"/>
                    <a:pt x="38" y="8"/>
                  </a:cubicBezTo>
                  <a:cubicBezTo>
                    <a:pt x="33" y="8"/>
                    <a:pt x="29" y="10"/>
                    <a:pt x="26" y="13"/>
                  </a:cubicBezTo>
                  <a:cubicBezTo>
                    <a:pt x="23" y="16"/>
                    <a:pt x="21" y="20"/>
                    <a:pt x="21" y="25"/>
                  </a:cubicBezTo>
                  <a:cubicBezTo>
                    <a:pt x="21" y="34"/>
                    <a:pt x="21" y="34"/>
                    <a:pt x="21" y="34"/>
                  </a:cubicBezTo>
                  <a:close/>
                  <a:moveTo>
                    <a:pt x="55" y="38"/>
                  </a:moveTo>
                  <a:cubicBezTo>
                    <a:pt x="55" y="38"/>
                    <a:pt x="55" y="38"/>
                    <a:pt x="55" y="38"/>
                  </a:cubicBezTo>
                  <a:cubicBezTo>
                    <a:pt x="21" y="38"/>
                    <a:pt x="21" y="38"/>
                    <a:pt x="21" y="38"/>
                  </a:cubicBezTo>
                  <a:cubicBezTo>
                    <a:pt x="21" y="47"/>
                    <a:pt x="21" y="47"/>
                    <a:pt x="21" y="47"/>
                  </a:cubicBezTo>
                  <a:cubicBezTo>
                    <a:pt x="21" y="52"/>
                    <a:pt x="23" y="56"/>
                    <a:pt x="26" y="59"/>
                  </a:cubicBezTo>
                  <a:cubicBezTo>
                    <a:pt x="26" y="59"/>
                    <a:pt x="26" y="59"/>
                    <a:pt x="26" y="59"/>
                  </a:cubicBezTo>
                  <a:cubicBezTo>
                    <a:pt x="29" y="62"/>
                    <a:pt x="33" y="64"/>
                    <a:pt x="38" y="64"/>
                  </a:cubicBezTo>
                  <a:cubicBezTo>
                    <a:pt x="42" y="64"/>
                    <a:pt x="47" y="62"/>
                    <a:pt x="50" y="59"/>
                  </a:cubicBezTo>
                  <a:cubicBezTo>
                    <a:pt x="50" y="59"/>
                    <a:pt x="50" y="59"/>
                    <a:pt x="50" y="59"/>
                  </a:cubicBezTo>
                  <a:cubicBezTo>
                    <a:pt x="50" y="59"/>
                    <a:pt x="50" y="59"/>
                    <a:pt x="50" y="59"/>
                  </a:cubicBezTo>
                  <a:cubicBezTo>
                    <a:pt x="53" y="56"/>
                    <a:pt x="55" y="52"/>
                    <a:pt x="55" y="47"/>
                  </a:cubicBezTo>
                  <a:cubicBezTo>
                    <a:pt x="55" y="38"/>
                    <a:pt x="55" y="38"/>
                    <a:pt x="55" y="38"/>
                  </a:cubicBezTo>
                  <a:close/>
                  <a:moveTo>
                    <a:pt x="14" y="103"/>
                  </a:moveTo>
                  <a:cubicBezTo>
                    <a:pt x="14" y="103"/>
                    <a:pt x="14" y="103"/>
                    <a:pt x="14" y="103"/>
                  </a:cubicBezTo>
                  <a:cubicBezTo>
                    <a:pt x="38" y="103"/>
                    <a:pt x="38" y="103"/>
                    <a:pt x="38" y="103"/>
                  </a:cubicBezTo>
                  <a:cubicBezTo>
                    <a:pt x="38" y="103"/>
                    <a:pt x="38" y="103"/>
                    <a:pt x="38" y="103"/>
                  </a:cubicBezTo>
                  <a:cubicBezTo>
                    <a:pt x="38" y="103"/>
                    <a:pt x="38" y="103"/>
                    <a:pt x="38" y="103"/>
                  </a:cubicBezTo>
                  <a:cubicBezTo>
                    <a:pt x="61" y="103"/>
                    <a:pt x="61" y="103"/>
                    <a:pt x="61" y="103"/>
                  </a:cubicBezTo>
                  <a:cubicBezTo>
                    <a:pt x="63" y="103"/>
                    <a:pt x="65" y="101"/>
                    <a:pt x="65" y="99"/>
                  </a:cubicBezTo>
                  <a:cubicBezTo>
                    <a:pt x="65" y="96"/>
                    <a:pt x="63" y="95"/>
                    <a:pt x="61" y="95"/>
                  </a:cubicBezTo>
                  <a:cubicBezTo>
                    <a:pt x="42" y="95"/>
                    <a:pt x="42" y="95"/>
                    <a:pt x="42" y="95"/>
                  </a:cubicBezTo>
                  <a:cubicBezTo>
                    <a:pt x="42" y="85"/>
                    <a:pt x="42" y="85"/>
                    <a:pt x="42" y="85"/>
                  </a:cubicBezTo>
                  <a:cubicBezTo>
                    <a:pt x="51" y="84"/>
                    <a:pt x="59" y="80"/>
                    <a:pt x="65" y="74"/>
                  </a:cubicBezTo>
                  <a:cubicBezTo>
                    <a:pt x="68" y="71"/>
                    <a:pt x="71" y="67"/>
                    <a:pt x="73" y="62"/>
                  </a:cubicBezTo>
                  <a:cubicBezTo>
                    <a:pt x="75" y="57"/>
                    <a:pt x="76" y="52"/>
                    <a:pt x="76" y="47"/>
                  </a:cubicBezTo>
                  <a:cubicBezTo>
                    <a:pt x="76" y="36"/>
                    <a:pt x="76" y="36"/>
                    <a:pt x="76" y="36"/>
                  </a:cubicBezTo>
                  <a:cubicBezTo>
                    <a:pt x="76" y="34"/>
                    <a:pt x="74" y="32"/>
                    <a:pt x="72" y="32"/>
                  </a:cubicBezTo>
                  <a:cubicBezTo>
                    <a:pt x="70" y="32"/>
                    <a:pt x="68" y="34"/>
                    <a:pt x="68" y="36"/>
                  </a:cubicBezTo>
                  <a:cubicBezTo>
                    <a:pt x="68" y="47"/>
                    <a:pt x="68" y="47"/>
                    <a:pt x="68" y="47"/>
                  </a:cubicBezTo>
                  <a:cubicBezTo>
                    <a:pt x="68" y="51"/>
                    <a:pt x="67" y="55"/>
                    <a:pt x="66" y="59"/>
                  </a:cubicBezTo>
                  <a:cubicBezTo>
                    <a:pt x="64" y="63"/>
                    <a:pt x="62" y="66"/>
                    <a:pt x="59" y="69"/>
                  </a:cubicBezTo>
                  <a:cubicBezTo>
                    <a:pt x="54" y="74"/>
                    <a:pt x="46" y="77"/>
                    <a:pt x="38" y="77"/>
                  </a:cubicBezTo>
                  <a:cubicBezTo>
                    <a:pt x="34" y="77"/>
                    <a:pt x="30" y="77"/>
                    <a:pt x="26" y="75"/>
                  </a:cubicBezTo>
                  <a:cubicBezTo>
                    <a:pt x="23" y="74"/>
                    <a:pt x="19" y="71"/>
                    <a:pt x="16" y="69"/>
                  </a:cubicBezTo>
                  <a:cubicBezTo>
                    <a:pt x="14" y="66"/>
                    <a:pt x="11" y="63"/>
                    <a:pt x="10" y="59"/>
                  </a:cubicBezTo>
                  <a:cubicBezTo>
                    <a:pt x="8" y="55"/>
                    <a:pt x="8" y="51"/>
                    <a:pt x="8" y="47"/>
                  </a:cubicBezTo>
                  <a:cubicBezTo>
                    <a:pt x="8" y="36"/>
                    <a:pt x="8" y="36"/>
                    <a:pt x="8" y="36"/>
                  </a:cubicBezTo>
                  <a:cubicBezTo>
                    <a:pt x="8" y="34"/>
                    <a:pt x="6" y="32"/>
                    <a:pt x="4" y="32"/>
                  </a:cubicBezTo>
                  <a:cubicBezTo>
                    <a:pt x="1" y="32"/>
                    <a:pt x="0" y="34"/>
                    <a:pt x="0" y="36"/>
                  </a:cubicBezTo>
                  <a:cubicBezTo>
                    <a:pt x="0" y="47"/>
                    <a:pt x="0" y="47"/>
                    <a:pt x="0" y="47"/>
                  </a:cubicBezTo>
                  <a:cubicBezTo>
                    <a:pt x="0" y="52"/>
                    <a:pt x="1" y="57"/>
                    <a:pt x="3" y="62"/>
                  </a:cubicBezTo>
                  <a:cubicBezTo>
                    <a:pt x="5" y="67"/>
                    <a:pt x="7" y="71"/>
                    <a:pt x="11" y="74"/>
                  </a:cubicBezTo>
                  <a:cubicBezTo>
                    <a:pt x="14" y="78"/>
                    <a:pt x="19" y="81"/>
                    <a:pt x="23" y="82"/>
                  </a:cubicBezTo>
                  <a:cubicBezTo>
                    <a:pt x="27" y="84"/>
                    <a:pt x="30" y="85"/>
                    <a:pt x="34" y="85"/>
                  </a:cubicBezTo>
                  <a:cubicBezTo>
                    <a:pt x="34" y="95"/>
                    <a:pt x="34" y="95"/>
                    <a:pt x="34" y="95"/>
                  </a:cubicBezTo>
                  <a:cubicBezTo>
                    <a:pt x="14" y="95"/>
                    <a:pt x="14" y="95"/>
                    <a:pt x="14" y="95"/>
                  </a:cubicBezTo>
                  <a:cubicBezTo>
                    <a:pt x="12" y="95"/>
                    <a:pt x="10" y="96"/>
                    <a:pt x="10" y="99"/>
                  </a:cubicBezTo>
                  <a:cubicBezTo>
                    <a:pt x="10" y="101"/>
                    <a:pt x="12" y="103"/>
                    <a:pt x="14" y="103"/>
                  </a:cubicBezTo>
                  <a:close/>
                </a:path>
              </a:pathLst>
            </a:custGeom>
            <a:solidFill>
              <a:schemeClr val="accent1"/>
            </a:solidFill>
            <a:ln>
              <a:noFill/>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6" name="Freeform 26"/>
            <p:cNvSpPr>
              <a:spLocks noEditPoints="1"/>
            </p:cNvSpPr>
            <p:nvPr/>
          </p:nvSpPr>
          <p:spPr bwMode="auto">
            <a:xfrm>
              <a:off x="1572957" y="2367815"/>
              <a:ext cx="212630" cy="180975"/>
            </a:xfrm>
            <a:custGeom>
              <a:gdLst>
                <a:gd fmla="*/ 99 w 103" name="T0"/>
                <a:gd fmla="*/ 0 h 88" name="T1"/>
                <a:gd fmla="*/ 4 w 103" name="T2"/>
                <a:gd fmla="*/ 0 h 88" name="T3"/>
                <a:gd fmla="*/ 0 w 103" name="T4"/>
                <a:gd fmla="*/ 4 h 88" name="T5"/>
                <a:gd fmla="*/ 0 w 103" name="T6"/>
                <a:gd fmla="*/ 84 h 88" name="T7"/>
                <a:gd fmla="*/ 4 w 103" name="T8"/>
                <a:gd fmla="*/ 88 h 88" name="T9"/>
                <a:gd fmla="*/ 99 w 103" name="T10"/>
                <a:gd fmla="*/ 88 h 88" name="T11"/>
                <a:gd fmla="*/ 103 w 103" name="T12"/>
                <a:gd fmla="*/ 84 h 88" name="T13"/>
                <a:gd fmla="*/ 103 w 103" name="T14"/>
                <a:gd fmla="*/ 4 h 88" name="T15"/>
                <a:gd fmla="*/ 99 w 103" name="T16"/>
                <a:gd fmla="*/ 0 h 88" name="T17"/>
                <a:gd fmla="*/ 95 w 103" name="T18"/>
                <a:gd fmla="*/ 80 h 88" name="T19"/>
                <a:gd fmla="*/ 95 w 103" name="T20"/>
                <a:gd fmla="*/ 80 h 88" name="T21"/>
                <a:gd fmla="*/ 8 w 103" name="T22"/>
                <a:gd fmla="*/ 80 h 88" name="T23"/>
                <a:gd fmla="*/ 8 w 103" name="T24"/>
                <a:gd fmla="*/ 71 h 88" name="T25"/>
                <a:gd fmla="*/ 28 w 103" name="T26"/>
                <a:gd fmla="*/ 51 h 88" name="T27"/>
                <a:gd fmla="*/ 42 w 103" name="T28"/>
                <a:gd fmla="*/ 65 h 88" name="T29"/>
                <a:gd fmla="*/ 42 w 103" name="T30"/>
                <a:gd fmla="*/ 65 h 88" name="T31"/>
                <a:gd fmla="*/ 42 w 103" name="T32"/>
                <a:gd fmla="*/ 65 h 88" name="T33"/>
                <a:gd fmla="*/ 51 w 103" name="T34"/>
                <a:gd fmla="*/ 74 h 88" name="T35"/>
                <a:gd fmla="*/ 54 w 103" name="T36"/>
                <a:gd fmla="*/ 74 h 88" name="T37"/>
                <a:gd fmla="*/ 54 w 103" name="T38"/>
                <a:gd fmla="*/ 70 h 88" name="T39"/>
                <a:gd fmla="*/ 47 w 103" name="T40"/>
                <a:gd fmla="*/ 64 h 88" name="T41"/>
                <a:gd fmla="*/ 67 w 103" name="T42"/>
                <a:gd fmla="*/ 44 h 88" name="T43"/>
                <a:gd fmla="*/ 95 w 103" name="T44"/>
                <a:gd fmla="*/ 73 h 88" name="T45"/>
                <a:gd fmla="*/ 95 w 103" name="T46"/>
                <a:gd fmla="*/ 80 h 88" name="T47"/>
                <a:gd fmla="*/ 95 w 103" name="T48"/>
                <a:gd fmla="*/ 66 h 88" name="T49"/>
                <a:gd fmla="*/ 95 w 103" name="T50"/>
                <a:gd fmla="*/ 66 h 88" name="T51"/>
                <a:gd fmla="*/ 68 w 103" name="T52"/>
                <a:gd fmla="*/ 39 h 88" name="T53"/>
                <a:gd fmla="*/ 65 w 103" name="T54"/>
                <a:gd fmla="*/ 39 h 88" name="T55"/>
                <a:gd fmla="*/ 44 w 103" name="T56"/>
                <a:gd fmla="*/ 60 h 88" name="T57"/>
                <a:gd fmla="*/ 30 w 103" name="T58"/>
                <a:gd fmla="*/ 46 h 88" name="T59"/>
                <a:gd fmla="*/ 26 w 103" name="T60"/>
                <a:gd fmla="*/ 46 h 88" name="T61"/>
                <a:gd fmla="*/ 8 w 103" name="T62"/>
                <a:gd fmla="*/ 65 h 88" name="T63"/>
                <a:gd fmla="*/ 8 w 103" name="T64"/>
                <a:gd fmla="*/ 8 h 88" name="T65"/>
                <a:gd fmla="*/ 95 w 103" name="T66"/>
                <a:gd fmla="*/ 8 h 88" name="T67"/>
                <a:gd fmla="*/ 95 w 103" name="T68"/>
                <a:gd fmla="*/ 66 h 88" name="T69"/>
                <a:gd fmla="*/ 30 w 103" name="T70"/>
                <a:gd fmla="*/ 40 h 88" name="T71"/>
                <a:gd fmla="*/ 30 w 103" name="T72"/>
                <a:gd fmla="*/ 40 h 88" name="T73"/>
                <a:gd fmla="*/ 43 w 103" name="T74"/>
                <a:gd fmla="*/ 26 h 88" name="T75"/>
                <a:gd fmla="*/ 30 w 103" name="T76"/>
                <a:gd fmla="*/ 12 h 88" name="T77"/>
                <a:gd fmla="*/ 16 w 103" name="T78"/>
                <a:gd fmla="*/ 26 h 88" name="T79"/>
                <a:gd fmla="*/ 30 w 103" name="T80"/>
                <a:gd fmla="*/ 40 h 88" name="T81"/>
                <a:gd fmla="*/ 30 w 103" name="T82"/>
                <a:gd fmla="*/ 17 h 88" name="T83"/>
                <a:gd fmla="*/ 30 w 103" name="T84"/>
                <a:gd fmla="*/ 17 h 88" name="T85"/>
                <a:gd fmla="*/ 39 w 103" name="T86"/>
                <a:gd fmla="*/ 26 h 88" name="T87"/>
                <a:gd fmla="*/ 30 w 103" name="T88"/>
                <a:gd fmla="*/ 35 h 88" name="T89"/>
                <a:gd fmla="*/ 21 w 103" name="T90"/>
                <a:gd fmla="*/ 26 h 88" name="T91"/>
                <a:gd fmla="*/ 30 w 103" name="T92"/>
                <a:gd fmla="*/ 17 h 88"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88" w="103">
                  <a:moveTo>
                    <a:pt x="99" y="0"/>
                  </a:moveTo>
                  <a:cubicBezTo>
                    <a:pt x="4" y="0"/>
                    <a:pt x="4" y="0"/>
                    <a:pt x="4" y="0"/>
                  </a:cubicBezTo>
                  <a:cubicBezTo>
                    <a:pt x="2" y="0"/>
                    <a:pt x="0" y="2"/>
                    <a:pt x="0" y="4"/>
                  </a:cubicBezTo>
                  <a:cubicBezTo>
                    <a:pt x="0" y="84"/>
                    <a:pt x="0" y="84"/>
                    <a:pt x="0" y="84"/>
                  </a:cubicBezTo>
                  <a:cubicBezTo>
                    <a:pt x="0" y="86"/>
                    <a:pt x="2" y="88"/>
                    <a:pt x="4" y="88"/>
                  </a:cubicBezTo>
                  <a:cubicBezTo>
                    <a:pt x="99" y="88"/>
                    <a:pt x="99" y="88"/>
                    <a:pt x="99" y="88"/>
                  </a:cubicBezTo>
                  <a:cubicBezTo>
                    <a:pt x="101" y="88"/>
                    <a:pt x="103" y="86"/>
                    <a:pt x="103" y="84"/>
                  </a:cubicBezTo>
                  <a:cubicBezTo>
                    <a:pt x="103" y="4"/>
                    <a:pt x="103" y="4"/>
                    <a:pt x="103" y="4"/>
                  </a:cubicBezTo>
                  <a:cubicBezTo>
                    <a:pt x="103" y="2"/>
                    <a:pt x="101" y="0"/>
                    <a:pt x="99" y="0"/>
                  </a:cubicBezTo>
                  <a:close/>
                  <a:moveTo>
                    <a:pt x="95" y="80"/>
                  </a:moveTo>
                  <a:cubicBezTo>
                    <a:pt x="95" y="80"/>
                    <a:pt x="95" y="80"/>
                    <a:pt x="95" y="80"/>
                  </a:cubicBezTo>
                  <a:cubicBezTo>
                    <a:pt x="8" y="80"/>
                    <a:pt x="8" y="80"/>
                    <a:pt x="8" y="80"/>
                  </a:cubicBezTo>
                  <a:cubicBezTo>
                    <a:pt x="8" y="71"/>
                    <a:pt x="8" y="71"/>
                    <a:pt x="8" y="71"/>
                  </a:cubicBezTo>
                  <a:cubicBezTo>
                    <a:pt x="28" y="51"/>
                    <a:pt x="28" y="51"/>
                    <a:pt x="28" y="51"/>
                  </a:cubicBezTo>
                  <a:cubicBezTo>
                    <a:pt x="42" y="65"/>
                    <a:pt x="42" y="65"/>
                    <a:pt x="42" y="65"/>
                  </a:cubicBezTo>
                  <a:cubicBezTo>
                    <a:pt x="42" y="65"/>
                    <a:pt x="42" y="65"/>
                    <a:pt x="42" y="65"/>
                  </a:cubicBezTo>
                  <a:cubicBezTo>
                    <a:pt x="42" y="65"/>
                    <a:pt x="42" y="65"/>
                    <a:pt x="42" y="65"/>
                  </a:cubicBezTo>
                  <a:cubicBezTo>
                    <a:pt x="51" y="74"/>
                    <a:pt x="51" y="74"/>
                    <a:pt x="51" y="74"/>
                  </a:cubicBezTo>
                  <a:cubicBezTo>
                    <a:pt x="52" y="75"/>
                    <a:pt x="53" y="75"/>
                    <a:pt x="54" y="74"/>
                  </a:cubicBezTo>
                  <a:cubicBezTo>
                    <a:pt x="55" y="73"/>
                    <a:pt x="55" y="71"/>
                    <a:pt x="54" y="70"/>
                  </a:cubicBezTo>
                  <a:cubicBezTo>
                    <a:pt x="47" y="64"/>
                    <a:pt x="47" y="64"/>
                    <a:pt x="47" y="64"/>
                  </a:cubicBezTo>
                  <a:cubicBezTo>
                    <a:pt x="67" y="44"/>
                    <a:pt x="67" y="44"/>
                    <a:pt x="67" y="44"/>
                  </a:cubicBezTo>
                  <a:cubicBezTo>
                    <a:pt x="95" y="73"/>
                    <a:pt x="95" y="73"/>
                    <a:pt x="95" y="73"/>
                  </a:cubicBezTo>
                  <a:cubicBezTo>
                    <a:pt x="95" y="80"/>
                    <a:pt x="95" y="80"/>
                    <a:pt x="95" y="80"/>
                  </a:cubicBezTo>
                  <a:close/>
                  <a:moveTo>
                    <a:pt x="95" y="66"/>
                  </a:moveTo>
                  <a:cubicBezTo>
                    <a:pt x="95" y="66"/>
                    <a:pt x="95" y="66"/>
                    <a:pt x="95" y="66"/>
                  </a:cubicBezTo>
                  <a:cubicBezTo>
                    <a:pt x="68" y="39"/>
                    <a:pt x="68" y="39"/>
                    <a:pt x="68" y="39"/>
                  </a:cubicBezTo>
                  <a:cubicBezTo>
                    <a:pt x="67" y="38"/>
                    <a:pt x="66" y="38"/>
                    <a:pt x="65" y="39"/>
                  </a:cubicBezTo>
                  <a:cubicBezTo>
                    <a:pt x="44" y="60"/>
                    <a:pt x="44" y="60"/>
                    <a:pt x="44" y="60"/>
                  </a:cubicBezTo>
                  <a:cubicBezTo>
                    <a:pt x="30" y="46"/>
                    <a:pt x="30" y="46"/>
                    <a:pt x="30" y="46"/>
                  </a:cubicBezTo>
                  <a:cubicBezTo>
                    <a:pt x="29" y="45"/>
                    <a:pt x="27" y="45"/>
                    <a:pt x="26" y="46"/>
                  </a:cubicBezTo>
                  <a:cubicBezTo>
                    <a:pt x="8" y="65"/>
                    <a:pt x="8" y="65"/>
                    <a:pt x="8" y="65"/>
                  </a:cubicBezTo>
                  <a:cubicBezTo>
                    <a:pt x="8" y="8"/>
                    <a:pt x="8" y="8"/>
                    <a:pt x="8" y="8"/>
                  </a:cubicBezTo>
                  <a:cubicBezTo>
                    <a:pt x="95" y="8"/>
                    <a:pt x="95" y="8"/>
                    <a:pt x="95" y="8"/>
                  </a:cubicBezTo>
                  <a:cubicBezTo>
                    <a:pt x="95" y="66"/>
                    <a:pt x="95" y="66"/>
                    <a:pt x="95" y="66"/>
                  </a:cubicBezTo>
                  <a:close/>
                  <a:moveTo>
                    <a:pt x="30" y="40"/>
                  </a:moveTo>
                  <a:cubicBezTo>
                    <a:pt x="30" y="40"/>
                    <a:pt x="30" y="40"/>
                    <a:pt x="30" y="40"/>
                  </a:cubicBezTo>
                  <a:cubicBezTo>
                    <a:pt x="37" y="40"/>
                    <a:pt x="43" y="34"/>
                    <a:pt x="43" y="26"/>
                  </a:cubicBezTo>
                  <a:cubicBezTo>
                    <a:pt x="43" y="19"/>
                    <a:pt x="37" y="12"/>
                    <a:pt x="30" y="12"/>
                  </a:cubicBezTo>
                  <a:cubicBezTo>
                    <a:pt x="22" y="12"/>
                    <a:pt x="16" y="19"/>
                    <a:pt x="16" y="26"/>
                  </a:cubicBezTo>
                  <a:cubicBezTo>
                    <a:pt x="16" y="34"/>
                    <a:pt x="22" y="40"/>
                    <a:pt x="30" y="40"/>
                  </a:cubicBezTo>
                  <a:close/>
                  <a:moveTo>
                    <a:pt x="30" y="17"/>
                  </a:moveTo>
                  <a:cubicBezTo>
                    <a:pt x="30" y="17"/>
                    <a:pt x="30" y="17"/>
                    <a:pt x="30" y="17"/>
                  </a:cubicBezTo>
                  <a:cubicBezTo>
                    <a:pt x="35" y="17"/>
                    <a:pt x="39" y="21"/>
                    <a:pt x="39" y="26"/>
                  </a:cubicBezTo>
                  <a:cubicBezTo>
                    <a:pt x="39" y="31"/>
                    <a:pt x="35" y="35"/>
                    <a:pt x="30" y="35"/>
                  </a:cubicBezTo>
                  <a:cubicBezTo>
                    <a:pt x="25" y="35"/>
                    <a:pt x="21" y="31"/>
                    <a:pt x="21" y="26"/>
                  </a:cubicBezTo>
                  <a:cubicBezTo>
                    <a:pt x="21" y="21"/>
                    <a:pt x="25" y="17"/>
                    <a:pt x="30" y="17"/>
                  </a:cubicBezTo>
                  <a:close/>
                </a:path>
              </a:pathLst>
            </a:custGeom>
            <a:solidFill>
              <a:srgbClr val="FFFFFF"/>
            </a:solidFill>
            <a:ln>
              <a:noFill/>
            </a:ln>
            <a:extLst>
              <a:ext uri="{91240B29-F687-4F45-9708-019B960494DF}">
                <a14:hiddenLine w="9525">
                  <a:solidFill>
                    <a:srgbClr val="000000"/>
                  </a:solidFill>
                  <a:round/>
                </a14:hiddenLine>
              </a:ext>
            </a:extLst>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7" name="Freeform 27"/>
            <p:cNvSpPr>
              <a:spLocks noEditPoints="1"/>
            </p:cNvSpPr>
            <p:nvPr/>
          </p:nvSpPr>
          <p:spPr bwMode="auto">
            <a:xfrm>
              <a:off x="5484409" y="2374163"/>
              <a:ext cx="215804" cy="171450"/>
            </a:xfrm>
            <a:custGeom>
              <a:gdLst>
                <a:gd fmla="*/ 89 w 103" name="T0"/>
                <a:gd fmla="*/ 31 h 83" name="T1"/>
                <a:gd fmla="*/ 81 w 103" name="T2"/>
                <a:gd fmla="*/ 31 h 83" name="T3"/>
                <a:gd fmla="*/ 25 w 103" name="T4"/>
                <a:gd fmla="*/ 12 h 83" name="T5"/>
                <a:gd fmla="*/ 12 w 103" name="T6"/>
                <a:gd fmla="*/ 12 h 83" name="T7"/>
                <a:gd fmla="*/ 24 w 103" name="T8"/>
                <a:gd fmla="*/ 14 h 83" name="T9"/>
                <a:gd fmla="*/ 7 w 103" name="T10"/>
                <a:gd fmla="*/ 14 h 83" name="T11"/>
                <a:gd fmla="*/ 4 w 103" name="T12"/>
                <a:gd fmla="*/ 14 h 83" name="T13"/>
                <a:gd fmla="*/ 0 w 103" name="T14"/>
                <a:gd fmla="*/ 18 h 83" name="T15"/>
                <a:gd fmla="*/ 0 w 103" name="T16"/>
                <a:gd fmla="*/ 79 h 83" name="T17"/>
                <a:gd fmla="*/ 99 w 103" name="T18"/>
                <a:gd fmla="*/ 83 h 83" name="T19"/>
                <a:gd fmla="*/ 103 w 103" name="T20"/>
                <a:gd fmla="*/ 79 h 83" name="T21"/>
                <a:gd fmla="*/ 103 w 103" name="T22"/>
                <a:gd fmla="*/ 18 h 83" name="T23"/>
                <a:gd fmla="*/ 79 w 103" name="T24"/>
                <a:gd fmla="*/ 14 h 83" name="T25"/>
                <a:gd fmla="*/ 71 w 103" name="T26"/>
                <a:gd fmla="*/ 0 h 83" name="T27"/>
                <a:gd fmla="*/ 28 w 103" name="T28"/>
                <a:gd fmla="*/ 2 h 83" name="T29"/>
                <a:gd fmla="*/ 9 w 103" name="T30"/>
                <a:gd fmla="*/ 7 h 83" name="T31"/>
                <a:gd fmla="*/ 7 w 103" name="T32"/>
                <a:gd fmla="*/ 10 h 83" name="T33"/>
                <a:gd fmla="*/ 51 w 103" name="T34"/>
                <a:gd fmla="*/ 30 h 83" name="T35"/>
                <a:gd fmla="*/ 61 w 103" name="T36"/>
                <a:gd fmla="*/ 34 h 83" name="T37"/>
                <a:gd fmla="*/ 51 w 103" name="T38"/>
                <a:gd fmla="*/ 56 h 83" name="T39"/>
                <a:gd fmla="*/ 51 w 103" name="T40"/>
                <a:gd fmla="*/ 30 h 83" name="T41"/>
                <a:gd fmla="*/ 57 w 103" name="T42"/>
                <a:gd fmla="*/ 37 h 83" name="T43"/>
                <a:gd fmla="*/ 60 w 103" name="T44"/>
                <a:gd fmla="*/ 43 h 83" name="T45"/>
                <a:gd fmla="*/ 43 w 103" name="T46"/>
                <a:gd fmla="*/ 43 h 83" name="T47"/>
                <a:gd fmla="*/ 57 w 103" name="T48"/>
                <a:gd fmla="*/ 37 h 83" name="T49"/>
                <a:gd fmla="*/ 27 w 103" name="T50"/>
                <a:gd fmla="*/ 22 h 83" name="T51"/>
                <a:gd fmla="*/ 8 w 103" name="T52"/>
                <a:gd fmla="*/ 75 h 83" name="T53"/>
                <a:gd fmla="*/ 95 w 103" name="T54"/>
                <a:gd fmla="*/ 22 h 83" name="T55"/>
                <a:gd fmla="*/ 76 w 103" name="T56"/>
                <a:gd fmla="*/ 22 h 83" name="T57"/>
                <a:gd fmla="*/ 68 w 103" name="T58"/>
                <a:gd fmla="*/ 8 h 83" name="T59"/>
                <a:gd fmla="*/ 30 w 103" name="T60"/>
                <a:gd fmla="*/ 19 h 83" name="T61"/>
                <a:gd fmla="*/ 51 w 103" name="T62"/>
                <a:gd fmla="*/ 16 h 83" name="T63"/>
                <a:gd fmla="*/ 79 w 103" name="T64"/>
                <a:gd fmla="*/ 43 h 83" name="T65"/>
                <a:gd fmla="*/ 24 w 103" name="T66"/>
                <a:gd fmla="*/ 43 h 83" name="T67"/>
                <a:gd fmla="*/ 51 w 103" name="T68"/>
                <a:gd fmla="*/ 24 h 83" name="T69"/>
                <a:gd fmla="*/ 71 w 103" name="T70"/>
                <a:gd fmla="*/ 43 h 83" name="T71"/>
                <a:gd fmla="*/ 32 w 103" name="T72"/>
                <a:gd fmla="*/ 43 h 83"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83" w="103">
                  <a:moveTo>
                    <a:pt x="85" y="27"/>
                  </a:moveTo>
                  <a:cubicBezTo>
                    <a:pt x="87" y="27"/>
                    <a:pt x="89" y="29"/>
                    <a:pt x="89" y="31"/>
                  </a:cubicBezTo>
                  <a:cubicBezTo>
                    <a:pt x="89" y="33"/>
                    <a:pt x="87" y="35"/>
                    <a:pt x="85" y="35"/>
                  </a:cubicBezTo>
                  <a:cubicBezTo>
                    <a:pt x="83" y="35"/>
                    <a:pt x="81" y="33"/>
                    <a:pt x="81" y="31"/>
                  </a:cubicBezTo>
                  <a:cubicBezTo>
                    <a:pt x="81" y="29"/>
                    <a:pt x="83" y="27"/>
                    <a:pt x="85" y="27"/>
                  </a:cubicBezTo>
                  <a:close/>
                  <a:moveTo>
                    <a:pt x="25" y="12"/>
                  </a:moveTo>
                  <a:cubicBezTo>
                    <a:pt x="25" y="12"/>
                    <a:pt x="25" y="12"/>
                    <a:pt x="25" y="12"/>
                  </a:cubicBezTo>
                  <a:cubicBezTo>
                    <a:pt x="12" y="12"/>
                    <a:pt x="12" y="12"/>
                    <a:pt x="12" y="12"/>
                  </a:cubicBezTo>
                  <a:cubicBezTo>
                    <a:pt x="12" y="14"/>
                    <a:pt x="12" y="14"/>
                    <a:pt x="12" y="14"/>
                  </a:cubicBezTo>
                  <a:cubicBezTo>
                    <a:pt x="24" y="14"/>
                    <a:pt x="24" y="14"/>
                    <a:pt x="24" y="14"/>
                  </a:cubicBezTo>
                  <a:cubicBezTo>
                    <a:pt x="25" y="12"/>
                    <a:pt x="25" y="12"/>
                    <a:pt x="25" y="12"/>
                  </a:cubicBezTo>
                  <a:close/>
                  <a:moveTo>
                    <a:pt x="7" y="14"/>
                  </a:moveTo>
                  <a:cubicBezTo>
                    <a:pt x="7" y="14"/>
                    <a:pt x="7" y="14"/>
                    <a:pt x="7" y="14"/>
                  </a:cubicBezTo>
                  <a:cubicBezTo>
                    <a:pt x="4" y="14"/>
                    <a:pt x="4" y="14"/>
                    <a:pt x="4" y="14"/>
                  </a:cubicBezTo>
                  <a:cubicBezTo>
                    <a:pt x="4" y="14"/>
                    <a:pt x="4" y="14"/>
                    <a:pt x="4" y="14"/>
                  </a:cubicBezTo>
                  <a:cubicBezTo>
                    <a:pt x="2" y="14"/>
                    <a:pt x="0" y="16"/>
                    <a:pt x="0" y="18"/>
                  </a:cubicBezTo>
                  <a:cubicBezTo>
                    <a:pt x="0" y="79"/>
                    <a:pt x="0" y="79"/>
                    <a:pt x="0" y="79"/>
                  </a:cubicBezTo>
                  <a:cubicBezTo>
                    <a:pt x="0" y="79"/>
                    <a:pt x="0" y="79"/>
                    <a:pt x="0" y="79"/>
                  </a:cubicBezTo>
                  <a:cubicBezTo>
                    <a:pt x="0" y="81"/>
                    <a:pt x="2" y="83"/>
                    <a:pt x="4" y="83"/>
                  </a:cubicBezTo>
                  <a:cubicBezTo>
                    <a:pt x="99" y="83"/>
                    <a:pt x="99" y="83"/>
                    <a:pt x="99" y="83"/>
                  </a:cubicBezTo>
                  <a:cubicBezTo>
                    <a:pt x="99" y="83"/>
                    <a:pt x="99" y="83"/>
                    <a:pt x="99" y="83"/>
                  </a:cubicBezTo>
                  <a:cubicBezTo>
                    <a:pt x="101" y="83"/>
                    <a:pt x="103" y="81"/>
                    <a:pt x="103" y="79"/>
                  </a:cubicBezTo>
                  <a:cubicBezTo>
                    <a:pt x="103" y="18"/>
                    <a:pt x="103" y="18"/>
                    <a:pt x="103" y="18"/>
                  </a:cubicBezTo>
                  <a:cubicBezTo>
                    <a:pt x="103" y="18"/>
                    <a:pt x="103" y="18"/>
                    <a:pt x="103" y="18"/>
                  </a:cubicBezTo>
                  <a:cubicBezTo>
                    <a:pt x="103" y="16"/>
                    <a:pt x="101" y="14"/>
                    <a:pt x="99" y="14"/>
                  </a:cubicBezTo>
                  <a:cubicBezTo>
                    <a:pt x="79" y="14"/>
                    <a:pt x="79" y="14"/>
                    <a:pt x="79" y="14"/>
                  </a:cubicBezTo>
                  <a:cubicBezTo>
                    <a:pt x="74" y="3"/>
                    <a:pt x="74" y="3"/>
                    <a:pt x="74" y="3"/>
                  </a:cubicBezTo>
                  <a:cubicBezTo>
                    <a:pt x="74" y="1"/>
                    <a:pt x="72" y="0"/>
                    <a:pt x="71" y="0"/>
                  </a:cubicBezTo>
                  <a:cubicBezTo>
                    <a:pt x="32" y="0"/>
                    <a:pt x="32" y="0"/>
                    <a:pt x="32" y="0"/>
                  </a:cubicBezTo>
                  <a:cubicBezTo>
                    <a:pt x="30" y="0"/>
                    <a:pt x="29" y="1"/>
                    <a:pt x="28" y="2"/>
                  </a:cubicBezTo>
                  <a:cubicBezTo>
                    <a:pt x="26" y="7"/>
                    <a:pt x="26" y="7"/>
                    <a:pt x="26" y="7"/>
                  </a:cubicBezTo>
                  <a:cubicBezTo>
                    <a:pt x="9" y="7"/>
                    <a:pt x="9" y="7"/>
                    <a:pt x="9" y="7"/>
                  </a:cubicBezTo>
                  <a:cubicBezTo>
                    <a:pt x="8" y="7"/>
                    <a:pt x="7" y="8"/>
                    <a:pt x="7" y="10"/>
                  </a:cubicBezTo>
                  <a:cubicBezTo>
                    <a:pt x="7" y="10"/>
                    <a:pt x="7" y="10"/>
                    <a:pt x="7" y="10"/>
                  </a:cubicBezTo>
                  <a:cubicBezTo>
                    <a:pt x="7" y="14"/>
                    <a:pt x="7" y="14"/>
                    <a:pt x="7" y="14"/>
                  </a:cubicBezTo>
                  <a:close/>
                  <a:moveTo>
                    <a:pt x="51" y="30"/>
                  </a:moveTo>
                  <a:cubicBezTo>
                    <a:pt x="51" y="30"/>
                    <a:pt x="51" y="30"/>
                    <a:pt x="51" y="30"/>
                  </a:cubicBezTo>
                  <a:cubicBezTo>
                    <a:pt x="55" y="30"/>
                    <a:pt x="58" y="31"/>
                    <a:pt x="61" y="34"/>
                  </a:cubicBezTo>
                  <a:cubicBezTo>
                    <a:pt x="63" y="36"/>
                    <a:pt x="65" y="39"/>
                    <a:pt x="65" y="43"/>
                  </a:cubicBezTo>
                  <a:cubicBezTo>
                    <a:pt x="65" y="50"/>
                    <a:pt x="58" y="56"/>
                    <a:pt x="51" y="56"/>
                  </a:cubicBezTo>
                  <a:cubicBezTo>
                    <a:pt x="44" y="56"/>
                    <a:pt x="38" y="50"/>
                    <a:pt x="38" y="43"/>
                  </a:cubicBezTo>
                  <a:cubicBezTo>
                    <a:pt x="38" y="36"/>
                    <a:pt x="44" y="30"/>
                    <a:pt x="51" y="30"/>
                  </a:cubicBezTo>
                  <a:close/>
                  <a:moveTo>
                    <a:pt x="57" y="37"/>
                  </a:moveTo>
                  <a:cubicBezTo>
                    <a:pt x="57" y="37"/>
                    <a:pt x="57" y="37"/>
                    <a:pt x="57" y="37"/>
                  </a:cubicBezTo>
                  <a:cubicBezTo>
                    <a:pt x="57" y="37"/>
                    <a:pt x="57" y="37"/>
                    <a:pt x="57" y="37"/>
                  </a:cubicBezTo>
                  <a:cubicBezTo>
                    <a:pt x="59" y="39"/>
                    <a:pt x="60" y="41"/>
                    <a:pt x="60" y="43"/>
                  </a:cubicBezTo>
                  <a:cubicBezTo>
                    <a:pt x="60" y="48"/>
                    <a:pt x="56" y="52"/>
                    <a:pt x="51" y="52"/>
                  </a:cubicBezTo>
                  <a:cubicBezTo>
                    <a:pt x="46" y="52"/>
                    <a:pt x="43" y="48"/>
                    <a:pt x="43" y="43"/>
                  </a:cubicBezTo>
                  <a:cubicBezTo>
                    <a:pt x="43" y="38"/>
                    <a:pt x="47" y="34"/>
                    <a:pt x="51" y="34"/>
                  </a:cubicBezTo>
                  <a:cubicBezTo>
                    <a:pt x="54" y="34"/>
                    <a:pt x="56" y="35"/>
                    <a:pt x="57" y="37"/>
                  </a:cubicBezTo>
                  <a:close/>
                  <a:moveTo>
                    <a:pt x="27" y="22"/>
                  </a:moveTo>
                  <a:cubicBezTo>
                    <a:pt x="27" y="22"/>
                    <a:pt x="27" y="22"/>
                    <a:pt x="27" y="22"/>
                  </a:cubicBezTo>
                  <a:cubicBezTo>
                    <a:pt x="8" y="22"/>
                    <a:pt x="8" y="22"/>
                    <a:pt x="8" y="22"/>
                  </a:cubicBezTo>
                  <a:cubicBezTo>
                    <a:pt x="8" y="75"/>
                    <a:pt x="8" y="75"/>
                    <a:pt x="8" y="75"/>
                  </a:cubicBezTo>
                  <a:cubicBezTo>
                    <a:pt x="95" y="75"/>
                    <a:pt x="95" y="75"/>
                    <a:pt x="95" y="75"/>
                  </a:cubicBezTo>
                  <a:cubicBezTo>
                    <a:pt x="95" y="22"/>
                    <a:pt x="95" y="22"/>
                    <a:pt x="95" y="22"/>
                  </a:cubicBezTo>
                  <a:cubicBezTo>
                    <a:pt x="76" y="22"/>
                    <a:pt x="76" y="22"/>
                    <a:pt x="76" y="22"/>
                  </a:cubicBezTo>
                  <a:cubicBezTo>
                    <a:pt x="76" y="22"/>
                    <a:pt x="76" y="22"/>
                    <a:pt x="76" y="22"/>
                  </a:cubicBezTo>
                  <a:cubicBezTo>
                    <a:pt x="74" y="22"/>
                    <a:pt x="73" y="21"/>
                    <a:pt x="72" y="19"/>
                  </a:cubicBezTo>
                  <a:cubicBezTo>
                    <a:pt x="68" y="8"/>
                    <a:pt x="68" y="8"/>
                    <a:pt x="68" y="8"/>
                  </a:cubicBezTo>
                  <a:cubicBezTo>
                    <a:pt x="35" y="8"/>
                    <a:pt x="35" y="8"/>
                    <a:pt x="35" y="8"/>
                  </a:cubicBezTo>
                  <a:cubicBezTo>
                    <a:pt x="30" y="19"/>
                    <a:pt x="30" y="19"/>
                    <a:pt x="30" y="19"/>
                  </a:cubicBezTo>
                  <a:cubicBezTo>
                    <a:pt x="30" y="21"/>
                    <a:pt x="28" y="22"/>
                    <a:pt x="27" y="22"/>
                  </a:cubicBezTo>
                  <a:close/>
                  <a:moveTo>
                    <a:pt x="51" y="16"/>
                  </a:moveTo>
                  <a:cubicBezTo>
                    <a:pt x="51" y="16"/>
                    <a:pt x="51" y="16"/>
                    <a:pt x="51" y="16"/>
                  </a:cubicBezTo>
                  <a:cubicBezTo>
                    <a:pt x="66" y="16"/>
                    <a:pt x="79" y="28"/>
                    <a:pt x="79" y="43"/>
                  </a:cubicBezTo>
                  <a:cubicBezTo>
                    <a:pt x="79" y="58"/>
                    <a:pt x="66" y="70"/>
                    <a:pt x="51" y="70"/>
                  </a:cubicBezTo>
                  <a:cubicBezTo>
                    <a:pt x="36" y="70"/>
                    <a:pt x="24" y="58"/>
                    <a:pt x="24" y="43"/>
                  </a:cubicBezTo>
                  <a:cubicBezTo>
                    <a:pt x="24" y="28"/>
                    <a:pt x="36" y="16"/>
                    <a:pt x="51" y="16"/>
                  </a:cubicBezTo>
                  <a:close/>
                  <a:moveTo>
                    <a:pt x="51" y="24"/>
                  </a:moveTo>
                  <a:cubicBezTo>
                    <a:pt x="51" y="24"/>
                    <a:pt x="51" y="24"/>
                    <a:pt x="51" y="24"/>
                  </a:cubicBezTo>
                  <a:cubicBezTo>
                    <a:pt x="62" y="24"/>
                    <a:pt x="71" y="32"/>
                    <a:pt x="71" y="43"/>
                  </a:cubicBezTo>
                  <a:cubicBezTo>
                    <a:pt x="71" y="54"/>
                    <a:pt x="62" y="62"/>
                    <a:pt x="51" y="62"/>
                  </a:cubicBezTo>
                  <a:cubicBezTo>
                    <a:pt x="41" y="62"/>
                    <a:pt x="32" y="54"/>
                    <a:pt x="32" y="43"/>
                  </a:cubicBezTo>
                  <a:cubicBezTo>
                    <a:pt x="32" y="32"/>
                    <a:pt x="41" y="24"/>
                    <a:pt x="51" y="24"/>
                  </a:cubicBezTo>
                  <a:close/>
                </a:path>
              </a:pathLst>
            </a:custGeom>
            <a:solidFill>
              <a:srgbClr val="FFFFFF"/>
            </a:solidFill>
            <a:ln>
              <a:noFill/>
            </a:ln>
            <a:extLst>
              <a:ext uri="{91240B29-F687-4F45-9708-019B960494DF}">
                <a14:hiddenLine w="9525">
                  <a:solidFill>
                    <a:srgbClr val="000000"/>
                  </a:solidFill>
                  <a:round/>
                </a14:hiddenLine>
              </a:ext>
            </a:extLst>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8" name="Freeform 28"/>
            <p:cNvSpPr>
              <a:spLocks noEditPoints="1"/>
            </p:cNvSpPr>
            <p:nvPr/>
          </p:nvSpPr>
          <p:spPr bwMode="auto">
            <a:xfrm>
              <a:off x="2464736" y="3148865"/>
              <a:ext cx="203109" cy="200025"/>
            </a:xfrm>
            <a:custGeom>
              <a:gdLst>
                <a:gd fmla="*/ 84 w 98" name="T0"/>
                <a:gd fmla="*/ 35 h 97" name="T1"/>
                <a:gd fmla="*/ 89 w 98" name="T2"/>
                <a:gd fmla="*/ 25 h 97" name="T3"/>
                <a:gd fmla="*/ 78 w 98" name="T4"/>
                <a:gd fmla="*/ 9 h 97" name="T5"/>
                <a:gd fmla="*/ 66 w 98" name="T6"/>
                <a:gd fmla="*/ 16 h 97" name="T7"/>
                <a:gd fmla="*/ 61 w 98" name="T8"/>
                <a:gd fmla="*/ 4 h 97" name="T9"/>
                <a:gd fmla="*/ 38 w 98" name="T10"/>
                <a:gd fmla="*/ 4 h 97" name="T11"/>
                <a:gd fmla="*/ 32 w 98" name="T12"/>
                <a:gd fmla="*/ 16 h 97" name="T13"/>
                <a:gd fmla="*/ 20 w 98" name="T14"/>
                <a:gd fmla="*/ 9 h 97" name="T15"/>
                <a:gd fmla="*/ 16 w 98" name="T16"/>
                <a:gd fmla="*/ 32 h 97" name="T17"/>
                <a:gd fmla="*/ 14 w 98" name="T18"/>
                <a:gd fmla="*/ 37 h 97" name="T19"/>
                <a:gd fmla="*/ 0 w 98" name="T20"/>
                <a:gd fmla="*/ 56 h 97" name="T21"/>
                <a:gd fmla="*/ 15 w 98" name="T22"/>
                <a:gd fmla="*/ 63 h 97" name="T23"/>
                <a:gd fmla="*/ 10 w 98" name="T24"/>
                <a:gd fmla="*/ 72 h 97" name="T25"/>
                <a:gd fmla="*/ 20 w 98" name="T26"/>
                <a:gd fmla="*/ 88 h 97" name="T27"/>
                <a:gd fmla="*/ 35 w 98" name="T28"/>
                <a:gd fmla="*/ 83 h 97" name="T29"/>
                <a:gd fmla="*/ 38 w 98" name="T30"/>
                <a:gd fmla="*/ 93 h 97" name="T31"/>
                <a:gd fmla="*/ 61 w 98" name="T32"/>
                <a:gd fmla="*/ 93 h 97" name="T33"/>
                <a:gd fmla="*/ 66 w 98" name="T34"/>
                <a:gd fmla="*/ 82 h 97" name="T35"/>
                <a:gd fmla="*/ 78 w 98" name="T36"/>
                <a:gd fmla="*/ 88 h 97" name="T37"/>
                <a:gd fmla="*/ 89 w 98" name="T38"/>
                <a:gd fmla="*/ 72 h 97" name="T39"/>
                <a:gd fmla="*/ 84 w 98" name="T40"/>
                <a:gd fmla="*/ 60 h 97" name="T41"/>
                <a:gd fmla="*/ 98 w 98" name="T42"/>
                <a:gd fmla="*/ 56 h 97" name="T43"/>
                <a:gd fmla="*/ 94 w 98" name="T44"/>
                <a:gd fmla="*/ 37 h 97" name="T45"/>
                <a:gd fmla="*/ 81 w 98" name="T46"/>
                <a:gd fmla="*/ 52 h 97" name="T47"/>
                <a:gd fmla="*/ 74 w 98" name="T48"/>
                <a:gd fmla="*/ 64 h 97" name="T49"/>
                <a:gd fmla="*/ 80 w 98" name="T50"/>
                <a:gd fmla="*/ 75 h 97" name="T51"/>
                <a:gd fmla="*/ 64 w 98" name="T52"/>
                <a:gd fmla="*/ 74 h 97" name="T53"/>
                <a:gd fmla="*/ 53 w 98" name="T54"/>
                <a:gd fmla="*/ 81 h 97" name="T55"/>
                <a:gd fmla="*/ 46 w 98" name="T56"/>
                <a:gd fmla="*/ 89 h 97" name="T57"/>
                <a:gd fmla="*/ 38 w 98" name="T58"/>
                <a:gd fmla="*/ 76 h 97" name="T59"/>
                <a:gd fmla="*/ 29 w 98" name="T60"/>
                <a:gd fmla="*/ 74 h 97" name="T61"/>
                <a:gd fmla="*/ 24 w 98" name="T62"/>
                <a:gd fmla="*/ 69 h 97" name="T63"/>
                <a:gd fmla="*/ 22 w 98" name="T64"/>
                <a:gd fmla="*/ 60 h 97" name="T65"/>
                <a:gd fmla="*/ 17 w 98" name="T66"/>
                <a:gd fmla="*/ 52 h 97" name="T67"/>
                <a:gd fmla="*/ 17 w 98" name="T68"/>
                <a:gd fmla="*/ 45 h 97" name="T69"/>
                <a:gd fmla="*/ 22 w 98" name="T70"/>
                <a:gd fmla="*/ 37 h 97" name="T71"/>
                <a:gd fmla="*/ 24 w 98" name="T72"/>
                <a:gd fmla="*/ 28 h 97" name="T73"/>
                <a:gd fmla="*/ 29 w 98" name="T74"/>
                <a:gd fmla="*/ 23 h 97" name="T75"/>
                <a:gd fmla="*/ 43 w 98" name="T76"/>
                <a:gd fmla="*/ 20 h 97" name="T77"/>
                <a:gd fmla="*/ 46 w 98" name="T78"/>
                <a:gd fmla="*/ 8 h 97" name="T79"/>
                <a:gd fmla="*/ 56 w 98" name="T80"/>
                <a:gd fmla="*/ 20 h 97" name="T81"/>
                <a:gd fmla="*/ 70 w 98" name="T82"/>
                <a:gd fmla="*/ 23 h 97" name="T83"/>
                <a:gd fmla="*/ 74 w 98" name="T84"/>
                <a:gd fmla="*/ 28 h 97" name="T85"/>
                <a:gd fmla="*/ 76 w 98" name="T86"/>
                <a:gd fmla="*/ 38 h 97" name="T87"/>
                <a:gd fmla="*/ 90 w 98" name="T88"/>
                <a:gd fmla="*/ 45 h 97" name="T89"/>
                <a:gd fmla="*/ 49 w 98" name="T90"/>
                <a:gd fmla="*/ 32 h 97" name="T91"/>
                <a:gd fmla="*/ 37 w 98" name="T92"/>
                <a:gd fmla="*/ 60 h 97" name="T93"/>
                <a:gd fmla="*/ 66 w 98" name="T94"/>
                <a:gd fmla="*/ 49 h 97" name="T95"/>
                <a:gd fmla="*/ 58 w 98" name="T96"/>
                <a:gd fmla="*/ 57 h 97" name="T97"/>
                <a:gd fmla="*/ 41 w 98" name="T98"/>
                <a:gd fmla="*/ 57 h 97" name="T99"/>
                <a:gd fmla="*/ 49 w 98" name="T100"/>
                <a:gd fmla="*/ 37 h 97" name="T101"/>
                <a:gd fmla="*/ 58 w 98" name="T102"/>
                <a:gd fmla="*/ 57 h 9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97" w="98">
                  <a:moveTo>
                    <a:pt x="94" y="37"/>
                  </a:moveTo>
                  <a:cubicBezTo>
                    <a:pt x="84" y="37"/>
                    <a:pt x="84" y="37"/>
                    <a:pt x="84" y="37"/>
                  </a:cubicBezTo>
                  <a:cubicBezTo>
                    <a:pt x="84" y="36"/>
                    <a:pt x="84" y="35"/>
                    <a:pt x="84" y="35"/>
                  </a:cubicBezTo>
                  <a:cubicBezTo>
                    <a:pt x="83" y="34"/>
                    <a:pt x="83" y="34"/>
                    <a:pt x="83" y="34"/>
                  </a:cubicBezTo>
                  <a:cubicBezTo>
                    <a:pt x="83" y="33"/>
                    <a:pt x="83" y="33"/>
                    <a:pt x="82" y="32"/>
                  </a:cubicBezTo>
                  <a:cubicBezTo>
                    <a:pt x="89" y="25"/>
                    <a:pt x="89" y="25"/>
                    <a:pt x="89" y="25"/>
                  </a:cubicBezTo>
                  <a:cubicBezTo>
                    <a:pt x="89" y="25"/>
                    <a:pt x="89" y="25"/>
                    <a:pt x="89" y="25"/>
                  </a:cubicBezTo>
                  <a:cubicBezTo>
                    <a:pt x="90" y="24"/>
                    <a:pt x="90" y="21"/>
                    <a:pt x="89" y="20"/>
                  </a:cubicBezTo>
                  <a:cubicBezTo>
                    <a:pt x="78" y="9"/>
                    <a:pt x="78" y="9"/>
                    <a:pt x="78" y="9"/>
                  </a:cubicBezTo>
                  <a:cubicBezTo>
                    <a:pt x="78" y="9"/>
                    <a:pt x="78" y="9"/>
                    <a:pt x="78" y="9"/>
                  </a:cubicBezTo>
                  <a:cubicBezTo>
                    <a:pt x="77" y="7"/>
                    <a:pt x="74" y="7"/>
                    <a:pt x="73" y="9"/>
                  </a:cubicBezTo>
                  <a:cubicBezTo>
                    <a:pt x="66" y="16"/>
                    <a:pt x="66" y="16"/>
                    <a:pt x="66" y="16"/>
                  </a:cubicBezTo>
                  <a:cubicBezTo>
                    <a:pt x="65" y="15"/>
                    <a:pt x="64" y="15"/>
                    <a:pt x="63" y="14"/>
                  </a:cubicBezTo>
                  <a:cubicBezTo>
                    <a:pt x="62" y="14"/>
                    <a:pt x="61" y="14"/>
                    <a:pt x="61" y="13"/>
                  </a:cubicBezTo>
                  <a:cubicBezTo>
                    <a:pt x="61" y="4"/>
                    <a:pt x="61" y="4"/>
                    <a:pt x="61" y="4"/>
                  </a:cubicBezTo>
                  <a:cubicBezTo>
                    <a:pt x="61" y="2"/>
                    <a:pt x="59" y="0"/>
                    <a:pt x="57" y="0"/>
                  </a:cubicBezTo>
                  <a:cubicBezTo>
                    <a:pt x="42" y="0"/>
                    <a:pt x="42" y="0"/>
                    <a:pt x="42" y="0"/>
                  </a:cubicBezTo>
                  <a:cubicBezTo>
                    <a:pt x="39" y="0"/>
                    <a:pt x="38" y="2"/>
                    <a:pt x="38" y="4"/>
                  </a:cubicBezTo>
                  <a:cubicBezTo>
                    <a:pt x="38" y="13"/>
                    <a:pt x="38" y="13"/>
                    <a:pt x="38" y="13"/>
                  </a:cubicBezTo>
                  <a:cubicBezTo>
                    <a:pt x="37" y="14"/>
                    <a:pt x="36" y="14"/>
                    <a:pt x="35" y="14"/>
                  </a:cubicBezTo>
                  <a:cubicBezTo>
                    <a:pt x="34" y="15"/>
                    <a:pt x="33" y="15"/>
                    <a:pt x="32" y="16"/>
                  </a:cubicBezTo>
                  <a:cubicBezTo>
                    <a:pt x="26" y="9"/>
                    <a:pt x="26" y="9"/>
                    <a:pt x="26" y="9"/>
                  </a:cubicBezTo>
                  <a:cubicBezTo>
                    <a:pt x="26" y="9"/>
                    <a:pt x="26" y="9"/>
                    <a:pt x="26" y="9"/>
                  </a:cubicBezTo>
                  <a:cubicBezTo>
                    <a:pt x="24" y="7"/>
                    <a:pt x="22" y="7"/>
                    <a:pt x="20" y="9"/>
                  </a:cubicBezTo>
                  <a:cubicBezTo>
                    <a:pt x="9" y="20"/>
                    <a:pt x="9" y="20"/>
                    <a:pt x="9" y="20"/>
                  </a:cubicBezTo>
                  <a:cubicBezTo>
                    <a:pt x="8" y="21"/>
                    <a:pt x="8" y="24"/>
                    <a:pt x="9" y="25"/>
                  </a:cubicBezTo>
                  <a:cubicBezTo>
                    <a:pt x="16" y="32"/>
                    <a:pt x="16" y="32"/>
                    <a:pt x="16" y="32"/>
                  </a:cubicBezTo>
                  <a:cubicBezTo>
                    <a:pt x="16" y="33"/>
                    <a:pt x="15" y="33"/>
                    <a:pt x="15" y="34"/>
                  </a:cubicBezTo>
                  <a:cubicBezTo>
                    <a:pt x="15" y="34"/>
                    <a:pt x="15" y="34"/>
                    <a:pt x="15" y="34"/>
                  </a:cubicBezTo>
                  <a:cubicBezTo>
                    <a:pt x="14" y="35"/>
                    <a:pt x="14" y="36"/>
                    <a:pt x="14" y="37"/>
                  </a:cubicBezTo>
                  <a:cubicBezTo>
                    <a:pt x="4" y="37"/>
                    <a:pt x="4" y="37"/>
                    <a:pt x="4" y="37"/>
                  </a:cubicBezTo>
                  <a:cubicBezTo>
                    <a:pt x="2" y="37"/>
                    <a:pt x="0" y="39"/>
                    <a:pt x="0" y="41"/>
                  </a:cubicBezTo>
                  <a:cubicBezTo>
                    <a:pt x="0" y="56"/>
                    <a:pt x="0" y="56"/>
                    <a:pt x="0" y="56"/>
                  </a:cubicBezTo>
                  <a:cubicBezTo>
                    <a:pt x="0" y="58"/>
                    <a:pt x="2" y="60"/>
                    <a:pt x="4" y="60"/>
                  </a:cubicBezTo>
                  <a:cubicBezTo>
                    <a:pt x="14" y="60"/>
                    <a:pt x="14" y="60"/>
                    <a:pt x="14" y="60"/>
                  </a:cubicBezTo>
                  <a:cubicBezTo>
                    <a:pt x="14" y="61"/>
                    <a:pt x="14" y="62"/>
                    <a:pt x="15" y="63"/>
                  </a:cubicBezTo>
                  <a:cubicBezTo>
                    <a:pt x="15" y="63"/>
                    <a:pt x="15" y="63"/>
                    <a:pt x="15" y="63"/>
                  </a:cubicBezTo>
                  <a:cubicBezTo>
                    <a:pt x="15" y="64"/>
                    <a:pt x="16" y="65"/>
                    <a:pt x="16" y="66"/>
                  </a:cubicBezTo>
                  <a:cubicBezTo>
                    <a:pt x="10" y="72"/>
                    <a:pt x="10" y="72"/>
                    <a:pt x="10" y="72"/>
                  </a:cubicBezTo>
                  <a:cubicBezTo>
                    <a:pt x="9" y="72"/>
                    <a:pt x="9" y="72"/>
                    <a:pt x="9" y="72"/>
                  </a:cubicBezTo>
                  <a:cubicBezTo>
                    <a:pt x="8" y="74"/>
                    <a:pt x="8" y="76"/>
                    <a:pt x="9" y="78"/>
                  </a:cubicBezTo>
                  <a:cubicBezTo>
                    <a:pt x="20" y="88"/>
                    <a:pt x="20" y="88"/>
                    <a:pt x="20" y="88"/>
                  </a:cubicBezTo>
                  <a:cubicBezTo>
                    <a:pt x="22" y="90"/>
                    <a:pt x="24" y="90"/>
                    <a:pt x="26" y="88"/>
                  </a:cubicBezTo>
                  <a:cubicBezTo>
                    <a:pt x="32" y="82"/>
                    <a:pt x="32" y="82"/>
                    <a:pt x="32" y="82"/>
                  </a:cubicBezTo>
                  <a:cubicBezTo>
                    <a:pt x="33" y="82"/>
                    <a:pt x="34" y="83"/>
                    <a:pt x="35" y="83"/>
                  </a:cubicBezTo>
                  <a:cubicBezTo>
                    <a:pt x="35" y="83"/>
                    <a:pt x="35" y="83"/>
                    <a:pt x="35" y="83"/>
                  </a:cubicBezTo>
                  <a:cubicBezTo>
                    <a:pt x="36" y="83"/>
                    <a:pt x="37" y="84"/>
                    <a:pt x="38" y="84"/>
                  </a:cubicBezTo>
                  <a:cubicBezTo>
                    <a:pt x="38" y="93"/>
                    <a:pt x="38" y="93"/>
                    <a:pt x="38" y="93"/>
                  </a:cubicBezTo>
                  <a:cubicBezTo>
                    <a:pt x="38" y="95"/>
                    <a:pt x="39" y="97"/>
                    <a:pt x="42" y="97"/>
                  </a:cubicBezTo>
                  <a:cubicBezTo>
                    <a:pt x="57" y="97"/>
                    <a:pt x="57" y="97"/>
                    <a:pt x="57" y="97"/>
                  </a:cubicBezTo>
                  <a:cubicBezTo>
                    <a:pt x="59" y="97"/>
                    <a:pt x="61" y="95"/>
                    <a:pt x="61" y="93"/>
                  </a:cubicBezTo>
                  <a:cubicBezTo>
                    <a:pt x="61" y="84"/>
                    <a:pt x="61" y="84"/>
                    <a:pt x="61" y="84"/>
                  </a:cubicBezTo>
                  <a:cubicBezTo>
                    <a:pt x="61" y="84"/>
                    <a:pt x="62" y="83"/>
                    <a:pt x="63" y="83"/>
                  </a:cubicBezTo>
                  <a:cubicBezTo>
                    <a:pt x="64" y="83"/>
                    <a:pt x="65" y="82"/>
                    <a:pt x="66" y="82"/>
                  </a:cubicBezTo>
                  <a:cubicBezTo>
                    <a:pt x="73" y="88"/>
                    <a:pt x="73" y="88"/>
                    <a:pt x="73" y="88"/>
                  </a:cubicBezTo>
                  <a:cubicBezTo>
                    <a:pt x="73" y="88"/>
                    <a:pt x="73" y="88"/>
                    <a:pt x="73" y="88"/>
                  </a:cubicBezTo>
                  <a:cubicBezTo>
                    <a:pt x="74" y="90"/>
                    <a:pt x="77" y="90"/>
                    <a:pt x="78" y="88"/>
                  </a:cubicBezTo>
                  <a:cubicBezTo>
                    <a:pt x="89" y="78"/>
                    <a:pt x="89" y="78"/>
                    <a:pt x="89" y="78"/>
                  </a:cubicBezTo>
                  <a:cubicBezTo>
                    <a:pt x="89" y="78"/>
                    <a:pt x="89" y="78"/>
                    <a:pt x="89" y="78"/>
                  </a:cubicBezTo>
                  <a:cubicBezTo>
                    <a:pt x="90" y="76"/>
                    <a:pt x="90" y="74"/>
                    <a:pt x="89" y="72"/>
                  </a:cubicBezTo>
                  <a:cubicBezTo>
                    <a:pt x="82" y="66"/>
                    <a:pt x="82" y="66"/>
                    <a:pt x="82" y="66"/>
                  </a:cubicBezTo>
                  <a:cubicBezTo>
                    <a:pt x="83" y="65"/>
                    <a:pt x="83" y="64"/>
                    <a:pt x="83" y="63"/>
                  </a:cubicBezTo>
                  <a:cubicBezTo>
                    <a:pt x="84" y="62"/>
                    <a:pt x="84" y="61"/>
                    <a:pt x="84" y="60"/>
                  </a:cubicBezTo>
                  <a:cubicBezTo>
                    <a:pt x="94" y="60"/>
                    <a:pt x="94" y="60"/>
                    <a:pt x="94" y="60"/>
                  </a:cubicBezTo>
                  <a:cubicBezTo>
                    <a:pt x="94" y="60"/>
                    <a:pt x="94" y="60"/>
                    <a:pt x="94" y="60"/>
                  </a:cubicBezTo>
                  <a:cubicBezTo>
                    <a:pt x="96" y="60"/>
                    <a:pt x="98" y="58"/>
                    <a:pt x="98" y="56"/>
                  </a:cubicBezTo>
                  <a:cubicBezTo>
                    <a:pt x="98" y="41"/>
                    <a:pt x="98" y="41"/>
                    <a:pt x="98" y="41"/>
                  </a:cubicBezTo>
                  <a:cubicBezTo>
                    <a:pt x="98" y="41"/>
                    <a:pt x="98" y="41"/>
                    <a:pt x="98" y="41"/>
                  </a:cubicBezTo>
                  <a:cubicBezTo>
                    <a:pt x="98" y="39"/>
                    <a:pt x="96" y="37"/>
                    <a:pt x="94" y="37"/>
                  </a:cubicBezTo>
                  <a:close/>
                  <a:moveTo>
                    <a:pt x="90" y="52"/>
                  </a:moveTo>
                  <a:cubicBezTo>
                    <a:pt x="90" y="52"/>
                    <a:pt x="90" y="52"/>
                    <a:pt x="90" y="52"/>
                  </a:cubicBezTo>
                  <a:cubicBezTo>
                    <a:pt x="81" y="52"/>
                    <a:pt x="81" y="52"/>
                    <a:pt x="81" y="52"/>
                  </a:cubicBezTo>
                  <a:cubicBezTo>
                    <a:pt x="79" y="52"/>
                    <a:pt x="78" y="54"/>
                    <a:pt x="78" y="55"/>
                  </a:cubicBezTo>
                  <a:cubicBezTo>
                    <a:pt x="77" y="57"/>
                    <a:pt x="77" y="58"/>
                    <a:pt x="76" y="60"/>
                  </a:cubicBezTo>
                  <a:cubicBezTo>
                    <a:pt x="76" y="61"/>
                    <a:pt x="75" y="63"/>
                    <a:pt x="74" y="64"/>
                  </a:cubicBezTo>
                  <a:cubicBezTo>
                    <a:pt x="73" y="66"/>
                    <a:pt x="73" y="68"/>
                    <a:pt x="74" y="69"/>
                  </a:cubicBezTo>
                  <a:cubicBezTo>
                    <a:pt x="74" y="69"/>
                    <a:pt x="74" y="69"/>
                    <a:pt x="74" y="69"/>
                  </a:cubicBezTo>
                  <a:cubicBezTo>
                    <a:pt x="80" y="75"/>
                    <a:pt x="80" y="75"/>
                    <a:pt x="80" y="75"/>
                  </a:cubicBezTo>
                  <a:cubicBezTo>
                    <a:pt x="75" y="80"/>
                    <a:pt x="75" y="80"/>
                    <a:pt x="75" y="80"/>
                  </a:cubicBezTo>
                  <a:cubicBezTo>
                    <a:pt x="69" y="74"/>
                    <a:pt x="69" y="74"/>
                    <a:pt x="69" y="74"/>
                  </a:cubicBezTo>
                  <a:cubicBezTo>
                    <a:pt x="68" y="73"/>
                    <a:pt x="66" y="72"/>
                    <a:pt x="64" y="74"/>
                  </a:cubicBezTo>
                  <a:cubicBezTo>
                    <a:pt x="63" y="74"/>
                    <a:pt x="62" y="75"/>
                    <a:pt x="60" y="76"/>
                  </a:cubicBezTo>
                  <a:cubicBezTo>
                    <a:pt x="59" y="76"/>
                    <a:pt x="57" y="77"/>
                    <a:pt x="56" y="77"/>
                  </a:cubicBezTo>
                  <a:cubicBezTo>
                    <a:pt x="54" y="78"/>
                    <a:pt x="53" y="79"/>
                    <a:pt x="53" y="81"/>
                  </a:cubicBezTo>
                  <a:cubicBezTo>
                    <a:pt x="53" y="81"/>
                    <a:pt x="53" y="81"/>
                    <a:pt x="53" y="81"/>
                  </a:cubicBezTo>
                  <a:cubicBezTo>
                    <a:pt x="53" y="89"/>
                    <a:pt x="53" y="89"/>
                    <a:pt x="53" y="89"/>
                  </a:cubicBezTo>
                  <a:cubicBezTo>
                    <a:pt x="46" y="89"/>
                    <a:pt x="46" y="89"/>
                    <a:pt x="46" y="89"/>
                  </a:cubicBezTo>
                  <a:cubicBezTo>
                    <a:pt x="46" y="81"/>
                    <a:pt x="46" y="81"/>
                    <a:pt x="46" y="81"/>
                  </a:cubicBezTo>
                  <a:cubicBezTo>
                    <a:pt x="46" y="79"/>
                    <a:pt x="44" y="77"/>
                    <a:pt x="42" y="77"/>
                  </a:cubicBezTo>
                  <a:cubicBezTo>
                    <a:pt x="41" y="77"/>
                    <a:pt x="39" y="76"/>
                    <a:pt x="38" y="76"/>
                  </a:cubicBezTo>
                  <a:cubicBezTo>
                    <a:pt x="38" y="76"/>
                    <a:pt x="38" y="76"/>
                    <a:pt x="38" y="76"/>
                  </a:cubicBezTo>
                  <a:cubicBezTo>
                    <a:pt x="36" y="75"/>
                    <a:pt x="35" y="74"/>
                    <a:pt x="34" y="73"/>
                  </a:cubicBezTo>
                  <a:cubicBezTo>
                    <a:pt x="32" y="72"/>
                    <a:pt x="30" y="73"/>
                    <a:pt x="29" y="74"/>
                  </a:cubicBezTo>
                  <a:cubicBezTo>
                    <a:pt x="23" y="80"/>
                    <a:pt x="23" y="80"/>
                    <a:pt x="23" y="80"/>
                  </a:cubicBezTo>
                  <a:cubicBezTo>
                    <a:pt x="18" y="75"/>
                    <a:pt x="18" y="75"/>
                    <a:pt x="18" y="75"/>
                  </a:cubicBezTo>
                  <a:cubicBezTo>
                    <a:pt x="24" y="69"/>
                    <a:pt x="24" y="69"/>
                    <a:pt x="24" y="69"/>
                  </a:cubicBezTo>
                  <a:cubicBezTo>
                    <a:pt x="25" y="68"/>
                    <a:pt x="25" y="66"/>
                    <a:pt x="24" y="64"/>
                  </a:cubicBezTo>
                  <a:cubicBezTo>
                    <a:pt x="23" y="63"/>
                    <a:pt x="23" y="61"/>
                    <a:pt x="22" y="60"/>
                  </a:cubicBezTo>
                  <a:cubicBezTo>
                    <a:pt x="22" y="60"/>
                    <a:pt x="22" y="60"/>
                    <a:pt x="22" y="60"/>
                  </a:cubicBezTo>
                  <a:cubicBezTo>
                    <a:pt x="21" y="58"/>
                    <a:pt x="21" y="57"/>
                    <a:pt x="21" y="55"/>
                  </a:cubicBezTo>
                  <a:cubicBezTo>
                    <a:pt x="20" y="53"/>
                    <a:pt x="19" y="52"/>
                    <a:pt x="17" y="52"/>
                  </a:cubicBezTo>
                  <a:cubicBezTo>
                    <a:pt x="17" y="52"/>
                    <a:pt x="17" y="52"/>
                    <a:pt x="17" y="52"/>
                  </a:cubicBezTo>
                  <a:cubicBezTo>
                    <a:pt x="8" y="52"/>
                    <a:pt x="8" y="52"/>
                    <a:pt x="8" y="52"/>
                  </a:cubicBezTo>
                  <a:cubicBezTo>
                    <a:pt x="8" y="45"/>
                    <a:pt x="8" y="45"/>
                    <a:pt x="8" y="45"/>
                  </a:cubicBezTo>
                  <a:cubicBezTo>
                    <a:pt x="17" y="45"/>
                    <a:pt x="17" y="45"/>
                    <a:pt x="17" y="45"/>
                  </a:cubicBezTo>
                  <a:cubicBezTo>
                    <a:pt x="19" y="45"/>
                    <a:pt x="20" y="44"/>
                    <a:pt x="21" y="42"/>
                  </a:cubicBezTo>
                  <a:cubicBezTo>
                    <a:pt x="21" y="40"/>
                    <a:pt x="22" y="39"/>
                    <a:pt x="22" y="37"/>
                  </a:cubicBezTo>
                  <a:cubicBezTo>
                    <a:pt x="22" y="37"/>
                    <a:pt x="22" y="37"/>
                    <a:pt x="22" y="37"/>
                  </a:cubicBezTo>
                  <a:cubicBezTo>
                    <a:pt x="23" y="36"/>
                    <a:pt x="23" y="34"/>
                    <a:pt x="24" y="33"/>
                  </a:cubicBezTo>
                  <a:cubicBezTo>
                    <a:pt x="25" y="32"/>
                    <a:pt x="25" y="30"/>
                    <a:pt x="24" y="28"/>
                  </a:cubicBezTo>
                  <a:cubicBezTo>
                    <a:pt x="24" y="28"/>
                    <a:pt x="24" y="28"/>
                    <a:pt x="24" y="28"/>
                  </a:cubicBezTo>
                  <a:cubicBezTo>
                    <a:pt x="18" y="22"/>
                    <a:pt x="18" y="22"/>
                    <a:pt x="18" y="22"/>
                  </a:cubicBezTo>
                  <a:cubicBezTo>
                    <a:pt x="23" y="17"/>
                    <a:pt x="23" y="17"/>
                    <a:pt x="23" y="17"/>
                  </a:cubicBezTo>
                  <a:cubicBezTo>
                    <a:pt x="29" y="23"/>
                    <a:pt x="29" y="23"/>
                    <a:pt x="29" y="23"/>
                  </a:cubicBezTo>
                  <a:cubicBezTo>
                    <a:pt x="30" y="25"/>
                    <a:pt x="32" y="25"/>
                    <a:pt x="34" y="24"/>
                  </a:cubicBezTo>
                  <a:cubicBezTo>
                    <a:pt x="35" y="23"/>
                    <a:pt x="36" y="22"/>
                    <a:pt x="38" y="22"/>
                  </a:cubicBezTo>
                  <a:cubicBezTo>
                    <a:pt x="39" y="21"/>
                    <a:pt x="41" y="20"/>
                    <a:pt x="43" y="20"/>
                  </a:cubicBezTo>
                  <a:cubicBezTo>
                    <a:pt x="44" y="20"/>
                    <a:pt x="46" y="18"/>
                    <a:pt x="46" y="16"/>
                  </a:cubicBezTo>
                  <a:cubicBezTo>
                    <a:pt x="46" y="16"/>
                    <a:pt x="46" y="16"/>
                    <a:pt x="46" y="16"/>
                  </a:cubicBezTo>
                  <a:cubicBezTo>
                    <a:pt x="46" y="8"/>
                    <a:pt x="46" y="8"/>
                    <a:pt x="46" y="8"/>
                  </a:cubicBezTo>
                  <a:cubicBezTo>
                    <a:pt x="53" y="8"/>
                    <a:pt x="53" y="8"/>
                    <a:pt x="53" y="8"/>
                  </a:cubicBezTo>
                  <a:cubicBezTo>
                    <a:pt x="53" y="16"/>
                    <a:pt x="53" y="16"/>
                    <a:pt x="53" y="16"/>
                  </a:cubicBezTo>
                  <a:cubicBezTo>
                    <a:pt x="53" y="18"/>
                    <a:pt x="54" y="20"/>
                    <a:pt x="56" y="20"/>
                  </a:cubicBezTo>
                  <a:cubicBezTo>
                    <a:pt x="57" y="21"/>
                    <a:pt x="59" y="21"/>
                    <a:pt x="60" y="22"/>
                  </a:cubicBezTo>
                  <a:cubicBezTo>
                    <a:pt x="62" y="22"/>
                    <a:pt x="63" y="23"/>
                    <a:pt x="65" y="24"/>
                  </a:cubicBezTo>
                  <a:cubicBezTo>
                    <a:pt x="66" y="25"/>
                    <a:pt x="68" y="24"/>
                    <a:pt x="70" y="23"/>
                  </a:cubicBezTo>
                  <a:cubicBezTo>
                    <a:pt x="75" y="17"/>
                    <a:pt x="75" y="17"/>
                    <a:pt x="75" y="17"/>
                  </a:cubicBezTo>
                  <a:cubicBezTo>
                    <a:pt x="80" y="22"/>
                    <a:pt x="80" y="22"/>
                    <a:pt x="80" y="22"/>
                  </a:cubicBezTo>
                  <a:cubicBezTo>
                    <a:pt x="74" y="28"/>
                    <a:pt x="74" y="28"/>
                    <a:pt x="74" y="28"/>
                  </a:cubicBezTo>
                  <a:cubicBezTo>
                    <a:pt x="73" y="30"/>
                    <a:pt x="73" y="32"/>
                    <a:pt x="74" y="33"/>
                  </a:cubicBezTo>
                  <a:cubicBezTo>
                    <a:pt x="75" y="35"/>
                    <a:pt x="76" y="36"/>
                    <a:pt x="76" y="37"/>
                  </a:cubicBezTo>
                  <a:cubicBezTo>
                    <a:pt x="76" y="38"/>
                    <a:pt x="76" y="38"/>
                    <a:pt x="76" y="38"/>
                  </a:cubicBezTo>
                  <a:cubicBezTo>
                    <a:pt x="77" y="39"/>
                    <a:pt x="77" y="41"/>
                    <a:pt x="78" y="42"/>
                  </a:cubicBezTo>
                  <a:cubicBezTo>
                    <a:pt x="78" y="44"/>
                    <a:pt x="80" y="45"/>
                    <a:pt x="81" y="45"/>
                  </a:cubicBezTo>
                  <a:cubicBezTo>
                    <a:pt x="90" y="45"/>
                    <a:pt x="90" y="45"/>
                    <a:pt x="90" y="45"/>
                  </a:cubicBezTo>
                  <a:cubicBezTo>
                    <a:pt x="90" y="52"/>
                    <a:pt x="90" y="52"/>
                    <a:pt x="90" y="52"/>
                  </a:cubicBezTo>
                  <a:close/>
                  <a:moveTo>
                    <a:pt x="49" y="32"/>
                  </a:moveTo>
                  <a:cubicBezTo>
                    <a:pt x="49" y="32"/>
                    <a:pt x="49" y="32"/>
                    <a:pt x="49" y="32"/>
                  </a:cubicBezTo>
                  <a:cubicBezTo>
                    <a:pt x="45" y="32"/>
                    <a:pt x="40" y="34"/>
                    <a:pt x="37" y="37"/>
                  </a:cubicBezTo>
                  <a:cubicBezTo>
                    <a:pt x="34" y="40"/>
                    <a:pt x="32" y="44"/>
                    <a:pt x="32" y="49"/>
                  </a:cubicBezTo>
                  <a:cubicBezTo>
                    <a:pt x="32" y="53"/>
                    <a:pt x="34" y="57"/>
                    <a:pt x="37" y="60"/>
                  </a:cubicBezTo>
                  <a:cubicBezTo>
                    <a:pt x="40" y="63"/>
                    <a:pt x="45" y="65"/>
                    <a:pt x="49" y="65"/>
                  </a:cubicBezTo>
                  <a:cubicBezTo>
                    <a:pt x="54" y="65"/>
                    <a:pt x="58" y="63"/>
                    <a:pt x="61" y="60"/>
                  </a:cubicBezTo>
                  <a:cubicBezTo>
                    <a:pt x="64" y="57"/>
                    <a:pt x="66" y="53"/>
                    <a:pt x="66" y="49"/>
                  </a:cubicBezTo>
                  <a:cubicBezTo>
                    <a:pt x="66" y="44"/>
                    <a:pt x="64" y="40"/>
                    <a:pt x="61" y="37"/>
                  </a:cubicBezTo>
                  <a:cubicBezTo>
                    <a:pt x="58" y="34"/>
                    <a:pt x="54" y="32"/>
                    <a:pt x="49" y="32"/>
                  </a:cubicBezTo>
                  <a:close/>
                  <a:moveTo>
                    <a:pt x="58" y="57"/>
                  </a:moveTo>
                  <a:cubicBezTo>
                    <a:pt x="58" y="57"/>
                    <a:pt x="58" y="57"/>
                    <a:pt x="58" y="57"/>
                  </a:cubicBezTo>
                  <a:cubicBezTo>
                    <a:pt x="55" y="59"/>
                    <a:pt x="52" y="61"/>
                    <a:pt x="49" y="61"/>
                  </a:cubicBezTo>
                  <a:cubicBezTo>
                    <a:pt x="46" y="61"/>
                    <a:pt x="43" y="59"/>
                    <a:pt x="41" y="57"/>
                  </a:cubicBezTo>
                  <a:cubicBezTo>
                    <a:pt x="39" y="55"/>
                    <a:pt x="37" y="52"/>
                    <a:pt x="37" y="49"/>
                  </a:cubicBezTo>
                  <a:cubicBezTo>
                    <a:pt x="37" y="45"/>
                    <a:pt x="39" y="42"/>
                    <a:pt x="41" y="40"/>
                  </a:cubicBezTo>
                  <a:cubicBezTo>
                    <a:pt x="43" y="38"/>
                    <a:pt x="46" y="37"/>
                    <a:pt x="49" y="37"/>
                  </a:cubicBezTo>
                  <a:cubicBezTo>
                    <a:pt x="52" y="37"/>
                    <a:pt x="55" y="38"/>
                    <a:pt x="58" y="40"/>
                  </a:cubicBezTo>
                  <a:cubicBezTo>
                    <a:pt x="60" y="42"/>
                    <a:pt x="61" y="45"/>
                    <a:pt x="61" y="49"/>
                  </a:cubicBezTo>
                  <a:cubicBezTo>
                    <a:pt x="61" y="52"/>
                    <a:pt x="60" y="55"/>
                    <a:pt x="58" y="57"/>
                  </a:cubicBezTo>
                  <a:close/>
                </a:path>
              </a:pathLst>
            </a:custGeom>
            <a:solidFill>
              <a:srgbClr val="FFFFFF"/>
            </a:solidFill>
            <a:ln>
              <a:noFill/>
            </a:ln>
            <a:extLst>
              <a:ext uri="{91240B29-F687-4F45-9708-019B960494DF}">
                <a14:hiddenLine w="9525">
                  <a:solidFill>
                    <a:srgbClr val="000000"/>
                  </a:solidFill>
                  <a:round/>
                </a14:hiddenLine>
              </a:ext>
            </a:extLst>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9" name="Freeform 29"/>
            <p:cNvSpPr>
              <a:spLocks noEditPoints="1"/>
            </p:cNvSpPr>
            <p:nvPr/>
          </p:nvSpPr>
          <p:spPr bwMode="auto">
            <a:xfrm>
              <a:off x="3534238" y="3142514"/>
              <a:ext cx="190415" cy="212724"/>
            </a:xfrm>
            <a:custGeom>
              <a:gdLst>
                <a:gd fmla="*/ 14 w 91" name="T0"/>
                <a:gd fmla="*/ 32 h 103" name="T1"/>
                <a:gd fmla="*/ 78 w 91" name="T2"/>
                <a:gd fmla="*/ 32 h 103" name="T3"/>
                <a:gd fmla="*/ 83 w 91" name="T4"/>
                <a:gd fmla="*/ 22 h 103" name="T5"/>
                <a:gd fmla="*/ 8 w 91" name="T6"/>
                <a:gd fmla="*/ 32 h 103" name="T7"/>
                <a:gd fmla="*/ 14 w 91" name="T8"/>
                <a:gd fmla="*/ 32 h 103" name="T9"/>
                <a:gd fmla="*/ 27 w 91" name="T10"/>
                <a:gd fmla="*/ 0 h 103" name="T11"/>
                <a:gd fmla="*/ 64 w 91" name="T12"/>
                <a:gd fmla="*/ 0 h 103" name="T13"/>
                <a:gd fmla="*/ 68 w 91" name="T14"/>
                <a:gd fmla="*/ 4 h 103" name="T15"/>
                <a:gd fmla="*/ 87 w 91" name="T16"/>
                <a:gd fmla="*/ 14 h 103" name="T17"/>
                <a:gd fmla="*/ 91 w 91" name="T18"/>
                <a:gd fmla="*/ 18 h 103" name="T19"/>
                <a:gd fmla="*/ 87 w 91" name="T20"/>
                <a:gd fmla="*/ 40 h 103" name="T21"/>
                <a:gd fmla="*/ 82 w 91" name="T22"/>
                <a:gd fmla="*/ 40 h 103" name="T23"/>
                <a:gd fmla="*/ 78 w 91" name="T24"/>
                <a:gd fmla="*/ 103 h 103" name="T25"/>
                <a:gd fmla="*/ 14 w 91" name="T26"/>
                <a:gd fmla="*/ 103 h 103" name="T27"/>
                <a:gd fmla="*/ 10 w 91" name="T28"/>
                <a:gd fmla="*/ 99 h 103" name="T29"/>
                <a:gd fmla="*/ 4 w 91" name="T30"/>
                <a:gd fmla="*/ 40 h 103" name="T31"/>
                <a:gd fmla="*/ 0 w 91" name="T32"/>
                <a:gd fmla="*/ 36 h 103" name="T33"/>
                <a:gd fmla="*/ 4 w 91" name="T34"/>
                <a:gd fmla="*/ 14 h 103" name="T35"/>
                <a:gd fmla="*/ 23 w 91" name="T36"/>
                <a:gd fmla="*/ 14 h 103" name="T37"/>
                <a:gd fmla="*/ 27 w 91" name="T38"/>
                <a:gd fmla="*/ 0 h 103" name="T39"/>
                <a:gd fmla="*/ 60 w 91" name="T40"/>
                <a:gd fmla="*/ 8 h 103" name="T41"/>
                <a:gd fmla="*/ 31 w 91" name="T42"/>
                <a:gd fmla="*/ 13 h 103" name="T43"/>
                <a:gd fmla="*/ 60 w 91" name="T44"/>
                <a:gd fmla="*/ 8 h 103" name="T45"/>
                <a:gd fmla="*/ 31 w 91" name="T46"/>
                <a:gd fmla="*/ 40 h 103" name="T47"/>
                <a:gd fmla="*/ 29 w 91" name="T48"/>
                <a:gd fmla="*/ 88 h 103" name="T49"/>
                <a:gd fmla="*/ 27 w 91" name="T50"/>
                <a:gd fmla="*/ 40 h 103" name="T51"/>
                <a:gd fmla="*/ 18 w 91" name="T52"/>
                <a:gd fmla="*/ 95 h 103" name="T53"/>
                <a:gd fmla="*/ 74 w 91" name="T54"/>
                <a:gd fmla="*/ 40 h 103" name="T55"/>
                <a:gd fmla="*/ 64 w 91" name="T56"/>
                <a:gd fmla="*/ 86 h 103" name="T57"/>
                <a:gd fmla="*/ 60 w 91" name="T58"/>
                <a:gd fmla="*/ 86 h 103" name="T59"/>
                <a:gd fmla="*/ 48 w 91" name="T60"/>
                <a:gd fmla="*/ 40 h 103" name="T61"/>
                <a:gd fmla="*/ 46 w 91" name="T62"/>
                <a:gd fmla="*/ 88 h 103" name="T63"/>
                <a:gd fmla="*/ 43 w 91" name="T64"/>
                <a:gd fmla="*/ 40 h 103"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03" w="91">
                  <a:moveTo>
                    <a:pt x="14" y="32"/>
                  </a:moveTo>
                  <a:cubicBezTo>
                    <a:pt x="14" y="32"/>
                    <a:pt x="14" y="32"/>
                    <a:pt x="14" y="32"/>
                  </a:cubicBezTo>
                  <a:cubicBezTo>
                    <a:pt x="78" y="32"/>
                    <a:pt x="78" y="32"/>
                    <a:pt x="78" y="32"/>
                  </a:cubicBezTo>
                  <a:cubicBezTo>
                    <a:pt x="78" y="32"/>
                    <a:pt x="78" y="32"/>
                    <a:pt x="78" y="32"/>
                  </a:cubicBezTo>
                  <a:cubicBezTo>
                    <a:pt x="83" y="32"/>
                    <a:pt x="83" y="32"/>
                    <a:pt x="83" y="32"/>
                  </a:cubicBezTo>
                  <a:cubicBezTo>
                    <a:pt x="83" y="22"/>
                    <a:pt x="83" y="22"/>
                    <a:pt x="83" y="22"/>
                  </a:cubicBezTo>
                  <a:cubicBezTo>
                    <a:pt x="8" y="22"/>
                    <a:pt x="8" y="22"/>
                    <a:pt x="8" y="22"/>
                  </a:cubicBezTo>
                  <a:cubicBezTo>
                    <a:pt x="8" y="32"/>
                    <a:pt x="8" y="32"/>
                    <a:pt x="8" y="32"/>
                  </a:cubicBezTo>
                  <a:cubicBezTo>
                    <a:pt x="13" y="32"/>
                    <a:pt x="13" y="32"/>
                    <a:pt x="13" y="32"/>
                  </a:cubicBezTo>
                  <a:cubicBezTo>
                    <a:pt x="14" y="32"/>
                    <a:pt x="14" y="32"/>
                    <a:pt x="14" y="32"/>
                  </a:cubicBezTo>
                  <a:close/>
                  <a:moveTo>
                    <a:pt x="27" y="0"/>
                  </a:moveTo>
                  <a:cubicBezTo>
                    <a:pt x="27" y="0"/>
                    <a:pt x="27" y="0"/>
                    <a:pt x="27" y="0"/>
                  </a:cubicBezTo>
                  <a:cubicBezTo>
                    <a:pt x="27" y="0"/>
                    <a:pt x="27" y="0"/>
                    <a:pt x="27" y="0"/>
                  </a:cubicBezTo>
                  <a:cubicBezTo>
                    <a:pt x="64" y="0"/>
                    <a:pt x="64" y="0"/>
                    <a:pt x="64" y="0"/>
                  </a:cubicBezTo>
                  <a:cubicBezTo>
                    <a:pt x="66" y="0"/>
                    <a:pt x="68" y="2"/>
                    <a:pt x="68" y="4"/>
                  </a:cubicBezTo>
                  <a:cubicBezTo>
                    <a:pt x="68" y="4"/>
                    <a:pt x="68" y="4"/>
                    <a:pt x="68" y="4"/>
                  </a:cubicBezTo>
                  <a:cubicBezTo>
                    <a:pt x="68" y="14"/>
                    <a:pt x="68" y="14"/>
                    <a:pt x="68" y="14"/>
                  </a:cubicBezTo>
                  <a:cubicBezTo>
                    <a:pt x="87" y="14"/>
                    <a:pt x="87" y="14"/>
                    <a:pt x="87" y="14"/>
                  </a:cubicBezTo>
                  <a:cubicBezTo>
                    <a:pt x="90" y="14"/>
                    <a:pt x="91" y="16"/>
                    <a:pt x="91" y="18"/>
                  </a:cubicBezTo>
                  <a:cubicBezTo>
                    <a:pt x="91" y="18"/>
                    <a:pt x="91" y="18"/>
                    <a:pt x="91" y="18"/>
                  </a:cubicBezTo>
                  <a:cubicBezTo>
                    <a:pt x="91" y="36"/>
                    <a:pt x="91" y="36"/>
                    <a:pt x="91" y="36"/>
                  </a:cubicBezTo>
                  <a:cubicBezTo>
                    <a:pt x="91" y="39"/>
                    <a:pt x="90" y="40"/>
                    <a:pt x="87" y="40"/>
                  </a:cubicBezTo>
                  <a:cubicBezTo>
                    <a:pt x="87" y="40"/>
                    <a:pt x="87" y="40"/>
                    <a:pt x="87" y="40"/>
                  </a:cubicBezTo>
                  <a:cubicBezTo>
                    <a:pt x="82" y="40"/>
                    <a:pt x="82" y="40"/>
                    <a:pt x="82" y="40"/>
                  </a:cubicBezTo>
                  <a:cubicBezTo>
                    <a:pt x="82" y="99"/>
                    <a:pt x="82" y="99"/>
                    <a:pt x="82" y="99"/>
                  </a:cubicBezTo>
                  <a:cubicBezTo>
                    <a:pt x="82" y="101"/>
                    <a:pt x="80" y="103"/>
                    <a:pt x="78" y="103"/>
                  </a:cubicBezTo>
                  <a:cubicBezTo>
                    <a:pt x="77" y="103"/>
                    <a:pt x="77" y="103"/>
                    <a:pt x="77" y="103"/>
                  </a:cubicBezTo>
                  <a:cubicBezTo>
                    <a:pt x="14" y="103"/>
                    <a:pt x="14" y="103"/>
                    <a:pt x="14" y="103"/>
                  </a:cubicBezTo>
                  <a:cubicBezTo>
                    <a:pt x="11" y="103"/>
                    <a:pt x="10" y="101"/>
                    <a:pt x="10" y="99"/>
                  </a:cubicBezTo>
                  <a:cubicBezTo>
                    <a:pt x="10" y="99"/>
                    <a:pt x="10" y="99"/>
                    <a:pt x="10" y="99"/>
                  </a:cubicBezTo>
                  <a:cubicBezTo>
                    <a:pt x="10" y="40"/>
                    <a:pt x="10" y="40"/>
                    <a:pt x="10" y="40"/>
                  </a:cubicBezTo>
                  <a:cubicBezTo>
                    <a:pt x="4" y="40"/>
                    <a:pt x="4" y="40"/>
                    <a:pt x="4" y="40"/>
                  </a:cubicBezTo>
                  <a:cubicBezTo>
                    <a:pt x="2" y="40"/>
                    <a:pt x="0" y="39"/>
                    <a:pt x="0" y="36"/>
                  </a:cubicBezTo>
                  <a:cubicBezTo>
                    <a:pt x="0" y="36"/>
                    <a:pt x="0" y="36"/>
                    <a:pt x="0" y="36"/>
                  </a:cubicBezTo>
                  <a:cubicBezTo>
                    <a:pt x="0" y="18"/>
                    <a:pt x="0" y="18"/>
                    <a:pt x="0" y="18"/>
                  </a:cubicBezTo>
                  <a:cubicBezTo>
                    <a:pt x="0" y="16"/>
                    <a:pt x="2" y="14"/>
                    <a:pt x="4" y="14"/>
                  </a:cubicBezTo>
                  <a:cubicBezTo>
                    <a:pt x="4" y="14"/>
                    <a:pt x="4" y="14"/>
                    <a:pt x="4" y="14"/>
                  </a:cubicBezTo>
                  <a:cubicBezTo>
                    <a:pt x="23" y="14"/>
                    <a:pt x="23" y="14"/>
                    <a:pt x="23" y="14"/>
                  </a:cubicBezTo>
                  <a:cubicBezTo>
                    <a:pt x="23" y="4"/>
                    <a:pt x="23" y="4"/>
                    <a:pt x="23" y="4"/>
                  </a:cubicBezTo>
                  <a:cubicBezTo>
                    <a:pt x="23" y="2"/>
                    <a:pt x="25" y="0"/>
                    <a:pt x="27" y="0"/>
                  </a:cubicBezTo>
                  <a:close/>
                  <a:moveTo>
                    <a:pt x="60" y="8"/>
                  </a:moveTo>
                  <a:cubicBezTo>
                    <a:pt x="60" y="8"/>
                    <a:pt x="60" y="8"/>
                    <a:pt x="60" y="8"/>
                  </a:cubicBezTo>
                  <a:cubicBezTo>
                    <a:pt x="31" y="8"/>
                    <a:pt x="31" y="8"/>
                    <a:pt x="31" y="8"/>
                  </a:cubicBezTo>
                  <a:cubicBezTo>
                    <a:pt x="31" y="13"/>
                    <a:pt x="31" y="13"/>
                    <a:pt x="31" y="13"/>
                  </a:cubicBezTo>
                  <a:cubicBezTo>
                    <a:pt x="60" y="13"/>
                    <a:pt x="60" y="13"/>
                    <a:pt x="60" y="13"/>
                  </a:cubicBezTo>
                  <a:cubicBezTo>
                    <a:pt x="60" y="8"/>
                    <a:pt x="60" y="8"/>
                    <a:pt x="60" y="8"/>
                  </a:cubicBezTo>
                  <a:close/>
                  <a:moveTo>
                    <a:pt x="31" y="40"/>
                  </a:moveTo>
                  <a:cubicBezTo>
                    <a:pt x="31" y="40"/>
                    <a:pt x="31" y="40"/>
                    <a:pt x="31" y="40"/>
                  </a:cubicBezTo>
                  <a:cubicBezTo>
                    <a:pt x="31" y="86"/>
                    <a:pt x="31" y="86"/>
                    <a:pt x="31" y="86"/>
                  </a:cubicBezTo>
                  <a:cubicBezTo>
                    <a:pt x="31" y="87"/>
                    <a:pt x="30" y="88"/>
                    <a:pt x="29" y="88"/>
                  </a:cubicBezTo>
                  <a:cubicBezTo>
                    <a:pt x="28" y="88"/>
                    <a:pt x="27" y="87"/>
                    <a:pt x="27" y="86"/>
                  </a:cubicBezTo>
                  <a:cubicBezTo>
                    <a:pt x="27" y="40"/>
                    <a:pt x="27" y="40"/>
                    <a:pt x="27" y="40"/>
                  </a:cubicBezTo>
                  <a:cubicBezTo>
                    <a:pt x="18" y="40"/>
                    <a:pt x="18" y="40"/>
                    <a:pt x="18" y="40"/>
                  </a:cubicBezTo>
                  <a:cubicBezTo>
                    <a:pt x="18" y="95"/>
                    <a:pt x="18" y="95"/>
                    <a:pt x="18" y="95"/>
                  </a:cubicBezTo>
                  <a:cubicBezTo>
                    <a:pt x="74" y="95"/>
                    <a:pt x="74" y="95"/>
                    <a:pt x="74" y="95"/>
                  </a:cubicBezTo>
                  <a:cubicBezTo>
                    <a:pt x="74" y="40"/>
                    <a:pt x="74" y="40"/>
                    <a:pt x="74" y="40"/>
                  </a:cubicBezTo>
                  <a:cubicBezTo>
                    <a:pt x="64" y="40"/>
                    <a:pt x="64" y="40"/>
                    <a:pt x="64" y="40"/>
                  </a:cubicBezTo>
                  <a:cubicBezTo>
                    <a:pt x="64" y="86"/>
                    <a:pt x="64" y="86"/>
                    <a:pt x="64" y="86"/>
                  </a:cubicBezTo>
                  <a:cubicBezTo>
                    <a:pt x="64" y="87"/>
                    <a:pt x="63" y="88"/>
                    <a:pt x="62" y="88"/>
                  </a:cubicBezTo>
                  <a:cubicBezTo>
                    <a:pt x="61" y="88"/>
                    <a:pt x="60" y="87"/>
                    <a:pt x="60" y="86"/>
                  </a:cubicBezTo>
                  <a:cubicBezTo>
                    <a:pt x="60" y="40"/>
                    <a:pt x="60" y="40"/>
                    <a:pt x="60" y="40"/>
                  </a:cubicBezTo>
                  <a:cubicBezTo>
                    <a:pt x="48" y="40"/>
                    <a:pt x="48" y="40"/>
                    <a:pt x="48" y="40"/>
                  </a:cubicBezTo>
                  <a:cubicBezTo>
                    <a:pt x="48" y="86"/>
                    <a:pt x="48" y="86"/>
                    <a:pt x="48" y="86"/>
                  </a:cubicBezTo>
                  <a:cubicBezTo>
                    <a:pt x="48" y="87"/>
                    <a:pt x="47" y="88"/>
                    <a:pt x="46" y="88"/>
                  </a:cubicBezTo>
                  <a:cubicBezTo>
                    <a:pt x="44" y="88"/>
                    <a:pt x="43" y="87"/>
                    <a:pt x="43" y="86"/>
                  </a:cubicBezTo>
                  <a:cubicBezTo>
                    <a:pt x="43" y="40"/>
                    <a:pt x="43" y="40"/>
                    <a:pt x="43" y="40"/>
                  </a:cubicBezTo>
                  <a:cubicBezTo>
                    <a:pt x="31" y="40"/>
                    <a:pt x="31" y="40"/>
                    <a:pt x="31" y="40"/>
                  </a:cubicBezTo>
                  <a:close/>
                </a:path>
              </a:pathLst>
            </a:custGeom>
            <a:solidFill>
              <a:schemeClr val="accent2"/>
            </a:solidFill>
            <a:ln>
              <a:noFill/>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0" name="Freeform 30"/>
            <p:cNvSpPr>
              <a:spLocks noEditPoints="1"/>
            </p:cNvSpPr>
            <p:nvPr/>
          </p:nvSpPr>
          <p:spPr bwMode="auto">
            <a:xfrm>
              <a:off x="5508211" y="3144102"/>
              <a:ext cx="168200" cy="209549"/>
            </a:xfrm>
            <a:custGeom>
              <a:gdLst>
                <a:gd fmla="*/ 61 w 81" name="T0"/>
                <a:gd fmla="*/ 25 h 101" name="T1"/>
                <a:gd fmla="*/ 55 w 81" name="T2"/>
                <a:gd fmla="*/ 6 h 101" name="T3"/>
                <a:gd fmla="*/ 40 w 81" name="T4"/>
                <a:gd fmla="*/ 0 h 101" name="T5"/>
                <a:gd fmla="*/ 19 w 81" name="T6"/>
                <a:gd fmla="*/ 21 h 101" name="T7"/>
                <a:gd fmla="*/ 4 w 81" name="T8"/>
                <a:gd fmla="*/ 25 h 101" name="T9"/>
                <a:gd fmla="*/ 0 w 81" name="T10"/>
                <a:gd fmla="*/ 97 h 101" name="T11"/>
                <a:gd fmla="*/ 77 w 81" name="T12"/>
                <a:gd fmla="*/ 101 h 101" name="T13"/>
                <a:gd fmla="*/ 81 w 81" name="T14"/>
                <a:gd fmla="*/ 29 h 101" name="T15"/>
                <a:gd fmla="*/ 57 w 81" name="T16"/>
                <a:gd fmla="*/ 46 h 101" name="T17"/>
                <a:gd fmla="*/ 59 w 81" name="T18"/>
                <a:gd fmla="*/ 45 h 101" name="T19"/>
                <a:gd fmla="*/ 59 w 81" name="T20"/>
                <a:gd fmla="*/ 45 h 101" name="T21"/>
                <a:gd fmla="*/ 61 w 81" name="T22"/>
                <a:gd fmla="*/ 46 h 101" name="T23"/>
                <a:gd fmla="*/ 62 w 81" name="T24"/>
                <a:gd fmla="*/ 48 h 101" name="T25"/>
                <a:gd fmla="*/ 61 w 81" name="T26"/>
                <a:gd fmla="*/ 50 h 101" name="T27"/>
                <a:gd fmla="*/ 57 w 81" name="T28"/>
                <a:gd fmla="*/ 50 h 101" name="T29"/>
                <a:gd fmla="*/ 56 w 81" name="T30"/>
                <a:gd fmla="*/ 48 h 101" name="T31"/>
                <a:gd fmla="*/ 57 w 81" name="T32"/>
                <a:gd fmla="*/ 46 h 101" name="T33"/>
                <a:gd fmla="*/ 24 w 81" name="T34"/>
                <a:gd fmla="*/ 21 h 101" name="T35"/>
                <a:gd fmla="*/ 40 w 81" name="T36"/>
                <a:gd fmla="*/ 5 h 101" name="T37"/>
                <a:gd fmla="*/ 52 w 81" name="T38"/>
                <a:gd fmla="*/ 10 h 101" name="T39"/>
                <a:gd fmla="*/ 57 w 81" name="T40"/>
                <a:gd fmla="*/ 25 h 101" name="T41"/>
                <a:gd fmla="*/ 24 w 81" name="T42"/>
                <a:gd fmla="*/ 21 h 101" name="T43"/>
                <a:gd fmla="*/ 19 w 81" name="T44"/>
                <a:gd fmla="*/ 46 h 101" name="T45"/>
                <a:gd fmla="*/ 21 w 81" name="T46"/>
                <a:gd fmla="*/ 45 h 101" name="T47"/>
                <a:gd fmla="*/ 22 w 81" name="T48"/>
                <a:gd fmla="*/ 45 h 101" name="T49"/>
                <a:gd fmla="*/ 24 w 81" name="T50"/>
                <a:gd fmla="*/ 46 h 101" name="T51"/>
                <a:gd fmla="*/ 24 w 81" name="T52"/>
                <a:gd fmla="*/ 50 h 101" name="T53"/>
                <a:gd fmla="*/ 21 w 81" name="T54"/>
                <a:gd fmla="*/ 51 h 101" name="T55"/>
                <a:gd fmla="*/ 19 w 81" name="T56"/>
                <a:gd fmla="*/ 50 h 101" name="T57"/>
                <a:gd fmla="*/ 19 w 81" name="T58"/>
                <a:gd fmla="*/ 46 h 101" name="T59"/>
                <a:gd fmla="*/ 73 w 81" name="T60"/>
                <a:gd fmla="*/ 93 h 101" name="T61"/>
                <a:gd fmla="*/ 8 w 81" name="T62"/>
                <a:gd fmla="*/ 33 h 101" name="T63"/>
                <a:gd fmla="*/ 19 w 81" name="T64"/>
                <a:gd fmla="*/ 41 h 101" name="T65"/>
                <a:gd fmla="*/ 16 w 81" name="T66"/>
                <a:gd fmla="*/ 42 h 101" name="T67"/>
                <a:gd fmla="*/ 16 w 81" name="T68"/>
                <a:gd fmla="*/ 53 h 101" name="T69"/>
                <a:gd fmla="*/ 21 w 81" name="T70"/>
                <a:gd fmla="*/ 56 h 101" name="T71"/>
                <a:gd fmla="*/ 27 w 81" name="T72"/>
                <a:gd fmla="*/ 53 h 101" name="T73"/>
                <a:gd fmla="*/ 27 w 81" name="T74"/>
                <a:gd fmla="*/ 42 h 101" name="T75"/>
                <a:gd fmla="*/ 24 w 81" name="T76"/>
                <a:gd fmla="*/ 41 h 101" name="T77"/>
                <a:gd fmla="*/ 57 w 81" name="T78"/>
                <a:gd fmla="*/ 33 h 101" name="T79"/>
                <a:gd fmla="*/ 54 w 81" name="T80"/>
                <a:gd fmla="*/ 42 h 101" name="T81"/>
                <a:gd fmla="*/ 51 w 81" name="T82"/>
                <a:gd fmla="*/ 48 h 101" name="T83"/>
                <a:gd fmla="*/ 54 w 81" name="T84"/>
                <a:gd fmla="*/ 53 h 101" name="T85"/>
                <a:gd fmla="*/ 64 w 81" name="T86"/>
                <a:gd fmla="*/ 53 h 101" name="T87"/>
                <a:gd fmla="*/ 67 w 81" name="T88"/>
                <a:gd fmla="*/ 48 h 101" name="T89"/>
                <a:gd fmla="*/ 61 w 81" name="T90"/>
                <a:gd fmla="*/ 41 h 101" name="T91"/>
                <a:gd fmla="*/ 73 w 81" name="T92"/>
                <a:gd fmla="*/ 33 h 101"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00" w="81">
                  <a:moveTo>
                    <a:pt x="77" y="25"/>
                  </a:moveTo>
                  <a:cubicBezTo>
                    <a:pt x="61" y="25"/>
                    <a:pt x="61" y="25"/>
                    <a:pt x="61" y="25"/>
                  </a:cubicBezTo>
                  <a:cubicBezTo>
                    <a:pt x="61" y="21"/>
                    <a:pt x="61" y="21"/>
                    <a:pt x="61" y="21"/>
                  </a:cubicBezTo>
                  <a:cubicBezTo>
                    <a:pt x="61" y="15"/>
                    <a:pt x="59" y="10"/>
                    <a:pt x="55" y="6"/>
                  </a:cubicBezTo>
                  <a:cubicBezTo>
                    <a:pt x="55" y="6"/>
                    <a:pt x="55" y="6"/>
                    <a:pt x="55" y="6"/>
                  </a:cubicBezTo>
                  <a:cubicBezTo>
                    <a:pt x="51" y="2"/>
                    <a:pt x="46" y="0"/>
                    <a:pt x="40" y="0"/>
                  </a:cubicBezTo>
                  <a:cubicBezTo>
                    <a:pt x="34" y="0"/>
                    <a:pt x="29" y="2"/>
                    <a:pt x="25" y="6"/>
                  </a:cubicBezTo>
                  <a:cubicBezTo>
                    <a:pt x="21" y="10"/>
                    <a:pt x="19" y="15"/>
                    <a:pt x="19" y="21"/>
                  </a:cubicBezTo>
                  <a:cubicBezTo>
                    <a:pt x="19" y="25"/>
                    <a:pt x="19" y="25"/>
                    <a:pt x="19" y="25"/>
                  </a:cubicBezTo>
                  <a:cubicBezTo>
                    <a:pt x="4" y="25"/>
                    <a:pt x="4" y="25"/>
                    <a:pt x="4" y="25"/>
                  </a:cubicBezTo>
                  <a:cubicBezTo>
                    <a:pt x="2" y="25"/>
                    <a:pt x="0" y="27"/>
                    <a:pt x="0" y="29"/>
                  </a:cubicBezTo>
                  <a:cubicBezTo>
                    <a:pt x="0" y="97"/>
                    <a:pt x="0" y="97"/>
                    <a:pt x="0" y="97"/>
                  </a:cubicBezTo>
                  <a:cubicBezTo>
                    <a:pt x="0" y="99"/>
                    <a:pt x="2" y="101"/>
                    <a:pt x="4" y="101"/>
                  </a:cubicBezTo>
                  <a:cubicBezTo>
                    <a:pt x="77" y="101"/>
                    <a:pt x="77" y="101"/>
                    <a:pt x="77" y="101"/>
                  </a:cubicBezTo>
                  <a:cubicBezTo>
                    <a:pt x="79" y="101"/>
                    <a:pt x="81" y="99"/>
                    <a:pt x="81" y="97"/>
                  </a:cubicBezTo>
                  <a:cubicBezTo>
                    <a:pt x="81" y="29"/>
                    <a:pt x="81" y="29"/>
                    <a:pt x="81" y="29"/>
                  </a:cubicBezTo>
                  <a:cubicBezTo>
                    <a:pt x="81" y="27"/>
                    <a:pt x="79" y="25"/>
                    <a:pt x="77" y="25"/>
                  </a:cubicBezTo>
                  <a:close/>
                  <a:moveTo>
                    <a:pt x="57" y="46"/>
                  </a:moveTo>
                  <a:cubicBezTo>
                    <a:pt x="57" y="46"/>
                    <a:pt x="57" y="46"/>
                    <a:pt x="57" y="46"/>
                  </a:cubicBezTo>
                  <a:cubicBezTo>
                    <a:pt x="57" y="45"/>
                    <a:pt x="58" y="45"/>
                    <a:pt x="59" y="45"/>
                  </a:cubicBezTo>
                  <a:cubicBezTo>
                    <a:pt x="59" y="45"/>
                    <a:pt x="59" y="45"/>
                    <a:pt x="59" y="45"/>
                  </a:cubicBezTo>
                  <a:cubicBezTo>
                    <a:pt x="59" y="45"/>
                    <a:pt x="59" y="45"/>
                    <a:pt x="59" y="45"/>
                  </a:cubicBezTo>
                  <a:cubicBezTo>
                    <a:pt x="60" y="45"/>
                    <a:pt x="61" y="45"/>
                    <a:pt x="61" y="46"/>
                  </a:cubicBezTo>
                  <a:cubicBezTo>
                    <a:pt x="61" y="46"/>
                    <a:pt x="61" y="46"/>
                    <a:pt x="61" y="46"/>
                  </a:cubicBezTo>
                  <a:cubicBezTo>
                    <a:pt x="61" y="46"/>
                    <a:pt x="61" y="46"/>
                    <a:pt x="61" y="46"/>
                  </a:cubicBezTo>
                  <a:cubicBezTo>
                    <a:pt x="62" y="46"/>
                    <a:pt x="62" y="47"/>
                    <a:pt x="62" y="48"/>
                  </a:cubicBezTo>
                  <a:cubicBezTo>
                    <a:pt x="62" y="49"/>
                    <a:pt x="62" y="49"/>
                    <a:pt x="61" y="50"/>
                  </a:cubicBezTo>
                  <a:cubicBezTo>
                    <a:pt x="61" y="50"/>
                    <a:pt x="61" y="50"/>
                    <a:pt x="61" y="50"/>
                  </a:cubicBezTo>
                  <a:cubicBezTo>
                    <a:pt x="61" y="50"/>
                    <a:pt x="60" y="51"/>
                    <a:pt x="59" y="51"/>
                  </a:cubicBezTo>
                  <a:cubicBezTo>
                    <a:pt x="58" y="51"/>
                    <a:pt x="57" y="50"/>
                    <a:pt x="57" y="50"/>
                  </a:cubicBezTo>
                  <a:cubicBezTo>
                    <a:pt x="57" y="50"/>
                    <a:pt x="57" y="50"/>
                    <a:pt x="57" y="50"/>
                  </a:cubicBezTo>
                  <a:cubicBezTo>
                    <a:pt x="56" y="49"/>
                    <a:pt x="56" y="49"/>
                    <a:pt x="56" y="48"/>
                  </a:cubicBezTo>
                  <a:cubicBezTo>
                    <a:pt x="56" y="47"/>
                    <a:pt x="56" y="46"/>
                    <a:pt x="57" y="46"/>
                  </a:cubicBezTo>
                  <a:cubicBezTo>
                    <a:pt x="57" y="46"/>
                    <a:pt x="57" y="46"/>
                    <a:pt x="57" y="46"/>
                  </a:cubicBezTo>
                  <a:close/>
                  <a:moveTo>
                    <a:pt x="24" y="21"/>
                  </a:moveTo>
                  <a:cubicBezTo>
                    <a:pt x="24" y="21"/>
                    <a:pt x="24" y="21"/>
                    <a:pt x="24" y="21"/>
                  </a:cubicBezTo>
                  <a:cubicBezTo>
                    <a:pt x="24" y="17"/>
                    <a:pt x="26" y="13"/>
                    <a:pt x="29" y="10"/>
                  </a:cubicBezTo>
                  <a:cubicBezTo>
                    <a:pt x="32" y="7"/>
                    <a:pt x="36" y="5"/>
                    <a:pt x="40" y="5"/>
                  </a:cubicBezTo>
                  <a:cubicBezTo>
                    <a:pt x="45" y="5"/>
                    <a:pt x="49" y="7"/>
                    <a:pt x="52" y="10"/>
                  </a:cubicBezTo>
                  <a:cubicBezTo>
                    <a:pt x="52" y="10"/>
                    <a:pt x="52" y="10"/>
                    <a:pt x="52" y="10"/>
                  </a:cubicBezTo>
                  <a:cubicBezTo>
                    <a:pt x="55" y="13"/>
                    <a:pt x="57" y="17"/>
                    <a:pt x="57" y="21"/>
                  </a:cubicBezTo>
                  <a:cubicBezTo>
                    <a:pt x="57" y="25"/>
                    <a:pt x="57" y="25"/>
                    <a:pt x="57" y="25"/>
                  </a:cubicBezTo>
                  <a:cubicBezTo>
                    <a:pt x="24" y="25"/>
                    <a:pt x="24" y="25"/>
                    <a:pt x="24" y="25"/>
                  </a:cubicBezTo>
                  <a:cubicBezTo>
                    <a:pt x="24" y="21"/>
                    <a:pt x="24" y="21"/>
                    <a:pt x="24" y="21"/>
                  </a:cubicBezTo>
                  <a:close/>
                  <a:moveTo>
                    <a:pt x="19" y="46"/>
                  </a:moveTo>
                  <a:cubicBezTo>
                    <a:pt x="19" y="46"/>
                    <a:pt x="19" y="46"/>
                    <a:pt x="19" y="46"/>
                  </a:cubicBezTo>
                  <a:cubicBezTo>
                    <a:pt x="19" y="46"/>
                    <a:pt x="19" y="46"/>
                    <a:pt x="19" y="46"/>
                  </a:cubicBezTo>
                  <a:cubicBezTo>
                    <a:pt x="20" y="45"/>
                    <a:pt x="21" y="45"/>
                    <a:pt x="21" y="45"/>
                  </a:cubicBezTo>
                  <a:cubicBezTo>
                    <a:pt x="21" y="45"/>
                    <a:pt x="21" y="45"/>
                    <a:pt x="21" y="45"/>
                  </a:cubicBezTo>
                  <a:cubicBezTo>
                    <a:pt x="22" y="45"/>
                    <a:pt x="22" y="45"/>
                    <a:pt x="22" y="45"/>
                  </a:cubicBezTo>
                  <a:cubicBezTo>
                    <a:pt x="22" y="45"/>
                    <a:pt x="23" y="45"/>
                    <a:pt x="24" y="46"/>
                  </a:cubicBezTo>
                  <a:cubicBezTo>
                    <a:pt x="24" y="46"/>
                    <a:pt x="24" y="46"/>
                    <a:pt x="24" y="46"/>
                  </a:cubicBezTo>
                  <a:cubicBezTo>
                    <a:pt x="24" y="46"/>
                    <a:pt x="24" y="47"/>
                    <a:pt x="24" y="48"/>
                  </a:cubicBezTo>
                  <a:cubicBezTo>
                    <a:pt x="24" y="49"/>
                    <a:pt x="24" y="49"/>
                    <a:pt x="24" y="50"/>
                  </a:cubicBezTo>
                  <a:cubicBezTo>
                    <a:pt x="24" y="50"/>
                    <a:pt x="24" y="50"/>
                    <a:pt x="24" y="50"/>
                  </a:cubicBezTo>
                  <a:cubicBezTo>
                    <a:pt x="23" y="50"/>
                    <a:pt x="22" y="51"/>
                    <a:pt x="21" y="51"/>
                  </a:cubicBezTo>
                  <a:cubicBezTo>
                    <a:pt x="21" y="51"/>
                    <a:pt x="20" y="50"/>
                    <a:pt x="19" y="50"/>
                  </a:cubicBezTo>
                  <a:cubicBezTo>
                    <a:pt x="19" y="50"/>
                    <a:pt x="19" y="50"/>
                    <a:pt x="19" y="50"/>
                  </a:cubicBezTo>
                  <a:cubicBezTo>
                    <a:pt x="19" y="49"/>
                    <a:pt x="19" y="49"/>
                    <a:pt x="19" y="48"/>
                  </a:cubicBezTo>
                  <a:cubicBezTo>
                    <a:pt x="19" y="47"/>
                    <a:pt x="19" y="46"/>
                    <a:pt x="19" y="46"/>
                  </a:cubicBezTo>
                  <a:close/>
                  <a:moveTo>
                    <a:pt x="73" y="93"/>
                  </a:moveTo>
                  <a:cubicBezTo>
                    <a:pt x="73" y="93"/>
                    <a:pt x="73" y="93"/>
                    <a:pt x="73" y="93"/>
                  </a:cubicBezTo>
                  <a:cubicBezTo>
                    <a:pt x="8" y="93"/>
                    <a:pt x="8" y="93"/>
                    <a:pt x="8" y="93"/>
                  </a:cubicBezTo>
                  <a:cubicBezTo>
                    <a:pt x="8" y="33"/>
                    <a:pt x="8" y="33"/>
                    <a:pt x="8" y="33"/>
                  </a:cubicBezTo>
                  <a:cubicBezTo>
                    <a:pt x="19" y="33"/>
                    <a:pt x="19" y="33"/>
                    <a:pt x="19" y="33"/>
                  </a:cubicBezTo>
                  <a:cubicBezTo>
                    <a:pt x="19" y="41"/>
                    <a:pt x="19" y="41"/>
                    <a:pt x="19" y="41"/>
                  </a:cubicBezTo>
                  <a:cubicBezTo>
                    <a:pt x="18" y="41"/>
                    <a:pt x="17" y="42"/>
                    <a:pt x="16" y="42"/>
                  </a:cubicBezTo>
                  <a:cubicBezTo>
                    <a:pt x="16" y="42"/>
                    <a:pt x="16" y="42"/>
                    <a:pt x="16" y="42"/>
                  </a:cubicBezTo>
                  <a:cubicBezTo>
                    <a:pt x="15" y="44"/>
                    <a:pt x="14" y="46"/>
                    <a:pt x="14" y="48"/>
                  </a:cubicBezTo>
                  <a:cubicBezTo>
                    <a:pt x="14" y="50"/>
                    <a:pt x="15" y="52"/>
                    <a:pt x="16" y="53"/>
                  </a:cubicBezTo>
                  <a:cubicBezTo>
                    <a:pt x="16" y="53"/>
                    <a:pt x="16" y="53"/>
                    <a:pt x="16" y="53"/>
                  </a:cubicBezTo>
                  <a:cubicBezTo>
                    <a:pt x="17" y="55"/>
                    <a:pt x="19" y="56"/>
                    <a:pt x="21" y="56"/>
                  </a:cubicBezTo>
                  <a:cubicBezTo>
                    <a:pt x="24" y="56"/>
                    <a:pt x="25" y="55"/>
                    <a:pt x="27" y="53"/>
                  </a:cubicBezTo>
                  <a:cubicBezTo>
                    <a:pt x="27" y="53"/>
                    <a:pt x="27" y="53"/>
                    <a:pt x="27" y="53"/>
                  </a:cubicBezTo>
                  <a:cubicBezTo>
                    <a:pt x="28" y="52"/>
                    <a:pt x="29" y="50"/>
                    <a:pt x="29" y="48"/>
                  </a:cubicBezTo>
                  <a:cubicBezTo>
                    <a:pt x="29" y="46"/>
                    <a:pt x="28" y="44"/>
                    <a:pt x="27" y="42"/>
                  </a:cubicBezTo>
                  <a:cubicBezTo>
                    <a:pt x="27" y="42"/>
                    <a:pt x="27" y="42"/>
                    <a:pt x="27" y="42"/>
                  </a:cubicBezTo>
                  <a:cubicBezTo>
                    <a:pt x="26" y="42"/>
                    <a:pt x="25" y="41"/>
                    <a:pt x="24" y="41"/>
                  </a:cubicBezTo>
                  <a:cubicBezTo>
                    <a:pt x="24" y="33"/>
                    <a:pt x="24" y="33"/>
                    <a:pt x="24" y="33"/>
                  </a:cubicBezTo>
                  <a:cubicBezTo>
                    <a:pt x="57" y="33"/>
                    <a:pt x="57" y="33"/>
                    <a:pt x="57" y="33"/>
                  </a:cubicBezTo>
                  <a:cubicBezTo>
                    <a:pt x="57" y="41"/>
                    <a:pt x="57" y="41"/>
                    <a:pt x="57" y="41"/>
                  </a:cubicBezTo>
                  <a:cubicBezTo>
                    <a:pt x="56" y="41"/>
                    <a:pt x="55" y="42"/>
                    <a:pt x="54" y="42"/>
                  </a:cubicBezTo>
                  <a:cubicBezTo>
                    <a:pt x="54" y="42"/>
                    <a:pt x="54" y="42"/>
                    <a:pt x="54" y="42"/>
                  </a:cubicBezTo>
                  <a:cubicBezTo>
                    <a:pt x="52" y="44"/>
                    <a:pt x="51" y="46"/>
                    <a:pt x="51" y="48"/>
                  </a:cubicBezTo>
                  <a:cubicBezTo>
                    <a:pt x="51" y="50"/>
                    <a:pt x="52" y="52"/>
                    <a:pt x="53" y="53"/>
                  </a:cubicBezTo>
                  <a:cubicBezTo>
                    <a:pt x="54" y="53"/>
                    <a:pt x="54" y="53"/>
                    <a:pt x="54" y="53"/>
                  </a:cubicBezTo>
                  <a:cubicBezTo>
                    <a:pt x="55" y="55"/>
                    <a:pt x="57" y="56"/>
                    <a:pt x="59" y="56"/>
                  </a:cubicBezTo>
                  <a:cubicBezTo>
                    <a:pt x="61" y="56"/>
                    <a:pt x="63" y="55"/>
                    <a:pt x="64" y="53"/>
                  </a:cubicBezTo>
                  <a:cubicBezTo>
                    <a:pt x="64" y="53"/>
                    <a:pt x="64" y="53"/>
                    <a:pt x="64" y="53"/>
                  </a:cubicBezTo>
                  <a:cubicBezTo>
                    <a:pt x="66" y="52"/>
                    <a:pt x="67" y="50"/>
                    <a:pt x="67" y="48"/>
                  </a:cubicBezTo>
                  <a:cubicBezTo>
                    <a:pt x="67" y="46"/>
                    <a:pt x="66" y="44"/>
                    <a:pt x="64" y="42"/>
                  </a:cubicBezTo>
                  <a:cubicBezTo>
                    <a:pt x="64" y="42"/>
                    <a:pt x="63" y="41"/>
                    <a:pt x="61" y="41"/>
                  </a:cubicBezTo>
                  <a:cubicBezTo>
                    <a:pt x="61" y="33"/>
                    <a:pt x="61" y="33"/>
                    <a:pt x="61" y="33"/>
                  </a:cubicBezTo>
                  <a:cubicBezTo>
                    <a:pt x="73" y="33"/>
                    <a:pt x="73" y="33"/>
                    <a:pt x="73" y="33"/>
                  </a:cubicBezTo>
                  <a:cubicBezTo>
                    <a:pt x="73" y="93"/>
                    <a:pt x="73" y="93"/>
                    <a:pt x="73" y="93"/>
                  </a:cubicBezTo>
                  <a:close/>
                </a:path>
              </a:pathLst>
            </a:custGeom>
            <a:solidFill>
              <a:schemeClr val="accent4"/>
            </a:solidFill>
            <a:ln>
              <a:noFill/>
            </a:ln>
          </p:spPr>
          <p:txBody>
            <a:bodyPr bIns="45706" lIns="91411" rIns="91411" tIns="45706"/>
            <a:lstStyle/>
            <a:p>
              <a:endParaRPr altLang="en-US" lang="zh-CN" sz="17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sp>
        <p:nvSpPr>
          <p:cNvPr id="37" name="矩形 36"/>
          <p:cNvSpPr/>
          <p:nvPr/>
        </p:nvSpPr>
        <p:spPr>
          <a:xfrm>
            <a:off x="2057400" y="3716080"/>
            <a:ext cx="1708044" cy="646176"/>
          </a:xfrm>
          <a:prstGeom prst="rect">
            <a:avLst/>
          </a:prstGeom>
        </p:spPr>
        <p:txBody>
          <a:bodyPr wrap="square">
            <a:spAutoFit/>
          </a:bodyPr>
          <a:lstStyle/>
          <a:p>
            <a:pPr>
              <a:lnSpc>
                <a:spcPct val="130000"/>
              </a:lnSpc>
            </a:pPr>
            <a:r>
              <a:rPr altLang="en-US" lang="zh-CN" smtClean="0" sz="1400">
                <a:solidFill>
                  <a:schemeClr val="tx1">
                    <a:lumMod val="75000"/>
                    <a:lumOff val="25000"/>
                  </a:schemeClr>
                </a:solidFill>
                <a:cs typeface="+mn-ea"/>
                <a:sym typeface="+mn-lt"/>
              </a:rPr>
              <a:t>各个层级的划分对应着客户的价值点</a:t>
            </a:r>
          </a:p>
        </p:txBody>
      </p:sp>
      <p:sp>
        <p:nvSpPr>
          <p:cNvPr id="38" name="矩形 37"/>
          <p:cNvSpPr/>
          <p:nvPr/>
        </p:nvSpPr>
        <p:spPr>
          <a:xfrm>
            <a:off x="3368628" y="1069514"/>
            <a:ext cx="1708044" cy="646176"/>
          </a:xfrm>
          <a:prstGeom prst="rect">
            <a:avLst/>
          </a:prstGeom>
        </p:spPr>
        <p:txBody>
          <a:bodyPr wrap="square">
            <a:spAutoFit/>
          </a:bodyPr>
          <a:lstStyle/>
          <a:p>
            <a:pPr>
              <a:lnSpc>
                <a:spcPct val="130000"/>
              </a:lnSpc>
            </a:pPr>
            <a:r>
              <a:rPr altLang="en-US" lang="zh-CN" smtClean="0" sz="1400">
                <a:solidFill>
                  <a:schemeClr val="tx1">
                    <a:lumMod val="75000"/>
                    <a:lumOff val="25000"/>
                  </a:schemeClr>
                </a:solidFill>
                <a:cs typeface="+mn-ea"/>
                <a:sym typeface="+mn-lt"/>
              </a:rPr>
              <a:t>品牌从属关系,科技疏远关系</a:t>
            </a:r>
          </a:p>
        </p:txBody>
      </p:sp>
      <p:sp>
        <p:nvSpPr>
          <p:cNvPr id="39" name="矩形 38"/>
          <p:cNvSpPr/>
          <p:nvPr/>
        </p:nvSpPr>
        <p:spPr>
          <a:xfrm>
            <a:off x="4215735" y="3773620"/>
            <a:ext cx="1708044" cy="646176"/>
          </a:xfrm>
          <a:prstGeom prst="rect">
            <a:avLst/>
          </a:prstGeom>
        </p:spPr>
        <p:txBody>
          <a:bodyPr wrap="square">
            <a:spAutoFit/>
          </a:bodyPr>
          <a:lstStyle/>
          <a:p>
            <a:pPr>
              <a:lnSpc>
                <a:spcPct val="130000"/>
              </a:lnSpc>
            </a:pPr>
            <a:r>
              <a:rPr altLang="en-US" lang="zh-CN" smtClean="0" sz="1400">
                <a:solidFill>
                  <a:schemeClr val="tx1">
                    <a:lumMod val="75000"/>
                    <a:lumOff val="25000"/>
                  </a:schemeClr>
                </a:solidFill>
                <a:cs typeface="+mn-ea"/>
                <a:sym typeface="+mn-lt"/>
              </a:rPr>
              <a:t>各个层级的划分对应着客户的价值点</a:t>
            </a:r>
          </a:p>
        </p:txBody>
      </p:sp>
      <p:sp>
        <p:nvSpPr>
          <p:cNvPr id="40" name="矩形 39"/>
          <p:cNvSpPr/>
          <p:nvPr/>
        </p:nvSpPr>
        <p:spPr>
          <a:xfrm>
            <a:off x="5378556" y="1082394"/>
            <a:ext cx="1708044" cy="646176"/>
          </a:xfrm>
          <a:prstGeom prst="rect">
            <a:avLst/>
          </a:prstGeom>
        </p:spPr>
        <p:txBody>
          <a:bodyPr wrap="square">
            <a:spAutoFit/>
          </a:bodyPr>
          <a:lstStyle/>
          <a:p>
            <a:pPr>
              <a:lnSpc>
                <a:spcPct val="130000"/>
              </a:lnSpc>
            </a:pPr>
            <a:r>
              <a:rPr altLang="en-US" lang="zh-CN" sz="1400">
                <a:solidFill>
                  <a:schemeClr val="tx1">
                    <a:lumMod val="75000"/>
                    <a:lumOff val="25000"/>
                  </a:schemeClr>
                </a:solidFill>
                <a:cs typeface="+mn-ea"/>
                <a:sym typeface="+mn-lt"/>
              </a:rPr>
              <a:t>面对面的关系,亲密无间的关系</a:t>
            </a:r>
          </a:p>
        </p:txBody>
      </p:sp>
      <p:sp>
        <p:nvSpPr>
          <p:cNvPr id="41" name="矩形 40"/>
          <p:cNvSpPr/>
          <p:nvPr/>
        </p:nvSpPr>
        <p:spPr>
          <a:xfrm>
            <a:off x="6374069" y="3777562"/>
            <a:ext cx="1612716" cy="646176"/>
          </a:xfrm>
          <a:prstGeom prst="rect">
            <a:avLst/>
          </a:prstGeom>
        </p:spPr>
        <p:txBody>
          <a:bodyPr wrap="square">
            <a:spAutoFit/>
          </a:bodyPr>
          <a:lstStyle/>
          <a:p>
            <a:pPr>
              <a:lnSpc>
                <a:spcPct val="130000"/>
              </a:lnSpc>
            </a:pPr>
            <a:r>
              <a:rPr altLang="en-US" lang="zh-CN" sz="1400">
                <a:solidFill>
                  <a:schemeClr val="tx1">
                    <a:lumMod val="75000"/>
                    <a:lumOff val="25000"/>
                  </a:schemeClr>
                </a:solidFill>
                <a:cs typeface="+mn-ea"/>
                <a:sym typeface="+mn-lt"/>
              </a:rPr>
              <a:t>财大气粗：牛！</a:t>
            </a:r>
          </a:p>
          <a:p>
            <a:pPr>
              <a:lnSpc>
                <a:spcPct val="130000"/>
              </a:lnSpc>
            </a:pPr>
            <a:r>
              <a:rPr altLang="en-US" lang="zh-CN" sz="1400">
                <a:solidFill>
                  <a:schemeClr val="tx1">
                    <a:lumMod val="75000"/>
                    <a:lumOff val="25000"/>
                  </a:schemeClr>
                </a:solidFill>
                <a:cs typeface="+mn-ea"/>
                <a:sym typeface="+mn-lt"/>
              </a:rPr>
              <a:t>条件所限：捆！</a:t>
            </a:r>
          </a:p>
        </p:txBody>
      </p:sp>
    </p:spTree>
    <p:extLst>
      <p:ext uri="{BB962C8B-B14F-4D97-AF65-F5344CB8AC3E}">
        <p14:creationId val="2162645831"/>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6" presetSubtype="21">
                                  <p:stCondLst>
                                    <p:cond delay="0"/>
                                  </p:stCondLst>
                                  <p:childTnLst>
                                    <p:set>
                                      <p:cBhvr>
                                        <p:cTn dur="1" fill="hold" id="6">
                                          <p:stCondLst>
                                            <p:cond delay="0"/>
                                          </p:stCondLst>
                                        </p:cTn>
                                        <p:tgtEl>
                                          <p:spTgt spid="2"/>
                                        </p:tgtEl>
                                        <p:attrNameLst>
                                          <p:attrName>style.visibility</p:attrName>
                                        </p:attrNameLst>
                                      </p:cBhvr>
                                      <p:to>
                                        <p:strVal val="visible"/>
                                      </p:to>
                                    </p:set>
                                    <p:animEffect filter="barn(inVertical)" transition="in">
                                      <p:cBhvr>
                                        <p:cTn dur="500" id="7"/>
                                        <p:tgtEl>
                                          <p:spTgt spid="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53" presetSubtype="0">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p:cTn dur="500" fill="hold" id="12"/>
                                        <p:tgtEl>
                                          <p:spTgt spid="4"/>
                                        </p:tgtEl>
                                        <p:attrNameLst>
                                          <p:attrName>ppt_w</p:attrName>
                                        </p:attrNameLst>
                                      </p:cBhvr>
                                      <p:tavLst>
                                        <p:tav tm="0">
                                          <p:val>
                                            <p:fltVal val="0"/>
                                          </p:val>
                                        </p:tav>
                                        <p:tav tm="100000">
                                          <p:val>
                                            <p:strVal val="#ppt_w"/>
                                          </p:val>
                                        </p:tav>
                                      </p:tavLst>
                                    </p:anim>
                                    <p:anim calcmode="lin" valueType="num">
                                      <p:cBhvr>
                                        <p:cTn dur="500" fill="hold" id="13"/>
                                        <p:tgtEl>
                                          <p:spTgt spid="4"/>
                                        </p:tgtEl>
                                        <p:attrNameLst>
                                          <p:attrName>ppt_h</p:attrName>
                                        </p:attrNameLst>
                                      </p:cBhvr>
                                      <p:tavLst>
                                        <p:tav tm="0">
                                          <p:val>
                                            <p:fltVal val="0"/>
                                          </p:val>
                                        </p:tav>
                                        <p:tav tm="100000">
                                          <p:val>
                                            <p:strVal val="#ppt_h"/>
                                          </p:val>
                                        </p:tav>
                                      </p:tavLst>
                                    </p:anim>
                                    <p:animEffect filter="fade" transition="in">
                                      <p:cBhvr>
                                        <p:cTn dur="500" id="14"/>
                                        <p:tgtEl>
                                          <p:spTgt spid="4"/>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38"/>
                                        </p:tgtEl>
                                        <p:attrNameLst>
                                          <p:attrName>style.visibility</p:attrName>
                                        </p:attrNameLst>
                                      </p:cBhvr>
                                      <p:to>
                                        <p:strVal val="visible"/>
                                      </p:to>
                                    </p:set>
                                    <p:anim calcmode="lin" valueType="num">
                                      <p:cBhvr>
                                        <p:cTn dur="500" fill="hold" id="17"/>
                                        <p:tgtEl>
                                          <p:spTgt spid="38"/>
                                        </p:tgtEl>
                                        <p:attrNameLst>
                                          <p:attrName>ppt_w</p:attrName>
                                        </p:attrNameLst>
                                      </p:cBhvr>
                                      <p:tavLst>
                                        <p:tav tm="0">
                                          <p:val>
                                            <p:fltVal val="0"/>
                                          </p:val>
                                        </p:tav>
                                        <p:tav tm="100000">
                                          <p:val>
                                            <p:strVal val="#ppt_w"/>
                                          </p:val>
                                        </p:tav>
                                      </p:tavLst>
                                    </p:anim>
                                    <p:anim calcmode="lin" valueType="num">
                                      <p:cBhvr>
                                        <p:cTn dur="500" fill="hold" id="18"/>
                                        <p:tgtEl>
                                          <p:spTgt spid="38"/>
                                        </p:tgtEl>
                                        <p:attrNameLst>
                                          <p:attrName>ppt_h</p:attrName>
                                        </p:attrNameLst>
                                      </p:cBhvr>
                                      <p:tavLst>
                                        <p:tav tm="0">
                                          <p:val>
                                            <p:fltVal val="0"/>
                                          </p:val>
                                        </p:tav>
                                        <p:tav tm="100000">
                                          <p:val>
                                            <p:strVal val="#ppt_h"/>
                                          </p:val>
                                        </p:tav>
                                      </p:tavLst>
                                    </p:anim>
                                    <p:animEffect filter="fade" transition="in">
                                      <p:cBhvr>
                                        <p:cTn dur="500" id="19"/>
                                        <p:tgtEl>
                                          <p:spTgt spid="38"/>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40"/>
                                        </p:tgtEl>
                                        <p:attrNameLst>
                                          <p:attrName>style.visibility</p:attrName>
                                        </p:attrNameLst>
                                      </p:cBhvr>
                                      <p:to>
                                        <p:strVal val="visible"/>
                                      </p:to>
                                    </p:set>
                                    <p:anim calcmode="lin" valueType="num">
                                      <p:cBhvr>
                                        <p:cTn dur="500" fill="hold" id="22"/>
                                        <p:tgtEl>
                                          <p:spTgt spid="40"/>
                                        </p:tgtEl>
                                        <p:attrNameLst>
                                          <p:attrName>ppt_w</p:attrName>
                                        </p:attrNameLst>
                                      </p:cBhvr>
                                      <p:tavLst>
                                        <p:tav tm="0">
                                          <p:val>
                                            <p:fltVal val="0"/>
                                          </p:val>
                                        </p:tav>
                                        <p:tav tm="100000">
                                          <p:val>
                                            <p:strVal val="#ppt_w"/>
                                          </p:val>
                                        </p:tav>
                                      </p:tavLst>
                                    </p:anim>
                                    <p:anim calcmode="lin" valueType="num">
                                      <p:cBhvr>
                                        <p:cTn dur="500" fill="hold" id="23"/>
                                        <p:tgtEl>
                                          <p:spTgt spid="40"/>
                                        </p:tgtEl>
                                        <p:attrNameLst>
                                          <p:attrName>ppt_h</p:attrName>
                                        </p:attrNameLst>
                                      </p:cBhvr>
                                      <p:tavLst>
                                        <p:tav tm="0">
                                          <p:val>
                                            <p:fltVal val="0"/>
                                          </p:val>
                                        </p:tav>
                                        <p:tav tm="100000">
                                          <p:val>
                                            <p:strVal val="#ppt_h"/>
                                          </p:val>
                                        </p:tav>
                                      </p:tavLst>
                                    </p:anim>
                                    <p:animEffect filter="fade" transition="in">
                                      <p:cBhvr>
                                        <p:cTn dur="500" id="24"/>
                                        <p:tgtEl>
                                          <p:spTgt spid="40"/>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37"/>
                                        </p:tgtEl>
                                        <p:attrNameLst>
                                          <p:attrName>style.visibility</p:attrName>
                                        </p:attrNameLst>
                                      </p:cBhvr>
                                      <p:to>
                                        <p:strVal val="visible"/>
                                      </p:to>
                                    </p:set>
                                    <p:anim calcmode="lin" valueType="num">
                                      <p:cBhvr>
                                        <p:cTn dur="500" fill="hold" id="27"/>
                                        <p:tgtEl>
                                          <p:spTgt spid="37"/>
                                        </p:tgtEl>
                                        <p:attrNameLst>
                                          <p:attrName>ppt_w</p:attrName>
                                        </p:attrNameLst>
                                      </p:cBhvr>
                                      <p:tavLst>
                                        <p:tav tm="0">
                                          <p:val>
                                            <p:fltVal val="0"/>
                                          </p:val>
                                        </p:tav>
                                        <p:tav tm="100000">
                                          <p:val>
                                            <p:strVal val="#ppt_w"/>
                                          </p:val>
                                        </p:tav>
                                      </p:tavLst>
                                    </p:anim>
                                    <p:anim calcmode="lin" valueType="num">
                                      <p:cBhvr>
                                        <p:cTn dur="500" fill="hold" id="28"/>
                                        <p:tgtEl>
                                          <p:spTgt spid="37"/>
                                        </p:tgtEl>
                                        <p:attrNameLst>
                                          <p:attrName>ppt_h</p:attrName>
                                        </p:attrNameLst>
                                      </p:cBhvr>
                                      <p:tavLst>
                                        <p:tav tm="0">
                                          <p:val>
                                            <p:fltVal val="0"/>
                                          </p:val>
                                        </p:tav>
                                        <p:tav tm="100000">
                                          <p:val>
                                            <p:strVal val="#ppt_h"/>
                                          </p:val>
                                        </p:tav>
                                      </p:tavLst>
                                    </p:anim>
                                    <p:animEffect filter="fade" transition="in">
                                      <p:cBhvr>
                                        <p:cTn dur="500" id="29"/>
                                        <p:tgtEl>
                                          <p:spTgt spid="37"/>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39"/>
                                        </p:tgtEl>
                                        <p:attrNameLst>
                                          <p:attrName>style.visibility</p:attrName>
                                        </p:attrNameLst>
                                      </p:cBhvr>
                                      <p:to>
                                        <p:strVal val="visible"/>
                                      </p:to>
                                    </p:set>
                                    <p:anim calcmode="lin" valueType="num">
                                      <p:cBhvr>
                                        <p:cTn dur="500" fill="hold" id="32"/>
                                        <p:tgtEl>
                                          <p:spTgt spid="39"/>
                                        </p:tgtEl>
                                        <p:attrNameLst>
                                          <p:attrName>ppt_w</p:attrName>
                                        </p:attrNameLst>
                                      </p:cBhvr>
                                      <p:tavLst>
                                        <p:tav tm="0">
                                          <p:val>
                                            <p:fltVal val="0"/>
                                          </p:val>
                                        </p:tav>
                                        <p:tav tm="100000">
                                          <p:val>
                                            <p:strVal val="#ppt_w"/>
                                          </p:val>
                                        </p:tav>
                                      </p:tavLst>
                                    </p:anim>
                                    <p:anim calcmode="lin" valueType="num">
                                      <p:cBhvr>
                                        <p:cTn dur="500" fill="hold" id="33"/>
                                        <p:tgtEl>
                                          <p:spTgt spid="39"/>
                                        </p:tgtEl>
                                        <p:attrNameLst>
                                          <p:attrName>ppt_h</p:attrName>
                                        </p:attrNameLst>
                                      </p:cBhvr>
                                      <p:tavLst>
                                        <p:tav tm="0">
                                          <p:val>
                                            <p:fltVal val="0"/>
                                          </p:val>
                                        </p:tav>
                                        <p:tav tm="100000">
                                          <p:val>
                                            <p:strVal val="#ppt_h"/>
                                          </p:val>
                                        </p:tav>
                                      </p:tavLst>
                                    </p:anim>
                                    <p:animEffect filter="fade" transition="in">
                                      <p:cBhvr>
                                        <p:cTn dur="500" id="34"/>
                                        <p:tgtEl>
                                          <p:spTgt spid="39"/>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41"/>
                                        </p:tgtEl>
                                        <p:attrNameLst>
                                          <p:attrName>style.visibility</p:attrName>
                                        </p:attrNameLst>
                                      </p:cBhvr>
                                      <p:to>
                                        <p:strVal val="visible"/>
                                      </p:to>
                                    </p:set>
                                    <p:anim calcmode="lin" valueType="num">
                                      <p:cBhvr>
                                        <p:cTn dur="500" fill="hold" id="37"/>
                                        <p:tgtEl>
                                          <p:spTgt spid="41"/>
                                        </p:tgtEl>
                                        <p:attrNameLst>
                                          <p:attrName>ppt_w</p:attrName>
                                        </p:attrNameLst>
                                      </p:cBhvr>
                                      <p:tavLst>
                                        <p:tav tm="0">
                                          <p:val>
                                            <p:fltVal val="0"/>
                                          </p:val>
                                        </p:tav>
                                        <p:tav tm="100000">
                                          <p:val>
                                            <p:strVal val="#ppt_w"/>
                                          </p:val>
                                        </p:tav>
                                      </p:tavLst>
                                    </p:anim>
                                    <p:anim calcmode="lin" valueType="num">
                                      <p:cBhvr>
                                        <p:cTn dur="500" fill="hold" id="38"/>
                                        <p:tgtEl>
                                          <p:spTgt spid="41"/>
                                        </p:tgtEl>
                                        <p:attrNameLst>
                                          <p:attrName>ppt_h</p:attrName>
                                        </p:attrNameLst>
                                      </p:cBhvr>
                                      <p:tavLst>
                                        <p:tav tm="0">
                                          <p:val>
                                            <p:fltVal val="0"/>
                                          </p:val>
                                        </p:tav>
                                        <p:tav tm="100000">
                                          <p:val>
                                            <p:strVal val="#ppt_h"/>
                                          </p:val>
                                        </p:tav>
                                      </p:tavLst>
                                    </p:anim>
                                    <p:animEffect filter="fade" transition="in">
                                      <p:cBhvr>
                                        <p:cTn dur="500" id="39"/>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37"/>
      <p:bldP grpId="0" spid="38"/>
      <p:bldP grpId="0" spid="39"/>
      <p:bldP grpId="0" spid="40"/>
      <p:bldP grpId="0" spid="41"/>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矩形 16"/>
          <p:cNvSpPr/>
          <p:nvPr/>
        </p:nvSpPr>
        <p:spPr>
          <a:xfrm>
            <a:off x="656435" y="1401151"/>
            <a:ext cx="4220366" cy="329184"/>
          </a:xfrm>
          <a:prstGeom prst="rect">
            <a:avLst/>
          </a:prstGeom>
          <a:solidFill>
            <a:schemeClr val="accent1"/>
          </a:solidFill>
        </p:spPr>
        <p:txBody>
          <a:bodyPr wrap="square">
            <a:spAutoFit/>
          </a:bodyPr>
          <a:lstStyle/>
          <a:p>
            <a:pPr>
              <a:lnSpc>
                <a:spcPct val="130000"/>
              </a:lnSpc>
            </a:pPr>
            <a:r>
              <a:rPr altLang="en-US" lang="zh-CN" sz="1200">
                <a:solidFill>
                  <a:schemeClr val="bg1"/>
                </a:solidFill>
                <a:cs typeface="+mn-ea"/>
                <a:sym typeface="+mn-lt"/>
              </a:rPr>
              <a:t>建立客户信息的收集标准→客户信息模型</a:t>
            </a:r>
          </a:p>
        </p:txBody>
      </p:sp>
      <p:sp>
        <p:nvSpPr>
          <p:cNvPr id="20" name="TextBox 6"/>
          <p:cNvSpPr txBox="1"/>
          <p:nvPr/>
        </p:nvSpPr>
        <p:spPr>
          <a:xfrm>
            <a:off x="533400" y="3643510"/>
            <a:ext cx="3594671" cy="447858"/>
          </a:xfrm>
          <a:prstGeom prst="rect">
            <a:avLst/>
          </a:prstGeom>
          <a:noFill/>
        </p:spPr>
        <p:txBody>
          <a:bodyPr rtlCol="0" wrap="square">
            <a:spAutoFit/>
          </a:bodyPr>
          <a:lstStyle/>
          <a:p>
            <a:pPr>
              <a:lnSpc>
                <a:spcPct val="130000"/>
              </a:lnSpc>
            </a:pPr>
            <a:r>
              <a:rPr altLang="en-US" lang="zh-CN" sz="1799">
                <a:solidFill>
                  <a:schemeClr val="tx1">
                    <a:lumMod val="75000"/>
                    <a:lumOff val="25000"/>
                  </a:schemeClr>
                </a:solidFill>
                <a:cs typeface="+mn-ea"/>
                <a:sym typeface="+mn-lt"/>
              </a:rPr>
              <a:t>这个轮廓就是客户信息模型。</a:t>
            </a:r>
          </a:p>
        </p:txBody>
      </p:sp>
      <p:sp>
        <p:nvSpPr>
          <p:cNvPr id="11" name="TextBox 6"/>
          <p:cNvSpPr txBox="1"/>
          <p:nvPr/>
        </p:nvSpPr>
        <p:spPr>
          <a:xfrm>
            <a:off x="656434" y="2034072"/>
            <a:ext cx="4198791" cy="329184"/>
          </a:xfrm>
          <a:prstGeom prst="rect">
            <a:avLst/>
          </a:prstGeom>
          <a:solidFill>
            <a:schemeClr val="accent2"/>
          </a:solidFill>
        </p:spPr>
        <p:txBody>
          <a:bodyPr rtlCol="0" wrap="square">
            <a:spAutoFit/>
          </a:bodyPr>
          <a:lstStyle/>
          <a:p>
            <a:pPr>
              <a:lnSpc>
                <a:spcPct val="130000"/>
              </a:lnSpc>
            </a:pPr>
            <a:r>
              <a:rPr altLang="zh-CN" lang="en-US" sz="1200">
                <a:solidFill>
                  <a:schemeClr val="bg1"/>
                </a:solidFill>
                <a:cs typeface="+mn-ea"/>
                <a:sym typeface="+mn-lt"/>
              </a:rPr>
              <a:t>【可视】基本信息：年龄，性别，车辆，工作情况，家庭等</a:t>
            </a:r>
          </a:p>
        </p:txBody>
      </p:sp>
      <p:sp>
        <p:nvSpPr>
          <p:cNvPr id="13" name="TextBox 6"/>
          <p:cNvSpPr txBox="1"/>
          <p:nvPr/>
        </p:nvSpPr>
        <p:spPr>
          <a:xfrm>
            <a:off x="656434" y="2654742"/>
            <a:ext cx="4198793" cy="329184"/>
          </a:xfrm>
          <a:prstGeom prst="rect">
            <a:avLst/>
          </a:prstGeom>
          <a:solidFill>
            <a:schemeClr val="accent1"/>
          </a:solidFill>
        </p:spPr>
        <p:txBody>
          <a:bodyPr rtlCol="0" wrap="square">
            <a:spAutoFit/>
          </a:bodyPr>
          <a:lstStyle/>
          <a:p>
            <a:pPr>
              <a:lnSpc>
                <a:spcPct val="130000"/>
              </a:lnSpc>
            </a:pPr>
            <a:r>
              <a:rPr altLang="zh-CN" lang="en-US" sz="1200">
                <a:solidFill>
                  <a:schemeClr val="bg1"/>
                </a:solidFill>
                <a:cs typeface="+mn-ea"/>
                <a:sym typeface="+mn-lt"/>
              </a:rPr>
              <a:t>【相关】业务信息：使用年限，车型，里程，保险等</a:t>
            </a:r>
          </a:p>
        </p:txBody>
      </p:sp>
      <p:sp>
        <p:nvSpPr>
          <p:cNvPr id="14" name="TextBox 6"/>
          <p:cNvSpPr txBox="1"/>
          <p:nvPr/>
        </p:nvSpPr>
        <p:spPr>
          <a:xfrm>
            <a:off x="656434" y="3253675"/>
            <a:ext cx="4198792" cy="329184"/>
          </a:xfrm>
          <a:prstGeom prst="rect">
            <a:avLst/>
          </a:prstGeom>
          <a:solidFill>
            <a:schemeClr val="accent2"/>
          </a:solidFill>
        </p:spPr>
        <p:txBody>
          <a:bodyPr rtlCol="0" wrap="square">
            <a:spAutoFit/>
          </a:bodyPr>
          <a:lstStyle/>
          <a:p>
            <a:pPr>
              <a:lnSpc>
                <a:spcPct val="130000"/>
              </a:lnSpc>
            </a:pPr>
            <a:r>
              <a:rPr altLang="zh-CN" lang="en-US" sz="1200">
                <a:solidFill>
                  <a:schemeClr val="bg1"/>
                </a:solidFill>
                <a:cs typeface="+mn-ea"/>
                <a:sym typeface="+mn-lt"/>
              </a:rPr>
              <a:t>【延伸】衍伸信息：亲友，宠物，工作单位，个人喜好，</a:t>
            </a:r>
          </a:p>
        </p:txBody>
      </p:sp>
      <p:pic>
        <p:nvPicPr>
          <p:cNvPr id="3" name="图片 2">
            <a:extLst>
              <a:ext uri="{FF2B5EF4-FFF2-40B4-BE49-F238E27FC236}">
                <a16:creationId xmlns:a16="http://schemas.microsoft.com/office/drawing/2014/main" id="{39941DD3-C2AF-1A4D-903B-DBB95E42F21C}"/>
              </a:ext>
            </a:extLst>
          </p:cNvPr>
          <p:cNvPicPr>
            <a:picLocks noChangeAspect="1"/>
          </p:cNvPicPr>
          <p:nvPr/>
        </p:nvPicPr>
        <p:blipFill>
          <a:blip r:embed="rId3">
            <a:extLst>
              <a:ext uri="{28A0092B-C50C-407E-A947-70E740481C1C}">
                <a14:useLocalDpi val="0"/>
              </a:ext>
            </a:extLst>
          </a:blip>
          <a:stretch>
            <a:fillRect/>
          </a:stretch>
        </p:blipFill>
        <p:spPr>
          <a:xfrm>
            <a:off x="5029200" y="1352550"/>
            <a:ext cx="3581400" cy="2667000"/>
          </a:xfrm>
          <a:prstGeom prst="rect">
            <a:avLst/>
          </a:prstGeom>
        </p:spPr>
      </p:pic>
    </p:spTree>
    <p:extLst>
      <p:ext uri="{BB962C8B-B14F-4D97-AF65-F5344CB8AC3E}">
        <p14:creationId val="3708374837"/>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p:cTn dur="500" fill="hold" id="7"/>
                                        <p:tgtEl>
                                          <p:spTgt spid="17"/>
                                        </p:tgtEl>
                                        <p:attrNameLst>
                                          <p:attrName>ppt_w</p:attrName>
                                        </p:attrNameLst>
                                      </p:cBhvr>
                                      <p:tavLst>
                                        <p:tav tm="0">
                                          <p:val>
                                            <p:fltVal val="0"/>
                                          </p:val>
                                        </p:tav>
                                        <p:tav tm="100000">
                                          <p:val>
                                            <p:strVal val="#ppt_w"/>
                                          </p:val>
                                        </p:tav>
                                      </p:tavLst>
                                    </p:anim>
                                    <p:anim calcmode="lin" valueType="num">
                                      <p:cBhvr>
                                        <p:cTn dur="500" fill="hold" id="8"/>
                                        <p:tgtEl>
                                          <p:spTgt spid="17"/>
                                        </p:tgtEl>
                                        <p:attrNameLst>
                                          <p:attrName>ppt_h</p:attrName>
                                        </p:attrNameLst>
                                      </p:cBhvr>
                                      <p:tavLst>
                                        <p:tav tm="0">
                                          <p:val>
                                            <p:fltVal val="0"/>
                                          </p:val>
                                        </p:tav>
                                        <p:tav tm="100000">
                                          <p:val>
                                            <p:strVal val="#ppt_h"/>
                                          </p:val>
                                        </p:tav>
                                      </p:tavLst>
                                    </p:anim>
                                    <p:animEffect filter="fade" transition="in">
                                      <p:cBhvr>
                                        <p:cTn dur="500" id="9"/>
                                        <p:tgtEl>
                                          <p:spTgt spid="17"/>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1"/>
                                        </p:tgtEl>
                                        <p:attrNameLst>
                                          <p:attrName>style.visibility</p:attrName>
                                        </p:attrNameLst>
                                      </p:cBhvr>
                                      <p:to>
                                        <p:strVal val="visible"/>
                                      </p:to>
                                    </p:set>
                                    <p:anim calcmode="lin" valueType="num">
                                      <p:cBhvr>
                                        <p:cTn dur="500" fill="hold" id="12"/>
                                        <p:tgtEl>
                                          <p:spTgt spid="11"/>
                                        </p:tgtEl>
                                        <p:attrNameLst>
                                          <p:attrName>ppt_w</p:attrName>
                                        </p:attrNameLst>
                                      </p:cBhvr>
                                      <p:tavLst>
                                        <p:tav tm="0">
                                          <p:val>
                                            <p:fltVal val="0"/>
                                          </p:val>
                                        </p:tav>
                                        <p:tav tm="100000">
                                          <p:val>
                                            <p:strVal val="#ppt_w"/>
                                          </p:val>
                                        </p:tav>
                                      </p:tavLst>
                                    </p:anim>
                                    <p:anim calcmode="lin" valueType="num">
                                      <p:cBhvr>
                                        <p:cTn dur="500" fill="hold" id="13"/>
                                        <p:tgtEl>
                                          <p:spTgt spid="11"/>
                                        </p:tgtEl>
                                        <p:attrNameLst>
                                          <p:attrName>ppt_h</p:attrName>
                                        </p:attrNameLst>
                                      </p:cBhvr>
                                      <p:tavLst>
                                        <p:tav tm="0">
                                          <p:val>
                                            <p:fltVal val="0"/>
                                          </p:val>
                                        </p:tav>
                                        <p:tav tm="100000">
                                          <p:val>
                                            <p:strVal val="#ppt_h"/>
                                          </p:val>
                                        </p:tav>
                                      </p:tavLst>
                                    </p:anim>
                                    <p:animEffect filter="fade" transition="in">
                                      <p:cBhvr>
                                        <p:cTn dur="500" id="14"/>
                                        <p:tgtEl>
                                          <p:spTgt spid="11"/>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3"/>
                                        </p:tgtEl>
                                        <p:attrNameLst>
                                          <p:attrName>style.visibility</p:attrName>
                                        </p:attrNameLst>
                                      </p:cBhvr>
                                      <p:to>
                                        <p:strVal val="visible"/>
                                      </p:to>
                                    </p:set>
                                    <p:anim calcmode="lin" valueType="num">
                                      <p:cBhvr>
                                        <p:cTn dur="500" fill="hold" id="17"/>
                                        <p:tgtEl>
                                          <p:spTgt spid="13"/>
                                        </p:tgtEl>
                                        <p:attrNameLst>
                                          <p:attrName>ppt_w</p:attrName>
                                        </p:attrNameLst>
                                      </p:cBhvr>
                                      <p:tavLst>
                                        <p:tav tm="0">
                                          <p:val>
                                            <p:fltVal val="0"/>
                                          </p:val>
                                        </p:tav>
                                        <p:tav tm="100000">
                                          <p:val>
                                            <p:strVal val="#ppt_w"/>
                                          </p:val>
                                        </p:tav>
                                      </p:tavLst>
                                    </p:anim>
                                    <p:anim calcmode="lin" valueType="num">
                                      <p:cBhvr>
                                        <p:cTn dur="500" fill="hold" id="18"/>
                                        <p:tgtEl>
                                          <p:spTgt spid="13"/>
                                        </p:tgtEl>
                                        <p:attrNameLst>
                                          <p:attrName>ppt_h</p:attrName>
                                        </p:attrNameLst>
                                      </p:cBhvr>
                                      <p:tavLst>
                                        <p:tav tm="0">
                                          <p:val>
                                            <p:fltVal val="0"/>
                                          </p:val>
                                        </p:tav>
                                        <p:tav tm="100000">
                                          <p:val>
                                            <p:strVal val="#ppt_h"/>
                                          </p:val>
                                        </p:tav>
                                      </p:tavLst>
                                    </p:anim>
                                    <p:animEffect filter="fade" transition="in">
                                      <p:cBhvr>
                                        <p:cTn dur="500" id="19"/>
                                        <p:tgtEl>
                                          <p:spTgt spid="13"/>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 presetSubtype="4">
                                  <p:stCondLst>
                                    <p:cond delay="0"/>
                                  </p:stCondLst>
                                  <p:childTnLst>
                                    <p:set>
                                      <p:cBhvr>
                                        <p:cTn dur="1" fill="hold" id="28">
                                          <p:stCondLst>
                                            <p:cond delay="0"/>
                                          </p:stCondLst>
                                        </p:cTn>
                                        <p:tgtEl>
                                          <p:spTgt spid="20"/>
                                        </p:tgtEl>
                                        <p:attrNameLst>
                                          <p:attrName>style.visibility</p:attrName>
                                        </p:attrNameLst>
                                      </p:cBhvr>
                                      <p:to>
                                        <p:strVal val="visible"/>
                                      </p:to>
                                    </p:set>
                                    <p:anim calcmode="lin" valueType="num">
                                      <p:cBhvr additive="base">
                                        <p:cTn dur="500" fill="hold" id="29"/>
                                        <p:tgtEl>
                                          <p:spTgt spid="20"/>
                                        </p:tgtEl>
                                        <p:attrNameLst>
                                          <p:attrName>ppt_x</p:attrName>
                                        </p:attrNameLst>
                                      </p:cBhvr>
                                      <p:tavLst>
                                        <p:tav tm="0">
                                          <p:val>
                                            <p:strVal val="#ppt_x"/>
                                          </p:val>
                                        </p:tav>
                                        <p:tav tm="100000">
                                          <p:val>
                                            <p:strVal val="#ppt_x"/>
                                          </p:val>
                                        </p:tav>
                                      </p:tavLst>
                                    </p:anim>
                                    <p:anim calcmode="lin" valueType="num">
                                      <p:cBhvr additive="base">
                                        <p:cTn dur="500" fill="hold" id="30"/>
                                        <p:tgtEl>
                                          <p:spTgt spid="20"/>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2" presetSubtype="2">
                                  <p:stCondLst>
                                    <p:cond delay="0"/>
                                  </p:stCondLst>
                                  <p:childTnLst>
                                    <p:set>
                                      <p:cBhvr>
                                        <p:cTn dur="1" fill="hold" id="34">
                                          <p:stCondLst>
                                            <p:cond delay="0"/>
                                          </p:stCondLst>
                                        </p:cTn>
                                        <p:tgtEl>
                                          <p:spTgt spid="3"/>
                                        </p:tgtEl>
                                        <p:attrNameLst>
                                          <p:attrName>style.visibility</p:attrName>
                                        </p:attrNameLst>
                                      </p:cBhvr>
                                      <p:to>
                                        <p:strVal val="visible"/>
                                      </p:to>
                                    </p:set>
                                    <p:anim calcmode="lin" valueType="num">
                                      <p:cBhvr additive="base">
                                        <p:cTn dur="500" fill="hold" id="35"/>
                                        <p:tgtEl>
                                          <p:spTgt spid="3"/>
                                        </p:tgtEl>
                                        <p:attrNameLst>
                                          <p:attrName>ppt_x</p:attrName>
                                        </p:attrNameLst>
                                      </p:cBhvr>
                                      <p:tavLst>
                                        <p:tav tm="0">
                                          <p:val>
                                            <p:strVal val="1+#ppt_w/2"/>
                                          </p:val>
                                        </p:tav>
                                        <p:tav tm="100000">
                                          <p:val>
                                            <p:strVal val="#ppt_x"/>
                                          </p:val>
                                        </p:tav>
                                      </p:tavLst>
                                    </p:anim>
                                    <p:anim calcmode="lin" valueType="num">
                                      <p:cBhvr additive="base">
                                        <p:cTn dur="500" fill="hold" id="36"/>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20"/>
      <p:bldP grpId="0" spid="11"/>
      <p:bldP grpId="0" spid="13"/>
      <p:bldP grpId="0" spid="14"/>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3301365" y="879923"/>
            <a:ext cx="2489835" cy="3673027"/>
            <a:chOff x="3453765" y="1176175"/>
            <a:chExt cx="2218849" cy="3273266"/>
          </a:xfrm>
        </p:grpSpPr>
        <p:cxnSp>
          <p:nvCxnSpPr>
            <p:cNvPr id="10" name="Straight Connector 8">
              <a:extLst>
                <a:ext uri="{FF2B5EF4-FFF2-40B4-BE49-F238E27FC236}">
                  <a16:creationId xmlns:a16="http://schemas.microsoft.com/office/drawing/2014/main" id="{CBA7770A-353F-479D-838D-90C1D4B985F2}"/>
                </a:ext>
              </a:extLst>
            </p:cNvPr>
            <p:cNvCxnSpPr/>
            <p:nvPr/>
          </p:nvCxnSpPr>
          <p:spPr>
            <a:xfrm rot="5400000">
              <a:off x="2929414" y="2812808"/>
              <a:ext cx="3273266" cy="0"/>
            </a:xfrm>
            <a:prstGeom prst="line">
              <a:avLst/>
            </a:prstGeom>
            <a:ln w="12700">
              <a:solidFill>
                <a:srgbClr val="1C2630"/>
              </a:solidFill>
              <a:prstDash val="sysDot"/>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11" name="Group 100">
              <a:extLst>
                <a:ext uri="{FF2B5EF4-FFF2-40B4-BE49-F238E27FC236}">
                  <a16:creationId xmlns:a16="http://schemas.microsoft.com/office/drawing/2014/main" id="{DA212620-ABF6-4FAC-8438-FBDF8E51AA83}"/>
                </a:ext>
              </a:extLst>
            </p:cNvPr>
            <p:cNvGrpSpPr/>
            <p:nvPr/>
          </p:nvGrpSpPr>
          <p:grpSpPr>
            <a:xfrm>
              <a:off x="4036696" y="2670886"/>
              <a:ext cx="1052989" cy="78581"/>
              <a:chOff x="3993750" y="2774961"/>
              <a:chExt cx="1149754" cy="85726"/>
            </a:xfrm>
            <a:solidFill>
              <a:srgbClr val="1C2630"/>
            </a:solidFill>
          </p:grpSpPr>
          <p:cxnSp>
            <p:nvCxnSpPr>
              <p:cNvPr id="12" name="Straight Connector 48">
                <a:extLst>
                  <a:ext uri="{FF2B5EF4-FFF2-40B4-BE49-F238E27FC236}">
                    <a16:creationId xmlns:a16="http://schemas.microsoft.com/office/drawing/2014/main" id="{61699823-F6EA-49C0-AD89-E2173BAE0F44}"/>
                  </a:ext>
                </a:extLst>
              </p:cNvPr>
              <p:cNvCxnSpPr>
                <a:stCxn id="24" idx="3"/>
                <a:endCxn id="55" idx="1"/>
              </p:cNvCxnSpPr>
              <p:nvPr/>
            </p:nvCxnSpPr>
            <p:spPr>
              <a:xfrm>
                <a:off x="3993750" y="2818665"/>
                <a:ext cx="1149754" cy="0"/>
              </a:xfrm>
              <a:prstGeom prst="line">
                <a:avLst/>
              </a:prstGeom>
              <a:grpFill/>
              <a:ln w="12700">
                <a:solidFill>
                  <a:srgbClr val="1C2630"/>
                </a:solidFill>
                <a:prstDash val="sysDot"/>
              </a:ln>
            </p:spPr>
            <p:style>
              <a:lnRef idx="1">
                <a:schemeClr val="accent1"/>
              </a:lnRef>
              <a:fillRef idx="0">
                <a:schemeClr val="accent1"/>
              </a:fillRef>
              <a:effectRef idx="0">
                <a:schemeClr val="accent1"/>
              </a:effectRef>
              <a:fontRef idx="minor">
                <a:schemeClr val="tx1"/>
              </a:fontRef>
            </p:style>
          </p:cxnSp>
          <p:sp>
            <p:nvSpPr>
              <p:cNvPr id="13" name="Oval 51">
                <a:extLst>
                  <a:ext uri="{FF2B5EF4-FFF2-40B4-BE49-F238E27FC236}">
                    <a16:creationId xmlns:a16="http://schemas.microsoft.com/office/drawing/2014/main" id="{C6057764-43C1-4FAC-9335-38484F84192E}"/>
                  </a:ext>
                </a:extLst>
              </p:cNvPr>
              <p:cNvSpPr/>
              <p:nvPr/>
            </p:nvSpPr>
            <p:spPr>
              <a:xfrm>
                <a:off x="4528926" y="2774961"/>
                <a:ext cx="85755" cy="85726"/>
              </a:xfrm>
              <a:prstGeom prst="ellipse">
                <a:avLst/>
              </a:prstGeom>
              <a:grpFill/>
              <a:ln>
                <a:solidFill>
                  <a:srgbClr val="1C26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grpSp>
          <p:nvGrpSpPr>
            <p:cNvPr id="17" name="Group 99">
              <a:extLst>
                <a:ext uri="{FF2B5EF4-FFF2-40B4-BE49-F238E27FC236}">
                  <a16:creationId xmlns:a16="http://schemas.microsoft.com/office/drawing/2014/main" id="{BD270A31-E763-45BD-8131-A4DE6F3053EB}"/>
                </a:ext>
              </a:extLst>
            </p:cNvPr>
            <p:cNvGrpSpPr/>
            <p:nvPr/>
          </p:nvGrpSpPr>
          <p:grpSpPr>
            <a:xfrm>
              <a:off x="4036696" y="1693621"/>
              <a:ext cx="1052989" cy="78581"/>
              <a:chOff x="3993750" y="1708160"/>
              <a:chExt cx="1149754" cy="85726"/>
            </a:xfrm>
            <a:solidFill>
              <a:srgbClr val="1C2630"/>
            </a:solidFill>
          </p:grpSpPr>
          <p:cxnSp>
            <p:nvCxnSpPr>
              <p:cNvPr id="18" name="Straight Connector 45">
                <a:extLst>
                  <a:ext uri="{FF2B5EF4-FFF2-40B4-BE49-F238E27FC236}">
                    <a16:creationId xmlns:a16="http://schemas.microsoft.com/office/drawing/2014/main" id="{A0415148-58AD-4291-BD93-E076049EA3E8}"/>
                  </a:ext>
                </a:extLst>
              </p:cNvPr>
              <p:cNvCxnSpPr>
                <a:stCxn id="28" idx="3"/>
                <a:endCxn id="43" idx="1"/>
              </p:cNvCxnSpPr>
              <p:nvPr/>
            </p:nvCxnSpPr>
            <p:spPr>
              <a:xfrm>
                <a:off x="3993750" y="1747186"/>
                <a:ext cx="1149754" cy="0"/>
              </a:xfrm>
              <a:prstGeom prst="line">
                <a:avLst/>
              </a:prstGeom>
              <a:grpFill/>
              <a:ln w="12700">
                <a:solidFill>
                  <a:srgbClr val="1C2630"/>
                </a:solidFill>
                <a:prstDash val="sysDot"/>
              </a:ln>
            </p:spPr>
            <p:style>
              <a:lnRef idx="1">
                <a:schemeClr val="accent1"/>
              </a:lnRef>
              <a:fillRef idx="0">
                <a:schemeClr val="accent1"/>
              </a:fillRef>
              <a:effectRef idx="0">
                <a:schemeClr val="accent1"/>
              </a:effectRef>
              <a:fontRef idx="minor">
                <a:schemeClr val="tx1"/>
              </a:fontRef>
            </p:style>
          </p:cxnSp>
          <p:sp>
            <p:nvSpPr>
              <p:cNvPr id="19" name="Oval 52">
                <a:extLst>
                  <a:ext uri="{FF2B5EF4-FFF2-40B4-BE49-F238E27FC236}">
                    <a16:creationId xmlns:a16="http://schemas.microsoft.com/office/drawing/2014/main" id="{EE957C1B-64A0-4BD3-BC3E-0F4846DBA7F8}"/>
                  </a:ext>
                </a:extLst>
              </p:cNvPr>
              <p:cNvSpPr/>
              <p:nvPr/>
            </p:nvSpPr>
            <p:spPr>
              <a:xfrm>
                <a:off x="4528926" y="1708160"/>
                <a:ext cx="85755" cy="85726"/>
              </a:xfrm>
              <a:prstGeom prst="ellipse">
                <a:avLst/>
              </a:prstGeom>
              <a:grpFill/>
              <a:ln>
                <a:solidFill>
                  <a:srgbClr val="1C26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grpSp>
          <p:nvGrpSpPr>
            <p:cNvPr id="20" name="Group 101">
              <a:extLst>
                <a:ext uri="{FF2B5EF4-FFF2-40B4-BE49-F238E27FC236}">
                  <a16:creationId xmlns:a16="http://schemas.microsoft.com/office/drawing/2014/main" id="{EC86779F-2F1E-4D6A-8DDD-E26ADE059A32}"/>
                </a:ext>
              </a:extLst>
            </p:cNvPr>
            <p:cNvGrpSpPr/>
            <p:nvPr/>
          </p:nvGrpSpPr>
          <p:grpSpPr>
            <a:xfrm>
              <a:off x="4036695" y="3717684"/>
              <a:ext cx="1052989" cy="78581"/>
              <a:chOff x="3993749" y="3917960"/>
              <a:chExt cx="1149754" cy="85726"/>
            </a:xfrm>
            <a:solidFill>
              <a:srgbClr val="1C2630"/>
            </a:solidFill>
          </p:grpSpPr>
          <p:cxnSp>
            <p:nvCxnSpPr>
              <p:cNvPr id="21" name="Straight Connector 50">
                <a:extLst>
                  <a:ext uri="{FF2B5EF4-FFF2-40B4-BE49-F238E27FC236}">
                    <a16:creationId xmlns:a16="http://schemas.microsoft.com/office/drawing/2014/main" id="{2D103451-AD17-42C5-BBC4-77930E93607F}"/>
                  </a:ext>
                </a:extLst>
              </p:cNvPr>
              <p:cNvCxnSpPr>
                <a:stCxn id="36" idx="3"/>
                <a:endCxn id="32" idx="1"/>
              </p:cNvCxnSpPr>
              <p:nvPr/>
            </p:nvCxnSpPr>
            <p:spPr>
              <a:xfrm>
                <a:off x="3993749" y="3962180"/>
                <a:ext cx="1149754" cy="0"/>
              </a:xfrm>
              <a:prstGeom prst="line">
                <a:avLst/>
              </a:prstGeom>
              <a:grpFill/>
              <a:ln w="12700">
                <a:solidFill>
                  <a:srgbClr val="1C2630"/>
                </a:solidFill>
                <a:prstDash val="sysDot"/>
              </a:ln>
            </p:spPr>
            <p:style>
              <a:lnRef idx="1">
                <a:schemeClr val="accent1"/>
              </a:lnRef>
              <a:fillRef idx="0">
                <a:schemeClr val="accent1"/>
              </a:fillRef>
              <a:effectRef idx="0">
                <a:schemeClr val="accent1"/>
              </a:effectRef>
              <a:fontRef idx="minor">
                <a:schemeClr val="tx1"/>
              </a:fontRef>
            </p:style>
          </p:cxnSp>
          <p:sp>
            <p:nvSpPr>
              <p:cNvPr id="22" name="Oval 53">
                <a:extLst>
                  <a:ext uri="{FF2B5EF4-FFF2-40B4-BE49-F238E27FC236}">
                    <a16:creationId xmlns:a16="http://schemas.microsoft.com/office/drawing/2014/main" id="{44E5C591-83FD-4E14-B476-3F3F73D3290E}"/>
                  </a:ext>
                </a:extLst>
              </p:cNvPr>
              <p:cNvSpPr/>
              <p:nvPr/>
            </p:nvSpPr>
            <p:spPr>
              <a:xfrm>
                <a:off x="4528926" y="3917960"/>
                <a:ext cx="85755" cy="85726"/>
              </a:xfrm>
              <a:prstGeom prst="ellipse">
                <a:avLst/>
              </a:prstGeom>
              <a:grpFill/>
              <a:ln>
                <a:solidFill>
                  <a:srgbClr val="1C26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grpSp>
          <p:nvGrpSpPr>
            <p:cNvPr id="23" name="Group 84">
              <a:extLst>
                <a:ext uri="{FF2B5EF4-FFF2-40B4-BE49-F238E27FC236}">
                  <a16:creationId xmlns:a16="http://schemas.microsoft.com/office/drawing/2014/main" id="{1373BA5B-DDEE-4EEC-AD57-D96647D866A1}"/>
                </a:ext>
              </a:extLst>
            </p:cNvPr>
            <p:cNvGrpSpPr/>
            <p:nvPr/>
          </p:nvGrpSpPr>
          <p:grpSpPr>
            <a:xfrm>
              <a:off x="3453765" y="2419426"/>
              <a:ext cx="582930" cy="582930"/>
              <a:chOff x="3357554" y="2500312"/>
              <a:chExt cx="636196" cy="636164"/>
            </a:xfrm>
          </p:grpSpPr>
          <p:sp>
            <p:nvSpPr>
              <p:cNvPr id="24" name="Rectangle 22">
                <a:extLst>
                  <a:ext uri="{FF2B5EF4-FFF2-40B4-BE49-F238E27FC236}">
                    <a16:creationId xmlns:a16="http://schemas.microsoft.com/office/drawing/2014/main" id="{3FE1B5FF-F957-46C7-B5B6-21686D093D26}"/>
                  </a:ext>
                </a:extLst>
              </p:cNvPr>
              <p:cNvSpPr/>
              <p:nvPr/>
            </p:nvSpPr>
            <p:spPr>
              <a:xfrm>
                <a:off x="3357228" y="2500284"/>
                <a:ext cx="636522" cy="63633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sp>
            <p:nvSpPr>
              <p:cNvPr id="25" name="Freeform 23">
                <a:extLst>
                  <a:ext uri="{FF2B5EF4-FFF2-40B4-BE49-F238E27FC236}">
                    <a16:creationId xmlns:a16="http://schemas.microsoft.com/office/drawing/2014/main" id="{1F01CD4B-72A9-483F-9E40-37D51D625B03}"/>
                  </a:ext>
                </a:extLst>
              </p:cNvPr>
              <p:cNvSpPr>
                <a:spLocks noEditPoints="1"/>
              </p:cNvSpPr>
              <p:nvPr/>
            </p:nvSpPr>
            <p:spPr>
              <a:xfrm>
                <a:off x="3477620" y="2660940"/>
                <a:ext cx="389082" cy="322810"/>
              </a:xfrm>
              <a:custGeom>
                <a:gdLst>
                  <a:gd fmla="*/ 0 w 364" name="txL"/>
                  <a:gd fmla="*/ 0 h 301" name="txT"/>
                  <a:gd fmla="*/ 364 w 364" name="txR"/>
                  <a:gd fmla="*/ 301 h 301" name="txB"/>
                </a:gdLst>
                <a:cxnLst>
                  <a:cxn ang="0">
                    <a:pos x="333499" y="117970"/>
                  </a:cxn>
                  <a:cxn ang="0">
                    <a:pos x="345257" y="147999"/>
                  </a:cxn>
                  <a:cxn ang="0">
                    <a:pos x="374117" y="136202"/>
                  </a:cxn>
                  <a:cxn ang="0">
                    <a:pos x="362359" y="107246"/>
                  </a:cxn>
                  <a:cxn ang="0">
                    <a:pos x="26723" y="107246"/>
                  </a:cxn>
                  <a:cxn ang="0">
                    <a:pos x="16034" y="136202"/>
                  </a:cxn>
                  <a:cxn ang="0">
                    <a:pos x="44894" y="147999"/>
                  </a:cxn>
                  <a:cxn ang="0">
                    <a:pos x="56652" y="117970"/>
                  </a:cxn>
                  <a:cxn ang="0">
                    <a:pos x="288605" y="64347"/>
                  </a:cxn>
                  <a:cxn ang="0">
                    <a:pos x="265089" y="74000"/>
                  </a:cxn>
                  <a:cxn ang="0">
                    <a:pos x="255469" y="97594"/>
                  </a:cxn>
                  <a:cxn ang="0">
                    <a:pos x="269364" y="124405"/>
                  </a:cxn>
                  <a:cxn ang="0">
                    <a:pos x="295018" y="129767"/>
                  </a:cxn>
                  <a:cxn ang="0">
                    <a:pos x="317465" y="110463"/>
                  </a:cxn>
                  <a:cxn ang="0">
                    <a:pos x="317465" y="85797"/>
                  </a:cxn>
                  <a:cxn ang="0">
                    <a:pos x="295018" y="66492"/>
                  </a:cxn>
                  <a:cxn ang="0">
                    <a:pos x="352739" y="196260"/>
                  </a:cxn>
                  <a:cxn ang="0">
                    <a:pos x="343119" y="163014"/>
                  </a:cxn>
                  <a:cxn ang="0">
                    <a:pos x="374117" y="169448"/>
                  </a:cxn>
                  <a:cxn ang="0">
                    <a:pos x="389082" y="198405"/>
                  </a:cxn>
                  <a:cxn ang="0">
                    <a:pos x="88719" y="67565"/>
                  </a:cxn>
                  <a:cxn ang="0">
                    <a:pos x="69479" y="91159"/>
                  </a:cxn>
                  <a:cxn ang="0">
                    <a:pos x="75892" y="116898"/>
                  </a:cxn>
                  <a:cxn ang="0">
                    <a:pos x="102615" y="129767"/>
                  </a:cxn>
                  <a:cxn ang="0">
                    <a:pos x="126131" y="120115"/>
                  </a:cxn>
                  <a:cxn ang="0">
                    <a:pos x="135751" y="97594"/>
                  </a:cxn>
                  <a:cxn ang="0">
                    <a:pos x="119718" y="69710"/>
                  </a:cxn>
                  <a:cxn ang="0">
                    <a:pos x="37412" y="160869"/>
                  </a:cxn>
                  <a:cxn ang="0">
                    <a:pos x="38481" y="188753"/>
                  </a:cxn>
                  <a:cxn ang="0">
                    <a:pos x="0" y="198405"/>
                  </a:cxn>
                  <a:cxn ang="0">
                    <a:pos x="16034" y="169448"/>
                  </a:cxn>
                  <a:cxn ang="0">
                    <a:pos x="195610" y="0"/>
                  </a:cxn>
                  <a:cxn ang="0">
                    <a:pos x="161405" y="13942"/>
                  </a:cxn>
                  <a:cxn ang="0">
                    <a:pos x="147509" y="48261"/>
                  </a:cxn>
                  <a:cxn ang="0">
                    <a:pos x="168887" y="86869"/>
                  </a:cxn>
                  <a:cxn ang="0">
                    <a:pos x="205230" y="95449"/>
                  </a:cxn>
                  <a:cxn ang="0">
                    <a:pos x="240504" y="66492"/>
                  </a:cxn>
                  <a:cxn ang="0">
                    <a:pos x="240504" y="28956"/>
                  </a:cxn>
                  <a:cxn ang="0">
                    <a:pos x="205230" y="0"/>
                  </a:cxn>
                  <a:cxn ang="0">
                    <a:pos x="283260" y="186608"/>
                  </a:cxn>
                  <a:cxn ang="0">
                    <a:pos x="273640" y="145854"/>
                  </a:cxn>
                  <a:cxn ang="0">
                    <a:pos x="298225" y="145854"/>
                  </a:cxn>
                  <a:cxn ang="0">
                    <a:pos x="337775" y="176956"/>
                  </a:cxn>
                  <a:cxn ang="0">
                    <a:pos x="106891" y="291709"/>
                  </a:cxn>
                  <a:cxn ang="0">
                    <a:pos x="54514" y="176956"/>
                  </a:cxn>
                  <a:cxn ang="0">
                    <a:pos x="90857" y="145854"/>
                  </a:cxn>
                  <a:cxn ang="0">
                    <a:pos x="116511" y="145854"/>
                  </a:cxn>
                  <a:cxn ang="0">
                    <a:pos x="106891" y="186608"/>
                  </a:cxn>
                  <a:cxn ang="0">
                    <a:pos x="269364" y="170521"/>
                  </a:cxn>
                  <a:cxn ang="0">
                    <a:pos x="224470" y="116898"/>
                  </a:cxn>
                  <a:cxn ang="0">
                    <a:pos x="164612" y="116898"/>
                  </a:cxn>
                  <a:cxn ang="0">
                    <a:pos x="119718" y="170521"/>
                  </a:cxn>
                </a:cxnLst>
                <a:rect b="txB" l="txL" r="txR" t="txT"/>
                <a:pathLst>
                  <a:path h="301" w="364">
                    <a:moveTo>
                      <a:pt x="332" y="98"/>
                    </a:moveTo>
                    <a:lnTo>
                      <a:pt x="332" y="98"/>
                    </a:lnTo>
                    <a:lnTo>
                      <a:pt x="323" y="100"/>
                    </a:lnTo>
                    <a:lnTo>
                      <a:pt x="317" y="105"/>
                    </a:lnTo>
                    <a:lnTo>
                      <a:pt x="312" y="110"/>
                    </a:lnTo>
                    <a:lnTo>
                      <a:pt x="310" y="120"/>
                    </a:lnTo>
                    <a:lnTo>
                      <a:pt x="312" y="127"/>
                    </a:lnTo>
                    <a:lnTo>
                      <a:pt x="317" y="134"/>
                    </a:lnTo>
                    <a:lnTo>
                      <a:pt x="323" y="138"/>
                    </a:lnTo>
                    <a:lnTo>
                      <a:pt x="332" y="139"/>
                    </a:lnTo>
                    <a:lnTo>
                      <a:pt x="339" y="138"/>
                    </a:lnTo>
                    <a:lnTo>
                      <a:pt x="346" y="134"/>
                    </a:lnTo>
                    <a:lnTo>
                      <a:pt x="350" y="127"/>
                    </a:lnTo>
                    <a:lnTo>
                      <a:pt x="352" y="120"/>
                    </a:lnTo>
                    <a:lnTo>
                      <a:pt x="350" y="110"/>
                    </a:lnTo>
                    <a:lnTo>
                      <a:pt x="346" y="105"/>
                    </a:lnTo>
                    <a:lnTo>
                      <a:pt x="339" y="100"/>
                    </a:lnTo>
                    <a:lnTo>
                      <a:pt x="332" y="98"/>
                    </a:lnTo>
                    <a:close/>
                    <a:moveTo>
                      <a:pt x="35" y="98"/>
                    </a:moveTo>
                    <a:lnTo>
                      <a:pt x="35" y="98"/>
                    </a:lnTo>
                    <a:lnTo>
                      <a:pt x="25" y="100"/>
                    </a:lnTo>
                    <a:lnTo>
                      <a:pt x="20" y="105"/>
                    </a:lnTo>
                    <a:lnTo>
                      <a:pt x="15" y="110"/>
                    </a:lnTo>
                    <a:lnTo>
                      <a:pt x="13" y="120"/>
                    </a:lnTo>
                    <a:lnTo>
                      <a:pt x="15" y="127"/>
                    </a:lnTo>
                    <a:lnTo>
                      <a:pt x="20" y="134"/>
                    </a:lnTo>
                    <a:lnTo>
                      <a:pt x="25" y="138"/>
                    </a:lnTo>
                    <a:lnTo>
                      <a:pt x="35" y="139"/>
                    </a:lnTo>
                    <a:lnTo>
                      <a:pt x="42" y="138"/>
                    </a:lnTo>
                    <a:lnTo>
                      <a:pt x="49" y="134"/>
                    </a:lnTo>
                    <a:lnTo>
                      <a:pt x="53" y="127"/>
                    </a:lnTo>
                    <a:lnTo>
                      <a:pt x="54" y="120"/>
                    </a:lnTo>
                    <a:lnTo>
                      <a:pt x="53" y="110"/>
                    </a:lnTo>
                    <a:lnTo>
                      <a:pt x="49" y="105"/>
                    </a:lnTo>
                    <a:lnTo>
                      <a:pt x="42" y="100"/>
                    </a:lnTo>
                    <a:lnTo>
                      <a:pt x="35" y="98"/>
                    </a:lnTo>
                    <a:close/>
                    <a:moveTo>
                      <a:pt x="270" y="60"/>
                    </a:moveTo>
                    <a:lnTo>
                      <a:pt x="270" y="60"/>
                    </a:lnTo>
                    <a:lnTo>
                      <a:pt x="263" y="62"/>
                    </a:lnTo>
                    <a:lnTo>
                      <a:pt x="258" y="63"/>
                    </a:lnTo>
                    <a:lnTo>
                      <a:pt x="252" y="65"/>
                    </a:lnTo>
                    <a:lnTo>
                      <a:pt x="248" y="69"/>
                    </a:lnTo>
                    <a:lnTo>
                      <a:pt x="245" y="74"/>
                    </a:lnTo>
                    <a:lnTo>
                      <a:pt x="241" y="80"/>
                    </a:lnTo>
                    <a:lnTo>
                      <a:pt x="239" y="85"/>
                    </a:lnTo>
                    <a:lnTo>
                      <a:pt x="239" y="91"/>
                    </a:lnTo>
                    <a:lnTo>
                      <a:pt x="239" y="98"/>
                    </a:lnTo>
                    <a:lnTo>
                      <a:pt x="241" y="103"/>
                    </a:lnTo>
                    <a:lnTo>
                      <a:pt x="245" y="109"/>
                    </a:lnTo>
                    <a:lnTo>
                      <a:pt x="248" y="112"/>
                    </a:lnTo>
                    <a:lnTo>
                      <a:pt x="252" y="116"/>
                    </a:lnTo>
                    <a:lnTo>
                      <a:pt x="258" y="120"/>
                    </a:lnTo>
                    <a:lnTo>
                      <a:pt x="263" y="121"/>
                    </a:lnTo>
                    <a:lnTo>
                      <a:pt x="270" y="121"/>
                    </a:lnTo>
                    <a:lnTo>
                      <a:pt x="276" y="121"/>
                    </a:lnTo>
                    <a:lnTo>
                      <a:pt x="281" y="120"/>
                    </a:lnTo>
                    <a:lnTo>
                      <a:pt x="287" y="116"/>
                    </a:lnTo>
                    <a:lnTo>
                      <a:pt x="292" y="112"/>
                    </a:lnTo>
                    <a:lnTo>
                      <a:pt x="296" y="109"/>
                    </a:lnTo>
                    <a:lnTo>
                      <a:pt x="297" y="103"/>
                    </a:lnTo>
                    <a:lnTo>
                      <a:pt x="299" y="98"/>
                    </a:lnTo>
                    <a:lnTo>
                      <a:pt x="301" y="91"/>
                    </a:lnTo>
                    <a:lnTo>
                      <a:pt x="299" y="85"/>
                    </a:lnTo>
                    <a:lnTo>
                      <a:pt x="297" y="80"/>
                    </a:lnTo>
                    <a:lnTo>
                      <a:pt x="296" y="74"/>
                    </a:lnTo>
                    <a:lnTo>
                      <a:pt x="292" y="69"/>
                    </a:lnTo>
                    <a:lnTo>
                      <a:pt x="287" y="65"/>
                    </a:lnTo>
                    <a:lnTo>
                      <a:pt x="281" y="63"/>
                    </a:lnTo>
                    <a:lnTo>
                      <a:pt x="276" y="62"/>
                    </a:lnTo>
                    <a:lnTo>
                      <a:pt x="270" y="60"/>
                    </a:lnTo>
                    <a:close/>
                    <a:moveTo>
                      <a:pt x="364" y="248"/>
                    </a:moveTo>
                    <a:lnTo>
                      <a:pt x="330" y="248"/>
                    </a:lnTo>
                    <a:lnTo>
                      <a:pt x="330" y="183"/>
                    </a:lnTo>
                    <a:lnTo>
                      <a:pt x="330" y="176"/>
                    </a:lnTo>
                    <a:lnTo>
                      <a:pt x="328" y="167"/>
                    </a:lnTo>
                    <a:lnTo>
                      <a:pt x="321" y="152"/>
                    </a:lnTo>
                    <a:lnTo>
                      <a:pt x="332" y="150"/>
                    </a:lnTo>
                    <a:lnTo>
                      <a:pt x="337" y="152"/>
                    </a:lnTo>
                    <a:lnTo>
                      <a:pt x="345" y="154"/>
                    </a:lnTo>
                    <a:lnTo>
                      <a:pt x="350" y="158"/>
                    </a:lnTo>
                    <a:lnTo>
                      <a:pt x="355" y="161"/>
                    </a:lnTo>
                    <a:lnTo>
                      <a:pt x="359" y="167"/>
                    </a:lnTo>
                    <a:lnTo>
                      <a:pt x="363" y="172"/>
                    </a:lnTo>
                    <a:lnTo>
                      <a:pt x="364" y="178"/>
                    </a:lnTo>
                    <a:lnTo>
                      <a:pt x="364" y="185"/>
                    </a:lnTo>
                    <a:lnTo>
                      <a:pt x="364" y="248"/>
                    </a:lnTo>
                    <a:close/>
                    <a:moveTo>
                      <a:pt x="96" y="60"/>
                    </a:moveTo>
                    <a:lnTo>
                      <a:pt x="96" y="60"/>
                    </a:lnTo>
                    <a:lnTo>
                      <a:pt x="89" y="62"/>
                    </a:lnTo>
                    <a:lnTo>
                      <a:pt x="83" y="63"/>
                    </a:lnTo>
                    <a:lnTo>
                      <a:pt x="78" y="65"/>
                    </a:lnTo>
                    <a:lnTo>
                      <a:pt x="74" y="69"/>
                    </a:lnTo>
                    <a:lnTo>
                      <a:pt x="71" y="74"/>
                    </a:lnTo>
                    <a:lnTo>
                      <a:pt x="67" y="80"/>
                    </a:lnTo>
                    <a:lnTo>
                      <a:pt x="65" y="85"/>
                    </a:lnTo>
                    <a:lnTo>
                      <a:pt x="65" y="91"/>
                    </a:lnTo>
                    <a:lnTo>
                      <a:pt x="65" y="98"/>
                    </a:lnTo>
                    <a:lnTo>
                      <a:pt x="67" y="103"/>
                    </a:lnTo>
                    <a:lnTo>
                      <a:pt x="71" y="109"/>
                    </a:lnTo>
                    <a:lnTo>
                      <a:pt x="74" y="112"/>
                    </a:lnTo>
                    <a:lnTo>
                      <a:pt x="78" y="116"/>
                    </a:lnTo>
                    <a:lnTo>
                      <a:pt x="83" y="120"/>
                    </a:lnTo>
                    <a:lnTo>
                      <a:pt x="89" y="121"/>
                    </a:lnTo>
                    <a:lnTo>
                      <a:pt x="96" y="121"/>
                    </a:lnTo>
                    <a:lnTo>
                      <a:pt x="102" y="121"/>
                    </a:lnTo>
                    <a:lnTo>
                      <a:pt x="107" y="120"/>
                    </a:lnTo>
                    <a:lnTo>
                      <a:pt x="112" y="116"/>
                    </a:lnTo>
                    <a:lnTo>
                      <a:pt x="118" y="112"/>
                    </a:lnTo>
                    <a:lnTo>
                      <a:pt x="122" y="109"/>
                    </a:lnTo>
                    <a:lnTo>
                      <a:pt x="123" y="103"/>
                    </a:lnTo>
                    <a:lnTo>
                      <a:pt x="125" y="98"/>
                    </a:lnTo>
                    <a:lnTo>
                      <a:pt x="127" y="91"/>
                    </a:lnTo>
                    <a:lnTo>
                      <a:pt x="125" y="85"/>
                    </a:lnTo>
                    <a:lnTo>
                      <a:pt x="123" y="80"/>
                    </a:lnTo>
                    <a:lnTo>
                      <a:pt x="122" y="74"/>
                    </a:lnTo>
                    <a:lnTo>
                      <a:pt x="118" y="69"/>
                    </a:lnTo>
                    <a:lnTo>
                      <a:pt x="112" y="65"/>
                    </a:lnTo>
                    <a:lnTo>
                      <a:pt x="107" y="63"/>
                    </a:lnTo>
                    <a:lnTo>
                      <a:pt x="102" y="62"/>
                    </a:lnTo>
                    <a:lnTo>
                      <a:pt x="96" y="60"/>
                    </a:lnTo>
                    <a:close/>
                    <a:moveTo>
                      <a:pt x="35" y="150"/>
                    </a:moveTo>
                    <a:lnTo>
                      <a:pt x="35" y="150"/>
                    </a:lnTo>
                    <a:lnTo>
                      <a:pt x="44" y="152"/>
                    </a:lnTo>
                    <a:lnTo>
                      <a:pt x="38" y="167"/>
                    </a:lnTo>
                    <a:lnTo>
                      <a:pt x="36" y="176"/>
                    </a:lnTo>
                    <a:lnTo>
                      <a:pt x="35" y="183"/>
                    </a:lnTo>
                    <a:lnTo>
                      <a:pt x="35" y="248"/>
                    </a:lnTo>
                    <a:lnTo>
                      <a:pt x="0" y="248"/>
                    </a:lnTo>
                    <a:lnTo>
                      <a:pt x="0" y="185"/>
                    </a:lnTo>
                    <a:lnTo>
                      <a:pt x="0" y="178"/>
                    </a:lnTo>
                    <a:lnTo>
                      <a:pt x="2" y="172"/>
                    </a:lnTo>
                    <a:lnTo>
                      <a:pt x="6" y="167"/>
                    </a:lnTo>
                    <a:lnTo>
                      <a:pt x="9" y="161"/>
                    </a:lnTo>
                    <a:lnTo>
                      <a:pt x="15" y="158"/>
                    </a:lnTo>
                    <a:lnTo>
                      <a:pt x="20" y="154"/>
                    </a:lnTo>
                    <a:lnTo>
                      <a:pt x="27" y="152"/>
                    </a:lnTo>
                    <a:lnTo>
                      <a:pt x="35" y="150"/>
                    </a:lnTo>
                    <a:close/>
                    <a:moveTo>
                      <a:pt x="183" y="0"/>
                    </a:moveTo>
                    <a:lnTo>
                      <a:pt x="183" y="0"/>
                    </a:lnTo>
                    <a:lnTo>
                      <a:pt x="174" y="0"/>
                    </a:lnTo>
                    <a:lnTo>
                      <a:pt x="165" y="4"/>
                    </a:lnTo>
                    <a:lnTo>
                      <a:pt x="158" y="7"/>
                    </a:lnTo>
                    <a:lnTo>
                      <a:pt x="151" y="13"/>
                    </a:lnTo>
                    <a:lnTo>
                      <a:pt x="145" y="20"/>
                    </a:lnTo>
                    <a:lnTo>
                      <a:pt x="141" y="27"/>
                    </a:lnTo>
                    <a:lnTo>
                      <a:pt x="138" y="36"/>
                    </a:lnTo>
                    <a:lnTo>
                      <a:pt x="138" y="45"/>
                    </a:lnTo>
                    <a:lnTo>
                      <a:pt x="138" y="54"/>
                    </a:lnTo>
                    <a:lnTo>
                      <a:pt x="141" y="62"/>
                    </a:lnTo>
                    <a:lnTo>
                      <a:pt x="145" y="71"/>
                    </a:lnTo>
                    <a:lnTo>
                      <a:pt x="151" y="76"/>
                    </a:lnTo>
                    <a:lnTo>
                      <a:pt x="158" y="81"/>
                    </a:lnTo>
                    <a:lnTo>
                      <a:pt x="165" y="87"/>
                    </a:lnTo>
                    <a:lnTo>
                      <a:pt x="174" y="89"/>
                    </a:lnTo>
                    <a:lnTo>
                      <a:pt x="183" y="91"/>
                    </a:lnTo>
                    <a:lnTo>
                      <a:pt x="192" y="89"/>
                    </a:lnTo>
                    <a:lnTo>
                      <a:pt x="200" y="87"/>
                    </a:lnTo>
                    <a:lnTo>
                      <a:pt x="209" y="81"/>
                    </a:lnTo>
                    <a:lnTo>
                      <a:pt x="214" y="76"/>
                    </a:lnTo>
                    <a:lnTo>
                      <a:pt x="219" y="71"/>
                    </a:lnTo>
                    <a:lnTo>
                      <a:pt x="225" y="62"/>
                    </a:lnTo>
                    <a:lnTo>
                      <a:pt x="227" y="54"/>
                    </a:lnTo>
                    <a:lnTo>
                      <a:pt x="229" y="45"/>
                    </a:lnTo>
                    <a:lnTo>
                      <a:pt x="227" y="36"/>
                    </a:lnTo>
                    <a:lnTo>
                      <a:pt x="225" y="27"/>
                    </a:lnTo>
                    <a:lnTo>
                      <a:pt x="219" y="20"/>
                    </a:lnTo>
                    <a:lnTo>
                      <a:pt x="214" y="13"/>
                    </a:lnTo>
                    <a:lnTo>
                      <a:pt x="209" y="7"/>
                    </a:lnTo>
                    <a:lnTo>
                      <a:pt x="200" y="4"/>
                    </a:lnTo>
                    <a:lnTo>
                      <a:pt x="192" y="0"/>
                    </a:lnTo>
                    <a:lnTo>
                      <a:pt x="183" y="0"/>
                    </a:lnTo>
                    <a:close/>
                    <a:moveTo>
                      <a:pt x="319" y="272"/>
                    </a:moveTo>
                    <a:lnTo>
                      <a:pt x="265" y="272"/>
                    </a:lnTo>
                    <a:lnTo>
                      <a:pt x="265" y="174"/>
                    </a:lnTo>
                    <a:lnTo>
                      <a:pt x="265" y="163"/>
                    </a:lnTo>
                    <a:lnTo>
                      <a:pt x="263" y="154"/>
                    </a:lnTo>
                    <a:lnTo>
                      <a:pt x="259" y="145"/>
                    </a:lnTo>
                    <a:lnTo>
                      <a:pt x="256" y="136"/>
                    </a:lnTo>
                    <a:lnTo>
                      <a:pt x="263" y="134"/>
                    </a:lnTo>
                    <a:lnTo>
                      <a:pt x="270" y="134"/>
                    </a:lnTo>
                    <a:lnTo>
                      <a:pt x="279" y="136"/>
                    </a:lnTo>
                    <a:lnTo>
                      <a:pt x="288" y="138"/>
                    </a:lnTo>
                    <a:lnTo>
                      <a:pt x="297" y="143"/>
                    </a:lnTo>
                    <a:lnTo>
                      <a:pt x="305" y="149"/>
                    </a:lnTo>
                    <a:lnTo>
                      <a:pt x="310" y="156"/>
                    </a:lnTo>
                    <a:lnTo>
                      <a:pt x="316" y="165"/>
                    </a:lnTo>
                    <a:lnTo>
                      <a:pt x="317" y="174"/>
                    </a:lnTo>
                    <a:lnTo>
                      <a:pt x="319" y="183"/>
                    </a:lnTo>
                    <a:lnTo>
                      <a:pt x="319" y="272"/>
                    </a:lnTo>
                    <a:close/>
                    <a:moveTo>
                      <a:pt x="100" y="174"/>
                    </a:moveTo>
                    <a:lnTo>
                      <a:pt x="100" y="272"/>
                    </a:lnTo>
                    <a:lnTo>
                      <a:pt x="45" y="272"/>
                    </a:lnTo>
                    <a:lnTo>
                      <a:pt x="45" y="183"/>
                    </a:lnTo>
                    <a:lnTo>
                      <a:pt x="47" y="174"/>
                    </a:lnTo>
                    <a:lnTo>
                      <a:pt x="51" y="165"/>
                    </a:lnTo>
                    <a:lnTo>
                      <a:pt x="54" y="156"/>
                    </a:lnTo>
                    <a:lnTo>
                      <a:pt x="60" y="149"/>
                    </a:lnTo>
                    <a:lnTo>
                      <a:pt x="67" y="143"/>
                    </a:lnTo>
                    <a:lnTo>
                      <a:pt x="76" y="138"/>
                    </a:lnTo>
                    <a:lnTo>
                      <a:pt x="85" y="136"/>
                    </a:lnTo>
                    <a:lnTo>
                      <a:pt x="96" y="134"/>
                    </a:lnTo>
                    <a:lnTo>
                      <a:pt x="103" y="134"/>
                    </a:lnTo>
                    <a:lnTo>
                      <a:pt x="109" y="136"/>
                    </a:lnTo>
                    <a:lnTo>
                      <a:pt x="105" y="145"/>
                    </a:lnTo>
                    <a:lnTo>
                      <a:pt x="102" y="154"/>
                    </a:lnTo>
                    <a:lnTo>
                      <a:pt x="100" y="163"/>
                    </a:lnTo>
                    <a:lnTo>
                      <a:pt x="100" y="174"/>
                    </a:lnTo>
                    <a:close/>
                    <a:moveTo>
                      <a:pt x="111" y="301"/>
                    </a:moveTo>
                    <a:lnTo>
                      <a:pt x="254" y="301"/>
                    </a:lnTo>
                    <a:lnTo>
                      <a:pt x="254" y="174"/>
                    </a:lnTo>
                    <a:lnTo>
                      <a:pt x="252" y="159"/>
                    </a:lnTo>
                    <a:lnTo>
                      <a:pt x="248" y="145"/>
                    </a:lnTo>
                    <a:lnTo>
                      <a:pt x="241" y="134"/>
                    </a:lnTo>
                    <a:lnTo>
                      <a:pt x="232" y="123"/>
                    </a:lnTo>
                    <a:lnTo>
                      <a:pt x="223" y="114"/>
                    </a:lnTo>
                    <a:lnTo>
                      <a:pt x="210" y="109"/>
                    </a:lnTo>
                    <a:lnTo>
                      <a:pt x="198" y="103"/>
                    </a:lnTo>
                    <a:lnTo>
                      <a:pt x="183" y="101"/>
                    </a:lnTo>
                    <a:lnTo>
                      <a:pt x="169" y="103"/>
                    </a:lnTo>
                    <a:lnTo>
                      <a:pt x="154" y="109"/>
                    </a:lnTo>
                    <a:lnTo>
                      <a:pt x="143" y="114"/>
                    </a:lnTo>
                    <a:lnTo>
                      <a:pt x="132" y="123"/>
                    </a:lnTo>
                    <a:lnTo>
                      <a:pt x="123" y="134"/>
                    </a:lnTo>
                    <a:lnTo>
                      <a:pt x="116" y="145"/>
                    </a:lnTo>
                    <a:lnTo>
                      <a:pt x="112" y="159"/>
                    </a:lnTo>
                    <a:lnTo>
                      <a:pt x="111" y="174"/>
                    </a:lnTo>
                    <a:lnTo>
                      <a:pt x="111" y="301"/>
                    </a:lnTo>
                    <a:close/>
                  </a:path>
                </a:pathLst>
              </a:custGeom>
              <a:solidFill>
                <a:schemeClr val="bg1"/>
              </a:solidFill>
              <a:ln w="9525">
                <a:noFill/>
              </a:ln>
            </p:spPr>
            <p:txBody>
              <a:bodyPr/>
              <a:lstStyle/>
              <a:p>
                <a:endParaRPr sz="1500">
                  <a:latin typeface="+mn-ea"/>
                  <a:sym charset="-122" panose="02010601030101010101" pitchFamily="2" typeface="FZHei-B01S"/>
                </a:endParaRPr>
              </a:p>
            </p:txBody>
          </p:sp>
        </p:grpSp>
        <p:grpSp>
          <p:nvGrpSpPr>
            <p:cNvPr id="26" name="Group 83">
              <a:extLst>
                <a:ext uri="{FF2B5EF4-FFF2-40B4-BE49-F238E27FC236}">
                  <a16:creationId xmlns:a16="http://schemas.microsoft.com/office/drawing/2014/main" id="{F0D8AC2A-4E1A-4E77-85EC-BFF74849EFF1}"/>
                </a:ext>
              </a:extLst>
            </p:cNvPr>
            <p:cNvGrpSpPr/>
            <p:nvPr/>
          </p:nvGrpSpPr>
          <p:grpSpPr>
            <a:xfrm>
              <a:off x="3453765" y="1437875"/>
              <a:ext cx="582930" cy="582930"/>
              <a:chOff x="3357554" y="1428742"/>
              <a:chExt cx="636196" cy="636164"/>
            </a:xfrm>
          </p:grpSpPr>
          <p:sp>
            <p:nvSpPr>
              <p:cNvPr id="28" name="Rectangle 13">
                <a:extLst>
                  <a:ext uri="{FF2B5EF4-FFF2-40B4-BE49-F238E27FC236}">
                    <a16:creationId xmlns:a16="http://schemas.microsoft.com/office/drawing/2014/main" id="{497466AE-C9D2-4571-BBD7-0ADF6964AFDA}"/>
                  </a:ext>
                </a:extLst>
              </p:cNvPr>
              <p:cNvSpPr/>
              <p:nvPr/>
            </p:nvSpPr>
            <p:spPr>
              <a:xfrm>
                <a:off x="3357228" y="1428713"/>
                <a:ext cx="636522" cy="63633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sp>
            <p:nvSpPr>
              <p:cNvPr id="29" name="Freeform 100">
                <a:extLst>
                  <a:ext uri="{FF2B5EF4-FFF2-40B4-BE49-F238E27FC236}">
                    <a16:creationId xmlns:a16="http://schemas.microsoft.com/office/drawing/2014/main" id="{14A44B7F-BDFD-4F79-A5BA-777BB3DAC259}"/>
                  </a:ext>
                </a:extLst>
              </p:cNvPr>
              <p:cNvSpPr/>
              <p:nvPr/>
            </p:nvSpPr>
            <p:spPr>
              <a:xfrm>
                <a:off x="3500430" y="1571618"/>
                <a:ext cx="303570" cy="342050"/>
              </a:xfrm>
              <a:custGeom>
                <a:gdLst>
                  <a:gd fmla="*/ 0 w 282" name="txL"/>
                  <a:gd fmla="*/ 0 h 319" name="txT"/>
                  <a:gd fmla="*/ 282 w 282" name="txR"/>
                  <a:gd fmla="*/ 319 h 319" name="txB"/>
                </a:gdLst>
                <a:cxnLst>
                  <a:cxn ang="0">
                    <a:pos x="247593" y="227318"/>
                  </a:cxn>
                  <a:cxn ang="0">
                    <a:pos x="228216" y="231608"/>
                  </a:cxn>
                  <a:cxn ang="0">
                    <a:pos x="212068" y="239113"/>
                  </a:cxn>
                  <a:cxn ang="0">
                    <a:pos x="113031" y="181211"/>
                  </a:cxn>
                  <a:cxn ang="0">
                    <a:pos x="113031" y="171561"/>
                  </a:cxn>
                  <a:cxn ang="0">
                    <a:pos x="212068" y="102937"/>
                  </a:cxn>
                  <a:cxn ang="0">
                    <a:pos x="219604" y="107226"/>
                  </a:cxn>
                  <a:cxn ang="0">
                    <a:pos x="237904" y="112587"/>
                  </a:cxn>
                  <a:cxn ang="0">
                    <a:pos x="247593" y="114731"/>
                  </a:cxn>
                  <a:cxn ang="0">
                    <a:pos x="269122" y="109370"/>
                  </a:cxn>
                  <a:cxn ang="0">
                    <a:pos x="286346" y="97575"/>
                  </a:cxn>
                  <a:cxn ang="0">
                    <a:pos x="298188" y="80419"/>
                  </a:cxn>
                  <a:cxn ang="0">
                    <a:pos x="303570" y="56830"/>
                  </a:cxn>
                  <a:cxn ang="0">
                    <a:pos x="302494" y="47179"/>
                  </a:cxn>
                  <a:cxn ang="0">
                    <a:pos x="293882" y="25734"/>
                  </a:cxn>
                  <a:cxn ang="0">
                    <a:pos x="278811" y="9650"/>
                  </a:cxn>
                  <a:cxn ang="0">
                    <a:pos x="257281" y="2145"/>
                  </a:cxn>
                  <a:cxn ang="0">
                    <a:pos x="247593" y="0"/>
                  </a:cxn>
                  <a:cxn ang="0">
                    <a:pos x="223910" y="4289"/>
                  </a:cxn>
                  <a:cxn ang="0">
                    <a:pos x="206686" y="18228"/>
                  </a:cxn>
                  <a:cxn ang="0">
                    <a:pos x="194845" y="35384"/>
                  </a:cxn>
                  <a:cxn ang="0">
                    <a:pos x="188386" y="56830"/>
                  </a:cxn>
                  <a:cxn ang="0">
                    <a:pos x="190539" y="66480"/>
                  </a:cxn>
                  <a:cxn ang="0">
                    <a:pos x="91502" y="126526"/>
                  </a:cxn>
                  <a:cxn ang="0">
                    <a:pos x="73201" y="116876"/>
                  </a:cxn>
                  <a:cxn ang="0">
                    <a:pos x="55977" y="114731"/>
                  </a:cxn>
                  <a:cxn ang="0">
                    <a:pos x="44136" y="114731"/>
                  </a:cxn>
                  <a:cxn ang="0">
                    <a:pos x="24759" y="124382"/>
                  </a:cxn>
                  <a:cxn ang="0">
                    <a:pos x="9688" y="140466"/>
                  </a:cxn>
                  <a:cxn ang="0">
                    <a:pos x="0" y="159766"/>
                  </a:cxn>
                  <a:cxn ang="0">
                    <a:pos x="0" y="171561"/>
                  </a:cxn>
                  <a:cxn ang="0">
                    <a:pos x="3229" y="193006"/>
                  </a:cxn>
                  <a:cxn ang="0">
                    <a:pos x="15071" y="212307"/>
                  </a:cxn>
                  <a:cxn ang="0">
                    <a:pos x="32295" y="224102"/>
                  </a:cxn>
                  <a:cxn ang="0">
                    <a:pos x="55977" y="227318"/>
                  </a:cxn>
                  <a:cxn ang="0">
                    <a:pos x="65666" y="227318"/>
                  </a:cxn>
                  <a:cxn ang="0">
                    <a:pos x="83966" y="221957"/>
                  </a:cxn>
                  <a:cxn ang="0">
                    <a:pos x="190539" y="276642"/>
                  </a:cxn>
                  <a:cxn ang="0">
                    <a:pos x="188386" y="286293"/>
                  </a:cxn>
                  <a:cxn ang="0">
                    <a:pos x="190539" y="298087"/>
                  </a:cxn>
                  <a:cxn ang="0">
                    <a:pos x="198074" y="317388"/>
                  </a:cxn>
                  <a:cxn ang="0">
                    <a:pos x="214221" y="332400"/>
                  </a:cxn>
                  <a:cxn ang="0">
                    <a:pos x="235751" y="340978"/>
                  </a:cxn>
                  <a:cxn ang="0">
                    <a:pos x="247593" y="342050"/>
                  </a:cxn>
                  <a:cxn ang="0">
                    <a:pos x="269122" y="338833"/>
                  </a:cxn>
                  <a:cxn ang="0">
                    <a:pos x="286346" y="324894"/>
                  </a:cxn>
                  <a:cxn ang="0">
                    <a:pos x="298188" y="307738"/>
                  </a:cxn>
                  <a:cxn ang="0">
                    <a:pos x="303570" y="286293"/>
                  </a:cxn>
                  <a:cxn ang="0">
                    <a:pos x="302494" y="274498"/>
                  </a:cxn>
                  <a:cxn ang="0">
                    <a:pos x="293882" y="253053"/>
                  </a:cxn>
                  <a:cxn ang="0">
                    <a:pos x="278811" y="236969"/>
                  </a:cxn>
                  <a:cxn ang="0">
                    <a:pos x="257281" y="229463"/>
                  </a:cxn>
                  <a:cxn ang="0">
                    <a:pos x="247593" y="227318"/>
                  </a:cxn>
                </a:cxnLst>
                <a:rect b="txB" l="txL" r="txR" t="txT"/>
                <a:pathLst>
                  <a:path h="319" w="282">
                    <a:moveTo>
                      <a:pt x="230" y="212"/>
                    </a:moveTo>
                    <a:lnTo>
                      <a:pt x="230" y="212"/>
                    </a:lnTo>
                    <a:lnTo>
                      <a:pt x="221" y="214"/>
                    </a:lnTo>
                    <a:lnTo>
                      <a:pt x="212" y="216"/>
                    </a:lnTo>
                    <a:lnTo>
                      <a:pt x="204" y="220"/>
                    </a:lnTo>
                    <a:lnTo>
                      <a:pt x="197" y="223"/>
                    </a:lnTo>
                    <a:lnTo>
                      <a:pt x="105" y="169"/>
                    </a:lnTo>
                    <a:lnTo>
                      <a:pt x="105" y="160"/>
                    </a:lnTo>
                    <a:lnTo>
                      <a:pt x="105" y="151"/>
                    </a:lnTo>
                    <a:lnTo>
                      <a:pt x="197" y="96"/>
                    </a:lnTo>
                    <a:lnTo>
                      <a:pt x="204" y="100"/>
                    </a:lnTo>
                    <a:lnTo>
                      <a:pt x="212" y="104"/>
                    </a:lnTo>
                    <a:lnTo>
                      <a:pt x="221" y="105"/>
                    </a:lnTo>
                    <a:lnTo>
                      <a:pt x="230" y="107"/>
                    </a:lnTo>
                    <a:lnTo>
                      <a:pt x="239" y="105"/>
                    </a:lnTo>
                    <a:lnTo>
                      <a:pt x="250" y="102"/>
                    </a:lnTo>
                    <a:lnTo>
                      <a:pt x="259" y="98"/>
                    </a:lnTo>
                    <a:lnTo>
                      <a:pt x="266" y="91"/>
                    </a:lnTo>
                    <a:lnTo>
                      <a:pt x="273" y="84"/>
                    </a:lnTo>
                    <a:lnTo>
                      <a:pt x="277" y="75"/>
                    </a:lnTo>
                    <a:lnTo>
                      <a:pt x="281" y="64"/>
                    </a:lnTo>
                    <a:lnTo>
                      <a:pt x="282" y="53"/>
                    </a:lnTo>
                    <a:lnTo>
                      <a:pt x="281" y="44"/>
                    </a:lnTo>
                    <a:lnTo>
                      <a:pt x="277" y="33"/>
                    </a:lnTo>
                    <a:lnTo>
                      <a:pt x="273" y="24"/>
                    </a:lnTo>
                    <a:lnTo>
                      <a:pt x="266" y="17"/>
                    </a:lnTo>
                    <a:lnTo>
                      <a:pt x="259" y="9"/>
                    </a:lnTo>
                    <a:lnTo>
                      <a:pt x="250" y="4"/>
                    </a:lnTo>
                    <a:lnTo>
                      <a:pt x="239" y="2"/>
                    </a:lnTo>
                    <a:lnTo>
                      <a:pt x="230" y="0"/>
                    </a:lnTo>
                    <a:lnTo>
                      <a:pt x="219" y="2"/>
                    </a:lnTo>
                    <a:lnTo>
                      <a:pt x="208" y="4"/>
                    </a:lnTo>
                    <a:lnTo>
                      <a:pt x="199" y="9"/>
                    </a:lnTo>
                    <a:lnTo>
                      <a:pt x="192" y="17"/>
                    </a:lnTo>
                    <a:lnTo>
                      <a:pt x="184" y="24"/>
                    </a:lnTo>
                    <a:lnTo>
                      <a:pt x="181" y="33"/>
                    </a:lnTo>
                    <a:lnTo>
                      <a:pt x="177" y="44"/>
                    </a:lnTo>
                    <a:lnTo>
                      <a:pt x="175" y="53"/>
                    </a:lnTo>
                    <a:lnTo>
                      <a:pt x="177" y="62"/>
                    </a:lnTo>
                    <a:lnTo>
                      <a:pt x="85" y="118"/>
                    </a:lnTo>
                    <a:lnTo>
                      <a:pt x="78" y="113"/>
                    </a:lnTo>
                    <a:lnTo>
                      <a:pt x="68" y="109"/>
                    </a:lnTo>
                    <a:lnTo>
                      <a:pt x="61" y="107"/>
                    </a:lnTo>
                    <a:lnTo>
                      <a:pt x="52" y="107"/>
                    </a:lnTo>
                    <a:lnTo>
                      <a:pt x="41" y="107"/>
                    </a:lnTo>
                    <a:lnTo>
                      <a:pt x="30" y="111"/>
                    </a:lnTo>
                    <a:lnTo>
                      <a:pt x="23" y="116"/>
                    </a:lnTo>
                    <a:lnTo>
                      <a:pt x="14" y="122"/>
                    </a:lnTo>
                    <a:lnTo>
                      <a:pt x="9" y="131"/>
                    </a:lnTo>
                    <a:lnTo>
                      <a:pt x="3" y="140"/>
                    </a:lnTo>
                    <a:lnTo>
                      <a:pt x="0" y="149"/>
                    </a:lnTo>
                    <a:lnTo>
                      <a:pt x="0" y="160"/>
                    </a:lnTo>
                    <a:lnTo>
                      <a:pt x="0" y="171"/>
                    </a:lnTo>
                    <a:lnTo>
                      <a:pt x="3" y="180"/>
                    </a:lnTo>
                    <a:lnTo>
                      <a:pt x="9" y="189"/>
                    </a:lnTo>
                    <a:lnTo>
                      <a:pt x="14" y="198"/>
                    </a:lnTo>
                    <a:lnTo>
                      <a:pt x="23" y="203"/>
                    </a:lnTo>
                    <a:lnTo>
                      <a:pt x="30" y="209"/>
                    </a:lnTo>
                    <a:lnTo>
                      <a:pt x="41" y="212"/>
                    </a:lnTo>
                    <a:lnTo>
                      <a:pt x="52" y="212"/>
                    </a:lnTo>
                    <a:lnTo>
                      <a:pt x="61" y="212"/>
                    </a:lnTo>
                    <a:lnTo>
                      <a:pt x="68" y="211"/>
                    </a:lnTo>
                    <a:lnTo>
                      <a:pt x="78" y="207"/>
                    </a:lnTo>
                    <a:lnTo>
                      <a:pt x="85" y="202"/>
                    </a:lnTo>
                    <a:lnTo>
                      <a:pt x="177" y="258"/>
                    </a:lnTo>
                    <a:lnTo>
                      <a:pt x="175" y="267"/>
                    </a:lnTo>
                    <a:lnTo>
                      <a:pt x="177" y="278"/>
                    </a:lnTo>
                    <a:lnTo>
                      <a:pt x="181" y="287"/>
                    </a:lnTo>
                    <a:lnTo>
                      <a:pt x="184" y="296"/>
                    </a:lnTo>
                    <a:lnTo>
                      <a:pt x="192" y="303"/>
                    </a:lnTo>
                    <a:lnTo>
                      <a:pt x="199" y="310"/>
                    </a:lnTo>
                    <a:lnTo>
                      <a:pt x="208" y="316"/>
                    </a:lnTo>
                    <a:lnTo>
                      <a:pt x="219" y="318"/>
                    </a:lnTo>
                    <a:lnTo>
                      <a:pt x="230" y="319"/>
                    </a:lnTo>
                    <a:lnTo>
                      <a:pt x="239" y="318"/>
                    </a:lnTo>
                    <a:lnTo>
                      <a:pt x="250" y="316"/>
                    </a:lnTo>
                    <a:lnTo>
                      <a:pt x="259" y="310"/>
                    </a:lnTo>
                    <a:lnTo>
                      <a:pt x="266" y="303"/>
                    </a:lnTo>
                    <a:lnTo>
                      <a:pt x="273" y="296"/>
                    </a:lnTo>
                    <a:lnTo>
                      <a:pt x="277" y="287"/>
                    </a:lnTo>
                    <a:lnTo>
                      <a:pt x="281" y="278"/>
                    </a:lnTo>
                    <a:lnTo>
                      <a:pt x="282" y="267"/>
                    </a:lnTo>
                    <a:lnTo>
                      <a:pt x="281" y="256"/>
                    </a:lnTo>
                    <a:lnTo>
                      <a:pt x="277" y="245"/>
                    </a:lnTo>
                    <a:lnTo>
                      <a:pt x="273" y="236"/>
                    </a:lnTo>
                    <a:lnTo>
                      <a:pt x="266" y="229"/>
                    </a:lnTo>
                    <a:lnTo>
                      <a:pt x="259" y="221"/>
                    </a:lnTo>
                    <a:lnTo>
                      <a:pt x="250" y="218"/>
                    </a:lnTo>
                    <a:lnTo>
                      <a:pt x="239" y="214"/>
                    </a:lnTo>
                    <a:lnTo>
                      <a:pt x="230" y="212"/>
                    </a:lnTo>
                    <a:close/>
                  </a:path>
                </a:pathLst>
              </a:custGeom>
              <a:solidFill>
                <a:schemeClr val="bg1"/>
              </a:solidFill>
              <a:ln w="9525">
                <a:noFill/>
              </a:ln>
            </p:spPr>
            <p:txBody>
              <a:bodyPr/>
              <a:lstStyle/>
              <a:p>
                <a:endParaRPr sz="1500">
                  <a:latin typeface="+mn-ea"/>
                  <a:sym charset="-122" panose="02010601030101010101" pitchFamily="2" typeface="FZHei-B01S"/>
                </a:endParaRPr>
              </a:p>
            </p:txBody>
          </p:sp>
        </p:grpSp>
        <p:grpSp>
          <p:nvGrpSpPr>
            <p:cNvPr id="30" name="Group 85">
              <a:extLst>
                <a:ext uri="{FF2B5EF4-FFF2-40B4-BE49-F238E27FC236}">
                  <a16:creationId xmlns:a16="http://schemas.microsoft.com/office/drawing/2014/main" id="{00FD578E-EE65-4AC9-B593-8C89847B3103}"/>
                </a:ext>
              </a:extLst>
            </p:cNvPr>
            <p:cNvGrpSpPr/>
            <p:nvPr/>
          </p:nvGrpSpPr>
          <p:grpSpPr>
            <a:xfrm>
              <a:off x="5089684" y="3466700"/>
              <a:ext cx="582930" cy="582930"/>
              <a:chOff x="5143504" y="3643320"/>
              <a:chExt cx="636196" cy="636164"/>
            </a:xfrm>
          </p:grpSpPr>
          <p:sp>
            <p:nvSpPr>
              <p:cNvPr id="32" name="Rectangle 27">
                <a:extLst>
                  <a:ext uri="{FF2B5EF4-FFF2-40B4-BE49-F238E27FC236}">
                    <a16:creationId xmlns:a16="http://schemas.microsoft.com/office/drawing/2014/main" id="{1C54598E-49CB-45D6-993A-5DCBD9F25B0F}"/>
                  </a:ext>
                </a:extLst>
              </p:cNvPr>
              <p:cNvSpPr/>
              <p:nvPr/>
            </p:nvSpPr>
            <p:spPr>
              <a:xfrm>
                <a:off x="5143504" y="3643292"/>
                <a:ext cx="636592" cy="63633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sp>
            <p:nvSpPr>
              <p:cNvPr id="34" name="Freeform 107">
                <a:extLst>
                  <a:ext uri="{FF2B5EF4-FFF2-40B4-BE49-F238E27FC236}">
                    <a16:creationId xmlns:a16="http://schemas.microsoft.com/office/drawing/2014/main" id="{99B34F78-A301-4E4A-A6D3-14243BF0DF11}"/>
                  </a:ext>
                </a:extLst>
              </p:cNvPr>
              <p:cNvSpPr>
                <a:spLocks noEditPoints="1"/>
              </p:cNvSpPr>
              <p:nvPr/>
            </p:nvSpPr>
            <p:spPr>
              <a:xfrm>
                <a:off x="5286380" y="3786196"/>
                <a:ext cx="365566" cy="314258"/>
              </a:xfrm>
              <a:custGeom>
                <a:gdLst>
                  <a:gd fmla="*/ 0 w 343" name="txL"/>
                  <a:gd fmla="*/ 0 h 294" name="txT"/>
                  <a:gd fmla="*/ 343 w 343" name="txR"/>
                  <a:gd fmla="*/ 294 h 294" name="txB"/>
                </a:gdLst>
                <a:cxnLst>
                  <a:cxn ang="0">
                    <a:pos x="359171" y="176369"/>
                  </a:cxn>
                  <a:cxn ang="0">
                    <a:pos x="181184" y="0"/>
                  </a:cxn>
                  <a:cxn ang="0">
                    <a:pos x="5329" y="176369"/>
                  </a:cxn>
                  <a:cxn ang="0">
                    <a:pos x="5329" y="176369"/>
                  </a:cxn>
                  <a:cxn ang="0">
                    <a:pos x="0" y="183852"/>
                  </a:cxn>
                  <a:cxn ang="0">
                    <a:pos x="0" y="193472"/>
                  </a:cxn>
                  <a:cxn ang="0">
                    <a:pos x="0" y="202023"/>
                  </a:cxn>
                  <a:cxn ang="0">
                    <a:pos x="5329" y="209505"/>
                  </a:cxn>
                  <a:cxn ang="0">
                    <a:pos x="5329" y="209505"/>
                  </a:cxn>
                  <a:cxn ang="0">
                    <a:pos x="13855" y="214850"/>
                  </a:cxn>
                  <a:cxn ang="0">
                    <a:pos x="21316" y="214850"/>
                  </a:cxn>
                  <a:cxn ang="0">
                    <a:pos x="30908" y="214850"/>
                  </a:cxn>
                  <a:cxn ang="0">
                    <a:pos x="38368" y="209505"/>
                  </a:cxn>
                  <a:cxn ang="0">
                    <a:pos x="44763" y="202023"/>
                  </a:cxn>
                  <a:cxn ang="0">
                    <a:pos x="44763" y="314258"/>
                  </a:cxn>
                  <a:cxn ang="0">
                    <a:pos x="320803" y="314258"/>
                  </a:cxn>
                  <a:cxn ang="0">
                    <a:pos x="320803" y="202023"/>
                  </a:cxn>
                  <a:cxn ang="0">
                    <a:pos x="326132" y="209505"/>
                  </a:cxn>
                  <a:cxn ang="0">
                    <a:pos x="326132" y="209505"/>
                  </a:cxn>
                  <a:cxn ang="0">
                    <a:pos x="334658" y="214850"/>
                  </a:cxn>
                  <a:cxn ang="0">
                    <a:pos x="342119" y="214850"/>
                  </a:cxn>
                  <a:cxn ang="0">
                    <a:pos x="342119" y="214850"/>
                  </a:cxn>
                  <a:cxn ang="0">
                    <a:pos x="351711" y="214850"/>
                  </a:cxn>
                  <a:cxn ang="0">
                    <a:pos x="359171" y="209505"/>
                  </a:cxn>
                  <a:cxn ang="0">
                    <a:pos x="359171" y="209505"/>
                  </a:cxn>
                  <a:cxn ang="0">
                    <a:pos x="363434" y="202023"/>
                  </a:cxn>
                  <a:cxn ang="0">
                    <a:pos x="365566" y="193472"/>
                  </a:cxn>
                  <a:cxn ang="0">
                    <a:pos x="363434" y="183852"/>
                  </a:cxn>
                  <a:cxn ang="0">
                    <a:pos x="359171" y="176369"/>
                  </a:cxn>
                  <a:cxn ang="0">
                    <a:pos x="359171" y="176369"/>
                  </a:cxn>
                  <a:cxn ang="0">
                    <a:pos x="297355" y="290742"/>
                  </a:cxn>
                  <a:cxn ang="0">
                    <a:pos x="228079" y="290742"/>
                  </a:cxn>
                  <a:cxn ang="0">
                    <a:pos x="228079" y="199885"/>
                  </a:cxn>
                  <a:cxn ang="0">
                    <a:pos x="137487" y="199885"/>
                  </a:cxn>
                  <a:cxn ang="0">
                    <a:pos x="137487" y="290742"/>
                  </a:cxn>
                  <a:cxn ang="0">
                    <a:pos x="67145" y="290742"/>
                  </a:cxn>
                  <a:cxn ang="0">
                    <a:pos x="67145" y="180645"/>
                  </a:cxn>
                  <a:cxn ang="0">
                    <a:pos x="181184" y="64134"/>
                  </a:cxn>
                  <a:cxn ang="0">
                    <a:pos x="297355" y="180645"/>
                  </a:cxn>
                  <a:cxn ang="0">
                    <a:pos x="297355" y="290742"/>
                  </a:cxn>
                </a:cxnLst>
                <a:rect b="txB" l="txL" r="txR" t="txT"/>
                <a:pathLst>
                  <a:path h="294" w="343">
                    <a:moveTo>
                      <a:pt x="337" y="165"/>
                    </a:moveTo>
                    <a:lnTo>
                      <a:pt x="170" y="0"/>
                    </a:lnTo>
                    <a:lnTo>
                      <a:pt x="5" y="165"/>
                    </a:lnTo>
                    <a:lnTo>
                      <a:pt x="0" y="172"/>
                    </a:lnTo>
                    <a:lnTo>
                      <a:pt x="0" y="181"/>
                    </a:lnTo>
                    <a:lnTo>
                      <a:pt x="0" y="189"/>
                    </a:lnTo>
                    <a:lnTo>
                      <a:pt x="5" y="196"/>
                    </a:lnTo>
                    <a:lnTo>
                      <a:pt x="13" y="201"/>
                    </a:lnTo>
                    <a:lnTo>
                      <a:pt x="20" y="201"/>
                    </a:lnTo>
                    <a:lnTo>
                      <a:pt x="29" y="201"/>
                    </a:lnTo>
                    <a:lnTo>
                      <a:pt x="36" y="196"/>
                    </a:lnTo>
                    <a:lnTo>
                      <a:pt x="42" y="189"/>
                    </a:lnTo>
                    <a:lnTo>
                      <a:pt x="42" y="294"/>
                    </a:lnTo>
                    <a:lnTo>
                      <a:pt x="301" y="294"/>
                    </a:lnTo>
                    <a:lnTo>
                      <a:pt x="301" y="189"/>
                    </a:lnTo>
                    <a:lnTo>
                      <a:pt x="306" y="196"/>
                    </a:lnTo>
                    <a:lnTo>
                      <a:pt x="314" y="201"/>
                    </a:lnTo>
                    <a:lnTo>
                      <a:pt x="321" y="201"/>
                    </a:lnTo>
                    <a:lnTo>
                      <a:pt x="330" y="201"/>
                    </a:lnTo>
                    <a:lnTo>
                      <a:pt x="337" y="196"/>
                    </a:lnTo>
                    <a:lnTo>
                      <a:pt x="341" y="189"/>
                    </a:lnTo>
                    <a:lnTo>
                      <a:pt x="343" y="181"/>
                    </a:lnTo>
                    <a:lnTo>
                      <a:pt x="341" y="172"/>
                    </a:lnTo>
                    <a:lnTo>
                      <a:pt x="337" y="165"/>
                    </a:lnTo>
                    <a:close/>
                    <a:moveTo>
                      <a:pt x="279" y="272"/>
                    </a:moveTo>
                    <a:lnTo>
                      <a:pt x="214" y="272"/>
                    </a:lnTo>
                    <a:lnTo>
                      <a:pt x="214" y="187"/>
                    </a:lnTo>
                    <a:lnTo>
                      <a:pt x="129" y="187"/>
                    </a:lnTo>
                    <a:lnTo>
                      <a:pt x="129" y="272"/>
                    </a:lnTo>
                    <a:lnTo>
                      <a:pt x="63" y="272"/>
                    </a:lnTo>
                    <a:lnTo>
                      <a:pt x="63" y="169"/>
                    </a:lnTo>
                    <a:lnTo>
                      <a:pt x="170" y="60"/>
                    </a:lnTo>
                    <a:lnTo>
                      <a:pt x="279" y="169"/>
                    </a:lnTo>
                    <a:lnTo>
                      <a:pt x="279" y="272"/>
                    </a:lnTo>
                    <a:close/>
                  </a:path>
                </a:pathLst>
              </a:custGeom>
              <a:solidFill>
                <a:schemeClr val="bg1"/>
              </a:solidFill>
              <a:ln w="9525">
                <a:noFill/>
              </a:ln>
            </p:spPr>
            <p:txBody>
              <a:bodyPr/>
              <a:lstStyle/>
              <a:p>
                <a:endParaRPr sz="1500">
                  <a:latin typeface="+mn-ea"/>
                  <a:sym charset="-122" panose="02010601030101010101" pitchFamily="2" typeface="FZHei-B01S"/>
                </a:endParaRPr>
              </a:p>
            </p:txBody>
          </p:sp>
        </p:grpSp>
        <p:grpSp>
          <p:nvGrpSpPr>
            <p:cNvPr id="35" name="Group 86">
              <a:extLst>
                <a:ext uri="{FF2B5EF4-FFF2-40B4-BE49-F238E27FC236}">
                  <a16:creationId xmlns:a16="http://schemas.microsoft.com/office/drawing/2014/main" id="{DF23EDF3-EB8F-48D3-99B1-6701451310FE}"/>
                </a:ext>
              </a:extLst>
            </p:cNvPr>
            <p:cNvGrpSpPr/>
            <p:nvPr/>
          </p:nvGrpSpPr>
          <p:grpSpPr>
            <a:xfrm>
              <a:off x="3453765" y="3466700"/>
              <a:ext cx="582930" cy="582930"/>
              <a:chOff x="3357554" y="3643320"/>
              <a:chExt cx="636196" cy="636164"/>
            </a:xfrm>
          </p:grpSpPr>
          <p:sp>
            <p:nvSpPr>
              <p:cNvPr id="36" name="Rectangle 26">
                <a:extLst>
                  <a:ext uri="{FF2B5EF4-FFF2-40B4-BE49-F238E27FC236}">
                    <a16:creationId xmlns:a16="http://schemas.microsoft.com/office/drawing/2014/main" id="{3520809C-3D8D-4AD5-9702-EA5B499F78C0}"/>
                  </a:ext>
                </a:extLst>
              </p:cNvPr>
              <p:cNvSpPr/>
              <p:nvPr/>
            </p:nvSpPr>
            <p:spPr>
              <a:xfrm>
                <a:off x="3357228" y="3643292"/>
                <a:ext cx="636522" cy="63633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nvGrpSpPr>
              <p:cNvPr id="38" name="Group 67">
                <a:extLst>
                  <a:ext uri="{FF2B5EF4-FFF2-40B4-BE49-F238E27FC236}">
                    <a16:creationId xmlns:a16="http://schemas.microsoft.com/office/drawing/2014/main" id="{80C6D728-62F8-4AD7-B59D-BE4EFE3479B1}"/>
                  </a:ext>
                </a:extLst>
              </p:cNvPr>
              <p:cNvGrpSpPr/>
              <p:nvPr/>
            </p:nvGrpSpPr>
            <p:grpSpPr>
              <a:xfrm>
                <a:off x="3428992" y="3857634"/>
                <a:ext cx="503238" cy="177800"/>
                <a:chOff x="1441430" y="4357700"/>
                <a:chExt cx="503238" cy="177800"/>
              </a:xfrm>
              <a:solidFill>
                <a:schemeClr val="bg1"/>
              </a:solidFill>
            </p:grpSpPr>
            <p:sp>
              <p:nvSpPr>
                <p:cNvPr id="39" name="Freeform 19">
                  <a:extLst>
                    <a:ext uri="{FF2B5EF4-FFF2-40B4-BE49-F238E27FC236}">
                      <a16:creationId xmlns:a16="http://schemas.microsoft.com/office/drawing/2014/main" id="{70C89296-5F2B-4E24-86D2-1DAA36D2EB18}"/>
                    </a:ext>
                  </a:extLst>
                </p:cNvPr>
                <p:cNvSpPr/>
                <p:nvPr/>
              </p:nvSpPr>
              <p:spPr bwMode="auto">
                <a:xfrm>
                  <a:off x="1441430" y="4357700"/>
                  <a:ext cx="231775" cy="177800"/>
                </a:xfrm>
                <a:custGeom>
                  <a:cxnLst>
                    <a:cxn ang="0">
                      <a:pos x="192" y="0"/>
                    </a:cxn>
                    <a:cxn ang="0">
                      <a:pos x="203" y="0"/>
                    </a:cxn>
                    <a:cxn ang="0">
                      <a:pos x="225" y="5"/>
                    </a:cxn>
                    <a:cxn ang="0">
                      <a:pos x="245" y="13"/>
                    </a:cxn>
                    <a:cxn ang="0">
                      <a:pos x="262" y="26"/>
                    </a:cxn>
                    <a:cxn ang="0">
                      <a:pos x="271" y="32"/>
                    </a:cxn>
                    <a:cxn ang="0">
                      <a:pos x="282" y="47"/>
                    </a:cxn>
                    <a:cxn ang="0">
                      <a:pos x="292" y="63"/>
                    </a:cxn>
                    <a:cxn ang="0">
                      <a:pos x="232" y="63"/>
                    </a:cxn>
                    <a:cxn ang="0">
                      <a:pos x="213" y="53"/>
                    </a:cxn>
                    <a:cxn ang="0">
                      <a:pos x="192" y="49"/>
                    </a:cxn>
                    <a:cxn ang="0">
                      <a:pos x="112" y="49"/>
                    </a:cxn>
                    <a:cxn ang="0">
                      <a:pos x="88" y="54"/>
                    </a:cxn>
                    <a:cxn ang="0">
                      <a:pos x="68" y="68"/>
                    </a:cxn>
                    <a:cxn ang="0">
                      <a:pos x="61" y="77"/>
                    </a:cxn>
                    <a:cxn ang="0">
                      <a:pos x="51" y="99"/>
                    </a:cxn>
                    <a:cxn ang="0">
                      <a:pos x="50" y="111"/>
                    </a:cxn>
                    <a:cxn ang="0">
                      <a:pos x="51" y="124"/>
                    </a:cxn>
                    <a:cxn ang="0">
                      <a:pos x="61" y="146"/>
                    </a:cxn>
                    <a:cxn ang="0">
                      <a:pos x="68" y="154"/>
                    </a:cxn>
                    <a:cxn ang="0">
                      <a:pos x="88" y="168"/>
                    </a:cxn>
                    <a:cxn ang="0">
                      <a:pos x="112" y="173"/>
                    </a:cxn>
                    <a:cxn ang="0">
                      <a:pos x="192" y="173"/>
                    </a:cxn>
                    <a:cxn ang="0">
                      <a:pos x="213" y="169"/>
                    </a:cxn>
                    <a:cxn ang="0">
                      <a:pos x="232" y="158"/>
                    </a:cxn>
                    <a:cxn ang="0">
                      <a:pos x="292" y="158"/>
                    </a:cxn>
                    <a:cxn ang="0">
                      <a:pos x="282" y="175"/>
                    </a:cxn>
                    <a:cxn ang="0">
                      <a:pos x="271" y="189"/>
                    </a:cxn>
                    <a:cxn ang="0">
                      <a:pos x="262" y="196"/>
                    </a:cxn>
                    <a:cxn ang="0">
                      <a:pos x="245" y="209"/>
                    </a:cxn>
                    <a:cxn ang="0">
                      <a:pos x="225" y="217"/>
                    </a:cxn>
                    <a:cxn ang="0">
                      <a:pos x="203" y="221"/>
                    </a:cxn>
                    <a:cxn ang="0">
                      <a:pos x="112" y="222"/>
                    </a:cxn>
                    <a:cxn ang="0">
                      <a:pos x="100" y="221"/>
                    </a:cxn>
                    <a:cxn ang="0">
                      <a:pos x="78" y="217"/>
                    </a:cxn>
                    <a:cxn ang="0">
                      <a:pos x="58" y="209"/>
                    </a:cxn>
                    <a:cxn ang="0">
                      <a:pos x="41" y="196"/>
                    </a:cxn>
                    <a:cxn ang="0">
                      <a:pos x="34" y="189"/>
                    </a:cxn>
                    <a:cxn ang="0">
                      <a:pos x="20" y="173"/>
                    </a:cxn>
                    <a:cxn ang="0">
                      <a:pos x="9" y="154"/>
                    </a:cxn>
                    <a:cxn ang="0">
                      <a:pos x="3" y="133"/>
                    </a:cxn>
                    <a:cxn ang="0">
                      <a:pos x="0" y="111"/>
                    </a:cxn>
                    <a:cxn ang="0">
                      <a:pos x="0" y="111"/>
                    </a:cxn>
                    <a:cxn ang="0">
                      <a:pos x="3" y="89"/>
                    </a:cxn>
                    <a:cxn ang="0">
                      <a:pos x="9" y="68"/>
                    </a:cxn>
                    <a:cxn ang="0">
                      <a:pos x="20" y="49"/>
                    </a:cxn>
                    <a:cxn ang="0">
                      <a:pos x="34" y="32"/>
                    </a:cxn>
                    <a:cxn ang="0">
                      <a:pos x="41" y="26"/>
                    </a:cxn>
                    <a:cxn ang="0">
                      <a:pos x="58" y="13"/>
                    </a:cxn>
                    <a:cxn ang="0">
                      <a:pos x="78" y="5"/>
                    </a:cxn>
                    <a:cxn ang="0">
                      <a:pos x="100" y="0"/>
                    </a:cxn>
                    <a:cxn ang="0">
                      <a:pos x="112" y="0"/>
                    </a:cxn>
                  </a:cxnLst>
                  <a:rect b="b" l="0" r="r" t="0"/>
                  <a:pathLst>
                    <a:path h="221" w="292">
                      <a:moveTo>
                        <a:pt x="112" y="0"/>
                      </a:moveTo>
                      <a:lnTo>
                        <a:pt x="192" y="0"/>
                      </a:lnTo>
                      <a:lnTo>
                        <a:pt x="192" y="0"/>
                      </a:lnTo>
                      <a:lnTo>
                        <a:pt x="203" y="0"/>
                      </a:lnTo>
                      <a:lnTo>
                        <a:pt x="214" y="2"/>
                      </a:lnTo>
                      <a:lnTo>
                        <a:pt x="225" y="5"/>
                      </a:lnTo>
                      <a:lnTo>
                        <a:pt x="235" y="9"/>
                      </a:lnTo>
                      <a:lnTo>
                        <a:pt x="245" y="13"/>
                      </a:lnTo>
                      <a:lnTo>
                        <a:pt x="254" y="18"/>
                      </a:lnTo>
                      <a:lnTo>
                        <a:pt x="262" y="26"/>
                      </a:lnTo>
                      <a:lnTo>
                        <a:pt x="271" y="32"/>
                      </a:lnTo>
                      <a:lnTo>
                        <a:pt x="271" y="32"/>
                      </a:lnTo>
                      <a:lnTo>
                        <a:pt x="277" y="39"/>
                      </a:lnTo>
                      <a:lnTo>
                        <a:pt x="282" y="47"/>
                      </a:lnTo>
                      <a:lnTo>
                        <a:pt x="288" y="56"/>
                      </a:lnTo>
                      <a:lnTo>
                        <a:pt x="292" y="63"/>
                      </a:lnTo>
                      <a:lnTo>
                        <a:pt x="232" y="63"/>
                      </a:lnTo>
                      <a:lnTo>
                        <a:pt x="232" y="63"/>
                      </a:lnTo>
                      <a:lnTo>
                        <a:pt x="223" y="58"/>
                      </a:lnTo>
                      <a:lnTo>
                        <a:pt x="213" y="53"/>
                      </a:lnTo>
                      <a:lnTo>
                        <a:pt x="203" y="51"/>
                      </a:lnTo>
                      <a:lnTo>
                        <a:pt x="192" y="49"/>
                      </a:lnTo>
                      <a:lnTo>
                        <a:pt x="112" y="49"/>
                      </a:lnTo>
                      <a:lnTo>
                        <a:pt x="112" y="49"/>
                      </a:lnTo>
                      <a:lnTo>
                        <a:pt x="99" y="51"/>
                      </a:lnTo>
                      <a:lnTo>
                        <a:pt x="88" y="54"/>
                      </a:lnTo>
                      <a:lnTo>
                        <a:pt x="77" y="60"/>
                      </a:lnTo>
                      <a:lnTo>
                        <a:pt x="68" y="68"/>
                      </a:lnTo>
                      <a:lnTo>
                        <a:pt x="68" y="68"/>
                      </a:lnTo>
                      <a:lnTo>
                        <a:pt x="61" y="77"/>
                      </a:lnTo>
                      <a:lnTo>
                        <a:pt x="55" y="86"/>
                      </a:lnTo>
                      <a:lnTo>
                        <a:pt x="51" y="99"/>
                      </a:lnTo>
                      <a:lnTo>
                        <a:pt x="50" y="111"/>
                      </a:lnTo>
                      <a:lnTo>
                        <a:pt x="50" y="111"/>
                      </a:lnTo>
                      <a:lnTo>
                        <a:pt x="50" y="111"/>
                      </a:lnTo>
                      <a:lnTo>
                        <a:pt x="51" y="124"/>
                      </a:lnTo>
                      <a:lnTo>
                        <a:pt x="55" y="135"/>
                      </a:lnTo>
                      <a:lnTo>
                        <a:pt x="61" y="146"/>
                      </a:lnTo>
                      <a:lnTo>
                        <a:pt x="68" y="154"/>
                      </a:lnTo>
                      <a:lnTo>
                        <a:pt x="68" y="154"/>
                      </a:lnTo>
                      <a:lnTo>
                        <a:pt x="77" y="162"/>
                      </a:lnTo>
                      <a:lnTo>
                        <a:pt x="88" y="168"/>
                      </a:lnTo>
                      <a:lnTo>
                        <a:pt x="99" y="172"/>
                      </a:lnTo>
                      <a:lnTo>
                        <a:pt x="112" y="173"/>
                      </a:lnTo>
                      <a:lnTo>
                        <a:pt x="192" y="173"/>
                      </a:lnTo>
                      <a:lnTo>
                        <a:pt x="192" y="173"/>
                      </a:lnTo>
                      <a:lnTo>
                        <a:pt x="203" y="172"/>
                      </a:lnTo>
                      <a:lnTo>
                        <a:pt x="213" y="169"/>
                      </a:lnTo>
                      <a:lnTo>
                        <a:pt x="223" y="164"/>
                      </a:lnTo>
                      <a:lnTo>
                        <a:pt x="232" y="158"/>
                      </a:lnTo>
                      <a:lnTo>
                        <a:pt x="292" y="158"/>
                      </a:lnTo>
                      <a:lnTo>
                        <a:pt x="292" y="158"/>
                      </a:lnTo>
                      <a:lnTo>
                        <a:pt x="288" y="167"/>
                      </a:lnTo>
                      <a:lnTo>
                        <a:pt x="282" y="175"/>
                      </a:lnTo>
                      <a:lnTo>
                        <a:pt x="277" y="183"/>
                      </a:lnTo>
                      <a:lnTo>
                        <a:pt x="271" y="189"/>
                      </a:lnTo>
                      <a:lnTo>
                        <a:pt x="271" y="189"/>
                      </a:lnTo>
                      <a:lnTo>
                        <a:pt x="262" y="196"/>
                      </a:lnTo>
                      <a:lnTo>
                        <a:pt x="254" y="203"/>
                      </a:lnTo>
                      <a:lnTo>
                        <a:pt x="245" y="209"/>
                      </a:lnTo>
                      <a:lnTo>
                        <a:pt x="235" y="214"/>
                      </a:lnTo>
                      <a:lnTo>
                        <a:pt x="225" y="217"/>
                      </a:lnTo>
                      <a:lnTo>
                        <a:pt x="214" y="220"/>
                      </a:lnTo>
                      <a:lnTo>
                        <a:pt x="203" y="221"/>
                      </a:lnTo>
                      <a:lnTo>
                        <a:pt x="192" y="222"/>
                      </a:lnTo>
                      <a:lnTo>
                        <a:pt x="112" y="222"/>
                      </a:lnTo>
                      <a:lnTo>
                        <a:pt x="112" y="222"/>
                      </a:lnTo>
                      <a:lnTo>
                        <a:pt x="100" y="221"/>
                      </a:lnTo>
                      <a:lnTo>
                        <a:pt x="89" y="220"/>
                      </a:lnTo>
                      <a:lnTo>
                        <a:pt x="78" y="217"/>
                      </a:lnTo>
                      <a:lnTo>
                        <a:pt x="68" y="214"/>
                      </a:lnTo>
                      <a:lnTo>
                        <a:pt x="58" y="209"/>
                      </a:lnTo>
                      <a:lnTo>
                        <a:pt x="50" y="203"/>
                      </a:lnTo>
                      <a:lnTo>
                        <a:pt x="41" y="196"/>
                      </a:lnTo>
                      <a:lnTo>
                        <a:pt x="34" y="189"/>
                      </a:lnTo>
                      <a:lnTo>
                        <a:pt x="34" y="189"/>
                      </a:lnTo>
                      <a:lnTo>
                        <a:pt x="26" y="182"/>
                      </a:lnTo>
                      <a:lnTo>
                        <a:pt x="20" y="173"/>
                      </a:lnTo>
                      <a:lnTo>
                        <a:pt x="14" y="164"/>
                      </a:lnTo>
                      <a:lnTo>
                        <a:pt x="9" y="154"/>
                      </a:lnTo>
                      <a:lnTo>
                        <a:pt x="5" y="143"/>
                      </a:lnTo>
                      <a:lnTo>
                        <a:pt x="3" y="133"/>
                      </a:lnTo>
                      <a:lnTo>
                        <a:pt x="2" y="122"/>
                      </a:lnTo>
                      <a:lnTo>
                        <a:pt x="0" y="111"/>
                      </a:lnTo>
                      <a:lnTo>
                        <a:pt x="0" y="111"/>
                      </a:lnTo>
                      <a:lnTo>
                        <a:pt x="0" y="111"/>
                      </a:lnTo>
                      <a:lnTo>
                        <a:pt x="2" y="100"/>
                      </a:lnTo>
                      <a:lnTo>
                        <a:pt x="3" y="89"/>
                      </a:lnTo>
                      <a:lnTo>
                        <a:pt x="5" y="78"/>
                      </a:lnTo>
                      <a:lnTo>
                        <a:pt x="9" y="68"/>
                      </a:lnTo>
                      <a:lnTo>
                        <a:pt x="14" y="58"/>
                      </a:lnTo>
                      <a:lnTo>
                        <a:pt x="20" y="49"/>
                      </a:lnTo>
                      <a:lnTo>
                        <a:pt x="26" y="41"/>
                      </a:lnTo>
                      <a:lnTo>
                        <a:pt x="34" y="32"/>
                      </a:lnTo>
                      <a:lnTo>
                        <a:pt x="34" y="32"/>
                      </a:lnTo>
                      <a:lnTo>
                        <a:pt x="41" y="26"/>
                      </a:lnTo>
                      <a:lnTo>
                        <a:pt x="50" y="18"/>
                      </a:lnTo>
                      <a:lnTo>
                        <a:pt x="58" y="13"/>
                      </a:lnTo>
                      <a:lnTo>
                        <a:pt x="68" y="9"/>
                      </a:lnTo>
                      <a:lnTo>
                        <a:pt x="78" y="5"/>
                      </a:lnTo>
                      <a:lnTo>
                        <a:pt x="89" y="2"/>
                      </a:lnTo>
                      <a:lnTo>
                        <a:pt x="100" y="0"/>
                      </a:lnTo>
                      <a:lnTo>
                        <a:pt x="112" y="0"/>
                      </a:lnTo>
                      <a:lnTo>
                        <a:pt x="112" y="0"/>
                      </a:lnTo>
                      <a:close/>
                    </a:path>
                  </a:pathLst>
                </a:custGeom>
                <a:grpFill/>
                <a:ln w="9525">
                  <a:noFill/>
                  <a:round/>
                </a:ln>
              </p:spPr>
              <p:txBody>
                <a:bodyPr/>
                <a:lstStyle/>
                <a:p>
                  <a:pPr defTabSz="685800">
                    <a:defRPr/>
                  </a:pPr>
                  <a:endParaRPr lang="en-US" sz="1500">
                    <a:latin typeface="+mn-ea"/>
                    <a:sym charset="-122" panose="02010601030101010101" pitchFamily="2" typeface="FZHei-B01S"/>
                  </a:endParaRPr>
                </a:p>
              </p:txBody>
            </p:sp>
            <p:sp>
              <p:nvSpPr>
                <p:cNvPr id="40" name="Freeform 20">
                  <a:extLst>
                    <a:ext uri="{FF2B5EF4-FFF2-40B4-BE49-F238E27FC236}">
                      <a16:creationId xmlns:a16="http://schemas.microsoft.com/office/drawing/2014/main" id="{568E1860-F202-43C0-A50A-09BD3517DCD7}"/>
                    </a:ext>
                  </a:extLst>
                </p:cNvPr>
                <p:cNvSpPr/>
                <p:nvPr/>
              </p:nvSpPr>
              <p:spPr bwMode="auto">
                <a:xfrm>
                  <a:off x="1714480" y="4357700"/>
                  <a:ext cx="230188" cy="177800"/>
                </a:xfrm>
                <a:custGeom>
                  <a:cxnLst>
                    <a:cxn ang="0">
                      <a:pos x="181" y="0"/>
                    </a:cxn>
                    <a:cxn ang="0">
                      <a:pos x="192" y="0"/>
                    </a:cxn>
                    <a:cxn ang="0">
                      <a:pos x="213" y="5"/>
                    </a:cxn>
                    <a:cxn ang="0">
                      <a:pos x="234" y="13"/>
                    </a:cxn>
                    <a:cxn ang="0">
                      <a:pos x="251" y="26"/>
                    </a:cxn>
                    <a:cxn ang="0">
                      <a:pos x="258" y="32"/>
                    </a:cxn>
                    <a:cxn ang="0">
                      <a:pos x="272" y="49"/>
                    </a:cxn>
                    <a:cxn ang="0">
                      <a:pos x="283" y="68"/>
                    </a:cxn>
                    <a:cxn ang="0">
                      <a:pos x="289" y="89"/>
                    </a:cxn>
                    <a:cxn ang="0">
                      <a:pos x="292" y="111"/>
                    </a:cxn>
                    <a:cxn ang="0">
                      <a:pos x="292" y="111"/>
                    </a:cxn>
                    <a:cxn ang="0">
                      <a:pos x="289" y="133"/>
                    </a:cxn>
                    <a:cxn ang="0">
                      <a:pos x="283" y="154"/>
                    </a:cxn>
                    <a:cxn ang="0">
                      <a:pos x="272" y="173"/>
                    </a:cxn>
                    <a:cxn ang="0">
                      <a:pos x="258" y="189"/>
                    </a:cxn>
                    <a:cxn ang="0">
                      <a:pos x="251" y="196"/>
                    </a:cxn>
                    <a:cxn ang="0">
                      <a:pos x="234" y="209"/>
                    </a:cxn>
                    <a:cxn ang="0">
                      <a:pos x="213" y="217"/>
                    </a:cxn>
                    <a:cxn ang="0">
                      <a:pos x="192" y="221"/>
                    </a:cxn>
                    <a:cxn ang="0">
                      <a:pos x="100" y="222"/>
                    </a:cxn>
                    <a:cxn ang="0">
                      <a:pos x="89" y="221"/>
                    </a:cxn>
                    <a:cxn ang="0">
                      <a:pos x="67" y="217"/>
                    </a:cxn>
                    <a:cxn ang="0">
                      <a:pos x="47" y="209"/>
                    </a:cxn>
                    <a:cxn ang="0">
                      <a:pos x="30" y="196"/>
                    </a:cxn>
                    <a:cxn ang="0">
                      <a:pos x="21" y="189"/>
                    </a:cxn>
                    <a:cxn ang="0">
                      <a:pos x="9" y="175"/>
                    </a:cxn>
                    <a:cxn ang="0">
                      <a:pos x="0" y="158"/>
                    </a:cxn>
                    <a:cxn ang="0">
                      <a:pos x="61" y="158"/>
                    </a:cxn>
                    <a:cxn ang="0">
                      <a:pos x="79" y="169"/>
                    </a:cxn>
                    <a:cxn ang="0">
                      <a:pos x="100" y="173"/>
                    </a:cxn>
                    <a:cxn ang="0">
                      <a:pos x="181" y="173"/>
                    </a:cxn>
                    <a:cxn ang="0">
                      <a:pos x="204" y="168"/>
                    </a:cxn>
                    <a:cxn ang="0">
                      <a:pos x="224" y="154"/>
                    </a:cxn>
                    <a:cxn ang="0">
                      <a:pos x="231" y="146"/>
                    </a:cxn>
                    <a:cxn ang="0">
                      <a:pos x="241" y="124"/>
                    </a:cxn>
                    <a:cxn ang="0">
                      <a:pos x="242" y="111"/>
                    </a:cxn>
                    <a:cxn ang="0">
                      <a:pos x="241" y="99"/>
                    </a:cxn>
                    <a:cxn ang="0">
                      <a:pos x="231" y="77"/>
                    </a:cxn>
                    <a:cxn ang="0">
                      <a:pos x="224" y="68"/>
                    </a:cxn>
                    <a:cxn ang="0">
                      <a:pos x="204" y="54"/>
                    </a:cxn>
                    <a:cxn ang="0">
                      <a:pos x="181" y="49"/>
                    </a:cxn>
                    <a:cxn ang="0">
                      <a:pos x="100" y="49"/>
                    </a:cxn>
                    <a:cxn ang="0">
                      <a:pos x="79" y="53"/>
                    </a:cxn>
                    <a:cxn ang="0">
                      <a:pos x="61" y="63"/>
                    </a:cxn>
                    <a:cxn ang="0">
                      <a:pos x="0" y="63"/>
                    </a:cxn>
                    <a:cxn ang="0">
                      <a:pos x="9" y="47"/>
                    </a:cxn>
                    <a:cxn ang="0">
                      <a:pos x="21" y="32"/>
                    </a:cxn>
                    <a:cxn ang="0">
                      <a:pos x="30" y="26"/>
                    </a:cxn>
                    <a:cxn ang="0">
                      <a:pos x="47" y="13"/>
                    </a:cxn>
                    <a:cxn ang="0">
                      <a:pos x="67" y="5"/>
                    </a:cxn>
                    <a:cxn ang="0">
                      <a:pos x="89" y="0"/>
                    </a:cxn>
                    <a:cxn ang="0">
                      <a:pos x="100" y="0"/>
                    </a:cxn>
                  </a:cxnLst>
                  <a:rect b="b" l="0" r="r" t="0"/>
                  <a:pathLst>
                    <a:path h="221" w="292">
                      <a:moveTo>
                        <a:pt x="100" y="0"/>
                      </a:moveTo>
                      <a:lnTo>
                        <a:pt x="181" y="0"/>
                      </a:lnTo>
                      <a:lnTo>
                        <a:pt x="181" y="0"/>
                      </a:lnTo>
                      <a:lnTo>
                        <a:pt x="192" y="0"/>
                      </a:lnTo>
                      <a:lnTo>
                        <a:pt x="203" y="2"/>
                      </a:lnTo>
                      <a:lnTo>
                        <a:pt x="213" y="5"/>
                      </a:lnTo>
                      <a:lnTo>
                        <a:pt x="224" y="9"/>
                      </a:lnTo>
                      <a:lnTo>
                        <a:pt x="234" y="13"/>
                      </a:lnTo>
                      <a:lnTo>
                        <a:pt x="242" y="18"/>
                      </a:lnTo>
                      <a:lnTo>
                        <a:pt x="251" y="26"/>
                      </a:lnTo>
                      <a:lnTo>
                        <a:pt x="258" y="32"/>
                      </a:lnTo>
                      <a:lnTo>
                        <a:pt x="258" y="32"/>
                      </a:lnTo>
                      <a:lnTo>
                        <a:pt x="266" y="41"/>
                      </a:lnTo>
                      <a:lnTo>
                        <a:pt x="272" y="49"/>
                      </a:lnTo>
                      <a:lnTo>
                        <a:pt x="278" y="58"/>
                      </a:lnTo>
                      <a:lnTo>
                        <a:pt x="283" y="68"/>
                      </a:lnTo>
                      <a:lnTo>
                        <a:pt x="287" y="78"/>
                      </a:lnTo>
                      <a:lnTo>
                        <a:pt x="289" y="89"/>
                      </a:lnTo>
                      <a:lnTo>
                        <a:pt x="291" y="100"/>
                      </a:lnTo>
                      <a:lnTo>
                        <a:pt x="292" y="111"/>
                      </a:lnTo>
                      <a:lnTo>
                        <a:pt x="292" y="111"/>
                      </a:lnTo>
                      <a:lnTo>
                        <a:pt x="292" y="111"/>
                      </a:lnTo>
                      <a:lnTo>
                        <a:pt x="291" y="122"/>
                      </a:lnTo>
                      <a:lnTo>
                        <a:pt x="289" y="133"/>
                      </a:lnTo>
                      <a:lnTo>
                        <a:pt x="287" y="143"/>
                      </a:lnTo>
                      <a:lnTo>
                        <a:pt x="283" y="154"/>
                      </a:lnTo>
                      <a:lnTo>
                        <a:pt x="278" y="164"/>
                      </a:lnTo>
                      <a:lnTo>
                        <a:pt x="272" y="173"/>
                      </a:lnTo>
                      <a:lnTo>
                        <a:pt x="266" y="182"/>
                      </a:lnTo>
                      <a:lnTo>
                        <a:pt x="258" y="189"/>
                      </a:lnTo>
                      <a:lnTo>
                        <a:pt x="258" y="189"/>
                      </a:lnTo>
                      <a:lnTo>
                        <a:pt x="251" y="196"/>
                      </a:lnTo>
                      <a:lnTo>
                        <a:pt x="242" y="203"/>
                      </a:lnTo>
                      <a:lnTo>
                        <a:pt x="234" y="209"/>
                      </a:lnTo>
                      <a:lnTo>
                        <a:pt x="224" y="214"/>
                      </a:lnTo>
                      <a:lnTo>
                        <a:pt x="213" y="217"/>
                      </a:lnTo>
                      <a:lnTo>
                        <a:pt x="203" y="220"/>
                      </a:lnTo>
                      <a:lnTo>
                        <a:pt x="192" y="221"/>
                      </a:lnTo>
                      <a:lnTo>
                        <a:pt x="181" y="222"/>
                      </a:lnTo>
                      <a:lnTo>
                        <a:pt x="100" y="222"/>
                      </a:lnTo>
                      <a:lnTo>
                        <a:pt x="100" y="222"/>
                      </a:lnTo>
                      <a:lnTo>
                        <a:pt x="89" y="221"/>
                      </a:lnTo>
                      <a:lnTo>
                        <a:pt x="78" y="220"/>
                      </a:lnTo>
                      <a:lnTo>
                        <a:pt x="67" y="217"/>
                      </a:lnTo>
                      <a:lnTo>
                        <a:pt x="57" y="214"/>
                      </a:lnTo>
                      <a:lnTo>
                        <a:pt x="47" y="209"/>
                      </a:lnTo>
                      <a:lnTo>
                        <a:pt x="38" y="203"/>
                      </a:lnTo>
                      <a:lnTo>
                        <a:pt x="30" y="196"/>
                      </a:lnTo>
                      <a:lnTo>
                        <a:pt x="21" y="189"/>
                      </a:lnTo>
                      <a:lnTo>
                        <a:pt x="21" y="189"/>
                      </a:lnTo>
                      <a:lnTo>
                        <a:pt x="15" y="183"/>
                      </a:lnTo>
                      <a:lnTo>
                        <a:pt x="9" y="175"/>
                      </a:lnTo>
                      <a:lnTo>
                        <a:pt x="4" y="167"/>
                      </a:lnTo>
                      <a:lnTo>
                        <a:pt x="0" y="158"/>
                      </a:lnTo>
                      <a:lnTo>
                        <a:pt x="61" y="158"/>
                      </a:lnTo>
                      <a:lnTo>
                        <a:pt x="61" y="158"/>
                      </a:lnTo>
                      <a:lnTo>
                        <a:pt x="69" y="164"/>
                      </a:lnTo>
                      <a:lnTo>
                        <a:pt x="79" y="169"/>
                      </a:lnTo>
                      <a:lnTo>
                        <a:pt x="89" y="172"/>
                      </a:lnTo>
                      <a:lnTo>
                        <a:pt x="100" y="173"/>
                      </a:lnTo>
                      <a:lnTo>
                        <a:pt x="181" y="173"/>
                      </a:lnTo>
                      <a:lnTo>
                        <a:pt x="181" y="173"/>
                      </a:lnTo>
                      <a:lnTo>
                        <a:pt x="193" y="172"/>
                      </a:lnTo>
                      <a:lnTo>
                        <a:pt x="204" y="168"/>
                      </a:lnTo>
                      <a:lnTo>
                        <a:pt x="215" y="162"/>
                      </a:lnTo>
                      <a:lnTo>
                        <a:pt x="224" y="154"/>
                      </a:lnTo>
                      <a:lnTo>
                        <a:pt x="224" y="154"/>
                      </a:lnTo>
                      <a:lnTo>
                        <a:pt x="231" y="146"/>
                      </a:lnTo>
                      <a:lnTo>
                        <a:pt x="237" y="135"/>
                      </a:lnTo>
                      <a:lnTo>
                        <a:pt x="241" y="124"/>
                      </a:lnTo>
                      <a:lnTo>
                        <a:pt x="242" y="111"/>
                      </a:lnTo>
                      <a:lnTo>
                        <a:pt x="242" y="111"/>
                      </a:lnTo>
                      <a:lnTo>
                        <a:pt x="242" y="111"/>
                      </a:lnTo>
                      <a:lnTo>
                        <a:pt x="241" y="99"/>
                      </a:lnTo>
                      <a:lnTo>
                        <a:pt x="237" y="86"/>
                      </a:lnTo>
                      <a:lnTo>
                        <a:pt x="231" y="77"/>
                      </a:lnTo>
                      <a:lnTo>
                        <a:pt x="224" y="68"/>
                      </a:lnTo>
                      <a:lnTo>
                        <a:pt x="224" y="68"/>
                      </a:lnTo>
                      <a:lnTo>
                        <a:pt x="215" y="60"/>
                      </a:lnTo>
                      <a:lnTo>
                        <a:pt x="204" y="54"/>
                      </a:lnTo>
                      <a:lnTo>
                        <a:pt x="193" y="51"/>
                      </a:lnTo>
                      <a:lnTo>
                        <a:pt x="181" y="49"/>
                      </a:lnTo>
                      <a:lnTo>
                        <a:pt x="100" y="49"/>
                      </a:lnTo>
                      <a:lnTo>
                        <a:pt x="100" y="49"/>
                      </a:lnTo>
                      <a:lnTo>
                        <a:pt x="89" y="51"/>
                      </a:lnTo>
                      <a:lnTo>
                        <a:pt x="79" y="53"/>
                      </a:lnTo>
                      <a:lnTo>
                        <a:pt x="69" y="58"/>
                      </a:lnTo>
                      <a:lnTo>
                        <a:pt x="61" y="63"/>
                      </a:lnTo>
                      <a:lnTo>
                        <a:pt x="0" y="63"/>
                      </a:lnTo>
                      <a:lnTo>
                        <a:pt x="0" y="63"/>
                      </a:lnTo>
                      <a:lnTo>
                        <a:pt x="4" y="56"/>
                      </a:lnTo>
                      <a:lnTo>
                        <a:pt x="9" y="47"/>
                      </a:lnTo>
                      <a:lnTo>
                        <a:pt x="15" y="39"/>
                      </a:lnTo>
                      <a:lnTo>
                        <a:pt x="21" y="32"/>
                      </a:lnTo>
                      <a:lnTo>
                        <a:pt x="21" y="32"/>
                      </a:lnTo>
                      <a:lnTo>
                        <a:pt x="30" y="26"/>
                      </a:lnTo>
                      <a:lnTo>
                        <a:pt x="38" y="18"/>
                      </a:lnTo>
                      <a:lnTo>
                        <a:pt x="47" y="13"/>
                      </a:lnTo>
                      <a:lnTo>
                        <a:pt x="57" y="9"/>
                      </a:lnTo>
                      <a:lnTo>
                        <a:pt x="67" y="5"/>
                      </a:lnTo>
                      <a:lnTo>
                        <a:pt x="78" y="2"/>
                      </a:lnTo>
                      <a:lnTo>
                        <a:pt x="89" y="0"/>
                      </a:lnTo>
                      <a:lnTo>
                        <a:pt x="100" y="0"/>
                      </a:lnTo>
                      <a:lnTo>
                        <a:pt x="100" y="0"/>
                      </a:lnTo>
                      <a:close/>
                    </a:path>
                  </a:pathLst>
                </a:custGeom>
                <a:grpFill/>
                <a:ln w="9525">
                  <a:noFill/>
                  <a:round/>
                </a:ln>
              </p:spPr>
              <p:txBody>
                <a:bodyPr/>
                <a:lstStyle/>
                <a:p>
                  <a:pPr defTabSz="685800">
                    <a:defRPr/>
                  </a:pPr>
                  <a:endParaRPr lang="en-US" sz="1500">
                    <a:latin typeface="+mn-ea"/>
                    <a:sym charset="-122" panose="02010601030101010101" pitchFamily="2" typeface="FZHei-B01S"/>
                  </a:endParaRPr>
                </a:p>
              </p:txBody>
            </p:sp>
            <p:sp>
              <p:nvSpPr>
                <p:cNvPr id="41" name="Freeform 21">
                  <a:extLst>
                    <a:ext uri="{FF2B5EF4-FFF2-40B4-BE49-F238E27FC236}">
                      <a16:creationId xmlns:a16="http://schemas.microsoft.com/office/drawing/2014/main" id="{14FC6201-F8F3-42D7-818C-6899A1BD7505}"/>
                    </a:ext>
                  </a:extLst>
                </p:cNvPr>
                <p:cNvSpPr/>
                <p:nvPr/>
              </p:nvSpPr>
              <p:spPr bwMode="auto">
                <a:xfrm>
                  <a:off x="1601767" y="4427550"/>
                  <a:ext cx="195263" cy="36513"/>
                </a:xfrm>
                <a:custGeom>
                  <a:cxnLst>
                    <a:cxn ang="0">
                      <a:pos x="24" y="0"/>
                    </a:cxn>
                    <a:cxn ang="0">
                      <a:pos x="224" y="0"/>
                    </a:cxn>
                    <a:cxn ang="0">
                      <a:pos x="224" y="0"/>
                    </a:cxn>
                    <a:cxn ang="0">
                      <a:pos x="229" y="1"/>
                    </a:cxn>
                    <a:cxn ang="0">
                      <a:pos x="233" y="2"/>
                    </a:cxn>
                    <a:cxn ang="0">
                      <a:pos x="236" y="5"/>
                    </a:cxn>
                    <a:cxn ang="0">
                      <a:pos x="240" y="7"/>
                    </a:cxn>
                    <a:cxn ang="0">
                      <a:pos x="242" y="11"/>
                    </a:cxn>
                    <a:cxn ang="0">
                      <a:pos x="245" y="14"/>
                    </a:cxn>
                    <a:cxn ang="0">
                      <a:pos x="246" y="18"/>
                    </a:cxn>
                    <a:cxn ang="0">
                      <a:pos x="246" y="23"/>
                    </a:cxn>
                    <a:cxn ang="0">
                      <a:pos x="246" y="23"/>
                    </a:cxn>
                    <a:cxn ang="0">
                      <a:pos x="246" y="23"/>
                    </a:cxn>
                    <a:cxn ang="0">
                      <a:pos x="246" y="28"/>
                    </a:cxn>
                    <a:cxn ang="0">
                      <a:pos x="245" y="32"/>
                    </a:cxn>
                    <a:cxn ang="0">
                      <a:pos x="242" y="36"/>
                    </a:cxn>
                    <a:cxn ang="0">
                      <a:pos x="240" y="39"/>
                    </a:cxn>
                    <a:cxn ang="0">
                      <a:pos x="236" y="42"/>
                    </a:cxn>
                    <a:cxn ang="0">
                      <a:pos x="233" y="44"/>
                    </a:cxn>
                    <a:cxn ang="0">
                      <a:pos x="229" y="45"/>
                    </a:cxn>
                    <a:cxn ang="0">
                      <a:pos x="224" y="45"/>
                    </a:cxn>
                    <a:cxn ang="0">
                      <a:pos x="24" y="45"/>
                    </a:cxn>
                    <a:cxn ang="0">
                      <a:pos x="24" y="45"/>
                    </a:cxn>
                    <a:cxn ang="0">
                      <a:pos x="19" y="45"/>
                    </a:cxn>
                    <a:cxn ang="0">
                      <a:pos x="14" y="44"/>
                    </a:cxn>
                    <a:cxn ang="0">
                      <a:pos x="10" y="42"/>
                    </a:cxn>
                    <a:cxn ang="0">
                      <a:pos x="6" y="39"/>
                    </a:cxn>
                    <a:cxn ang="0">
                      <a:pos x="4" y="36"/>
                    </a:cxn>
                    <a:cxn ang="0">
                      <a:pos x="3" y="32"/>
                    </a:cxn>
                    <a:cxn ang="0">
                      <a:pos x="0" y="28"/>
                    </a:cxn>
                    <a:cxn ang="0">
                      <a:pos x="0" y="23"/>
                    </a:cxn>
                    <a:cxn ang="0">
                      <a:pos x="0" y="23"/>
                    </a:cxn>
                    <a:cxn ang="0">
                      <a:pos x="0" y="23"/>
                    </a:cxn>
                    <a:cxn ang="0">
                      <a:pos x="0" y="18"/>
                    </a:cxn>
                    <a:cxn ang="0">
                      <a:pos x="3" y="14"/>
                    </a:cxn>
                    <a:cxn ang="0">
                      <a:pos x="4" y="11"/>
                    </a:cxn>
                    <a:cxn ang="0">
                      <a:pos x="6" y="7"/>
                    </a:cxn>
                    <a:cxn ang="0">
                      <a:pos x="10" y="5"/>
                    </a:cxn>
                    <a:cxn ang="0">
                      <a:pos x="14" y="2"/>
                    </a:cxn>
                    <a:cxn ang="0">
                      <a:pos x="19" y="1"/>
                    </a:cxn>
                    <a:cxn ang="0">
                      <a:pos x="24" y="0"/>
                    </a:cxn>
                    <a:cxn ang="0">
                      <a:pos x="24" y="0"/>
                    </a:cxn>
                  </a:cxnLst>
                  <a:rect b="b" l="0" r="r" t="0"/>
                  <a:pathLst>
                    <a:path h="45" w="246">
                      <a:moveTo>
                        <a:pt x="24" y="0"/>
                      </a:moveTo>
                      <a:lnTo>
                        <a:pt x="224" y="0"/>
                      </a:lnTo>
                      <a:lnTo>
                        <a:pt x="224" y="0"/>
                      </a:lnTo>
                      <a:lnTo>
                        <a:pt x="229" y="1"/>
                      </a:lnTo>
                      <a:lnTo>
                        <a:pt x="233" y="2"/>
                      </a:lnTo>
                      <a:lnTo>
                        <a:pt x="236" y="5"/>
                      </a:lnTo>
                      <a:lnTo>
                        <a:pt x="240" y="7"/>
                      </a:lnTo>
                      <a:lnTo>
                        <a:pt x="242" y="11"/>
                      </a:lnTo>
                      <a:lnTo>
                        <a:pt x="245" y="14"/>
                      </a:lnTo>
                      <a:lnTo>
                        <a:pt x="246" y="18"/>
                      </a:lnTo>
                      <a:lnTo>
                        <a:pt x="246" y="23"/>
                      </a:lnTo>
                      <a:lnTo>
                        <a:pt x="246" y="23"/>
                      </a:lnTo>
                      <a:lnTo>
                        <a:pt x="246" y="23"/>
                      </a:lnTo>
                      <a:lnTo>
                        <a:pt x="246" y="28"/>
                      </a:lnTo>
                      <a:lnTo>
                        <a:pt x="245" y="32"/>
                      </a:lnTo>
                      <a:lnTo>
                        <a:pt x="242" y="36"/>
                      </a:lnTo>
                      <a:lnTo>
                        <a:pt x="240" y="39"/>
                      </a:lnTo>
                      <a:lnTo>
                        <a:pt x="236" y="42"/>
                      </a:lnTo>
                      <a:lnTo>
                        <a:pt x="233" y="44"/>
                      </a:lnTo>
                      <a:lnTo>
                        <a:pt x="229" y="45"/>
                      </a:lnTo>
                      <a:lnTo>
                        <a:pt x="224" y="45"/>
                      </a:lnTo>
                      <a:lnTo>
                        <a:pt x="24" y="45"/>
                      </a:lnTo>
                      <a:lnTo>
                        <a:pt x="24" y="45"/>
                      </a:lnTo>
                      <a:lnTo>
                        <a:pt x="19" y="45"/>
                      </a:lnTo>
                      <a:lnTo>
                        <a:pt x="14" y="44"/>
                      </a:lnTo>
                      <a:lnTo>
                        <a:pt x="10" y="42"/>
                      </a:lnTo>
                      <a:lnTo>
                        <a:pt x="6" y="39"/>
                      </a:lnTo>
                      <a:lnTo>
                        <a:pt x="4" y="36"/>
                      </a:lnTo>
                      <a:lnTo>
                        <a:pt x="3" y="32"/>
                      </a:lnTo>
                      <a:lnTo>
                        <a:pt x="0" y="28"/>
                      </a:lnTo>
                      <a:lnTo>
                        <a:pt x="0" y="23"/>
                      </a:lnTo>
                      <a:lnTo>
                        <a:pt x="0" y="23"/>
                      </a:lnTo>
                      <a:lnTo>
                        <a:pt x="0" y="23"/>
                      </a:lnTo>
                      <a:lnTo>
                        <a:pt x="0" y="18"/>
                      </a:lnTo>
                      <a:lnTo>
                        <a:pt x="3" y="14"/>
                      </a:lnTo>
                      <a:lnTo>
                        <a:pt x="4" y="11"/>
                      </a:lnTo>
                      <a:lnTo>
                        <a:pt x="6" y="7"/>
                      </a:lnTo>
                      <a:lnTo>
                        <a:pt x="10" y="5"/>
                      </a:lnTo>
                      <a:lnTo>
                        <a:pt x="14" y="2"/>
                      </a:lnTo>
                      <a:lnTo>
                        <a:pt x="19" y="1"/>
                      </a:lnTo>
                      <a:lnTo>
                        <a:pt x="24" y="0"/>
                      </a:lnTo>
                      <a:lnTo>
                        <a:pt x="24" y="0"/>
                      </a:lnTo>
                      <a:close/>
                    </a:path>
                  </a:pathLst>
                </a:custGeom>
                <a:grpFill/>
                <a:ln w="9525">
                  <a:noFill/>
                  <a:round/>
                </a:ln>
              </p:spPr>
              <p:txBody>
                <a:bodyPr/>
                <a:lstStyle/>
                <a:p>
                  <a:pPr defTabSz="685800">
                    <a:defRPr/>
                  </a:pPr>
                  <a:endParaRPr lang="en-US" sz="1500">
                    <a:latin typeface="+mn-ea"/>
                    <a:sym charset="-122" panose="02010601030101010101" pitchFamily="2" typeface="FZHei-B01S"/>
                  </a:endParaRPr>
                </a:p>
              </p:txBody>
            </p:sp>
          </p:grpSp>
        </p:grpSp>
        <p:grpSp>
          <p:nvGrpSpPr>
            <p:cNvPr id="42" name="Group 82">
              <a:extLst>
                <a:ext uri="{FF2B5EF4-FFF2-40B4-BE49-F238E27FC236}">
                  <a16:creationId xmlns:a16="http://schemas.microsoft.com/office/drawing/2014/main" id="{AB734A59-B2D9-4304-B26B-C6126A46EA26}"/>
                </a:ext>
              </a:extLst>
            </p:cNvPr>
            <p:cNvGrpSpPr/>
            <p:nvPr/>
          </p:nvGrpSpPr>
          <p:grpSpPr>
            <a:xfrm>
              <a:off x="5089684" y="1437875"/>
              <a:ext cx="582930" cy="582930"/>
              <a:chOff x="5143504" y="1428742"/>
              <a:chExt cx="636196" cy="636164"/>
            </a:xfrm>
          </p:grpSpPr>
          <p:sp>
            <p:nvSpPr>
              <p:cNvPr id="43" name="Rectangle 16">
                <a:extLst>
                  <a:ext uri="{FF2B5EF4-FFF2-40B4-BE49-F238E27FC236}">
                    <a16:creationId xmlns:a16="http://schemas.microsoft.com/office/drawing/2014/main" id="{E348870D-5928-43BD-867A-08D4512DE11C}"/>
                  </a:ext>
                </a:extLst>
              </p:cNvPr>
              <p:cNvSpPr/>
              <p:nvPr/>
            </p:nvSpPr>
            <p:spPr>
              <a:xfrm>
                <a:off x="5143504" y="1428713"/>
                <a:ext cx="636592" cy="63633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nvGrpSpPr>
              <p:cNvPr id="44" name="Group 68">
                <a:extLst>
                  <a:ext uri="{FF2B5EF4-FFF2-40B4-BE49-F238E27FC236}">
                    <a16:creationId xmlns:a16="http://schemas.microsoft.com/office/drawing/2014/main" id="{7A902F0C-D4F7-40B3-B04C-5BC7735D50C0}"/>
                  </a:ext>
                </a:extLst>
              </p:cNvPr>
              <p:cNvGrpSpPr/>
              <p:nvPr/>
            </p:nvGrpSpPr>
            <p:grpSpPr>
              <a:xfrm>
                <a:off x="5301319" y="1581456"/>
                <a:ext cx="337042" cy="337616"/>
                <a:chOff x="6998061" y="3496249"/>
                <a:chExt cx="366051" cy="366676"/>
              </a:xfrm>
              <a:solidFill>
                <a:schemeClr val="bg1"/>
              </a:solidFill>
            </p:grpSpPr>
            <p:sp>
              <p:nvSpPr>
                <p:cNvPr id="45" name="AutoShape 7">
                  <a:extLst>
                    <a:ext uri="{FF2B5EF4-FFF2-40B4-BE49-F238E27FC236}">
                      <a16:creationId xmlns:a16="http://schemas.microsoft.com/office/drawing/2014/main" id="{1E984B62-47C3-43D8-8B8F-F3496816DD73}"/>
                    </a:ext>
                  </a:extLst>
                </p:cNvPr>
                <p:cNvSpPr/>
                <p:nvPr/>
              </p:nvSpPr>
              <p:spPr bwMode="auto">
                <a:xfrm>
                  <a:off x="6998061" y="3496249"/>
                  <a:ext cx="366051" cy="366676"/>
                </a:xfrm>
                <a:custGeom>
                  <a:gdLst>
                    <a:gd fmla="+- 0 10800 1271" name="T0"/>
                    <a:gd fmla="*/ T0 w 19058" name="T1"/>
                    <a:gd fmla="+- 0 10799 1270" name="T2"/>
                    <a:gd fmla="*/ 10799 h 19059" name="T3"/>
                    <a:gd fmla="+- 0 10800 1271" name="T4"/>
                    <a:gd fmla="*/ T4 w 19058" name="T5"/>
                    <a:gd fmla="+- 0 10799 1270" name="T6"/>
                    <a:gd fmla="*/ 10799 h 19059" name="T7"/>
                    <a:gd fmla="+- 0 10800 1271" name="T8"/>
                    <a:gd fmla="*/ T8 w 19058" name="T9"/>
                    <a:gd fmla="+- 0 10799 1270" name="T10"/>
                    <a:gd fmla="*/ 10799 h 19059" name="T11"/>
                    <a:gd fmla="+- 0 10800 1271" name="T12"/>
                    <a:gd fmla="*/ T12 w 19058" name="T13"/>
                    <a:gd fmla="+- 0 10799 1270" name="T14"/>
                    <a:gd fmla="*/ 10799 h 19059" name="T15"/>
                  </a:gdLst>
                  <a:cxnLst>
                    <a:cxn ang="0">
                      <a:pos x="T1" y="T3"/>
                    </a:cxn>
                    <a:cxn ang="0">
                      <a:pos x="T5" y="T7"/>
                    </a:cxn>
                    <a:cxn ang="0">
                      <a:pos x="T9" y="T11"/>
                    </a:cxn>
                    <a:cxn ang="0">
                      <a:pos x="T13" y="T15"/>
                    </a:cxn>
                  </a:cxnLst>
                  <a:rect b="b" l="0" r="r" t="0"/>
                  <a:pathLst>
                    <a:path h="19059" w="19058">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6" name="AutoShape 8">
                  <a:extLst>
                    <a:ext uri="{FF2B5EF4-FFF2-40B4-BE49-F238E27FC236}">
                      <a16:creationId xmlns:a16="http://schemas.microsoft.com/office/drawing/2014/main" id="{B88564B5-EB65-45C8-BE93-3EEF8DC1F60C}"/>
                    </a:ext>
                  </a:extLst>
                </p:cNvPr>
                <p:cNvSpPr/>
                <p:nvPr/>
              </p:nvSpPr>
              <p:spPr bwMode="auto">
                <a:xfrm>
                  <a:off x="7158247" y="3656437"/>
                  <a:ext cx="45678" cy="45678"/>
                </a:xfrm>
                <a:custGeom>
                  <a:gdLst>
                    <a:gd fmla="+- 0 10801 1272" name="T0"/>
                    <a:gd fmla="*/ T0 w 19059" name="T1"/>
                    <a:gd fmla="+- 0 10800 1272" name="T2"/>
                    <a:gd fmla="*/ 10800 h 19056" name="T3"/>
                    <a:gd fmla="+- 0 10801 1272" name="T4"/>
                    <a:gd fmla="*/ T4 w 19059" name="T5"/>
                    <a:gd fmla="+- 0 10800 1272" name="T6"/>
                    <a:gd fmla="*/ 10800 h 19056" name="T7"/>
                    <a:gd fmla="+- 0 10801 1272" name="T8"/>
                    <a:gd fmla="*/ T8 w 19059" name="T9"/>
                    <a:gd fmla="+- 0 10800 1272" name="T10"/>
                    <a:gd fmla="*/ 10800 h 19056" name="T11"/>
                    <a:gd fmla="+- 0 10801 1272" name="T12"/>
                    <a:gd fmla="*/ T12 w 19059" name="T13"/>
                    <a:gd fmla="+- 0 10800 1272" name="T14"/>
                    <a:gd fmla="*/ 10800 h 19056" name="T15"/>
                  </a:gdLst>
                  <a:cxnLst>
                    <a:cxn ang="0">
                      <a:pos x="T1" y="T3"/>
                    </a:cxn>
                    <a:cxn ang="0">
                      <a:pos x="T5" y="T7"/>
                    </a:cxn>
                    <a:cxn ang="0">
                      <a:pos x="T9" y="T11"/>
                    </a:cxn>
                    <a:cxn ang="0">
                      <a:pos x="T13" y="T15"/>
                    </a:cxn>
                  </a:cxnLst>
                  <a:rect b="b" l="0" r="r" t="0"/>
                  <a:pathLst>
                    <a:path h="19056" w="19059">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7" name="AutoShape 9">
                  <a:extLst>
                    <a:ext uri="{FF2B5EF4-FFF2-40B4-BE49-F238E27FC236}">
                      <a16:creationId xmlns:a16="http://schemas.microsoft.com/office/drawing/2014/main" id="{7564E832-23C0-49A4-B702-27A2DB8351C9}"/>
                    </a:ext>
                  </a:extLst>
                </p:cNvPr>
                <p:cNvSpPr/>
                <p:nvPr/>
              </p:nvSpPr>
              <p:spPr bwMode="auto">
                <a:xfrm>
                  <a:off x="7111943" y="3610758"/>
                  <a:ext cx="137660" cy="137660"/>
                </a:xfrm>
                <a:custGeom>
                  <a:gdLst>
                    <a:gd fmla="+- 0 10800 1271" name="T0"/>
                    <a:gd fmla="*/ T0 w 19059" name="T1"/>
                    <a:gd fmla="+- 0 10800 1271" name="T2"/>
                    <a:gd fmla="*/ 10800 h 19058" name="T3"/>
                    <a:gd fmla="+- 0 10800 1271" name="T4"/>
                    <a:gd fmla="*/ T4 w 19059" name="T5"/>
                    <a:gd fmla="+- 0 10800 1271" name="T6"/>
                    <a:gd fmla="*/ 10800 h 19058" name="T7"/>
                    <a:gd fmla="+- 0 10800 1271" name="T8"/>
                    <a:gd fmla="*/ T8 w 19059" name="T9"/>
                    <a:gd fmla="+- 0 10800 1271" name="T10"/>
                    <a:gd fmla="*/ 10800 h 19058" name="T11"/>
                    <a:gd fmla="+- 0 10800 1271" name="T12"/>
                    <a:gd fmla="*/ T12 w 19059" name="T13"/>
                    <a:gd fmla="+- 0 10800 1271" name="T14"/>
                    <a:gd fmla="*/ 10800 h 19058" name="T15"/>
                  </a:gdLst>
                  <a:cxnLst>
                    <a:cxn ang="0">
                      <a:pos x="T1" y="T3"/>
                    </a:cxn>
                    <a:cxn ang="0">
                      <a:pos x="T5" y="T7"/>
                    </a:cxn>
                    <a:cxn ang="0">
                      <a:pos x="T9" y="T11"/>
                    </a:cxn>
                    <a:cxn ang="0">
                      <a:pos x="T13" y="T15"/>
                    </a:cxn>
                  </a:cxnLst>
                  <a:rect b="b" l="0" r="r" t="0"/>
                  <a:pathLst>
                    <a:path h="19058" w="19059">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8" name="AutoShape 10">
                  <a:extLst>
                    <a:ext uri="{FF2B5EF4-FFF2-40B4-BE49-F238E27FC236}">
                      <a16:creationId xmlns:a16="http://schemas.microsoft.com/office/drawing/2014/main" id="{C378BBCE-614F-4861-A1F5-675AE640F8EB}"/>
                    </a:ext>
                  </a:extLst>
                </p:cNvPr>
                <p:cNvSpPr/>
                <p:nvPr/>
              </p:nvSpPr>
              <p:spPr bwMode="auto">
                <a:xfrm>
                  <a:off x="7203927" y="3702114"/>
                  <a:ext cx="56941" cy="58818"/>
                </a:xfrm>
                <a:custGeom>
                  <a:gdLst>
                    <a:gd fmla="+- 0 10804 288" name="T0"/>
                    <a:gd fmla="*/ T0 w 21033" name="T1"/>
                    <a:gd fmla="+- 0 10798 277" name="T2"/>
                    <a:gd fmla="*/ 10798 h 21043" name="T3"/>
                    <a:gd fmla="+- 0 10804 288" name="T4"/>
                    <a:gd fmla="*/ T4 w 21033" name="T5"/>
                    <a:gd fmla="+- 0 10798 277" name="T6"/>
                    <a:gd fmla="*/ 10798 h 21043" name="T7"/>
                    <a:gd fmla="+- 0 10804 288" name="T8"/>
                    <a:gd fmla="*/ T8 w 21033" name="T9"/>
                    <a:gd fmla="+- 0 10798 277" name="T10"/>
                    <a:gd fmla="*/ 10798 h 21043" name="T11"/>
                    <a:gd fmla="+- 0 10804 288" name="T12"/>
                    <a:gd fmla="*/ T12 w 21033" name="T13"/>
                    <a:gd fmla="+- 0 10798 277" name="T14"/>
                    <a:gd fmla="*/ 10798 h 21043" name="T15"/>
                  </a:gdLst>
                  <a:cxnLst>
                    <a:cxn ang="0">
                      <a:pos x="T1" y="T3"/>
                    </a:cxn>
                    <a:cxn ang="0">
                      <a:pos x="T5" y="T7"/>
                    </a:cxn>
                    <a:cxn ang="0">
                      <a:pos x="T9" y="T11"/>
                    </a:cxn>
                    <a:cxn ang="0">
                      <a:pos x="T13" y="T15"/>
                    </a:cxn>
                  </a:cxnLst>
                  <a:rect b="b" l="0" r="r" t="0"/>
                  <a:pathLst>
                    <a:path h="21043" w="2103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9" name="AutoShape 11">
                  <a:extLst>
                    <a:ext uri="{FF2B5EF4-FFF2-40B4-BE49-F238E27FC236}">
                      <a16:creationId xmlns:a16="http://schemas.microsoft.com/office/drawing/2014/main" id="{CD53A752-3721-4593-85DC-5BE0937352CA}"/>
                    </a:ext>
                  </a:extLst>
                </p:cNvPr>
                <p:cNvSpPr/>
                <p:nvPr/>
              </p:nvSpPr>
              <p:spPr bwMode="auto">
                <a:xfrm>
                  <a:off x="7226451" y="3725267"/>
                  <a:ext cx="81970" cy="83847"/>
                </a:xfrm>
                <a:custGeom>
                  <a:gdLst>
                    <a:gd fmla="+- 0 10803 203" name="T0"/>
                    <a:gd fmla="*/ T0 w 21201" name="T1"/>
                    <a:gd fmla="+- 0 10798 194" name="T2"/>
                    <a:gd fmla="*/ 10798 h 21209" name="T3"/>
                    <a:gd fmla="+- 0 10803 203" name="T4"/>
                    <a:gd fmla="*/ T4 w 21201" name="T5"/>
                    <a:gd fmla="+- 0 10798 194" name="T6"/>
                    <a:gd fmla="*/ 10798 h 21209" name="T7"/>
                    <a:gd fmla="+- 0 10803 203" name="T8"/>
                    <a:gd fmla="*/ T8 w 21201" name="T9"/>
                    <a:gd fmla="+- 0 10798 194" name="T10"/>
                    <a:gd fmla="*/ 10798 h 21209" name="T11"/>
                    <a:gd fmla="+- 0 10803 203" name="T12"/>
                    <a:gd fmla="*/ T12 w 21201" name="T13"/>
                    <a:gd fmla="+- 0 10798 194" name="T14"/>
                    <a:gd fmla="*/ 10798 h 21209" name="T15"/>
                  </a:gdLst>
                  <a:cxnLst>
                    <a:cxn ang="0">
                      <a:pos x="T1" y="T3"/>
                    </a:cxn>
                    <a:cxn ang="0">
                      <a:pos x="T5" y="T7"/>
                    </a:cxn>
                    <a:cxn ang="0">
                      <a:pos x="T9" y="T11"/>
                    </a:cxn>
                    <a:cxn ang="0">
                      <a:pos x="T13" y="T15"/>
                    </a:cxn>
                  </a:cxnLst>
                  <a:rect b="b" l="0" r="r" t="0"/>
                  <a:pathLst>
                    <a:path h="21209" w="21201">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50" name="AutoShape 12">
                  <a:extLst>
                    <a:ext uri="{FF2B5EF4-FFF2-40B4-BE49-F238E27FC236}">
                      <a16:creationId xmlns:a16="http://schemas.microsoft.com/office/drawing/2014/main" id="{9D38BB41-09F1-4236-9157-E7D1BA3FDB9C}"/>
                    </a:ext>
                  </a:extLst>
                </p:cNvPr>
                <p:cNvSpPr/>
                <p:nvPr/>
              </p:nvSpPr>
              <p:spPr bwMode="auto">
                <a:xfrm>
                  <a:off x="7215188" y="3714003"/>
                  <a:ext cx="69456" cy="70707"/>
                </a:xfrm>
                <a:custGeom>
                  <a:gdLst>
                    <a:gd fmla="+- 0 10802 238" name="T0"/>
                    <a:gd fmla="*/ T0 w 21128" name="T1"/>
                    <a:gd fmla="+- 0 10797 227" name="T2"/>
                    <a:gd fmla="*/ 10797 h 21141" name="T3"/>
                    <a:gd fmla="+- 0 10802 238" name="T4"/>
                    <a:gd fmla="*/ T4 w 21128" name="T5"/>
                    <a:gd fmla="+- 0 10797 227" name="T6"/>
                    <a:gd fmla="*/ 10797 h 21141" name="T7"/>
                    <a:gd fmla="+- 0 10802 238" name="T8"/>
                    <a:gd fmla="*/ T8 w 21128" name="T9"/>
                    <a:gd fmla="+- 0 10797 227" name="T10"/>
                    <a:gd fmla="*/ 10797 h 21141" name="T11"/>
                    <a:gd fmla="+- 0 10802 238" name="T12"/>
                    <a:gd fmla="*/ T12 w 21128" name="T13"/>
                    <a:gd fmla="+- 0 10797 227" name="T14"/>
                    <a:gd fmla="*/ 10797 h 21141" name="T15"/>
                  </a:gdLst>
                  <a:cxnLst>
                    <a:cxn ang="0">
                      <a:pos x="T1" y="T3"/>
                    </a:cxn>
                    <a:cxn ang="0">
                      <a:pos x="T5" y="T7"/>
                    </a:cxn>
                    <a:cxn ang="0">
                      <a:pos x="T9" y="T11"/>
                    </a:cxn>
                    <a:cxn ang="0">
                      <a:pos x="T13" y="T15"/>
                    </a:cxn>
                  </a:cxnLst>
                  <a:rect b="b" l="0" r="r" t="0"/>
                  <a:pathLst>
                    <a:path h="21141" w="21128">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51" name="AutoShape 13">
                  <a:extLst>
                    <a:ext uri="{FF2B5EF4-FFF2-40B4-BE49-F238E27FC236}">
                      <a16:creationId xmlns:a16="http://schemas.microsoft.com/office/drawing/2014/main" id="{B0AD4F21-0E34-4CF5-9D50-738D7D88B27E}"/>
                    </a:ext>
                  </a:extLst>
                </p:cNvPr>
                <p:cNvSpPr/>
                <p:nvPr/>
              </p:nvSpPr>
              <p:spPr bwMode="auto">
                <a:xfrm>
                  <a:off x="7100682" y="3599495"/>
                  <a:ext cx="57567" cy="58192"/>
                </a:xfrm>
                <a:custGeom>
                  <a:gdLst>
                    <a:gd fmla="+- 0 10797 278" name="T0"/>
                    <a:gd fmla="*/ T0 w 21039" name="T1"/>
                    <a:gd fmla="+- 0 10803 281" name="T2"/>
                    <a:gd fmla="*/ 10803 h 21044" name="T3"/>
                    <a:gd fmla="+- 0 10797 278" name="T4"/>
                    <a:gd fmla="*/ T4 w 21039" name="T5"/>
                    <a:gd fmla="+- 0 10803 281" name="T6"/>
                    <a:gd fmla="*/ 10803 h 21044" name="T7"/>
                    <a:gd fmla="+- 0 10797 278" name="T8"/>
                    <a:gd fmla="*/ T8 w 21039" name="T9"/>
                    <a:gd fmla="+- 0 10803 281" name="T10"/>
                    <a:gd fmla="*/ 10803 h 21044" name="T11"/>
                    <a:gd fmla="+- 0 10797 278" name="T12"/>
                    <a:gd fmla="*/ T12 w 21039" name="T13"/>
                    <a:gd fmla="+- 0 10803 281" name="T14"/>
                    <a:gd fmla="*/ 10803 h 21044" name="T15"/>
                  </a:gdLst>
                  <a:cxnLst>
                    <a:cxn ang="0">
                      <a:pos x="T1" y="T3"/>
                    </a:cxn>
                    <a:cxn ang="0">
                      <a:pos x="T5" y="T7"/>
                    </a:cxn>
                    <a:cxn ang="0">
                      <a:pos x="T9" y="T11"/>
                    </a:cxn>
                    <a:cxn ang="0">
                      <a:pos x="T13" y="T15"/>
                    </a:cxn>
                  </a:cxnLst>
                  <a:rect b="b" l="0" r="r" t="0"/>
                  <a:pathLst>
                    <a:path h="21044" w="21039">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52" name="AutoShape 14">
                  <a:extLst>
                    <a:ext uri="{FF2B5EF4-FFF2-40B4-BE49-F238E27FC236}">
                      <a16:creationId xmlns:a16="http://schemas.microsoft.com/office/drawing/2014/main" id="{C0D58FAA-AC9E-4DF8-B22A-3E5B5248A796}"/>
                    </a:ext>
                  </a:extLst>
                </p:cNvPr>
                <p:cNvSpPr/>
                <p:nvPr/>
              </p:nvSpPr>
              <p:spPr bwMode="auto">
                <a:xfrm>
                  <a:off x="7055002" y="3553816"/>
                  <a:ext cx="81970" cy="83222"/>
                </a:xfrm>
                <a:custGeom>
                  <a:gdLst>
                    <a:gd fmla="+- 0 10797 198" name="T0"/>
                    <a:gd fmla="*/ T0 w 21199" name="T1"/>
                    <a:gd fmla="+- 0 10802 198" name="T2"/>
                    <a:gd fmla="*/ 10802 h 21208" name="T3"/>
                    <a:gd fmla="+- 0 10797 198" name="T4"/>
                    <a:gd fmla="*/ T4 w 21199" name="T5"/>
                    <a:gd fmla="+- 0 10802 198" name="T6"/>
                    <a:gd fmla="*/ 10802 h 21208" name="T7"/>
                    <a:gd fmla="+- 0 10797 198" name="T8"/>
                    <a:gd fmla="*/ T8 w 21199" name="T9"/>
                    <a:gd fmla="+- 0 10802 198" name="T10"/>
                    <a:gd fmla="*/ 10802 h 21208" name="T11"/>
                    <a:gd fmla="+- 0 10797 198" name="T12"/>
                    <a:gd fmla="*/ T12 w 21199" name="T13"/>
                    <a:gd fmla="+- 0 10802 198" name="T14"/>
                    <a:gd fmla="*/ 10802 h 21208" name="T15"/>
                  </a:gdLst>
                  <a:cxnLst>
                    <a:cxn ang="0">
                      <a:pos x="T1" y="T3"/>
                    </a:cxn>
                    <a:cxn ang="0">
                      <a:pos x="T5" y="T7"/>
                    </a:cxn>
                    <a:cxn ang="0">
                      <a:pos x="T9" y="T11"/>
                    </a:cxn>
                    <a:cxn ang="0">
                      <a:pos x="T13" y="T15"/>
                    </a:cxn>
                  </a:cxnLst>
                  <a:rect b="b" l="0" r="r" t="0"/>
                  <a:pathLst>
                    <a:path h="21208" w="21199">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53" name="AutoShape 15">
                  <a:extLst>
                    <a:ext uri="{FF2B5EF4-FFF2-40B4-BE49-F238E27FC236}">
                      <a16:creationId xmlns:a16="http://schemas.microsoft.com/office/drawing/2014/main" id="{F8FD1D5E-7486-4214-8E4E-A239AA4A35D5}"/>
                    </a:ext>
                  </a:extLst>
                </p:cNvPr>
                <p:cNvSpPr/>
                <p:nvPr/>
              </p:nvSpPr>
              <p:spPr bwMode="auto">
                <a:xfrm>
                  <a:off x="7078154" y="3576343"/>
                  <a:ext cx="69456" cy="71333"/>
                </a:xfrm>
                <a:custGeom>
                  <a:gdLst>
                    <a:gd fmla="+- 0 10796 232" name="T0"/>
                    <a:gd fmla="*/ T0 w 21129" name="T1"/>
                    <a:gd fmla="+- 0 10804 234" name="T2"/>
                    <a:gd fmla="*/ 10804 h 21141" name="T3"/>
                    <a:gd fmla="+- 0 10796 232" name="T4"/>
                    <a:gd fmla="*/ T4 w 21129" name="T5"/>
                    <a:gd fmla="+- 0 10804 234" name="T6"/>
                    <a:gd fmla="*/ 10804 h 21141" name="T7"/>
                    <a:gd fmla="+- 0 10796 232" name="T8"/>
                    <a:gd fmla="*/ T8 w 21129" name="T9"/>
                    <a:gd fmla="+- 0 10804 234" name="T10"/>
                    <a:gd fmla="*/ 10804 h 21141" name="T11"/>
                    <a:gd fmla="+- 0 10796 232" name="T12"/>
                    <a:gd fmla="*/ T12 w 21129" name="T13"/>
                    <a:gd fmla="+- 0 10804 234" name="T14"/>
                    <a:gd fmla="*/ 10804 h 21141" name="T15"/>
                  </a:gdLst>
                  <a:cxnLst>
                    <a:cxn ang="0">
                      <a:pos x="T1" y="T3"/>
                    </a:cxn>
                    <a:cxn ang="0">
                      <a:pos x="T5" y="T7"/>
                    </a:cxn>
                    <a:cxn ang="0">
                      <a:pos x="T9" y="T11"/>
                    </a:cxn>
                    <a:cxn ang="0">
                      <a:pos x="T13" y="T15"/>
                    </a:cxn>
                  </a:cxnLst>
                  <a:rect b="b" l="0" r="r" t="0"/>
                  <a:pathLst>
                    <a:path h="21141" w="21129">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grpSp>
        </p:grpSp>
        <p:grpSp>
          <p:nvGrpSpPr>
            <p:cNvPr id="54" name="Group 81">
              <a:extLst>
                <a:ext uri="{FF2B5EF4-FFF2-40B4-BE49-F238E27FC236}">
                  <a16:creationId xmlns:a16="http://schemas.microsoft.com/office/drawing/2014/main" id="{1B440845-8525-4999-8DD6-CD254A02FE5B}"/>
                </a:ext>
              </a:extLst>
            </p:cNvPr>
            <p:cNvGrpSpPr/>
            <p:nvPr/>
          </p:nvGrpSpPr>
          <p:grpSpPr>
            <a:xfrm>
              <a:off x="5089684" y="2419426"/>
              <a:ext cx="582930" cy="582930"/>
              <a:chOff x="5143504" y="2500312"/>
              <a:chExt cx="636196" cy="636164"/>
            </a:xfrm>
          </p:grpSpPr>
          <p:sp>
            <p:nvSpPr>
              <p:cNvPr id="55" name="Rectangle 23">
                <a:extLst>
                  <a:ext uri="{FF2B5EF4-FFF2-40B4-BE49-F238E27FC236}">
                    <a16:creationId xmlns:a16="http://schemas.microsoft.com/office/drawing/2014/main" id="{EA9A1361-3706-46C2-8A3A-3BAADCC22892}"/>
                  </a:ext>
                </a:extLst>
              </p:cNvPr>
              <p:cNvSpPr/>
              <p:nvPr/>
            </p:nvSpPr>
            <p:spPr>
              <a:xfrm>
                <a:off x="5143504" y="2500284"/>
                <a:ext cx="636592" cy="63633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nvGrpSpPr>
              <p:cNvPr id="56" name="Group 78">
                <a:extLst>
                  <a:ext uri="{FF2B5EF4-FFF2-40B4-BE49-F238E27FC236}">
                    <a16:creationId xmlns:a16="http://schemas.microsoft.com/office/drawing/2014/main" id="{06BC8468-128F-47EF-AF2B-14E876E4EE5D}"/>
                  </a:ext>
                </a:extLst>
              </p:cNvPr>
              <p:cNvGrpSpPr/>
              <p:nvPr/>
            </p:nvGrpSpPr>
            <p:grpSpPr>
              <a:xfrm>
                <a:off x="5333133" y="2643188"/>
                <a:ext cx="272454" cy="363686"/>
                <a:chOff x="1868971" y="2767277"/>
                <a:chExt cx="274694" cy="366676"/>
              </a:xfrm>
              <a:solidFill>
                <a:schemeClr val="bg1"/>
              </a:solidFill>
            </p:grpSpPr>
            <p:sp>
              <p:nvSpPr>
                <p:cNvPr id="57" name="AutoShape 115">
                  <a:extLst>
                    <a:ext uri="{FF2B5EF4-FFF2-40B4-BE49-F238E27FC236}">
                      <a16:creationId xmlns:a16="http://schemas.microsoft.com/office/drawing/2014/main" id="{A488E8A9-7DB0-4AFF-9055-1E9B57B1A439}"/>
                    </a:ext>
                  </a:extLst>
                </p:cNvPr>
                <p:cNvSpPr/>
                <p:nvPr/>
              </p:nvSpPr>
              <p:spPr bwMode="auto">
                <a:xfrm>
                  <a:off x="1868971" y="2767277"/>
                  <a:ext cx="274694" cy="36667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58" name="AutoShape 116">
                  <a:extLst>
                    <a:ext uri="{FF2B5EF4-FFF2-40B4-BE49-F238E27FC236}">
                      <a16:creationId xmlns:a16="http://schemas.microsoft.com/office/drawing/2014/main" id="{7D8398D2-4A12-4D59-8F59-0B464FD13BA2}"/>
                    </a:ext>
                  </a:extLst>
                </p:cNvPr>
                <p:cNvSpPr/>
                <p:nvPr/>
              </p:nvSpPr>
              <p:spPr bwMode="auto">
                <a:xfrm>
                  <a:off x="1983479" y="2985030"/>
                  <a:ext cx="45678" cy="6883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grpSp>
        </p:grpSp>
      </p:grpSp>
      <p:sp>
        <p:nvSpPr>
          <p:cNvPr id="61" name="Rectangle 6">
            <a:extLst>
              <a:ext uri="{FF2B5EF4-FFF2-40B4-BE49-F238E27FC236}">
                <a16:creationId xmlns:a16="http://schemas.microsoft.com/office/drawing/2014/main" id="{AA7C7F07-418F-4649-A71E-80BF386161CC}"/>
              </a:ext>
            </a:extLst>
          </p:cNvPr>
          <p:cNvSpPr>
            <a:spLocks noChangeArrowheads="1"/>
          </p:cNvSpPr>
          <p:nvPr/>
        </p:nvSpPr>
        <p:spPr bwMode="auto">
          <a:xfrm>
            <a:off x="5943600" y="1295410"/>
            <a:ext cx="2608854" cy="381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ts val="1500"/>
              </a:lnSpc>
            </a:pPr>
            <a:r>
              <a:rPr altLang="en-US" lang="zh-CN" sz="1400">
                <a:solidFill>
                  <a:schemeClr val="tx1">
                    <a:lumMod val="85000"/>
                    <a:lumOff val="15000"/>
                  </a:schemeClr>
                </a:solidFill>
                <a:latin typeface="+mn-ea"/>
                <a:sym charset="-122" panose="02010601030101010101" pitchFamily="2" typeface="FZHei-B01S"/>
              </a:rPr>
              <a:t>可以帮助业务高效，畅通开展的所有信息，都是有效信息。</a:t>
            </a:r>
          </a:p>
        </p:txBody>
      </p:sp>
      <p:sp>
        <p:nvSpPr>
          <p:cNvPr id="71" name="Rectangle 6">
            <a:extLst>
              <a:ext uri="{FF2B5EF4-FFF2-40B4-BE49-F238E27FC236}">
                <a16:creationId xmlns:a16="http://schemas.microsoft.com/office/drawing/2014/main" id="{AA7C7F07-418F-4649-A71E-80BF386161CC}"/>
              </a:ext>
            </a:extLst>
          </p:cNvPr>
          <p:cNvSpPr>
            <a:spLocks noChangeArrowheads="1"/>
          </p:cNvSpPr>
          <p:nvPr/>
        </p:nvSpPr>
        <p:spPr bwMode="auto">
          <a:xfrm>
            <a:off x="5952056" y="2486731"/>
            <a:ext cx="2608854" cy="381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ts val="1500"/>
              </a:lnSpc>
            </a:pPr>
            <a:r>
              <a:rPr altLang="en-US" lang="zh-CN" sz="1400">
                <a:solidFill>
                  <a:schemeClr val="tx1">
                    <a:lumMod val="85000"/>
                    <a:lumOff val="15000"/>
                  </a:schemeClr>
                </a:solidFill>
                <a:latin typeface="+mn-ea"/>
                <a:sym charset="-122" panose="02010601030101010101" pitchFamily="2" typeface="FZHei-B01S"/>
              </a:rPr>
              <a:t>建立客户信息数据库, 【讨论】这里需要收集多少有效信息？</a:t>
            </a:r>
          </a:p>
        </p:txBody>
      </p:sp>
      <p:sp>
        <p:nvSpPr>
          <p:cNvPr id="72" name="Rectangle 6">
            <a:extLst>
              <a:ext uri="{FF2B5EF4-FFF2-40B4-BE49-F238E27FC236}">
                <a16:creationId xmlns:a16="http://schemas.microsoft.com/office/drawing/2014/main" id="{AA7C7F07-418F-4649-A71E-80BF386161CC}"/>
              </a:ext>
            </a:extLst>
          </p:cNvPr>
          <p:cNvSpPr>
            <a:spLocks noChangeArrowheads="1"/>
          </p:cNvSpPr>
          <p:nvPr/>
        </p:nvSpPr>
        <p:spPr bwMode="auto">
          <a:xfrm>
            <a:off x="5925546" y="3566301"/>
            <a:ext cx="2608854" cy="381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ts val="1500"/>
              </a:lnSpc>
            </a:pPr>
            <a:r>
              <a:rPr altLang="zh-CN" lang="en-US" sz="1400">
                <a:solidFill>
                  <a:schemeClr val="tx1">
                    <a:lumMod val="85000"/>
                    <a:lumOff val="15000"/>
                  </a:schemeClr>
                </a:solidFill>
                <a:latin typeface="+mn-ea"/>
                <a:sym charset="-122" panose="02010601030101010101" pitchFamily="2" typeface="FZHei-B01S"/>
              </a:rPr>
              <a:t>【可视】身材，性格，样貌？</a:t>
            </a:r>
          </a:p>
          <a:p>
            <a:pPr>
              <a:lnSpc>
                <a:spcPts val="1500"/>
              </a:lnSpc>
            </a:pPr>
            <a:r>
              <a:rPr altLang="zh-CN" lang="en-US" sz="1400">
                <a:solidFill>
                  <a:schemeClr val="tx1">
                    <a:lumMod val="85000"/>
                    <a:lumOff val="15000"/>
                  </a:schemeClr>
                </a:solidFill>
                <a:latin typeface="+mn-ea"/>
                <a:sym charset="-122" panose="02010601030101010101" pitchFamily="2" typeface="FZHei-B01S"/>
              </a:rPr>
              <a:t>【相关】喜好，兴趣，习惯？</a:t>
            </a:r>
          </a:p>
        </p:txBody>
      </p:sp>
      <p:sp>
        <p:nvSpPr>
          <p:cNvPr id="73" name="Rectangle 6">
            <a:extLst>
              <a:ext uri="{FF2B5EF4-FFF2-40B4-BE49-F238E27FC236}">
                <a16:creationId xmlns:a16="http://schemas.microsoft.com/office/drawing/2014/main" id="{AA7C7F07-418F-4649-A71E-80BF386161CC}"/>
              </a:ext>
            </a:extLst>
          </p:cNvPr>
          <p:cNvSpPr>
            <a:spLocks noChangeArrowheads="1"/>
          </p:cNvSpPr>
          <p:nvPr/>
        </p:nvSpPr>
        <p:spPr bwMode="auto">
          <a:xfrm>
            <a:off x="533400" y="1255450"/>
            <a:ext cx="2608854"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r">
              <a:lnSpc>
                <a:spcPts val="1500"/>
              </a:lnSpc>
            </a:pPr>
            <a:r>
              <a:rPr altLang="zh-CN" lang="en-US" smtClean="0" sz="1400">
                <a:solidFill>
                  <a:schemeClr val="tx1">
                    <a:lumMod val="85000"/>
                    <a:lumOff val="15000"/>
                  </a:schemeClr>
                </a:solidFill>
                <a:latin typeface="+mn-ea"/>
                <a:sym charset="-122" panose="02010601030101010101" pitchFamily="2" typeface="FZHei-B01S"/>
              </a:rPr>
              <a:t>【延伸】家庭，价值观，交际圈？</a:t>
            </a:r>
          </a:p>
          <a:p>
            <a:pPr algn="r">
              <a:lnSpc>
                <a:spcPts val="1500"/>
              </a:lnSpc>
            </a:pPr>
            <a:r>
              <a:rPr altLang="zh-CN" lang="en-US" smtClean="0" sz="1400">
                <a:solidFill>
                  <a:schemeClr val="tx1">
                    <a:lumMod val="85000"/>
                    <a:lumOff val="15000"/>
                  </a:schemeClr>
                </a:solidFill>
                <a:latin typeface="+mn-ea"/>
                <a:sym charset="-122" panose="02010601030101010101" pitchFamily="2" typeface="FZHei-B01S"/>
              </a:rPr>
              <a:t>哪些信息时直接的，哪些信息可产生价值？</a:t>
            </a:r>
          </a:p>
        </p:txBody>
      </p:sp>
      <p:sp>
        <p:nvSpPr>
          <p:cNvPr id="74" name="Rectangle 6">
            <a:extLst>
              <a:ext uri="{FF2B5EF4-FFF2-40B4-BE49-F238E27FC236}">
                <a16:creationId xmlns:a16="http://schemas.microsoft.com/office/drawing/2014/main" id="{AA7C7F07-418F-4649-A71E-80BF386161CC}"/>
              </a:ext>
            </a:extLst>
          </p:cNvPr>
          <p:cNvSpPr>
            <a:spLocks noChangeArrowheads="1"/>
          </p:cNvSpPr>
          <p:nvPr/>
        </p:nvSpPr>
        <p:spPr bwMode="auto">
          <a:xfrm>
            <a:off x="541856" y="2530412"/>
            <a:ext cx="2608854" cy="381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r">
              <a:lnSpc>
                <a:spcPts val="1500"/>
              </a:lnSpc>
            </a:pPr>
            <a:r>
              <a:rPr altLang="en-US" lang="zh-CN" sz="1400">
                <a:solidFill>
                  <a:schemeClr val="tx1">
                    <a:lumMod val="85000"/>
                    <a:lumOff val="15000"/>
                  </a:schemeClr>
                </a:solidFill>
                <a:latin typeface="+mn-ea"/>
                <a:sym charset="-122" panose="02010601030101010101" pitchFamily="2" typeface="FZHei-B01S"/>
              </a:rPr>
              <a:t>我们一直在寻找这样的客户：能够与我们的业务匹配</a:t>
            </a:r>
          </a:p>
        </p:txBody>
      </p:sp>
      <p:sp>
        <p:nvSpPr>
          <p:cNvPr id="75" name="Rectangle 6">
            <a:extLst>
              <a:ext uri="{FF2B5EF4-FFF2-40B4-BE49-F238E27FC236}">
                <a16:creationId xmlns:a16="http://schemas.microsoft.com/office/drawing/2014/main" id="{AA7C7F07-418F-4649-A71E-80BF386161CC}"/>
              </a:ext>
            </a:extLst>
          </p:cNvPr>
          <p:cNvSpPr>
            <a:spLocks noChangeArrowheads="1"/>
          </p:cNvSpPr>
          <p:nvPr/>
        </p:nvSpPr>
        <p:spPr bwMode="auto">
          <a:xfrm>
            <a:off x="556054" y="3609982"/>
            <a:ext cx="2608854" cy="381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r">
              <a:lnSpc>
                <a:spcPts val="1500"/>
              </a:lnSpc>
            </a:pPr>
            <a:r>
              <a:rPr altLang="en-US" lang="zh-CN" sz="1400">
                <a:solidFill>
                  <a:schemeClr val="tx1">
                    <a:lumMod val="85000"/>
                    <a:lumOff val="15000"/>
                  </a:schemeClr>
                </a:solidFill>
                <a:latin typeface="+mn-ea"/>
                <a:sym charset="-122" panose="02010601030101010101" pitchFamily="2" typeface="FZHei-B01S"/>
              </a:rPr>
              <a:t>固定的消费周期，良好的消费习惯。持续稳定的合作。</a:t>
            </a:r>
          </a:p>
        </p:txBody>
      </p:sp>
    </p:spTree>
    <p:extLst>
      <p:ext uri="{BB962C8B-B14F-4D97-AF65-F5344CB8AC3E}">
        <p14:creationId val="4005502142"/>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1" id="11" nodeType="clickEffect" presetClass="entr" presetID="22" presetSubtype="2">
                                  <p:stCondLst>
                                    <p:cond delay="0"/>
                                  </p:stCondLst>
                                  <p:childTnLst>
                                    <p:set>
                                      <p:cBhvr>
                                        <p:cTn dur="1" fill="hold" id="12">
                                          <p:stCondLst>
                                            <p:cond delay="0"/>
                                          </p:stCondLst>
                                        </p:cTn>
                                        <p:tgtEl>
                                          <p:spTgt spid="73"/>
                                        </p:tgtEl>
                                        <p:attrNameLst>
                                          <p:attrName>style.visibility</p:attrName>
                                        </p:attrNameLst>
                                      </p:cBhvr>
                                      <p:to>
                                        <p:strVal val="visible"/>
                                      </p:to>
                                    </p:set>
                                    <p:animEffect filter="wipe(right)" transition="in">
                                      <p:cBhvr>
                                        <p:cTn dur="500" id="13"/>
                                        <p:tgtEl>
                                          <p:spTgt spid="73"/>
                                        </p:tgtEl>
                                      </p:cBhvr>
                                    </p:animEffect>
                                  </p:childTnLst>
                                </p:cTn>
                              </p:par>
                              <p:par>
                                <p:cTn fill="hold" grpId="1" id="14" nodeType="withEffect" presetClass="entr" presetID="22" presetSubtype="2">
                                  <p:stCondLst>
                                    <p:cond delay="0"/>
                                  </p:stCondLst>
                                  <p:childTnLst>
                                    <p:set>
                                      <p:cBhvr>
                                        <p:cTn dur="1" fill="hold" id="15">
                                          <p:stCondLst>
                                            <p:cond delay="0"/>
                                          </p:stCondLst>
                                        </p:cTn>
                                        <p:tgtEl>
                                          <p:spTgt spid="74"/>
                                        </p:tgtEl>
                                        <p:attrNameLst>
                                          <p:attrName>style.visibility</p:attrName>
                                        </p:attrNameLst>
                                      </p:cBhvr>
                                      <p:to>
                                        <p:strVal val="visible"/>
                                      </p:to>
                                    </p:set>
                                    <p:animEffect filter="wipe(right)" transition="in">
                                      <p:cBhvr>
                                        <p:cTn dur="500" id="16"/>
                                        <p:tgtEl>
                                          <p:spTgt spid="74"/>
                                        </p:tgtEl>
                                      </p:cBhvr>
                                    </p:animEffect>
                                  </p:childTnLst>
                                </p:cTn>
                              </p:par>
                              <p:par>
                                <p:cTn fill="hold" grpId="1" id="17" nodeType="withEffect" presetClass="entr" presetID="22" presetSubtype="2">
                                  <p:stCondLst>
                                    <p:cond delay="0"/>
                                  </p:stCondLst>
                                  <p:childTnLst>
                                    <p:set>
                                      <p:cBhvr>
                                        <p:cTn dur="1" fill="hold" id="18">
                                          <p:stCondLst>
                                            <p:cond delay="0"/>
                                          </p:stCondLst>
                                        </p:cTn>
                                        <p:tgtEl>
                                          <p:spTgt spid="75"/>
                                        </p:tgtEl>
                                        <p:attrNameLst>
                                          <p:attrName>style.visibility</p:attrName>
                                        </p:attrNameLst>
                                      </p:cBhvr>
                                      <p:to>
                                        <p:strVal val="visible"/>
                                      </p:to>
                                    </p:set>
                                    <p:animEffect filter="wipe(right)" transition="in">
                                      <p:cBhvr>
                                        <p:cTn dur="500" id="19"/>
                                        <p:tgtEl>
                                          <p:spTgt spid="75"/>
                                        </p:tgtEl>
                                      </p:cBhvr>
                                    </p:animEffect>
                                  </p:childTnLst>
                                </p:cTn>
                              </p:par>
                              <p:par>
                                <p:cTn fill="hold" grpId="1" id="20" nodeType="withEffect" presetClass="entr" presetID="22" presetSubtype="8">
                                  <p:stCondLst>
                                    <p:cond delay="0"/>
                                  </p:stCondLst>
                                  <p:childTnLst>
                                    <p:set>
                                      <p:cBhvr>
                                        <p:cTn dur="1" fill="hold" id="21">
                                          <p:stCondLst>
                                            <p:cond delay="0"/>
                                          </p:stCondLst>
                                        </p:cTn>
                                        <p:tgtEl>
                                          <p:spTgt spid="61"/>
                                        </p:tgtEl>
                                        <p:attrNameLst>
                                          <p:attrName>style.visibility</p:attrName>
                                        </p:attrNameLst>
                                      </p:cBhvr>
                                      <p:to>
                                        <p:strVal val="visible"/>
                                      </p:to>
                                    </p:set>
                                    <p:animEffect filter="wipe(left)" transition="in">
                                      <p:cBhvr>
                                        <p:cTn dur="500" id="22"/>
                                        <p:tgtEl>
                                          <p:spTgt spid="61"/>
                                        </p:tgtEl>
                                      </p:cBhvr>
                                    </p:animEffect>
                                  </p:childTnLst>
                                </p:cTn>
                              </p:par>
                              <p:par>
                                <p:cTn fill="hold" grpId="1" id="23" nodeType="withEffect" presetClass="entr" presetID="22" presetSubtype="8">
                                  <p:stCondLst>
                                    <p:cond delay="0"/>
                                  </p:stCondLst>
                                  <p:childTnLst>
                                    <p:set>
                                      <p:cBhvr>
                                        <p:cTn dur="1" fill="hold" id="24">
                                          <p:stCondLst>
                                            <p:cond delay="0"/>
                                          </p:stCondLst>
                                        </p:cTn>
                                        <p:tgtEl>
                                          <p:spTgt spid="71"/>
                                        </p:tgtEl>
                                        <p:attrNameLst>
                                          <p:attrName>style.visibility</p:attrName>
                                        </p:attrNameLst>
                                      </p:cBhvr>
                                      <p:to>
                                        <p:strVal val="visible"/>
                                      </p:to>
                                    </p:set>
                                    <p:animEffect filter="wipe(left)" transition="in">
                                      <p:cBhvr>
                                        <p:cTn dur="500" id="25"/>
                                        <p:tgtEl>
                                          <p:spTgt spid="71"/>
                                        </p:tgtEl>
                                      </p:cBhvr>
                                    </p:animEffect>
                                  </p:childTnLst>
                                </p:cTn>
                              </p:par>
                              <p:par>
                                <p:cTn fill="hold" grpId="1" id="26" nodeType="withEffect" presetClass="entr" presetID="22" presetSubtype="8">
                                  <p:stCondLst>
                                    <p:cond delay="0"/>
                                  </p:stCondLst>
                                  <p:childTnLst>
                                    <p:set>
                                      <p:cBhvr>
                                        <p:cTn dur="1" fill="hold" id="27">
                                          <p:stCondLst>
                                            <p:cond delay="0"/>
                                          </p:stCondLst>
                                        </p:cTn>
                                        <p:tgtEl>
                                          <p:spTgt spid="72"/>
                                        </p:tgtEl>
                                        <p:attrNameLst>
                                          <p:attrName>style.visibility</p:attrName>
                                        </p:attrNameLst>
                                      </p:cBhvr>
                                      <p:to>
                                        <p:strVal val="visible"/>
                                      </p:to>
                                    </p:set>
                                    <p:animEffect filter="wipe(left)" transition="in">
                                      <p:cBhvr>
                                        <p:cTn dur="500" id="28"/>
                                        <p:tgtEl>
                                          <p:spTgt spid="7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1" spid="61"/>
      <p:bldP grpId="1" spid="71"/>
      <p:bldP grpId="1" spid="72"/>
      <p:bldP grpId="1" spid="73"/>
      <p:bldP grpId="1" spid="74"/>
      <p:bldP grpId="1" spid="75"/>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Box 6"/>
          <p:cNvSpPr txBox="1"/>
          <p:nvPr/>
        </p:nvSpPr>
        <p:spPr>
          <a:xfrm>
            <a:off x="5700047" y="1388805"/>
            <a:ext cx="2617919" cy="2529840"/>
          </a:xfrm>
          <a:prstGeom prst="rect">
            <a:avLst/>
          </a:prstGeom>
          <a:noFill/>
          <a:ln>
            <a:noFill/>
          </a:ln>
        </p:spPr>
        <p:txBody>
          <a:bodyPr rtlCol="0" wrap="square">
            <a:spAutoFit/>
          </a:bodyPr>
          <a:lstStyle/>
          <a:p>
            <a:pPr>
              <a:lnSpc>
                <a:spcPct val="200000"/>
              </a:lnSpc>
            </a:pPr>
            <a:r>
              <a:rPr altLang="en-US" lang="zh-CN" smtClean="0" sz="1600">
                <a:solidFill>
                  <a:schemeClr val="tx1">
                    <a:lumMod val="75000"/>
                    <a:lumOff val="25000"/>
                  </a:schemeClr>
                </a:solidFill>
                <a:cs typeface="+mn-ea"/>
                <a:sym typeface="+mn-lt"/>
              </a:rPr>
              <a:t>客户有效信息的收集是分类的前提” 。什么是有效的信息： “可以帮助业务高效，畅通开展的所有信息，都是有效信息。</a:t>
            </a:r>
          </a:p>
        </p:txBody>
      </p:sp>
      <p:sp>
        <p:nvSpPr>
          <p:cNvPr id="43" name="矩形 42"/>
          <p:cNvSpPr/>
          <p:nvPr/>
        </p:nvSpPr>
        <p:spPr>
          <a:xfrm>
            <a:off x="914400" y="2147520"/>
            <a:ext cx="975325" cy="1162109"/>
          </a:xfrm>
          <a:prstGeom prst="rect">
            <a:avLst/>
          </a:prstGeom>
          <a:solidFill>
            <a:schemeClr val="accent1"/>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bIns="32494" lIns="64990" rIns="64990" rtlCol="0" tIns="32494"/>
          <a:lstStyle/>
          <a:p>
            <a:pPr algn="ctr">
              <a:defRPr/>
            </a:pPr>
            <a:r>
              <a:rPr altLang="en-US" lang="zh-CN" smtClean="0" sz="1799">
                <a:solidFill>
                  <a:schemeClr val="bg1"/>
                </a:solidFill>
                <a:latin typeface="+mn-ea"/>
                <a:sym charset="-122" panose="02010601030101010101" pitchFamily="2" typeface="FZHei-B01S"/>
              </a:rPr>
              <a:t>客户</a:t>
            </a:r>
          </a:p>
          <a:p>
            <a:pPr algn="ctr">
              <a:defRPr/>
            </a:pPr>
            <a:r>
              <a:rPr altLang="en-US" lang="zh-CN" smtClean="0" sz="1799">
                <a:solidFill>
                  <a:schemeClr val="bg1"/>
                </a:solidFill>
                <a:latin typeface="+mn-ea"/>
                <a:sym charset="-122" panose="02010601030101010101" pitchFamily="2" typeface="FZHei-B01S"/>
              </a:rPr>
              <a:t>分类</a:t>
            </a:r>
          </a:p>
          <a:p>
            <a:pPr algn="ctr">
              <a:defRPr/>
            </a:pPr>
            <a:r>
              <a:rPr altLang="en-US" lang="zh-CN" smtClean="0" sz="1799">
                <a:solidFill>
                  <a:schemeClr val="bg1"/>
                </a:solidFill>
                <a:latin typeface="+mn-ea"/>
                <a:sym charset="-122" panose="02010601030101010101" pitchFamily="2" typeface="FZHei-B01S"/>
              </a:rPr>
              <a:t>原则</a:t>
            </a:r>
          </a:p>
        </p:txBody>
      </p:sp>
      <p:grpSp>
        <p:nvGrpSpPr>
          <p:cNvPr id="68" name="组合 67"/>
          <p:cNvGrpSpPr/>
          <p:nvPr/>
        </p:nvGrpSpPr>
        <p:grpSpPr>
          <a:xfrm>
            <a:off x="1661447" y="1617405"/>
            <a:ext cx="3821107" cy="2180039"/>
            <a:chOff x="1661447" y="1581150"/>
            <a:chExt cx="3821107" cy="2180039"/>
          </a:xfrm>
        </p:grpSpPr>
        <p:grpSp>
          <p:nvGrpSpPr>
            <p:cNvPr id="4" name="组合 3"/>
            <p:cNvGrpSpPr/>
            <p:nvPr/>
          </p:nvGrpSpPr>
          <p:grpSpPr>
            <a:xfrm>
              <a:off x="1661447" y="1632305"/>
              <a:ext cx="1993951" cy="2120031"/>
              <a:chOff x="1907954" y="1858378"/>
              <a:chExt cx="1616813" cy="1719046"/>
            </a:xfrm>
          </p:grpSpPr>
          <p:sp>
            <p:nvSpPr>
              <p:cNvPr id="37" name="弧形 36"/>
              <p:cNvSpPr/>
              <p:nvPr/>
            </p:nvSpPr>
            <p:spPr>
              <a:xfrm rot="13095499">
                <a:off x="1907954" y="1858378"/>
                <a:ext cx="1616813" cy="1719046"/>
              </a:xfrm>
              <a:prstGeom prst="arc">
                <a:avLst>
                  <a:gd fmla="val 13430170" name="adj1"/>
                  <a:gd fmla="val 3396500" name="adj2"/>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anchor="ctr" bIns="32494" lIns="64990" rIns="64990" rtlCol="0" tIns="32494"/>
              <a:lstStyle/>
              <a:p>
                <a:pPr algn="ctr"/>
                <a:endParaRPr altLang="en-US" lang="zh-CN" sz="1799">
                  <a:latin typeface="+mn-ea"/>
                  <a:sym charset="-122" panose="02010601030101010101" pitchFamily="2" typeface="FZHei-B01S"/>
                </a:endParaRPr>
              </a:p>
            </p:txBody>
          </p:sp>
          <p:sp>
            <p:nvSpPr>
              <p:cNvPr id="38" name="弧形 37"/>
              <p:cNvSpPr/>
              <p:nvPr/>
            </p:nvSpPr>
            <p:spPr>
              <a:xfrm rot="13095499">
                <a:off x="2296301" y="2290667"/>
                <a:ext cx="720229" cy="765770"/>
              </a:xfrm>
              <a:prstGeom prst="arc">
                <a:avLst>
                  <a:gd fmla="val 13430170" name="adj1"/>
                  <a:gd fmla="val 3396500" name="adj2"/>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anchor="ctr" bIns="32494" lIns="64990" rIns="64990" rtlCol="0" tIns="32494"/>
              <a:lstStyle/>
              <a:p>
                <a:pPr algn="ctr"/>
                <a:endParaRPr altLang="en-US" lang="zh-CN" sz="1799">
                  <a:latin typeface="+mn-ea"/>
                  <a:sym charset="-122" panose="02010601030101010101" pitchFamily="2" typeface="FZHei-B01S"/>
                </a:endParaRPr>
              </a:p>
            </p:txBody>
          </p:sp>
        </p:grpSp>
        <p:sp>
          <p:nvSpPr>
            <p:cNvPr id="48" name="矩形 47"/>
            <p:cNvSpPr/>
            <p:nvPr/>
          </p:nvSpPr>
          <p:spPr>
            <a:xfrm>
              <a:off x="2438257" y="2842529"/>
              <a:ext cx="3033540" cy="338821"/>
            </a:xfrm>
            <a:prstGeom prst="rect">
              <a:avLst/>
            </a:prstGeom>
            <a:solidFill>
              <a:schemeClr val="accent4"/>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sz="1799">
                <a:solidFill>
                  <a:schemeClr val="bg1">
                    <a:lumMod val="95000"/>
                  </a:schemeClr>
                </a:solidFill>
                <a:latin typeface="+mn-ea"/>
                <a:sym charset="-122" panose="02010601030101010101" pitchFamily="2" typeface="FZHei-B01S"/>
              </a:endParaRPr>
            </a:p>
          </p:txBody>
        </p:sp>
        <p:sp>
          <p:nvSpPr>
            <p:cNvPr id="49" name="矩形 48"/>
            <p:cNvSpPr/>
            <p:nvPr/>
          </p:nvSpPr>
          <p:spPr>
            <a:xfrm>
              <a:off x="2441273" y="2156729"/>
              <a:ext cx="3033540" cy="338821"/>
            </a:xfrm>
            <a:prstGeom prst="rect">
              <a:avLst/>
            </a:prstGeom>
            <a:solidFill>
              <a:schemeClr val="accent3"/>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defRPr/>
              </a:pPr>
              <a:r>
                <a:rPr altLang="en-US" lang="zh-CN" sz="1400">
                  <a:solidFill>
                    <a:schemeClr val="bg1"/>
                  </a:solidFill>
                  <a:latin typeface="+mn-ea"/>
                  <a:sym charset="-122" panose="02010601030101010101" pitchFamily="2" typeface="FZHei-B01S"/>
                </a:rPr>
                <a:t>定制属于客户的专属服务</a:t>
              </a:r>
            </a:p>
          </p:txBody>
        </p:sp>
        <p:sp>
          <p:nvSpPr>
            <p:cNvPr id="50" name="矩形 49"/>
            <p:cNvSpPr/>
            <p:nvPr/>
          </p:nvSpPr>
          <p:spPr>
            <a:xfrm>
              <a:off x="2441273" y="3422368"/>
              <a:ext cx="3033540" cy="338821"/>
            </a:xfrm>
            <a:prstGeom prst="rect">
              <a:avLst/>
            </a:prstGeom>
            <a:solidFill>
              <a:schemeClr val="accent1"/>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defRPr/>
              </a:pPr>
              <a:r>
                <a:rPr altLang="en-US" lang="zh-CN" sz="1400">
                  <a:solidFill>
                    <a:schemeClr val="bg1"/>
                  </a:solidFill>
                  <a:latin typeface="+mn-ea"/>
                  <a:sym charset="-122" panose="02010601030101010101" pitchFamily="2" typeface="FZHei-B01S"/>
                </a:rPr>
                <a:t>客户管理“降龙18掌</a:t>
              </a:r>
            </a:p>
          </p:txBody>
        </p:sp>
        <p:sp>
          <p:nvSpPr>
            <p:cNvPr id="51" name="矩形 50"/>
            <p:cNvSpPr/>
            <p:nvPr/>
          </p:nvSpPr>
          <p:spPr>
            <a:xfrm>
              <a:off x="2449014" y="1581150"/>
              <a:ext cx="3033540" cy="338821"/>
            </a:xfrm>
            <a:prstGeom prst="rect">
              <a:avLst/>
            </a:prstGeom>
            <a:solidFill>
              <a:schemeClr val="accent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sz="1799">
                <a:solidFill>
                  <a:schemeClr val="bg1"/>
                </a:solidFill>
                <a:latin typeface="+mn-ea"/>
                <a:sym charset="-122" panose="02010601030101010101" pitchFamily="2" typeface="FZHei-B01S"/>
              </a:endParaRPr>
            </a:p>
          </p:txBody>
        </p:sp>
        <p:sp>
          <p:nvSpPr>
            <p:cNvPr id="44" name="矩形 43"/>
            <p:cNvSpPr/>
            <p:nvPr/>
          </p:nvSpPr>
          <p:spPr>
            <a:xfrm>
              <a:off x="2550658" y="1603167"/>
              <a:ext cx="2588920" cy="297028"/>
            </a:xfrm>
            <a:prstGeom prst="rect">
              <a:avLst/>
            </a:prstGeom>
          </p:spPr>
          <p:txBody>
            <a:bodyPr wrap="square">
              <a:spAutoFit/>
            </a:bodyPr>
            <a:lstStyle/>
            <a:p>
              <a:pPr algn="ctr">
                <a:defRPr/>
              </a:pPr>
              <a:r>
                <a:rPr altLang="en-US" lang="zh-CN" sz="1350">
                  <a:solidFill>
                    <a:schemeClr val="bg1"/>
                  </a:solidFill>
                  <a:latin typeface="+mn-ea"/>
                  <a:sym charset="-122" panose="02010601030101010101" pitchFamily="2" typeface="FZHei-B01S"/>
                </a:rPr>
                <a:t>明确客户管理工作的原则和标准</a:t>
              </a:r>
            </a:p>
          </p:txBody>
        </p:sp>
        <p:sp>
          <p:nvSpPr>
            <p:cNvPr id="45" name="矩形 44"/>
            <p:cNvSpPr/>
            <p:nvPr/>
          </p:nvSpPr>
          <p:spPr>
            <a:xfrm>
              <a:off x="2493110" y="2855989"/>
              <a:ext cx="2588920" cy="297028"/>
            </a:xfrm>
            <a:prstGeom prst="rect">
              <a:avLst/>
            </a:prstGeom>
          </p:spPr>
          <p:txBody>
            <a:bodyPr wrap="square">
              <a:spAutoFit/>
            </a:bodyPr>
            <a:lstStyle/>
            <a:p>
              <a:pPr algn="ctr">
                <a:defRPr/>
              </a:pPr>
              <a:r>
                <a:rPr altLang="en-US" lang="zh-CN" sz="1350">
                  <a:solidFill>
                    <a:schemeClr val="bg1"/>
                  </a:solidFill>
                  <a:latin typeface="+mn-ea"/>
                  <a:sym charset="-122" panose="02010601030101010101" pitchFamily="2" typeface="FZHei-B01S"/>
                </a:rPr>
                <a:t>培养客户的忠诚度</a:t>
              </a:r>
            </a:p>
          </p:txBody>
        </p:sp>
      </p:grpSp>
    </p:spTree>
    <p:extLst>
      <p:ext uri="{BB962C8B-B14F-4D97-AF65-F5344CB8AC3E}">
        <p14:creationId val="3302525670"/>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43"/>
                                        </p:tgtEl>
                                        <p:attrNameLst>
                                          <p:attrName>style.visibility</p:attrName>
                                        </p:attrNameLst>
                                      </p:cBhvr>
                                      <p:to>
                                        <p:strVal val="visible"/>
                                      </p:to>
                                    </p:set>
                                    <p:anim calcmode="lin" valueType="num">
                                      <p:cBhvr>
                                        <p:cTn dur="500" fill="hold" id="7"/>
                                        <p:tgtEl>
                                          <p:spTgt spid="43"/>
                                        </p:tgtEl>
                                        <p:attrNameLst>
                                          <p:attrName>ppt_w</p:attrName>
                                        </p:attrNameLst>
                                      </p:cBhvr>
                                      <p:tavLst>
                                        <p:tav tm="0">
                                          <p:val>
                                            <p:fltVal val="0"/>
                                          </p:val>
                                        </p:tav>
                                        <p:tav tm="100000">
                                          <p:val>
                                            <p:strVal val="#ppt_w"/>
                                          </p:val>
                                        </p:tav>
                                      </p:tavLst>
                                    </p:anim>
                                    <p:anim calcmode="lin" valueType="num">
                                      <p:cBhvr>
                                        <p:cTn dur="500" fill="hold" id="8"/>
                                        <p:tgtEl>
                                          <p:spTgt spid="43"/>
                                        </p:tgtEl>
                                        <p:attrNameLst>
                                          <p:attrName>ppt_h</p:attrName>
                                        </p:attrNameLst>
                                      </p:cBhvr>
                                      <p:tavLst>
                                        <p:tav tm="0">
                                          <p:val>
                                            <p:fltVal val="0"/>
                                          </p:val>
                                        </p:tav>
                                        <p:tav tm="100000">
                                          <p:val>
                                            <p:strVal val="#ppt_h"/>
                                          </p:val>
                                        </p:tav>
                                      </p:tavLst>
                                    </p:anim>
                                    <p:animEffect filter="fade" transition="in">
                                      <p:cBhvr>
                                        <p:cTn dur="500" id="9"/>
                                        <p:tgtEl>
                                          <p:spTgt spid="43"/>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22" presetSubtype="8">
                                  <p:stCondLst>
                                    <p:cond delay="0"/>
                                  </p:stCondLst>
                                  <p:childTnLst>
                                    <p:set>
                                      <p:cBhvr>
                                        <p:cTn dur="1" fill="hold" id="13">
                                          <p:stCondLst>
                                            <p:cond delay="0"/>
                                          </p:stCondLst>
                                        </p:cTn>
                                        <p:tgtEl>
                                          <p:spTgt spid="68"/>
                                        </p:tgtEl>
                                        <p:attrNameLst>
                                          <p:attrName>style.visibility</p:attrName>
                                        </p:attrNameLst>
                                      </p:cBhvr>
                                      <p:to>
                                        <p:strVal val="visible"/>
                                      </p:to>
                                    </p:set>
                                    <p:animEffect filter="wipe(left)" transition="in">
                                      <p:cBhvr>
                                        <p:cTn dur="500" id="14"/>
                                        <p:tgtEl>
                                          <p:spTgt spid="68"/>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
                                        </p:tgtEl>
                                        <p:attrNameLst>
                                          <p:attrName>style.visibility</p:attrName>
                                        </p:attrNameLst>
                                      </p:cBhvr>
                                      <p:to>
                                        <p:strVal val="visible"/>
                                      </p:to>
                                    </p:set>
                                    <p:animEffect filter="wipe(up)" transition="in">
                                      <p:cBhvr>
                                        <p:cTn dur="500" id="19"/>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3"/>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矩形 6"/>
          <p:cNvSpPr>
            <a:spLocks noChangeArrowheads="1"/>
          </p:cNvSpPr>
          <p:nvPr/>
        </p:nvSpPr>
        <p:spPr bwMode="auto">
          <a:xfrm>
            <a:off x="4207234" y="1385018"/>
            <a:ext cx="3761648" cy="420624"/>
          </a:xfrm>
          <a:prstGeom prst="rect">
            <a:avLst/>
          </a:prstGeom>
          <a:solidFill>
            <a:schemeClr val="accent1"/>
          </a:solidFill>
          <a:ln>
            <a:noFill/>
          </a:ln>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eaLnBrk="1" hangingPunct="1">
              <a:lnSpc>
                <a:spcPct val="120000"/>
              </a:lnSpc>
              <a:spcAft>
                <a:spcPts val="375"/>
              </a:spcAft>
            </a:pPr>
            <a:r>
              <a:rPr altLang="en-US" lang="zh-CN">
                <a:solidFill>
                  <a:schemeClr val="bg1"/>
                </a:solidFill>
                <a:latin typeface="+mn-lt"/>
                <a:ea typeface="+mn-ea"/>
                <a:cs typeface="+mn-ea"/>
                <a:sym typeface="+mn-lt"/>
              </a:rPr>
              <a:t>明确客户管理工作的原则和标准</a:t>
            </a:r>
          </a:p>
        </p:txBody>
      </p:sp>
      <p:sp>
        <p:nvSpPr>
          <p:cNvPr id="31" name="TextBox 6"/>
          <p:cNvSpPr txBox="1"/>
          <p:nvPr/>
        </p:nvSpPr>
        <p:spPr>
          <a:xfrm>
            <a:off x="4114800" y="3028950"/>
            <a:ext cx="3881295" cy="1359408"/>
          </a:xfrm>
          <a:prstGeom prst="rect">
            <a:avLst/>
          </a:prstGeom>
          <a:noFill/>
        </p:spPr>
        <p:txBody>
          <a:bodyPr rtlCol="0" wrap="square">
            <a:spAutoFit/>
          </a:bodyPr>
          <a:lstStyle/>
          <a:p>
            <a:pPr>
              <a:lnSpc>
                <a:spcPct val="130000"/>
              </a:lnSpc>
            </a:pPr>
            <a:r>
              <a:rPr altLang="en-US" lang="zh-CN" sz="1600">
                <a:solidFill>
                  <a:schemeClr val="tx1">
                    <a:lumMod val="75000"/>
                    <a:lumOff val="25000"/>
                  </a:schemeClr>
                </a:solidFill>
                <a:cs typeface="+mn-ea"/>
                <a:sym typeface="+mn-lt"/>
              </a:rPr>
              <a:t>客户管理不是上门送礼，也不是吃吃喝喝（客户管理到底是什么？），要落实客户管理工作就必须要明确工作的原则和工作的标准。</a:t>
            </a:r>
          </a:p>
        </p:txBody>
      </p:sp>
      <p:sp>
        <p:nvSpPr>
          <p:cNvPr id="12" name="TextBox 6"/>
          <p:cNvSpPr txBox="1"/>
          <p:nvPr/>
        </p:nvSpPr>
        <p:spPr>
          <a:xfrm>
            <a:off x="4159598" y="2032338"/>
            <a:ext cx="3680724" cy="447858"/>
          </a:xfrm>
          <a:prstGeom prst="rect">
            <a:avLst/>
          </a:prstGeom>
          <a:noFill/>
        </p:spPr>
        <p:txBody>
          <a:bodyPr rtlCol="0" wrap="square">
            <a:spAutoFit/>
          </a:bodyPr>
          <a:lstStyle/>
          <a:p>
            <a:pPr indent="-285750" marL="285750">
              <a:lnSpc>
                <a:spcPct val="130000"/>
              </a:lnSpc>
              <a:buFont charset="2" panose="05000000000000000000" pitchFamily="2" typeface="Wingdings"/>
              <a:buChar char="l"/>
            </a:pPr>
            <a:r>
              <a:rPr altLang="en-US" lang="zh-CN" smtClean="0" spc="600" sz="1799">
                <a:solidFill>
                  <a:schemeClr val="tx1">
                    <a:lumMod val="75000"/>
                    <a:lumOff val="25000"/>
                  </a:schemeClr>
                </a:solidFill>
                <a:cs typeface="+mn-ea"/>
                <a:sym typeface="+mn-lt"/>
              </a:rPr>
              <a:t>制定流程，稳步前进</a:t>
            </a:r>
          </a:p>
        </p:txBody>
      </p:sp>
      <p:sp>
        <p:nvSpPr>
          <p:cNvPr id="14" name="TextBox 6"/>
          <p:cNvSpPr txBox="1"/>
          <p:nvPr/>
        </p:nvSpPr>
        <p:spPr>
          <a:xfrm>
            <a:off x="4172000" y="2500510"/>
            <a:ext cx="3680724" cy="447858"/>
          </a:xfrm>
          <a:prstGeom prst="rect">
            <a:avLst/>
          </a:prstGeom>
          <a:noFill/>
        </p:spPr>
        <p:txBody>
          <a:bodyPr rtlCol="0" wrap="square">
            <a:spAutoFit/>
          </a:bodyPr>
          <a:lstStyle/>
          <a:p>
            <a:pPr indent="-285750" marL="285750">
              <a:lnSpc>
                <a:spcPct val="130000"/>
              </a:lnSpc>
              <a:buFont charset="2" panose="05000000000000000000" pitchFamily="2" typeface="Wingdings"/>
              <a:buChar char="l"/>
            </a:pPr>
            <a:r>
              <a:rPr altLang="en-US" lang="zh-CN" smtClean="0" spc="600" sz="1799">
                <a:solidFill>
                  <a:schemeClr val="tx1">
                    <a:lumMod val="75000"/>
                    <a:lumOff val="25000"/>
                  </a:schemeClr>
                </a:solidFill>
                <a:cs typeface="+mn-ea"/>
                <a:sym typeface="+mn-lt"/>
              </a:rPr>
              <a:t>盘点总结，求异存同</a:t>
            </a:r>
          </a:p>
        </p:txBody>
      </p:sp>
      <p:grpSp>
        <p:nvGrpSpPr>
          <p:cNvPr id="2" name="组合 1"/>
          <p:cNvGrpSpPr/>
          <p:nvPr/>
        </p:nvGrpSpPr>
        <p:grpSpPr>
          <a:xfrm>
            <a:off x="1219200" y="1428750"/>
            <a:ext cx="2381410" cy="3059347"/>
            <a:chOff x="1306026" y="1417403"/>
            <a:chExt cx="2381410" cy="3059347"/>
          </a:xfrm>
        </p:grpSpPr>
        <p:grpSp>
          <p:nvGrpSpPr>
            <p:cNvPr id="9" name="组合 8"/>
            <p:cNvGrpSpPr/>
            <p:nvPr/>
          </p:nvGrpSpPr>
          <p:grpSpPr>
            <a:xfrm>
              <a:off x="1306026" y="1417403"/>
              <a:ext cx="2381410" cy="3059347"/>
              <a:chOff x="3295886" y="1698914"/>
              <a:chExt cx="1972637" cy="2534205"/>
            </a:xfrm>
          </p:grpSpPr>
          <p:sp>
            <p:nvSpPr>
              <p:cNvPr id="13" name="Rounded Rectangle 3"/>
              <p:cNvSpPr/>
              <p:nvPr/>
            </p:nvSpPr>
            <p:spPr>
              <a:xfrm rot="2900928">
                <a:off x="3006709" y="2137291"/>
                <a:ext cx="1218314" cy="63995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 name="Rounded Rectangle 18"/>
              <p:cNvSpPr/>
              <p:nvPr/>
            </p:nvSpPr>
            <p:spPr>
              <a:xfrm rot="2900928">
                <a:off x="3840260" y="3196027"/>
                <a:ext cx="1434225" cy="6399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 name="Rounded Rectangle 4"/>
              <p:cNvSpPr/>
              <p:nvPr/>
            </p:nvSpPr>
            <p:spPr>
              <a:xfrm rot="2900928">
                <a:off x="4223476" y="1444905"/>
                <a:ext cx="640081" cy="11481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 name="Rounded Rectangle 19"/>
              <p:cNvSpPr/>
              <p:nvPr/>
            </p:nvSpPr>
            <p:spPr>
              <a:xfrm rot="2900928">
                <a:off x="4418652" y="2637849"/>
                <a:ext cx="1115482" cy="584261"/>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18" name="TextBox 6"/>
            <p:cNvSpPr txBox="1"/>
            <p:nvPr/>
          </p:nvSpPr>
          <p:spPr>
            <a:xfrm rot="2893106">
              <a:off x="1169771" y="2163986"/>
              <a:ext cx="1236473" cy="408432"/>
            </a:xfrm>
            <a:prstGeom prst="rect">
              <a:avLst/>
            </a:prstGeom>
            <a:noFill/>
          </p:spPr>
          <p:txBody>
            <a:bodyPr rtlCol="0" wrap="square">
              <a:spAutoFit/>
            </a:bodyPr>
            <a:lstStyle/>
            <a:p>
              <a:pPr>
                <a:lnSpc>
                  <a:spcPct val="130000"/>
                </a:lnSpc>
              </a:pPr>
              <a:r>
                <a:rPr altLang="en-US" lang="zh-CN" smtClean="0" sz="1600">
                  <a:solidFill>
                    <a:schemeClr val="bg1"/>
                  </a:solidFill>
                  <a:cs typeface="+mn-ea"/>
                  <a:sym typeface="+mn-lt"/>
                </a:rPr>
                <a:t>树立目标</a:t>
              </a:r>
            </a:p>
          </p:txBody>
        </p:sp>
        <p:sp>
          <p:nvSpPr>
            <p:cNvPr id="19" name="TextBox 6"/>
            <p:cNvSpPr txBox="1"/>
            <p:nvPr/>
          </p:nvSpPr>
          <p:spPr>
            <a:xfrm rot="2893106">
              <a:off x="2214205" y="3363383"/>
              <a:ext cx="1248551" cy="408432"/>
            </a:xfrm>
            <a:prstGeom prst="rect">
              <a:avLst/>
            </a:prstGeom>
            <a:noFill/>
          </p:spPr>
          <p:txBody>
            <a:bodyPr rtlCol="0" wrap="square">
              <a:spAutoFit/>
            </a:bodyPr>
            <a:lstStyle/>
            <a:p>
              <a:pPr>
                <a:lnSpc>
                  <a:spcPct val="130000"/>
                </a:lnSpc>
              </a:pPr>
              <a:r>
                <a:rPr altLang="en-US" lang="zh-CN" smtClean="0" sz="1600">
                  <a:solidFill>
                    <a:schemeClr val="bg1"/>
                  </a:solidFill>
                  <a:cs typeface="+mn-ea"/>
                  <a:sym typeface="+mn-lt"/>
                </a:rPr>
                <a:t>反复强调</a:t>
              </a:r>
            </a:p>
          </p:txBody>
        </p:sp>
        <p:sp>
          <p:nvSpPr>
            <p:cNvPr id="20" name="TextBox 6"/>
            <p:cNvSpPr txBox="1"/>
            <p:nvPr/>
          </p:nvSpPr>
          <p:spPr>
            <a:xfrm rot="2893106">
              <a:off x="2779101" y="2733504"/>
              <a:ext cx="1248551" cy="408432"/>
            </a:xfrm>
            <a:prstGeom prst="rect">
              <a:avLst/>
            </a:prstGeom>
            <a:noFill/>
          </p:spPr>
          <p:txBody>
            <a:bodyPr rtlCol="0" wrap="square">
              <a:spAutoFit/>
            </a:bodyPr>
            <a:lstStyle/>
            <a:p>
              <a:pPr>
                <a:lnSpc>
                  <a:spcPct val="130000"/>
                </a:lnSpc>
              </a:pPr>
              <a:r>
                <a:rPr altLang="en-US" lang="zh-CN" sz="1600">
                  <a:solidFill>
                    <a:schemeClr val="bg1"/>
                  </a:solidFill>
                  <a:cs typeface="+mn-ea"/>
                  <a:sym typeface="+mn-lt"/>
                </a:rPr>
                <a:t>制定规矩</a:t>
              </a:r>
            </a:p>
          </p:txBody>
        </p:sp>
        <p:sp>
          <p:nvSpPr>
            <p:cNvPr id="21" name="TextBox 6"/>
            <p:cNvSpPr txBox="1"/>
            <p:nvPr/>
          </p:nvSpPr>
          <p:spPr>
            <a:xfrm rot="19114560">
              <a:off x="2213781" y="1545815"/>
              <a:ext cx="1248551" cy="408432"/>
            </a:xfrm>
            <a:prstGeom prst="rect">
              <a:avLst/>
            </a:prstGeom>
            <a:noFill/>
          </p:spPr>
          <p:txBody>
            <a:bodyPr rtlCol="0" wrap="square">
              <a:spAutoFit/>
            </a:bodyPr>
            <a:lstStyle/>
            <a:p>
              <a:pPr>
                <a:lnSpc>
                  <a:spcPct val="130000"/>
                </a:lnSpc>
              </a:pPr>
              <a:r>
                <a:rPr altLang="en-US" lang="zh-CN" sz="1600">
                  <a:solidFill>
                    <a:schemeClr val="bg1"/>
                  </a:solidFill>
                  <a:cs typeface="+mn-ea"/>
                  <a:sym typeface="+mn-lt"/>
                </a:rPr>
                <a:t>欲破先立</a:t>
              </a:r>
            </a:p>
          </p:txBody>
        </p:sp>
      </p:grpSp>
    </p:spTree>
    <p:extLst>
      <p:ext uri="{BB962C8B-B14F-4D97-AF65-F5344CB8AC3E}">
        <p14:creationId val="3439057821"/>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16" presetSubtype="21">
                                  <p:stCondLst>
                                    <p:cond delay="0"/>
                                  </p:stCondLst>
                                  <p:childTnLst>
                                    <p:set>
                                      <p:cBhvr>
                                        <p:cTn dur="1" fill="hold" id="12">
                                          <p:stCondLst>
                                            <p:cond delay="0"/>
                                          </p:stCondLst>
                                        </p:cTn>
                                        <p:tgtEl>
                                          <p:spTgt spid="27"/>
                                        </p:tgtEl>
                                        <p:attrNameLst>
                                          <p:attrName>style.visibility</p:attrName>
                                        </p:attrNameLst>
                                      </p:cBhvr>
                                      <p:to>
                                        <p:strVal val="visible"/>
                                      </p:to>
                                    </p:set>
                                    <p:animEffect filter="barn(inVertical)" transition="in">
                                      <p:cBhvr>
                                        <p:cTn dur="500" id="13"/>
                                        <p:tgtEl>
                                          <p:spTgt spid="27"/>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53" presetSubtype="0">
                                  <p:stCondLst>
                                    <p:cond delay="0"/>
                                  </p:stCondLst>
                                  <p:childTnLst>
                                    <p:set>
                                      <p:cBhvr>
                                        <p:cTn dur="1" fill="hold" id="17">
                                          <p:stCondLst>
                                            <p:cond delay="0"/>
                                          </p:stCondLst>
                                        </p:cTn>
                                        <p:tgtEl>
                                          <p:spTgt spid="12"/>
                                        </p:tgtEl>
                                        <p:attrNameLst>
                                          <p:attrName>style.visibility</p:attrName>
                                        </p:attrNameLst>
                                      </p:cBhvr>
                                      <p:to>
                                        <p:strVal val="visible"/>
                                      </p:to>
                                    </p:set>
                                    <p:anim calcmode="lin" valueType="num">
                                      <p:cBhvr>
                                        <p:cTn dur="500" fill="hold" id="18"/>
                                        <p:tgtEl>
                                          <p:spTgt spid="12"/>
                                        </p:tgtEl>
                                        <p:attrNameLst>
                                          <p:attrName>ppt_w</p:attrName>
                                        </p:attrNameLst>
                                      </p:cBhvr>
                                      <p:tavLst>
                                        <p:tav tm="0">
                                          <p:val>
                                            <p:fltVal val="0"/>
                                          </p:val>
                                        </p:tav>
                                        <p:tav tm="100000">
                                          <p:val>
                                            <p:strVal val="#ppt_w"/>
                                          </p:val>
                                        </p:tav>
                                      </p:tavLst>
                                    </p:anim>
                                    <p:anim calcmode="lin" valueType="num">
                                      <p:cBhvr>
                                        <p:cTn dur="500" fill="hold" id="19"/>
                                        <p:tgtEl>
                                          <p:spTgt spid="12"/>
                                        </p:tgtEl>
                                        <p:attrNameLst>
                                          <p:attrName>ppt_h</p:attrName>
                                        </p:attrNameLst>
                                      </p:cBhvr>
                                      <p:tavLst>
                                        <p:tav tm="0">
                                          <p:val>
                                            <p:fltVal val="0"/>
                                          </p:val>
                                        </p:tav>
                                        <p:tav tm="100000">
                                          <p:val>
                                            <p:strVal val="#ppt_h"/>
                                          </p:val>
                                        </p:tav>
                                      </p:tavLst>
                                    </p:anim>
                                    <p:animEffect filter="fade" transition="in">
                                      <p:cBhvr>
                                        <p:cTn dur="500" id="20"/>
                                        <p:tgtEl>
                                          <p:spTgt spid="12"/>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14"/>
                                        </p:tgtEl>
                                        <p:attrNameLst>
                                          <p:attrName>style.visibility</p:attrName>
                                        </p:attrNameLst>
                                      </p:cBhvr>
                                      <p:to>
                                        <p:strVal val="visible"/>
                                      </p:to>
                                    </p:set>
                                    <p:anim calcmode="lin" valueType="num">
                                      <p:cBhvr>
                                        <p:cTn dur="500" fill="hold" id="23"/>
                                        <p:tgtEl>
                                          <p:spTgt spid="14"/>
                                        </p:tgtEl>
                                        <p:attrNameLst>
                                          <p:attrName>ppt_w</p:attrName>
                                        </p:attrNameLst>
                                      </p:cBhvr>
                                      <p:tavLst>
                                        <p:tav tm="0">
                                          <p:val>
                                            <p:fltVal val="0"/>
                                          </p:val>
                                        </p:tav>
                                        <p:tav tm="100000">
                                          <p:val>
                                            <p:strVal val="#ppt_w"/>
                                          </p:val>
                                        </p:tav>
                                      </p:tavLst>
                                    </p:anim>
                                    <p:anim calcmode="lin" valueType="num">
                                      <p:cBhvr>
                                        <p:cTn dur="500" fill="hold" id="24"/>
                                        <p:tgtEl>
                                          <p:spTgt spid="14"/>
                                        </p:tgtEl>
                                        <p:attrNameLst>
                                          <p:attrName>ppt_h</p:attrName>
                                        </p:attrNameLst>
                                      </p:cBhvr>
                                      <p:tavLst>
                                        <p:tav tm="0">
                                          <p:val>
                                            <p:fltVal val="0"/>
                                          </p:val>
                                        </p:tav>
                                        <p:tav tm="100000">
                                          <p:val>
                                            <p:strVal val="#ppt_h"/>
                                          </p:val>
                                        </p:tav>
                                      </p:tavLst>
                                    </p:anim>
                                    <p:animEffect filter="fade" transition="in">
                                      <p:cBhvr>
                                        <p:cTn dur="500" id="25"/>
                                        <p:tgtEl>
                                          <p:spTgt spid="14"/>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2" presetSubtype="1">
                                  <p:stCondLst>
                                    <p:cond delay="0"/>
                                  </p:stCondLst>
                                  <p:childTnLst>
                                    <p:set>
                                      <p:cBhvr>
                                        <p:cTn dur="1" fill="hold" id="29">
                                          <p:stCondLst>
                                            <p:cond delay="0"/>
                                          </p:stCondLst>
                                        </p:cTn>
                                        <p:tgtEl>
                                          <p:spTgt spid="31"/>
                                        </p:tgtEl>
                                        <p:attrNameLst>
                                          <p:attrName>style.visibility</p:attrName>
                                        </p:attrNameLst>
                                      </p:cBhvr>
                                      <p:to>
                                        <p:strVal val="visible"/>
                                      </p:to>
                                    </p:set>
                                    <p:animEffect filter="wipe(up)" transition="in">
                                      <p:cBhvr>
                                        <p:cTn dur="500" id="30"/>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31"/>
      <p:bldP grpId="0" spid="12"/>
      <p:bldP grpId="0" spid="14"/>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1352551"/>
            <a:ext cx="5486400" cy="2590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5486400" y="1352551"/>
            <a:ext cx="3657600" cy="2590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H="1" rot="2700000">
            <a:off x="6072879" y="1615282"/>
            <a:ext cx="1850455" cy="2063791"/>
          </a:xfrm>
          <a:custGeom>
            <a:gdLst>
              <a:gd fmla="*/ 1850455 w 1850455" name="connsiteX0"/>
              <a:gd fmla="*/ 126244 h 2063791" name="connsiteY0"/>
              <a:gd fmla="*/ 1724211 w 1850455" name="connsiteX1"/>
              <a:gd fmla="*/ 0 h 2063791" name="connsiteY1"/>
              <a:gd fmla="*/ 0 w 1850455" name="connsiteX2"/>
              <a:gd fmla="*/ 0 h 2063791" name="connsiteY2"/>
              <a:gd fmla="*/ 0 w 1850455" name="connsiteX3"/>
              <a:gd fmla="*/ 1937547 h 2063791" name="connsiteY3"/>
              <a:gd fmla="*/ 126244 w 1850455" name="connsiteX4"/>
              <a:gd fmla="*/ 2063791 h 2063791" name="connsiteY4"/>
              <a:gd fmla="*/ 126244 w 1850455" name="connsiteX5"/>
              <a:gd fmla="*/ 126244 h 2063791"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063791" w="1850455">
                <a:moveTo>
                  <a:pt x="1850455" y="126244"/>
                </a:moveTo>
                <a:lnTo>
                  <a:pt x="1724211" y="0"/>
                </a:lnTo>
                <a:lnTo>
                  <a:pt x="0" y="0"/>
                </a:lnTo>
                <a:lnTo>
                  <a:pt x="0" y="1937547"/>
                </a:lnTo>
                <a:lnTo>
                  <a:pt x="126244" y="2063791"/>
                </a:lnTo>
                <a:lnTo>
                  <a:pt x="126244" y="126244"/>
                </a:lnTo>
                <a:close/>
              </a:path>
            </a:pathLst>
          </a:custGeom>
          <a:solidFill>
            <a:schemeClr val="bg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 name="任意多边形 13"/>
          <p:cNvSpPr/>
          <p:nvPr/>
        </p:nvSpPr>
        <p:spPr>
          <a:xfrm flipH="1" rot="2700000">
            <a:off x="4479556" y="955305"/>
            <a:ext cx="3232893" cy="3232893"/>
          </a:xfrm>
          <a:custGeom>
            <a:gdLst>
              <a:gd fmla="*/ 1174195 w 3232893" name="connsiteX0"/>
              <a:gd fmla="*/ 3232893 h 3232893" name="connsiteY0"/>
              <a:gd fmla="*/ 1047951 w 3232893" name="connsiteX1"/>
              <a:gd fmla="*/ 3106649 h 3232893" name="connsiteY1"/>
              <a:gd fmla="*/ 126244 w 3232893" name="connsiteX2"/>
              <a:gd fmla="*/ 3106649 h 3232893" name="connsiteY2"/>
              <a:gd fmla="*/ 126244 w 3232893" name="connsiteX3"/>
              <a:gd fmla="*/ 2184942 h 3232893" name="connsiteY3"/>
              <a:gd fmla="*/ 0 w 3232893" name="connsiteX4"/>
              <a:gd fmla="*/ 2058698 h 3232893" name="connsiteY4"/>
              <a:gd fmla="*/ 0 w 3232893" name="connsiteX5"/>
              <a:gd fmla="*/ 3232893 h 3232893" name="connsiteY5"/>
              <a:gd fmla="*/ 3232893 w 3232893" name="connsiteX6"/>
              <a:gd fmla="*/ 0 h 3232893" name="connsiteY6"/>
              <a:gd fmla="*/ 1849834 w 3232893" name="connsiteX7"/>
              <a:gd fmla="*/ 0 h 3232893" name="connsiteY7"/>
              <a:gd fmla="*/ 1976079 w 3232893" name="connsiteX8"/>
              <a:gd fmla="*/ 126244 h 3232893" name="connsiteY8"/>
              <a:gd fmla="*/ 3106649 w 3232893" name="connsiteX9"/>
              <a:gd fmla="*/ 126244 h 3232893" name="connsiteY9"/>
              <a:gd fmla="*/ 3106649 w 3232893" name="connsiteX10"/>
              <a:gd fmla="*/ 1256815 h 3232893" name="connsiteY10"/>
              <a:gd fmla="*/ 3232893 w 3232893" name="connsiteX11"/>
              <a:gd fmla="*/ 1383059 h 323289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3232893" w="3232893">
                <a:moveTo>
                  <a:pt x="1174195" y="3232893"/>
                </a:moveTo>
                <a:lnTo>
                  <a:pt x="1047951" y="3106649"/>
                </a:lnTo>
                <a:lnTo>
                  <a:pt x="126244" y="3106649"/>
                </a:lnTo>
                <a:lnTo>
                  <a:pt x="126244" y="2184942"/>
                </a:lnTo>
                <a:lnTo>
                  <a:pt x="0" y="2058698"/>
                </a:lnTo>
                <a:lnTo>
                  <a:pt x="0" y="3232893"/>
                </a:lnTo>
                <a:close/>
                <a:moveTo>
                  <a:pt x="3232893" y="0"/>
                </a:moveTo>
                <a:lnTo>
                  <a:pt x="1849834" y="0"/>
                </a:lnTo>
                <a:lnTo>
                  <a:pt x="1976079" y="126244"/>
                </a:lnTo>
                <a:lnTo>
                  <a:pt x="3106649" y="126244"/>
                </a:lnTo>
                <a:lnTo>
                  <a:pt x="3106649" y="1256815"/>
                </a:lnTo>
                <a:lnTo>
                  <a:pt x="3232893" y="138305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 name="任意多边形 23"/>
          <p:cNvSpPr/>
          <p:nvPr/>
        </p:nvSpPr>
        <p:spPr>
          <a:xfrm>
            <a:off x="0" y="1047750"/>
            <a:ext cx="5198938" cy="174875"/>
          </a:xfrm>
          <a:custGeom>
            <a:gdLst>
              <a:gd fmla="*/ 0 w 5198938" name="connsiteX0"/>
              <a:gd fmla="*/ 0 h 174875" name="connsiteY0"/>
              <a:gd fmla="*/ 5198938 w 5198938" name="connsiteX1"/>
              <a:gd fmla="*/ 0 h 174875" name="connsiteY1"/>
              <a:gd fmla="*/ 5024063 w 5198938" name="connsiteX2"/>
              <a:gd fmla="*/ 174875 h 174875" name="connsiteY2"/>
              <a:gd fmla="*/ 0 w 5198938" name="connsiteX3"/>
              <a:gd fmla="*/ 174875 h 174875" name="connsiteY3"/>
            </a:gdLst>
            <a:cxnLst>
              <a:cxn ang="0">
                <a:pos x="connsiteX0" y="connsiteY0"/>
              </a:cxn>
              <a:cxn ang="0">
                <a:pos x="connsiteX1" y="connsiteY1"/>
              </a:cxn>
              <a:cxn ang="0">
                <a:pos x="connsiteX2" y="connsiteY2"/>
              </a:cxn>
              <a:cxn ang="0">
                <a:pos x="connsiteX3" y="connsiteY3"/>
              </a:cxn>
            </a:cxnLst>
            <a:rect b="b" l="l" r="r" t="t"/>
            <a:pathLst>
              <a:path h="174875" w="5198938">
                <a:moveTo>
                  <a:pt x="0" y="0"/>
                </a:moveTo>
                <a:lnTo>
                  <a:pt x="5198938" y="0"/>
                </a:lnTo>
                <a:lnTo>
                  <a:pt x="5024063" y="174875"/>
                </a:lnTo>
                <a:lnTo>
                  <a:pt x="0" y="1748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H="1" flipV="1">
            <a:off x="6858000" y="4048411"/>
            <a:ext cx="2286000" cy="174875"/>
          </a:xfrm>
          <a:custGeom>
            <a:gdLst>
              <a:gd fmla="*/ 2111125 w 2286000" name="connsiteX0"/>
              <a:gd fmla="*/ 174875 h 174875" name="connsiteY0"/>
              <a:gd fmla="*/ 0 w 2286000" name="connsiteX1"/>
              <a:gd fmla="*/ 174875 h 174875" name="connsiteY1"/>
              <a:gd fmla="*/ 0 w 2286000" name="connsiteX2"/>
              <a:gd fmla="*/ 0 h 174875" name="connsiteY2"/>
              <a:gd fmla="*/ 2286000 w 2286000" name="connsiteX3"/>
              <a:gd fmla="*/ 0 h 174875" name="connsiteY3"/>
            </a:gdLst>
            <a:cxnLst>
              <a:cxn ang="0">
                <a:pos x="connsiteX0" y="connsiteY0"/>
              </a:cxn>
              <a:cxn ang="0">
                <a:pos x="connsiteX1" y="connsiteY1"/>
              </a:cxn>
              <a:cxn ang="0">
                <a:pos x="connsiteX2" y="connsiteY2"/>
              </a:cxn>
              <a:cxn ang="0">
                <a:pos x="connsiteX3" y="connsiteY3"/>
              </a:cxn>
            </a:cxnLst>
            <a:rect b="b" l="l" r="r" t="t"/>
            <a:pathLst>
              <a:path h="174875" w="2286000">
                <a:moveTo>
                  <a:pt x="2111125" y="174875"/>
                </a:moveTo>
                <a:lnTo>
                  <a:pt x="0" y="174875"/>
                </a:lnTo>
                <a:lnTo>
                  <a:pt x="0" y="0"/>
                </a:lnTo>
                <a:lnTo>
                  <a:pt x="228600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a:extLst>
              <a:ext uri="{FF2B5EF4-FFF2-40B4-BE49-F238E27FC236}">
                <a16:creationId xmlns:a16="http://schemas.microsoft.com/office/drawing/2014/main" id="{40A2D636-70A9-E648-8A35-22C9711EAB72}"/>
              </a:ext>
            </a:extLst>
          </p:cNvPr>
          <p:cNvSpPr txBox="1"/>
          <p:nvPr/>
        </p:nvSpPr>
        <p:spPr>
          <a:xfrm>
            <a:off x="6178867" y="2038350"/>
            <a:ext cx="1116330" cy="1097280"/>
          </a:xfrm>
          <a:prstGeom prst="rect">
            <a:avLst/>
          </a:prstGeom>
          <a:noFill/>
        </p:spPr>
        <p:txBody>
          <a:bodyPr rtlCol="0" wrap="none">
            <a:spAutoFit/>
          </a:bodyPr>
          <a:lstStyle/>
          <a:p>
            <a:r>
              <a:rPr altLang="zh-CN" b="1" kumimoji="1" lang="en-US" smtClean="0" sz="6600">
                <a:solidFill>
                  <a:schemeClr val="bg1"/>
                </a:solidFill>
                <a:cs typeface="+mn-ea"/>
                <a:sym typeface="+mn-lt"/>
              </a:rPr>
              <a:t>03</a:t>
            </a:r>
          </a:p>
        </p:txBody>
      </p:sp>
      <p:sp>
        <p:nvSpPr>
          <p:cNvPr id="15" name="TextBox 55"/>
          <p:cNvSpPr txBox="1"/>
          <p:nvPr/>
        </p:nvSpPr>
        <p:spPr>
          <a:xfrm>
            <a:off x="454750" y="1821139"/>
            <a:ext cx="4798473" cy="1078992"/>
          </a:xfrm>
          <a:prstGeom prst="rect">
            <a:avLst/>
          </a:prstGeom>
          <a:noFill/>
        </p:spPr>
        <p:txBody>
          <a:bodyPr rtlCol="0" wrap="square">
            <a:spAutoFit/>
          </a:bodyPr>
          <a:lstStyle/>
          <a:p>
            <a:pPr>
              <a:lnSpc>
                <a:spcPct val="120000"/>
              </a:lnSpc>
            </a:pPr>
            <a:r>
              <a:rPr altLang="en-US" b="1" lang="zh-CN" spc="600" sz="5400">
                <a:solidFill>
                  <a:schemeClr val="tx1">
                    <a:lumMod val="75000"/>
                    <a:lumOff val="25000"/>
                  </a:schemeClr>
                </a:solidFill>
                <a:cs typeface="+mn-ea"/>
                <a:sym typeface="+mn-lt"/>
              </a:rPr>
              <a:t>关于客户管理</a:t>
            </a:r>
          </a:p>
        </p:txBody>
      </p:sp>
      <p:sp>
        <p:nvSpPr>
          <p:cNvPr id="16" name="矩形 15"/>
          <p:cNvSpPr/>
          <p:nvPr/>
        </p:nvSpPr>
        <p:spPr>
          <a:xfrm>
            <a:off x="464247" y="2735541"/>
            <a:ext cx="4580255" cy="426720"/>
          </a:xfrm>
          <a:prstGeom prst="rect">
            <a:avLst/>
          </a:prstGeom>
        </p:spPr>
        <p:txBody>
          <a:bodyPr wrap="none">
            <a:spAutoFit/>
          </a:bodyPr>
          <a:lstStyle/>
          <a:p>
            <a:r>
              <a:rPr altLang="en-US" lang="zh-CN" smtClean="0" sz="1100"/>
              <a:t>customer relationship management customer relationship management</a:t>
            </a:r>
          </a:p>
          <a:p>
            <a:r>
              <a:rPr altLang="en-US" lang="zh-CN" smtClean="0" sz="1100"/>
              <a:t>relationship management customer relationship</a:t>
            </a:r>
          </a:p>
        </p:txBody>
      </p:sp>
    </p:spTree>
    <p:extLst>
      <p:ext uri="{BB962C8B-B14F-4D97-AF65-F5344CB8AC3E}">
        <p14:creationId val="442444642"/>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500" fill="hold" id="11"/>
                                        <p:tgtEl>
                                          <p:spTgt spid="3"/>
                                        </p:tgtEl>
                                        <p:attrNameLst>
                                          <p:attrName>ppt_x</p:attrName>
                                        </p:attrNameLst>
                                      </p:cBhvr>
                                      <p:tavLst>
                                        <p:tav tm="0">
                                          <p:val>
                                            <p:strVal val="1+#ppt_w/2"/>
                                          </p:val>
                                        </p:tav>
                                        <p:tav tm="100000">
                                          <p:val>
                                            <p:strVal val="#ppt_x"/>
                                          </p:val>
                                        </p:tav>
                                      </p:tavLst>
                                    </p:anim>
                                    <p:anim calcmode="lin" valueType="num">
                                      <p:cBhvr additive="base">
                                        <p:cTn dur="500" fill="hold" id="12"/>
                                        <p:tgtEl>
                                          <p:spTgt spid="3"/>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2">
                                  <p:stCondLst>
                                    <p:cond delay="0"/>
                                  </p:stCondLst>
                                  <p:childTnLst>
                                    <p:set>
                                      <p:cBhvr>
                                        <p:cTn dur="1" fill="hold" id="16">
                                          <p:stCondLst>
                                            <p:cond delay="0"/>
                                          </p:stCondLst>
                                        </p:cTn>
                                        <p:tgtEl>
                                          <p:spTgt spid="18"/>
                                        </p:tgtEl>
                                        <p:attrNameLst>
                                          <p:attrName>style.visibility</p:attrName>
                                        </p:attrNameLst>
                                      </p:cBhvr>
                                      <p:to>
                                        <p:strVal val="visible"/>
                                      </p:to>
                                    </p:set>
                                    <p:anim calcmode="lin" valueType="num">
                                      <p:cBhvr additive="base">
                                        <p:cTn dur="500" fill="hold" id="17"/>
                                        <p:tgtEl>
                                          <p:spTgt spid="18"/>
                                        </p:tgtEl>
                                        <p:attrNameLst>
                                          <p:attrName>ppt_x</p:attrName>
                                        </p:attrNameLst>
                                      </p:cBhvr>
                                      <p:tavLst>
                                        <p:tav tm="0">
                                          <p:val>
                                            <p:strVal val="1+#ppt_w/2"/>
                                          </p:val>
                                        </p:tav>
                                        <p:tav tm="100000">
                                          <p:val>
                                            <p:strVal val="#ppt_x"/>
                                          </p:val>
                                        </p:tav>
                                      </p:tavLst>
                                    </p:anim>
                                    <p:anim calcmode="lin" valueType="num">
                                      <p:cBhvr additive="base">
                                        <p:cTn dur="500" fill="hold" id="18"/>
                                        <p:tgtEl>
                                          <p:spTgt spid="18"/>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8">
                                  <p:stCondLst>
                                    <p:cond delay="0"/>
                                  </p:stCondLst>
                                  <p:childTnLst>
                                    <p:set>
                                      <p:cBhvr>
                                        <p:cTn dur="1" fill="hold" id="20">
                                          <p:stCondLst>
                                            <p:cond delay="0"/>
                                          </p:stCondLst>
                                        </p:cTn>
                                        <p:tgtEl>
                                          <p:spTgt spid="14"/>
                                        </p:tgtEl>
                                        <p:attrNameLst>
                                          <p:attrName>style.visibility</p:attrName>
                                        </p:attrNameLst>
                                      </p:cBhvr>
                                      <p:to>
                                        <p:strVal val="visible"/>
                                      </p:to>
                                    </p:set>
                                    <p:anim calcmode="lin" valueType="num">
                                      <p:cBhvr additive="base">
                                        <p:cTn dur="500" fill="hold" id="21"/>
                                        <p:tgtEl>
                                          <p:spTgt spid="14"/>
                                        </p:tgtEl>
                                        <p:attrNameLst>
                                          <p:attrName>ppt_x</p:attrName>
                                        </p:attrNameLst>
                                      </p:cBhvr>
                                      <p:tavLst>
                                        <p:tav tm="0">
                                          <p:val>
                                            <p:strVal val="0-#ppt_w/2"/>
                                          </p:val>
                                        </p:tav>
                                        <p:tav tm="100000">
                                          <p:val>
                                            <p:strVal val="#ppt_x"/>
                                          </p:val>
                                        </p:tav>
                                      </p:tavLst>
                                    </p:anim>
                                    <p:anim calcmode="lin" valueType="num">
                                      <p:cBhvr additive="base">
                                        <p:cTn dur="500" fill="hold" id="22"/>
                                        <p:tgtEl>
                                          <p:spTgt spid="14"/>
                                        </p:tgtEl>
                                        <p:attrNameLst>
                                          <p:attrName>ppt_y</p:attrName>
                                        </p:attrNameLst>
                                      </p:cBhvr>
                                      <p:tavLst>
                                        <p:tav tm="0">
                                          <p:val>
                                            <p:strVal val="#ppt_y"/>
                                          </p:val>
                                        </p:tav>
                                        <p:tav tm="100000">
                                          <p:val>
                                            <p:strVal val="#ppt_y"/>
                                          </p:val>
                                        </p:tav>
                                      </p:tavLst>
                                    </p:anim>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2" presetSubtype="8">
                                  <p:stCondLst>
                                    <p:cond delay="0"/>
                                  </p:stCondLst>
                                  <p:childTnLst>
                                    <p:set>
                                      <p:cBhvr>
                                        <p:cTn dur="1" fill="hold" id="26">
                                          <p:stCondLst>
                                            <p:cond delay="0"/>
                                          </p:stCondLst>
                                        </p:cTn>
                                        <p:tgtEl>
                                          <p:spTgt spid="24"/>
                                        </p:tgtEl>
                                        <p:attrNameLst>
                                          <p:attrName>style.visibility</p:attrName>
                                        </p:attrNameLst>
                                      </p:cBhvr>
                                      <p:to>
                                        <p:strVal val="visible"/>
                                      </p:to>
                                    </p:set>
                                    <p:anim calcmode="lin" valueType="num">
                                      <p:cBhvr additive="base">
                                        <p:cTn dur="500" fill="hold" id="27"/>
                                        <p:tgtEl>
                                          <p:spTgt spid="24"/>
                                        </p:tgtEl>
                                        <p:attrNameLst>
                                          <p:attrName>ppt_x</p:attrName>
                                        </p:attrNameLst>
                                      </p:cBhvr>
                                      <p:tavLst>
                                        <p:tav tm="0">
                                          <p:val>
                                            <p:strVal val="0-#ppt_w/2"/>
                                          </p:val>
                                        </p:tav>
                                        <p:tav tm="100000">
                                          <p:val>
                                            <p:strVal val="#ppt_x"/>
                                          </p:val>
                                        </p:tav>
                                      </p:tavLst>
                                    </p:anim>
                                    <p:anim calcmode="lin" valueType="num">
                                      <p:cBhvr additive="base">
                                        <p:cTn dur="500" fill="hold" id="28"/>
                                        <p:tgtEl>
                                          <p:spTgt spid="24"/>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2">
                                  <p:stCondLst>
                                    <p:cond delay="0"/>
                                  </p:stCondLst>
                                  <p:childTnLst>
                                    <p:set>
                                      <p:cBhvr>
                                        <p:cTn dur="1" fill="hold" id="30">
                                          <p:stCondLst>
                                            <p:cond delay="0"/>
                                          </p:stCondLst>
                                        </p:cTn>
                                        <p:tgtEl>
                                          <p:spTgt spid="27"/>
                                        </p:tgtEl>
                                        <p:attrNameLst>
                                          <p:attrName>style.visibility</p:attrName>
                                        </p:attrNameLst>
                                      </p:cBhvr>
                                      <p:to>
                                        <p:strVal val="visible"/>
                                      </p:to>
                                    </p:set>
                                    <p:anim calcmode="lin" valueType="num">
                                      <p:cBhvr additive="base">
                                        <p:cTn dur="500" fill="hold" id="31"/>
                                        <p:tgtEl>
                                          <p:spTgt spid="27"/>
                                        </p:tgtEl>
                                        <p:attrNameLst>
                                          <p:attrName>ppt_x</p:attrName>
                                        </p:attrNameLst>
                                      </p:cBhvr>
                                      <p:tavLst>
                                        <p:tav tm="0">
                                          <p:val>
                                            <p:strVal val="1+#ppt_w/2"/>
                                          </p:val>
                                        </p:tav>
                                        <p:tav tm="100000">
                                          <p:val>
                                            <p:strVal val="#ppt_x"/>
                                          </p:val>
                                        </p:tav>
                                      </p:tavLst>
                                    </p:anim>
                                    <p:anim calcmode="lin" valueType="num">
                                      <p:cBhvr additive="base">
                                        <p:cTn dur="500" fill="hold" id="32"/>
                                        <p:tgtEl>
                                          <p:spTgt spid="27"/>
                                        </p:tgtEl>
                                        <p:attrNameLst>
                                          <p:attrName>ppt_y</p:attrName>
                                        </p:attrNameLst>
                                      </p:cBhvr>
                                      <p:tavLst>
                                        <p:tav tm="0">
                                          <p:val>
                                            <p:strVal val="#ppt_y"/>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2" presetSubtype="4">
                                  <p:stCondLst>
                                    <p:cond delay="0"/>
                                  </p:stCondLst>
                                  <p:childTnLst>
                                    <p:set>
                                      <p:cBhvr>
                                        <p:cTn dur="1" fill="hold" id="36">
                                          <p:stCondLst>
                                            <p:cond delay="0"/>
                                          </p:stCondLst>
                                        </p:cTn>
                                        <p:tgtEl>
                                          <p:spTgt spid="13"/>
                                        </p:tgtEl>
                                        <p:attrNameLst>
                                          <p:attrName>style.visibility</p:attrName>
                                        </p:attrNameLst>
                                      </p:cBhvr>
                                      <p:to>
                                        <p:strVal val="visible"/>
                                      </p:to>
                                    </p:set>
                                    <p:anim calcmode="lin" valueType="num">
                                      <p:cBhvr additive="base">
                                        <p:cTn dur="500" fill="hold" id="37"/>
                                        <p:tgtEl>
                                          <p:spTgt spid="13"/>
                                        </p:tgtEl>
                                        <p:attrNameLst>
                                          <p:attrName>ppt_x</p:attrName>
                                        </p:attrNameLst>
                                      </p:cBhvr>
                                      <p:tavLst>
                                        <p:tav tm="0">
                                          <p:val>
                                            <p:strVal val="#ppt_x"/>
                                          </p:val>
                                        </p:tav>
                                        <p:tav tm="100000">
                                          <p:val>
                                            <p:strVal val="#ppt_x"/>
                                          </p:val>
                                        </p:tav>
                                      </p:tavLst>
                                    </p:anim>
                                    <p:anim calcmode="lin" valueType="num">
                                      <p:cBhvr additive="base">
                                        <p:cTn dur="500" fill="hold" id="38"/>
                                        <p:tgtEl>
                                          <p:spTgt spid="13"/>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500"/>
                            </p:stCondLst>
                            <p:childTnLst>
                              <p:par>
                                <p:cTn fill="hold" grpId="0" id="40" nodeType="afterEffect" presetClass="entr" presetID="22" presetSubtype="8">
                                  <p:stCondLst>
                                    <p:cond delay="0"/>
                                  </p:stCondLst>
                                  <p:childTnLst>
                                    <p:set>
                                      <p:cBhvr>
                                        <p:cTn dur="1" fill="hold" id="41">
                                          <p:stCondLst>
                                            <p:cond delay="0"/>
                                          </p:stCondLst>
                                        </p:cTn>
                                        <p:tgtEl>
                                          <p:spTgt spid="15"/>
                                        </p:tgtEl>
                                        <p:attrNameLst>
                                          <p:attrName>style.visibility</p:attrName>
                                        </p:attrNameLst>
                                      </p:cBhvr>
                                      <p:to>
                                        <p:strVal val="visible"/>
                                      </p:to>
                                    </p:set>
                                    <p:animEffect filter="wipe(left)" transition="in">
                                      <p:cBhvr>
                                        <p:cTn dur="500" id="42"/>
                                        <p:tgtEl>
                                          <p:spTgt spid="15"/>
                                        </p:tgtEl>
                                      </p:cBhvr>
                                    </p:animEffect>
                                  </p:childTnLst>
                                </p:cTn>
                              </p:par>
                            </p:childTnLst>
                          </p:cTn>
                        </p:par>
                        <p:par>
                          <p:cTn fill="hold" id="43" nodeType="afterGroup">
                            <p:stCondLst>
                              <p:cond delay="1000"/>
                            </p:stCondLst>
                            <p:childTnLst>
                              <p:par>
                                <p:cTn fill="hold" grpId="0" id="44" nodeType="afterEffect" presetClass="entr" presetID="22" presetSubtype="8">
                                  <p:stCondLst>
                                    <p:cond delay="0"/>
                                  </p:stCondLst>
                                  <p:childTnLst>
                                    <p:set>
                                      <p:cBhvr>
                                        <p:cTn dur="1" fill="hold" id="45">
                                          <p:stCondLst>
                                            <p:cond delay="0"/>
                                          </p:stCondLst>
                                        </p:cTn>
                                        <p:tgtEl>
                                          <p:spTgt spid="16"/>
                                        </p:tgtEl>
                                        <p:attrNameLst>
                                          <p:attrName>style.visibility</p:attrName>
                                        </p:attrNameLst>
                                      </p:cBhvr>
                                      <p:to>
                                        <p:strVal val="visible"/>
                                      </p:to>
                                    </p:set>
                                    <p:animEffect filter="wipe(left)" transition="in">
                                      <p:cBhvr>
                                        <p:cTn dur="500" id="46"/>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18"/>
      <p:bldP grpId="0" spid="14"/>
      <p:bldP grpId="0" spid="24"/>
      <p:bldP grpId="0" spid="27"/>
      <p:bldP grpId="0" spid="13"/>
      <p:bldP grpId="0" spid="15"/>
      <p:bldP grpId="0" spid="16"/>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矩形 6"/>
          <p:cNvSpPr>
            <a:spLocks noChangeArrowheads="1"/>
          </p:cNvSpPr>
          <p:nvPr/>
        </p:nvSpPr>
        <p:spPr bwMode="auto">
          <a:xfrm>
            <a:off x="3522312" y="1221561"/>
            <a:ext cx="4195277" cy="420624"/>
          </a:xfrm>
          <a:prstGeom prst="rect">
            <a:avLst/>
          </a:prstGeom>
          <a:solidFill>
            <a:schemeClr val="accent1"/>
          </a:solidFill>
          <a:ln>
            <a:noFill/>
          </a:ln>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eaLnBrk="1" hangingPunct="1">
              <a:lnSpc>
                <a:spcPct val="120000"/>
              </a:lnSpc>
              <a:spcAft>
                <a:spcPts val="375"/>
              </a:spcAft>
            </a:pPr>
            <a:r>
              <a:rPr altLang="en-US" lang="zh-CN">
                <a:solidFill>
                  <a:schemeClr val="bg1"/>
                </a:solidFill>
                <a:latin typeface="+mn-lt"/>
                <a:ea typeface="+mn-ea"/>
                <a:cs typeface="+mn-ea"/>
                <a:sym typeface="+mn-lt"/>
              </a:rPr>
              <a:t>定制属于客户的专属服务</a:t>
            </a:r>
          </a:p>
        </p:txBody>
      </p:sp>
      <p:sp>
        <p:nvSpPr>
          <p:cNvPr id="12" name="内容占位符 2"/>
          <p:cNvSpPr txBox="1">
            <a:spLocks noChangeArrowheads="1"/>
          </p:cNvSpPr>
          <p:nvPr/>
        </p:nvSpPr>
        <p:spPr>
          <a:xfrm>
            <a:off x="3522313" y="1697966"/>
            <a:ext cx="4783487" cy="3007384"/>
          </a:xfrm>
          <a:prstGeom prst="rect">
            <a:avLst/>
          </a:prstGeom>
        </p:spPr>
        <p:txBody>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spcBef>
                <a:spcPts val="450"/>
              </a:spcBef>
              <a:buNone/>
            </a:pPr>
            <a:r>
              <a:rPr altLang="zh-CN" lang="en-US" sz="1400">
                <a:solidFill>
                  <a:schemeClr val="tx1">
                    <a:lumMod val="75000"/>
                    <a:lumOff val="25000"/>
                  </a:schemeClr>
                </a:solidFill>
                <a:cs typeface="+mn-ea"/>
                <a:sym typeface="+mn-lt"/>
              </a:rPr>
              <a:t>1）工作：解决问题，创造价值</a:t>
            </a:r>
          </a:p>
          <a:p>
            <a:pPr indent="0" marL="0">
              <a:spcBef>
                <a:spcPts val="450"/>
              </a:spcBef>
              <a:buNone/>
            </a:pPr>
            <a:r>
              <a:rPr altLang="zh-CN" lang="en-US" sz="1400">
                <a:solidFill>
                  <a:schemeClr val="tx1">
                    <a:lumMod val="75000"/>
                    <a:lumOff val="25000"/>
                  </a:schemeClr>
                </a:solidFill>
                <a:cs typeface="+mn-ea"/>
                <a:sym typeface="+mn-lt"/>
              </a:rPr>
              <a:t>2）工具：互联网，资源和策划</a:t>
            </a:r>
          </a:p>
          <a:p>
            <a:pPr indent="0" marL="0">
              <a:spcBef>
                <a:spcPts val="450"/>
              </a:spcBef>
              <a:buNone/>
            </a:pPr>
            <a:r>
              <a:rPr altLang="zh-CN" lang="en-US" sz="1400">
                <a:solidFill>
                  <a:schemeClr val="tx1">
                    <a:lumMod val="75000"/>
                    <a:lumOff val="25000"/>
                  </a:schemeClr>
                </a:solidFill>
                <a:cs typeface="+mn-ea"/>
                <a:sym typeface="+mn-lt"/>
              </a:rPr>
              <a:t>3）前提：用心；心到了哪里，力量才能跟到哪里</a:t>
            </a:r>
          </a:p>
          <a:p>
            <a:pPr indent="0" marL="0">
              <a:spcBef>
                <a:spcPts val="450"/>
              </a:spcBef>
              <a:buNone/>
            </a:pPr>
            <a:r>
              <a:rPr altLang="zh-CN" lang="en-US" sz="1400">
                <a:solidFill>
                  <a:schemeClr val="tx1">
                    <a:lumMod val="75000"/>
                    <a:lumOff val="25000"/>
                  </a:schemeClr>
                </a:solidFill>
                <a:cs typeface="+mn-ea"/>
                <a:sym typeface="+mn-lt"/>
              </a:rPr>
              <a:t>4）流程：客户档案—客户细分—客户关怀—动态数据库</a:t>
            </a:r>
          </a:p>
          <a:p>
            <a:pPr indent="0" marL="0">
              <a:spcBef>
                <a:spcPts val="450"/>
              </a:spcBef>
              <a:buNone/>
            </a:pPr>
            <a:r>
              <a:rPr altLang="zh-CN" lang="en-US" sz="1400">
                <a:solidFill>
                  <a:schemeClr val="tx1">
                    <a:lumMod val="75000"/>
                    <a:lumOff val="25000"/>
                  </a:schemeClr>
                </a:solidFill>
                <a:cs typeface="+mn-ea"/>
                <a:sym typeface="+mn-lt"/>
              </a:rPr>
              <a:t>5）目的：促使客户忠诚，提升企业效益</a:t>
            </a:r>
          </a:p>
          <a:p>
            <a:pPr indent="0" marL="0">
              <a:spcBef>
                <a:spcPts val="450"/>
              </a:spcBef>
              <a:buNone/>
            </a:pPr>
            <a:r>
              <a:rPr altLang="zh-CN" lang="en-US" sz="1400">
                <a:solidFill>
                  <a:schemeClr val="tx1">
                    <a:lumMod val="75000"/>
                    <a:lumOff val="25000"/>
                  </a:schemeClr>
                </a:solidFill>
                <a:cs typeface="+mn-ea"/>
                <a:sym typeface="+mn-lt"/>
              </a:rPr>
              <a:t>6）关键词：培养习惯，制造依赖，参与，情感帐户</a:t>
            </a:r>
          </a:p>
          <a:p>
            <a:pPr indent="0" marL="0">
              <a:spcBef>
                <a:spcPts val="450"/>
              </a:spcBef>
              <a:buNone/>
            </a:pPr>
            <a:r>
              <a:rPr altLang="zh-CN" lang="en-US" sz="1400">
                <a:solidFill>
                  <a:schemeClr val="tx1">
                    <a:lumMod val="75000"/>
                    <a:lumOff val="25000"/>
                  </a:schemeClr>
                </a:solidFill>
                <a:cs typeface="+mn-ea"/>
                <a:sym typeface="+mn-lt"/>
              </a:rPr>
              <a:t>7）标准：“我的”</a:t>
            </a:r>
          </a:p>
          <a:p>
            <a:pPr indent="0" marL="0">
              <a:spcBef>
                <a:spcPts val="450"/>
              </a:spcBef>
              <a:buNone/>
            </a:pPr>
            <a:r>
              <a:rPr altLang="zh-CN" lang="en-US" sz="1400">
                <a:solidFill>
                  <a:schemeClr val="tx1">
                    <a:lumMod val="75000"/>
                    <a:lumOff val="25000"/>
                  </a:schemeClr>
                </a:solidFill>
                <a:cs typeface="+mn-ea"/>
                <a:sym typeface="+mn-lt"/>
              </a:rPr>
              <a:t>8）方法：晃，直至习惯形成</a:t>
            </a:r>
          </a:p>
          <a:p>
            <a:pPr indent="0" marL="0">
              <a:spcBef>
                <a:spcPts val="450"/>
              </a:spcBef>
              <a:buNone/>
            </a:pPr>
            <a:r>
              <a:rPr altLang="zh-CN" lang="en-US" sz="1400">
                <a:solidFill>
                  <a:schemeClr val="tx1">
                    <a:lumMod val="75000"/>
                    <a:lumOff val="25000"/>
                  </a:schemeClr>
                </a:solidFill>
                <a:cs typeface="+mn-ea"/>
                <a:sym typeface="+mn-lt"/>
              </a:rPr>
              <a:t>9）日常工作：建立情感帐户</a:t>
            </a:r>
          </a:p>
          <a:p>
            <a:pPr indent="0" marL="0">
              <a:spcBef>
                <a:spcPts val="450"/>
              </a:spcBef>
              <a:buNone/>
            </a:pPr>
            <a:r>
              <a:rPr altLang="zh-CN" lang="en-US" sz="1400">
                <a:solidFill>
                  <a:schemeClr val="tx1">
                    <a:lumMod val="75000"/>
                    <a:lumOff val="25000"/>
                  </a:schemeClr>
                </a:solidFill>
                <a:cs typeface="+mn-ea"/>
                <a:sym typeface="+mn-lt"/>
              </a:rPr>
              <a:t>10）起点：档案完善并有差异；档案一小步，关系一大步</a:t>
            </a:r>
          </a:p>
        </p:txBody>
      </p:sp>
      <p:grpSp>
        <p:nvGrpSpPr>
          <p:cNvPr id="37" name="组合 36">
            <a:extLst>
              <a:ext uri="{FF2B5EF4-FFF2-40B4-BE49-F238E27FC236}">
                <a16:creationId xmlns:a16="http://schemas.microsoft.com/office/drawing/2014/main" id="{5C011ABE-2DB4-4186-9D26-1355258DEB90}"/>
              </a:ext>
            </a:extLst>
          </p:cNvPr>
          <p:cNvGrpSpPr/>
          <p:nvPr/>
        </p:nvGrpSpPr>
        <p:grpSpPr>
          <a:xfrm>
            <a:off x="1143000" y="1020360"/>
            <a:ext cx="1917994" cy="3473990"/>
            <a:chOff x="1726173" y="1841912"/>
            <a:chExt cx="2485289" cy="4501513"/>
          </a:xfrm>
        </p:grpSpPr>
        <p:sp>
          <p:nvSpPr>
            <p:cNvPr id="38" name="椭圆 37">
              <a:extLst>
                <a:ext uri="{FF2B5EF4-FFF2-40B4-BE49-F238E27FC236}">
                  <a16:creationId xmlns:a16="http://schemas.microsoft.com/office/drawing/2014/main" id="{66A540A0-544E-46A6-84DD-F39AA1812EEF}"/>
                </a:ext>
              </a:extLst>
            </p:cNvPr>
            <p:cNvSpPr/>
            <p:nvPr/>
          </p:nvSpPr>
          <p:spPr>
            <a:xfrm>
              <a:off x="1726173" y="3858136"/>
              <a:ext cx="2485289" cy="248528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500"/>
            </a:p>
          </p:txBody>
        </p:sp>
        <p:sp>
          <p:nvSpPr>
            <p:cNvPr id="39" name="TextBox 9">
              <a:extLst>
                <a:ext uri="{FF2B5EF4-FFF2-40B4-BE49-F238E27FC236}">
                  <a16:creationId xmlns:a16="http://schemas.microsoft.com/office/drawing/2014/main" id="{05D9ED21-D9A2-4557-8807-A3120BC98A41}"/>
                </a:ext>
              </a:extLst>
            </p:cNvPr>
            <p:cNvSpPr txBox="1"/>
            <p:nvPr/>
          </p:nvSpPr>
          <p:spPr>
            <a:xfrm>
              <a:off x="1967835" y="4893973"/>
              <a:ext cx="2001964" cy="710915"/>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itchFamily="34" typeface="微软雅黑"/>
                  <a:ea charset="-122" panose="020b0503020204020204" pitchFamily="34" typeface="微软雅黑"/>
                </a:defRPr>
              </a:lvl1pPr>
            </a:lstStyle>
            <a:p>
              <a:pPr algn="ctr">
                <a:lnSpc>
                  <a:spcPct val="100000"/>
                </a:lnSpc>
              </a:pPr>
              <a:r>
                <a:rPr altLang="en-US" lang="zh-CN" sz="1800">
                  <a:solidFill>
                    <a:schemeClr val="bg1"/>
                  </a:solidFill>
                  <a:latin typeface="+mn-ea"/>
                  <a:ea typeface="+mn-ea"/>
                </a:rPr>
                <a:t>定制属于客户的专属服务</a:t>
              </a:r>
            </a:p>
          </p:txBody>
        </p:sp>
        <p:sp>
          <p:nvSpPr>
            <p:cNvPr id="40" name="椭圆 39">
              <a:extLst>
                <a:ext uri="{FF2B5EF4-FFF2-40B4-BE49-F238E27FC236}">
                  <a16:creationId xmlns:a16="http://schemas.microsoft.com/office/drawing/2014/main" id="{D47E8BE1-1E53-4FD2-A80F-97A06B83D032}"/>
                </a:ext>
              </a:extLst>
            </p:cNvPr>
            <p:cNvSpPr/>
            <p:nvPr/>
          </p:nvSpPr>
          <p:spPr>
            <a:xfrm>
              <a:off x="1726173" y="1841912"/>
              <a:ext cx="2485289" cy="2485289"/>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41" name="KSO_Shape">
              <a:extLst>
                <a:ext uri="{FF2B5EF4-FFF2-40B4-BE49-F238E27FC236}">
                  <a16:creationId xmlns:a16="http://schemas.microsoft.com/office/drawing/2014/main" id="{2629BE76-C84B-4B13-A0AD-65E8F8045415}"/>
                </a:ext>
              </a:extLst>
            </p:cNvPr>
            <p:cNvSpPr/>
            <p:nvPr/>
          </p:nvSpPr>
          <p:spPr bwMode="auto">
            <a:xfrm>
              <a:off x="2144756" y="2550205"/>
              <a:ext cx="1648122" cy="1150939"/>
            </a:xfrm>
            <a:custGeom>
              <a:gdLst>
                <a:gd fmla="*/ 1733867 w 2074863" name="T0"/>
                <a:gd fmla="*/ 579834 h 1449388" name="T1"/>
                <a:gd fmla="*/ 1791884 w 2074863" name="T2"/>
                <a:gd fmla="*/ 600246 h 1449388" name="T3"/>
                <a:gd fmla="*/ 1794804 w 2074863" name="T4"/>
                <a:gd fmla="*/ 538648 h 1449388" name="T5"/>
                <a:gd fmla="*/ 510830 w 2074863" name="T6"/>
                <a:gd fmla="*/ 162256 h 1449388" name="T7"/>
                <a:gd fmla="*/ 492893 w 2074863" name="T8"/>
                <a:gd fmla="*/ 222976 h 1449388" name="T9"/>
                <a:gd fmla="*/ 438718 w 2074863" name="T10"/>
                <a:gd fmla="*/ 188484 h 1449388" name="T11"/>
                <a:gd fmla="*/ 1598128 w 2074863" name="T12"/>
                <a:gd fmla="*/ 142089 h 1449388" name="T13"/>
                <a:gd fmla="*/ 1885296 w 2074863" name="T14"/>
                <a:gd fmla="*/ 549583 h 1449388" name="T15"/>
                <a:gd fmla="*/ 1586087 w 2074863" name="T16"/>
                <a:gd fmla="*/ 450078 h 1449388" name="T17"/>
                <a:gd fmla="*/ 486453 w 2074863" name="T18"/>
                <a:gd fmla="*/ 72185 h 1449388" name="T19"/>
                <a:gd fmla="*/ 151219 w 2074863" name="T20"/>
                <a:gd fmla="*/ 357281 h 1449388" name="T21"/>
                <a:gd fmla="*/ 295879 w 2074863" name="T22"/>
                <a:gd fmla="*/ 407592 h 1449388" name="T23"/>
                <a:gd fmla="*/ 486453 w 2074863" name="T24"/>
                <a:gd fmla="*/ 72185 h 1449388" name="T25"/>
                <a:gd fmla="*/ 681762 w 2074863" name="T26"/>
                <a:gd fmla="*/ 209994 h 1449388" name="T27"/>
                <a:gd fmla="*/ 910960 w 2074863" name="T28"/>
                <a:gd fmla="*/ 275617 h 1449388" name="T29"/>
                <a:gd fmla="*/ 1184248 w 2074863" name="T30"/>
                <a:gd fmla="*/ 351448 h 1449388" name="T31"/>
                <a:gd fmla="*/ 1396319 w 2074863" name="T32"/>
                <a:gd fmla="*/ 332855 h 1449388" name="T33"/>
                <a:gd fmla="*/ 1606205 w 2074863" name="T34"/>
                <a:gd fmla="*/ 562536 h 1449388" name="T35"/>
                <a:gd fmla="*/ 1640821 w 2074863" name="T36"/>
                <a:gd fmla="*/ 739718 h 1449388" name="T37"/>
                <a:gd fmla="*/ 1379558 w 2074863" name="T38"/>
                <a:gd fmla="*/ 843985 h 1449388" name="T39"/>
                <a:gd fmla="*/ 1124853 w 2074863" name="T40"/>
                <a:gd fmla="*/ 641283 h 1449388" name="T41"/>
                <a:gd fmla="*/ 720387 w 2074863" name="T42"/>
                <a:gd fmla="*/ 519516 h 1449388" name="T43"/>
                <a:gd fmla="*/ 653705 w 2074863" name="T44"/>
                <a:gd fmla="*/ 311345 h 1449388" name="T45"/>
                <a:gd fmla="*/ 325395 w 2074863" name="T46"/>
                <a:gd fmla="*/ 480871 h 1449388" name="T47"/>
                <a:gd fmla="*/ 435438 w 2074863" name="T48"/>
                <a:gd fmla="*/ 683574 h 1449388" name="T49"/>
                <a:gd fmla="*/ 530543 w 2074863" name="T50"/>
                <a:gd fmla="*/ 794768 h 1449388" name="T51"/>
                <a:gd fmla="*/ 611436 w 2074863" name="T52"/>
                <a:gd fmla="*/ 890286 h 1449388" name="T53"/>
                <a:gd fmla="*/ 688686 w 2074863" name="T54"/>
                <a:gd fmla="*/ 1001480 h 1449388" name="T55"/>
                <a:gd fmla="*/ 800188 w 2074863" name="T56"/>
                <a:gd fmla="*/ 1230068 h 1449388" name="T57"/>
                <a:gd fmla="*/ 913511 w 2074863" name="T58"/>
                <a:gd fmla="*/ 1255588 h 1449388" name="T59"/>
                <a:gd fmla="*/ 768486 w 2074863" name="T60"/>
                <a:gd fmla="*/ 1063458 h 1449388" name="T61"/>
                <a:gd fmla="*/ 798730 w 2074863" name="T62"/>
                <a:gd fmla="*/ 1022261 h 1449388" name="T63"/>
                <a:gd fmla="*/ 1047604 w 2074863" name="T64"/>
                <a:gd fmla="*/ 1245015 h 1449388" name="T65"/>
                <a:gd fmla="*/ 1112465 w 2074863" name="T66"/>
                <a:gd fmla="*/ 1184496 h 1449388" name="T67"/>
                <a:gd fmla="*/ 841727 w 2074863" name="T68"/>
                <a:gd fmla="*/ 896119 h 1449388" name="T69"/>
                <a:gd fmla="*/ 886182 w 2074863" name="T70"/>
                <a:gd fmla="*/ 868047 h 1449388" name="T71"/>
                <a:gd fmla="*/ 1205383 w 2074863" name="T72"/>
                <a:gd fmla="*/ 1138195 h 1449388" name="T73"/>
                <a:gd fmla="*/ 1202468 w 2074863" name="T74"/>
                <a:gd fmla="*/ 1026636 h 1449388" name="T75"/>
                <a:gd fmla="*/ 955779 w 2074863" name="T76"/>
                <a:gd fmla="*/ 749197 h 1449388" name="T77"/>
                <a:gd fmla="*/ 1006793 w 2074863" name="T78"/>
                <a:gd fmla="*/ 736437 h 1449388" name="T79"/>
                <a:gd fmla="*/ 1311053 w 2074863" name="T80"/>
                <a:gd fmla="*/ 1001480 h 1449388" name="T81"/>
                <a:gd fmla="*/ 1303037 w 2074863" name="T82"/>
                <a:gd fmla="*/ 890286 h 1449388" name="T83"/>
                <a:gd fmla="*/ 1310325 w 2074863" name="T84"/>
                <a:gd fmla="*/ 838516 h 1449388" name="T85"/>
                <a:gd fmla="*/ 1409802 w 2074863" name="T86"/>
                <a:gd fmla="*/ 919087 h 1449388" name="T87"/>
                <a:gd fmla="*/ 1378829 w 2074863" name="T88"/>
                <a:gd fmla="*/ 1028094 h 1449388" name="T89"/>
                <a:gd fmla="*/ 1306317 w 2074863" name="T90"/>
                <a:gd fmla="*/ 1123248 h 1449388" name="T91"/>
                <a:gd fmla="*/ 1210119 w 2074863" name="T92"/>
                <a:gd fmla="*/ 1205641 h 1449388" name="T93"/>
                <a:gd fmla="*/ 1113922 w 2074863" name="T94"/>
                <a:gd fmla="*/ 1290222 h 1449388" name="T95"/>
                <a:gd fmla="*/ 1016631 w 2074863" name="T96"/>
                <a:gd fmla="*/ 1300795 h 1449388" name="T97"/>
                <a:gd fmla="*/ 897478 w 2074863" name="T98"/>
                <a:gd fmla="*/ 1327044 h 1449388" name="T99"/>
                <a:gd fmla="*/ 625648 w 2074863" name="T100"/>
                <a:gd fmla="*/ 1160798 h 1449388" name="T101"/>
                <a:gd fmla="*/ 491918 w 2074863" name="T102"/>
                <a:gd fmla="*/ 1202360 h 1449388" name="T103"/>
                <a:gd fmla="*/ 458760 w 2074863" name="T104"/>
                <a:gd fmla="*/ 1134550 h 1449388" name="T105"/>
                <a:gd fmla="*/ 365477 w 2074863" name="T106"/>
                <a:gd fmla="*/ 1057260 h 1449388" name="T107"/>
                <a:gd fmla="*/ 317378 w 2074863" name="T108"/>
                <a:gd fmla="*/ 969763 h 1449388" name="T109"/>
                <a:gd fmla="*/ 233206 w 2074863" name="T110"/>
                <a:gd fmla="*/ 865131 h 1449388" name="T111"/>
                <a:gd fmla="*/ 268916 w 2074863" name="T112"/>
                <a:gd fmla="*/ 733520 h 1449388" name="T113"/>
                <a:gd fmla="*/ 186565 w 2074863" name="T114"/>
                <a:gd fmla="*/ 647845 h 1449388" name="T115"/>
                <a:gd fmla="*/ 1822 w 2074863" name="T116"/>
                <a:gd fmla="*/ 438580 h 1449388" name="T117"/>
                <a:gd fmla="*/ 272923 w 2074863" name="T118"/>
                <a:gd fmla="*/ 139996 h 1449388"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1449388" w="2074863">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chemeClr val="bg1"/>
            </a:solidFill>
            <a:ln>
              <a:noFill/>
            </a:ln>
            <a:extLst/>
          </p:spPr>
          <p:txBody>
            <a:bodyPr anchor="ctr">
              <a:scene3d>
                <a:camera prst="orthographicFront"/>
                <a:lightRig dir="t" rig="threePt"/>
              </a:scene3d>
              <a:sp3d>
                <a:contourClr>
                  <a:srgbClr val="FFFFFF"/>
                </a:contourClr>
              </a:sp3d>
            </a:bodyPr>
            <a:lstStyle/>
            <a:p>
              <a:pPr algn="ctr">
                <a:defRPr/>
              </a:pPr>
              <a:endParaRPr altLang="en-US" lang="zh-CN" sz="1350">
                <a:solidFill>
                  <a:srgbClr val="FFFFFF"/>
                </a:solidFill>
                <a:ea charset="-122" panose="02010600030101010101" pitchFamily="2" typeface="宋体"/>
              </a:endParaRPr>
            </a:p>
          </p:txBody>
        </p:sp>
      </p:grpSp>
    </p:spTree>
    <p:extLst>
      <p:ext uri="{BB962C8B-B14F-4D97-AF65-F5344CB8AC3E}">
        <p14:creationId val="47577593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7"/>
                                        </p:tgtEl>
                                        <p:attrNameLst>
                                          <p:attrName>style.visibility</p:attrName>
                                        </p:attrNameLst>
                                      </p:cBhvr>
                                      <p:to>
                                        <p:strVal val="visible"/>
                                      </p:to>
                                    </p:set>
                                    <p:anim calcmode="lin" valueType="num">
                                      <p:cBhvr additive="base">
                                        <p:cTn dur="500" fill="hold" id="7"/>
                                        <p:tgtEl>
                                          <p:spTgt spid="37"/>
                                        </p:tgtEl>
                                        <p:attrNameLst>
                                          <p:attrName>ppt_x</p:attrName>
                                        </p:attrNameLst>
                                      </p:cBhvr>
                                      <p:tavLst>
                                        <p:tav tm="0">
                                          <p:val>
                                            <p:strVal val="#ppt_x"/>
                                          </p:val>
                                        </p:tav>
                                        <p:tav tm="100000">
                                          <p:val>
                                            <p:strVal val="#ppt_x"/>
                                          </p:val>
                                        </p:tav>
                                      </p:tavLst>
                                    </p:anim>
                                    <p:anim calcmode="lin" valueType="num">
                                      <p:cBhvr additive="base">
                                        <p:cTn dur="500" fill="hold" id="8"/>
                                        <p:tgtEl>
                                          <p:spTgt spid="3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16" presetSubtype="21">
                                  <p:stCondLst>
                                    <p:cond delay="0"/>
                                  </p:stCondLst>
                                  <p:childTnLst>
                                    <p:set>
                                      <p:cBhvr>
                                        <p:cTn dur="1" fill="hold" id="12">
                                          <p:stCondLst>
                                            <p:cond delay="0"/>
                                          </p:stCondLst>
                                        </p:cTn>
                                        <p:tgtEl>
                                          <p:spTgt spid="27"/>
                                        </p:tgtEl>
                                        <p:attrNameLst>
                                          <p:attrName>style.visibility</p:attrName>
                                        </p:attrNameLst>
                                      </p:cBhvr>
                                      <p:to>
                                        <p:strVal val="visible"/>
                                      </p:to>
                                    </p:set>
                                    <p:animEffect filter="barn(inVertical)" transition="in">
                                      <p:cBhvr>
                                        <p:cTn dur="500" id="13"/>
                                        <p:tgtEl>
                                          <p:spTgt spid="27"/>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1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1352551"/>
            <a:ext cx="4114800" cy="2590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4114800" y="1352551"/>
            <a:ext cx="5029200" cy="2590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 name="组合 3"/>
          <p:cNvGrpSpPr/>
          <p:nvPr/>
        </p:nvGrpSpPr>
        <p:grpSpPr>
          <a:xfrm flipH="1">
            <a:off x="1097754" y="955305"/>
            <a:ext cx="3550446" cy="3232893"/>
            <a:chOff x="440955" y="955305"/>
            <a:chExt cx="3550446" cy="3232893"/>
          </a:xfrm>
        </p:grpSpPr>
        <p:sp>
          <p:nvSpPr>
            <p:cNvPr id="18" name="任意多边形 17"/>
            <p:cNvSpPr/>
            <p:nvPr/>
          </p:nvSpPr>
          <p:spPr>
            <a:xfrm flipH="1" rot="2700000">
              <a:off x="2034278" y="1615282"/>
              <a:ext cx="1850455" cy="2063791"/>
            </a:xfrm>
            <a:custGeom>
              <a:gdLst>
                <a:gd fmla="*/ 1850455 w 1850455" name="connsiteX0"/>
                <a:gd fmla="*/ 126244 h 2063791" name="connsiteY0"/>
                <a:gd fmla="*/ 1724211 w 1850455" name="connsiteX1"/>
                <a:gd fmla="*/ 0 h 2063791" name="connsiteY1"/>
                <a:gd fmla="*/ 0 w 1850455" name="connsiteX2"/>
                <a:gd fmla="*/ 0 h 2063791" name="connsiteY2"/>
                <a:gd fmla="*/ 0 w 1850455" name="connsiteX3"/>
                <a:gd fmla="*/ 1937547 h 2063791" name="connsiteY3"/>
                <a:gd fmla="*/ 126244 w 1850455" name="connsiteX4"/>
                <a:gd fmla="*/ 2063791 h 2063791" name="connsiteY4"/>
                <a:gd fmla="*/ 126244 w 1850455" name="connsiteX5"/>
                <a:gd fmla="*/ 126244 h 2063791"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063791" w="1850455">
                  <a:moveTo>
                    <a:pt x="1850455" y="126244"/>
                  </a:moveTo>
                  <a:lnTo>
                    <a:pt x="1724211" y="0"/>
                  </a:lnTo>
                  <a:lnTo>
                    <a:pt x="0" y="0"/>
                  </a:lnTo>
                  <a:lnTo>
                    <a:pt x="0" y="1937547"/>
                  </a:lnTo>
                  <a:lnTo>
                    <a:pt x="126244" y="2063791"/>
                  </a:lnTo>
                  <a:lnTo>
                    <a:pt x="126244" y="126244"/>
                  </a:lnTo>
                  <a:close/>
                </a:path>
              </a:pathLst>
            </a:custGeom>
            <a:solidFill>
              <a:schemeClr val="bg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 name="任意多边形 13"/>
            <p:cNvSpPr/>
            <p:nvPr/>
          </p:nvSpPr>
          <p:spPr>
            <a:xfrm flipH="1" rot="2700000">
              <a:off x="440955" y="955305"/>
              <a:ext cx="3232893" cy="3232893"/>
            </a:xfrm>
            <a:custGeom>
              <a:gdLst>
                <a:gd fmla="*/ 1174195 w 3232893" name="connsiteX0"/>
                <a:gd fmla="*/ 3232893 h 3232893" name="connsiteY0"/>
                <a:gd fmla="*/ 1047951 w 3232893" name="connsiteX1"/>
                <a:gd fmla="*/ 3106649 h 3232893" name="connsiteY1"/>
                <a:gd fmla="*/ 126244 w 3232893" name="connsiteX2"/>
                <a:gd fmla="*/ 3106649 h 3232893" name="connsiteY2"/>
                <a:gd fmla="*/ 126244 w 3232893" name="connsiteX3"/>
                <a:gd fmla="*/ 2184942 h 3232893" name="connsiteY3"/>
                <a:gd fmla="*/ 0 w 3232893" name="connsiteX4"/>
                <a:gd fmla="*/ 2058698 h 3232893" name="connsiteY4"/>
                <a:gd fmla="*/ 0 w 3232893" name="connsiteX5"/>
                <a:gd fmla="*/ 3232893 h 3232893" name="connsiteY5"/>
                <a:gd fmla="*/ 3232893 w 3232893" name="connsiteX6"/>
                <a:gd fmla="*/ 0 h 3232893" name="connsiteY6"/>
                <a:gd fmla="*/ 1849834 w 3232893" name="connsiteX7"/>
                <a:gd fmla="*/ 0 h 3232893" name="connsiteY7"/>
                <a:gd fmla="*/ 1976079 w 3232893" name="connsiteX8"/>
                <a:gd fmla="*/ 126244 h 3232893" name="connsiteY8"/>
                <a:gd fmla="*/ 3106649 w 3232893" name="connsiteX9"/>
                <a:gd fmla="*/ 126244 h 3232893" name="connsiteY9"/>
                <a:gd fmla="*/ 3106649 w 3232893" name="connsiteX10"/>
                <a:gd fmla="*/ 1256815 h 3232893" name="connsiteY10"/>
                <a:gd fmla="*/ 3232893 w 3232893" name="connsiteX11"/>
                <a:gd fmla="*/ 1383059 h 323289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3232893" w="3232893">
                  <a:moveTo>
                    <a:pt x="1174195" y="3232893"/>
                  </a:moveTo>
                  <a:lnTo>
                    <a:pt x="1047951" y="3106649"/>
                  </a:lnTo>
                  <a:lnTo>
                    <a:pt x="126244" y="3106649"/>
                  </a:lnTo>
                  <a:lnTo>
                    <a:pt x="126244" y="2184942"/>
                  </a:lnTo>
                  <a:lnTo>
                    <a:pt x="0" y="2058698"/>
                  </a:lnTo>
                  <a:lnTo>
                    <a:pt x="0" y="3232893"/>
                  </a:lnTo>
                  <a:close/>
                  <a:moveTo>
                    <a:pt x="3232893" y="0"/>
                  </a:moveTo>
                  <a:lnTo>
                    <a:pt x="1849834" y="0"/>
                  </a:lnTo>
                  <a:lnTo>
                    <a:pt x="1976079" y="126244"/>
                  </a:lnTo>
                  <a:lnTo>
                    <a:pt x="3106649" y="126244"/>
                  </a:lnTo>
                  <a:lnTo>
                    <a:pt x="3106649" y="1256815"/>
                  </a:lnTo>
                  <a:lnTo>
                    <a:pt x="3232893" y="138305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4" name="任意多边形 23"/>
          <p:cNvSpPr/>
          <p:nvPr/>
        </p:nvSpPr>
        <p:spPr>
          <a:xfrm flipH="1">
            <a:off x="3945062" y="1070470"/>
            <a:ext cx="5198938" cy="174875"/>
          </a:xfrm>
          <a:custGeom>
            <a:gdLst>
              <a:gd fmla="*/ 0 w 5198938" name="connsiteX0"/>
              <a:gd fmla="*/ 0 h 174875" name="connsiteY0"/>
              <a:gd fmla="*/ 5198938 w 5198938" name="connsiteX1"/>
              <a:gd fmla="*/ 0 h 174875" name="connsiteY1"/>
              <a:gd fmla="*/ 5024063 w 5198938" name="connsiteX2"/>
              <a:gd fmla="*/ 174875 h 174875" name="connsiteY2"/>
              <a:gd fmla="*/ 0 w 5198938" name="connsiteX3"/>
              <a:gd fmla="*/ 174875 h 174875" name="connsiteY3"/>
            </a:gdLst>
            <a:cxnLst>
              <a:cxn ang="0">
                <a:pos x="connsiteX0" y="connsiteY0"/>
              </a:cxn>
              <a:cxn ang="0">
                <a:pos x="connsiteX1" y="connsiteY1"/>
              </a:cxn>
              <a:cxn ang="0">
                <a:pos x="connsiteX2" y="connsiteY2"/>
              </a:cxn>
              <a:cxn ang="0">
                <a:pos x="connsiteX3" y="connsiteY3"/>
              </a:cxn>
            </a:cxnLst>
            <a:rect b="b" l="l" r="r" t="t"/>
            <a:pathLst>
              <a:path h="174875" w="5198938">
                <a:moveTo>
                  <a:pt x="0" y="0"/>
                </a:moveTo>
                <a:lnTo>
                  <a:pt x="5198938" y="0"/>
                </a:lnTo>
                <a:lnTo>
                  <a:pt x="5024063" y="174875"/>
                </a:lnTo>
                <a:lnTo>
                  <a:pt x="0" y="1748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a:off x="-9418" y="4032904"/>
            <a:ext cx="2286000" cy="174875"/>
          </a:xfrm>
          <a:custGeom>
            <a:gdLst>
              <a:gd fmla="*/ 2111125 w 2286000" name="connsiteX0"/>
              <a:gd fmla="*/ 174875 h 174875" name="connsiteY0"/>
              <a:gd fmla="*/ 0 w 2286000" name="connsiteX1"/>
              <a:gd fmla="*/ 174875 h 174875" name="connsiteY1"/>
              <a:gd fmla="*/ 0 w 2286000" name="connsiteX2"/>
              <a:gd fmla="*/ 0 h 174875" name="connsiteY2"/>
              <a:gd fmla="*/ 2286000 w 2286000" name="connsiteX3"/>
              <a:gd fmla="*/ 0 h 174875" name="connsiteY3"/>
            </a:gdLst>
            <a:cxnLst>
              <a:cxn ang="0">
                <a:pos x="connsiteX0" y="connsiteY0"/>
              </a:cxn>
              <a:cxn ang="0">
                <a:pos x="connsiteX1" y="connsiteY1"/>
              </a:cxn>
              <a:cxn ang="0">
                <a:pos x="connsiteX2" y="connsiteY2"/>
              </a:cxn>
              <a:cxn ang="0">
                <a:pos x="connsiteX3" y="connsiteY3"/>
              </a:cxn>
            </a:cxnLst>
            <a:rect b="b" l="l" r="r" t="t"/>
            <a:pathLst>
              <a:path h="174875" w="2286000">
                <a:moveTo>
                  <a:pt x="2111125" y="174875"/>
                </a:moveTo>
                <a:lnTo>
                  <a:pt x="0" y="174875"/>
                </a:lnTo>
                <a:lnTo>
                  <a:pt x="0" y="0"/>
                </a:lnTo>
                <a:lnTo>
                  <a:pt x="228600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a:extLst>
              <a:ext uri="{FF2B5EF4-FFF2-40B4-BE49-F238E27FC236}">
                <a16:creationId xmlns:a16="http://schemas.microsoft.com/office/drawing/2014/main" id="{40A2D636-70A9-E648-8A35-22C9711EAB72}"/>
              </a:ext>
            </a:extLst>
          </p:cNvPr>
          <p:cNvSpPr txBox="1"/>
          <p:nvPr/>
        </p:nvSpPr>
        <p:spPr>
          <a:xfrm>
            <a:off x="2733805" y="1837368"/>
            <a:ext cx="690880" cy="1310640"/>
          </a:xfrm>
          <a:prstGeom prst="rect">
            <a:avLst/>
          </a:prstGeom>
          <a:noFill/>
        </p:spPr>
        <p:txBody>
          <a:bodyPr rtlCol="0" wrap="none">
            <a:spAutoFit/>
          </a:bodyPr>
          <a:lstStyle/>
          <a:p>
            <a:r>
              <a:rPr altLang="en-US" b="1" kumimoji="1" lang="zh-CN" smtClean="0" sz="4000">
                <a:solidFill>
                  <a:schemeClr val="bg1"/>
                </a:solidFill>
                <a:cs typeface="+mn-ea"/>
                <a:sym typeface="+mn-lt"/>
              </a:rPr>
              <a:t>目</a:t>
            </a:r>
          </a:p>
          <a:p>
            <a:r>
              <a:rPr altLang="en-US" b="1" kumimoji="1" lang="zh-CN" smtClean="0" sz="4000">
                <a:solidFill>
                  <a:schemeClr val="bg1"/>
                </a:solidFill>
                <a:cs typeface="+mn-ea"/>
                <a:sym typeface="+mn-lt"/>
              </a:rPr>
              <a:t>录</a:t>
            </a:r>
          </a:p>
        </p:txBody>
      </p:sp>
      <p:grpSp>
        <p:nvGrpSpPr>
          <p:cNvPr id="16" name="组合 15"/>
          <p:cNvGrpSpPr/>
          <p:nvPr/>
        </p:nvGrpSpPr>
        <p:grpSpPr>
          <a:xfrm>
            <a:off x="4648200" y="1594304"/>
            <a:ext cx="3672453" cy="435761"/>
            <a:chOff x="2499747" y="1236234"/>
            <a:chExt cx="3672453" cy="435761"/>
          </a:xfrm>
        </p:grpSpPr>
        <p:sp>
          <p:nvSpPr>
            <p:cNvPr id="17" name="TextBox 8"/>
            <p:cNvSpPr txBox="1"/>
            <p:nvPr/>
          </p:nvSpPr>
          <p:spPr>
            <a:xfrm>
              <a:off x="2499747" y="1271885"/>
              <a:ext cx="1316479" cy="396240"/>
            </a:xfrm>
            <a:prstGeom prst="rect">
              <a:avLst/>
            </a:prstGeom>
            <a:noFill/>
          </p:spPr>
          <p:txBody>
            <a:bodyPr rtlCol="0" wrap="square">
              <a:spAutoFit/>
            </a:bodyPr>
            <a:lstStyle/>
            <a:p>
              <a:pPr algn="ctr"/>
              <a:r>
                <a:rPr altLang="en-US" b="1" lang="zh-CN" sz="2000">
                  <a:solidFill>
                    <a:schemeClr val="tx1">
                      <a:lumMod val="75000"/>
                      <a:lumOff val="25000"/>
                    </a:schemeClr>
                  </a:solidFill>
                  <a:cs typeface="+mn-ea"/>
                  <a:sym typeface="+mn-lt"/>
                </a:rPr>
                <a:t>第一章</a:t>
              </a:r>
            </a:p>
          </p:txBody>
        </p:sp>
        <p:sp>
          <p:nvSpPr>
            <p:cNvPr id="19" name="TextBox 55"/>
            <p:cNvSpPr txBox="1"/>
            <p:nvPr/>
          </p:nvSpPr>
          <p:spPr>
            <a:xfrm>
              <a:off x="3657600" y="1236234"/>
              <a:ext cx="2514600" cy="457200"/>
            </a:xfrm>
            <a:prstGeom prst="rect">
              <a:avLst/>
            </a:prstGeom>
            <a:noFill/>
          </p:spPr>
          <p:txBody>
            <a:bodyPr rtlCol="0" wrap="square">
              <a:spAutoFit/>
            </a:bodyPr>
            <a:lstStyle/>
            <a:p>
              <a:pPr>
                <a:lnSpc>
                  <a:spcPct val="120000"/>
                </a:lnSpc>
              </a:pPr>
              <a:r>
                <a:rPr altLang="en-US" lang="zh-CN" sz="2000">
                  <a:solidFill>
                    <a:schemeClr val="tx1">
                      <a:lumMod val="75000"/>
                      <a:lumOff val="25000"/>
                    </a:schemeClr>
                  </a:solidFill>
                  <a:cs typeface="+mn-ea"/>
                  <a:sym typeface="+mn-lt"/>
                </a:rPr>
                <a:t>客户关系是什么？</a:t>
              </a:r>
            </a:p>
          </p:txBody>
        </p:sp>
      </p:grpSp>
      <p:grpSp>
        <p:nvGrpSpPr>
          <p:cNvPr id="20" name="组合 19"/>
          <p:cNvGrpSpPr/>
          <p:nvPr/>
        </p:nvGrpSpPr>
        <p:grpSpPr>
          <a:xfrm>
            <a:off x="4648200" y="2367115"/>
            <a:ext cx="3672453" cy="435761"/>
            <a:chOff x="2499747" y="1236234"/>
            <a:chExt cx="3672453" cy="435761"/>
          </a:xfrm>
        </p:grpSpPr>
        <p:sp>
          <p:nvSpPr>
            <p:cNvPr id="21" name="TextBox 8"/>
            <p:cNvSpPr txBox="1"/>
            <p:nvPr/>
          </p:nvSpPr>
          <p:spPr>
            <a:xfrm>
              <a:off x="2499747" y="1271885"/>
              <a:ext cx="1316479" cy="396240"/>
            </a:xfrm>
            <a:prstGeom prst="rect">
              <a:avLst/>
            </a:prstGeom>
            <a:noFill/>
          </p:spPr>
          <p:txBody>
            <a:bodyPr rtlCol="0" wrap="square">
              <a:spAutoFit/>
            </a:bodyPr>
            <a:lstStyle/>
            <a:p>
              <a:pPr algn="ctr"/>
              <a:r>
                <a:rPr altLang="en-US" b="1" lang="zh-CN" smtClean="0" sz="2000">
                  <a:solidFill>
                    <a:schemeClr val="tx1">
                      <a:lumMod val="75000"/>
                      <a:lumOff val="25000"/>
                    </a:schemeClr>
                  </a:solidFill>
                  <a:cs typeface="+mn-ea"/>
                  <a:sym typeface="+mn-lt"/>
                </a:rPr>
                <a:t>第二章</a:t>
              </a:r>
            </a:p>
          </p:txBody>
        </p:sp>
        <p:sp>
          <p:nvSpPr>
            <p:cNvPr id="22" name="TextBox 55"/>
            <p:cNvSpPr txBox="1"/>
            <p:nvPr/>
          </p:nvSpPr>
          <p:spPr>
            <a:xfrm>
              <a:off x="3657600" y="1236234"/>
              <a:ext cx="2514600" cy="457200"/>
            </a:xfrm>
            <a:prstGeom prst="rect">
              <a:avLst/>
            </a:prstGeom>
            <a:noFill/>
          </p:spPr>
          <p:txBody>
            <a:bodyPr rtlCol="0" wrap="square">
              <a:spAutoFit/>
            </a:bodyPr>
            <a:lstStyle/>
            <a:p>
              <a:pPr>
                <a:lnSpc>
                  <a:spcPct val="120000"/>
                </a:lnSpc>
              </a:pPr>
              <a:r>
                <a:rPr altLang="en-US" lang="zh-CN" sz="2000">
                  <a:solidFill>
                    <a:schemeClr val="tx1">
                      <a:lumMod val="75000"/>
                      <a:lumOff val="25000"/>
                    </a:schemeClr>
                  </a:solidFill>
                  <a:cs typeface="+mn-ea"/>
                  <a:sym typeface="+mn-lt"/>
                </a:rPr>
                <a:t>如何管理客户</a:t>
              </a:r>
            </a:p>
          </p:txBody>
        </p:sp>
      </p:grpSp>
      <p:grpSp>
        <p:nvGrpSpPr>
          <p:cNvPr id="23" name="组合 22"/>
          <p:cNvGrpSpPr/>
          <p:nvPr/>
        </p:nvGrpSpPr>
        <p:grpSpPr>
          <a:xfrm>
            <a:off x="4648200" y="3139925"/>
            <a:ext cx="4105035" cy="435761"/>
            <a:chOff x="2499747" y="1236234"/>
            <a:chExt cx="4105035" cy="435761"/>
          </a:xfrm>
        </p:grpSpPr>
        <p:sp>
          <p:nvSpPr>
            <p:cNvPr id="25" name="TextBox 8"/>
            <p:cNvSpPr txBox="1"/>
            <p:nvPr/>
          </p:nvSpPr>
          <p:spPr>
            <a:xfrm>
              <a:off x="2499746" y="1271885"/>
              <a:ext cx="1316479" cy="396240"/>
            </a:xfrm>
            <a:prstGeom prst="rect">
              <a:avLst/>
            </a:prstGeom>
            <a:noFill/>
          </p:spPr>
          <p:txBody>
            <a:bodyPr rtlCol="0" wrap="square">
              <a:spAutoFit/>
            </a:bodyPr>
            <a:lstStyle/>
            <a:p>
              <a:pPr algn="ctr"/>
              <a:r>
                <a:rPr altLang="en-US" b="1" lang="zh-CN" smtClean="0" sz="2000">
                  <a:solidFill>
                    <a:schemeClr val="tx1">
                      <a:lumMod val="75000"/>
                      <a:lumOff val="25000"/>
                    </a:schemeClr>
                  </a:solidFill>
                  <a:cs typeface="+mn-ea"/>
                  <a:sym typeface="+mn-lt"/>
                </a:rPr>
                <a:t>第三章</a:t>
              </a:r>
            </a:p>
          </p:txBody>
        </p:sp>
        <p:sp>
          <p:nvSpPr>
            <p:cNvPr id="26" name="TextBox 55"/>
            <p:cNvSpPr txBox="1"/>
            <p:nvPr/>
          </p:nvSpPr>
          <p:spPr>
            <a:xfrm>
              <a:off x="3657599" y="1236234"/>
              <a:ext cx="2947183" cy="457200"/>
            </a:xfrm>
            <a:prstGeom prst="rect">
              <a:avLst/>
            </a:prstGeom>
            <a:noFill/>
          </p:spPr>
          <p:txBody>
            <a:bodyPr rtlCol="0" wrap="square">
              <a:spAutoFit/>
            </a:bodyPr>
            <a:lstStyle/>
            <a:p>
              <a:pPr>
                <a:lnSpc>
                  <a:spcPct val="120000"/>
                </a:lnSpc>
              </a:pPr>
              <a:r>
                <a:rPr altLang="en-US" lang="zh-CN" sz="2000">
                  <a:solidFill>
                    <a:schemeClr val="tx1">
                      <a:lumMod val="75000"/>
                      <a:lumOff val="25000"/>
                    </a:schemeClr>
                  </a:solidFill>
                  <a:cs typeface="+mn-ea"/>
                  <a:sym typeface="+mn-lt"/>
                </a:rPr>
                <a:t>关于客户管理Q&amp;A</a:t>
              </a:r>
            </a:p>
          </p:txBody>
        </p:sp>
      </p:grpSp>
    </p:spTree>
    <p:extLst>
      <p:ext uri="{BB962C8B-B14F-4D97-AF65-F5344CB8AC3E}">
        <p14:creationId val="2877039082"/>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500" fill="hold" id="11"/>
                                        <p:tgtEl>
                                          <p:spTgt spid="3"/>
                                        </p:tgtEl>
                                        <p:attrNameLst>
                                          <p:attrName>ppt_x</p:attrName>
                                        </p:attrNameLst>
                                      </p:cBhvr>
                                      <p:tavLst>
                                        <p:tav tm="0">
                                          <p:val>
                                            <p:strVal val="1+#ppt_w/2"/>
                                          </p:val>
                                        </p:tav>
                                        <p:tav tm="100000">
                                          <p:val>
                                            <p:strVal val="#ppt_x"/>
                                          </p:val>
                                        </p:tav>
                                      </p:tavLst>
                                    </p:anim>
                                    <p:anim calcmode="lin" valueType="num">
                                      <p:cBhvr additive="base">
                                        <p:cTn dur="500" fill="hold" id="12"/>
                                        <p:tgtEl>
                                          <p:spTgt spid="3"/>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2">
                                  <p:stCondLst>
                                    <p:cond delay="0"/>
                                  </p:stCondLst>
                                  <p:childTnLst>
                                    <p:set>
                                      <p:cBhvr>
                                        <p:cTn dur="1" fill="hold" id="16">
                                          <p:stCondLst>
                                            <p:cond delay="0"/>
                                          </p:stCondLst>
                                        </p:cTn>
                                        <p:tgtEl>
                                          <p:spTgt spid="24"/>
                                        </p:tgtEl>
                                        <p:attrNameLst>
                                          <p:attrName>style.visibility</p:attrName>
                                        </p:attrNameLst>
                                      </p:cBhvr>
                                      <p:to>
                                        <p:strVal val="visible"/>
                                      </p:to>
                                    </p:set>
                                    <p:anim calcmode="lin" valueType="num">
                                      <p:cBhvr additive="base">
                                        <p:cTn dur="500" fill="hold" id="17"/>
                                        <p:tgtEl>
                                          <p:spTgt spid="24"/>
                                        </p:tgtEl>
                                        <p:attrNameLst>
                                          <p:attrName>ppt_x</p:attrName>
                                        </p:attrNameLst>
                                      </p:cBhvr>
                                      <p:tavLst>
                                        <p:tav tm="0">
                                          <p:val>
                                            <p:strVal val="1+#ppt_w/2"/>
                                          </p:val>
                                        </p:tav>
                                        <p:tav tm="100000">
                                          <p:val>
                                            <p:strVal val="#ppt_x"/>
                                          </p:val>
                                        </p:tav>
                                      </p:tavLst>
                                    </p:anim>
                                    <p:anim calcmode="lin" valueType="num">
                                      <p:cBhvr additive="base">
                                        <p:cTn dur="500" fill="hold" id="18"/>
                                        <p:tgtEl>
                                          <p:spTgt spid="24"/>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8">
                                  <p:stCondLst>
                                    <p:cond delay="0"/>
                                  </p:stCondLst>
                                  <p:childTnLst>
                                    <p:set>
                                      <p:cBhvr>
                                        <p:cTn dur="1" fill="hold" id="20">
                                          <p:stCondLst>
                                            <p:cond delay="0"/>
                                          </p:stCondLst>
                                        </p:cTn>
                                        <p:tgtEl>
                                          <p:spTgt spid="27"/>
                                        </p:tgtEl>
                                        <p:attrNameLst>
                                          <p:attrName>style.visibility</p:attrName>
                                        </p:attrNameLst>
                                      </p:cBhvr>
                                      <p:to>
                                        <p:strVal val="visible"/>
                                      </p:to>
                                    </p:set>
                                    <p:anim calcmode="lin" valueType="num">
                                      <p:cBhvr additive="base">
                                        <p:cTn dur="500" fill="hold" id="21"/>
                                        <p:tgtEl>
                                          <p:spTgt spid="27"/>
                                        </p:tgtEl>
                                        <p:attrNameLst>
                                          <p:attrName>ppt_x</p:attrName>
                                        </p:attrNameLst>
                                      </p:cBhvr>
                                      <p:tavLst>
                                        <p:tav tm="0">
                                          <p:val>
                                            <p:strVal val="0-#ppt_w/2"/>
                                          </p:val>
                                        </p:tav>
                                        <p:tav tm="100000">
                                          <p:val>
                                            <p:strVal val="#ppt_x"/>
                                          </p:val>
                                        </p:tav>
                                      </p:tavLst>
                                    </p:anim>
                                    <p:anim calcmode="lin" valueType="num">
                                      <p:cBhvr additive="base">
                                        <p:cTn dur="500" fill="hold" id="22"/>
                                        <p:tgtEl>
                                          <p:spTgt spid="27"/>
                                        </p:tgtEl>
                                        <p:attrNameLst>
                                          <p:attrName>ppt_y</p:attrName>
                                        </p:attrNameLst>
                                      </p:cBhvr>
                                      <p:tavLst>
                                        <p:tav tm="0">
                                          <p:val>
                                            <p:strVal val="#ppt_y"/>
                                          </p:val>
                                        </p:tav>
                                        <p:tav tm="100000">
                                          <p:val>
                                            <p:strVal val="#ppt_y"/>
                                          </p:val>
                                        </p:tav>
                                      </p:tavLst>
                                    </p:anim>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2" presetSubtype="8">
                                  <p:stCondLst>
                                    <p:cond delay="0"/>
                                  </p:stCondLst>
                                  <p:childTnLst>
                                    <p:set>
                                      <p:cBhvr>
                                        <p:cTn dur="1" fill="hold" id="26">
                                          <p:stCondLst>
                                            <p:cond delay="0"/>
                                          </p:stCondLst>
                                        </p:cTn>
                                        <p:tgtEl>
                                          <p:spTgt spid="4"/>
                                        </p:tgtEl>
                                        <p:attrNameLst>
                                          <p:attrName>style.visibility</p:attrName>
                                        </p:attrNameLst>
                                      </p:cBhvr>
                                      <p:to>
                                        <p:strVal val="visible"/>
                                      </p:to>
                                    </p:set>
                                    <p:anim calcmode="lin" valueType="num">
                                      <p:cBhvr additive="base">
                                        <p:cTn dur="500" fill="hold" id="27"/>
                                        <p:tgtEl>
                                          <p:spTgt spid="4"/>
                                        </p:tgtEl>
                                        <p:attrNameLst>
                                          <p:attrName>ppt_x</p:attrName>
                                        </p:attrNameLst>
                                      </p:cBhvr>
                                      <p:tavLst>
                                        <p:tav tm="0">
                                          <p:val>
                                            <p:strVal val="0-#ppt_w/2"/>
                                          </p:val>
                                        </p:tav>
                                        <p:tav tm="100000">
                                          <p:val>
                                            <p:strVal val="#ppt_x"/>
                                          </p:val>
                                        </p:tav>
                                      </p:tavLst>
                                    </p:anim>
                                    <p:anim calcmode="lin" valueType="num">
                                      <p:cBhvr additive="base">
                                        <p:cTn dur="500" fill="hold" id="28"/>
                                        <p:tgtEl>
                                          <p:spTgt spid="4"/>
                                        </p:tgtEl>
                                        <p:attrNameLst>
                                          <p:attrName>ppt_y</p:attrName>
                                        </p:attrNameLst>
                                      </p:cBhvr>
                                      <p:tavLst>
                                        <p:tav tm="0">
                                          <p:val>
                                            <p:strVal val="#ppt_y"/>
                                          </p:val>
                                        </p:tav>
                                        <p:tav tm="100000">
                                          <p:val>
                                            <p:strVal val="#ppt_y"/>
                                          </p:val>
                                        </p:tav>
                                      </p:tavLst>
                                    </p:anim>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2" presetSubtype="4">
                                  <p:stCondLst>
                                    <p:cond delay="0"/>
                                  </p:stCondLst>
                                  <p:childTnLst>
                                    <p:set>
                                      <p:cBhvr>
                                        <p:cTn dur="1" fill="hold" id="32">
                                          <p:stCondLst>
                                            <p:cond delay="0"/>
                                          </p:stCondLst>
                                        </p:cTn>
                                        <p:tgtEl>
                                          <p:spTgt spid="15"/>
                                        </p:tgtEl>
                                        <p:attrNameLst>
                                          <p:attrName>style.visibility</p:attrName>
                                        </p:attrNameLst>
                                      </p:cBhvr>
                                      <p:to>
                                        <p:strVal val="visible"/>
                                      </p:to>
                                    </p:set>
                                    <p:anim calcmode="lin" valueType="num">
                                      <p:cBhvr additive="base">
                                        <p:cTn dur="500" fill="hold" id="33"/>
                                        <p:tgtEl>
                                          <p:spTgt spid="15"/>
                                        </p:tgtEl>
                                        <p:attrNameLst>
                                          <p:attrName>ppt_x</p:attrName>
                                        </p:attrNameLst>
                                      </p:cBhvr>
                                      <p:tavLst>
                                        <p:tav tm="0">
                                          <p:val>
                                            <p:strVal val="#ppt_x"/>
                                          </p:val>
                                        </p:tav>
                                        <p:tav tm="100000">
                                          <p:val>
                                            <p:strVal val="#ppt_x"/>
                                          </p:val>
                                        </p:tav>
                                      </p:tavLst>
                                    </p:anim>
                                    <p:anim calcmode="lin" valueType="num">
                                      <p:cBhvr additive="base">
                                        <p:cTn dur="500" fill="hold" id="34"/>
                                        <p:tgtEl>
                                          <p:spTgt spid="15"/>
                                        </p:tgtEl>
                                        <p:attrNameLst>
                                          <p:attrName>ppt_y</p:attrName>
                                        </p:attrNameLst>
                                      </p:cBhvr>
                                      <p:tavLst>
                                        <p:tav tm="0">
                                          <p:val>
                                            <p:strVal val="1+#ppt_h/2"/>
                                          </p:val>
                                        </p:tav>
                                        <p:tav tm="100000">
                                          <p:val>
                                            <p:strVal val="#ppt_y"/>
                                          </p:val>
                                        </p:tav>
                                      </p:tavLst>
                                    </p:anim>
                                  </p:childTnLst>
                                </p:cTn>
                              </p:par>
                            </p:childTnLst>
                          </p:cTn>
                        </p:par>
                        <p:par>
                          <p:cTn fill="hold" id="35" nodeType="afterGroup">
                            <p:stCondLst>
                              <p:cond delay="500"/>
                            </p:stCondLst>
                            <p:childTnLst>
                              <p:par>
                                <p:cTn fill="hold" id="36" nodeType="afterEffect" presetClass="entr" presetID="53" presetSubtype="0">
                                  <p:stCondLst>
                                    <p:cond delay="0"/>
                                  </p:stCondLst>
                                  <p:childTnLst>
                                    <p:set>
                                      <p:cBhvr>
                                        <p:cTn dur="1" fill="hold" id="37">
                                          <p:stCondLst>
                                            <p:cond delay="0"/>
                                          </p:stCondLst>
                                        </p:cTn>
                                        <p:tgtEl>
                                          <p:spTgt spid="16"/>
                                        </p:tgtEl>
                                        <p:attrNameLst>
                                          <p:attrName>style.visibility</p:attrName>
                                        </p:attrNameLst>
                                      </p:cBhvr>
                                      <p:to>
                                        <p:strVal val="visible"/>
                                      </p:to>
                                    </p:set>
                                    <p:anim calcmode="lin" valueType="num">
                                      <p:cBhvr>
                                        <p:cTn dur="500" fill="hold" id="38"/>
                                        <p:tgtEl>
                                          <p:spTgt spid="16"/>
                                        </p:tgtEl>
                                        <p:attrNameLst>
                                          <p:attrName>ppt_w</p:attrName>
                                        </p:attrNameLst>
                                      </p:cBhvr>
                                      <p:tavLst>
                                        <p:tav tm="0">
                                          <p:val>
                                            <p:fltVal val="0"/>
                                          </p:val>
                                        </p:tav>
                                        <p:tav tm="100000">
                                          <p:val>
                                            <p:strVal val="#ppt_w"/>
                                          </p:val>
                                        </p:tav>
                                      </p:tavLst>
                                    </p:anim>
                                    <p:anim calcmode="lin" valueType="num">
                                      <p:cBhvr>
                                        <p:cTn dur="500" fill="hold" id="39"/>
                                        <p:tgtEl>
                                          <p:spTgt spid="16"/>
                                        </p:tgtEl>
                                        <p:attrNameLst>
                                          <p:attrName>ppt_h</p:attrName>
                                        </p:attrNameLst>
                                      </p:cBhvr>
                                      <p:tavLst>
                                        <p:tav tm="0">
                                          <p:val>
                                            <p:fltVal val="0"/>
                                          </p:val>
                                        </p:tav>
                                        <p:tav tm="100000">
                                          <p:val>
                                            <p:strVal val="#ppt_h"/>
                                          </p:val>
                                        </p:tav>
                                      </p:tavLst>
                                    </p:anim>
                                    <p:animEffect filter="fade" transition="in">
                                      <p:cBhvr>
                                        <p:cTn dur="500" id="40"/>
                                        <p:tgtEl>
                                          <p:spTgt spid="16"/>
                                        </p:tgtEl>
                                      </p:cBhvr>
                                    </p:animEffect>
                                  </p:childTnLst>
                                </p:cTn>
                              </p:par>
                              <p:par>
                                <p:cTn fill="hold" id="41" nodeType="withEffect" presetClass="entr" presetID="53" presetSubtype="0">
                                  <p:stCondLst>
                                    <p:cond delay="0"/>
                                  </p:stCondLst>
                                  <p:childTnLst>
                                    <p:set>
                                      <p:cBhvr>
                                        <p:cTn dur="1" fill="hold" id="42">
                                          <p:stCondLst>
                                            <p:cond delay="0"/>
                                          </p:stCondLst>
                                        </p:cTn>
                                        <p:tgtEl>
                                          <p:spTgt spid="20"/>
                                        </p:tgtEl>
                                        <p:attrNameLst>
                                          <p:attrName>style.visibility</p:attrName>
                                        </p:attrNameLst>
                                      </p:cBhvr>
                                      <p:to>
                                        <p:strVal val="visible"/>
                                      </p:to>
                                    </p:set>
                                    <p:anim calcmode="lin" valueType="num">
                                      <p:cBhvr>
                                        <p:cTn dur="500" fill="hold" id="43"/>
                                        <p:tgtEl>
                                          <p:spTgt spid="20"/>
                                        </p:tgtEl>
                                        <p:attrNameLst>
                                          <p:attrName>ppt_w</p:attrName>
                                        </p:attrNameLst>
                                      </p:cBhvr>
                                      <p:tavLst>
                                        <p:tav tm="0">
                                          <p:val>
                                            <p:fltVal val="0"/>
                                          </p:val>
                                        </p:tav>
                                        <p:tav tm="100000">
                                          <p:val>
                                            <p:strVal val="#ppt_w"/>
                                          </p:val>
                                        </p:tav>
                                      </p:tavLst>
                                    </p:anim>
                                    <p:anim calcmode="lin" valueType="num">
                                      <p:cBhvr>
                                        <p:cTn dur="500" fill="hold" id="44"/>
                                        <p:tgtEl>
                                          <p:spTgt spid="20"/>
                                        </p:tgtEl>
                                        <p:attrNameLst>
                                          <p:attrName>ppt_h</p:attrName>
                                        </p:attrNameLst>
                                      </p:cBhvr>
                                      <p:tavLst>
                                        <p:tav tm="0">
                                          <p:val>
                                            <p:fltVal val="0"/>
                                          </p:val>
                                        </p:tav>
                                        <p:tav tm="100000">
                                          <p:val>
                                            <p:strVal val="#ppt_h"/>
                                          </p:val>
                                        </p:tav>
                                      </p:tavLst>
                                    </p:anim>
                                    <p:animEffect filter="fade" transition="in">
                                      <p:cBhvr>
                                        <p:cTn dur="500" id="45"/>
                                        <p:tgtEl>
                                          <p:spTgt spid="20"/>
                                        </p:tgtEl>
                                      </p:cBhvr>
                                    </p:animEffect>
                                  </p:childTnLst>
                                </p:cTn>
                              </p:par>
                              <p:par>
                                <p:cTn fill="hold" id="46" nodeType="withEffect" presetClass="entr" presetID="53" presetSubtype="0">
                                  <p:stCondLst>
                                    <p:cond delay="0"/>
                                  </p:stCondLst>
                                  <p:childTnLst>
                                    <p:set>
                                      <p:cBhvr>
                                        <p:cTn dur="1" fill="hold" id="47">
                                          <p:stCondLst>
                                            <p:cond delay="0"/>
                                          </p:stCondLst>
                                        </p:cTn>
                                        <p:tgtEl>
                                          <p:spTgt spid="23"/>
                                        </p:tgtEl>
                                        <p:attrNameLst>
                                          <p:attrName>style.visibility</p:attrName>
                                        </p:attrNameLst>
                                      </p:cBhvr>
                                      <p:to>
                                        <p:strVal val="visible"/>
                                      </p:to>
                                    </p:set>
                                    <p:anim calcmode="lin" valueType="num">
                                      <p:cBhvr>
                                        <p:cTn dur="500" fill="hold" id="48"/>
                                        <p:tgtEl>
                                          <p:spTgt spid="23"/>
                                        </p:tgtEl>
                                        <p:attrNameLst>
                                          <p:attrName>ppt_w</p:attrName>
                                        </p:attrNameLst>
                                      </p:cBhvr>
                                      <p:tavLst>
                                        <p:tav tm="0">
                                          <p:val>
                                            <p:fltVal val="0"/>
                                          </p:val>
                                        </p:tav>
                                        <p:tav tm="100000">
                                          <p:val>
                                            <p:strVal val="#ppt_w"/>
                                          </p:val>
                                        </p:tav>
                                      </p:tavLst>
                                    </p:anim>
                                    <p:anim calcmode="lin" valueType="num">
                                      <p:cBhvr>
                                        <p:cTn dur="500" fill="hold" id="49"/>
                                        <p:tgtEl>
                                          <p:spTgt spid="23"/>
                                        </p:tgtEl>
                                        <p:attrNameLst>
                                          <p:attrName>ppt_h</p:attrName>
                                        </p:attrNameLst>
                                      </p:cBhvr>
                                      <p:tavLst>
                                        <p:tav tm="0">
                                          <p:val>
                                            <p:fltVal val="0"/>
                                          </p:val>
                                        </p:tav>
                                        <p:tav tm="100000">
                                          <p:val>
                                            <p:strVal val="#ppt_h"/>
                                          </p:val>
                                        </p:tav>
                                      </p:tavLst>
                                    </p:anim>
                                    <p:animEffect filter="fade" transition="in">
                                      <p:cBhvr>
                                        <p:cTn dur="500" id="50"/>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24"/>
      <p:bldP grpId="0" spid="27"/>
      <p:bldP grpId="0" spid="15"/>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矩形 6"/>
          <p:cNvSpPr>
            <a:spLocks noChangeArrowheads="1"/>
          </p:cNvSpPr>
          <p:nvPr/>
        </p:nvSpPr>
        <p:spPr bwMode="auto">
          <a:xfrm>
            <a:off x="751707" y="4042891"/>
            <a:ext cx="7597930" cy="420624"/>
          </a:xfrm>
          <a:prstGeom prst="rect">
            <a:avLst/>
          </a:prstGeom>
          <a:solidFill>
            <a:schemeClr val="accent1"/>
          </a:solidFill>
          <a:ln>
            <a:noFill/>
          </a:ln>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eaLnBrk="1" hangingPunct="1">
              <a:lnSpc>
                <a:spcPct val="120000"/>
              </a:lnSpc>
              <a:spcAft>
                <a:spcPts val="375"/>
              </a:spcAft>
            </a:pPr>
            <a:r>
              <a:rPr altLang="en-US" lang="zh-CN">
                <a:solidFill>
                  <a:schemeClr val="bg1"/>
                </a:solidFill>
                <a:latin typeface="+mn-lt"/>
                <a:ea typeface="+mn-ea"/>
                <a:cs typeface="+mn-ea"/>
                <a:sym typeface="+mn-lt"/>
              </a:rPr>
              <a:t>持续稳定提升忠诚度的10把金钥匙</a:t>
            </a:r>
          </a:p>
        </p:txBody>
      </p:sp>
      <p:grpSp>
        <p:nvGrpSpPr>
          <p:cNvPr id="2" name="组合 1"/>
          <p:cNvGrpSpPr/>
          <p:nvPr/>
        </p:nvGrpSpPr>
        <p:grpSpPr>
          <a:xfrm>
            <a:off x="760439" y="1192750"/>
            <a:ext cx="1540172" cy="2570378"/>
            <a:chOff x="711976" y="1192750"/>
            <a:chExt cx="1540172" cy="2570378"/>
          </a:xfrm>
        </p:grpSpPr>
        <p:sp>
          <p:nvSpPr>
            <p:cNvPr id="5" name="Rectangle 17"/>
            <p:cNvSpPr>
              <a:spLocks noChangeArrowheads="1"/>
            </p:cNvSpPr>
            <p:nvPr/>
          </p:nvSpPr>
          <p:spPr bwMode="auto">
            <a:xfrm>
              <a:off x="711976" y="1540766"/>
              <a:ext cx="1540172" cy="2222362"/>
            </a:xfrm>
            <a:prstGeom prst="roundRect">
              <a:avLst/>
            </a:prstGeom>
            <a:noFill/>
            <a:ln w="19050">
              <a:solidFill>
                <a:schemeClr val="accent1"/>
              </a:solid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14" name="Oval 4"/>
            <p:cNvSpPr>
              <a:spLocks noChangeArrowheads="1"/>
            </p:cNvSpPr>
            <p:nvPr/>
          </p:nvSpPr>
          <p:spPr bwMode="auto">
            <a:xfrm rot="2700000">
              <a:off x="1116732" y="1196692"/>
              <a:ext cx="713578" cy="705694"/>
            </a:xfrm>
            <a:prstGeom prst="roundRect">
              <a:avLst/>
            </a:prstGeom>
            <a:solidFill>
              <a:schemeClr val="accent1"/>
            </a:solidFill>
            <a:ln>
              <a:no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15" name="Freeform 8"/>
            <p:cNvSpPr>
              <a:spLocks noChangeArrowheads="1" noEditPoints="1"/>
            </p:cNvSpPr>
            <p:nvPr/>
          </p:nvSpPr>
          <p:spPr bwMode="auto">
            <a:xfrm>
              <a:off x="1344562" y="1366001"/>
              <a:ext cx="257916" cy="380067"/>
            </a:xfrm>
            <a:custGeom>
              <a:gdLst>
                <a:gd fmla="*/ 2147483647 w 94" name="T0"/>
                <a:gd fmla="*/ 2147483647 h 140" name="T1"/>
                <a:gd fmla="*/ 2147483647 w 94" name="T2"/>
                <a:gd fmla="*/ 2147483647 h 140" name="T3"/>
                <a:gd fmla="*/ 2147483647 w 94" name="T4"/>
                <a:gd fmla="*/ 2147483647 h 140" name="T5"/>
                <a:gd fmla="*/ 2147483647 w 94" name="T6"/>
                <a:gd fmla="*/ 2147483647 h 140" name="T7"/>
                <a:gd fmla="*/ 2147483647 w 94" name="T8"/>
                <a:gd fmla="*/ 2147483647 h 140" name="T9"/>
                <a:gd fmla="*/ 2147483647 w 94" name="T10"/>
                <a:gd fmla="*/ 2147483647 h 140" name="T11"/>
                <a:gd fmla="*/ 0 w 94" name="T12"/>
                <a:gd fmla="*/ 2147483647 h 140" name="T13"/>
                <a:gd fmla="*/ 2147483647 w 94" name="T14"/>
                <a:gd fmla="*/ 2147483647 h 140" name="T15"/>
                <a:gd fmla="*/ 2147483647 w 94" name="T16"/>
                <a:gd fmla="*/ 2147483647 h 140" name="T17"/>
                <a:gd fmla="*/ 0 w 94" name="T18"/>
                <a:gd fmla="*/ 2147483647 h 140" name="T19"/>
                <a:gd fmla="*/ 2147483647 w 94" name="T20"/>
                <a:gd fmla="*/ 0 h 140" name="T21"/>
                <a:gd fmla="*/ 2147483647 w 94" name="T22"/>
                <a:gd fmla="*/ 2147483647 h 140" name="T23"/>
                <a:gd fmla="*/ 2147483647 w 94" name="T24"/>
                <a:gd fmla="*/ 2147483647 h 140" name="T25"/>
                <a:gd fmla="*/ 2147483647 w 94" name="T26"/>
                <a:gd fmla="*/ 2147483647 h 140" name="T27"/>
                <a:gd fmla="*/ 2147483647 w 94" name="T28"/>
                <a:gd fmla="*/ 2147483647 h 140" name="T29"/>
                <a:gd fmla="*/ 2147483647 w 94" name="T30"/>
                <a:gd fmla="*/ 2147483647 h 140" name="T31"/>
                <a:gd fmla="*/ 2147483647 w 94" name="T32"/>
                <a:gd fmla="*/ 2147483647 h 140" name="T33"/>
                <a:gd fmla="*/ 2147483647 w 94" name="T34"/>
                <a:gd fmla="*/ 2147483647 h 140" name="T35"/>
                <a:gd fmla="*/ 2147483647 w 94" name="T36"/>
                <a:gd fmla="*/ 2147483647 h 140" name="T37"/>
                <a:gd fmla="*/ 2147483647 w 94" name="T38"/>
                <a:gd fmla="*/ 2147483647 h 140" name="T39"/>
                <a:gd fmla="*/ 2147483647 w 94" name="T40"/>
                <a:gd fmla="*/ 2147483647 h 140" name="T41"/>
                <a:gd fmla="*/ 2147483647 w 94" name="T42"/>
                <a:gd fmla="*/ 2147483647 h 140" name="T43"/>
                <a:gd fmla="*/ 2147483647 w 94" name="T44"/>
                <a:gd fmla="*/ 2147483647 h 140" name="T45"/>
                <a:gd fmla="*/ 2147483647 w 94" name="T46"/>
                <a:gd fmla="*/ 2147483647 h 140" name="T47"/>
                <a:gd fmla="*/ 2147483647 w 94" name="T48"/>
                <a:gd fmla="*/ 2147483647 h 140" name="T49"/>
                <a:gd fmla="*/ 2147483647 w 94" name="T50"/>
                <a:gd fmla="*/ 2147483647 h 140" name="T51"/>
                <a:gd fmla="*/ 2147483647 w 94" name="T52"/>
                <a:gd fmla="*/ 2147483647 h 140" name="T53"/>
                <a:gd fmla="*/ 2147483647 w 94" name="T54"/>
                <a:gd fmla="*/ 2147483647 h 140" name="T55"/>
                <a:gd fmla="*/ 2147483647 w 94" name="T56"/>
                <a:gd fmla="*/ 2147483647 h 140" name="T57"/>
                <a:gd fmla="*/ 2147483647 w 94" name="T58"/>
                <a:gd fmla="*/ 2147483647 h 140" name="T59"/>
                <a:gd fmla="*/ 2147483647 w 94" name="T60"/>
                <a:gd fmla="*/ 2147483647 h 140" name="T61"/>
                <a:gd fmla="*/ 2147483647 w 94" name="T62"/>
                <a:gd fmla="*/ 2147483647 h 140" name="T63"/>
                <a:gd fmla="*/ 2147483647 w 94" name="T64"/>
                <a:gd fmla="*/ 2147483647 h 140" name="T65"/>
                <a:gd fmla="*/ 2147483647 w 94" name="T66"/>
                <a:gd fmla="*/ 2147483647 h 140" name="T67"/>
                <a:gd fmla="*/ 2147483647 w 94" name="T68"/>
                <a:gd fmla="*/ 2147483647 h 140"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94" name="T105"/>
                <a:gd fmla="*/ 0 h 140" name="T106"/>
                <a:gd fmla="*/ 94 w 94" name="T107"/>
                <a:gd fmla="*/ 140 h 140"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140" w="94">
                  <a:moveTo>
                    <a:pt x="85" y="44"/>
                  </a:moveTo>
                  <a:cubicBezTo>
                    <a:pt x="84" y="77"/>
                    <a:pt x="61" y="85"/>
                    <a:pt x="45" y="90"/>
                  </a:cubicBezTo>
                  <a:cubicBezTo>
                    <a:pt x="31" y="94"/>
                    <a:pt x="26" y="96"/>
                    <a:pt x="26" y="105"/>
                  </a:cubicBezTo>
                  <a:cubicBezTo>
                    <a:pt x="26" y="108"/>
                    <a:pt x="26" y="108"/>
                    <a:pt x="26" y="108"/>
                  </a:cubicBezTo>
                  <a:cubicBezTo>
                    <a:pt x="31" y="111"/>
                    <a:pt x="35" y="116"/>
                    <a:pt x="35" y="123"/>
                  </a:cubicBezTo>
                  <a:cubicBezTo>
                    <a:pt x="35" y="132"/>
                    <a:pt x="27" y="140"/>
                    <a:pt x="17" y="140"/>
                  </a:cubicBezTo>
                  <a:cubicBezTo>
                    <a:pt x="8" y="140"/>
                    <a:pt x="0" y="132"/>
                    <a:pt x="0" y="123"/>
                  </a:cubicBezTo>
                  <a:cubicBezTo>
                    <a:pt x="0" y="116"/>
                    <a:pt x="3" y="111"/>
                    <a:pt x="9" y="108"/>
                  </a:cubicBezTo>
                  <a:cubicBezTo>
                    <a:pt x="9" y="33"/>
                    <a:pt x="9" y="33"/>
                    <a:pt x="9" y="33"/>
                  </a:cubicBezTo>
                  <a:cubicBezTo>
                    <a:pt x="3" y="29"/>
                    <a:pt x="0" y="24"/>
                    <a:pt x="0" y="17"/>
                  </a:cubicBezTo>
                  <a:cubicBezTo>
                    <a:pt x="0" y="8"/>
                    <a:pt x="8" y="0"/>
                    <a:pt x="17" y="0"/>
                  </a:cubicBezTo>
                  <a:cubicBezTo>
                    <a:pt x="27" y="0"/>
                    <a:pt x="35" y="8"/>
                    <a:pt x="35" y="17"/>
                  </a:cubicBezTo>
                  <a:cubicBezTo>
                    <a:pt x="35" y="24"/>
                    <a:pt x="31" y="29"/>
                    <a:pt x="26" y="33"/>
                  </a:cubicBezTo>
                  <a:cubicBezTo>
                    <a:pt x="26" y="78"/>
                    <a:pt x="26" y="78"/>
                    <a:pt x="26" y="78"/>
                  </a:cubicBezTo>
                  <a:cubicBezTo>
                    <a:pt x="31" y="76"/>
                    <a:pt x="36" y="74"/>
                    <a:pt x="40" y="73"/>
                  </a:cubicBezTo>
                  <a:cubicBezTo>
                    <a:pt x="57" y="67"/>
                    <a:pt x="67" y="63"/>
                    <a:pt x="67" y="44"/>
                  </a:cubicBezTo>
                  <a:cubicBezTo>
                    <a:pt x="62" y="41"/>
                    <a:pt x="58" y="36"/>
                    <a:pt x="58" y="29"/>
                  </a:cubicBezTo>
                  <a:cubicBezTo>
                    <a:pt x="58" y="19"/>
                    <a:pt x="66" y="11"/>
                    <a:pt x="76" y="11"/>
                  </a:cubicBezTo>
                  <a:cubicBezTo>
                    <a:pt x="86" y="11"/>
                    <a:pt x="94" y="19"/>
                    <a:pt x="94" y="29"/>
                  </a:cubicBezTo>
                  <a:cubicBezTo>
                    <a:pt x="94" y="36"/>
                    <a:pt x="90" y="41"/>
                    <a:pt x="85" y="44"/>
                  </a:cubicBezTo>
                  <a:close/>
                  <a:moveTo>
                    <a:pt x="17" y="9"/>
                  </a:moveTo>
                  <a:cubicBezTo>
                    <a:pt x="13" y="9"/>
                    <a:pt x="9" y="12"/>
                    <a:pt x="9" y="17"/>
                  </a:cubicBezTo>
                  <a:cubicBezTo>
                    <a:pt x="9" y="22"/>
                    <a:pt x="13" y="26"/>
                    <a:pt x="17" y="26"/>
                  </a:cubicBezTo>
                  <a:cubicBezTo>
                    <a:pt x="22" y="26"/>
                    <a:pt x="26" y="22"/>
                    <a:pt x="26" y="17"/>
                  </a:cubicBezTo>
                  <a:cubicBezTo>
                    <a:pt x="26" y="12"/>
                    <a:pt x="22" y="9"/>
                    <a:pt x="17" y="9"/>
                  </a:cubicBezTo>
                  <a:close/>
                  <a:moveTo>
                    <a:pt x="17" y="114"/>
                  </a:moveTo>
                  <a:cubicBezTo>
                    <a:pt x="13" y="114"/>
                    <a:pt x="9" y="118"/>
                    <a:pt x="9" y="123"/>
                  </a:cubicBezTo>
                  <a:cubicBezTo>
                    <a:pt x="9" y="128"/>
                    <a:pt x="13" y="132"/>
                    <a:pt x="17" y="132"/>
                  </a:cubicBezTo>
                  <a:cubicBezTo>
                    <a:pt x="22" y="132"/>
                    <a:pt x="26" y="128"/>
                    <a:pt x="26" y="123"/>
                  </a:cubicBezTo>
                  <a:cubicBezTo>
                    <a:pt x="26" y="118"/>
                    <a:pt x="22" y="114"/>
                    <a:pt x="17" y="114"/>
                  </a:cubicBezTo>
                  <a:close/>
                  <a:moveTo>
                    <a:pt x="76" y="20"/>
                  </a:moveTo>
                  <a:cubicBezTo>
                    <a:pt x="71" y="20"/>
                    <a:pt x="67" y="24"/>
                    <a:pt x="67" y="29"/>
                  </a:cubicBezTo>
                  <a:cubicBezTo>
                    <a:pt x="67" y="34"/>
                    <a:pt x="71" y="38"/>
                    <a:pt x="76" y="38"/>
                  </a:cubicBezTo>
                  <a:cubicBezTo>
                    <a:pt x="81" y="38"/>
                    <a:pt x="85" y="34"/>
                    <a:pt x="85" y="29"/>
                  </a:cubicBezTo>
                  <a:cubicBezTo>
                    <a:pt x="85" y="24"/>
                    <a:pt x="81" y="20"/>
                    <a:pt x="76" y="20"/>
                  </a:cubicBezTo>
                  <a:close/>
                </a:path>
              </a:pathLst>
            </a:custGeom>
            <a:solidFill>
              <a:srgbClr val="F4F5F7"/>
            </a:solidFill>
            <a:ln>
              <a:noFill/>
            </a:ln>
          </p:spPr>
          <p:txBody>
            <a:bodyPr/>
            <a:lstStyle/>
            <a:p>
              <a:endParaRPr altLang="en-US" lang="zh-CN" sz="135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19" name="文本框 18"/>
            <p:cNvSpPr txBox="1"/>
            <p:nvPr/>
          </p:nvSpPr>
          <p:spPr>
            <a:xfrm>
              <a:off x="762000" y="2064550"/>
              <a:ext cx="1479722" cy="1478280"/>
            </a:xfrm>
            <a:prstGeom prst="rect">
              <a:avLst/>
            </a:prstGeom>
            <a:noFill/>
          </p:spPr>
          <p:txBody>
            <a:bodyPr rtlCol="0" wrap="square">
              <a:spAutoFit/>
            </a:bodyPr>
            <a:lstStyle/>
            <a:p>
              <a:pPr algn="ctr">
                <a:lnSpc>
                  <a:spcPct val="130000"/>
                </a:lnSpc>
              </a:pPr>
              <a:r>
                <a:rPr altLang="en-US" lang="zh-CN" sz="1400">
                  <a:solidFill>
                    <a:prstClr val="black">
                      <a:lumMod val="85000"/>
                      <a:lumOff val="15000"/>
                    </a:prstClr>
                  </a:solidFill>
                  <a:latin charset="-122" pitchFamily="34" typeface="微软雅黑"/>
                  <a:ea charset="-122" panose="020b0503020204020204" pitchFamily="34" typeface="微软雅黑"/>
                  <a:sym charset="-122" panose="02010601030101010101" pitchFamily="2" typeface="FZHei-B01S"/>
                </a:rPr>
                <a:t>感觉舒服：做更多与销售无关的事情你最专业</a:t>
              </a:r>
            </a:p>
            <a:p>
              <a:pPr algn="ctr">
                <a:lnSpc>
                  <a:spcPct val="130000"/>
                </a:lnSpc>
              </a:pPr>
              <a:r>
                <a:rPr altLang="en-US" lang="zh-CN" sz="1400">
                  <a:solidFill>
                    <a:prstClr val="black">
                      <a:lumMod val="85000"/>
                      <a:lumOff val="15000"/>
                    </a:prstClr>
                  </a:solidFill>
                  <a:latin charset="-122" pitchFamily="34" typeface="微软雅黑"/>
                  <a:ea charset="-122" panose="020b0503020204020204" pitchFamily="34" typeface="微软雅黑"/>
                  <a:sym charset="-122" panose="02010601030101010101" pitchFamily="2" typeface="FZHei-B01S"/>
                </a:rPr>
                <a:t>精通双方知识</a:t>
              </a:r>
            </a:p>
            <a:p>
              <a:pPr algn="ctr">
                <a:lnSpc>
                  <a:spcPct val="130000"/>
                </a:lnSpc>
              </a:pPr>
              <a:r>
                <a:rPr altLang="en-US" lang="zh-CN" sz="1400">
                  <a:solidFill>
                    <a:prstClr val="black">
                      <a:lumMod val="85000"/>
                      <a:lumOff val="15000"/>
                    </a:prstClr>
                  </a:solidFill>
                  <a:latin charset="-122" pitchFamily="34" typeface="微软雅黑"/>
                  <a:ea charset="-122" panose="020b0503020204020204" pitchFamily="34" typeface="微软雅黑"/>
                  <a:sym charset="-122" panose="02010601030101010101" pitchFamily="2" typeface="FZHei-B01S"/>
                </a:rPr>
                <a:t>服务及时</a:t>
              </a:r>
            </a:p>
          </p:txBody>
        </p:sp>
      </p:grpSp>
      <p:grpSp>
        <p:nvGrpSpPr>
          <p:cNvPr id="4" name="组合 3"/>
          <p:cNvGrpSpPr/>
          <p:nvPr/>
        </p:nvGrpSpPr>
        <p:grpSpPr>
          <a:xfrm>
            <a:off x="2788816" y="1091395"/>
            <a:ext cx="1540172" cy="2550780"/>
            <a:chOff x="2740353" y="1091395"/>
            <a:chExt cx="1540172" cy="2550780"/>
          </a:xfrm>
        </p:grpSpPr>
        <p:sp>
          <p:nvSpPr>
            <p:cNvPr id="6" name="Rectangle 17"/>
            <p:cNvSpPr>
              <a:spLocks noChangeArrowheads="1"/>
            </p:cNvSpPr>
            <p:nvPr/>
          </p:nvSpPr>
          <p:spPr bwMode="auto">
            <a:xfrm>
              <a:off x="2740353" y="1091395"/>
              <a:ext cx="1540172" cy="2222362"/>
            </a:xfrm>
            <a:prstGeom prst="roundRect">
              <a:avLst/>
            </a:prstGeom>
            <a:noFill/>
            <a:ln w="19050">
              <a:solidFill>
                <a:schemeClr val="accent2"/>
              </a:solid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10" name="Oval 7"/>
            <p:cNvSpPr>
              <a:spLocks noChangeArrowheads="1"/>
            </p:cNvSpPr>
            <p:nvPr/>
          </p:nvSpPr>
          <p:spPr bwMode="auto">
            <a:xfrm rot="2700000">
              <a:off x="3185847" y="2932539"/>
              <a:ext cx="713578" cy="705694"/>
            </a:xfrm>
            <a:prstGeom prst="roundRect">
              <a:avLst/>
            </a:prstGeom>
            <a:solidFill>
              <a:schemeClr val="accent2"/>
            </a:solidFill>
            <a:ln>
              <a:no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11" name="Freeform 6"/>
            <p:cNvSpPr>
              <a:spLocks noChangeArrowheads="1" noEditPoints="1"/>
            </p:cNvSpPr>
            <p:nvPr/>
          </p:nvSpPr>
          <p:spPr bwMode="auto">
            <a:xfrm>
              <a:off x="3340436" y="3157995"/>
              <a:ext cx="407187" cy="267772"/>
            </a:xfrm>
            <a:custGeom>
              <a:gdLst>
                <a:gd fmla="*/ 2147483647 w 176" name="T0"/>
                <a:gd fmla="*/ 2147483647 h 117" name="T1"/>
                <a:gd fmla="*/ 2147483647 w 176" name="T2"/>
                <a:gd fmla="*/ 2147483647 h 117" name="T3"/>
                <a:gd fmla="*/ 2147483647 w 176" name="T4"/>
                <a:gd fmla="*/ 2147483647 h 117" name="T5"/>
                <a:gd fmla="*/ 2147483647 w 176" name="T6"/>
                <a:gd fmla="*/ 2147483647 h 117" name="T7"/>
                <a:gd fmla="*/ 0 w 176" name="T8"/>
                <a:gd fmla="*/ 2147483647 h 117" name="T9"/>
                <a:gd fmla="*/ 0 w 176" name="T10"/>
                <a:gd fmla="*/ 2147483647 h 117" name="T11"/>
                <a:gd fmla="*/ 2147483647 w 176" name="T12"/>
                <a:gd fmla="*/ 2147483647 h 117" name="T13"/>
                <a:gd fmla="*/ 2147483647 w 176" name="T14"/>
                <a:gd fmla="*/ 2147483647 h 117" name="T15"/>
                <a:gd fmla="*/ 2147483647 w 176" name="T16"/>
                <a:gd fmla="*/ 2147483647 h 117" name="T17"/>
                <a:gd fmla="*/ 2147483647 w 176" name="T18"/>
                <a:gd fmla="*/ 2147483647 h 117" name="T19"/>
                <a:gd fmla="*/ 2147483647 w 176" name="T20"/>
                <a:gd fmla="*/ 2147483647 h 117" name="T21"/>
                <a:gd fmla="*/ 2147483647 w 176" name="T22"/>
                <a:gd fmla="*/ 0 h 117" name="T23"/>
                <a:gd fmla="*/ 2147483647 w 176" name="T24"/>
                <a:gd fmla="*/ 0 h 117" name="T25"/>
                <a:gd fmla="*/ 2147483647 w 176" name="T26"/>
                <a:gd fmla="*/ 2147483647 h 117" name="T27"/>
                <a:gd fmla="*/ 2147483647 w 176" name="T28"/>
                <a:gd fmla="*/ 2147483647 h 117" name="T29"/>
                <a:gd fmla="*/ 2147483647 w 176" name="T30"/>
                <a:gd fmla="*/ 2147483647 h 117" name="T31"/>
                <a:gd fmla="*/ 2147483647 w 176" name="T32"/>
                <a:gd fmla="*/ 2147483647 h 117" name="T33"/>
                <a:gd fmla="*/ 2147483647 w 176" name="T34"/>
                <a:gd fmla="*/ 2147483647 h 117" name="T35"/>
                <a:gd fmla="*/ 2147483647 w 176" name="T36"/>
                <a:gd fmla="*/ 2147483647 h 117" name="T37"/>
                <a:gd fmla="*/ 2147483647 w 176" name="T38"/>
                <a:gd fmla="*/ 2147483647 h 117" name="T39"/>
                <a:gd fmla="*/ 2147483647 w 176" name="T40"/>
                <a:gd fmla="*/ 2147483647 h 117" name="T41"/>
                <a:gd fmla="*/ 2147483647 w 176" name="T42"/>
                <a:gd fmla="*/ 2147483647 h 117" name="T43"/>
                <a:gd fmla="*/ 2147483647 w 176" name="T44"/>
                <a:gd fmla="*/ 2147483647 h 117" name="T45"/>
                <a:gd fmla="*/ 2147483647 w 176" name="T46"/>
                <a:gd fmla="*/ 2147483647 h 117" name="T47"/>
                <a:gd fmla="*/ 2147483647 w 176" name="T48"/>
                <a:gd fmla="*/ 2147483647 h 117" name="T49"/>
                <a:gd fmla="*/ 2147483647 w 176" name="T50"/>
                <a:gd fmla="*/ 2147483647 h 117" name="T51"/>
                <a:gd fmla="*/ 2147483647 w 176" name="T52"/>
                <a:gd fmla="*/ 2147483647 h 117" name="T53"/>
                <a:gd fmla="*/ 2147483647 w 176" name="T54"/>
                <a:gd fmla="*/ 2147483647 h 117" name="T55"/>
                <a:gd fmla="*/ 2147483647 w 176" name="T56"/>
                <a:gd fmla="*/ 2147483647 h 117" name="T57"/>
                <a:gd fmla="*/ 2147483647 w 176" name="T58"/>
                <a:gd fmla="*/ 2147483647 h 117" name="T59"/>
                <a:gd fmla="*/ 2147483647 w 176" name="T60"/>
                <a:gd fmla="*/ 2147483647 h 117" name="T61"/>
                <a:gd fmla="*/ 2147483647 w 176" name="T62"/>
                <a:gd fmla="*/ 2147483647 h 117" name="T63"/>
                <a:gd fmla="*/ 2147483647 w 176" name="T64"/>
                <a:gd fmla="*/ 2147483647 h 117" name="T65"/>
                <a:gd fmla="*/ 2147483647 w 176" name="T66"/>
                <a:gd fmla="*/ 2147483647 h 117"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w 176" name="T102"/>
                <a:gd fmla="*/ 0 h 117" name="T103"/>
                <a:gd fmla="*/ 176 w 176" name="T104"/>
                <a:gd fmla="*/ 117 h 117" name="T105"/>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T105" l="T102" r="T104" t="T103"/>
              <a:pathLst>
                <a:path h="117" w="176">
                  <a:moveTo>
                    <a:pt x="176" y="99"/>
                  </a:moveTo>
                  <a:cubicBezTo>
                    <a:pt x="176" y="108"/>
                    <a:pt x="176" y="108"/>
                    <a:pt x="176" y="108"/>
                  </a:cubicBezTo>
                  <a:cubicBezTo>
                    <a:pt x="176" y="113"/>
                    <a:pt x="169" y="117"/>
                    <a:pt x="161" y="117"/>
                  </a:cubicBezTo>
                  <a:cubicBezTo>
                    <a:pt x="15" y="117"/>
                    <a:pt x="15" y="117"/>
                    <a:pt x="15" y="117"/>
                  </a:cubicBezTo>
                  <a:cubicBezTo>
                    <a:pt x="7" y="117"/>
                    <a:pt x="0" y="113"/>
                    <a:pt x="0" y="108"/>
                  </a:cubicBezTo>
                  <a:cubicBezTo>
                    <a:pt x="0" y="99"/>
                    <a:pt x="0" y="99"/>
                    <a:pt x="0" y="99"/>
                  </a:cubicBezTo>
                  <a:cubicBezTo>
                    <a:pt x="15" y="99"/>
                    <a:pt x="15" y="99"/>
                    <a:pt x="15" y="99"/>
                  </a:cubicBezTo>
                  <a:cubicBezTo>
                    <a:pt x="161" y="99"/>
                    <a:pt x="161" y="99"/>
                    <a:pt x="161" y="99"/>
                  </a:cubicBezTo>
                  <a:lnTo>
                    <a:pt x="176" y="99"/>
                  </a:lnTo>
                  <a:close/>
                  <a:moveTo>
                    <a:pt x="24" y="79"/>
                  </a:moveTo>
                  <a:cubicBezTo>
                    <a:pt x="24" y="14"/>
                    <a:pt x="24" y="14"/>
                    <a:pt x="24" y="14"/>
                  </a:cubicBezTo>
                  <a:cubicBezTo>
                    <a:pt x="24" y="6"/>
                    <a:pt x="30" y="0"/>
                    <a:pt x="38" y="0"/>
                  </a:cubicBezTo>
                  <a:cubicBezTo>
                    <a:pt x="138" y="0"/>
                    <a:pt x="138" y="0"/>
                    <a:pt x="138" y="0"/>
                  </a:cubicBezTo>
                  <a:cubicBezTo>
                    <a:pt x="146" y="0"/>
                    <a:pt x="152" y="6"/>
                    <a:pt x="152" y="14"/>
                  </a:cubicBezTo>
                  <a:cubicBezTo>
                    <a:pt x="152" y="79"/>
                    <a:pt x="152" y="79"/>
                    <a:pt x="152" y="79"/>
                  </a:cubicBezTo>
                  <a:cubicBezTo>
                    <a:pt x="152" y="87"/>
                    <a:pt x="146" y="93"/>
                    <a:pt x="138" y="93"/>
                  </a:cubicBezTo>
                  <a:cubicBezTo>
                    <a:pt x="38" y="93"/>
                    <a:pt x="38" y="93"/>
                    <a:pt x="38" y="93"/>
                  </a:cubicBezTo>
                  <a:cubicBezTo>
                    <a:pt x="30" y="93"/>
                    <a:pt x="24" y="87"/>
                    <a:pt x="24" y="79"/>
                  </a:cubicBezTo>
                  <a:close/>
                  <a:moveTo>
                    <a:pt x="35" y="79"/>
                  </a:moveTo>
                  <a:cubicBezTo>
                    <a:pt x="35" y="80"/>
                    <a:pt x="37" y="82"/>
                    <a:pt x="38" y="82"/>
                  </a:cubicBezTo>
                  <a:cubicBezTo>
                    <a:pt x="138" y="82"/>
                    <a:pt x="138" y="82"/>
                    <a:pt x="138" y="82"/>
                  </a:cubicBezTo>
                  <a:cubicBezTo>
                    <a:pt x="139" y="82"/>
                    <a:pt x="141" y="80"/>
                    <a:pt x="141" y="79"/>
                  </a:cubicBezTo>
                  <a:cubicBezTo>
                    <a:pt x="141" y="14"/>
                    <a:pt x="141" y="14"/>
                    <a:pt x="141" y="14"/>
                  </a:cubicBezTo>
                  <a:cubicBezTo>
                    <a:pt x="141" y="13"/>
                    <a:pt x="139" y="11"/>
                    <a:pt x="138" y="11"/>
                  </a:cubicBezTo>
                  <a:cubicBezTo>
                    <a:pt x="38" y="11"/>
                    <a:pt x="38" y="11"/>
                    <a:pt x="38" y="11"/>
                  </a:cubicBezTo>
                  <a:cubicBezTo>
                    <a:pt x="37" y="11"/>
                    <a:pt x="35" y="13"/>
                    <a:pt x="35" y="14"/>
                  </a:cubicBezTo>
                  <a:lnTo>
                    <a:pt x="35" y="79"/>
                  </a:lnTo>
                  <a:close/>
                  <a:moveTo>
                    <a:pt x="97" y="107"/>
                  </a:moveTo>
                  <a:cubicBezTo>
                    <a:pt x="97" y="106"/>
                    <a:pt x="96" y="105"/>
                    <a:pt x="95" y="105"/>
                  </a:cubicBezTo>
                  <a:cubicBezTo>
                    <a:pt x="81" y="105"/>
                    <a:pt x="81" y="105"/>
                    <a:pt x="81" y="105"/>
                  </a:cubicBezTo>
                  <a:cubicBezTo>
                    <a:pt x="80" y="105"/>
                    <a:pt x="79" y="106"/>
                    <a:pt x="79" y="107"/>
                  </a:cubicBezTo>
                  <a:cubicBezTo>
                    <a:pt x="79" y="107"/>
                    <a:pt x="80" y="108"/>
                    <a:pt x="81" y="108"/>
                  </a:cubicBezTo>
                  <a:cubicBezTo>
                    <a:pt x="95" y="108"/>
                    <a:pt x="95" y="108"/>
                    <a:pt x="95" y="108"/>
                  </a:cubicBezTo>
                  <a:cubicBezTo>
                    <a:pt x="96" y="108"/>
                    <a:pt x="97" y="107"/>
                    <a:pt x="97" y="107"/>
                  </a:cubicBezTo>
                  <a:close/>
                </a:path>
              </a:pathLst>
            </a:custGeom>
            <a:solidFill>
              <a:srgbClr val="F4F5F7"/>
            </a:solidFill>
            <a:ln>
              <a:noFill/>
            </a:ln>
          </p:spPr>
          <p:txBody>
            <a:bodyPr/>
            <a:lstStyle/>
            <a:p>
              <a:endParaRPr altLang="en-US" lang="zh-CN" sz="135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26" name="文本框 25"/>
            <p:cNvSpPr txBox="1"/>
            <p:nvPr/>
          </p:nvSpPr>
          <p:spPr>
            <a:xfrm>
              <a:off x="2750286" y="1311392"/>
              <a:ext cx="1479722" cy="1478280"/>
            </a:xfrm>
            <a:prstGeom prst="rect">
              <a:avLst/>
            </a:prstGeom>
            <a:noFill/>
          </p:spPr>
          <p:txBody>
            <a:bodyPr rtlCol="0" wrap="square">
              <a:spAutoFit/>
            </a:bodyPr>
            <a:lstStyle/>
            <a:p>
              <a:pPr algn="ctr">
                <a:lnSpc>
                  <a:spcPct val="130000"/>
                </a:lnSpc>
              </a:pPr>
              <a:r>
                <a:rPr altLang="en-US" lang="zh-CN" sz="1400">
                  <a:solidFill>
                    <a:prstClr val="black">
                      <a:lumMod val="85000"/>
                      <a:lumOff val="15000"/>
                    </a:prstClr>
                  </a:solidFill>
                  <a:latin charset="-122" pitchFamily="34" typeface="微软雅黑"/>
                  <a:ea charset="-122" panose="020b0503020204020204" pitchFamily="34" typeface="微软雅黑"/>
                  <a:sym charset="-122" panose="02010601030101010101" pitchFamily="2" typeface="FZHei-B01S"/>
                </a:rPr>
                <a:t>共同语言：相似爱好，相似经历相似感受兄弟姐妹：你为他着想他能感觉到</a:t>
              </a:r>
            </a:p>
          </p:txBody>
        </p:sp>
      </p:grpSp>
      <p:grpSp>
        <p:nvGrpSpPr>
          <p:cNvPr id="30" name="组合 29"/>
          <p:cNvGrpSpPr/>
          <p:nvPr/>
        </p:nvGrpSpPr>
        <p:grpSpPr>
          <a:xfrm>
            <a:off x="4846216" y="1192749"/>
            <a:ext cx="1540172" cy="2570379"/>
            <a:chOff x="4837720" y="1192749"/>
            <a:chExt cx="1540172" cy="2570379"/>
          </a:xfrm>
        </p:grpSpPr>
        <p:sp>
          <p:nvSpPr>
            <p:cNvPr id="7" name="Rectangle 17"/>
            <p:cNvSpPr>
              <a:spLocks noChangeArrowheads="1"/>
            </p:cNvSpPr>
            <p:nvPr/>
          </p:nvSpPr>
          <p:spPr bwMode="auto">
            <a:xfrm>
              <a:off x="4837720" y="1540766"/>
              <a:ext cx="1540172" cy="2222362"/>
            </a:xfrm>
            <a:prstGeom prst="roundRect">
              <a:avLst/>
            </a:prstGeom>
            <a:noFill/>
            <a:ln w="19050">
              <a:solidFill>
                <a:schemeClr val="accent1"/>
              </a:solid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16" name="Oval 10"/>
            <p:cNvSpPr>
              <a:spLocks noChangeArrowheads="1"/>
            </p:cNvSpPr>
            <p:nvPr/>
          </p:nvSpPr>
          <p:spPr bwMode="auto">
            <a:xfrm rot="2700000">
              <a:off x="5263502" y="1196692"/>
              <a:ext cx="713579" cy="705694"/>
            </a:xfrm>
            <a:prstGeom prst="roundRect">
              <a:avLst/>
            </a:prstGeom>
            <a:solidFill>
              <a:schemeClr val="accent1"/>
            </a:solidFill>
            <a:ln>
              <a:no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17" name="Freeform 11"/>
            <p:cNvSpPr>
              <a:spLocks noChangeArrowheads="1" noEditPoints="1"/>
            </p:cNvSpPr>
            <p:nvPr/>
          </p:nvSpPr>
          <p:spPr bwMode="auto">
            <a:xfrm>
              <a:off x="5457615" y="1395796"/>
              <a:ext cx="325642" cy="320479"/>
            </a:xfrm>
            <a:custGeom>
              <a:gdLst>
                <a:gd fmla="*/ 2147483647 w 152" name="T0"/>
                <a:gd fmla="*/ 2147483647 h 152" name="T1"/>
                <a:gd fmla="*/ 2147483647 w 152" name="T2"/>
                <a:gd fmla="*/ 2147483647 h 152" name="T3"/>
                <a:gd fmla="*/ 2147483647 w 152" name="T4"/>
                <a:gd fmla="*/ 2147483647 h 152" name="T5"/>
                <a:gd fmla="*/ 2147483647 w 152" name="T6"/>
                <a:gd fmla="*/ 2147483647 h 152" name="T7"/>
                <a:gd fmla="*/ 0 w 152" name="T8"/>
                <a:gd fmla="*/ 2147483647 h 152" name="T9"/>
                <a:gd fmla="*/ 2147483647 w 152" name="T10"/>
                <a:gd fmla="*/ 0 h 152" name="T11"/>
                <a:gd fmla="*/ 2147483647 w 152" name="T12"/>
                <a:gd fmla="*/ 2147483647 h 152" name="T13"/>
                <a:gd fmla="*/ 2147483647 w 152" name="T14"/>
                <a:gd fmla="*/ 2147483647 h 152" name="T15"/>
                <a:gd fmla="*/ 2147483647 w 152" name="T16"/>
                <a:gd fmla="*/ 2147483647 h 152" name="T17"/>
                <a:gd fmla="*/ 2147483647 w 152" name="T18"/>
                <a:gd fmla="*/ 2147483647 h 152" name="T19"/>
                <a:gd fmla="*/ 2147483647 w 152" name="T20"/>
                <a:gd fmla="*/ 2147483647 h 152" name="T21"/>
                <a:gd fmla="*/ 2147483647 w 152" name="T22"/>
                <a:gd fmla="*/ 2147483647 h 152" name="T23"/>
                <a:gd fmla="*/ 2147483647 w 152" name="T24"/>
                <a:gd fmla="*/ 2147483647 h 152" name="T25"/>
                <a:gd fmla="*/ 2147483647 w 152" name="T26"/>
                <a:gd fmla="*/ 2147483647 h 152" name="T27"/>
                <a:gd fmla="*/ 2147483647 w 152" name="T28"/>
                <a:gd fmla="*/ 2147483647 h 152" name="T29"/>
                <a:gd fmla="*/ 2147483647 w 152" name="T30"/>
                <a:gd fmla="*/ 2147483647 h 152"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w 152" name="T48"/>
                <a:gd fmla="*/ 0 h 152" name="T49"/>
                <a:gd fmla="*/ 152 w 152" name="T50"/>
                <a:gd fmla="*/ 152 h 152" name="T51"/>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T51" l="T48" r="T50" t="T49"/>
              <a:pathLst>
                <a:path h="152" w="152">
                  <a:moveTo>
                    <a:pt x="141" y="152"/>
                  </a:moveTo>
                  <a:cubicBezTo>
                    <a:pt x="138" y="152"/>
                    <a:pt x="135" y="151"/>
                    <a:pt x="132" y="148"/>
                  </a:cubicBezTo>
                  <a:cubicBezTo>
                    <a:pt x="101" y="117"/>
                    <a:pt x="101" y="117"/>
                    <a:pt x="101" y="117"/>
                  </a:cubicBezTo>
                  <a:cubicBezTo>
                    <a:pt x="90" y="124"/>
                    <a:pt x="78" y="128"/>
                    <a:pt x="65" y="128"/>
                  </a:cubicBezTo>
                  <a:cubicBezTo>
                    <a:pt x="29" y="128"/>
                    <a:pt x="0" y="100"/>
                    <a:pt x="0" y="64"/>
                  </a:cubicBezTo>
                  <a:cubicBezTo>
                    <a:pt x="0" y="28"/>
                    <a:pt x="29" y="0"/>
                    <a:pt x="65" y="0"/>
                  </a:cubicBezTo>
                  <a:cubicBezTo>
                    <a:pt x="100" y="0"/>
                    <a:pt x="129" y="28"/>
                    <a:pt x="129" y="64"/>
                  </a:cubicBezTo>
                  <a:cubicBezTo>
                    <a:pt x="129" y="77"/>
                    <a:pt x="125" y="90"/>
                    <a:pt x="118" y="100"/>
                  </a:cubicBezTo>
                  <a:cubicBezTo>
                    <a:pt x="149" y="132"/>
                    <a:pt x="149" y="132"/>
                    <a:pt x="149" y="132"/>
                  </a:cubicBezTo>
                  <a:cubicBezTo>
                    <a:pt x="151" y="134"/>
                    <a:pt x="152" y="137"/>
                    <a:pt x="152" y="140"/>
                  </a:cubicBezTo>
                  <a:cubicBezTo>
                    <a:pt x="152" y="147"/>
                    <a:pt x="147" y="152"/>
                    <a:pt x="141" y="152"/>
                  </a:cubicBezTo>
                  <a:close/>
                  <a:moveTo>
                    <a:pt x="65" y="23"/>
                  </a:moveTo>
                  <a:cubicBezTo>
                    <a:pt x="42" y="23"/>
                    <a:pt x="24" y="41"/>
                    <a:pt x="24" y="64"/>
                  </a:cubicBezTo>
                  <a:cubicBezTo>
                    <a:pt x="24" y="87"/>
                    <a:pt x="42" y="105"/>
                    <a:pt x="65" y="105"/>
                  </a:cubicBezTo>
                  <a:cubicBezTo>
                    <a:pt x="87" y="105"/>
                    <a:pt x="106" y="87"/>
                    <a:pt x="106" y="64"/>
                  </a:cubicBezTo>
                  <a:cubicBezTo>
                    <a:pt x="106" y="41"/>
                    <a:pt x="87" y="23"/>
                    <a:pt x="65" y="23"/>
                  </a:cubicBezTo>
                  <a:close/>
                </a:path>
              </a:pathLst>
            </a:custGeom>
            <a:solidFill>
              <a:srgbClr val="F4F5F7"/>
            </a:solidFill>
            <a:ln>
              <a:noFill/>
            </a:ln>
          </p:spPr>
          <p:txBody>
            <a:bodyPr/>
            <a:lstStyle/>
            <a:p>
              <a:endParaRPr altLang="en-US" lang="zh-CN" sz="135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28" name="文本框 27"/>
            <p:cNvSpPr txBox="1"/>
            <p:nvPr/>
          </p:nvSpPr>
          <p:spPr>
            <a:xfrm>
              <a:off x="4867223" y="2051489"/>
              <a:ext cx="1479722" cy="1200912"/>
            </a:xfrm>
            <a:prstGeom prst="rect">
              <a:avLst/>
            </a:prstGeom>
            <a:noFill/>
          </p:spPr>
          <p:txBody>
            <a:bodyPr rtlCol="0" wrap="square">
              <a:spAutoFit/>
            </a:bodyPr>
            <a:lstStyle/>
            <a:p>
              <a:pPr algn="ctr">
                <a:lnSpc>
                  <a:spcPct val="130000"/>
                </a:lnSpc>
              </a:pPr>
              <a:r>
                <a:rPr altLang="en-US" lang="zh-CN" sz="1400">
                  <a:solidFill>
                    <a:prstClr val="black">
                      <a:lumMod val="85000"/>
                      <a:lumOff val="15000"/>
                    </a:prstClr>
                  </a:solidFill>
                  <a:latin charset="-122" pitchFamily="34" typeface="微软雅黑"/>
                  <a:ea charset="-122" panose="020b0503020204020204" pitchFamily="34" typeface="微软雅黑"/>
                  <a:sym charset="-122" panose="02010601030101010101" pitchFamily="2" typeface="FZHei-B01S"/>
                </a:rPr>
                <a:t>建立信任：适当拒绝购买关键时刻：帮过他不停地晃：611工程</a:t>
              </a:r>
            </a:p>
          </p:txBody>
        </p:sp>
      </p:grpSp>
      <p:grpSp>
        <p:nvGrpSpPr>
          <p:cNvPr id="31" name="组合 30"/>
          <p:cNvGrpSpPr/>
          <p:nvPr/>
        </p:nvGrpSpPr>
        <p:grpSpPr>
          <a:xfrm>
            <a:off x="6843142" y="1091395"/>
            <a:ext cx="1538858" cy="2550780"/>
            <a:chOff x="6857554" y="1091395"/>
            <a:chExt cx="1538858" cy="2550780"/>
          </a:xfrm>
        </p:grpSpPr>
        <p:sp>
          <p:nvSpPr>
            <p:cNvPr id="8" name="Rectangle 17"/>
            <p:cNvSpPr>
              <a:spLocks noChangeArrowheads="1"/>
            </p:cNvSpPr>
            <p:nvPr/>
          </p:nvSpPr>
          <p:spPr bwMode="auto">
            <a:xfrm>
              <a:off x="6857554" y="1091395"/>
              <a:ext cx="1538858" cy="2222362"/>
            </a:xfrm>
            <a:prstGeom prst="roundRect">
              <a:avLst/>
            </a:prstGeom>
            <a:noFill/>
            <a:ln w="19050">
              <a:solidFill>
                <a:schemeClr val="accent2"/>
              </a:solid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12" name="Oval 13"/>
            <p:cNvSpPr>
              <a:spLocks noChangeArrowheads="1"/>
            </p:cNvSpPr>
            <p:nvPr/>
          </p:nvSpPr>
          <p:spPr bwMode="auto">
            <a:xfrm rot="2700000">
              <a:off x="7314876" y="2932539"/>
              <a:ext cx="713578" cy="705694"/>
            </a:xfrm>
            <a:prstGeom prst="roundRect">
              <a:avLst/>
            </a:prstGeom>
            <a:solidFill>
              <a:schemeClr val="accent2"/>
            </a:solidFill>
            <a:ln>
              <a:no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13" name="Freeform 7"/>
            <p:cNvSpPr>
              <a:spLocks noChangeArrowheads="1" noEditPoints="1"/>
            </p:cNvSpPr>
            <p:nvPr/>
          </p:nvSpPr>
          <p:spPr bwMode="auto">
            <a:xfrm>
              <a:off x="7471126" y="3116557"/>
              <a:ext cx="382969" cy="350649"/>
            </a:xfrm>
            <a:custGeom>
              <a:gdLst>
                <a:gd fmla="*/ 2147483647 w 177" name="T0"/>
                <a:gd fmla="*/ 2147483647 h 164" name="T1"/>
                <a:gd fmla="*/ 2147483647 w 177" name="T2"/>
                <a:gd fmla="*/ 2147483647 h 164" name="T3"/>
                <a:gd fmla="*/ 2147483647 w 177" name="T4"/>
                <a:gd fmla="*/ 2147483647 h 164" name="T5"/>
                <a:gd fmla="*/ 2147483647 w 177" name="T6"/>
                <a:gd fmla="*/ 2147483647 h 164" name="T7"/>
                <a:gd fmla="*/ 2147483647 w 177" name="T8"/>
                <a:gd fmla="*/ 2147483647 h 164" name="T9"/>
                <a:gd fmla="*/ 2147483647 w 177" name="T10"/>
                <a:gd fmla="*/ 2147483647 h 164" name="T11"/>
                <a:gd fmla="*/ 2147483647 w 177" name="T12"/>
                <a:gd fmla="*/ 2147483647 h 164" name="T13"/>
                <a:gd fmla="*/ 2147483647 w 177" name="T14"/>
                <a:gd fmla="*/ 2147483647 h 164" name="T15"/>
                <a:gd fmla="*/ 2147483647 w 177" name="T16"/>
                <a:gd fmla="*/ 2147483647 h 164" name="T17"/>
                <a:gd fmla="*/ 2147483647 w 177" name="T18"/>
                <a:gd fmla="*/ 2147483647 h 164" name="T19"/>
                <a:gd fmla="*/ 2147483647 w 177" name="T20"/>
                <a:gd fmla="*/ 2147483647 h 164" name="T21"/>
                <a:gd fmla="*/ 2147483647 w 177" name="T22"/>
                <a:gd fmla="*/ 0 h 164" name="T23"/>
                <a:gd fmla="*/ 2147483647 w 177" name="T24"/>
                <a:gd fmla="*/ 2147483647 h 164" name="T25"/>
                <a:gd fmla="*/ 2147483647 w 177" name="T26"/>
                <a:gd fmla="*/ 2147483647 h 164" name="T27"/>
                <a:gd fmla="*/ 2147483647 w 177" name="T28"/>
                <a:gd fmla="*/ 2147483647 h 164" name="T29"/>
                <a:gd fmla="*/ 2147483647 w 177" name="T30"/>
                <a:gd fmla="*/ 2147483647 h 164" name="T31"/>
                <a:gd fmla="*/ 2147483647 w 177" name="T32"/>
                <a:gd fmla="*/ 2147483647 h 164" name="T33"/>
                <a:gd fmla="*/ 2147483647 w 177" name="T34"/>
                <a:gd fmla="*/ 2147483647 h 164" name="T35"/>
                <a:gd fmla="*/ 2147483647 w 177" name="T36"/>
                <a:gd fmla="*/ 2147483647 h 164" name="T37"/>
                <a:gd fmla="*/ 2147483647 w 177" name="T38"/>
                <a:gd fmla="*/ 2147483647 h 164" name="T39"/>
                <a:gd fmla="*/ 2147483647 w 177" name="T40"/>
                <a:gd fmla="*/ 2147483647 h 164" name="T41"/>
                <a:gd fmla="*/ 2147483647 w 177" name="T42"/>
                <a:gd fmla="*/ 2147483647 h 164" name="T43"/>
                <a:gd fmla="*/ 2147483647 w 177" name="T44"/>
                <a:gd fmla="*/ 2147483647 h 164" name="T45"/>
                <a:gd fmla="*/ 2147483647 w 177" name="T46"/>
                <a:gd fmla="*/ 2147483647 h 164" name="T47"/>
                <a:gd fmla="*/ 2147483647 w 177" name="T48"/>
                <a:gd fmla="*/ 2147483647 h 164" name="T49"/>
                <a:gd fmla="*/ 2147483647 w 177" name="T50"/>
                <a:gd fmla="*/ 2147483647 h 164" name="T51"/>
                <a:gd fmla="*/ 2147483647 w 177" name="T52"/>
                <a:gd fmla="*/ 2147483647 h 164" name="T53"/>
                <a:gd fmla="*/ 2147483647 w 177" name="T54"/>
                <a:gd fmla="*/ 2147483647 h 164" name="T55"/>
                <a:gd fmla="*/ 2147483647 w 177" name="T56"/>
                <a:gd fmla="*/ 2147483647 h 164" name="T57"/>
                <a:gd fmla="*/ 2147483647 w 177" name="T58"/>
                <a:gd fmla="*/ 0 h 164" name="T59"/>
                <a:gd fmla="*/ 2147483647 w 177" name="T60"/>
                <a:gd fmla="*/ 2147483647 h 164" name="T61"/>
                <a:gd fmla="*/ 2147483647 w 177" name="T62"/>
                <a:gd fmla="*/ 2147483647 h 164" name="T63"/>
                <a:gd fmla="*/ 2147483647 w 177" name="T64"/>
                <a:gd fmla="*/ 2147483647 h 164" name="T65"/>
                <a:gd fmla="*/ 2147483647 w 177" name="T66"/>
                <a:gd fmla="*/ 2147483647 h 164" name="T67"/>
                <a:gd fmla="*/ 2147483647 w 177" name="T68"/>
                <a:gd fmla="*/ 2147483647 h 164" name="T69"/>
                <a:gd fmla="*/ 2147483647 w 177" name="T70"/>
                <a:gd fmla="*/ 2147483647 h 164" name="T71"/>
                <a:gd fmla="*/ 2147483647 w 177" name="T72"/>
                <a:gd fmla="*/ 2147483647 h 164" name="T73"/>
                <a:gd fmla="*/ 2147483647 w 177" name="T74"/>
                <a:gd fmla="*/ 2147483647 h 164" name="T75"/>
                <a:gd fmla="*/ 2147483647 w 177" name="T76"/>
                <a:gd fmla="*/ 2147483647 h 164" name="T77"/>
                <a:gd fmla="*/ 2147483647 w 177" name="T78"/>
                <a:gd fmla="*/ 2147483647 h 164" name="T79"/>
                <a:gd fmla="*/ 2147483647 w 177" name="T80"/>
                <a:gd fmla="*/ 2147483647 h 164"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77" name="T123"/>
                <a:gd fmla="*/ 0 h 164" name="T124"/>
                <a:gd fmla="*/ 177 w 177" name="T125"/>
                <a:gd fmla="*/ 164 h 164"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164" w="177">
                  <a:moveTo>
                    <a:pt x="31" y="94"/>
                  </a:moveTo>
                  <a:cubicBezTo>
                    <a:pt x="19" y="94"/>
                    <a:pt x="19" y="94"/>
                    <a:pt x="19" y="94"/>
                  </a:cubicBezTo>
                  <a:cubicBezTo>
                    <a:pt x="9" y="94"/>
                    <a:pt x="1" y="89"/>
                    <a:pt x="1" y="79"/>
                  </a:cubicBezTo>
                  <a:cubicBezTo>
                    <a:pt x="1" y="72"/>
                    <a:pt x="0" y="47"/>
                    <a:pt x="12" y="47"/>
                  </a:cubicBezTo>
                  <a:cubicBezTo>
                    <a:pt x="14" y="47"/>
                    <a:pt x="24" y="55"/>
                    <a:pt x="36" y="55"/>
                  </a:cubicBezTo>
                  <a:cubicBezTo>
                    <a:pt x="40" y="55"/>
                    <a:pt x="44" y="54"/>
                    <a:pt x="48" y="52"/>
                  </a:cubicBezTo>
                  <a:cubicBezTo>
                    <a:pt x="48" y="54"/>
                    <a:pt x="48" y="57"/>
                    <a:pt x="48" y="59"/>
                  </a:cubicBezTo>
                  <a:cubicBezTo>
                    <a:pt x="48" y="67"/>
                    <a:pt x="50" y="75"/>
                    <a:pt x="55" y="82"/>
                  </a:cubicBezTo>
                  <a:cubicBezTo>
                    <a:pt x="46" y="82"/>
                    <a:pt x="37" y="86"/>
                    <a:pt x="31" y="94"/>
                  </a:cubicBezTo>
                  <a:close/>
                  <a:moveTo>
                    <a:pt x="36" y="47"/>
                  </a:moveTo>
                  <a:cubicBezTo>
                    <a:pt x="23" y="47"/>
                    <a:pt x="12" y="36"/>
                    <a:pt x="12" y="23"/>
                  </a:cubicBezTo>
                  <a:cubicBezTo>
                    <a:pt x="12" y="10"/>
                    <a:pt x="23" y="0"/>
                    <a:pt x="36" y="0"/>
                  </a:cubicBezTo>
                  <a:cubicBezTo>
                    <a:pt x="49" y="0"/>
                    <a:pt x="59" y="10"/>
                    <a:pt x="59" y="23"/>
                  </a:cubicBezTo>
                  <a:cubicBezTo>
                    <a:pt x="59" y="36"/>
                    <a:pt x="49" y="47"/>
                    <a:pt x="36" y="47"/>
                  </a:cubicBezTo>
                  <a:close/>
                  <a:moveTo>
                    <a:pt x="129" y="164"/>
                  </a:moveTo>
                  <a:cubicBezTo>
                    <a:pt x="49" y="164"/>
                    <a:pt x="49" y="164"/>
                    <a:pt x="49" y="164"/>
                  </a:cubicBezTo>
                  <a:cubicBezTo>
                    <a:pt x="34" y="164"/>
                    <a:pt x="24" y="155"/>
                    <a:pt x="24" y="140"/>
                  </a:cubicBezTo>
                  <a:cubicBezTo>
                    <a:pt x="24" y="120"/>
                    <a:pt x="29" y="88"/>
                    <a:pt x="56" y="88"/>
                  </a:cubicBezTo>
                  <a:cubicBezTo>
                    <a:pt x="59" y="88"/>
                    <a:pt x="70" y="101"/>
                    <a:pt x="89" y="101"/>
                  </a:cubicBezTo>
                  <a:cubicBezTo>
                    <a:pt x="107" y="101"/>
                    <a:pt x="118" y="88"/>
                    <a:pt x="121" y="88"/>
                  </a:cubicBezTo>
                  <a:cubicBezTo>
                    <a:pt x="148" y="88"/>
                    <a:pt x="153" y="120"/>
                    <a:pt x="153" y="140"/>
                  </a:cubicBezTo>
                  <a:cubicBezTo>
                    <a:pt x="153" y="155"/>
                    <a:pt x="143" y="164"/>
                    <a:pt x="129" y="164"/>
                  </a:cubicBezTo>
                  <a:close/>
                  <a:moveTo>
                    <a:pt x="89" y="94"/>
                  </a:moveTo>
                  <a:cubicBezTo>
                    <a:pt x="69" y="94"/>
                    <a:pt x="53" y="78"/>
                    <a:pt x="53" y="59"/>
                  </a:cubicBezTo>
                  <a:cubicBezTo>
                    <a:pt x="53" y="39"/>
                    <a:pt x="69" y="23"/>
                    <a:pt x="89" y="23"/>
                  </a:cubicBezTo>
                  <a:cubicBezTo>
                    <a:pt x="108" y="23"/>
                    <a:pt x="124" y="39"/>
                    <a:pt x="124" y="59"/>
                  </a:cubicBezTo>
                  <a:cubicBezTo>
                    <a:pt x="124" y="78"/>
                    <a:pt x="108" y="94"/>
                    <a:pt x="89" y="94"/>
                  </a:cubicBezTo>
                  <a:close/>
                  <a:moveTo>
                    <a:pt x="141" y="47"/>
                  </a:moveTo>
                  <a:cubicBezTo>
                    <a:pt x="128" y="47"/>
                    <a:pt x="118" y="36"/>
                    <a:pt x="118" y="23"/>
                  </a:cubicBezTo>
                  <a:cubicBezTo>
                    <a:pt x="118" y="10"/>
                    <a:pt x="128" y="0"/>
                    <a:pt x="141" y="0"/>
                  </a:cubicBezTo>
                  <a:cubicBezTo>
                    <a:pt x="154" y="0"/>
                    <a:pt x="165" y="10"/>
                    <a:pt x="165" y="23"/>
                  </a:cubicBezTo>
                  <a:cubicBezTo>
                    <a:pt x="165" y="36"/>
                    <a:pt x="154" y="47"/>
                    <a:pt x="141" y="47"/>
                  </a:cubicBezTo>
                  <a:close/>
                  <a:moveTo>
                    <a:pt x="159" y="94"/>
                  </a:moveTo>
                  <a:cubicBezTo>
                    <a:pt x="146" y="94"/>
                    <a:pt x="146" y="94"/>
                    <a:pt x="146" y="94"/>
                  </a:cubicBezTo>
                  <a:cubicBezTo>
                    <a:pt x="140" y="86"/>
                    <a:pt x="132" y="82"/>
                    <a:pt x="122" y="82"/>
                  </a:cubicBezTo>
                  <a:cubicBezTo>
                    <a:pt x="127" y="75"/>
                    <a:pt x="130" y="67"/>
                    <a:pt x="130" y="59"/>
                  </a:cubicBezTo>
                  <a:cubicBezTo>
                    <a:pt x="130" y="57"/>
                    <a:pt x="129" y="54"/>
                    <a:pt x="129" y="52"/>
                  </a:cubicBezTo>
                  <a:cubicBezTo>
                    <a:pt x="133" y="54"/>
                    <a:pt x="137" y="55"/>
                    <a:pt x="141" y="55"/>
                  </a:cubicBezTo>
                  <a:cubicBezTo>
                    <a:pt x="154" y="55"/>
                    <a:pt x="163" y="47"/>
                    <a:pt x="165" y="47"/>
                  </a:cubicBezTo>
                  <a:cubicBezTo>
                    <a:pt x="177" y="47"/>
                    <a:pt x="177" y="72"/>
                    <a:pt x="177" y="79"/>
                  </a:cubicBezTo>
                  <a:cubicBezTo>
                    <a:pt x="177" y="89"/>
                    <a:pt x="168" y="94"/>
                    <a:pt x="159" y="94"/>
                  </a:cubicBezTo>
                  <a:close/>
                </a:path>
              </a:pathLst>
            </a:custGeom>
            <a:solidFill>
              <a:srgbClr val="F4F5F7"/>
            </a:solidFill>
            <a:ln>
              <a:noFill/>
            </a:ln>
          </p:spPr>
          <p:txBody>
            <a:bodyPr bIns="35243" lIns="67628" rIns="67628" tIns="35243"/>
            <a:lstStyle/>
            <a:p>
              <a:endParaRPr altLang="en-US" lang="zh-CN" sz="1350">
                <a:solidFill>
                  <a:prstClr val="black">
                    <a:lumMod val="65000"/>
                    <a:lumOff val="35000"/>
                  </a:prstClr>
                </a:solidFill>
                <a:latin charset="-122" pitchFamily="34" typeface="微软雅黑"/>
                <a:ea charset="-122" panose="020b0503020204020204" pitchFamily="34" typeface="微软雅黑"/>
                <a:sym charset="-122" panose="02010601030101010101" pitchFamily="2" typeface="FZHei-B01S"/>
              </a:endParaRPr>
            </a:p>
          </p:txBody>
        </p:sp>
        <p:sp>
          <p:nvSpPr>
            <p:cNvPr id="29" name="文本框 28"/>
            <p:cNvSpPr txBox="1"/>
            <p:nvPr/>
          </p:nvSpPr>
          <p:spPr>
            <a:xfrm>
              <a:off x="6884327" y="1275640"/>
              <a:ext cx="1479722" cy="1478280"/>
            </a:xfrm>
            <a:prstGeom prst="rect">
              <a:avLst/>
            </a:prstGeom>
            <a:noFill/>
          </p:spPr>
          <p:txBody>
            <a:bodyPr rtlCol="0" wrap="square">
              <a:spAutoFit/>
            </a:bodyPr>
            <a:lstStyle/>
            <a:p>
              <a:pPr algn="ctr">
                <a:lnSpc>
                  <a:spcPct val="130000"/>
                </a:lnSpc>
              </a:pPr>
              <a:r>
                <a:rPr altLang="en-US" lang="zh-CN" sz="1400">
                  <a:solidFill>
                    <a:prstClr val="black">
                      <a:lumMod val="85000"/>
                      <a:lumOff val="15000"/>
                    </a:prstClr>
                  </a:solidFill>
                  <a:latin charset="-122" pitchFamily="34" typeface="微软雅黑"/>
                  <a:ea charset="-122" panose="020b0503020204020204" pitchFamily="34" typeface="微软雅黑"/>
                  <a:sym charset="-122" panose="02010601030101010101" pitchFamily="2" typeface="FZHei-B01S"/>
                </a:rPr>
                <a:t>忠诚计划：积分制、论坛、俱乐部商业价值：私人顾问兼战略伙伴</a:t>
              </a:r>
            </a:p>
          </p:txBody>
        </p:sp>
      </p:grpSp>
    </p:spTree>
    <p:extLst>
      <p:ext uri="{BB962C8B-B14F-4D97-AF65-F5344CB8AC3E}">
        <p14:creationId val="697573889"/>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7"/>
                                        </p:tgtEl>
                                        <p:attrNameLst>
                                          <p:attrName>style.visibility</p:attrName>
                                        </p:attrNameLst>
                                      </p:cBhvr>
                                      <p:to>
                                        <p:strVal val="visible"/>
                                      </p:to>
                                    </p:set>
                                    <p:anim calcmode="lin" valueType="num">
                                      <p:cBhvr additive="base">
                                        <p:cTn dur="500" fill="hold" id="7"/>
                                        <p:tgtEl>
                                          <p:spTgt spid="27"/>
                                        </p:tgtEl>
                                        <p:attrNameLst>
                                          <p:attrName>ppt_x</p:attrName>
                                        </p:attrNameLst>
                                      </p:cBhvr>
                                      <p:tavLst>
                                        <p:tav tm="0">
                                          <p:val>
                                            <p:strVal val="#ppt_x"/>
                                          </p:val>
                                        </p:tav>
                                        <p:tav tm="100000">
                                          <p:val>
                                            <p:strVal val="#ppt_x"/>
                                          </p:val>
                                        </p:tav>
                                      </p:tavLst>
                                    </p:anim>
                                    <p:anim calcmode="lin" valueType="num">
                                      <p:cBhvr additive="base">
                                        <p:cTn dur="500" fill="hold" id="8"/>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p:cTn dur="500" fill="hold" id="13"/>
                                        <p:tgtEl>
                                          <p:spTgt spid="2"/>
                                        </p:tgtEl>
                                        <p:attrNameLst>
                                          <p:attrName>ppt_w</p:attrName>
                                        </p:attrNameLst>
                                      </p:cBhvr>
                                      <p:tavLst>
                                        <p:tav tm="0">
                                          <p:val>
                                            <p:fltVal val="0"/>
                                          </p:val>
                                        </p:tav>
                                        <p:tav tm="100000">
                                          <p:val>
                                            <p:strVal val="#ppt_w"/>
                                          </p:val>
                                        </p:tav>
                                      </p:tavLst>
                                    </p:anim>
                                    <p:anim calcmode="lin" valueType="num">
                                      <p:cBhvr>
                                        <p:cTn dur="500" fill="hold" id="14"/>
                                        <p:tgtEl>
                                          <p:spTgt spid="2"/>
                                        </p:tgtEl>
                                        <p:attrNameLst>
                                          <p:attrName>ppt_h</p:attrName>
                                        </p:attrNameLst>
                                      </p:cBhvr>
                                      <p:tavLst>
                                        <p:tav tm="0">
                                          <p:val>
                                            <p:fltVal val="0"/>
                                          </p:val>
                                        </p:tav>
                                        <p:tav tm="100000">
                                          <p:val>
                                            <p:strVal val="#ppt_h"/>
                                          </p:val>
                                        </p:tav>
                                      </p:tavLst>
                                    </p:anim>
                                    <p:animEffect filter="fade" transition="in">
                                      <p:cBhvr>
                                        <p:cTn dur="500" id="15"/>
                                        <p:tgtEl>
                                          <p:spTgt spid="2"/>
                                        </p:tgtEl>
                                      </p:cBhvr>
                                    </p:animEffect>
                                  </p:childTnLst>
                                </p:cTn>
                              </p:par>
                              <p:par>
                                <p:cTn fill="hold" id="16" nodeType="withEffect" presetClass="entr" presetID="53" presetSubtype="0">
                                  <p:stCondLst>
                                    <p:cond delay="0"/>
                                  </p:stCondLst>
                                  <p:childTnLst>
                                    <p:set>
                                      <p:cBhvr>
                                        <p:cTn dur="1" fill="hold" id="17">
                                          <p:stCondLst>
                                            <p:cond delay="0"/>
                                          </p:stCondLst>
                                        </p:cTn>
                                        <p:tgtEl>
                                          <p:spTgt spid="4"/>
                                        </p:tgtEl>
                                        <p:attrNameLst>
                                          <p:attrName>style.visibility</p:attrName>
                                        </p:attrNameLst>
                                      </p:cBhvr>
                                      <p:to>
                                        <p:strVal val="visible"/>
                                      </p:to>
                                    </p:set>
                                    <p:anim calcmode="lin" valueType="num">
                                      <p:cBhvr>
                                        <p:cTn dur="500" fill="hold" id="18"/>
                                        <p:tgtEl>
                                          <p:spTgt spid="4"/>
                                        </p:tgtEl>
                                        <p:attrNameLst>
                                          <p:attrName>ppt_w</p:attrName>
                                        </p:attrNameLst>
                                      </p:cBhvr>
                                      <p:tavLst>
                                        <p:tav tm="0">
                                          <p:val>
                                            <p:fltVal val="0"/>
                                          </p:val>
                                        </p:tav>
                                        <p:tav tm="100000">
                                          <p:val>
                                            <p:strVal val="#ppt_w"/>
                                          </p:val>
                                        </p:tav>
                                      </p:tavLst>
                                    </p:anim>
                                    <p:anim calcmode="lin" valueType="num">
                                      <p:cBhvr>
                                        <p:cTn dur="500" fill="hold" id="19"/>
                                        <p:tgtEl>
                                          <p:spTgt spid="4"/>
                                        </p:tgtEl>
                                        <p:attrNameLst>
                                          <p:attrName>ppt_h</p:attrName>
                                        </p:attrNameLst>
                                      </p:cBhvr>
                                      <p:tavLst>
                                        <p:tav tm="0">
                                          <p:val>
                                            <p:fltVal val="0"/>
                                          </p:val>
                                        </p:tav>
                                        <p:tav tm="100000">
                                          <p:val>
                                            <p:strVal val="#ppt_h"/>
                                          </p:val>
                                        </p:tav>
                                      </p:tavLst>
                                    </p:anim>
                                    <p:animEffect filter="fade" transition="in">
                                      <p:cBhvr>
                                        <p:cTn dur="500" id="20"/>
                                        <p:tgtEl>
                                          <p:spTgt spid="4"/>
                                        </p:tgtEl>
                                      </p:cBhvr>
                                    </p:animEffect>
                                  </p:childTnLst>
                                </p:cTn>
                              </p:par>
                              <p:par>
                                <p:cTn fill="hold" id="21" nodeType="withEffect" presetClass="entr" presetID="53" presetSubtype="0">
                                  <p:stCondLst>
                                    <p:cond delay="0"/>
                                  </p:stCondLst>
                                  <p:childTnLst>
                                    <p:set>
                                      <p:cBhvr>
                                        <p:cTn dur="1" fill="hold" id="22">
                                          <p:stCondLst>
                                            <p:cond delay="0"/>
                                          </p:stCondLst>
                                        </p:cTn>
                                        <p:tgtEl>
                                          <p:spTgt spid="30"/>
                                        </p:tgtEl>
                                        <p:attrNameLst>
                                          <p:attrName>style.visibility</p:attrName>
                                        </p:attrNameLst>
                                      </p:cBhvr>
                                      <p:to>
                                        <p:strVal val="visible"/>
                                      </p:to>
                                    </p:set>
                                    <p:anim calcmode="lin" valueType="num">
                                      <p:cBhvr>
                                        <p:cTn dur="500" fill="hold" id="23"/>
                                        <p:tgtEl>
                                          <p:spTgt spid="30"/>
                                        </p:tgtEl>
                                        <p:attrNameLst>
                                          <p:attrName>ppt_w</p:attrName>
                                        </p:attrNameLst>
                                      </p:cBhvr>
                                      <p:tavLst>
                                        <p:tav tm="0">
                                          <p:val>
                                            <p:fltVal val="0"/>
                                          </p:val>
                                        </p:tav>
                                        <p:tav tm="100000">
                                          <p:val>
                                            <p:strVal val="#ppt_w"/>
                                          </p:val>
                                        </p:tav>
                                      </p:tavLst>
                                    </p:anim>
                                    <p:anim calcmode="lin" valueType="num">
                                      <p:cBhvr>
                                        <p:cTn dur="500" fill="hold" id="24"/>
                                        <p:tgtEl>
                                          <p:spTgt spid="30"/>
                                        </p:tgtEl>
                                        <p:attrNameLst>
                                          <p:attrName>ppt_h</p:attrName>
                                        </p:attrNameLst>
                                      </p:cBhvr>
                                      <p:tavLst>
                                        <p:tav tm="0">
                                          <p:val>
                                            <p:fltVal val="0"/>
                                          </p:val>
                                        </p:tav>
                                        <p:tav tm="100000">
                                          <p:val>
                                            <p:strVal val="#ppt_h"/>
                                          </p:val>
                                        </p:tav>
                                      </p:tavLst>
                                    </p:anim>
                                    <p:animEffect filter="fade" transition="in">
                                      <p:cBhvr>
                                        <p:cTn dur="500" id="25"/>
                                        <p:tgtEl>
                                          <p:spTgt spid="30"/>
                                        </p:tgtEl>
                                      </p:cBhvr>
                                    </p:animEffect>
                                  </p:childTnLst>
                                </p:cTn>
                              </p:par>
                              <p:par>
                                <p:cTn fill="hold" id="26" nodeType="withEffect" presetClass="entr" presetID="53" presetSubtype="0">
                                  <p:stCondLst>
                                    <p:cond delay="0"/>
                                  </p:stCondLst>
                                  <p:childTnLst>
                                    <p:set>
                                      <p:cBhvr>
                                        <p:cTn dur="1" fill="hold" id="27">
                                          <p:stCondLst>
                                            <p:cond delay="0"/>
                                          </p:stCondLst>
                                        </p:cTn>
                                        <p:tgtEl>
                                          <p:spTgt spid="31"/>
                                        </p:tgtEl>
                                        <p:attrNameLst>
                                          <p:attrName>style.visibility</p:attrName>
                                        </p:attrNameLst>
                                      </p:cBhvr>
                                      <p:to>
                                        <p:strVal val="visible"/>
                                      </p:to>
                                    </p:set>
                                    <p:anim calcmode="lin" valueType="num">
                                      <p:cBhvr>
                                        <p:cTn dur="500" fill="hold" id="28"/>
                                        <p:tgtEl>
                                          <p:spTgt spid="31"/>
                                        </p:tgtEl>
                                        <p:attrNameLst>
                                          <p:attrName>ppt_w</p:attrName>
                                        </p:attrNameLst>
                                      </p:cBhvr>
                                      <p:tavLst>
                                        <p:tav tm="0">
                                          <p:val>
                                            <p:fltVal val="0"/>
                                          </p:val>
                                        </p:tav>
                                        <p:tav tm="100000">
                                          <p:val>
                                            <p:strVal val="#ppt_w"/>
                                          </p:val>
                                        </p:tav>
                                      </p:tavLst>
                                    </p:anim>
                                    <p:anim calcmode="lin" valueType="num">
                                      <p:cBhvr>
                                        <p:cTn dur="500" fill="hold" id="29"/>
                                        <p:tgtEl>
                                          <p:spTgt spid="31"/>
                                        </p:tgtEl>
                                        <p:attrNameLst>
                                          <p:attrName>ppt_h</p:attrName>
                                        </p:attrNameLst>
                                      </p:cBhvr>
                                      <p:tavLst>
                                        <p:tav tm="0">
                                          <p:val>
                                            <p:fltVal val="0"/>
                                          </p:val>
                                        </p:tav>
                                        <p:tav tm="100000">
                                          <p:val>
                                            <p:strVal val="#ppt_h"/>
                                          </p:val>
                                        </p:tav>
                                      </p:tavLst>
                                    </p:anim>
                                    <p:animEffect filter="fade" transition="in">
                                      <p:cBhvr>
                                        <p:cTn dur="500" id="30"/>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1352551"/>
            <a:ext cx="5486400" cy="2590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5486400" y="1352551"/>
            <a:ext cx="3657600" cy="2590800"/>
          </a:xfrm>
          <a:prstGeom prst="rect">
            <a:avLst/>
          </a:prstGeom>
          <a:blipFill dpi="0"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H="1" rot="2700000">
            <a:off x="6072879" y="1615282"/>
            <a:ext cx="1850455" cy="2063791"/>
          </a:xfrm>
          <a:custGeom>
            <a:gdLst>
              <a:gd fmla="*/ 1850455 w 1850455" name="connsiteX0"/>
              <a:gd fmla="*/ 126244 h 2063791" name="connsiteY0"/>
              <a:gd fmla="*/ 1724211 w 1850455" name="connsiteX1"/>
              <a:gd fmla="*/ 0 h 2063791" name="connsiteY1"/>
              <a:gd fmla="*/ 0 w 1850455" name="connsiteX2"/>
              <a:gd fmla="*/ 0 h 2063791" name="connsiteY2"/>
              <a:gd fmla="*/ 0 w 1850455" name="connsiteX3"/>
              <a:gd fmla="*/ 1937547 h 2063791" name="connsiteY3"/>
              <a:gd fmla="*/ 126244 w 1850455" name="connsiteX4"/>
              <a:gd fmla="*/ 2063791 h 2063791" name="connsiteY4"/>
              <a:gd fmla="*/ 126244 w 1850455" name="connsiteX5"/>
              <a:gd fmla="*/ 126244 h 2063791"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063791" w="1850455">
                <a:moveTo>
                  <a:pt x="1850455" y="126244"/>
                </a:moveTo>
                <a:lnTo>
                  <a:pt x="1724211" y="0"/>
                </a:lnTo>
                <a:lnTo>
                  <a:pt x="0" y="0"/>
                </a:lnTo>
                <a:lnTo>
                  <a:pt x="0" y="1937547"/>
                </a:lnTo>
                <a:lnTo>
                  <a:pt x="126244" y="2063791"/>
                </a:lnTo>
                <a:lnTo>
                  <a:pt x="126244" y="126244"/>
                </a:lnTo>
                <a:close/>
              </a:path>
            </a:pathLst>
          </a:custGeom>
          <a:solidFill>
            <a:schemeClr val="bg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 name="矩形 4"/>
          <p:cNvSpPr/>
          <p:nvPr/>
        </p:nvSpPr>
        <p:spPr>
          <a:xfrm>
            <a:off x="551236" y="1659582"/>
            <a:ext cx="3258764" cy="457200"/>
          </a:xfrm>
          <a:prstGeom prst="rect">
            <a:avLst/>
          </a:prstGeom>
        </p:spPr>
        <p:txBody>
          <a:bodyPr anchor="ctr" wrap="square">
            <a:spAutoFit/>
          </a:bodyPr>
          <a:lstStyle/>
          <a:p>
            <a:pPr algn="l"/>
            <a:r>
              <a:rPr altLang="en-US" lang="zh-CN" smtClean="0" spc="600" sz="2400">
                <a:solidFill>
                  <a:schemeClr val="bg1"/>
                </a:solidFill>
                <a:cs typeface="+mn-ea"/>
                <a:sym typeface="+mn-lt"/>
              </a:rPr>
              <a:t>职场部门技能培训</a:t>
            </a:r>
          </a:p>
        </p:txBody>
      </p:sp>
      <p:sp>
        <p:nvSpPr>
          <p:cNvPr id="6" name="矩形 5">
            <a:extLst>
              <a:ext uri="{FF2B5EF4-FFF2-40B4-BE49-F238E27FC236}">
                <a16:creationId xmlns:a16="http://schemas.microsoft.com/office/drawing/2014/main" id="{EA6E0199-DF36-425C-949C-D3D502D46842}"/>
              </a:ext>
            </a:extLst>
          </p:cNvPr>
          <p:cNvSpPr/>
          <p:nvPr/>
        </p:nvSpPr>
        <p:spPr>
          <a:xfrm>
            <a:off x="582030" y="3257550"/>
            <a:ext cx="2770770" cy="304800"/>
          </a:xfrm>
          <a:prstGeom prst="rect">
            <a:avLst/>
          </a:prstGeom>
          <a:solidFill>
            <a:schemeClr val="accent2"/>
          </a:solidFill>
        </p:spPr>
        <p:txBody>
          <a:bodyPr wrap="square">
            <a:spAutoFit/>
          </a:bodyPr>
          <a:lstStyle/>
          <a:p>
            <a:pPr algn="ctr"/>
            <a:r>
              <a:rPr altLang="en-US" lang="zh-CN" smtClean="0" spc="600" sz="1400">
                <a:solidFill>
                  <a:schemeClr val="accent1"/>
                </a:solidFill>
                <a:cs typeface="+mn-ea"/>
                <a:sym typeface="+mn-lt"/>
              </a:rPr>
              <a:t>演示完毕感谢您的观看</a:t>
            </a:r>
          </a:p>
        </p:txBody>
      </p:sp>
      <p:sp>
        <p:nvSpPr>
          <p:cNvPr id="7" name="文本框 6">
            <a:extLst>
              <a:ext uri="{FF2B5EF4-FFF2-40B4-BE49-F238E27FC236}">
                <a16:creationId xmlns:a16="http://schemas.microsoft.com/office/drawing/2014/main" id="{498710EB-4DDB-8D49-A73B-5D0CE2F3C38E}"/>
              </a:ext>
            </a:extLst>
          </p:cNvPr>
          <p:cNvSpPr txBox="1"/>
          <p:nvPr/>
        </p:nvSpPr>
        <p:spPr>
          <a:xfrm>
            <a:off x="462257" y="2043723"/>
            <a:ext cx="4690872" cy="762000"/>
          </a:xfrm>
          <a:prstGeom prst="rect">
            <a:avLst/>
          </a:prstGeom>
          <a:noFill/>
        </p:spPr>
        <p:txBody>
          <a:bodyPr rtlCol="0" wrap="none">
            <a:spAutoFit/>
          </a:bodyPr>
          <a:lstStyle/>
          <a:p>
            <a:r>
              <a:rPr altLang="en-US" b="1" lang="zh-CN" smtClean="0" spc="37" sz="4400">
                <a:ln w="11430"/>
                <a:solidFill>
                  <a:schemeClr val="bg1"/>
                </a:solidFill>
                <a:cs typeface="+mn-ea"/>
                <a:sym typeface="+mn-lt"/>
              </a:rPr>
              <a:t>企业客户关系管理</a:t>
            </a:r>
          </a:p>
        </p:txBody>
      </p:sp>
      <p:sp>
        <p:nvSpPr>
          <p:cNvPr id="8" name="矩形 7"/>
          <p:cNvSpPr/>
          <p:nvPr/>
        </p:nvSpPr>
        <p:spPr>
          <a:xfrm>
            <a:off x="486384" y="2750463"/>
            <a:ext cx="4580255" cy="426720"/>
          </a:xfrm>
          <a:prstGeom prst="rect">
            <a:avLst/>
          </a:prstGeom>
        </p:spPr>
        <p:txBody>
          <a:bodyPr wrap="none">
            <a:spAutoFit/>
          </a:bodyPr>
          <a:lstStyle/>
          <a:p>
            <a:r>
              <a:rPr altLang="en-US" lang="zh-CN" smtClean="0" sz="1100">
                <a:solidFill>
                  <a:schemeClr val="bg1"/>
                </a:solidFill>
              </a:rPr>
              <a:t>customer relationship management customer relationship management</a:t>
            </a:r>
          </a:p>
          <a:p>
            <a:r>
              <a:rPr altLang="en-US" lang="zh-CN" smtClean="0" sz="1100">
                <a:solidFill>
                  <a:schemeClr val="bg1"/>
                </a:solidFill>
              </a:rPr>
              <a:t>relationship management customer relationship management</a:t>
            </a:r>
          </a:p>
        </p:txBody>
      </p:sp>
      <p:sp>
        <p:nvSpPr>
          <p:cNvPr id="11" name="文本框 10">
            <a:extLst>
              <a:ext uri="{FF2B5EF4-FFF2-40B4-BE49-F238E27FC236}">
                <a16:creationId xmlns:a16="http://schemas.microsoft.com/office/drawing/2014/main" id="{40A2D636-70A9-E648-8A35-22C9711EAB72}"/>
              </a:ext>
            </a:extLst>
          </p:cNvPr>
          <p:cNvSpPr txBox="1"/>
          <p:nvPr/>
        </p:nvSpPr>
        <p:spPr>
          <a:xfrm>
            <a:off x="5659844" y="798602"/>
            <a:ext cx="919480" cy="579120"/>
          </a:xfrm>
          <a:prstGeom prst="rect">
            <a:avLst/>
          </a:prstGeom>
          <a:noFill/>
        </p:spPr>
        <p:txBody>
          <a:bodyPr rtlCol="0" wrap="none">
            <a:spAutoFit/>
          </a:bodyPr>
          <a:lstStyle/>
          <a:p>
            <a:r>
              <a:rPr altLang="zh-CN" kumimoji="1" lang="en-US" sz="3200">
                <a:solidFill>
                  <a:schemeClr val="accent1"/>
                </a:solidFill>
                <a:latin charset="0" panose="020b0806030902050204" pitchFamily="34" typeface="Impact"/>
                <a:cs typeface="+mn-ea"/>
                <a:sym typeface="+mn-lt"/>
              </a:rPr>
              <a:t>CRM</a:t>
            </a:r>
          </a:p>
        </p:txBody>
      </p:sp>
      <p:sp>
        <p:nvSpPr>
          <p:cNvPr id="14" name="任意多边形 13"/>
          <p:cNvSpPr/>
          <p:nvPr/>
        </p:nvSpPr>
        <p:spPr>
          <a:xfrm flipH="1" rot="2700000">
            <a:off x="4479556" y="955305"/>
            <a:ext cx="3232893" cy="3232893"/>
          </a:xfrm>
          <a:custGeom>
            <a:gdLst>
              <a:gd fmla="*/ 1174195 w 3232893" name="connsiteX0"/>
              <a:gd fmla="*/ 3232893 h 3232893" name="connsiteY0"/>
              <a:gd fmla="*/ 1047951 w 3232893" name="connsiteX1"/>
              <a:gd fmla="*/ 3106649 h 3232893" name="connsiteY1"/>
              <a:gd fmla="*/ 126244 w 3232893" name="connsiteX2"/>
              <a:gd fmla="*/ 3106649 h 3232893" name="connsiteY2"/>
              <a:gd fmla="*/ 126244 w 3232893" name="connsiteX3"/>
              <a:gd fmla="*/ 2184942 h 3232893" name="connsiteY3"/>
              <a:gd fmla="*/ 0 w 3232893" name="connsiteX4"/>
              <a:gd fmla="*/ 2058698 h 3232893" name="connsiteY4"/>
              <a:gd fmla="*/ 0 w 3232893" name="connsiteX5"/>
              <a:gd fmla="*/ 3232893 h 3232893" name="connsiteY5"/>
              <a:gd fmla="*/ 3232893 w 3232893" name="connsiteX6"/>
              <a:gd fmla="*/ 0 h 3232893" name="connsiteY6"/>
              <a:gd fmla="*/ 1849834 w 3232893" name="connsiteX7"/>
              <a:gd fmla="*/ 0 h 3232893" name="connsiteY7"/>
              <a:gd fmla="*/ 1976079 w 3232893" name="connsiteX8"/>
              <a:gd fmla="*/ 126244 h 3232893" name="connsiteY8"/>
              <a:gd fmla="*/ 3106649 w 3232893" name="connsiteX9"/>
              <a:gd fmla="*/ 126244 h 3232893" name="connsiteY9"/>
              <a:gd fmla="*/ 3106649 w 3232893" name="connsiteX10"/>
              <a:gd fmla="*/ 1256815 h 3232893" name="connsiteY10"/>
              <a:gd fmla="*/ 3232893 w 3232893" name="connsiteX11"/>
              <a:gd fmla="*/ 1383059 h 323289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3232893" w="3232893">
                <a:moveTo>
                  <a:pt x="1174195" y="3232893"/>
                </a:moveTo>
                <a:lnTo>
                  <a:pt x="1047951" y="3106649"/>
                </a:lnTo>
                <a:lnTo>
                  <a:pt x="126244" y="3106649"/>
                </a:lnTo>
                <a:lnTo>
                  <a:pt x="126244" y="2184942"/>
                </a:lnTo>
                <a:lnTo>
                  <a:pt x="0" y="2058698"/>
                </a:lnTo>
                <a:lnTo>
                  <a:pt x="0" y="3232893"/>
                </a:lnTo>
                <a:close/>
                <a:moveTo>
                  <a:pt x="3232893" y="0"/>
                </a:moveTo>
                <a:lnTo>
                  <a:pt x="1849834" y="0"/>
                </a:lnTo>
                <a:lnTo>
                  <a:pt x="1976079" y="126244"/>
                </a:lnTo>
                <a:lnTo>
                  <a:pt x="3106649" y="126244"/>
                </a:lnTo>
                <a:lnTo>
                  <a:pt x="3106649" y="1256815"/>
                </a:lnTo>
                <a:lnTo>
                  <a:pt x="3232893" y="138305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 name="任意多边形 23"/>
          <p:cNvSpPr/>
          <p:nvPr/>
        </p:nvSpPr>
        <p:spPr>
          <a:xfrm>
            <a:off x="0" y="1047750"/>
            <a:ext cx="5198938" cy="174875"/>
          </a:xfrm>
          <a:custGeom>
            <a:gdLst>
              <a:gd fmla="*/ 0 w 5198938" name="connsiteX0"/>
              <a:gd fmla="*/ 0 h 174875" name="connsiteY0"/>
              <a:gd fmla="*/ 5198938 w 5198938" name="connsiteX1"/>
              <a:gd fmla="*/ 0 h 174875" name="connsiteY1"/>
              <a:gd fmla="*/ 5024063 w 5198938" name="connsiteX2"/>
              <a:gd fmla="*/ 174875 h 174875" name="connsiteY2"/>
              <a:gd fmla="*/ 0 w 5198938" name="connsiteX3"/>
              <a:gd fmla="*/ 174875 h 174875" name="connsiteY3"/>
            </a:gdLst>
            <a:cxnLst>
              <a:cxn ang="0">
                <a:pos x="connsiteX0" y="connsiteY0"/>
              </a:cxn>
              <a:cxn ang="0">
                <a:pos x="connsiteX1" y="connsiteY1"/>
              </a:cxn>
              <a:cxn ang="0">
                <a:pos x="connsiteX2" y="connsiteY2"/>
              </a:cxn>
              <a:cxn ang="0">
                <a:pos x="connsiteX3" y="connsiteY3"/>
              </a:cxn>
            </a:cxnLst>
            <a:rect b="b" l="l" r="r" t="t"/>
            <a:pathLst>
              <a:path h="174875" w="5198938">
                <a:moveTo>
                  <a:pt x="0" y="0"/>
                </a:moveTo>
                <a:lnTo>
                  <a:pt x="5198938" y="0"/>
                </a:lnTo>
                <a:lnTo>
                  <a:pt x="5024063" y="174875"/>
                </a:lnTo>
                <a:lnTo>
                  <a:pt x="0" y="1748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H="1" flipV="1">
            <a:off x="6858000" y="4048411"/>
            <a:ext cx="2286000" cy="174875"/>
          </a:xfrm>
          <a:custGeom>
            <a:gdLst>
              <a:gd fmla="*/ 2111125 w 2286000" name="connsiteX0"/>
              <a:gd fmla="*/ 174875 h 174875" name="connsiteY0"/>
              <a:gd fmla="*/ 0 w 2286000" name="connsiteX1"/>
              <a:gd fmla="*/ 174875 h 174875" name="connsiteY1"/>
              <a:gd fmla="*/ 0 w 2286000" name="connsiteX2"/>
              <a:gd fmla="*/ 0 h 174875" name="connsiteY2"/>
              <a:gd fmla="*/ 2286000 w 2286000" name="connsiteX3"/>
              <a:gd fmla="*/ 0 h 174875" name="connsiteY3"/>
            </a:gdLst>
            <a:cxnLst>
              <a:cxn ang="0">
                <a:pos x="connsiteX0" y="connsiteY0"/>
              </a:cxn>
              <a:cxn ang="0">
                <a:pos x="connsiteX1" y="connsiteY1"/>
              </a:cxn>
              <a:cxn ang="0">
                <a:pos x="connsiteX2" y="connsiteY2"/>
              </a:cxn>
              <a:cxn ang="0">
                <a:pos x="connsiteX3" y="connsiteY3"/>
              </a:cxn>
            </a:cxnLst>
            <a:rect b="b" l="l" r="r" t="t"/>
            <a:pathLst>
              <a:path h="174875" w="2286000">
                <a:moveTo>
                  <a:pt x="2111125" y="174875"/>
                </a:moveTo>
                <a:lnTo>
                  <a:pt x="0" y="174875"/>
                </a:lnTo>
                <a:lnTo>
                  <a:pt x="0" y="0"/>
                </a:lnTo>
                <a:lnTo>
                  <a:pt x="228600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80413464"/>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500" fill="hold" id="11"/>
                                        <p:tgtEl>
                                          <p:spTgt spid="3"/>
                                        </p:tgtEl>
                                        <p:attrNameLst>
                                          <p:attrName>ppt_x</p:attrName>
                                        </p:attrNameLst>
                                      </p:cBhvr>
                                      <p:tavLst>
                                        <p:tav tm="0">
                                          <p:val>
                                            <p:strVal val="1+#ppt_w/2"/>
                                          </p:val>
                                        </p:tav>
                                        <p:tav tm="100000">
                                          <p:val>
                                            <p:strVal val="#ppt_x"/>
                                          </p:val>
                                        </p:tav>
                                      </p:tavLst>
                                    </p:anim>
                                    <p:anim calcmode="lin" valueType="num">
                                      <p:cBhvr additive="base">
                                        <p:cTn dur="500" fill="hold" id="12"/>
                                        <p:tgtEl>
                                          <p:spTgt spid="3"/>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2">
                                  <p:stCondLst>
                                    <p:cond delay="0"/>
                                  </p:stCondLst>
                                  <p:childTnLst>
                                    <p:set>
                                      <p:cBhvr>
                                        <p:cTn dur="1" fill="hold" id="16">
                                          <p:stCondLst>
                                            <p:cond delay="0"/>
                                          </p:stCondLst>
                                        </p:cTn>
                                        <p:tgtEl>
                                          <p:spTgt spid="18"/>
                                        </p:tgtEl>
                                        <p:attrNameLst>
                                          <p:attrName>style.visibility</p:attrName>
                                        </p:attrNameLst>
                                      </p:cBhvr>
                                      <p:to>
                                        <p:strVal val="visible"/>
                                      </p:to>
                                    </p:set>
                                    <p:anim calcmode="lin" valueType="num">
                                      <p:cBhvr additive="base">
                                        <p:cTn dur="500" fill="hold" id="17"/>
                                        <p:tgtEl>
                                          <p:spTgt spid="18"/>
                                        </p:tgtEl>
                                        <p:attrNameLst>
                                          <p:attrName>ppt_x</p:attrName>
                                        </p:attrNameLst>
                                      </p:cBhvr>
                                      <p:tavLst>
                                        <p:tav tm="0">
                                          <p:val>
                                            <p:strVal val="1+#ppt_w/2"/>
                                          </p:val>
                                        </p:tav>
                                        <p:tav tm="100000">
                                          <p:val>
                                            <p:strVal val="#ppt_x"/>
                                          </p:val>
                                        </p:tav>
                                      </p:tavLst>
                                    </p:anim>
                                    <p:anim calcmode="lin" valueType="num">
                                      <p:cBhvr additive="base">
                                        <p:cTn dur="500" fill="hold" id="18"/>
                                        <p:tgtEl>
                                          <p:spTgt spid="18"/>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8">
                                  <p:stCondLst>
                                    <p:cond delay="0"/>
                                  </p:stCondLst>
                                  <p:childTnLst>
                                    <p:set>
                                      <p:cBhvr>
                                        <p:cTn dur="1" fill="hold" id="20">
                                          <p:stCondLst>
                                            <p:cond delay="0"/>
                                          </p:stCondLst>
                                        </p:cTn>
                                        <p:tgtEl>
                                          <p:spTgt spid="14"/>
                                        </p:tgtEl>
                                        <p:attrNameLst>
                                          <p:attrName>style.visibility</p:attrName>
                                        </p:attrNameLst>
                                      </p:cBhvr>
                                      <p:to>
                                        <p:strVal val="visible"/>
                                      </p:to>
                                    </p:set>
                                    <p:anim calcmode="lin" valueType="num">
                                      <p:cBhvr additive="base">
                                        <p:cTn dur="500" fill="hold" id="21"/>
                                        <p:tgtEl>
                                          <p:spTgt spid="14"/>
                                        </p:tgtEl>
                                        <p:attrNameLst>
                                          <p:attrName>ppt_x</p:attrName>
                                        </p:attrNameLst>
                                      </p:cBhvr>
                                      <p:tavLst>
                                        <p:tav tm="0">
                                          <p:val>
                                            <p:strVal val="0-#ppt_w/2"/>
                                          </p:val>
                                        </p:tav>
                                        <p:tav tm="100000">
                                          <p:val>
                                            <p:strVal val="#ppt_x"/>
                                          </p:val>
                                        </p:tav>
                                      </p:tavLst>
                                    </p:anim>
                                    <p:anim calcmode="lin" valueType="num">
                                      <p:cBhvr additive="base">
                                        <p:cTn dur="500" fill="hold" id="22"/>
                                        <p:tgtEl>
                                          <p:spTgt spid="14"/>
                                        </p:tgtEl>
                                        <p:attrNameLst>
                                          <p:attrName>ppt_y</p:attrName>
                                        </p:attrNameLst>
                                      </p:cBhvr>
                                      <p:tavLst>
                                        <p:tav tm="0">
                                          <p:val>
                                            <p:strVal val="#ppt_y"/>
                                          </p:val>
                                        </p:tav>
                                        <p:tav tm="100000">
                                          <p:val>
                                            <p:strVal val="#ppt_y"/>
                                          </p:val>
                                        </p:tav>
                                      </p:tavLst>
                                    </p:anim>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53" presetSubtype="0">
                                  <p:stCondLst>
                                    <p:cond delay="0"/>
                                  </p:stCondLst>
                                  <p:childTnLst>
                                    <p:set>
                                      <p:cBhvr>
                                        <p:cTn dur="1" fill="hold" id="26">
                                          <p:stCondLst>
                                            <p:cond delay="0"/>
                                          </p:stCondLst>
                                        </p:cTn>
                                        <p:tgtEl>
                                          <p:spTgt spid="11"/>
                                        </p:tgtEl>
                                        <p:attrNameLst>
                                          <p:attrName>style.visibility</p:attrName>
                                        </p:attrNameLst>
                                      </p:cBhvr>
                                      <p:to>
                                        <p:strVal val="visible"/>
                                      </p:to>
                                    </p:set>
                                    <p:anim calcmode="lin" valueType="num">
                                      <p:cBhvr>
                                        <p:cTn dur="500" fill="hold" id="27"/>
                                        <p:tgtEl>
                                          <p:spTgt spid="11"/>
                                        </p:tgtEl>
                                        <p:attrNameLst>
                                          <p:attrName>ppt_w</p:attrName>
                                        </p:attrNameLst>
                                      </p:cBhvr>
                                      <p:tavLst>
                                        <p:tav tm="0">
                                          <p:val>
                                            <p:fltVal val="0"/>
                                          </p:val>
                                        </p:tav>
                                        <p:tav tm="100000">
                                          <p:val>
                                            <p:strVal val="#ppt_w"/>
                                          </p:val>
                                        </p:tav>
                                      </p:tavLst>
                                    </p:anim>
                                    <p:anim calcmode="lin" valueType="num">
                                      <p:cBhvr>
                                        <p:cTn dur="500" fill="hold" id="28"/>
                                        <p:tgtEl>
                                          <p:spTgt spid="11"/>
                                        </p:tgtEl>
                                        <p:attrNameLst>
                                          <p:attrName>ppt_h</p:attrName>
                                        </p:attrNameLst>
                                      </p:cBhvr>
                                      <p:tavLst>
                                        <p:tav tm="0">
                                          <p:val>
                                            <p:fltVal val="0"/>
                                          </p:val>
                                        </p:tav>
                                        <p:tav tm="100000">
                                          <p:val>
                                            <p:strVal val="#ppt_h"/>
                                          </p:val>
                                        </p:tav>
                                      </p:tavLst>
                                    </p:anim>
                                    <p:animEffect filter="fade" transition="in">
                                      <p:cBhvr>
                                        <p:cTn dur="500" id="29"/>
                                        <p:tgtEl>
                                          <p:spTgt spid="11"/>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 presetSubtype="8">
                                  <p:stCondLst>
                                    <p:cond delay="0"/>
                                  </p:stCondLst>
                                  <p:childTnLst>
                                    <p:set>
                                      <p:cBhvr>
                                        <p:cTn dur="1" fill="hold" id="33">
                                          <p:stCondLst>
                                            <p:cond delay="0"/>
                                          </p:stCondLst>
                                        </p:cTn>
                                        <p:tgtEl>
                                          <p:spTgt spid="24"/>
                                        </p:tgtEl>
                                        <p:attrNameLst>
                                          <p:attrName>style.visibility</p:attrName>
                                        </p:attrNameLst>
                                      </p:cBhvr>
                                      <p:to>
                                        <p:strVal val="visible"/>
                                      </p:to>
                                    </p:set>
                                    <p:anim calcmode="lin" valueType="num">
                                      <p:cBhvr additive="base">
                                        <p:cTn dur="500" fill="hold" id="34"/>
                                        <p:tgtEl>
                                          <p:spTgt spid="24"/>
                                        </p:tgtEl>
                                        <p:attrNameLst>
                                          <p:attrName>ppt_x</p:attrName>
                                        </p:attrNameLst>
                                      </p:cBhvr>
                                      <p:tavLst>
                                        <p:tav tm="0">
                                          <p:val>
                                            <p:strVal val="0-#ppt_w/2"/>
                                          </p:val>
                                        </p:tav>
                                        <p:tav tm="100000">
                                          <p:val>
                                            <p:strVal val="#ppt_x"/>
                                          </p:val>
                                        </p:tav>
                                      </p:tavLst>
                                    </p:anim>
                                    <p:anim calcmode="lin" valueType="num">
                                      <p:cBhvr additive="base">
                                        <p:cTn dur="500" fill="hold" id="35"/>
                                        <p:tgtEl>
                                          <p:spTgt spid="24"/>
                                        </p:tgtEl>
                                        <p:attrNameLst>
                                          <p:attrName>ppt_y</p:attrName>
                                        </p:attrNameLst>
                                      </p:cBhvr>
                                      <p:tavLst>
                                        <p:tav tm="0">
                                          <p:val>
                                            <p:strVal val="#ppt_y"/>
                                          </p:val>
                                        </p:tav>
                                        <p:tav tm="100000">
                                          <p:val>
                                            <p:strVal val="#ppt_y"/>
                                          </p:val>
                                        </p:tav>
                                      </p:tavLst>
                                    </p:anim>
                                  </p:childTnLst>
                                </p:cTn>
                              </p:par>
                              <p:par>
                                <p:cTn fill="hold" grpId="0" id="36" nodeType="withEffect" presetClass="entr" presetID="2" presetSubtype="2">
                                  <p:stCondLst>
                                    <p:cond delay="0"/>
                                  </p:stCondLst>
                                  <p:childTnLst>
                                    <p:set>
                                      <p:cBhvr>
                                        <p:cTn dur="1" fill="hold" id="37">
                                          <p:stCondLst>
                                            <p:cond delay="0"/>
                                          </p:stCondLst>
                                        </p:cTn>
                                        <p:tgtEl>
                                          <p:spTgt spid="27"/>
                                        </p:tgtEl>
                                        <p:attrNameLst>
                                          <p:attrName>style.visibility</p:attrName>
                                        </p:attrNameLst>
                                      </p:cBhvr>
                                      <p:to>
                                        <p:strVal val="visible"/>
                                      </p:to>
                                    </p:set>
                                    <p:anim calcmode="lin" valueType="num">
                                      <p:cBhvr additive="base">
                                        <p:cTn dur="500" fill="hold" id="38"/>
                                        <p:tgtEl>
                                          <p:spTgt spid="27"/>
                                        </p:tgtEl>
                                        <p:attrNameLst>
                                          <p:attrName>ppt_x</p:attrName>
                                        </p:attrNameLst>
                                      </p:cBhvr>
                                      <p:tavLst>
                                        <p:tav tm="0">
                                          <p:val>
                                            <p:strVal val="1+#ppt_w/2"/>
                                          </p:val>
                                        </p:tav>
                                        <p:tav tm="100000">
                                          <p:val>
                                            <p:strVal val="#ppt_x"/>
                                          </p:val>
                                        </p:tav>
                                      </p:tavLst>
                                    </p:anim>
                                    <p:anim calcmode="lin" valueType="num">
                                      <p:cBhvr additive="base">
                                        <p:cTn dur="500" fill="hold" id="39"/>
                                        <p:tgtEl>
                                          <p:spTgt spid="27"/>
                                        </p:tgtEl>
                                        <p:attrNameLst>
                                          <p:attrName>ppt_y</p:attrName>
                                        </p:attrNameLst>
                                      </p:cBhvr>
                                      <p:tavLst>
                                        <p:tav tm="0">
                                          <p:val>
                                            <p:strVal val="#ppt_y"/>
                                          </p:val>
                                        </p:tav>
                                        <p:tav tm="100000">
                                          <p:val>
                                            <p:strVal val="#ppt_y"/>
                                          </p:val>
                                        </p:tav>
                                      </p:tavLst>
                                    </p:anim>
                                  </p:childTnLst>
                                </p:cTn>
                              </p:par>
                            </p:childTnLst>
                          </p:cTn>
                        </p:par>
                      </p:childTnLst>
                    </p:cTn>
                  </p:par>
                  <p:par>
                    <p:cTn fill="hold" id="40" nodeType="clickPar">
                      <p:stCondLst>
                        <p:cond delay="indefinite"/>
                      </p:stCondLst>
                      <p:childTnLst>
                        <p:par>
                          <p:cTn fill="hold" id="41" nodeType="afterGroup">
                            <p:stCondLst>
                              <p:cond delay="0"/>
                            </p:stCondLst>
                            <p:childTnLst>
                              <p:par>
                                <p:cTn fill="hold" grpId="0" id="42" nodeType="clickEffect" presetClass="entr" presetID="2" presetSubtype="4">
                                  <p:stCondLst>
                                    <p:cond delay="0"/>
                                  </p:stCondLst>
                                  <p:childTnLst>
                                    <p:set>
                                      <p:cBhvr>
                                        <p:cTn dur="1" fill="hold" id="43">
                                          <p:stCondLst>
                                            <p:cond delay="0"/>
                                          </p:stCondLst>
                                        </p:cTn>
                                        <p:tgtEl>
                                          <p:spTgt spid="5"/>
                                        </p:tgtEl>
                                        <p:attrNameLst>
                                          <p:attrName>style.visibility</p:attrName>
                                        </p:attrNameLst>
                                      </p:cBhvr>
                                      <p:to>
                                        <p:strVal val="visible"/>
                                      </p:to>
                                    </p:set>
                                    <p:anim calcmode="lin" valueType="num">
                                      <p:cBhvr additive="base">
                                        <p:cTn dur="500" fill="hold" id="44"/>
                                        <p:tgtEl>
                                          <p:spTgt spid="5"/>
                                        </p:tgtEl>
                                        <p:attrNameLst>
                                          <p:attrName>ppt_x</p:attrName>
                                        </p:attrNameLst>
                                      </p:cBhvr>
                                      <p:tavLst>
                                        <p:tav tm="0">
                                          <p:val>
                                            <p:strVal val="#ppt_x"/>
                                          </p:val>
                                        </p:tav>
                                        <p:tav tm="100000">
                                          <p:val>
                                            <p:strVal val="#ppt_x"/>
                                          </p:val>
                                        </p:tav>
                                      </p:tavLst>
                                    </p:anim>
                                    <p:anim calcmode="lin" valueType="num">
                                      <p:cBhvr additive="base">
                                        <p:cTn dur="500" fill="hold" id="45"/>
                                        <p:tgtEl>
                                          <p:spTgt spid="5"/>
                                        </p:tgtEl>
                                        <p:attrNameLst>
                                          <p:attrName>ppt_y</p:attrName>
                                        </p:attrNameLst>
                                      </p:cBhvr>
                                      <p:tavLst>
                                        <p:tav tm="0">
                                          <p:val>
                                            <p:strVal val="1+#ppt_h/2"/>
                                          </p:val>
                                        </p:tav>
                                        <p:tav tm="100000">
                                          <p:val>
                                            <p:strVal val="#ppt_y"/>
                                          </p:val>
                                        </p:tav>
                                      </p:tavLst>
                                    </p:anim>
                                  </p:childTnLst>
                                </p:cTn>
                              </p:par>
                            </p:childTnLst>
                          </p:cTn>
                        </p:par>
                      </p:childTnLst>
                    </p:cTn>
                  </p:par>
                  <p:par>
                    <p:cTn fill="hold" id="46" nodeType="clickPar">
                      <p:stCondLst>
                        <p:cond delay="indefinite"/>
                      </p:stCondLst>
                      <p:childTnLst>
                        <p:par>
                          <p:cTn fill="hold" id="47" nodeType="afterGroup">
                            <p:stCondLst>
                              <p:cond delay="0"/>
                            </p:stCondLst>
                            <p:childTnLst>
                              <p:par>
                                <p:cTn fill="hold" grpId="0" id="48" nodeType="clickEffect" presetClass="entr" presetID="22" presetSubtype="8">
                                  <p:stCondLst>
                                    <p:cond delay="0"/>
                                  </p:stCondLst>
                                  <p:childTnLst>
                                    <p:set>
                                      <p:cBhvr>
                                        <p:cTn dur="1" fill="hold" id="49">
                                          <p:stCondLst>
                                            <p:cond delay="0"/>
                                          </p:stCondLst>
                                        </p:cTn>
                                        <p:tgtEl>
                                          <p:spTgt spid="7"/>
                                        </p:tgtEl>
                                        <p:attrNameLst>
                                          <p:attrName>style.visibility</p:attrName>
                                        </p:attrNameLst>
                                      </p:cBhvr>
                                      <p:to>
                                        <p:strVal val="visible"/>
                                      </p:to>
                                    </p:set>
                                    <p:animEffect filter="wipe(left)" transition="in">
                                      <p:cBhvr>
                                        <p:cTn dur="500" id="50"/>
                                        <p:tgtEl>
                                          <p:spTgt spid="7"/>
                                        </p:tgtEl>
                                      </p:cBhvr>
                                    </p:animEffect>
                                  </p:childTnLst>
                                </p:cTn>
                              </p:par>
                            </p:childTnLst>
                          </p:cTn>
                        </p:par>
                      </p:childTnLst>
                    </p:cTn>
                  </p:par>
                  <p:par>
                    <p:cTn fill="hold" id="51" nodeType="clickPar">
                      <p:stCondLst>
                        <p:cond delay="indefinite"/>
                      </p:stCondLst>
                      <p:childTnLst>
                        <p:par>
                          <p:cTn fill="hold" id="52" nodeType="afterGroup">
                            <p:stCondLst>
                              <p:cond delay="0"/>
                            </p:stCondLst>
                            <p:childTnLst>
                              <p:par>
                                <p:cTn fill="hold" grpId="0" id="53" nodeType="clickEffect" presetClass="entr" presetID="2" presetSubtype="4">
                                  <p:stCondLst>
                                    <p:cond delay="0"/>
                                  </p:stCondLst>
                                  <p:childTnLst>
                                    <p:set>
                                      <p:cBhvr>
                                        <p:cTn dur="1" fill="hold" id="54">
                                          <p:stCondLst>
                                            <p:cond delay="0"/>
                                          </p:stCondLst>
                                        </p:cTn>
                                        <p:tgtEl>
                                          <p:spTgt spid="8"/>
                                        </p:tgtEl>
                                        <p:attrNameLst>
                                          <p:attrName>style.visibility</p:attrName>
                                        </p:attrNameLst>
                                      </p:cBhvr>
                                      <p:to>
                                        <p:strVal val="visible"/>
                                      </p:to>
                                    </p:set>
                                    <p:anim calcmode="lin" valueType="num">
                                      <p:cBhvr additive="base">
                                        <p:cTn dur="500" fill="hold" id="55"/>
                                        <p:tgtEl>
                                          <p:spTgt spid="8"/>
                                        </p:tgtEl>
                                        <p:attrNameLst>
                                          <p:attrName>ppt_x</p:attrName>
                                        </p:attrNameLst>
                                      </p:cBhvr>
                                      <p:tavLst>
                                        <p:tav tm="0">
                                          <p:val>
                                            <p:strVal val="#ppt_x"/>
                                          </p:val>
                                        </p:tav>
                                        <p:tav tm="100000">
                                          <p:val>
                                            <p:strVal val="#ppt_x"/>
                                          </p:val>
                                        </p:tav>
                                      </p:tavLst>
                                    </p:anim>
                                    <p:anim calcmode="lin" valueType="num">
                                      <p:cBhvr additive="base">
                                        <p:cTn dur="500" fill="hold" id="56"/>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57" nodeType="clickPar">
                      <p:stCondLst>
                        <p:cond delay="indefinite"/>
                      </p:stCondLst>
                      <p:childTnLst>
                        <p:par>
                          <p:cTn fill="hold" id="58" nodeType="afterGroup">
                            <p:stCondLst>
                              <p:cond delay="0"/>
                            </p:stCondLst>
                            <p:childTnLst>
                              <p:par>
                                <p:cTn fill="hold" grpId="0" id="59" nodeType="clickEffect" presetClass="entr" presetID="53" presetSubtype="0">
                                  <p:stCondLst>
                                    <p:cond delay="0"/>
                                  </p:stCondLst>
                                  <p:childTnLst>
                                    <p:set>
                                      <p:cBhvr>
                                        <p:cTn dur="1" fill="hold" id="60">
                                          <p:stCondLst>
                                            <p:cond delay="0"/>
                                          </p:stCondLst>
                                        </p:cTn>
                                        <p:tgtEl>
                                          <p:spTgt spid="6"/>
                                        </p:tgtEl>
                                        <p:attrNameLst>
                                          <p:attrName>style.visibility</p:attrName>
                                        </p:attrNameLst>
                                      </p:cBhvr>
                                      <p:to>
                                        <p:strVal val="visible"/>
                                      </p:to>
                                    </p:set>
                                    <p:anim calcmode="lin" valueType="num">
                                      <p:cBhvr>
                                        <p:cTn dur="500" fill="hold" id="61"/>
                                        <p:tgtEl>
                                          <p:spTgt spid="6"/>
                                        </p:tgtEl>
                                        <p:attrNameLst>
                                          <p:attrName>ppt_w</p:attrName>
                                        </p:attrNameLst>
                                      </p:cBhvr>
                                      <p:tavLst>
                                        <p:tav tm="0">
                                          <p:val>
                                            <p:fltVal val="0"/>
                                          </p:val>
                                        </p:tav>
                                        <p:tav tm="100000">
                                          <p:val>
                                            <p:strVal val="#ppt_w"/>
                                          </p:val>
                                        </p:tav>
                                      </p:tavLst>
                                    </p:anim>
                                    <p:anim calcmode="lin" valueType="num">
                                      <p:cBhvr>
                                        <p:cTn dur="500" fill="hold" id="62"/>
                                        <p:tgtEl>
                                          <p:spTgt spid="6"/>
                                        </p:tgtEl>
                                        <p:attrNameLst>
                                          <p:attrName>ppt_h</p:attrName>
                                        </p:attrNameLst>
                                      </p:cBhvr>
                                      <p:tavLst>
                                        <p:tav tm="0">
                                          <p:val>
                                            <p:fltVal val="0"/>
                                          </p:val>
                                        </p:tav>
                                        <p:tav tm="100000">
                                          <p:val>
                                            <p:strVal val="#ppt_h"/>
                                          </p:val>
                                        </p:tav>
                                      </p:tavLst>
                                    </p:anim>
                                    <p:animEffect filter="fade" transition="in">
                                      <p:cBhvr>
                                        <p:cTn dur="500" id="63"/>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18"/>
      <p:bldP grpId="0" spid="5"/>
      <p:bldP grpId="0" spid="6"/>
      <p:bldP grpId="0" spid="7"/>
      <p:bldP grpId="0" spid="8"/>
      <p:bldP grpId="0" spid="11"/>
      <p:bldP grpId="0" spid="14"/>
      <p:bldP grpId="0" spid="24"/>
      <p:bldP grpId="0" spid="27"/>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1352551"/>
            <a:ext cx="5486400" cy="2590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5486400" y="1352551"/>
            <a:ext cx="3657600" cy="2590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H="1" rot="2700000">
            <a:off x="6072879" y="1615282"/>
            <a:ext cx="1850455" cy="2063791"/>
          </a:xfrm>
          <a:custGeom>
            <a:gdLst>
              <a:gd fmla="*/ 1850455 w 1850455" name="connsiteX0"/>
              <a:gd fmla="*/ 126244 h 2063791" name="connsiteY0"/>
              <a:gd fmla="*/ 1724211 w 1850455" name="connsiteX1"/>
              <a:gd fmla="*/ 0 h 2063791" name="connsiteY1"/>
              <a:gd fmla="*/ 0 w 1850455" name="connsiteX2"/>
              <a:gd fmla="*/ 0 h 2063791" name="connsiteY2"/>
              <a:gd fmla="*/ 0 w 1850455" name="connsiteX3"/>
              <a:gd fmla="*/ 1937547 h 2063791" name="connsiteY3"/>
              <a:gd fmla="*/ 126244 w 1850455" name="connsiteX4"/>
              <a:gd fmla="*/ 2063791 h 2063791" name="connsiteY4"/>
              <a:gd fmla="*/ 126244 w 1850455" name="connsiteX5"/>
              <a:gd fmla="*/ 126244 h 2063791"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063791" w="1850455">
                <a:moveTo>
                  <a:pt x="1850455" y="126244"/>
                </a:moveTo>
                <a:lnTo>
                  <a:pt x="1724211" y="0"/>
                </a:lnTo>
                <a:lnTo>
                  <a:pt x="0" y="0"/>
                </a:lnTo>
                <a:lnTo>
                  <a:pt x="0" y="1937547"/>
                </a:lnTo>
                <a:lnTo>
                  <a:pt x="126244" y="2063791"/>
                </a:lnTo>
                <a:lnTo>
                  <a:pt x="126244" y="126244"/>
                </a:lnTo>
                <a:close/>
              </a:path>
            </a:pathLst>
          </a:custGeom>
          <a:solidFill>
            <a:schemeClr val="bg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 name="任意多边形 13"/>
          <p:cNvSpPr/>
          <p:nvPr/>
        </p:nvSpPr>
        <p:spPr>
          <a:xfrm flipH="1" rot="2700000">
            <a:off x="4479556" y="955305"/>
            <a:ext cx="3232893" cy="3232893"/>
          </a:xfrm>
          <a:custGeom>
            <a:gdLst>
              <a:gd fmla="*/ 1174195 w 3232893" name="connsiteX0"/>
              <a:gd fmla="*/ 3232893 h 3232893" name="connsiteY0"/>
              <a:gd fmla="*/ 1047951 w 3232893" name="connsiteX1"/>
              <a:gd fmla="*/ 3106649 h 3232893" name="connsiteY1"/>
              <a:gd fmla="*/ 126244 w 3232893" name="connsiteX2"/>
              <a:gd fmla="*/ 3106649 h 3232893" name="connsiteY2"/>
              <a:gd fmla="*/ 126244 w 3232893" name="connsiteX3"/>
              <a:gd fmla="*/ 2184942 h 3232893" name="connsiteY3"/>
              <a:gd fmla="*/ 0 w 3232893" name="connsiteX4"/>
              <a:gd fmla="*/ 2058698 h 3232893" name="connsiteY4"/>
              <a:gd fmla="*/ 0 w 3232893" name="connsiteX5"/>
              <a:gd fmla="*/ 3232893 h 3232893" name="connsiteY5"/>
              <a:gd fmla="*/ 3232893 w 3232893" name="connsiteX6"/>
              <a:gd fmla="*/ 0 h 3232893" name="connsiteY6"/>
              <a:gd fmla="*/ 1849834 w 3232893" name="connsiteX7"/>
              <a:gd fmla="*/ 0 h 3232893" name="connsiteY7"/>
              <a:gd fmla="*/ 1976079 w 3232893" name="connsiteX8"/>
              <a:gd fmla="*/ 126244 h 3232893" name="connsiteY8"/>
              <a:gd fmla="*/ 3106649 w 3232893" name="connsiteX9"/>
              <a:gd fmla="*/ 126244 h 3232893" name="connsiteY9"/>
              <a:gd fmla="*/ 3106649 w 3232893" name="connsiteX10"/>
              <a:gd fmla="*/ 1256815 h 3232893" name="connsiteY10"/>
              <a:gd fmla="*/ 3232893 w 3232893" name="connsiteX11"/>
              <a:gd fmla="*/ 1383059 h 323289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3232893" w="3232893">
                <a:moveTo>
                  <a:pt x="1174195" y="3232893"/>
                </a:moveTo>
                <a:lnTo>
                  <a:pt x="1047951" y="3106649"/>
                </a:lnTo>
                <a:lnTo>
                  <a:pt x="126244" y="3106649"/>
                </a:lnTo>
                <a:lnTo>
                  <a:pt x="126244" y="2184942"/>
                </a:lnTo>
                <a:lnTo>
                  <a:pt x="0" y="2058698"/>
                </a:lnTo>
                <a:lnTo>
                  <a:pt x="0" y="3232893"/>
                </a:lnTo>
                <a:close/>
                <a:moveTo>
                  <a:pt x="3232893" y="0"/>
                </a:moveTo>
                <a:lnTo>
                  <a:pt x="1849834" y="0"/>
                </a:lnTo>
                <a:lnTo>
                  <a:pt x="1976079" y="126244"/>
                </a:lnTo>
                <a:lnTo>
                  <a:pt x="3106649" y="126244"/>
                </a:lnTo>
                <a:lnTo>
                  <a:pt x="3106649" y="1256815"/>
                </a:lnTo>
                <a:lnTo>
                  <a:pt x="3232893" y="138305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 name="任意多边形 23"/>
          <p:cNvSpPr/>
          <p:nvPr/>
        </p:nvSpPr>
        <p:spPr>
          <a:xfrm>
            <a:off x="0" y="1047750"/>
            <a:ext cx="5198938" cy="174875"/>
          </a:xfrm>
          <a:custGeom>
            <a:gdLst>
              <a:gd fmla="*/ 0 w 5198938" name="connsiteX0"/>
              <a:gd fmla="*/ 0 h 174875" name="connsiteY0"/>
              <a:gd fmla="*/ 5198938 w 5198938" name="connsiteX1"/>
              <a:gd fmla="*/ 0 h 174875" name="connsiteY1"/>
              <a:gd fmla="*/ 5024063 w 5198938" name="connsiteX2"/>
              <a:gd fmla="*/ 174875 h 174875" name="connsiteY2"/>
              <a:gd fmla="*/ 0 w 5198938" name="connsiteX3"/>
              <a:gd fmla="*/ 174875 h 174875" name="connsiteY3"/>
            </a:gdLst>
            <a:cxnLst>
              <a:cxn ang="0">
                <a:pos x="connsiteX0" y="connsiteY0"/>
              </a:cxn>
              <a:cxn ang="0">
                <a:pos x="connsiteX1" y="connsiteY1"/>
              </a:cxn>
              <a:cxn ang="0">
                <a:pos x="connsiteX2" y="connsiteY2"/>
              </a:cxn>
              <a:cxn ang="0">
                <a:pos x="connsiteX3" y="connsiteY3"/>
              </a:cxn>
            </a:cxnLst>
            <a:rect b="b" l="l" r="r" t="t"/>
            <a:pathLst>
              <a:path h="174875" w="5198938">
                <a:moveTo>
                  <a:pt x="0" y="0"/>
                </a:moveTo>
                <a:lnTo>
                  <a:pt x="5198938" y="0"/>
                </a:lnTo>
                <a:lnTo>
                  <a:pt x="5024063" y="174875"/>
                </a:lnTo>
                <a:lnTo>
                  <a:pt x="0" y="1748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H="1" flipV="1">
            <a:off x="6858000" y="4048411"/>
            <a:ext cx="2286000" cy="174875"/>
          </a:xfrm>
          <a:custGeom>
            <a:gdLst>
              <a:gd fmla="*/ 2111125 w 2286000" name="connsiteX0"/>
              <a:gd fmla="*/ 174875 h 174875" name="connsiteY0"/>
              <a:gd fmla="*/ 0 w 2286000" name="connsiteX1"/>
              <a:gd fmla="*/ 174875 h 174875" name="connsiteY1"/>
              <a:gd fmla="*/ 0 w 2286000" name="connsiteX2"/>
              <a:gd fmla="*/ 0 h 174875" name="connsiteY2"/>
              <a:gd fmla="*/ 2286000 w 2286000" name="connsiteX3"/>
              <a:gd fmla="*/ 0 h 174875" name="connsiteY3"/>
            </a:gdLst>
            <a:cxnLst>
              <a:cxn ang="0">
                <a:pos x="connsiteX0" y="connsiteY0"/>
              </a:cxn>
              <a:cxn ang="0">
                <a:pos x="connsiteX1" y="connsiteY1"/>
              </a:cxn>
              <a:cxn ang="0">
                <a:pos x="connsiteX2" y="connsiteY2"/>
              </a:cxn>
              <a:cxn ang="0">
                <a:pos x="connsiteX3" y="connsiteY3"/>
              </a:cxn>
            </a:cxnLst>
            <a:rect b="b" l="l" r="r" t="t"/>
            <a:pathLst>
              <a:path h="174875" w="2286000">
                <a:moveTo>
                  <a:pt x="2111125" y="174875"/>
                </a:moveTo>
                <a:lnTo>
                  <a:pt x="0" y="174875"/>
                </a:lnTo>
                <a:lnTo>
                  <a:pt x="0" y="0"/>
                </a:lnTo>
                <a:lnTo>
                  <a:pt x="228600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a:extLst>
              <a:ext uri="{FF2B5EF4-FFF2-40B4-BE49-F238E27FC236}">
                <a16:creationId xmlns:a16="http://schemas.microsoft.com/office/drawing/2014/main" id="{40A2D636-70A9-E648-8A35-22C9711EAB72}"/>
              </a:ext>
            </a:extLst>
          </p:cNvPr>
          <p:cNvSpPr txBox="1"/>
          <p:nvPr/>
        </p:nvSpPr>
        <p:spPr>
          <a:xfrm>
            <a:off x="6178867" y="2038350"/>
            <a:ext cx="1116330" cy="1097280"/>
          </a:xfrm>
          <a:prstGeom prst="rect">
            <a:avLst/>
          </a:prstGeom>
          <a:noFill/>
        </p:spPr>
        <p:txBody>
          <a:bodyPr rtlCol="0" wrap="none">
            <a:spAutoFit/>
          </a:bodyPr>
          <a:lstStyle/>
          <a:p>
            <a:r>
              <a:rPr altLang="zh-CN" b="1" kumimoji="1" lang="en-US" smtClean="0" sz="6600">
                <a:solidFill>
                  <a:schemeClr val="bg1"/>
                </a:solidFill>
                <a:cs typeface="+mn-ea"/>
                <a:sym typeface="+mn-lt"/>
              </a:rPr>
              <a:t>01</a:t>
            </a:r>
          </a:p>
        </p:txBody>
      </p:sp>
      <p:sp>
        <p:nvSpPr>
          <p:cNvPr id="15" name="TextBox 55"/>
          <p:cNvSpPr txBox="1"/>
          <p:nvPr/>
        </p:nvSpPr>
        <p:spPr>
          <a:xfrm>
            <a:off x="457200" y="1969000"/>
            <a:ext cx="4798473" cy="896112"/>
          </a:xfrm>
          <a:prstGeom prst="rect">
            <a:avLst/>
          </a:prstGeom>
          <a:noFill/>
        </p:spPr>
        <p:txBody>
          <a:bodyPr rtlCol="0" wrap="square">
            <a:spAutoFit/>
          </a:bodyPr>
          <a:lstStyle/>
          <a:p>
            <a:pPr>
              <a:lnSpc>
                <a:spcPct val="120000"/>
              </a:lnSpc>
            </a:pPr>
            <a:r>
              <a:rPr altLang="en-US" b="1" lang="zh-CN" sz="4400">
                <a:solidFill>
                  <a:schemeClr val="tx1">
                    <a:lumMod val="75000"/>
                    <a:lumOff val="25000"/>
                  </a:schemeClr>
                </a:solidFill>
                <a:cs typeface="+mn-ea"/>
                <a:sym typeface="+mn-lt"/>
              </a:rPr>
              <a:t>客户关系是什么？</a:t>
            </a:r>
          </a:p>
        </p:txBody>
      </p:sp>
      <p:sp>
        <p:nvSpPr>
          <p:cNvPr id="16" name="矩形 15"/>
          <p:cNvSpPr/>
          <p:nvPr/>
        </p:nvSpPr>
        <p:spPr>
          <a:xfrm>
            <a:off x="464247" y="2735541"/>
            <a:ext cx="4580255" cy="426720"/>
          </a:xfrm>
          <a:prstGeom prst="rect">
            <a:avLst/>
          </a:prstGeom>
        </p:spPr>
        <p:txBody>
          <a:bodyPr wrap="none">
            <a:spAutoFit/>
          </a:bodyPr>
          <a:lstStyle/>
          <a:p>
            <a:r>
              <a:rPr altLang="en-US" lang="zh-CN" smtClean="0" sz="1100"/>
              <a:t>customer relationship management customer relationship management</a:t>
            </a:r>
          </a:p>
          <a:p>
            <a:r>
              <a:rPr altLang="en-US" lang="zh-CN" smtClean="0" sz="1100"/>
              <a:t>relationship management customer relationship</a:t>
            </a:r>
          </a:p>
        </p:txBody>
      </p:sp>
    </p:spTree>
    <p:extLst>
      <p:ext uri="{BB962C8B-B14F-4D97-AF65-F5344CB8AC3E}">
        <p14:creationId val="2496255661"/>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500" fill="hold" id="11"/>
                                        <p:tgtEl>
                                          <p:spTgt spid="3"/>
                                        </p:tgtEl>
                                        <p:attrNameLst>
                                          <p:attrName>ppt_x</p:attrName>
                                        </p:attrNameLst>
                                      </p:cBhvr>
                                      <p:tavLst>
                                        <p:tav tm="0">
                                          <p:val>
                                            <p:strVal val="1+#ppt_w/2"/>
                                          </p:val>
                                        </p:tav>
                                        <p:tav tm="100000">
                                          <p:val>
                                            <p:strVal val="#ppt_x"/>
                                          </p:val>
                                        </p:tav>
                                      </p:tavLst>
                                    </p:anim>
                                    <p:anim calcmode="lin" valueType="num">
                                      <p:cBhvr additive="base">
                                        <p:cTn dur="500" fill="hold" id="12"/>
                                        <p:tgtEl>
                                          <p:spTgt spid="3"/>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2">
                                  <p:stCondLst>
                                    <p:cond delay="0"/>
                                  </p:stCondLst>
                                  <p:childTnLst>
                                    <p:set>
                                      <p:cBhvr>
                                        <p:cTn dur="1" fill="hold" id="16">
                                          <p:stCondLst>
                                            <p:cond delay="0"/>
                                          </p:stCondLst>
                                        </p:cTn>
                                        <p:tgtEl>
                                          <p:spTgt spid="18"/>
                                        </p:tgtEl>
                                        <p:attrNameLst>
                                          <p:attrName>style.visibility</p:attrName>
                                        </p:attrNameLst>
                                      </p:cBhvr>
                                      <p:to>
                                        <p:strVal val="visible"/>
                                      </p:to>
                                    </p:set>
                                    <p:anim calcmode="lin" valueType="num">
                                      <p:cBhvr additive="base">
                                        <p:cTn dur="500" fill="hold" id="17"/>
                                        <p:tgtEl>
                                          <p:spTgt spid="18"/>
                                        </p:tgtEl>
                                        <p:attrNameLst>
                                          <p:attrName>ppt_x</p:attrName>
                                        </p:attrNameLst>
                                      </p:cBhvr>
                                      <p:tavLst>
                                        <p:tav tm="0">
                                          <p:val>
                                            <p:strVal val="1+#ppt_w/2"/>
                                          </p:val>
                                        </p:tav>
                                        <p:tav tm="100000">
                                          <p:val>
                                            <p:strVal val="#ppt_x"/>
                                          </p:val>
                                        </p:tav>
                                      </p:tavLst>
                                    </p:anim>
                                    <p:anim calcmode="lin" valueType="num">
                                      <p:cBhvr additive="base">
                                        <p:cTn dur="500" fill="hold" id="18"/>
                                        <p:tgtEl>
                                          <p:spTgt spid="18"/>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8">
                                  <p:stCondLst>
                                    <p:cond delay="0"/>
                                  </p:stCondLst>
                                  <p:childTnLst>
                                    <p:set>
                                      <p:cBhvr>
                                        <p:cTn dur="1" fill="hold" id="20">
                                          <p:stCondLst>
                                            <p:cond delay="0"/>
                                          </p:stCondLst>
                                        </p:cTn>
                                        <p:tgtEl>
                                          <p:spTgt spid="14"/>
                                        </p:tgtEl>
                                        <p:attrNameLst>
                                          <p:attrName>style.visibility</p:attrName>
                                        </p:attrNameLst>
                                      </p:cBhvr>
                                      <p:to>
                                        <p:strVal val="visible"/>
                                      </p:to>
                                    </p:set>
                                    <p:anim calcmode="lin" valueType="num">
                                      <p:cBhvr additive="base">
                                        <p:cTn dur="500" fill="hold" id="21"/>
                                        <p:tgtEl>
                                          <p:spTgt spid="14"/>
                                        </p:tgtEl>
                                        <p:attrNameLst>
                                          <p:attrName>ppt_x</p:attrName>
                                        </p:attrNameLst>
                                      </p:cBhvr>
                                      <p:tavLst>
                                        <p:tav tm="0">
                                          <p:val>
                                            <p:strVal val="0-#ppt_w/2"/>
                                          </p:val>
                                        </p:tav>
                                        <p:tav tm="100000">
                                          <p:val>
                                            <p:strVal val="#ppt_x"/>
                                          </p:val>
                                        </p:tav>
                                      </p:tavLst>
                                    </p:anim>
                                    <p:anim calcmode="lin" valueType="num">
                                      <p:cBhvr additive="base">
                                        <p:cTn dur="500" fill="hold" id="22"/>
                                        <p:tgtEl>
                                          <p:spTgt spid="14"/>
                                        </p:tgtEl>
                                        <p:attrNameLst>
                                          <p:attrName>ppt_y</p:attrName>
                                        </p:attrNameLst>
                                      </p:cBhvr>
                                      <p:tavLst>
                                        <p:tav tm="0">
                                          <p:val>
                                            <p:strVal val="#ppt_y"/>
                                          </p:val>
                                        </p:tav>
                                        <p:tav tm="100000">
                                          <p:val>
                                            <p:strVal val="#ppt_y"/>
                                          </p:val>
                                        </p:tav>
                                      </p:tavLst>
                                    </p:anim>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2" presetSubtype="8">
                                  <p:stCondLst>
                                    <p:cond delay="0"/>
                                  </p:stCondLst>
                                  <p:childTnLst>
                                    <p:set>
                                      <p:cBhvr>
                                        <p:cTn dur="1" fill="hold" id="26">
                                          <p:stCondLst>
                                            <p:cond delay="0"/>
                                          </p:stCondLst>
                                        </p:cTn>
                                        <p:tgtEl>
                                          <p:spTgt spid="24"/>
                                        </p:tgtEl>
                                        <p:attrNameLst>
                                          <p:attrName>style.visibility</p:attrName>
                                        </p:attrNameLst>
                                      </p:cBhvr>
                                      <p:to>
                                        <p:strVal val="visible"/>
                                      </p:to>
                                    </p:set>
                                    <p:anim calcmode="lin" valueType="num">
                                      <p:cBhvr additive="base">
                                        <p:cTn dur="500" fill="hold" id="27"/>
                                        <p:tgtEl>
                                          <p:spTgt spid="24"/>
                                        </p:tgtEl>
                                        <p:attrNameLst>
                                          <p:attrName>ppt_x</p:attrName>
                                        </p:attrNameLst>
                                      </p:cBhvr>
                                      <p:tavLst>
                                        <p:tav tm="0">
                                          <p:val>
                                            <p:strVal val="0-#ppt_w/2"/>
                                          </p:val>
                                        </p:tav>
                                        <p:tav tm="100000">
                                          <p:val>
                                            <p:strVal val="#ppt_x"/>
                                          </p:val>
                                        </p:tav>
                                      </p:tavLst>
                                    </p:anim>
                                    <p:anim calcmode="lin" valueType="num">
                                      <p:cBhvr additive="base">
                                        <p:cTn dur="500" fill="hold" id="28"/>
                                        <p:tgtEl>
                                          <p:spTgt spid="24"/>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2">
                                  <p:stCondLst>
                                    <p:cond delay="0"/>
                                  </p:stCondLst>
                                  <p:childTnLst>
                                    <p:set>
                                      <p:cBhvr>
                                        <p:cTn dur="1" fill="hold" id="30">
                                          <p:stCondLst>
                                            <p:cond delay="0"/>
                                          </p:stCondLst>
                                        </p:cTn>
                                        <p:tgtEl>
                                          <p:spTgt spid="27"/>
                                        </p:tgtEl>
                                        <p:attrNameLst>
                                          <p:attrName>style.visibility</p:attrName>
                                        </p:attrNameLst>
                                      </p:cBhvr>
                                      <p:to>
                                        <p:strVal val="visible"/>
                                      </p:to>
                                    </p:set>
                                    <p:anim calcmode="lin" valueType="num">
                                      <p:cBhvr additive="base">
                                        <p:cTn dur="500" fill="hold" id="31"/>
                                        <p:tgtEl>
                                          <p:spTgt spid="27"/>
                                        </p:tgtEl>
                                        <p:attrNameLst>
                                          <p:attrName>ppt_x</p:attrName>
                                        </p:attrNameLst>
                                      </p:cBhvr>
                                      <p:tavLst>
                                        <p:tav tm="0">
                                          <p:val>
                                            <p:strVal val="1+#ppt_w/2"/>
                                          </p:val>
                                        </p:tav>
                                        <p:tav tm="100000">
                                          <p:val>
                                            <p:strVal val="#ppt_x"/>
                                          </p:val>
                                        </p:tav>
                                      </p:tavLst>
                                    </p:anim>
                                    <p:anim calcmode="lin" valueType="num">
                                      <p:cBhvr additive="base">
                                        <p:cTn dur="500" fill="hold" id="32"/>
                                        <p:tgtEl>
                                          <p:spTgt spid="27"/>
                                        </p:tgtEl>
                                        <p:attrNameLst>
                                          <p:attrName>ppt_y</p:attrName>
                                        </p:attrNameLst>
                                      </p:cBhvr>
                                      <p:tavLst>
                                        <p:tav tm="0">
                                          <p:val>
                                            <p:strVal val="#ppt_y"/>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2" presetSubtype="4">
                                  <p:stCondLst>
                                    <p:cond delay="0"/>
                                  </p:stCondLst>
                                  <p:childTnLst>
                                    <p:set>
                                      <p:cBhvr>
                                        <p:cTn dur="1" fill="hold" id="36">
                                          <p:stCondLst>
                                            <p:cond delay="0"/>
                                          </p:stCondLst>
                                        </p:cTn>
                                        <p:tgtEl>
                                          <p:spTgt spid="13"/>
                                        </p:tgtEl>
                                        <p:attrNameLst>
                                          <p:attrName>style.visibility</p:attrName>
                                        </p:attrNameLst>
                                      </p:cBhvr>
                                      <p:to>
                                        <p:strVal val="visible"/>
                                      </p:to>
                                    </p:set>
                                    <p:anim calcmode="lin" valueType="num">
                                      <p:cBhvr additive="base">
                                        <p:cTn dur="500" fill="hold" id="37"/>
                                        <p:tgtEl>
                                          <p:spTgt spid="13"/>
                                        </p:tgtEl>
                                        <p:attrNameLst>
                                          <p:attrName>ppt_x</p:attrName>
                                        </p:attrNameLst>
                                      </p:cBhvr>
                                      <p:tavLst>
                                        <p:tav tm="0">
                                          <p:val>
                                            <p:strVal val="#ppt_x"/>
                                          </p:val>
                                        </p:tav>
                                        <p:tav tm="100000">
                                          <p:val>
                                            <p:strVal val="#ppt_x"/>
                                          </p:val>
                                        </p:tav>
                                      </p:tavLst>
                                    </p:anim>
                                    <p:anim calcmode="lin" valueType="num">
                                      <p:cBhvr additive="base">
                                        <p:cTn dur="500" fill="hold" id="38"/>
                                        <p:tgtEl>
                                          <p:spTgt spid="13"/>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500"/>
                            </p:stCondLst>
                            <p:childTnLst>
                              <p:par>
                                <p:cTn fill="hold" grpId="0" id="40" nodeType="afterEffect" presetClass="entr" presetID="22" presetSubtype="8">
                                  <p:stCondLst>
                                    <p:cond delay="0"/>
                                  </p:stCondLst>
                                  <p:childTnLst>
                                    <p:set>
                                      <p:cBhvr>
                                        <p:cTn dur="1" fill="hold" id="41">
                                          <p:stCondLst>
                                            <p:cond delay="0"/>
                                          </p:stCondLst>
                                        </p:cTn>
                                        <p:tgtEl>
                                          <p:spTgt spid="15"/>
                                        </p:tgtEl>
                                        <p:attrNameLst>
                                          <p:attrName>style.visibility</p:attrName>
                                        </p:attrNameLst>
                                      </p:cBhvr>
                                      <p:to>
                                        <p:strVal val="visible"/>
                                      </p:to>
                                    </p:set>
                                    <p:animEffect filter="wipe(left)" transition="in">
                                      <p:cBhvr>
                                        <p:cTn dur="500" id="42"/>
                                        <p:tgtEl>
                                          <p:spTgt spid="15"/>
                                        </p:tgtEl>
                                      </p:cBhvr>
                                    </p:animEffect>
                                  </p:childTnLst>
                                </p:cTn>
                              </p:par>
                            </p:childTnLst>
                          </p:cTn>
                        </p:par>
                        <p:par>
                          <p:cTn fill="hold" id="43" nodeType="afterGroup">
                            <p:stCondLst>
                              <p:cond delay="1000"/>
                            </p:stCondLst>
                            <p:childTnLst>
                              <p:par>
                                <p:cTn fill="hold" grpId="0" id="44" nodeType="afterEffect" presetClass="entr" presetID="22" presetSubtype="8">
                                  <p:stCondLst>
                                    <p:cond delay="0"/>
                                  </p:stCondLst>
                                  <p:childTnLst>
                                    <p:set>
                                      <p:cBhvr>
                                        <p:cTn dur="1" fill="hold" id="45">
                                          <p:stCondLst>
                                            <p:cond delay="0"/>
                                          </p:stCondLst>
                                        </p:cTn>
                                        <p:tgtEl>
                                          <p:spTgt spid="16"/>
                                        </p:tgtEl>
                                        <p:attrNameLst>
                                          <p:attrName>style.visibility</p:attrName>
                                        </p:attrNameLst>
                                      </p:cBhvr>
                                      <p:to>
                                        <p:strVal val="visible"/>
                                      </p:to>
                                    </p:set>
                                    <p:animEffect filter="wipe(left)" transition="in">
                                      <p:cBhvr>
                                        <p:cTn dur="500" id="46"/>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18"/>
      <p:bldP grpId="0" spid="14"/>
      <p:bldP grpId="0" spid="24"/>
      <p:bldP grpId="0" spid="27"/>
      <p:bldP grpId="0" spid="13"/>
      <p:bldP grpId="0" spid="15"/>
      <p:bldP grpId="0" spid="1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等腰三角形 5"/>
          <p:cNvSpPr/>
          <p:nvPr/>
        </p:nvSpPr>
        <p:spPr>
          <a:xfrm>
            <a:off x="582973" y="1239934"/>
            <a:ext cx="1586552" cy="110546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cs typeface="+mn-ea"/>
              <a:sym charset="-122" panose="02010601030101010101" pitchFamily="2" typeface="FZHei-B01S"/>
            </a:endParaRPr>
          </a:p>
        </p:txBody>
      </p:sp>
      <p:sp>
        <p:nvSpPr>
          <p:cNvPr id="7" name="等腰三角形 6"/>
          <p:cNvSpPr/>
          <p:nvPr/>
        </p:nvSpPr>
        <p:spPr>
          <a:xfrm flipV="1">
            <a:off x="2700506" y="3345216"/>
            <a:ext cx="1586552" cy="1105467"/>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cs typeface="+mn-ea"/>
              <a:sym charset="-122" panose="02010601030101010101" pitchFamily="2" typeface="FZHei-B01S"/>
            </a:endParaRPr>
          </a:p>
        </p:txBody>
      </p:sp>
      <p:sp>
        <p:nvSpPr>
          <p:cNvPr id="8" name="等腰三角形 7"/>
          <p:cNvSpPr/>
          <p:nvPr/>
        </p:nvSpPr>
        <p:spPr>
          <a:xfrm>
            <a:off x="4924600" y="1231285"/>
            <a:ext cx="1586552" cy="110546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cs typeface="+mn-ea"/>
              <a:sym charset="-122" panose="02010601030101010101" pitchFamily="2" typeface="FZHei-B01S"/>
            </a:endParaRPr>
          </a:p>
        </p:txBody>
      </p:sp>
      <p:sp>
        <p:nvSpPr>
          <p:cNvPr id="9" name="等腰三角形 8"/>
          <p:cNvSpPr/>
          <p:nvPr/>
        </p:nvSpPr>
        <p:spPr>
          <a:xfrm flipV="1">
            <a:off x="7010400" y="3295083"/>
            <a:ext cx="1586552" cy="1105467"/>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cs typeface="+mn-ea"/>
              <a:sym charset="-122" panose="02010601030101010101" pitchFamily="2" typeface="FZHei-B01S"/>
            </a:endParaRPr>
          </a:p>
        </p:txBody>
      </p:sp>
      <p:sp>
        <p:nvSpPr>
          <p:cNvPr id="10" name="文本框 9"/>
          <p:cNvSpPr txBox="1"/>
          <p:nvPr/>
        </p:nvSpPr>
        <p:spPr>
          <a:xfrm>
            <a:off x="1180828" y="1733550"/>
            <a:ext cx="390843" cy="518160"/>
          </a:xfrm>
          <a:prstGeom prst="rect">
            <a:avLst/>
          </a:prstGeom>
          <a:noFill/>
        </p:spPr>
        <p:txBody>
          <a:bodyPr rtlCol="0" wrap="none">
            <a:spAutoFit/>
          </a:bodyPr>
          <a:lstStyle/>
          <a:p>
            <a:pPr algn="ctr"/>
            <a:r>
              <a:rPr altLang="zh-CN" lang="en-US" smtClean="0" sz="2800">
                <a:solidFill>
                  <a:schemeClr val="bg1"/>
                </a:solidFill>
                <a:latin typeface="+mn-ea"/>
                <a:cs typeface="+mn-ea"/>
                <a:sym charset="-122" panose="02010601030101010101" pitchFamily="2" typeface="FZHei-B01S"/>
              </a:rPr>
              <a:t>1</a:t>
            </a:r>
          </a:p>
        </p:txBody>
      </p:sp>
      <p:sp>
        <p:nvSpPr>
          <p:cNvPr id="11" name="文本框 10"/>
          <p:cNvSpPr txBox="1"/>
          <p:nvPr/>
        </p:nvSpPr>
        <p:spPr>
          <a:xfrm>
            <a:off x="3298360" y="3633681"/>
            <a:ext cx="390843" cy="518160"/>
          </a:xfrm>
          <a:prstGeom prst="rect">
            <a:avLst/>
          </a:prstGeom>
          <a:noFill/>
        </p:spPr>
        <p:txBody>
          <a:bodyPr rtlCol="0" wrap="none">
            <a:spAutoFit/>
          </a:bodyPr>
          <a:lstStyle/>
          <a:p>
            <a:pPr algn="ctr"/>
            <a:r>
              <a:rPr altLang="zh-CN" lang="en-US" smtClean="0" sz="2800">
                <a:solidFill>
                  <a:schemeClr val="bg1"/>
                </a:solidFill>
                <a:latin typeface="+mn-ea"/>
                <a:cs typeface="+mn-ea"/>
                <a:sym charset="-122" panose="02010601030101010101" pitchFamily="2" typeface="FZHei-B01S"/>
              </a:rPr>
              <a:t>2</a:t>
            </a:r>
          </a:p>
        </p:txBody>
      </p:sp>
      <p:sp>
        <p:nvSpPr>
          <p:cNvPr id="12" name="文本框 11"/>
          <p:cNvSpPr txBox="1"/>
          <p:nvPr/>
        </p:nvSpPr>
        <p:spPr>
          <a:xfrm>
            <a:off x="5522453" y="1733550"/>
            <a:ext cx="390843" cy="518160"/>
          </a:xfrm>
          <a:prstGeom prst="rect">
            <a:avLst/>
          </a:prstGeom>
          <a:noFill/>
        </p:spPr>
        <p:txBody>
          <a:bodyPr rtlCol="0" wrap="none">
            <a:spAutoFit/>
          </a:bodyPr>
          <a:lstStyle/>
          <a:p>
            <a:pPr algn="ctr"/>
            <a:r>
              <a:rPr altLang="zh-CN" lang="en-US" smtClean="0" sz="2800">
                <a:solidFill>
                  <a:schemeClr val="bg1"/>
                </a:solidFill>
                <a:latin typeface="+mn-ea"/>
                <a:cs typeface="+mn-ea"/>
                <a:sym charset="-122" panose="02010601030101010101" pitchFamily="2" typeface="FZHei-B01S"/>
              </a:rPr>
              <a:t>3</a:t>
            </a:r>
          </a:p>
        </p:txBody>
      </p:sp>
      <p:sp>
        <p:nvSpPr>
          <p:cNvPr id="13" name="文本框 12"/>
          <p:cNvSpPr txBox="1"/>
          <p:nvPr/>
        </p:nvSpPr>
        <p:spPr>
          <a:xfrm>
            <a:off x="7608254" y="3583548"/>
            <a:ext cx="390843" cy="518160"/>
          </a:xfrm>
          <a:prstGeom prst="rect">
            <a:avLst/>
          </a:prstGeom>
          <a:noFill/>
        </p:spPr>
        <p:txBody>
          <a:bodyPr rtlCol="0" wrap="none">
            <a:spAutoFit/>
          </a:bodyPr>
          <a:lstStyle/>
          <a:p>
            <a:pPr algn="ctr"/>
            <a:r>
              <a:rPr altLang="zh-CN" lang="en-US" smtClean="0" sz="2800">
                <a:solidFill>
                  <a:schemeClr val="bg1"/>
                </a:solidFill>
                <a:latin typeface="+mn-ea"/>
                <a:cs typeface="+mn-ea"/>
                <a:sym charset="-122" panose="02010601030101010101" pitchFamily="2" typeface="FZHei-B01S"/>
              </a:rPr>
              <a:t>4</a:t>
            </a:r>
          </a:p>
        </p:txBody>
      </p:sp>
      <p:cxnSp>
        <p:nvCxnSpPr>
          <p:cNvPr id="14" name="直接箭头连接符 13"/>
          <p:cNvCxnSpPr/>
          <p:nvPr/>
        </p:nvCxnSpPr>
        <p:spPr>
          <a:xfrm flipH="1">
            <a:off x="1360895" y="2469819"/>
            <a:ext cx="0" cy="2866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H="1" flipV="1">
            <a:off x="7812874" y="2969107"/>
            <a:ext cx="0" cy="286603"/>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flipH="1">
            <a:off x="5692353" y="2469819"/>
            <a:ext cx="0" cy="28660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H="1">
            <a:off x="1360895" y="2496359"/>
            <a:ext cx="0" cy="28660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flipH="1" flipV="1">
            <a:off x="3501888" y="2969107"/>
            <a:ext cx="0" cy="286603"/>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9" name="文本框 12"/>
          <p:cNvSpPr txBox="1"/>
          <p:nvPr/>
        </p:nvSpPr>
        <p:spPr>
          <a:xfrm>
            <a:off x="2594819" y="1947181"/>
            <a:ext cx="1768583" cy="891522"/>
          </a:xfrm>
          <a:prstGeom prst="rect">
            <a:avLst/>
          </a:prstGeom>
          <a:noFill/>
          <a:ln w="9525">
            <a:noFill/>
          </a:ln>
        </p:spPr>
        <p:txBody>
          <a:bodyPr bIns="34281" lIns="68563" rIns="68563" tIns="34281" wrap="square">
            <a:spAutoFit/>
          </a:bodyPr>
          <a:lstStyle/>
          <a:p>
            <a:pPr algn="ctr" defTabSz="514350">
              <a:lnSpc>
                <a:spcPct val="150000"/>
              </a:lnSpc>
              <a:defRPr/>
            </a:pPr>
            <a:r>
              <a:rPr altLang="en-US" kern="0" lang="zh-CN" noProof="1" smtClean="0" sz="1200">
                <a:latin typeface="+mn-ea"/>
                <a:cs typeface="+mn-ea"/>
                <a:sym charset="-122" panose="02010601030101010101" pitchFamily="2" typeface="FZHei-B01S"/>
              </a:rPr>
              <a:t>也有人认为客户关系就是将客户利益与自己的利益权衡一直</a:t>
            </a:r>
          </a:p>
        </p:txBody>
      </p:sp>
      <p:sp>
        <p:nvSpPr>
          <p:cNvPr id="20" name="文本框 12"/>
          <p:cNvSpPr txBox="1"/>
          <p:nvPr/>
        </p:nvSpPr>
        <p:spPr>
          <a:xfrm>
            <a:off x="4665345" y="2803208"/>
            <a:ext cx="2053114" cy="891522"/>
          </a:xfrm>
          <a:prstGeom prst="rect">
            <a:avLst/>
          </a:prstGeom>
          <a:noFill/>
          <a:ln w="9525">
            <a:noFill/>
          </a:ln>
        </p:spPr>
        <p:txBody>
          <a:bodyPr bIns="34281" lIns="68563" rIns="68563" tIns="34281" wrap="square">
            <a:spAutoFit/>
          </a:bodyPr>
          <a:lstStyle/>
          <a:p>
            <a:pPr algn="ctr" defTabSz="514350">
              <a:lnSpc>
                <a:spcPct val="150000"/>
              </a:lnSpc>
              <a:defRPr/>
            </a:pPr>
            <a:r>
              <a:rPr altLang="en-US" kern="0" lang="zh-CN" noProof="1" sz="1200">
                <a:latin typeface="+mn-ea"/>
                <a:cs typeface="+mn-ea"/>
                <a:sym charset="-122" panose="02010601030101010101" pitchFamily="2" typeface="FZHei-B01S"/>
              </a:rPr>
              <a:t>这样的人事才刚刚及格所以，客户关系的处理是一种非常微妙而复杂的工作,</a:t>
            </a:r>
          </a:p>
        </p:txBody>
      </p:sp>
      <p:sp>
        <p:nvSpPr>
          <p:cNvPr id="21" name="文本框 12"/>
          <p:cNvSpPr txBox="1"/>
          <p:nvPr/>
        </p:nvSpPr>
        <p:spPr>
          <a:xfrm>
            <a:off x="6786085" y="2217421"/>
            <a:ext cx="2053114" cy="617202"/>
          </a:xfrm>
          <a:prstGeom prst="rect">
            <a:avLst/>
          </a:prstGeom>
          <a:noFill/>
          <a:ln w="9525">
            <a:noFill/>
          </a:ln>
        </p:spPr>
        <p:txBody>
          <a:bodyPr bIns="34281" lIns="68563" rIns="68563" tIns="34281" wrap="square">
            <a:spAutoFit/>
          </a:bodyPr>
          <a:lstStyle/>
          <a:p>
            <a:pPr algn="ctr" defTabSz="514350">
              <a:lnSpc>
                <a:spcPct val="150000"/>
              </a:lnSpc>
              <a:defRPr/>
            </a:pPr>
            <a:r>
              <a:rPr altLang="en-US" kern="0" lang="zh-CN" noProof="1" sz="1200">
                <a:latin typeface="+mn-ea"/>
                <a:cs typeface="+mn-ea"/>
                <a:sym charset="-122" panose="02010601030101010101" pitchFamily="2" typeface="FZHei-B01S"/>
              </a:rPr>
              <a:t>我们管理客户关系的目的是从要他买，变成他要买</a:t>
            </a:r>
          </a:p>
        </p:txBody>
      </p:sp>
      <p:sp>
        <p:nvSpPr>
          <p:cNvPr id="22" name="文本框 12"/>
          <p:cNvSpPr txBox="1"/>
          <p:nvPr/>
        </p:nvSpPr>
        <p:spPr>
          <a:xfrm>
            <a:off x="422434" y="2803208"/>
            <a:ext cx="2053114" cy="617202"/>
          </a:xfrm>
          <a:prstGeom prst="rect">
            <a:avLst/>
          </a:prstGeom>
          <a:noFill/>
          <a:ln w="9525">
            <a:noFill/>
          </a:ln>
        </p:spPr>
        <p:txBody>
          <a:bodyPr bIns="34281" lIns="68563" rIns="68563" tIns="34281" wrap="square">
            <a:spAutoFit/>
          </a:bodyPr>
          <a:lstStyle/>
          <a:p>
            <a:pPr algn="ctr" defTabSz="514350">
              <a:lnSpc>
                <a:spcPct val="150000"/>
              </a:lnSpc>
              <a:defRPr/>
            </a:pPr>
            <a:r>
              <a:rPr altLang="en-US" kern="0" lang="zh-CN" noProof="1" sz="1200">
                <a:latin typeface="+mn-ea"/>
                <a:cs typeface="+mn-ea"/>
                <a:sym charset="-122" panose="02010601030101010101" pitchFamily="2" typeface="FZHei-B01S"/>
              </a:rPr>
              <a:t>一般人认为，客户关系就是和客户之间的人际关系</a:t>
            </a:r>
          </a:p>
        </p:txBody>
      </p:sp>
    </p:spTree>
    <p:extLst>
      <p:ext uri="{BB962C8B-B14F-4D97-AF65-F5344CB8AC3E}">
        <p14:creationId val="663284811"/>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p:cTn dur="500" fill="hold" id="12"/>
                                        <p:tgtEl>
                                          <p:spTgt spid="10"/>
                                        </p:tgtEl>
                                        <p:attrNameLst>
                                          <p:attrName>ppt_w</p:attrName>
                                        </p:attrNameLst>
                                      </p:cBhvr>
                                      <p:tavLst>
                                        <p:tav tm="0">
                                          <p:val>
                                            <p:fltVal val="0"/>
                                          </p:val>
                                        </p:tav>
                                        <p:tav tm="100000">
                                          <p:val>
                                            <p:strVal val="#ppt_w"/>
                                          </p:val>
                                        </p:tav>
                                      </p:tavLst>
                                    </p:anim>
                                    <p:anim calcmode="lin" valueType="num">
                                      <p:cBhvr>
                                        <p:cTn dur="500" fill="hold" id="13"/>
                                        <p:tgtEl>
                                          <p:spTgt spid="10"/>
                                        </p:tgtEl>
                                        <p:attrNameLst>
                                          <p:attrName>ppt_h</p:attrName>
                                        </p:attrNameLst>
                                      </p:cBhvr>
                                      <p:tavLst>
                                        <p:tav tm="0">
                                          <p:val>
                                            <p:fltVal val="0"/>
                                          </p:val>
                                        </p:tav>
                                        <p:tav tm="100000">
                                          <p:val>
                                            <p:strVal val="#ppt_h"/>
                                          </p:val>
                                        </p:tav>
                                      </p:tavLst>
                                    </p:anim>
                                    <p:animEffect filter="fade" transition="in">
                                      <p:cBhvr>
                                        <p:cTn dur="500" id="14"/>
                                        <p:tgtEl>
                                          <p:spTgt spid="10"/>
                                        </p:tgtEl>
                                      </p:cBhvr>
                                    </p:animEffect>
                                  </p:childTnLst>
                                </p:cTn>
                              </p:par>
                              <p:par>
                                <p:cTn fill="hold" id="15" nodeType="withEffect" presetClass="entr" presetID="53" presetSubtype="0">
                                  <p:stCondLst>
                                    <p:cond delay="0"/>
                                  </p:stCondLst>
                                  <p:childTnLst>
                                    <p:set>
                                      <p:cBhvr>
                                        <p:cTn dur="1" fill="hold" id="16">
                                          <p:stCondLst>
                                            <p:cond delay="0"/>
                                          </p:stCondLst>
                                        </p:cTn>
                                        <p:tgtEl>
                                          <p:spTgt spid="14"/>
                                        </p:tgtEl>
                                        <p:attrNameLst>
                                          <p:attrName>style.visibility</p:attrName>
                                        </p:attrNameLst>
                                      </p:cBhvr>
                                      <p:to>
                                        <p:strVal val="visible"/>
                                      </p:to>
                                    </p:set>
                                    <p:anim calcmode="lin" valueType="num">
                                      <p:cBhvr>
                                        <p:cTn dur="500" fill="hold" id="17"/>
                                        <p:tgtEl>
                                          <p:spTgt spid="14"/>
                                        </p:tgtEl>
                                        <p:attrNameLst>
                                          <p:attrName>ppt_w</p:attrName>
                                        </p:attrNameLst>
                                      </p:cBhvr>
                                      <p:tavLst>
                                        <p:tav tm="0">
                                          <p:val>
                                            <p:fltVal val="0"/>
                                          </p:val>
                                        </p:tav>
                                        <p:tav tm="100000">
                                          <p:val>
                                            <p:strVal val="#ppt_w"/>
                                          </p:val>
                                        </p:tav>
                                      </p:tavLst>
                                    </p:anim>
                                    <p:anim calcmode="lin" valueType="num">
                                      <p:cBhvr>
                                        <p:cTn dur="500" fill="hold" id="18"/>
                                        <p:tgtEl>
                                          <p:spTgt spid="14"/>
                                        </p:tgtEl>
                                        <p:attrNameLst>
                                          <p:attrName>ppt_h</p:attrName>
                                        </p:attrNameLst>
                                      </p:cBhvr>
                                      <p:tavLst>
                                        <p:tav tm="0">
                                          <p:val>
                                            <p:fltVal val="0"/>
                                          </p:val>
                                        </p:tav>
                                        <p:tav tm="100000">
                                          <p:val>
                                            <p:strVal val="#ppt_h"/>
                                          </p:val>
                                        </p:tav>
                                      </p:tavLst>
                                    </p:anim>
                                    <p:animEffect filter="fade" transition="in">
                                      <p:cBhvr>
                                        <p:cTn dur="500" id="19"/>
                                        <p:tgtEl>
                                          <p:spTgt spid="14"/>
                                        </p:tgtEl>
                                      </p:cBhvr>
                                    </p:animEffect>
                                  </p:childTnLst>
                                </p:cTn>
                              </p:par>
                              <p:par>
                                <p:cTn fill="hold" id="20" nodeType="withEffect" presetClass="entr" presetID="53" presetSubtype="0">
                                  <p:stCondLst>
                                    <p:cond delay="0"/>
                                  </p:stCondLst>
                                  <p:childTnLst>
                                    <p:set>
                                      <p:cBhvr>
                                        <p:cTn dur="1" fill="hold" id="21">
                                          <p:stCondLst>
                                            <p:cond delay="0"/>
                                          </p:stCondLst>
                                        </p:cTn>
                                        <p:tgtEl>
                                          <p:spTgt spid="17"/>
                                        </p:tgtEl>
                                        <p:attrNameLst>
                                          <p:attrName>style.visibility</p:attrName>
                                        </p:attrNameLst>
                                      </p:cBhvr>
                                      <p:to>
                                        <p:strVal val="visible"/>
                                      </p:to>
                                    </p:set>
                                    <p:anim calcmode="lin" valueType="num">
                                      <p:cBhvr>
                                        <p:cTn dur="500" fill="hold" id="22"/>
                                        <p:tgtEl>
                                          <p:spTgt spid="17"/>
                                        </p:tgtEl>
                                        <p:attrNameLst>
                                          <p:attrName>ppt_w</p:attrName>
                                        </p:attrNameLst>
                                      </p:cBhvr>
                                      <p:tavLst>
                                        <p:tav tm="0">
                                          <p:val>
                                            <p:fltVal val="0"/>
                                          </p:val>
                                        </p:tav>
                                        <p:tav tm="100000">
                                          <p:val>
                                            <p:strVal val="#ppt_w"/>
                                          </p:val>
                                        </p:tav>
                                      </p:tavLst>
                                    </p:anim>
                                    <p:anim calcmode="lin" valueType="num">
                                      <p:cBhvr>
                                        <p:cTn dur="500" fill="hold" id="23"/>
                                        <p:tgtEl>
                                          <p:spTgt spid="17"/>
                                        </p:tgtEl>
                                        <p:attrNameLst>
                                          <p:attrName>ppt_h</p:attrName>
                                        </p:attrNameLst>
                                      </p:cBhvr>
                                      <p:tavLst>
                                        <p:tav tm="0">
                                          <p:val>
                                            <p:fltVal val="0"/>
                                          </p:val>
                                        </p:tav>
                                        <p:tav tm="100000">
                                          <p:val>
                                            <p:strVal val="#ppt_h"/>
                                          </p:val>
                                        </p:tav>
                                      </p:tavLst>
                                    </p:anim>
                                    <p:animEffect filter="fade" transition="in">
                                      <p:cBhvr>
                                        <p:cTn dur="500" id="24"/>
                                        <p:tgtEl>
                                          <p:spTgt spid="17"/>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7"/>
                                        </p:tgtEl>
                                        <p:attrNameLst>
                                          <p:attrName>style.visibility</p:attrName>
                                        </p:attrNameLst>
                                      </p:cBhvr>
                                      <p:to>
                                        <p:strVal val="visible"/>
                                      </p:to>
                                    </p:set>
                                    <p:anim calcmode="lin" valueType="num">
                                      <p:cBhvr>
                                        <p:cTn dur="500" fill="hold" id="27"/>
                                        <p:tgtEl>
                                          <p:spTgt spid="7"/>
                                        </p:tgtEl>
                                        <p:attrNameLst>
                                          <p:attrName>ppt_w</p:attrName>
                                        </p:attrNameLst>
                                      </p:cBhvr>
                                      <p:tavLst>
                                        <p:tav tm="0">
                                          <p:val>
                                            <p:fltVal val="0"/>
                                          </p:val>
                                        </p:tav>
                                        <p:tav tm="100000">
                                          <p:val>
                                            <p:strVal val="#ppt_w"/>
                                          </p:val>
                                        </p:tav>
                                      </p:tavLst>
                                    </p:anim>
                                    <p:anim calcmode="lin" valueType="num">
                                      <p:cBhvr>
                                        <p:cTn dur="500" fill="hold" id="28"/>
                                        <p:tgtEl>
                                          <p:spTgt spid="7"/>
                                        </p:tgtEl>
                                        <p:attrNameLst>
                                          <p:attrName>ppt_h</p:attrName>
                                        </p:attrNameLst>
                                      </p:cBhvr>
                                      <p:tavLst>
                                        <p:tav tm="0">
                                          <p:val>
                                            <p:fltVal val="0"/>
                                          </p:val>
                                        </p:tav>
                                        <p:tav tm="100000">
                                          <p:val>
                                            <p:strVal val="#ppt_h"/>
                                          </p:val>
                                        </p:tav>
                                      </p:tavLst>
                                    </p:anim>
                                    <p:animEffect filter="fade" transition="in">
                                      <p:cBhvr>
                                        <p:cTn dur="500" id="29"/>
                                        <p:tgtEl>
                                          <p:spTgt spid="7"/>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1"/>
                                        </p:tgtEl>
                                        <p:attrNameLst>
                                          <p:attrName>style.visibility</p:attrName>
                                        </p:attrNameLst>
                                      </p:cBhvr>
                                      <p:to>
                                        <p:strVal val="visible"/>
                                      </p:to>
                                    </p:set>
                                    <p:anim calcmode="lin" valueType="num">
                                      <p:cBhvr>
                                        <p:cTn dur="500" fill="hold" id="32"/>
                                        <p:tgtEl>
                                          <p:spTgt spid="11"/>
                                        </p:tgtEl>
                                        <p:attrNameLst>
                                          <p:attrName>ppt_w</p:attrName>
                                        </p:attrNameLst>
                                      </p:cBhvr>
                                      <p:tavLst>
                                        <p:tav tm="0">
                                          <p:val>
                                            <p:fltVal val="0"/>
                                          </p:val>
                                        </p:tav>
                                        <p:tav tm="100000">
                                          <p:val>
                                            <p:strVal val="#ppt_w"/>
                                          </p:val>
                                        </p:tav>
                                      </p:tavLst>
                                    </p:anim>
                                    <p:anim calcmode="lin" valueType="num">
                                      <p:cBhvr>
                                        <p:cTn dur="500" fill="hold" id="33"/>
                                        <p:tgtEl>
                                          <p:spTgt spid="11"/>
                                        </p:tgtEl>
                                        <p:attrNameLst>
                                          <p:attrName>ppt_h</p:attrName>
                                        </p:attrNameLst>
                                      </p:cBhvr>
                                      <p:tavLst>
                                        <p:tav tm="0">
                                          <p:val>
                                            <p:fltVal val="0"/>
                                          </p:val>
                                        </p:tav>
                                        <p:tav tm="100000">
                                          <p:val>
                                            <p:strVal val="#ppt_h"/>
                                          </p:val>
                                        </p:tav>
                                      </p:tavLst>
                                    </p:anim>
                                    <p:animEffect filter="fade" transition="in">
                                      <p:cBhvr>
                                        <p:cTn dur="500" id="34"/>
                                        <p:tgtEl>
                                          <p:spTgt spid="11"/>
                                        </p:tgtEl>
                                      </p:cBhvr>
                                    </p:animEffect>
                                  </p:childTnLst>
                                </p:cTn>
                              </p:par>
                              <p:par>
                                <p:cTn fill="hold" id="35" nodeType="withEffect" presetClass="entr" presetID="53" presetSubtype="0">
                                  <p:stCondLst>
                                    <p:cond delay="0"/>
                                  </p:stCondLst>
                                  <p:childTnLst>
                                    <p:set>
                                      <p:cBhvr>
                                        <p:cTn dur="1" fill="hold" id="36">
                                          <p:stCondLst>
                                            <p:cond delay="0"/>
                                          </p:stCondLst>
                                        </p:cTn>
                                        <p:tgtEl>
                                          <p:spTgt spid="18"/>
                                        </p:tgtEl>
                                        <p:attrNameLst>
                                          <p:attrName>style.visibility</p:attrName>
                                        </p:attrNameLst>
                                      </p:cBhvr>
                                      <p:to>
                                        <p:strVal val="visible"/>
                                      </p:to>
                                    </p:set>
                                    <p:anim calcmode="lin" valueType="num">
                                      <p:cBhvr>
                                        <p:cTn dur="500" fill="hold" id="37"/>
                                        <p:tgtEl>
                                          <p:spTgt spid="18"/>
                                        </p:tgtEl>
                                        <p:attrNameLst>
                                          <p:attrName>ppt_w</p:attrName>
                                        </p:attrNameLst>
                                      </p:cBhvr>
                                      <p:tavLst>
                                        <p:tav tm="0">
                                          <p:val>
                                            <p:fltVal val="0"/>
                                          </p:val>
                                        </p:tav>
                                        <p:tav tm="100000">
                                          <p:val>
                                            <p:strVal val="#ppt_w"/>
                                          </p:val>
                                        </p:tav>
                                      </p:tavLst>
                                    </p:anim>
                                    <p:anim calcmode="lin" valueType="num">
                                      <p:cBhvr>
                                        <p:cTn dur="500" fill="hold" id="38"/>
                                        <p:tgtEl>
                                          <p:spTgt spid="18"/>
                                        </p:tgtEl>
                                        <p:attrNameLst>
                                          <p:attrName>ppt_h</p:attrName>
                                        </p:attrNameLst>
                                      </p:cBhvr>
                                      <p:tavLst>
                                        <p:tav tm="0">
                                          <p:val>
                                            <p:fltVal val="0"/>
                                          </p:val>
                                        </p:tav>
                                        <p:tav tm="100000">
                                          <p:val>
                                            <p:strVal val="#ppt_h"/>
                                          </p:val>
                                        </p:tav>
                                      </p:tavLst>
                                    </p:anim>
                                    <p:animEffect filter="fade" transition="in">
                                      <p:cBhvr>
                                        <p:cTn dur="500" id="39"/>
                                        <p:tgtEl>
                                          <p:spTgt spid="18"/>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8"/>
                                        </p:tgtEl>
                                        <p:attrNameLst>
                                          <p:attrName>style.visibility</p:attrName>
                                        </p:attrNameLst>
                                      </p:cBhvr>
                                      <p:to>
                                        <p:strVal val="visible"/>
                                      </p:to>
                                    </p:set>
                                    <p:anim calcmode="lin" valueType="num">
                                      <p:cBhvr>
                                        <p:cTn dur="500" fill="hold" id="42"/>
                                        <p:tgtEl>
                                          <p:spTgt spid="8"/>
                                        </p:tgtEl>
                                        <p:attrNameLst>
                                          <p:attrName>ppt_w</p:attrName>
                                        </p:attrNameLst>
                                      </p:cBhvr>
                                      <p:tavLst>
                                        <p:tav tm="0">
                                          <p:val>
                                            <p:fltVal val="0"/>
                                          </p:val>
                                        </p:tav>
                                        <p:tav tm="100000">
                                          <p:val>
                                            <p:strVal val="#ppt_w"/>
                                          </p:val>
                                        </p:tav>
                                      </p:tavLst>
                                    </p:anim>
                                    <p:anim calcmode="lin" valueType="num">
                                      <p:cBhvr>
                                        <p:cTn dur="500" fill="hold" id="43"/>
                                        <p:tgtEl>
                                          <p:spTgt spid="8"/>
                                        </p:tgtEl>
                                        <p:attrNameLst>
                                          <p:attrName>ppt_h</p:attrName>
                                        </p:attrNameLst>
                                      </p:cBhvr>
                                      <p:tavLst>
                                        <p:tav tm="0">
                                          <p:val>
                                            <p:fltVal val="0"/>
                                          </p:val>
                                        </p:tav>
                                        <p:tav tm="100000">
                                          <p:val>
                                            <p:strVal val="#ppt_h"/>
                                          </p:val>
                                        </p:tav>
                                      </p:tavLst>
                                    </p:anim>
                                    <p:animEffect filter="fade" transition="in">
                                      <p:cBhvr>
                                        <p:cTn dur="500" id="44"/>
                                        <p:tgtEl>
                                          <p:spTgt spid="8"/>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12"/>
                                        </p:tgtEl>
                                        <p:attrNameLst>
                                          <p:attrName>style.visibility</p:attrName>
                                        </p:attrNameLst>
                                      </p:cBhvr>
                                      <p:to>
                                        <p:strVal val="visible"/>
                                      </p:to>
                                    </p:set>
                                    <p:anim calcmode="lin" valueType="num">
                                      <p:cBhvr>
                                        <p:cTn dur="500" fill="hold" id="47"/>
                                        <p:tgtEl>
                                          <p:spTgt spid="12"/>
                                        </p:tgtEl>
                                        <p:attrNameLst>
                                          <p:attrName>ppt_w</p:attrName>
                                        </p:attrNameLst>
                                      </p:cBhvr>
                                      <p:tavLst>
                                        <p:tav tm="0">
                                          <p:val>
                                            <p:fltVal val="0"/>
                                          </p:val>
                                        </p:tav>
                                        <p:tav tm="100000">
                                          <p:val>
                                            <p:strVal val="#ppt_w"/>
                                          </p:val>
                                        </p:tav>
                                      </p:tavLst>
                                    </p:anim>
                                    <p:anim calcmode="lin" valueType="num">
                                      <p:cBhvr>
                                        <p:cTn dur="500" fill="hold" id="48"/>
                                        <p:tgtEl>
                                          <p:spTgt spid="12"/>
                                        </p:tgtEl>
                                        <p:attrNameLst>
                                          <p:attrName>ppt_h</p:attrName>
                                        </p:attrNameLst>
                                      </p:cBhvr>
                                      <p:tavLst>
                                        <p:tav tm="0">
                                          <p:val>
                                            <p:fltVal val="0"/>
                                          </p:val>
                                        </p:tav>
                                        <p:tav tm="100000">
                                          <p:val>
                                            <p:strVal val="#ppt_h"/>
                                          </p:val>
                                        </p:tav>
                                      </p:tavLst>
                                    </p:anim>
                                    <p:animEffect filter="fade" transition="in">
                                      <p:cBhvr>
                                        <p:cTn dur="500" id="49"/>
                                        <p:tgtEl>
                                          <p:spTgt spid="12"/>
                                        </p:tgtEl>
                                      </p:cBhvr>
                                    </p:animEffect>
                                  </p:childTnLst>
                                </p:cTn>
                              </p:par>
                              <p:par>
                                <p:cTn fill="hold" id="50" nodeType="withEffect" presetClass="entr" presetID="53" presetSubtype="0">
                                  <p:stCondLst>
                                    <p:cond delay="0"/>
                                  </p:stCondLst>
                                  <p:childTnLst>
                                    <p:set>
                                      <p:cBhvr>
                                        <p:cTn dur="1" fill="hold" id="51">
                                          <p:stCondLst>
                                            <p:cond delay="0"/>
                                          </p:stCondLst>
                                        </p:cTn>
                                        <p:tgtEl>
                                          <p:spTgt spid="16"/>
                                        </p:tgtEl>
                                        <p:attrNameLst>
                                          <p:attrName>style.visibility</p:attrName>
                                        </p:attrNameLst>
                                      </p:cBhvr>
                                      <p:to>
                                        <p:strVal val="visible"/>
                                      </p:to>
                                    </p:set>
                                    <p:anim calcmode="lin" valueType="num">
                                      <p:cBhvr>
                                        <p:cTn dur="500" fill="hold" id="52"/>
                                        <p:tgtEl>
                                          <p:spTgt spid="16"/>
                                        </p:tgtEl>
                                        <p:attrNameLst>
                                          <p:attrName>ppt_w</p:attrName>
                                        </p:attrNameLst>
                                      </p:cBhvr>
                                      <p:tavLst>
                                        <p:tav tm="0">
                                          <p:val>
                                            <p:fltVal val="0"/>
                                          </p:val>
                                        </p:tav>
                                        <p:tav tm="100000">
                                          <p:val>
                                            <p:strVal val="#ppt_w"/>
                                          </p:val>
                                        </p:tav>
                                      </p:tavLst>
                                    </p:anim>
                                    <p:anim calcmode="lin" valueType="num">
                                      <p:cBhvr>
                                        <p:cTn dur="500" fill="hold" id="53"/>
                                        <p:tgtEl>
                                          <p:spTgt spid="16"/>
                                        </p:tgtEl>
                                        <p:attrNameLst>
                                          <p:attrName>ppt_h</p:attrName>
                                        </p:attrNameLst>
                                      </p:cBhvr>
                                      <p:tavLst>
                                        <p:tav tm="0">
                                          <p:val>
                                            <p:fltVal val="0"/>
                                          </p:val>
                                        </p:tav>
                                        <p:tav tm="100000">
                                          <p:val>
                                            <p:strVal val="#ppt_h"/>
                                          </p:val>
                                        </p:tav>
                                      </p:tavLst>
                                    </p:anim>
                                    <p:animEffect filter="fade" transition="in">
                                      <p:cBhvr>
                                        <p:cTn dur="500" id="54"/>
                                        <p:tgtEl>
                                          <p:spTgt spid="16"/>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9"/>
                                        </p:tgtEl>
                                        <p:attrNameLst>
                                          <p:attrName>style.visibility</p:attrName>
                                        </p:attrNameLst>
                                      </p:cBhvr>
                                      <p:to>
                                        <p:strVal val="visible"/>
                                      </p:to>
                                    </p:set>
                                    <p:anim calcmode="lin" valueType="num">
                                      <p:cBhvr>
                                        <p:cTn dur="500" fill="hold" id="57"/>
                                        <p:tgtEl>
                                          <p:spTgt spid="9"/>
                                        </p:tgtEl>
                                        <p:attrNameLst>
                                          <p:attrName>ppt_w</p:attrName>
                                        </p:attrNameLst>
                                      </p:cBhvr>
                                      <p:tavLst>
                                        <p:tav tm="0">
                                          <p:val>
                                            <p:fltVal val="0"/>
                                          </p:val>
                                        </p:tav>
                                        <p:tav tm="100000">
                                          <p:val>
                                            <p:strVal val="#ppt_w"/>
                                          </p:val>
                                        </p:tav>
                                      </p:tavLst>
                                    </p:anim>
                                    <p:anim calcmode="lin" valueType="num">
                                      <p:cBhvr>
                                        <p:cTn dur="500" fill="hold" id="58"/>
                                        <p:tgtEl>
                                          <p:spTgt spid="9"/>
                                        </p:tgtEl>
                                        <p:attrNameLst>
                                          <p:attrName>ppt_h</p:attrName>
                                        </p:attrNameLst>
                                      </p:cBhvr>
                                      <p:tavLst>
                                        <p:tav tm="0">
                                          <p:val>
                                            <p:fltVal val="0"/>
                                          </p:val>
                                        </p:tav>
                                        <p:tav tm="100000">
                                          <p:val>
                                            <p:strVal val="#ppt_h"/>
                                          </p:val>
                                        </p:tav>
                                      </p:tavLst>
                                    </p:anim>
                                    <p:animEffect filter="fade" transition="in">
                                      <p:cBhvr>
                                        <p:cTn dur="500" id="59"/>
                                        <p:tgtEl>
                                          <p:spTgt spid="9"/>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13"/>
                                        </p:tgtEl>
                                        <p:attrNameLst>
                                          <p:attrName>style.visibility</p:attrName>
                                        </p:attrNameLst>
                                      </p:cBhvr>
                                      <p:to>
                                        <p:strVal val="visible"/>
                                      </p:to>
                                    </p:set>
                                    <p:anim calcmode="lin" valueType="num">
                                      <p:cBhvr>
                                        <p:cTn dur="500" fill="hold" id="62"/>
                                        <p:tgtEl>
                                          <p:spTgt spid="13"/>
                                        </p:tgtEl>
                                        <p:attrNameLst>
                                          <p:attrName>ppt_w</p:attrName>
                                        </p:attrNameLst>
                                      </p:cBhvr>
                                      <p:tavLst>
                                        <p:tav tm="0">
                                          <p:val>
                                            <p:fltVal val="0"/>
                                          </p:val>
                                        </p:tav>
                                        <p:tav tm="100000">
                                          <p:val>
                                            <p:strVal val="#ppt_w"/>
                                          </p:val>
                                        </p:tav>
                                      </p:tavLst>
                                    </p:anim>
                                    <p:anim calcmode="lin" valueType="num">
                                      <p:cBhvr>
                                        <p:cTn dur="500" fill="hold" id="63"/>
                                        <p:tgtEl>
                                          <p:spTgt spid="13"/>
                                        </p:tgtEl>
                                        <p:attrNameLst>
                                          <p:attrName>ppt_h</p:attrName>
                                        </p:attrNameLst>
                                      </p:cBhvr>
                                      <p:tavLst>
                                        <p:tav tm="0">
                                          <p:val>
                                            <p:fltVal val="0"/>
                                          </p:val>
                                        </p:tav>
                                        <p:tav tm="100000">
                                          <p:val>
                                            <p:strVal val="#ppt_h"/>
                                          </p:val>
                                        </p:tav>
                                      </p:tavLst>
                                    </p:anim>
                                    <p:animEffect filter="fade" transition="in">
                                      <p:cBhvr>
                                        <p:cTn dur="500" id="64"/>
                                        <p:tgtEl>
                                          <p:spTgt spid="13"/>
                                        </p:tgtEl>
                                      </p:cBhvr>
                                    </p:animEffect>
                                  </p:childTnLst>
                                </p:cTn>
                              </p:par>
                              <p:par>
                                <p:cTn fill="hold" id="65" nodeType="withEffect" presetClass="entr" presetID="53" presetSubtype="0">
                                  <p:stCondLst>
                                    <p:cond delay="0"/>
                                  </p:stCondLst>
                                  <p:childTnLst>
                                    <p:set>
                                      <p:cBhvr>
                                        <p:cTn dur="1" fill="hold" id="66">
                                          <p:stCondLst>
                                            <p:cond delay="0"/>
                                          </p:stCondLst>
                                        </p:cTn>
                                        <p:tgtEl>
                                          <p:spTgt spid="15"/>
                                        </p:tgtEl>
                                        <p:attrNameLst>
                                          <p:attrName>style.visibility</p:attrName>
                                        </p:attrNameLst>
                                      </p:cBhvr>
                                      <p:to>
                                        <p:strVal val="visible"/>
                                      </p:to>
                                    </p:set>
                                    <p:anim calcmode="lin" valueType="num">
                                      <p:cBhvr>
                                        <p:cTn dur="500" fill="hold" id="67"/>
                                        <p:tgtEl>
                                          <p:spTgt spid="15"/>
                                        </p:tgtEl>
                                        <p:attrNameLst>
                                          <p:attrName>ppt_w</p:attrName>
                                        </p:attrNameLst>
                                      </p:cBhvr>
                                      <p:tavLst>
                                        <p:tav tm="0">
                                          <p:val>
                                            <p:fltVal val="0"/>
                                          </p:val>
                                        </p:tav>
                                        <p:tav tm="100000">
                                          <p:val>
                                            <p:strVal val="#ppt_w"/>
                                          </p:val>
                                        </p:tav>
                                      </p:tavLst>
                                    </p:anim>
                                    <p:anim calcmode="lin" valueType="num">
                                      <p:cBhvr>
                                        <p:cTn dur="500" fill="hold" id="68"/>
                                        <p:tgtEl>
                                          <p:spTgt spid="15"/>
                                        </p:tgtEl>
                                        <p:attrNameLst>
                                          <p:attrName>ppt_h</p:attrName>
                                        </p:attrNameLst>
                                      </p:cBhvr>
                                      <p:tavLst>
                                        <p:tav tm="0">
                                          <p:val>
                                            <p:fltVal val="0"/>
                                          </p:val>
                                        </p:tav>
                                        <p:tav tm="100000">
                                          <p:val>
                                            <p:strVal val="#ppt_h"/>
                                          </p:val>
                                        </p:tav>
                                      </p:tavLst>
                                    </p:anim>
                                    <p:animEffect filter="fade" transition="in">
                                      <p:cBhvr>
                                        <p:cTn dur="500" id="69"/>
                                        <p:tgtEl>
                                          <p:spTgt spid="15"/>
                                        </p:tgtEl>
                                      </p:cBhvr>
                                    </p:animEffect>
                                  </p:childTnLst>
                                </p:cTn>
                              </p:par>
                            </p:childTnLst>
                          </p:cTn>
                        </p:par>
                      </p:childTnLst>
                    </p:cTn>
                  </p:par>
                  <p:par>
                    <p:cTn fill="hold" id="70" nodeType="clickPar">
                      <p:stCondLst>
                        <p:cond delay="indefinite"/>
                      </p:stCondLst>
                      <p:childTnLst>
                        <p:par>
                          <p:cTn fill="hold" id="71" nodeType="afterGroup">
                            <p:stCondLst>
                              <p:cond delay="0"/>
                            </p:stCondLst>
                            <p:childTnLst>
                              <p:par>
                                <p:cTn fill="hold" grpId="0" id="72" nodeType="clickEffect" presetClass="entr" presetID="2" presetSubtype="4">
                                  <p:stCondLst>
                                    <p:cond delay="0"/>
                                  </p:stCondLst>
                                  <p:childTnLst>
                                    <p:set>
                                      <p:cBhvr>
                                        <p:cTn dur="1" fill="hold" id="73">
                                          <p:stCondLst>
                                            <p:cond delay="0"/>
                                          </p:stCondLst>
                                        </p:cTn>
                                        <p:tgtEl>
                                          <p:spTgt spid="22"/>
                                        </p:tgtEl>
                                        <p:attrNameLst>
                                          <p:attrName>style.visibility</p:attrName>
                                        </p:attrNameLst>
                                      </p:cBhvr>
                                      <p:to>
                                        <p:strVal val="visible"/>
                                      </p:to>
                                    </p:set>
                                    <p:anim calcmode="lin" valueType="num">
                                      <p:cBhvr additive="base">
                                        <p:cTn dur="500" fill="hold" id="74"/>
                                        <p:tgtEl>
                                          <p:spTgt spid="22"/>
                                        </p:tgtEl>
                                        <p:attrNameLst>
                                          <p:attrName>ppt_x</p:attrName>
                                        </p:attrNameLst>
                                      </p:cBhvr>
                                      <p:tavLst>
                                        <p:tav tm="0">
                                          <p:val>
                                            <p:strVal val="#ppt_x"/>
                                          </p:val>
                                        </p:tav>
                                        <p:tav tm="100000">
                                          <p:val>
                                            <p:strVal val="#ppt_x"/>
                                          </p:val>
                                        </p:tav>
                                      </p:tavLst>
                                    </p:anim>
                                    <p:anim calcmode="lin" valueType="num">
                                      <p:cBhvr additive="base">
                                        <p:cTn dur="500" fill="hold" id="75"/>
                                        <p:tgtEl>
                                          <p:spTgt spid="22"/>
                                        </p:tgtEl>
                                        <p:attrNameLst>
                                          <p:attrName>ppt_y</p:attrName>
                                        </p:attrNameLst>
                                      </p:cBhvr>
                                      <p:tavLst>
                                        <p:tav tm="0">
                                          <p:val>
                                            <p:strVal val="1+#ppt_h/2"/>
                                          </p:val>
                                        </p:tav>
                                        <p:tav tm="100000">
                                          <p:val>
                                            <p:strVal val="#ppt_y"/>
                                          </p:val>
                                        </p:tav>
                                      </p:tavLst>
                                    </p:anim>
                                  </p:childTnLst>
                                </p:cTn>
                              </p:par>
                              <p:par>
                                <p:cTn fill="hold" grpId="0" id="76" nodeType="withEffect" presetClass="entr" presetID="2" presetSubtype="4">
                                  <p:stCondLst>
                                    <p:cond delay="0"/>
                                  </p:stCondLst>
                                  <p:childTnLst>
                                    <p:set>
                                      <p:cBhvr>
                                        <p:cTn dur="1" fill="hold" id="77">
                                          <p:stCondLst>
                                            <p:cond delay="0"/>
                                          </p:stCondLst>
                                        </p:cTn>
                                        <p:tgtEl>
                                          <p:spTgt spid="20"/>
                                        </p:tgtEl>
                                        <p:attrNameLst>
                                          <p:attrName>style.visibility</p:attrName>
                                        </p:attrNameLst>
                                      </p:cBhvr>
                                      <p:to>
                                        <p:strVal val="visible"/>
                                      </p:to>
                                    </p:set>
                                    <p:anim calcmode="lin" valueType="num">
                                      <p:cBhvr additive="base">
                                        <p:cTn dur="500" fill="hold" id="78"/>
                                        <p:tgtEl>
                                          <p:spTgt spid="20"/>
                                        </p:tgtEl>
                                        <p:attrNameLst>
                                          <p:attrName>ppt_x</p:attrName>
                                        </p:attrNameLst>
                                      </p:cBhvr>
                                      <p:tavLst>
                                        <p:tav tm="0">
                                          <p:val>
                                            <p:strVal val="#ppt_x"/>
                                          </p:val>
                                        </p:tav>
                                        <p:tav tm="100000">
                                          <p:val>
                                            <p:strVal val="#ppt_x"/>
                                          </p:val>
                                        </p:tav>
                                      </p:tavLst>
                                    </p:anim>
                                    <p:anim calcmode="lin" valueType="num">
                                      <p:cBhvr additive="base">
                                        <p:cTn dur="500" fill="hold" id="79"/>
                                        <p:tgtEl>
                                          <p:spTgt spid="20"/>
                                        </p:tgtEl>
                                        <p:attrNameLst>
                                          <p:attrName>ppt_y</p:attrName>
                                        </p:attrNameLst>
                                      </p:cBhvr>
                                      <p:tavLst>
                                        <p:tav tm="0">
                                          <p:val>
                                            <p:strVal val="1+#ppt_h/2"/>
                                          </p:val>
                                        </p:tav>
                                        <p:tav tm="100000">
                                          <p:val>
                                            <p:strVal val="#ppt_y"/>
                                          </p:val>
                                        </p:tav>
                                      </p:tavLst>
                                    </p:anim>
                                  </p:childTnLst>
                                </p:cTn>
                              </p:par>
                              <p:par>
                                <p:cTn fill="hold" grpId="0" id="80" nodeType="withEffect" presetClass="entr" presetID="2" presetSubtype="1">
                                  <p:stCondLst>
                                    <p:cond delay="0"/>
                                  </p:stCondLst>
                                  <p:childTnLst>
                                    <p:set>
                                      <p:cBhvr>
                                        <p:cTn dur="1" fill="hold" id="81">
                                          <p:stCondLst>
                                            <p:cond delay="0"/>
                                          </p:stCondLst>
                                        </p:cTn>
                                        <p:tgtEl>
                                          <p:spTgt spid="19"/>
                                        </p:tgtEl>
                                        <p:attrNameLst>
                                          <p:attrName>style.visibility</p:attrName>
                                        </p:attrNameLst>
                                      </p:cBhvr>
                                      <p:to>
                                        <p:strVal val="visible"/>
                                      </p:to>
                                    </p:set>
                                    <p:anim calcmode="lin" valueType="num">
                                      <p:cBhvr additive="base">
                                        <p:cTn dur="500" fill="hold" id="82"/>
                                        <p:tgtEl>
                                          <p:spTgt spid="19"/>
                                        </p:tgtEl>
                                        <p:attrNameLst>
                                          <p:attrName>ppt_x</p:attrName>
                                        </p:attrNameLst>
                                      </p:cBhvr>
                                      <p:tavLst>
                                        <p:tav tm="0">
                                          <p:val>
                                            <p:strVal val="#ppt_x"/>
                                          </p:val>
                                        </p:tav>
                                        <p:tav tm="100000">
                                          <p:val>
                                            <p:strVal val="#ppt_x"/>
                                          </p:val>
                                        </p:tav>
                                      </p:tavLst>
                                    </p:anim>
                                    <p:anim calcmode="lin" valueType="num">
                                      <p:cBhvr additive="base">
                                        <p:cTn dur="500" fill="hold" id="83"/>
                                        <p:tgtEl>
                                          <p:spTgt spid="19"/>
                                        </p:tgtEl>
                                        <p:attrNameLst>
                                          <p:attrName>ppt_y</p:attrName>
                                        </p:attrNameLst>
                                      </p:cBhvr>
                                      <p:tavLst>
                                        <p:tav tm="0">
                                          <p:val>
                                            <p:strVal val="0-#ppt_h/2"/>
                                          </p:val>
                                        </p:tav>
                                        <p:tav tm="100000">
                                          <p:val>
                                            <p:strVal val="#ppt_y"/>
                                          </p:val>
                                        </p:tav>
                                      </p:tavLst>
                                    </p:anim>
                                  </p:childTnLst>
                                </p:cTn>
                              </p:par>
                              <p:par>
                                <p:cTn fill="hold" grpId="0" id="84" nodeType="withEffect" presetClass="entr" presetID="2" presetSubtype="1">
                                  <p:stCondLst>
                                    <p:cond delay="0"/>
                                  </p:stCondLst>
                                  <p:childTnLst>
                                    <p:set>
                                      <p:cBhvr>
                                        <p:cTn dur="1" fill="hold" id="85">
                                          <p:stCondLst>
                                            <p:cond delay="0"/>
                                          </p:stCondLst>
                                        </p:cTn>
                                        <p:tgtEl>
                                          <p:spTgt spid="21"/>
                                        </p:tgtEl>
                                        <p:attrNameLst>
                                          <p:attrName>style.visibility</p:attrName>
                                        </p:attrNameLst>
                                      </p:cBhvr>
                                      <p:to>
                                        <p:strVal val="visible"/>
                                      </p:to>
                                    </p:set>
                                    <p:anim calcmode="lin" valueType="num">
                                      <p:cBhvr additive="base">
                                        <p:cTn dur="500" fill="hold" id="86"/>
                                        <p:tgtEl>
                                          <p:spTgt spid="21"/>
                                        </p:tgtEl>
                                        <p:attrNameLst>
                                          <p:attrName>ppt_x</p:attrName>
                                        </p:attrNameLst>
                                      </p:cBhvr>
                                      <p:tavLst>
                                        <p:tav tm="0">
                                          <p:val>
                                            <p:strVal val="#ppt_x"/>
                                          </p:val>
                                        </p:tav>
                                        <p:tav tm="100000">
                                          <p:val>
                                            <p:strVal val="#ppt_x"/>
                                          </p:val>
                                        </p:tav>
                                      </p:tavLst>
                                    </p:anim>
                                    <p:anim calcmode="lin" valueType="num">
                                      <p:cBhvr additive="base">
                                        <p:cTn dur="500" fill="hold" id="87"/>
                                        <p:tgtEl>
                                          <p:spTgt spid="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1"/>
      <p:bldP grpId="0" spid="12"/>
      <p:bldP grpId="0" spid="13"/>
      <p:bldP grpId="0" spid="19"/>
      <p:bldP grpId="0" spid="20"/>
      <p:bldP grpId="0" spid="21"/>
      <p:bldP grpId="0" spid="2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合 6">
            <a:extLst>
              <a:ext uri="{FF2B5EF4-FFF2-40B4-BE49-F238E27FC236}">
                <a16:creationId xmlns:a16="http://schemas.microsoft.com/office/drawing/2014/main" id="{FB85518E-F4A3-48D4-8348-EE363B88E3E4}"/>
              </a:ext>
            </a:extLst>
          </p:cNvPr>
          <p:cNvGrpSpPr/>
          <p:nvPr/>
        </p:nvGrpSpPr>
        <p:grpSpPr>
          <a:xfrm>
            <a:off x="1268096" y="1123950"/>
            <a:ext cx="2162175" cy="1560512"/>
            <a:chOff x="918241" y="1494189"/>
            <a:chExt cx="2161688" cy="1559981"/>
          </a:xfrm>
        </p:grpSpPr>
        <p:sp>
          <p:nvSpPr>
            <p:cNvPr id="8" name="MH_SubTitle_1">
              <a:extLst>
                <a:ext uri="{FF2B5EF4-FFF2-40B4-BE49-F238E27FC236}">
                  <a16:creationId xmlns:a16="http://schemas.microsoft.com/office/drawing/2014/main" id="{949C133B-99AF-4551-A30E-4A74ECBD5069}"/>
                </a:ext>
              </a:extLst>
            </p:cNvPr>
            <p:cNvSpPr/>
            <p:nvPr>
              <p:custDataLst>
                <p:tags r:id="rId3"/>
              </p:custDataLst>
            </p:nvPr>
          </p:nvSpPr>
          <p:spPr>
            <a:xfrm>
              <a:off x="918241" y="1494189"/>
              <a:ext cx="2161688" cy="1559981"/>
            </a:xfrm>
            <a:custGeom>
              <a:gdLst>
                <a:gd fmla="*/ 1154681 w 2309360" name="connsiteX0"/>
                <a:gd fmla="*/ 0 h 1666434" name="connsiteY0"/>
                <a:gd fmla="*/ 1530338 w 2309360" name="connsiteX1"/>
                <a:gd fmla="*/ 360555 h 1666434" name="connsiteY1"/>
                <a:gd fmla="*/ 2309360 w 2309360" name="connsiteX2"/>
                <a:gd fmla="*/ 360555 h 1666434" name="connsiteY2"/>
                <a:gd fmla="*/ 2309360 w 2309360" name="connsiteX3"/>
                <a:gd fmla="*/ 1666434 h 1666434" name="connsiteY3"/>
                <a:gd fmla="*/ 0 w 2309360" name="connsiteX4"/>
                <a:gd fmla="*/ 1666434 h 1666434" name="connsiteY4"/>
                <a:gd fmla="*/ 0 w 2309360" name="connsiteX5"/>
                <a:gd fmla="*/ 360555 h 1666434" name="connsiteY5"/>
                <a:gd fmla="*/ 779023 w 2309360" name="connsiteX6"/>
                <a:gd fmla="*/ 360555 h 1666434"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666434" w="2309360">
                  <a:moveTo>
                    <a:pt x="1154681" y="0"/>
                  </a:moveTo>
                  <a:lnTo>
                    <a:pt x="1530338" y="360555"/>
                  </a:lnTo>
                  <a:lnTo>
                    <a:pt x="2309360" y="360555"/>
                  </a:lnTo>
                  <a:lnTo>
                    <a:pt x="2309360" y="1666434"/>
                  </a:lnTo>
                  <a:lnTo>
                    <a:pt x="0" y="1666434"/>
                  </a:lnTo>
                  <a:lnTo>
                    <a:pt x="0" y="360555"/>
                  </a:lnTo>
                  <a:lnTo>
                    <a:pt x="779023" y="360555"/>
                  </a:lnTo>
                  <a:close/>
                </a:path>
              </a:pathLst>
            </a:custGeom>
            <a:noFill/>
            <a:ln algn="ctr" cap="flat" cmpd="sng" w="19050">
              <a:solidFill>
                <a:schemeClr val="accent1"/>
              </a:solidFill>
              <a:prstDash val="solid"/>
            </a:ln>
            <a:effectLst/>
          </p:spPr>
          <p:txBody>
            <a:bodyPr anchor="ctr" bIns="0" lIns="0" rIns="0" tIns="459000">
              <a:normAutofit/>
            </a:bodyPr>
            <a:lstStyle/>
            <a:p>
              <a:pPr algn="ctr" defTabSz="914355">
                <a:lnSpc>
                  <a:spcPct val="120000"/>
                </a:lnSpc>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sp>
          <p:nvSpPr>
            <p:cNvPr id="9" name="MH_Other_2">
              <a:extLst>
                <a:ext uri="{FF2B5EF4-FFF2-40B4-BE49-F238E27FC236}">
                  <a16:creationId xmlns:a16="http://schemas.microsoft.com/office/drawing/2014/main" id="{8C74E37E-791D-4BE5-96C2-200C7B29918A}"/>
                </a:ext>
              </a:extLst>
            </p:cNvPr>
            <p:cNvSpPr/>
            <p:nvPr>
              <p:custDataLst>
                <p:tags r:id="rId4"/>
              </p:custDataLst>
            </p:nvPr>
          </p:nvSpPr>
          <p:spPr>
            <a:xfrm>
              <a:off x="1656263" y="1568776"/>
              <a:ext cx="682471" cy="668111"/>
            </a:xfrm>
            <a:prstGeom prst="diamond">
              <a:avLst/>
            </a:prstGeom>
            <a:solidFill>
              <a:schemeClr val="accent1"/>
            </a:solidFill>
            <a:ln algn="ctr" cap="flat" cmpd="sng" w="12700">
              <a:noFill/>
              <a:prstDash val="solid"/>
              <a:miter lim="800000"/>
            </a:ln>
            <a:effectLst>
              <a:outerShdw algn="ctr" blurRad="63500" rotWithShape="0">
                <a:prstClr val="black">
                  <a:alpha val="40000"/>
                </a:prstClr>
              </a:outerShdw>
            </a:effectLst>
          </p:spPr>
          <p:txBody>
            <a:bodyPr anchor="ctr"/>
            <a:lstStyle/>
            <a:p>
              <a:pPr algn="ctr" defTabSz="914355">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sp>
          <p:nvSpPr>
            <p:cNvPr id="10" name="MH_Other_3">
              <a:extLst>
                <a:ext uri="{FF2B5EF4-FFF2-40B4-BE49-F238E27FC236}">
                  <a16:creationId xmlns:a16="http://schemas.microsoft.com/office/drawing/2014/main" id="{4D4DFBAB-6830-4812-824B-00AEE186F3CC}"/>
                </a:ext>
              </a:extLst>
            </p:cNvPr>
            <p:cNvSpPr/>
            <p:nvPr>
              <p:custDataLst>
                <p:tags r:id="rId5"/>
              </p:custDataLst>
            </p:nvPr>
          </p:nvSpPr>
          <p:spPr>
            <a:xfrm>
              <a:off x="1838784" y="1740167"/>
              <a:ext cx="309493" cy="288827"/>
            </a:xfrm>
            <a:custGeom>
              <a:rect b="b" l="l" r="r" t="t"/>
              <a:pathLst>
                <a:path h="903533" w="96965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rgbClr val="FFFFFF"/>
            </a:solidFill>
            <a:ln algn="ctr" cap="flat" cmpd="sng" w="25400">
              <a:noFill/>
              <a:prstDash val="solid"/>
            </a:ln>
            <a:effectLst/>
          </p:spPr>
          <p:txBody>
            <a:bodyPr anchor="ctr"/>
            <a:lstStyle/>
            <a:p>
              <a:pPr algn="ctr" defTabSz="914355">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grpSp>
      <p:grpSp>
        <p:nvGrpSpPr>
          <p:cNvPr id="12" name="组合 11">
            <a:extLst>
              <a:ext uri="{FF2B5EF4-FFF2-40B4-BE49-F238E27FC236}">
                <a16:creationId xmlns:a16="http://schemas.microsoft.com/office/drawing/2014/main" id="{4FB87F41-1D8A-4F14-861F-FDDAB21AC068}"/>
              </a:ext>
            </a:extLst>
          </p:cNvPr>
          <p:cNvGrpSpPr/>
          <p:nvPr/>
        </p:nvGrpSpPr>
        <p:grpSpPr>
          <a:xfrm>
            <a:off x="3623945" y="1123950"/>
            <a:ext cx="2160588" cy="1560512"/>
            <a:chOff x="3273070" y="1494189"/>
            <a:chExt cx="2161689" cy="1559981"/>
          </a:xfrm>
        </p:grpSpPr>
        <p:sp>
          <p:nvSpPr>
            <p:cNvPr id="13" name="MH_SubTitle_2">
              <a:extLst>
                <a:ext uri="{FF2B5EF4-FFF2-40B4-BE49-F238E27FC236}">
                  <a16:creationId xmlns:a16="http://schemas.microsoft.com/office/drawing/2014/main" id="{9B790B76-E585-479A-8DC3-6C48A6DED7F0}"/>
                </a:ext>
              </a:extLst>
            </p:cNvPr>
            <p:cNvSpPr/>
            <p:nvPr>
              <p:custDataLst>
                <p:tags r:id="rId6"/>
              </p:custDataLst>
            </p:nvPr>
          </p:nvSpPr>
          <p:spPr>
            <a:xfrm>
              <a:off x="3273070" y="1494189"/>
              <a:ext cx="2161689" cy="1559981"/>
            </a:xfrm>
            <a:custGeom>
              <a:gdLst>
                <a:gd fmla="*/ 1154681 w 2309360" name="connsiteX0"/>
                <a:gd fmla="*/ 0 h 1666434" name="connsiteY0"/>
                <a:gd fmla="*/ 1530338 w 2309360" name="connsiteX1"/>
                <a:gd fmla="*/ 360555 h 1666434" name="connsiteY1"/>
                <a:gd fmla="*/ 2309360 w 2309360" name="connsiteX2"/>
                <a:gd fmla="*/ 360555 h 1666434" name="connsiteY2"/>
                <a:gd fmla="*/ 2309360 w 2309360" name="connsiteX3"/>
                <a:gd fmla="*/ 1666434 h 1666434" name="connsiteY3"/>
                <a:gd fmla="*/ 0 w 2309360" name="connsiteX4"/>
                <a:gd fmla="*/ 1666434 h 1666434" name="connsiteY4"/>
                <a:gd fmla="*/ 0 w 2309360" name="connsiteX5"/>
                <a:gd fmla="*/ 360555 h 1666434" name="connsiteY5"/>
                <a:gd fmla="*/ 779023 w 2309360" name="connsiteX6"/>
                <a:gd fmla="*/ 360555 h 1666434"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666434" w="2309360">
                  <a:moveTo>
                    <a:pt x="1154681" y="0"/>
                  </a:moveTo>
                  <a:lnTo>
                    <a:pt x="1530338" y="360555"/>
                  </a:lnTo>
                  <a:lnTo>
                    <a:pt x="2309360" y="360555"/>
                  </a:lnTo>
                  <a:lnTo>
                    <a:pt x="2309360" y="1666434"/>
                  </a:lnTo>
                  <a:lnTo>
                    <a:pt x="0" y="1666434"/>
                  </a:lnTo>
                  <a:lnTo>
                    <a:pt x="0" y="360555"/>
                  </a:lnTo>
                  <a:lnTo>
                    <a:pt x="779023" y="360555"/>
                  </a:lnTo>
                  <a:close/>
                </a:path>
              </a:pathLst>
            </a:custGeom>
            <a:noFill/>
            <a:ln algn="ctr" cap="flat" cmpd="sng" w="19050">
              <a:solidFill>
                <a:schemeClr val="accent2"/>
              </a:solidFill>
              <a:prstDash val="solid"/>
            </a:ln>
            <a:effectLst/>
          </p:spPr>
          <p:txBody>
            <a:bodyPr anchor="ctr" bIns="0" lIns="0" rIns="0" tIns="459000">
              <a:normAutofit/>
            </a:bodyPr>
            <a:lstStyle/>
            <a:p>
              <a:pPr algn="ctr" defTabSz="914355">
                <a:lnSpc>
                  <a:spcPct val="120000"/>
                </a:lnSpc>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sp>
          <p:nvSpPr>
            <p:cNvPr id="14" name="MH_Other_11">
              <a:extLst>
                <a:ext uri="{FF2B5EF4-FFF2-40B4-BE49-F238E27FC236}">
                  <a16:creationId xmlns:a16="http://schemas.microsoft.com/office/drawing/2014/main" id="{C515BE49-25D2-46D9-A2CA-8C4190B70C61}"/>
                </a:ext>
              </a:extLst>
            </p:cNvPr>
            <p:cNvSpPr/>
            <p:nvPr>
              <p:custDataLst>
                <p:tags r:id="rId7"/>
              </p:custDataLst>
            </p:nvPr>
          </p:nvSpPr>
          <p:spPr>
            <a:xfrm>
              <a:off x="4011634" y="1568776"/>
              <a:ext cx="682973" cy="668111"/>
            </a:xfrm>
            <a:prstGeom prst="diamond">
              <a:avLst/>
            </a:prstGeom>
            <a:solidFill>
              <a:schemeClr val="accent2"/>
            </a:solidFill>
            <a:ln algn="ctr" cap="flat" cmpd="sng" w="12700">
              <a:noFill/>
              <a:prstDash val="solid"/>
              <a:miter lim="800000"/>
            </a:ln>
            <a:effectLst>
              <a:outerShdw algn="ctr" blurRad="63500" rotWithShape="0">
                <a:prstClr val="black">
                  <a:alpha val="40000"/>
                </a:prstClr>
              </a:outerShdw>
            </a:effectLst>
          </p:spPr>
          <p:txBody>
            <a:bodyPr anchor="ctr"/>
            <a:lstStyle/>
            <a:p>
              <a:pPr algn="ctr" defTabSz="914355">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sp>
          <p:nvSpPr>
            <p:cNvPr id="15" name="MH_Other_12">
              <a:extLst>
                <a:ext uri="{FF2B5EF4-FFF2-40B4-BE49-F238E27FC236}">
                  <a16:creationId xmlns:a16="http://schemas.microsoft.com/office/drawing/2014/main" id="{EF6F03A4-ECEE-4A42-816A-6E63AEDE73A8}"/>
                </a:ext>
              </a:extLst>
            </p:cNvPr>
            <p:cNvSpPr/>
            <p:nvPr>
              <p:custDataLst>
                <p:tags r:id="rId8"/>
              </p:custDataLst>
            </p:nvPr>
          </p:nvSpPr>
          <p:spPr>
            <a:xfrm>
              <a:off x="4203819" y="1776668"/>
              <a:ext cx="298602" cy="236457"/>
            </a:xfrm>
            <a:custGeom>
              <a:rect b="b" l="l" r="r" t="t"/>
              <a:pathLst>
                <a:path h="739561" w="936104">
                  <a:moveTo>
                    <a:pt x="282640" y="667561"/>
                  </a:moveTo>
                  <a:lnTo>
                    <a:pt x="653465" y="667561"/>
                  </a:lnTo>
                  <a:lnTo>
                    <a:pt x="684077" y="739561"/>
                  </a:lnTo>
                  <a:lnTo>
                    <a:pt x="252028" y="739561"/>
                  </a:lnTo>
                  <a:close/>
                  <a:moveTo>
                    <a:pt x="54052" y="52175"/>
                  </a:moveTo>
                  <a:lnTo>
                    <a:pt x="54052" y="520175"/>
                  </a:lnTo>
                  <a:lnTo>
                    <a:pt x="882052" y="520175"/>
                  </a:lnTo>
                  <a:lnTo>
                    <a:pt x="882052" y="52175"/>
                  </a:lnTo>
                  <a:close/>
                  <a:moveTo>
                    <a:pt x="0" y="0"/>
                  </a:moveTo>
                  <a:lnTo>
                    <a:pt x="936104" y="0"/>
                  </a:lnTo>
                  <a:lnTo>
                    <a:pt x="936104" y="648000"/>
                  </a:lnTo>
                  <a:lnTo>
                    <a:pt x="0" y="648000"/>
                  </a:lnTo>
                  <a:close/>
                </a:path>
              </a:pathLst>
            </a:custGeom>
            <a:solidFill>
              <a:srgbClr val="FFFFFF"/>
            </a:solidFill>
            <a:ln algn="ctr" cap="flat" cmpd="sng" w="25400">
              <a:noFill/>
              <a:prstDash val="solid"/>
            </a:ln>
            <a:effectLst/>
          </p:spPr>
          <p:txBody>
            <a:bodyPr anchor="ctr" bIns="243000"/>
            <a:lstStyle/>
            <a:p>
              <a:pPr algn="ctr" defTabSz="914355">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grpSp>
      <p:grpSp>
        <p:nvGrpSpPr>
          <p:cNvPr id="17" name="组合 16">
            <a:extLst>
              <a:ext uri="{FF2B5EF4-FFF2-40B4-BE49-F238E27FC236}">
                <a16:creationId xmlns:a16="http://schemas.microsoft.com/office/drawing/2014/main" id="{C578368E-CA1B-41E0-95CA-E2B9FD777D53}"/>
              </a:ext>
            </a:extLst>
          </p:cNvPr>
          <p:cNvGrpSpPr/>
          <p:nvPr/>
        </p:nvGrpSpPr>
        <p:grpSpPr>
          <a:xfrm>
            <a:off x="5979795" y="1123950"/>
            <a:ext cx="2160588" cy="1560512"/>
            <a:chOff x="5629385" y="1494189"/>
            <a:chExt cx="2160203" cy="1559981"/>
          </a:xfrm>
        </p:grpSpPr>
        <p:sp>
          <p:nvSpPr>
            <p:cNvPr id="18" name="MH_SubTitle_3">
              <a:extLst>
                <a:ext uri="{FF2B5EF4-FFF2-40B4-BE49-F238E27FC236}">
                  <a16:creationId xmlns:a16="http://schemas.microsoft.com/office/drawing/2014/main" id="{8C890051-481F-4F67-9881-277376D259B7}"/>
                </a:ext>
              </a:extLst>
            </p:cNvPr>
            <p:cNvSpPr/>
            <p:nvPr>
              <p:custDataLst>
                <p:tags r:id="rId9"/>
              </p:custDataLst>
            </p:nvPr>
          </p:nvSpPr>
          <p:spPr>
            <a:xfrm>
              <a:off x="5629385" y="1494189"/>
              <a:ext cx="2160203" cy="1559981"/>
            </a:xfrm>
            <a:custGeom>
              <a:gdLst>
                <a:gd fmla="*/ 1154681 w 2309360" name="connsiteX0"/>
                <a:gd fmla="*/ 0 h 1666434" name="connsiteY0"/>
                <a:gd fmla="*/ 1530338 w 2309360" name="connsiteX1"/>
                <a:gd fmla="*/ 360555 h 1666434" name="connsiteY1"/>
                <a:gd fmla="*/ 2309360 w 2309360" name="connsiteX2"/>
                <a:gd fmla="*/ 360555 h 1666434" name="connsiteY2"/>
                <a:gd fmla="*/ 2309360 w 2309360" name="connsiteX3"/>
                <a:gd fmla="*/ 1666434 h 1666434" name="connsiteY3"/>
                <a:gd fmla="*/ 0 w 2309360" name="connsiteX4"/>
                <a:gd fmla="*/ 1666434 h 1666434" name="connsiteY4"/>
                <a:gd fmla="*/ 0 w 2309360" name="connsiteX5"/>
                <a:gd fmla="*/ 360555 h 1666434" name="connsiteY5"/>
                <a:gd fmla="*/ 779023 w 2309360" name="connsiteX6"/>
                <a:gd fmla="*/ 360555 h 1666434"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666434" w="2309360">
                  <a:moveTo>
                    <a:pt x="1154681" y="0"/>
                  </a:moveTo>
                  <a:lnTo>
                    <a:pt x="1530338" y="360555"/>
                  </a:lnTo>
                  <a:lnTo>
                    <a:pt x="2309360" y="360555"/>
                  </a:lnTo>
                  <a:lnTo>
                    <a:pt x="2309360" y="1666434"/>
                  </a:lnTo>
                  <a:lnTo>
                    <a:pt x="0" y="1666434"/>
                  </a:lnTo>
                  <a:lnTo>
                    <a:pt x="0" y="360555"/>
                  </a:lnTo>
                  <a:lnTo>
                    <a:pt x="779023" y="360555"/>
                  </a:lnTo>
                  <a:close/>
                </a:path>
              </a:pathLst>
            </a:custGeom>
            <a:noFill/>
            <a:ln algn="ctr" cap="flat" cmpd="sng" w="19050">
              <a:solidFill>
                <a:schemeClr val="accent1"/>
              </a:solidFill>
              <a:prstDash val="solid"/>
            </a:ln>
            <a:effectLst/>
          </p:spPr>
          <p:txBody>
            <a:bodyPr anchor="ctr" bIns="0" lIns="0" rIns="0" tIns="459000">
              <a:normAutofit/>
            </a:bodyPr>
            <a:lstStyle/>
            <a:p>
              <a:pPr algn="ctr" defTabSz="914355">
                <a:lnSpc>
                  <a:spcPct val="120000"/>
                </a:lnSpc>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sp>
          <p:nvSpPr>
            <p:cNvPr id="19" name="MH_Other_14">
              <a:extLst>
                <a:ext uri="{FF2B5EF4-FFF2-40B4-BE49-F238E27FC236}">
                  <a16:creationId xmlns:a16="http://schemas.microsoft.com/office/drawing/2014/main" id="{CD79DB2C-0682-4FF8-812E-196002DC351F}"/>
                </a:ext>
              </a:extLst>
            </p:cNvPr>
            <p:cNvSpPr/>
            <p:nvPr>
              <p:custDataLst>
                <p:tags r:id="rId10"/>
              </p:custDataLst>
            </p:nvPr>
          </p:nvSpPr>
          <p:spPr>
            <a:xfrm>
              <a:off x="6367441" y="1568776"/>
              <a:ext cx="682503" cy="668111"/>
            </a:xfrm>
            <a:prstGeom prst="diamond">
              <a:avLst/>
            </a:prstGeom>
            <a:solidFill>
              <a:schemeClr val="accent1"/>
            </a:solidFill>
            <a:ln algn="ctr" cap="flat" cmpd="sng" w="12700">
              <a:noFill/>
              <a:prstDash val="solid"/>
              <a:miter lim="800000"/>
            </a:ln>
            <a:effectLst>
              <a:outerShdw algn="ctr" blurRad="63500" rotWithShape="0">
                <a:prstClr val="black">
                  <a:alpha val="40000"/>
                </a:prstClr>
              </a:outerShdw>
            </a:effectLst>
          </p:spPr>
          <p:txBody>
            <a:bodyPr anchor="ctr"/>
            <a:lstStyle/>
            <a:p>
              <a:pPr algn="ctr" defTabSz="914355">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sp>
          <p:nvSpPr>
            <p:cNvPr id="20" name="MH_Other_15">
              <a:extLst>
                <a:ext uri="{FF2B5EF4-FFF2-40B4-BE49-F238E27FC236}">
                  <a16:creationId xmlns:a16="http://schemas.microsoft.com/office/drawing/2014/main" id="{D9CEA829-B21F-4FDB-AAA5-48A00722CCBF}"/>
                </a:ext>
              </a:extLst>
            </p:cNvPr>
            <p:cNvSpPr>
              <a:spLocks noChangeArrowheads="1"/>
            </p:cNvSpPr>
            <p:nvPr>
              <p:custDataLst>
                <p:tags r:id="rId11"/>
              </p:custDataLst>
            </p:nvPr>
          </p:nvSpPr>
          <p:spPr bwMode="auto">
            <a:xfrm>
              <a:off x="6572192" y="1751276"/>
              <a:ext cx="276176" cy="272957"/>
            </a:xfrm>
            <a:custGeom>
              <a:rect b="b" l="0" r="r" t="0"/>
              <a:pathLst>
                <a:path h="1601788" w="1622425">
                  <a:moveTo>
                    <a:pt x="1477962" y="927100"/>
                  </a:moveTo>
                  <a:lnTo>
                    <a:pt x="1622425" y="927100"/>
                  </a:lnTo>
                  <a:lnTo>
                    <a:pt x="1622425" y="1293813"/>
                  </a:lnTo>
                  <a:lnTo>
                    <a:pt x="1477962" y="1293813"/>
                  </a:lnTo>
                  <a:lnTo>
                    <a:pt x="1477962" y="927100"/>
                  </a:lnTo>
                  <a:close/>
                  <a:moveTo>
                    <a:pt x="1477962" y="463550"/>
                  </a:moveTo>
                  <a:lnTo>
                    <a:pt x="1622425" y="463550"/>
                  </a:lnTo>
                  <a:lnTo>
                    <a:pt x="1622425" y="830263"/>
                  </a:lnTo>
                  <a:lnTo>
                    <a:pt x="1477962" y="830263"/>
                  </a:lnTo>
                  <a:lnTo>
                    <a:pt x="1477962" y="463550"/>
                  </a:lnTo>
                  <a:close/>
                  <a:moveTo>
                    <a:pt x="871932" y="418865"/>
                  </a:moveTo>
                  <a:lnTo>
                    <a:pt x="866214" y="419183"/>
                  </a:lnTo>
                  <a:lnTo>
                    <a:pt x="859861" y="419183"/>
                  </a:lnTo>
                  <a:lnTo>
                    <a:pt x="848426" y="420453"/>
                  </a:lnTo>
                  <a:lnTo>
                    <a:pt x="837309" y="422359"/>
                  </a:lnTo>
                  <a:lnTo>
                    <a:pt x="826509" y="424582"/>
                  </a:lnTo>
                  <a:lnTo>
                    <a:pt x="815709" y="427440"/>
                  </a:lnTo>
                  <a:lnTo>
                    <a:pt x="805862" y="430298"/>
                  </a:lnTo>
                  <a:lnTo>
                    <a:pt x="796650" y="433473"/>
                  </a:lnTo>
                  <a:lnTo>
                    <a:pt x="787439" y="436649"/>
                  </a:lnTo>
                  <a:lnTo>
                    <a:pt x="771874" y="443000"/>
                  </a:lnTo>
                  <a:lnTo>
                    <a:pt x="766792" y="444906"/>
                  </a:lnTo>
                  <a:lnTo>
                    <a:pt x="762027" y="446811"/>
                  </a:lnTo>
                  <a:lnTo>
                    <a:pt x="757262" y="449034"/>
                  </a:lnTo>
                  <a:lnTo>
                    <a:pt x="752498" y="451257"/>
                  </a:lnTo>
                  <a:lnTo>
                    <a:pt x="748051" y="454115"/>
                  </a:lnTo>
                  <a:lnTo>
                    <a:pt x="743921" y="456655"/>
                  </a:lnTo>
                  <a:lnTo>
                    <a:pt x="739792" y="459831"/>
                  </a:lnTo>
                  <a:lnTo>
                    <a:pt x="735345" y="463324"/>
                  </a:lnTo>
                  <a:lnTo>
                    <a:pt x="731533" y="466817"/>
                  </a:lnTo>
                  <a:lnTo>
                    <a:pt x="728039" y="470628"/>
                  </a:lnTo>
                  <a:lnTo>
                    <a:pt x="724545" y="474757"/>
                  </a:lnTo>
                  <a:lnTo>
                    <a:pt x="721051" y="479202"/>
                  </a:lnTo>
                  <a:lnTo>
                    <a:pt x="718192" y="483966"/>
                  </a:lnTo>
                  <a:lnTo>
                    <a:pt x="715333" y="488729"/>
                  </a:lnTo>
                  <a:lnTo>
                    <a:pt x="712792" y="493810"/>
                  </a:lnTo>
                  <a:lnTo>
                    <a:pt x="710251" y="499526"/>
                  </a:lnTo>
                  <a:lnTo>
                    <a:pt x="708028" y="504925"/>
                  </a:lnTo>
                  <a:lnTo>
                    <a:pt x="706122" y="510959"/>
                  </a:lnTo>
                  <a:lnTo>
                    <a:pt x="704216" y="517310"/>
                  </a:lnTo>
                  <a:lnTo>
                    <a:pt x="702628" y="523979"/>
                  </a:lnTo>
                  <a:lnTo>
                    <a:pt x="701357" y="530648"/>
                  </a:lnTo>
                  <a:lnTo>
                    <a:pt x="700404" y="537952"/>
                  </a:lnTo>
                  <a:lnTo>
                    <a:pt x="699769" y="545256"/>
                  </a:lnTo>
                  <a:lnTo>
                    <a:pt x="699451" y="553512"/>
                  </a:lnTo>
                  <a:lnTo>
                    <a:pt x="699451" y="561451"/>
                  </a:lnTo>
                  <a:lnTo>
                    <a:pt x="699451" y="570025"/>
                  </a:lnTo>
                  <a:lnTo>
                    <a:pt x="700087" y="578600"/>
                  </a:lnTo>
                  <a:lnTo>
                    <a:pt x="700722" y="587809"/>
                  </a:lnTo>
                  <a:lnTo>
                    <a:pt x="701992" y="597018"/>
                  </a:lnTo>
                  <a:lnTo>
                    <a:pt x="703263" y="607180"/>
                  </a:lnTo>
                  <a:lnTo>
                    <a:pt x="705169" y="617025"/>
                  </a:lnTo>
                  <a:lnTo>
                    <a:pt x="707392" y="627504"/>
                  </a:lnTo>
                  <a:lnTo>
                    <a:pt x="708028" y="630998"/>
                  </a:lnTo>
                  <a:lnTo>
                    <a:pt x="708028" y="634173"/>
                  </a:lnTo>
                  <a:lnTo>
                    <a:pt x="707710" y="637666"/>
                  </a:lnTo>
                  <a:lnTo>
                    <a:pt x="707392" y="640524"/>
                  </a:lnTo>
                  <a:lnTo>
                    <a:pt x="706757" y="643065"/>
                  </a:lnTo>
                  <a:lnTo>
                    <a:pt x="705804" y="645605"/>
                  </a:lnTo>
                  <a:lnTo>
                    <a:pt x="703263" y="650051"/>
                  </a:lnTo>
                  <a:lnTo>
                    <a:pt x="701039" y="654815"/>
                  </a:lnTo>
                  <a:lnTo>
                    <a:pt x="699134" y="658626"/>
                  </a:lnTo>
                  <a:lnTo>
                    <a:pt x="698498" y="660531"/>
                  </a:lnTo>
                  <a:lnTo>
                    <a:pt x="697863" y="662436"/>
                  </a:lnTo>
                  <a:lnTo>
                    <a:pt x="697545" y="664342"/>
                  </a:lnTo>
                  <a:lnTo>
                    <a:pt x="697545" y="666247"/>
                  </a:lnTo>
                  <a:lnTo>
                    <a:pt x="699134" y="688794"/>
                  </a:lnTo>
                  <a:lnTo>
                    <a:pt x="700404" y="702132"/>
                  </a:lnTo>
                  <a:lnTo>
                    <a:pt x="701039" y="709436"/>
                  </a:lnTo>
                  <a:lnTo>
                    <a:pt x="702310" y="716104"/>
                  </a:lnTo>
                  <a:lnTo>
                    <a:pt x="703581" y="723408"/>
                  </a:lnTo>
                  <a:lnTo>
                    <a:pt x="705487" y="729760"/>
                  </a:lnTo>
                  <a:lnTo>
                    <a:pt x="707075" y="736111"/>
                  </a:lnTo>
                  <a:lnTo>
                    <a:pt x="709298" y="742145"/>
                  </a:lnTo>
                  <a:lnTo>
                    <a:pt x="711839" y="747226"/>
                  </a:lnTo>
                  <a:lnTo>
                    <a:pt x="714698" y="751989"/>
                  </a:lnTo>
                  <a:lnTo>
                    <a:pt x="716286" y="753894"/>
                  </a:lnTo>
                  <a:lnTo>
                    <a:pt x="718192" y="755800"/>
                  </a:lnTo>
                  <a:lnTo>
                    <a:pt x="719780" y="757705"/>
                  </a:lnTo>
                  <a:lnTo>
                    <a:pt x="722322" y="759293"/>
                  </a:lnTo>
                  <a:lnTo>
                    <a:pt x="725816" y="760563"/>
                  </a:lnTo>
                  <a:lnTo>
                    <a:pt x="731533" y="762151"/>
                  </a:lnTo>
                  <a:lnTo>
                    <a:pt x="736933" y="763104"/>
                  </a:lnTo>
                  <a:lnTo>
                    <a:pt x="738839" y="763421"/>
                  </a:lnTo>
                  <a:lnTo>
                    <a:pt x="739792" y="763104"/>
                  </a:lnTo>
                  <a:lnTo>
                    <a:pt x="745827" y="831062"/>
                  </a:lnTo>
                  <a:lnTo>
                    <a:pt x="747098" y="833603"/>
                  </a:lnTo>
                  <a:lnTo>
                    <a:pt x="748368" y="835826"/>
                  </a:lnTo>
                  <a:lnTo>
                    <a:pt x="749639" y="838049"/>
                  </a:lnTo>
                  <a:lnTo>
                    <a:pt x="751227" y="839954"/>
                  </a:lnTo>
                  <a:lnTo>
                    <a:pt x="754404" y="843765"/>
                  </a:lnTo>
                  <a:lnTo>
                    <a:pt x="757898" y="847576"/>
                  </a:lnTo>
                  <a:lnTo>
                    <a:pt x="761074" y="851386"/>
                  </a:lnTo>
                  <a:lnTo>
                    <a:pt x="762662" y="853609"/>
                  </a:lnTo>
                  <a:lnTo>
                    <a:pt x="763933" y="855832"/>
                  </a:lnTo>
                  <a:lnTo>
                    <a:pt x="765204" y="858373"/>
                  </a:lnTo>
                  <a:lnTo>
                    <a:pt x="766474" y="861548"/>
                  </a:lnTo>
                  <a:lnTo>
                    <a:pt x="767427" y="865042"/>
                  </a:lnTo>
                  <a:lnTo>
                    <a:pt x="768380" y="868852"/>
                  </a:lnTo>
                  <a:lnTo>
                    <a:pt x="751545" y="872663"/>
                  </a:lnTo>
                  <a:lnTo>
                    <a:pt x="744874" y="887271"/>
                  </a:lnTo>
                  <a:lnTo>
                    <a:pt x="740745" y="895528"/>
                  </a:lnTo>
                  <a:lnTo>
                    <a:pt x="736298" y="904102"/>
                  </a:lnTo>
                  <a:lnTo>
                    <a:pt x="731533" y="912358"/>
                  </a:lnTo>
                  <a:lnTo>
                    <a:pt x="726451" y="919980"/>
                  </a:lnTo>
                  <a:lnTo>
                    <a:pt x="723910" y="923156"/>
                  </a:lnTo>
                  <a:lnTo>
                    <a:pt x="721051" y="926014"/>
                  </a:lnTo>
                  <a:lnTo>
                    <a:pt x="718510" y="928555"/>
                  </a:lnTo>
                  <a:lnTo>
                    <a:pt x="715969" y="930778"/>
                  </a:lnTo>
                  <a:lnTo>
                    <a:pt x="680393" y="940622"/>
                  </a:lnTo>
                  <a:lnTo>
                    <a:pt x="648628" y="953960"/>
                  </a:lnTo>
                  <a:lnTo>
                    <a:pt x="615911" y="967932"/>
                  </a:lnTo>
                  <a:lnTo>
                    <a:pt x="551747" y="995243"/>
                  </a:lnTo>
                  <a:lnTo>
                    <a:pt x="544123" y="998101"/>
                  </a:lnTo>
                  <a:lnTo>
                    <a:pt x="537135" y="1000641"/>
                  </a:lnTo>
                  <a:lnTo>
                    <a:pt x="522524" y="1006040"/>
                  </a:lnTo>
                  <a:lnTo>
                    <a:pt x="507912" y="1011121"/>
                  </a:lnTo>
                  <a:lnTo>
                    <a:pt x="500924" y="1013979"/>
                  </a:lnTo>
                  <a:lnTo>
                    <a:pt x="493936" y="1016837"/>
                  </a:lnTo>
                  <a:lnTo>
                    <a:pt x="487583" y="1020648"/>
                  </a:lnTo>
                  <a:lnTo>
                    <a:pt x="481548" y="1024141"/>
                  </a:lnTo>
                  <a:lnTo>
                    <a:pt x="475512" y="1027952"/>
                  </a:lnTo>
                  <a:lnTo>
                    <a:pt x="470430" y="1032398"/>
                  </a:lnTo>
                  <a:lnTo>
                    <a:pt x="467889" y="1034938"/>
                  </a:lnTo>
                  <a:lnTo>
                    <a:pt x="465665" y="1037796"/>
                  </a:lnTo>
                  <a:lnTo>
                    <a:pt x="463442" y="1040337"/>
                  </a:lnTo>
                  <a:lnTo>
                    <a:pt x="461218" y="1043195"/>
                  </a:lnTo>
                  <a:lnTo>
                    <a:pt x="459313" y="1046370"/>
                  </a:lnTo>
                  <a:lnTo>
                    <a:pt x="457407" y="1049546"/>
                  </a:lnTo>
                  <a:lnTo>
                    <a:pt x="456136" y="1052722"/>
                  </a:lnTo>
                  <a:lnTo>
                    <a:pt x="454548" y="1056850"/>
                  </a:lnTo>
                  <a:lnTo>
                    <a:pt x="454230" y="1082573"/>
                  </a:lnTo>
                  <a:lnTo>
                    <a:pt x="453595" y="1116234"/>
                  </a:lnTo>
                  <a:lnTo>
                    <a:pt x="452960" y="1151484"/>
                  </a:lnTo>
                  <a:lnTo>
                    <a:pt x="452642" y="1167997"/>
                  </a:lnTo>
                  <a:lnTo>
                    <a:pt x="452960" y="1182605"/>
                  </a:lnTo>
                  <a:lnTo>
                    <a:pt x="1276928" y="1182605"/>
                  </a:lnTo>
                  <a:lnTo>
                    <a:pt x="1277245" y="1167997"/>
                  </a:lnTo>
                  <a:lnTo>
                    <a:pt x="1276928" y="1151484"/>
                  </a:lnTo>
                  <a:lnTo>
                    <a:pt x="1276292" y="1116234"/>
                  </a:lnTo>
                  <a:lnTo>
                    <a:pt x="1275339" y="1082573"/>
                  </a:lnTo>
                  <a:lnTo>
                    <a:pt x="1275022" y="1056850"/>
                  </a:lnTo>
                  <a:lnTo>
                    <a:pt x="1273751" y="1052722"/>
                  </a:lnTo>
                  <a:lnTo>
                    <a:pt x="1272163" y="1049546"/>
                  </a:lnTo>
                  <a:lnTo>
                    <a:pt x="1270257" y="1046370"/>
                  </a:lnTo>
                  <a:lnTo>
                    <a:pt x="1268669" y="1043195"/>
                  </a:lnTo>
                  <a:lnTo>
                    <a:pt x="1266445" y="1040337"/>
                  </a:lnTo>
                  <a:lnTo>
                    <a:pt x="1264222" y="1037796"/>
                  </a:lnTo>
                  <a:lnTo>
                    <a:pt x="1261998" y="1034938"/>
                  </a:lnTo>
                  <a:lnTo>
                    <a:pt x="1259775" y="1032398"/>
                  </a:lnTo>
                  <a:lnTo>
                    <a:pt x="1254057" y="1027952"/>
                  </a:lnTo>
                  <a:lnTo>
                    <a:pt x="1248340" y="1024141"/>
                  </a:lnTo>
                  <a:lnTo>
                    <a:pt x="1242304" y="1020648"/>
                  </a:lnTo>
                  <a:lnTo>
                    <a:pt x="1235634" y="1016837"/>
                  </a:lnTo>
                  <a:lnTo>
                    <a:pt x="1228963" y="1013979"/>
                  </a:lnTo>
                  <a:lnTo>
                    <a:pt x="1221658" y="1011121"/>
                  </a:lnTo>
                  <a:lnTo>
                    <a:pt x="1207681" y="1006040"/>
                  </a:lnTo>
                  <a:lnTo>
                    <a:pt x="1192752" y="1000641"/>
                  </a:lnTo>
                  <a:lnTo>
                    <a:pt x="1185446" y="998101"/>
                  </a:lnTo>
                  <a:lnTo>
                    <a:pt x="1178458" y="995243"/>
                  </a:lnTo>
                  <a:lnTo>
                    <a:pt x="1113659" y="967932"/>
                  </a:lnTo>
                  <a:lnTo>
                    <a:pt x="1080941" y="953960"/>
                  </a:lnTo>
                  <a:lnTo>
                    <a:pt x="1049177" y="940622"/>
                  </a:lnTo>
                  <a:lnTo>
                    <a:pt x="1013601" y="930778"/>
                  </a:lnTo>
                  <a:lnTo>
                    <a:pt x="1011060" y="928555"/>
                  </a:lnTo>
                  <a:lnTo>
                    <a:pt x="1008519" y="926014"/>
                  </a:lnTo>
                  <a:lnTo>
                    <a:pt x="1005977" y="923156"/>
                  </a:lnTo>
                  <a:lnTo>
                    <a:pt x="1003436" y="919980"/>
                  </a:lnTo>
                  <a:lnTo>
                    <a:pt x="998036" y="912358"/>
                  </a:lnTo>
                  <a:lnTo>
                    <a:pt x="993589" y="904102"/>
                  </a:lnTo>
                  <a:lnTo>
                    <a:pt x="989142" y="895528"/>
                  </a:lnTo>
                  <a:lnTo>
                    <a:pt x="985013" y="887271"/>
                  </a:lnTo>
                  <a:lnTo>
                    <a:pt x="978025" y="872663"/>
                  </a:lnTo>
                  <a:lnTo>
                    <a:pt x="955790" y="869487"/>
                  </a:lnTo>
                  <a:lnTo>
                    <a:pt x="956107" y="865359"/>
                  </a:lnTo>
                  <a:lnTo>
                    <a:pt x="956743" y="861231"/>
                  </a:lnTo>
                  <a:lnTo>
                    <a:pt x="957696" y="857738"/>
                  </a:lnTo>
                  <a:lnTo>
                    <a:pt x="958649" y="854562"/>
                  </a:lnTo>
                  <a:lnTo>
                    <a:pt x="960237" y="852021"/>
                  </a:lnTo>
                  <a:lnTo>
                    <a:pt x="961507" y="849481"/>
                  </a:lnTo>
                  <a:lnTo>
                    <a:pt x="965319" y="845035"/>
                  </a:lnTo>
                  <a:lnTo>
                    <a:pt x="968813" y="840272"/>
                  </a:lnTo>
                  <a:lnTo>
                    <a:pt x="972307" y="835826"/>
                  </a:lnTo>
                  <a:lnTo>
                    <a:pt x="973895" y="833603"/>
                  </a:lnTo>
                  <a:lnTo>
                    <a:pt x="975484" y="830745"/>
                  </a:lnTo>
                  <a:lnTo>
                    <a:pt x="977072" y="827887"/>
                  </a:lnTo>
                  <a:lnTo>
                    <a:pt x="978025" y="824393"/>
                  </a:lnTo>
                  <a:lnTo>
                    <a:pt x="978978" y="821218"/>
                  </a:lnTo>
                  <a:lnTo>
                    <a:pt x="979613" y="818042"/>
                  </a:lnTo>
                  <a:lnTo>
                    <a:pt x="980566" y="811373"/>
                  </a:lnTo>
                  <a:lnTo>
                    <a:pt x="981201" y="804069"/>
                  </a:lnTo>
                  <a:lnTo>
                    <a:pt x="981837" y="797083"/>
                  </a:lnTo>
                  <a:lnTo>
                    <a:pt x="982154" y="789779"/>
                  </a:lnTo>
                  <a:lnTo>
                    <a:pt x="983107" y="783110"/>
                  </a:lnTo>
                  <a:lnTo>
                    <a:pt x="983742" y="779935"/>
                  </a:lnTo>
                  <a:lnTo>
                    <a:pt x="984695" y="776759"/>
                  </a:lnTo>
                  <a:lnTo>
                    <a:pt x="985966" y="773266"/>
                  </a:lnTo>
                  <a:lnTo>
                    <a:pt x="987236" y="770408"/>
                  </a:lnTo>
                  <a:lnTo>
                    <a:pt x="988507" y="768502"/>
                  </a:lnTo>
                  <a:lnTo>
                    <a:pt x="989778" y="766915"/>
                  </a:lnTo>
                  <a:lnTo>
                    <a:pt x="991366" y="765327"/>
                  </a:lnTo>
                  <a:lnTo>
                    <a:pt x="992636" y="764056"/>
                  </a:lnTo>
                  <a:lnTo>
                    <a:pt x="996131" y="761834"/>
                  </a:lnTo>
                  <a:lnTo>
                    <a:pt x="999942" y="759928"/>
                  </a:lnTo>
                  <a:lnTo>
                    <a:pt x="1003436" y="758023"/>
                  </a:lnTo>
                  <a:lnTo>
                    <a:pt x="1006930" y="755800"/>
                  </a:lnTo>
                  <a:lnTo>
                    <a:pt x="1010107" y="753259"/>
                  </a:lnTo>
                  <a:lnTo>
                    <a:pt x="1011695" y="751989"/>
                  </a:lnTo>
                  <a:lnTo>
                    <a:pt x="1012966" y="750401"/>
                  </a:lnTo>
                  <a:lnTo>
                    <a:pt x="1014871" y="746908"/>
                  </a:lnTo>
                  <a:lnTo>
                    <a:pt x="1017095" y="743097"/>
                  </a:lnTo>
                  <a:lnTo>
                    <a:pt x="1019001" y="738651"/>
                  </a:lnTo>
                  <a:lnTo>
                    <a:pt x="1020589" y="734523"/>
                  </a:lnTo>
                  <a:lnTo>
                    <a:pt x="1023130" y="725631"/>
                  </a:lnTo>
                  <a:lnTo>
                    <a:pt x="1024718" y="717057"/>
                  </a:lnTo>
                  <a:lnTo>
                    <a:pt x="1025989" y="709753"/>
                  </a:lnTo>
                  <a:lnTo>
                    <a:pt x="1026942" y="701814"/>
                  </a:lnTo>
                  <a:lnTo>
                    <a:pt x="1027895" y="693875"/>
                  </a:lnTo>
                  <a:lnTo>
                    <a:pt x="1028213" y="685618"/>
                  </a:lnTo>
                  <a:lnTo>
                    <a:pt x="1027895" y="677362"/>
                  </a:lnTo>
                  <a:lnTo>
                    <a:pt x="1027577" y="673233"/>
                  </a:lnTo>
                  <a:lnTo>
                    <a:pt x="1026942" y="669105"/>
                  </a:lnTo>
                  <a:lnTo>
                    <a:pt x="1025989" y="665294"/>
                  </a:lnTo>
                  <a:lnTo>
                    <a:pt x="1025036" y="661484"/>
                  </a:lnTo>
                  <a:lnTo>
                    <a:pt x="1023766" y="657673"/>
                  </a:lnTo>
                  <a:lnTo>
                    <a:pt x="1022177" y="654180"/>
                  </a:lnTo>
                  <a:lnTo>
                    <a:pt x="1019001" y="647511"/>
                  </a:lnTo>
                  <a:lnTo>
                    <a:pt x="1015824" y="642747"/>
                  </a:lnTo>
                  <a:lnTo>
                    <a:pt x="1014871" y="640207"/>
                  </a:lnTo>
                  <a:lnTo>
                    <a:pt x="1013919" y="637349"/>
                  </a:lnTo>
                  <a:lnTo>
                    <a:pt x="1012966" y="633856"/>
                  </a:lnTo>
                  <a:lnTo>
                    <a:pt x="1012330" y="629410"/>
                  </a:lnTo>
                  <a:lnTo>
                    <a:pt x="1012013" y="626234"/>
                  </a:lnTo>
                  <a:lnTo>
                    <a:pt x="1012013" y="622106"/>
                  </a:lnTo>
                  <a:lnTo>
                    <a:pt x="1012330" y="612261"/>
                  </a:lnTo>
                  <a:lnTo>
                    <a:pt x="1012966" y="601147"/>
                  </a:lnTo>
                  <a:lnTo>
                    <a:pt x="1013919" y="588762"/>
                  </a:lnTo>
                  <a:lnTo>
                    <a:pt x="1016460" y="566215"/>
                  </a:lnTo>
                  <a:lnTo>
                    <a:pt x="1017095" y="557323"/>
                  </a:lnTo>
                  <a:lnTo>
                    <a:pt x="1017413" y="551607"/>
                  </a:lnTo>
                  <a:lnTo>
                    <a:pt x="1017730" y="534141"/>
                  </a:lnTo>
                  <a:lnTo>
                    <a:pt x="1017413" y="527472"/>
                  </a:lnTo>
                  <a:lnTo>
                    <a:pt x="1016777" y="521756"/>
                  </a:lnTo>
                  <a:lnTo>
                    <a:pt x="1015824" y="516040"/>
                  </a:lnTo>
                  <a:lnTo>
                    <a:pt x="1014236" y="509371"/>
                  </a:lnTo>
                  <a:lnTo>
                    <a:pt x="1010424" y="492222"/>
                  </a:lnTo>
                  <a:lnTo>
                    <a:pt x="1008836" y="488412"/>
                  </a:lnTo>
                  <a:lnTo>
                    <a:pt x="1006930" y="483966"/>
                  </a:lnTo>
                  <a:lnTo>
                    <a:pt x="1004707" y="478567"/>
                  </a:lnTo>
                  <a:lnTo>
                    <a:pt x="1001530" y="473169"/>
                  </a:lnTo>
                  <a:lnTo>
                    <a:pt x="997401" y="467770"/>
                  </a:lnTo>
                  <a:lnTo>
                    <a:pt x="995495" y="465547"/>
                  </a:lnTo>
                  <a:lnTo>
                    <a:pt x="993272" y="463324"/>
                  </a:lnTo>
                  <a:lnTo>
                    <a:pt x="991048" y="460784"/>
                  </a:lnTo>
                  <a:lnTo>
                    <a:pt x="988825" y="459196"/>
                  </a:lnTo>
                  <a:lnTo>
                    <a:pt x="962143" y="454750"/>
                  </a:lnTo>
                  <a:lnTo>
                    <a:pt x="945943" y="439825"/>
                  </a:lnTo>
                  <a:lnTo>
                    <a:pt x="939908" y="436331"/>
                  </a:lnTo>
                  <a:lnTo>
                    <a:pt x="933555" y="433156"/>
                  </a:lnTo>
                  <a:lnTo>
                    <a:pt x="927202" y="430298"/>
                  </a:lnTo>
                  <a:lnTo>
                    <a:pt x="921167" y="427757"/>
                  </a:lnTo>
                  <a:lnTo>
                    <a:pt x="915131" y="425534"/>
                  </a:lnTo>
                  <a:lnTo>
                    <a:pt x="908778" y="423629"/>
                  </a:lnTo>
                  <a:lnTo>
                    <a:pt x="902426" y="422041"/>
                  </a:lnTo>
                  <a:lnTo>
                    <a:pt x="896390" y="421088"/>
                  </a:lnTo>
                  <a:lnTo>
                    <a:pt x="890038" y="420136"/>
                  </a:lnTo>
                  <a:lnTo>
                    <a:pt x="884002" y="419501"/>
                  </a:lnTo>
                  <a:lnTo>
                    <a:pt x="878285" y="419183"/>
                  </a:lnTo>
                  <a:lnTo>
                    <a:pt x="871932" y="418865"/>
                  </a:lnTo>
                  <a:close/>
                  <a:moveTo>
                    <a:pt x="1477962" y="0"/>
                  </a:moveTo>
                  <a:lnTo>
                    <a:pt x="1622425" y="0"/>
                  </a:lnTo>
                  <a:lnTo>
                    <a:pt x="1622425" y="366713"/>
                  </a:lnTo>
                  <a:lnTo>
                    <a:pt x="1477962" y="366713"/>
                  </a:lnTo>
                  <a:lnTo>
                    <a:pt x="1477962" y="0"/>
                  </a:lnTo>
                  <a:close/>
                  <a:moveTo>
                    <a:pt x="326855" y="0"/>
                  </a:moveTo>
                  <a:lnTo>
                    <a:pt x="1403350" y="0"/>
                  </a:lnTo>
                  <a:lnTo>
                    <a:pt x="1403350" y="1601788"/>
                  </a:lnTo>
                  <a:lnTo>
                    <a:pt x="326855" y="1601788"/>
                  </a:lnTo>
                  <a:lnTo>
                    <a:pt x="326855" y="0"/>
                  </a:lnTo>
                  <a:close/>
                  <a:moveTo>
                    <a:pt x="90211" y="0"/>
                  </a:moveTo>
                  <a:lnTo>
                    <a:pt x="94975" y="0"/>
                  </a:lnTo>
                  <a:lnTo>
                    <a:pt x="212503" y="0"/>
                  </a:lnTo>
                  <a:lnTo>
                    <a:pt x="212503" y="1601788"/>
                  </a:lnTo>
                  <a:lnTo>
                    <a:pt x="94975" y="1601788"/>
                  </a:lnTo>
                  <a:lnTo>
                    <a:pt x="90211" y="1601788"/>
                  </a:lnTo>
                  <a:lnTo>
                    <a:pt x="85446" y="1601471"/>
                  </a:lnTo>
                  <a:lnTo>
                    <a:pt x="80681" y="1600835"/>
                  </a:lnTo>
                  <a:lnTo>
                    <a:pt x="75917" y="1599883"/>
                  </a:lnTo>
                  <a:lnTo>
                    <a:pt x="71470" y="1598930"/>
                  </a:lnTo>
                  <a:lnTo>
                    <a:pt x="67023" y="1597660"/>
                  </a:lnTo>
                  <a:lnTo>
                    <a:pt x="62258" y="1596072"/>
                  </a:lnTo>
                  <a:lnTo>
                    <a:pt x="58129" y="1594484"/>
                  </a:lnTo>
                  <a:lnTo>
                    <a:pt x="53999" y="1592261"/>
                  </a:lnTo>
                  <a:lnTo>
                    <a:pt x="49870" y="1590356"/>
                  </a:lnTo>
                  <a:lnTo>
                    <a:pt x="45740" y="1587815"/>
                  </a:lnTo>
                  <a:lnTo>
                    <a:pt x="41929" y="1585592"/>
                  </a:lnTo>
                  <a:lnTo>
                    <a:pt x="38117" y="1583052"/>
                  </a:lnTo>
                  <a:lnTo>
                    <a:pt x="34623" y="1580194"/>
                  </a:lnTo>
                  <a:lnTo>
                    <a:pt x="31446" y="1577336"/>
                  </a:lnTo>
                  <a:lnTo>
                    <a:pt x="27635" y="1573843"/>
                  </a:lnTo>
                  <a:lnTo>
                    <a:pt x="24776" y="1570667"/>
                  </a:lnTo>
                  <a:lnTo>
                    <a:pt x="21917" y="1567174"/>
                  </a:lnTo>
                  <a:lnTo>
                    <a:pt x="19058" y="1563681"/>
                  </a:lnTo>
                  <a:lnTo>
                    <a:pt x="16517" y="1559870"/>
                  </a:lnTo>
                  <a:lnTo>
                    <a:pt x="13976" y="1556059"/>
                  </a:lnTo>
                  <a:lnTo>
                    <a:pt x="11435" y="1551931"/>
                  </a:lnTo>
                  <a:lnTo>
                    <a:pt x="9211" y="1548120"/>
                  </a:lnTo>
                  <a:lnTo>
                    <a:pt x="7306" y="1543992"/>
                  </a:lnTo>
                  <a:lnTo>
                    <a:pt x="5717" y="1539228"/>
                  </a:lnTo>
                  <a:lnTo>
                    <a:pt x="4447" y="1535100"/>
                  </a:lnTo>
                  <a:lnTo>
                    <a:pt x="3176" y="1530654"/>
                  </a:lnTo>
                  <a:lnTo>
                    <a:pt x="1906" y="1525891"/>
                  </a:lnTo>
                  <a:lnTo>
                    <a:pt x="1270" y="1521127"/>
                  </a:lnTo>
                  <a:lnTo>
                    <a:pt x="635" y="1516364"/>
                  </a:lnTo>
                  <a:lnTo>
                    <a:pt x="317" y="1511600"/>
                  </a:lnTo>
                  <a:lnTo>
                    <a:pt x="0" y="1506837"/>
                  </a:lnTo>
                  <a:lnTo>
                    <a:pt x="0" y="94951"/>
                  </a:lnTo>
                  <a:lnTo>
                    <a:pt x="317" y="90188"/>
                  </a:lnTo>
                  <a:lnTo>
                    <a:pt x="635" y="85424"/>
                  </a:lnTo>
                  <a:lnTo>
                    <a:pt x="1270" y="80661"/>
                  </a:lnTo>
                  <a:lnTo>
                    <a:pt x="1906" y="75580"/>
                  </a:lnTo>
                  <a:lnTo>
                    <a:pt x="3176" y="71134"/>
                  </a:lnTo>
                  <a:lnTo>
                    <a:pt x="4447" y="66688"/>
                  </a:lnTo>
                  <a:lnTo>
                    <a:pt x="5717" y="62560"/>
                  </a:lnTo>
                  <a:lnTo>
                    <a:pt x="7306" y="57796"/>
                  </a:lnTo>
                  <a:lnTo>
                    <a:pt x="9211" y="53668"/>
                  </a:lnTo>
                  <a:lnTo>
                    <a:pt x="11435" y="49857"/>
                  </a:lnTo>
                  <a:lnTo>
                    <a:pt x="13976" y="45729"/>
                  </a:lnTo>
                  <a:lnTo>
                    <a:pt x="16517" y="41601"/>
                  </a:lnTo>
                  <a:lnTo>
                    <a:pt x="19058" y="38107"/>
                  </a:lnTo>
                  <a:lnTo>
                    <a:pt x="21917" y="34614"/>
                  </a:lnTo>
                  <a:lnTo>
                    <a:pt x="24776" y="31121"/>
                  </a:lnTo>
                  <a:lnTo>
                    <a:pt x="27635" y="27945"/>
                  </a:lnTo>
                  <a:lnTo>
                    <a:pt x="31446" y="24452"/>
                  </a:lnTo>
                  <a:lnTo>
                    <a:pt x="34623" y="21594"/>
                  </a:lnTo>
                  <a:lnTo>
                    <a:pt x="38117" y="18736"/>
                  </a:lnTo>
                  <a:lnTo>
                    <a:pt x="41929" y="16195"/>
                  </a:lnTo>
                  <a:lnTo>
                    <a:pt x="45740" y="13655"/>
                  </a:lnTo>
                  <a:lnTo>
                    <a:pt x="49870" y="11432"/>
                  </a:lnTo>
                  <a:lnTo>
                    <a:pt x="53999" y="9527"/>
                  </a:lnTo>
                  <a:lnTo>
                    <a:pt x="58129" y="7304"/>
                  </a:lnTo>
                  <a:lnTo>
                    <a:pt x="62258" y="5716"/>
                  </a:lnTo>
                  <a:lnTo>
                    <a:pt x="67023" y="4128"/>
                  </a:lnTo>
                  <a:lnTo>
                    <a:pt x="71470" y="2858"/>
                  </a:lnTo>
                  <a:lnTo>
                    <a:pt x="75917" y="1905"/>
                  </a:lnTo>
                  <a:lnTo>
                    <a:pt x="80681" y="952"/>
                  </a:lnTo>
                  <a:lnTo>
                    <a:pt x="85446" y="317"/>
                  </a:lnTo>
                  <a:lnTo>
                    <a:pt x="90211" y="0"/>
                  </a:lnTo>
                  <a:close/>
                </a:path>
              </a:pathLst>
            </a:custGeom>
            <a:solidFill>
              <a:srgbClr val="FFFFFF"/>
            </a:solidFill>
            <a:ln>
              <a:noFill/>
            </a:ln>
          </p:spPr>
          <p:txBody>
            <a:bodyPr anchor="ctr">
              <a:scene3d>
                <a:camera prst="orthographicFront"/>
                <a:lightRig dir="t" rig="threePt"/>
              </a:scene3d>
              <a:sp3d>
                <a:contourClr>
                  <a:srgbClr val="FFFFFF"/>
                </a:contourClr>
              </a:sp3d>
            </a:bodyPr>
            <a:lstStyle/>
            <a:p>
              <a:pPr algn="ctr" defTabSz="914355">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grpSp>
      <p:grpSp>
        <p:nvGrpSpPr>
          <p:cNvPr id="22" name="组合 21">
            <a:extLst>
              <a:ext uri="{FF2B5EF4-FFF2-40B4-BE49-F238E27FC236}">
                <a16:creationId xmlns:a16="http://schemas.microsoft.com/office/drawing/2014/main" id="{BCB45584-275E-47F4-96EF-D477C3E02882}"/>
              </a:ext>
            </a:extLst>
          </p:cNvPr>
          <p:cNvGrpSpPr/>
          <p:nvPr/>
        </p:nvGrpSpPr>
        <p:grpSpPr>
          <a:xfrm>
            <a:off x="2465070" y="2947989"/>
            <a:ext cx="2160588" cy="1558925"/>
            <a:chOff x="2114227" y="3317140"/>
            <a:chExt cx="2160203" cy="1559981"/>
          </a:xfrm>
        </p:grpSpPr>
        <p:sp>
          <p:nvSpPr>
            <p:cNvPr id="23" name="MH_Other_4">
              <a:extLst>
                <a:ext uri="{FF2B5EF4-FFF2-40B4-BE49-F238E27FC236}">
                  <a16:creationId xmlns:a16="http://schemas.microsoft.com/office/drawing/2014/main" id="{1B88E78E-8AEA-4EDC-9588-6C1B6B09C43A}"/>
                </a:ext>
              </a:extLst>
            </p:cNvPr>
            <p:cNvSpPr/>
            <p:nvPr>
              <p:custDataLst>
                <p:tags r:id="rId12"/>
              </p:custDataLst>
            </p:nvPr>
          </p:nvSpPr>
          <p:spPr>
            <a:xfrm flipV="1">
              <a:off x="2852283" y="4133668"/>
              <a:ext cx="682503" cy="670379"/>
            </a:xfrm>
            <a:prstGeom prst="diamond">
              <a:avLst/>
            </a:prstGeom>
            <a:solidFill>
              <a:schemeClr val="accent1"/>
            </a:solidFill>
            <a:ln algn="ctr" cap="flat" cmpd="sng" w="12700">
              <a:noFill/>
              <a:prstDash val="solid"/>
              <a:miter lim="800000"/>
            </a:ln>
            <a:effectLst>
              <a:outerShdw algn="ctr" blurRad="63500" rotWithShape="0">
                <a:prstClr val="black">
                  <a:alpha val="40000"/>
                </a:prstClr>
              </a:outerShdw>
            </a:effectLst>
          </p:spPr>
          <p:txBody>
            <a:bodyPr anchor="ctr"/>
            <a:lstStyle/>
            <a:p>
              <a:pPr algn="ctr" defTabSz="914355">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sp>
          <p:nvSpPr>
            <p:cNvPr id="24" name="MH_Other_5">
              <a:extLst>
                <a:ext uri="{FF2B5EF4-FFF2-40B4-BE49-F238E27FC236}">
                  <a16:creationId xmlns:a16="http://schemas.microsoft.com/office/drawing/2014/main" id="{B18107CC-FF16-4613-896F-1B81E16964C8}"/>
                </a:ext>
              </a:extLst>
            </p:cNvPr>
            <p:cNvSpPr/>
            <p:nvPr>
              <p:custDataLst>
                <p:tags r:id="rId13"/>
              </p:custDataLst>
            </p:nvPr>
          </p:nvSpPr>
          <p:spPr bwMode="auto">
            <a:xfrm>
              <a:off x="3026877" y="4340183"/>
              <a:ext cx="304746" cy="211281"/>
            </a:xfrm>
            <a:custGeom>
              <a:gdLst>
                <a:gd fmla="*/ 2147483646 w 6190" name="T0"/>
                <a:gd fmla="*/ 2147483646 h 4291" name="T1"/>
                <a:gd fmla="*/ 2147483646 w 6190" name="T2"/>
                <a:gd fmla="*/ 2147483646 h 4291" name="T3"/>
                <a:gd fmla="*/ 2147483646 w 6190" name="T4"/>
                <a:gd fmla="*/ 2147483646 h 4291" name="T5"/>
                <a:gd fmla="*/ 2147483646 w 6190" name="T6"/>
                <a:gd fmla="*/ 2147483646 h 4291" name="T7"/>
                <a:gd fmla="*/ 2147483646 w 6190" name="T8"/>
                <a:gd fmla="*/ 2147483646 h 4291" name="T9"/>
                <a:gd fmla="*/ 2147483646 w 6190" name="T10"/>
                <a:gd fmla="*/ 2147483646 h 4291" name="T11"/>
                <a:gd fmla="*/ 2147483646 w 6190" name="T12"/>
                <a:gd fmla="*/ 2147483646 h 4291" name="T13"/>
                <a:gd fmla="*/ 2147483646 w 6190" name="T14"/>
                <a:gd fmla="*/ 2147483646 h 4291" name="T15"/>
                <a:gd fmla="*/ 2147483646 w 6190" name="T16"/>
                <a:gd fmla="*/ 2147483646 h 4291" name="T17"/>
                <a:gd fmla="*/ 2147483646 w 6190" name="T18"/>
                <a:gd fmla="*/ 2147483646 h 4291" name="T19"/>
                <a:gd fmla="*/ 2147483646 w 6190" name="T20"/>
                <a:gd fmla="*/ 2147483646 h 4291" name="T21"/>
                <a:gd fmla="*/ 2147483646 w 6190" name="T22"/>
                <a:gd fmla="*/ 2147483646 h 4291" name="T23"/>
                <a:gd fmla="*/ 2147483646 w 6190" name="T24"/>
                <a:gd fmla="*/ 2147483646 h 4291" name="T25"/>
                <a:gd fmla="*/ 2147483646 w 6190" name="T26"/>
                <a:gd fmla="*/ 2147483646 h 4291" name="T27"/>
                <a:gd fmla="*/ 2147483646 w 6190" name="T28"/>
                <a:gd fmla="*/ 2147483646 h 4291" name="T29"/>
                <a:gd fmla="*/ 2147483646 w 6190" name="T30"/>
                <a:gd fmla="*/ 2147483646 h 4291" name="T31"/>
                <a:gd fmla="*/ 2147483646 w 6190" name="T32"/>
                <a:gd fmla="*/ 2147483646 h 4291" name="T33"/>
                <a:gd fmla="*/ 2147483646 w 6190" name="T34"/>
                <a:gd fmla="*/ 2147483646 h 4291" name="T35"/>
                <a:gd fmla="*/ 2147483646 w 6190" name="T36"/>
                <a:gd fmla="*/ 2147483646 h 4291" name="T37"/>
                <a:gd fmla="*/ 2147483646 w 6190" name="T38"/>
                <a:gd fmla="*/ 2147483646 h 4291" name="T39"/>
                <a:gd fmla="*/ 2147483646 w 6190" name="T40"/>
                <a:gd fmla="*/ 2147483646 h 4291" name="T41"/>
                <a:gd fmla="*/ 2147483646 w 6190" name="T42"/>
                <a:gd fmla="*/ 2147483646 h 4291" name="T43"/>
                <a:gd fmla="*/ 2147483646 w 6190" name="T44"/>
                <a:gd fmla="*/ 2147483646 h 4291" name="T45"/>
                <a:gd fmla="*/ 2147483646 w 6190" name="T46"/>
                <a:gd fmla="*/ 2147483646 h 4291" name="T47"/>
                <a:gd fmla="*/ 2147483646 w 6190" name="T48"/>
                <a:gd fmla="*/ 2147483646 h 4291" name="T49"/>
                <a:gd fmla="*/ 0 w 6190" name="T50"/>
                <a:gd fmla="*/ 2147483646 h 4291" name="T51"/>
                <a:gd fmla="*/ 0 w 6190" name="T52"/>
                <a:gd fmla="*/ 2147483646 h 4291" name="T53"/>
                <a:gd fmla="*/ 2147483646 w 6190" name="T54"/>
                <a:gd fmla="*/ 2147483646 h 4291" name="T55"/>
                <a:gd fmla="*/ 2147483646 w 6190" name="T56"/>
                <a:gd fmla="*/ 2147483646 h 4291" name="T57"/>
                <a:gd fmla="*/ 2147483646 w 6190" name="T58"/>
                <a:gd fmla="*/ 0 h 4291" name="T59"/>
                <a:gd fmla="*/ 2147483646 w 6190" name="T60"/>
                <a:gd fmla="*/ 2147483646 h 4291" name="T61"/>
                <a:gd fmla="*/ 2147483646 w 6190" name="T62"/>
                <a:gd fmla="*/ 2147483646 h 4291" name="T63"/>
                <a:gd fmla="*/ 2147483646 w 6190" name="T64"/>
                <a:gd fmla="*/ 2147483646 h 4291" name="T65"/>
                <a:gd fmla="*/ 2147483646 w 6190" name="T66"/>
                <a:gd fmla="*/ 2147483646 h 4291" name="T67"/>
                <a:gd fmla="*/ 2147483646 w 6190" name="T68"/>
                <a:gd fmla="*/ 2147483646 h 4291" name="T69"/>
                <a:gd fmla="*/ 2147483646 w 6190" name="T70"/>
                <a:gd fmla="*/ 2147483646 h 4291" name="T71"/>
                <a:gd fmla="*/ 2147483646 w 6190" name="T72"/>
                <a:gd fmla="*/ 2147483646 h 4291" name="T73"/>
                <a:gd fmla="*/ 2147483646 w 6190" name="T74"/>
                <a:gd fmla="*/ 2147483646 h 4291" name="T75"/>
                <a:gd fmla="*/ 2147483646 w 6190" name="T76"/>
                <a:gd fmla="*/ 2147483646 h 4291" name="T77"/>
                <a:gd fmla="*/ 2147483646 w 6190" name="T78"/>
                <a:gd fmla="*/ 2147483646 h 4291" name="T79"/>
                <a:gd fmla="*/ 2147483646 w 6190" name="T80"/>
                <a:gd fmla="*/ 2147483646 h 4291" name="T81"/>
                <a:gd fmla="*/ 2147483646 w 6190" name="T82"/>
                <a:gd fmla="*/ 2147483646 h 4291" name="T83"/>
                <a:gd fmla="*/ 2147483646 w 6190" name="T84"/>
                <a:gd fmla="*/ 2147483646 h 4291" name="T85"/>
                <a:gd fmla="*/ 2147483646 w 6190" name="T86"/>
                <a:gd fmla="*/ 2147483646 h 4291" name="T87"/>
                <a:gd fmla="*/ 2147483646 w 6190" name="T88"/>
                <a:gd fmla="*/ 2147483646 h 4291" name="T89"/>
                <a:gd fmla="*/ 2147483646 w 6190" name="T90"/>
                <a:gd fmla="*/ 2147483646 h 4291"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b" l="0" r="r" t="0"/>
              <a:pathLst>
                <a:path h="4291" w="6190">
                  <a:moveTo>
                    <a:pt x="179" y="508"/>
                  </a:moveTo>
                  <a:lnTo>
                    <a:pt x="4027" y="508"/>
                  </a:lnTo>
                  <a:lnTo>
                    <a:pt x="4206" y="508"/>
                  </a:lnTo>
                  <a:lnTo>
                    <a:pt x="4206" y="688"/>
                  </a:lnTo>
                  <a:lnTo>
                    <a:pt x="4206" y="3418"/>
                  </a:lnTo>
                  <a:lnTo>
                    <a:pt x="4206" y="3598"/>
                  </a:lnTo>
                  <a:lnTo>
                    <a:pt x="4027" y="3598"/>
                  </a:lnTo>
                  <a:lnTo>
                    <a:pt x="2568" y="3598"/>
                  </a:lnTo>
                  <a:lnTo>
                    <a:pt x="2568" y="3721"/>
                  </a:lnTo>
                  <a:lnTo>
                    <a:pt x="2634" y="3731"/>
                  </a:lnTo>
                  <a:lnTo>
                    <a:pt x="2698" y="3740"/>
                  </a:lnTo>
                  <a:lnTo>
                    <a:pt x="2764" y="3752"/>
                  </a:lnTo>
                  <a:lnTo>
                    <a:pt x="2829" y="3765"/>
                  </a:lnTo>
                  <a:lnTo>
                    <a:pt x="2895" y="3779"/>
                  </a:lnTo>
                  <a:lnTo>
                    <a:pt x="2961" y="3794"/>
                  </a:lnTo>
                  <a:lnTo>
                    <a:pt x="3026" y="3811"/>
                  </a:lnTo>
                  <a:lnTo>
                    <a:pt x="3092" y="3829"/>
                  </a:lnTo>
                  <a:lnTo>
                    <a:pt x="3157" y="3848"/>
                  </a:lnTo>
                  <a:lnTo>
                    <a:pt x="3223" y="3868"/>
                  </a:lnTo>
                  <a:lnTo>
                    <a:pt x="3288" y="3891"/>
                  </a:lnTo>
                  <a:lnTo>
                    <a:pt x="3354" y="3914"/>
                  </a:lnTo>
                  <a:lnTo>
                    <a:pt x="3419" y="3938"/>
                  </a:lnTo>
                  <a:lnTo>
                    <a:pt x="3485" y="3965"/>
                  </a:lnTo>
                  <a:lnTo>
                    <a:pt x="3550" y="3993"/>
                  </a:lnTo>
                  <a:lnTo>
                    <a:pt x="3616" y="4021"/>
                  </a:lnTo>
                  <a:lnTo>
                    <a:pt x="3616" y="4291"/>
                  </a:lnTo>
                  <a:lnTo>
                    <a:pt x="632" y="4291"/>
                  </a:lnTo>
                  <a:lnTo>
                    <a:pt x="632" y="4021"/>
                  </a:lnTo>
                  <a:lnTo>
                    <a:pt x="696" y="3995"/>
                  </a:lnTo>
                  <a:lnTo>
                    <a:pt x="758" y="3970"/>
                  </a:lnTo>
                  <a:lnTo>
                    <a:pt x="822" y="3946"/>
                  </a:lnTo>
                  <a:lnTo>
                    <a:pt x="885" y="3924"/>
                  </a:lnTo>
                  <a:lnTo>
                    <a:pt x="949" y="3901"/>
                  </a:lnTo>
                  <a:lnTo>
                    <a:pt x="1013" y="3881"/>
                  </a:lnTo>
                  <a:lnTo>
                    <a:pt x="1075" y="3861"/>
                  </a:lnTo>
                  <a:lnTo>
                    <a:pt x="1139" y="3843"/>
                  </a:lnTo>
                  <a:lnTo>
                    <a:pt x="1203" y="3825"/>
                  </a:lnTo>
                  <a:lnTo>
                    <a:pt x="1266" y="3809"/>
                  </a:lnTo>
                  <a:lnTo>
                    <a:pt x="1330" y="3793"/>
                  </a:lnTo>
                  <a:lnTo>
                    <a:pt x="1394" y="3779"/>
                  </a:lnTo>
                  <a:lnTo>
                    <a:pt x="1456" y="3765"/>
                  </a:lnTo>
                  <a:lnTo>
                    <a:pt x="1520" y="3753"/>
                  </a:lnTo>
                  <a:lnTo>
                    <a:pt x="1584" y="3743"/>
                  </a:lnTo>
                  <a:lnTo>
                    <a:pt x="1647" y="3733"/>
                  </a:lnTo>
                  <a:lnTo>
                    <a:pt x="1647" y="3598"/>
                  </a:lnTo>
                  <a:lnTo>
                    <a:pt x="179" y="3598"/>
                  </a:lnTo>
                  <a:lnTo>
                    <a:pt x="0" y="3598"/>
                  </a:lnTo>
                  <a:lnTo>
                    <a:pt x="0" y="3418"/>
                  </a:lnTo>
                  <a:lnTo>
                    <a:pt x="0" y="688"/>
                  </a:lnTo>
                  <a:lnTo>
                    <a:pt x="0" y="508"/>
                  </a:lnTo>
                  <a:lnTo>
                    <a:pt x="179" y="508"/>
                  </a:lnTo>
                  <a:close/>
                  <a:moveTo>
                    <a:pt x="4438" y="4291"/>
                  </a:moveTo>
                  <a:lnTo>
                    <a:pt x="6190" y="4291"/>
                  </a:lnTo>
                  <a:lnTo>
                    <a:pt x="6190" y="0"/>
                  </a:lnTo>
                  <a:lnTo>
                    <a:pt x="4438" y="0"/>
                  </a:lnTo>
                  <a:lnTo>
                    <a:pt x="4438" y="4291"/>
                  </a:lnTo>
                  <a:close/>
                  <a:moveTo>
                    <a:pt x="4659" y="374"/>
                  </a:moveTo>
                  <a:lnTo>
                    <a:pt x="6000" y="374"/>
                  </a:lnTo>
                  <a:lnTo>
                    <a:pt x="6000" y="791"/>
                  </a:lnTo>
                  <a:lnTo>
                    <a:pt x="4659" y="791"/>
                  </a:lnTo>
                  <a:lnTo>
                    <a:pt x="4659" y="374"/>
                  </a:lnTo>
                  <a:close/>
                  <a:moveTo>
                    <a:pt x="4659" y="1025"/>
                  </a:moveTo>
                  <a:lnTo>
                    <a:pt x="6000" y="1025"/>
                  </a:lnTo>
                  <a:lnTo>
                    <a:pt x="6000" y="1444"/>
                  </a:lnTo>
                  <a:lnTo>
                    <a:pt x="4659" y="1444"/>
                  </a:lnTo>
                  <a:lnTo>
                    <a:pt x="4659" y="1025"/>
                  </a:lnTo>
                  <a:close/>
                  <a:moveTo>
                    <a:pt x="4652" y="1798"/>
                  </a:moveTo>
                  <a:lnTo>
                    <a:pt x="5102" y="1798"/>
                  </a:lnTo>
                  <a:lnTo>
                    <a:pt x="5102" y="2121"/>
                  </a:lnTo>
                  <a:lnTo>
                    <a:pt x="4652" y="2121"/>
                  </a:lnTo>
                  <a:lnTo>
                    <a:pt x="4652" y="1798"/>
                  </a:lnTo>
                  <a:close/>
                  <a:moveTo>
                    <a:pt x="4652" y="2317"/>
                  </a:moveTo>
                  <a:lnTo>
                    <a:pt x="5102" y="2317"/>
                  </a:lnTo>
                  <a:lnTo>
                    <a:pt x="5102" y="2640"/>
                  </a:lnTo>
                  <a:lnTo>
                    <a:pt x="4652" y="2640"/>
                  </a:lnTo>
                  <a:lnTo>
                    <a:pt x="4652" y="2317"/>
                  </a:lnTo>
                  <a:close/>
                  <a:moveTo>
                    <a:pt x="3847" y="868"/>
                  </a:moveTo>
                  <a:lnTo>
                    <a:pt x="359" y="868"/>
                  </a:lnTo>
                  <a:lnTo>
                    <a:pt x="359" y="3238"/>
                  </a:lnTo>
                  <a:lnTo>
                    <a:pt x="3847" y="3238"/>
                  </a:lnTo>
                  <a:lnTo>
                    <a:pt x="3847" y="868"/>
                  </a:lnTo>
                  <a:close/>
                </a:path>
              </a:pathLst>
            </a:custGeom>
            <a:solidFill>
              <a:srgbClr val="FFFFFF"/>
            </a:solidFill>
            <a:ln>
              <a:noFill/>
            </a:ln>
            <a:extLst>
              <a:ext uri="{91240B29-F687-4F45-9708-019B960494DF}">
                <a14:hiddenLine w="9525">
                  <a:solidFill>
                    <a:srgbClr val="000000"/>
                  </a:solidFill>
                  <a:round/>
                </a14:hiddenLine>
              </a:ext>
            </a:extLst>
          </p:spPr>
          <p:txBody>
            <a:bodyPr anchor="ctr"/>
            <a:lstStyle/>
            <a:p>
              <a:pPr defTabSz="914355">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sp>
          <p:nvSpPr>
            <p:cNvPr id="25" name="MH_SubTitle_4">
              <a:extLst>
                <a:ext uri="{FF2B5EF4-FFF2-40B4-BE49-F238E27FC236}">
                  <a16:creationId xmlns:a16="http://schemas.microsoft.com/office/drawing/2014/main" id="{6FA0EE7B-E6A2-49B3-BB76-D7FFF772DF25}"/>
                </a:ext>
              </a:extLst>
            </p:cNvPr>
            <p:cNvSpPr/>
            <p:nvPr>
              <p:custDataLst>
                <p:tags r:id="rId14"/>
              </p:custDataLst>
            </p:nvPr>
          </p:nvSpPr>
          <p:spPr>
            <a:xfrm>
              <a:off x="2114227" y="3317140"/>
              <a:ext cx="2160203" cy="1559981"/>
            </a:xfrm>
            <a:custGeom>
              <a:gdLst>
                <a:gd fmla="*/ 0 w 2309360" name="connsiteX0"/>
                <a:gd fmla="*/ 0 h 1666434" name="connsiteY0"/>
                <a:gd fmla="*/ 2309360 w 2309360" name="connsiteX1"/>
                <a:gd fmla="*/ 0 h 1666434" name="connsiteY1"/>
                <a:gd fmla="*/ 2309360 w 2309360" name="connsiteX2"/>
                <a:gd fmla="*/ 1305879 h 1666434" name="connsiteY2"/>
                <a:gd fmla="*/ 1530338 w 2309360" name="connsiteX3"/>
                <a:gd fmla="*/ 1305879 h 1666434" name="connsiteY3"/>
                <a:gd fmla="*/ 1154681 w 2309360" name="connsiteX4"/>
                <a:gd fmla="*/ 1666434 h 1666434" name="connsiteY4"/>
                <a:gd fmla="*/ 779023 w 2309360" name="connsiteX5"/>
                <a:gd fmla="*/ 1305879 h 1666434" name="connsiteY5"/>
                <a:gd fmla="*/ 0 w 2309360" name="connsiteX6"/>
                <a:gd fmla="*/ 1305879 h 1666434"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666434" w="2309360">
                  <a:moveTo>
                    <a:pt x="0" y="0"/>
                  </a:moveTo>
                  <a:lnTo>
                    <a:pt x="2309360" y="0"/>
                  </a:lnTo>
                  <a:lnTo>
                    <a:pt x="2309360" y="1305879"/>
                  </a:lnTo>
                  <a:lnTo>
                    <a:pt x="1530338" y="1305879"/>
                  </a:lnTo>
                  <a:lnTo>
                    <a:pt x="1154681" y="1666434"/>
                  </a:lnTo>
                  <a:lnTo>
                    <a:pt x="779023" y="1305879"/>
                  </a:lnTo>
                  <a:lnTo>
                    <a:pt x="0" y="1305879"/>
                  </a:lnTo>
                  <a:close/>
                </a:path>
              </a:pathLst>
            </a:custGeom>
            <a:noFill/>
            <a:ln algn="ctr" cap="flat" cmpd="sng" w="19050">
              <a:solidFill>
                <a:schemeClr val="accent1"/>
              </a:solidFill>
              <a:prstDash val="solid"/>
            </a:ln>
            <a:effectLst/>
          </p:spPr>
          <p:txBody>
            <a:bodyPr anchor="ctr" bIns="459000" lIns="0" rIns="0" tIns="0">
              <a:normAutofit/>
            </a:bodyPr>
            <a:lstStyle/>
            <a:p>
              <a:pPr algn="ctr" defTabSz="914355">
                <a:lnSpc>
                  <a:spcPct val="120000"/>
                </a:lnSpc>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grpSp>
      <p:grpSp>
        <p:nvGrpSpPr>
          <p:cNvPr id="27" name="组合 26">
            <a:extLst>
              <a:ext uri="{FF2B5EF4-FFF2-40B4-BE49-F238E27FC236}">
                <a16:creationId xmlns:a16="http://schemas.microsoft.com/office/drawing/2014/main" id="{94CCE442-F5C6-4A2D-9860-6B05D1563865}"/>
              </a:ext>
            </a:extLst>
          </p:cNvPr>
          <p:cNvGrpSpPr/>
          <p:nvPr/>
        </p:nvGrpSpPr>
        <p:grpSpPr>
          <a:xfrm>
            <a:off x="4819334" y="2947989"/>
            <a:ext cx="2162175" cy="1558925"/>
            <a:chOff x="4469056" y="3317140"/>
            <a:chExt cx="2161688" cy="1559981"/>
          </a:xfrm>
        </p:grpSpPr>
        <p:sp>
          <p:nvSpPr>
            <p:cNvPr id="28" name="MH_Other_6">
              <a:extLst>
                <a:ext uri="{FF2B5EF4-FFF2-40B4-BE49-F238E27FC236}">
                  <a16:creationId xmlns:a16="http://schemas.microsoft.com/office/drawing/2014/main" id="{19178D83-4758-4CED-82F4-BCE71C1FF3C1}"/>
                </a:ext>
              </a:extLst>
            </p:cNvPr>
            <p:cNvSpPr/>
            <p:nvPr>
              <p:custDataLst>
                <p:tags r:id="rId15"/>
              </p:custDataLst>
            </p:nvPr>
          </p:nvSpPr>
          <p:spPr>
            <a:xfrm flipV="1">
              <a:off x="5207077" y="4133668"/>
              <a:ext cx="682471" cy="670379"/>
            </a:xfrm>
            <a:prstGeom prst="diamond">
              <a:avLst/>
            </a:prstGeom>
            <a:solidFill>
              <a:schemeClr val="accent2"/>
            </a:solidFill>
            <a:ln algn="ctr" cap="flat" cmpd="sng" w="12700">
              <a:noFill/>
              <a:prstDash val="solid"/>
              <a:miter lim="800000"/>
            </a:ln>
            <a:effectLst>
              <a:outerShdw algn="ctr" blurRad="63500" rotWithShape="0">
                <a:prstClr val="black">
                  <a:alpha val="40000"/>
                </a:prstClr>
              </a:outerShdw>
            </a:effectLst>
          </p:spPr>
          <p:txBody>
            <a:bodyPr anchor="ctr"/>
            <a:lstStyle/>
            <a:p>
              <a:pPr algn="ctr" defTabSz="914355">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sp>
          <p:nvSpPr>
            <p:cNvPr id="29" name="MH_Other_7">
              <a:extLst>
                <a:ext uri="{FF2B5EF4-FFF2-40B4-BE49-F238E27FC236}">
                  <a16:creationId xmlns:a16="http://schemas.microsoft.com/office/drawing/2014/main" id="{F7106716-8F83-471D-A37C-E9B2CE7253DA}"/>
                </a:ext>
              </a:extLst>
            </p:cNvPr>
            <p:cNvSpPr/>
            <p:nvPr>
              <p:custDataLst>
                <p:tags r:id="rId16"/>
              </p:custDataLst>
            </p:nvPr>
          </p:nvSpPr>
          <p:spPr bwMode="auto">
            <a:xfrm>
              <a:off x="5389599" y="4305234"/>
              <a:ext cx="296795" cy="258938"/>
            </a:xfrm>
            <a:custGeom>
              <a:gdLst>
                <a:gd fmla="*/ 2147483646 w 6361" name="T0"/>
                <a:gd fmla="*/ 2147483646 h 5554" name="T1"/>
                <a:gd fmla="*/ 2147483646 w 6361" name="T2"/>
                <a:gd fmla="*/ 2147483646 h 5554" name="T3"/>
                <a:gd fmla="*/ 2147483646 w 6361" name="T4"/>
                <a:gd fmla="*/ 2147483646 h 5554" name="T5"/>
                <a:gd fmla="*/ 2147483646 w 6361" name="T6"/>
                <a:gd fmla="*/ 2147483646 h 5554" name="T7"/>
                <a:gd fmla="*/ 2147483646 w 6361" name="T8"/>
                <a:gd fmla="*/ 2147483646 h 5554" name="T9"/>
                <a:gd fmla="*/ 2147483646 w 6361" name="T10"/>
                <a:gd fmla="*/ 2147483646 h 5554" name="T11"/>
                <a:gd fmla="*/ 2147483646 w 6361" name="T12"/>
                <a:gd fmla="*/ 2147483646 h 5554" name="T13"/>
                <a:gd fmla="*/ 2147483646 w 6361" name="T14"/>
                <a:gd fmla="*/ 2147483646 h 5554" name="T15"/>
                <a:gd fmla="*/ 2147483646 w 6361" name="T16"/>
                <a:gd fmla="*/ 2147483646 h 5554" name="T17"/>
                <a:gd fmla="*/ 2147483646 w 6361" name="T18"/>
                <a:gd fmla="*/ 2147483646 h 5554" name="T19"/>
                <a:gd fmla="*/ 2147483646 w 6361" name="T20"/>
                <a:gd fmla="*/ 2147483646 h 5554" name="T21"/>
                <a:gd fmla="*/ 2147483646 w 6361" name="T22"/>
                <a:gd fmla="*/ 2147483646 h 5554" name="T23"/>
                <a:gd fmla="*/ 2147483646 w 6361" name="T24"/>
                <a:gd fmla="*/ 2147483646 h 5554" name="T25"/>
                <a:gd fmla="*/ 2147483646 w 6361" name="T26"/>
                <a:gd fmla="*/ 2147483646 h 5554" name="T27"/>
                <a:gd fmla="*/ 2147483646 w 6361" name="T28"/>
                <a:gd fmla="*/ 2147483646 h 5554" name="T29"/>
                <a:gd fmla="*/ 2147483646 w 6361" name="T30"/>
                <a:gd fmla="*/ 2147483646 h 5554" name="T31"/>
                <a:gd fmla="*/ 2147483646 w 6361" name="T32"/>
                <a:gd fmla="*/ 2147483646 h 5554" name="T33"/>
                <a:gd fmla="*/ 2147483646 w 6361" name="T34"/>
                <a:gd fmla="*/ 2147483646 h 5554" name="T35"/>
                <a:gd fmla="*/ 2147483646 w 6361" name="T36"/>
                <a:gd fmla="*/ 2147483646 h 5554" name="T37"/>
                <a:gd fmla="*/ 2147483646 w 6361" name="T38"/>
                <a:gd fmla="*/ 2147483646 h 5554" name="T39"/>
                <a:gd fmla="*/ 2147483646 w 6361" name="T40"/>
                <a:gd fmla="*/ 2147483646 h 5554" name="T41"/>
                <a:gd fmla="*/ 2147483646 w 6361" name="T42"/>
                <a:gd fmla="*/ 2147483646 h 5554" name="T43"/>
                <a:gd fmla="*/ 2147483646 w 6361" name="T44"/>
                <a:gd fmla="*/ 2147483646 h 5554" name="T45"/>
                <a:gd fmla="*/ 2147483646 w 6361" name="T46"/>
                <a:gd fmla="*/ 2147483646 h 5554" name="T47"/>
                <a:gd fmla="*/ 2147483646 w 6361" name="T48"/>
                <a:gd fmla="*/ 2147483646 h 5554" name="T49"/>
                <a:gd fmla="*/ 2147483646 w 6361" name="T50"/>
                <a:gd fmla="*/ 2147483646 h 5554" name="T51"/>
                <a:gd fmla="*/ 2147483646 w 6361" name="T52"/>
                <a:gd fmla="*/ 2147483646 h 5554" name="T53"/>
                <a:gd fmla="*/ 2147483646 w 6361" name="T54"/>
                <a:gd fmla="*/ 2147483646 h 5554" name="T55"/>
                <a:gd fmla="*/ 2147483646 w 6361" name="T56"/>
                <a:gd fmla="*/ 2147483646 h 5554" name="T57"/>
                <a:gd fmla="*/ 2147483646 w 6361" name="T58"/>
                <a:gd fmla="*/ 2147483646 h 5554" name="T59"/>
                <a:gd fmla="*/ 2147483646 w 6361" name="T60"/>
                <a:gd fmla="*/ 2147483646 h 5554" name="T61"/>
                <a:gd fmla="*/ 2147483646 w 6361" name="T62"/>
                <a:gd fmla="*/ 2147483646 h 5554" name="T63"/>
                <a:gd fmla="*/ 2147483646 w 6361" name="T64"/>
                <a:gd fmla="*/ 2147483646 h 5554" name="T65"/>
                <a:gd fmla="*/ 2147483646 w 6361" name="T66"/>
                <a:gd fmla="*/ 2147483646 h 5554" name="T67"/>
                <a:gd fmla="*/ 2147483646 w 6361" name="T68"/>
                <a:gd fmla="*/ 2147483646 h 5554" name="T69"/>
                <a:gd fmla="*/ 2147483646 w 6361" name="T70"/>
                <a:gd fmla="*/ 2147483646 h 5554" name="T71"/>
                <a:gd fmla="*/ 2147483646 w 6361" name="T72"/>
                <a:gd fmla="*/ 2147483646 h 5554" name="T73"/>
                <a:gd fmla="*/ 2147483646 w 6361" name="T74"/>
                <a:gd fmla="*/ 2147483646 h 5554" name="T75"/>
                <a:gd fmla="*/ 2147483646 w 6361" name="T76"/>
                <a:gd fmla="*/ 2147483646 h 5554" name="T77"/>
                <a:gd fmla="*/ 2147483646 w 6361" name="T78"/>
                <a:gd fmla="*/ 2147483646 h 5554" name="T79"/>
                <a:gd fmla="*/ 2147483646 w 6361" name="T80"/>
                <a:gd fmla="*/ 2147483646 h 5554" name="T81"/>
                <a:gd fmla="*/ 2147483646 w 6361" name="T82"/>
                <a:gd fmla="*/ 2147483646 h 5554" name="T83"/>
                <a:gd fmla="*/ 2147483646 w 6361" name="T84"/>
                <a:gd fmla="*/ 2147483646 h 5554" name="T85"/>
                <a:gd fmla="*/ 2147483646 w 6361" name="T86"/>
                <a:gd fmla="*/ 2147483646 h 5554" name="T87"/>
                <a:gd fmla="*/ 2147483646 w 6361" name="T88"/>
                <a:gd fmla="*/ 2147483646 h 5554" name="T89"/>
                <a:gd fmla="*/ 2147483646 w 6361" name="T90"/>
                <a:gd fmla="*/ 2147483646 h 5554" name="T91"/>
                <a:gd fmla="*/ 2147483646 w 6361" name="T92"/>
                <a:gd fmla="*/ 2147483646 h 5554" name="T93"/>
                <a:gd fmla="*/ 2147483646 w 6361" name="T94"/>
                <a:gd fmla="*/ 2147483646 h 5554" name="T95"/>
                <a:gd fmla="*/ 2147483646 w 6361" name="T96"/>
                <a:gd fmla="*/ 2147483646 h 5554" name="T97"/>
                <a:gd fmla="*/ 2147483646 w 6361" name="T98"/>
                <a:gd fmla="*/ 2147483646 h 5554" name="T99"/>
                <a:gd fmla="*/ 2147483646 w 6361" name="T100"/>
                <a:gd fmla="*/ 2147483646 h 5554" name="T101"/>
                <a:gd fmla="*/ 2147483646 w 6361" name="T102"/>
                <a:gd fmla="*/ 2147483646 h 5554" name="T103"/>
                <a:gd fmla="*/ 2147483646 w 6361" name="T104"/>
                <a:gd fmla="*/ 2147483646 h 5554" name="T105"/>
                <a:gd fmla="*/ 2147483646 w 6361" name="T106"/>
                <a:gd fmla="*/ 2147483646 h 5554" name="T107"/>
                <a:gd fmla="*/ 2147483646 w 6361" name="T108"/>
                <a:gd fmla="*/ 2147483646 h 5554" name="T109"/>
                <a:gd fmla="*/ 2147483646 w 6361" name="T110"/>
                <a:gd fmla="*/ 2147483646 h 5554" name="T111"/>
                <a:gd fmla="*/ 2147483646 w 6361" name="T112"/>
                <a:gd fmla="*/ 2147483646 h 5554" name="T113"/>
                <a:gd fmla="*/ 2147483646 w 6361" name="T114"/>
                <a:gd fmla="*/ 2147483646 h 5554" name="T115"/>
                <a:gd fmla="*/ 2147483646 w 6361" name="T116"/>
                <a:gd fmla="*/ 2147483646 h 5554" name="T117"/>
                <a:gd fmla="*/ 2147483646 w 6361" name="T118"/>
                <a:gd fmla="*/ 2147483646 h 5554" name="T119"/>
                <a:gd fmla="*/ 2147483646 w 6361" name="T120"/>
                <a:gd fmla="*/ 2147483646 h 5554"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5554" w="6361">
                  <a:moveTo>
                    <a:pt x="2311" y="2629"/>
                  </a:moveTo>
                  <a:lnTo>
                    <a:pt x="3634" y="2629"/>
                  </a:lnTo>
                  <a:lnTo>
                    <a:pt x="3584" y="2603"/>
                  </a:lnTo>
                  <a:lnTo>
                    <a:pt x="3535" y="2575"/>
                  </a:lnTo>
                  <a:lnTo>
                    <a:pt x="3487" y="2544"/>
                  </a:lnTo>
                  <a:lnTo>
                    <a:pt x="3441" y="2512"/>
                  </a:lnTo>
                  <a:lnTo>
                    <a:pt x="3396" y="2479"/>
                  </a:lnTo>
                  <a:lnTo>
                    <a:pt x="3352" y="2443"/>
                  </a:lnTo>
                  <a:lnTo>
                    <a:pt x="3311" y="2406"/>
                  </a:lnTo>
                  <a:lnTo>
                    <a:pt x="3270" y="2367"/>
                  </a:lnTo>
                  <a:lnTo>
                    <a:pt x="3247" y="2343"/>
                  </a:lnTo>
                  <a:lnTo>
                    <a:pt x="3224" y="2318"/>
                  </a:lnTo>
                  <a:lnTo>
                    <a:pt x="3202" y="2294"/>
                  </a:lnTo>
                  <a:lnTo>
                    <a:pt x="3181" y="2268"/>
                  </a:lnTo>
                  <a:lnTo>
                    <a:pt x="3160" y="2243"/>
                  </a:lnTo>
                  <a:lnTo>
                    <a:pt x="3139" y="2216"/>
                  </a:lnTo>
                  <a:lnTo>
                    <a:pt x="3120" y="2190"/>
                  </a:lnTo>
                  <a:lnTo>
                    <a:pt x="3101" y="2162"/>
                  </a:lnTo>
                  <a:lnTo>
                    <a:pt x="3083" y="2134"/>
                  </a:lnTo>
                  <a:lnTo>
                    <a:pt x="3065" y="2106"/>
                  </a:lnTo>
                  <a:lnTo>
                    <a:pt x="3048" y="2077"/>
                  </a:lnTo>
                  <a:lnTo>
                    <a:pt x="3032" y="2048"/>
                  </a:lnTo>
                  <a:lnTo>
                    <a:pt x="3016" y="2018"/>
                  </a:lnTo>
                  <a:lnTo>
                    <a:pt x="3001" y="1987"/>
                  </a:lnTo>
                  <a:lnTo>
                    <a:pt x="2986" y="1958"/>
                  </a:lnTo>
                  <a:lnTo>
                    <a:pt x="2973" y="1927"/>
                  </a:lnTo>
                  <a:lnTo>
                    <a:pt x="2961" y="1895"/>
                  </a:lnTo>
                  <a:lnTo>
                    <a:pt x="2948" y="1864"/>
                  </a:lnTo>
                  <a:lnTo>
                    <a:pt x="2937" y="1832"/>
                  </a:lnTo>
                  <a:lnTo>
                    <a:pt x="2926" y="1799"/>
                  </a:lnTo>
                  <a:lnTo>
                    <a:pt x="2917" y="1766"/>
                  </a:lnTo>
                  <a:lnTo>
                    <a:pt x="2907" y="1733"/>
                  </a:lnTo>
                  <a:lnTo>
                    <a:pt x="2900" y="1700"/>
                  </a:lnTo>
                  <a:lnTo>
                    <a:pt x="2892" y="1666"/>
                  </a:lnTo>
                  <a:lnTo>
                    <a:pt x="2886" y="1632"/>
                  </a:lnTo>
                  <a:lnTo>
                    <a:pt x="2880" y="1598"/>
                  </a:lnTo>
                  <a:lnTo>
                    <a:pt x="2875" y="1564"/>
                  </a:lnTo>
                  <a:lnTo>
                    <a:pt x="2871" y="1529"/>
                  </a:lnTo>
                  <a:lnTo>
                    <a:pt x="2868" y="1494"/>
                  </a:lnTo>
                  <a:lnTo>
                    <a:pt x="2866" y="1458"/>
                  </a:lnTo>
                  <a:lnTo>
                    <a:pt x="2865" y="1422"/>
                  </a:lnTo>
                  <a:lnTo>
                    <a:pt x="2864" y="1387"/>
                  </a:lnTo>
                  <a:lnTo>
                    <a:pt x="2865" y="1351"/>
                  </a:lnTo>
                  <a:lnTo>
                    <a:pt x="2866" y="1316"/>
                  </a:lnTo>
                  <a:lnTo>
                    <a:pt x="2868" y="1281"/>
                  </a:lnTo>
                  <a:lnTo>
                    <a:pt x="2871" y="1246"/>
                  </a:lnTo>
                  <a:lnTo>
                    <a:pt x="2875" y="1210"/>
                  </a:lnTo>
                  <a:lnTo>
                    <a:pt x="2880" y="1175"/>
                  </a:lnTo>
                  <a:lnTo>
                    <a:pt x="2886" y="1141"/>
                  </a:lnTo>
                  <a:lnTo>
                    <a:pt x="2892" y="1107"/>
                  </a:lnTo>
                  <a:lnTo>
                    <a:pt x="2900" y="1074"/>
                  </a:lnTo>
                  <a:lnTo>
                    <a:pt x="2907" y="1040"/>
                  </a:lnTo>
                  <a:lnTo>
                    <a:pt x="2917" y="1007"/>
                  </a:lnTo>
                  <a:lnTo>
                    <a:pt x="2926" y="975"/>
                  </a:lnTo>
                  <a:lnTo>
                    <a:pt x="2937" y="942"/>
                  </a:lnTo>
                  <a:lnTo>
                    <a:pt x="2948" y="910"/>
                  </a:lnTo>
                  <a:lnTo>
                    <a:pt x="2961" y="878"/>
                  </a:lnTo>
                  <a:lnTo>
                    <a:pt x="2973" y="848"/>
                  </a:lnTo>
                  <a:lnTo>
                    <a:pt x="2986" y="817"/>
                  </a:lnTo>
                  <a:lnTo>
                    <a:pt x="3001" y="786"/>
                  </a:lnTo>
                  <a:lnTo>
                    <a:pt x="3016" y="756"/>
                  </a:lnTo>
                  <a:lnTo>
                    <a:pt x="3032" y="726"/>
                  </a:lnTo>
                  <a:lnTo>
                    <a:pt x="3048" y="697"/>
                  </a:lnTo>
                  <a:lnTo>
                    <a:pt x="3065" y="668"/>
                  </a:lnTo>
                  <a:lnTo>
                    <a:pt x="3083" y="640"/>
                  </a:lnTo>
                  <a:lnTo>
                    <a:pt x="3101" y="612"/>
                  </a:lnTo>
                  <a:lnTo>
                    <a:pt x="3120" y="585"/>
                  </a:lnTo>
                  <a:lnTo>
                    <a:pt x="3139" y="558"/>
                  </a:lnTo>
                  <a:lnTo>
                    <a:pt x="3160" y="531"/>
                  </a:lnTo>
                  <a:lnTo>
                    <a:pt x="3181" y="505"/>
                  </a:lnTo>
                  <a:lnTo>
                    <a:pt x="3202" y="480"/>
                  </a:lnTo>
                  <a:lnTo>
                    <a:pt x="3224" y="455"/>
                  </a:lnTo>
                  <a:lnTo>
                    <a:pt x="3247" y="430"/>
                  </a:lnTo>
                  <a:lnTo>
                    <a:pt x="3270" y="407"/>
                  </a:lnTo>
                  <a:lnTo>
                    <a:pt x="3294" y="383"/>
                  </a:lnTo>
                  <a:lnTo>
                    <a:pt x="3318" y="361"/>
                  </a:lnTo>
                  <a:lnTo>
                    <a:pt x="3343" y="339"/>
                  </a:lnTo>
                  <a:lnTo>
                    <a:pt x="3368" y="317"/>
                  </a:lnTo>
                  <a:lnTo>
                    <a:pt x="3395" y="296"/>
                  </a:lnTo>
                  <a:lnTo>
                    <a:pt x="3421" y="276"/>
                  </a:lnTo>
                  <a:lnTo>
                    <a:pt x="3448" y="257"/>
                  </a:lnTo>
                  <a:lnTo>
                    <a:pt x="3476" y="238"/>
                  </a:lnTo>
                  <a:lnTo>
                    <a:pt x="3503" y="220"/>
                  </a:lnTo>
                  <a:lnTo>
                    <a:pt x="3531" y="201"/>
                  </a:lnTo>
                  <a:lnTo>
                    <a:pt x="3561" y="184"/>
                  </a:lnTo>
                  <a:lnTo>
                    <a:pt x="3590" y="168"/>
                  </a:lnTo>
                  <a:lnTo>
                    <a:pt x="3619" y="153"/>
                  </a:lnTo>
                  <a:lnTo>
                    <a:pt x="3649" y="138"/>
                  </a:lnTo>
                  <a:lnTo>
                    <a:pt x="3680" y="123"/>
                  </a:lnTo>
                  <a:lnTo>
                    <a:pt x="3711" y="110"/>
                  </a:lnTo>
                  <a:lnTo>
                    <a:pt x="3742" y="97"/>
                  </a:lnTo>
                  <a:lnTo>
                    <a:pt x="3774" y="84"/>
                  </a:lnTo>
                  <a:lnTo>
                    <a:pt x="3806" y="74"/>
                  </a:lnTo>
                  <a:lnTo>
                    <a:pt x="3839" y="63"/>
                  </a:lnTo>
                  <a:lnTo>
                    <a:pt x="3870" y="54"/>
                  </a:lnTo>
                  <a:lnTo>
                    <a:pt x="3903" y="44"/>
                  </a:lnTo>
                  <a:lnTo>
                    <a:pt x="3938" y="36"/>
                  </a:lnTo>
                  <a:lnTo>
                    <a:pt x="3971" y="29"/>
                  </a:lnTo>
                  <a:lnTo>
                    <a:pt x="4005" y="23"/>
                  </a:lnTo>
                  <a:lnTo>
                    <a:pt x="4039" y="16"/>
                  </a:lnTo>
                  <a:lnTo>
                    <a:pt x="4074" y="12"/>
                  </a:lnTo>
                  <a:lnTo>
                    <a:pt x="4109" y="8"/>
                  </a:lnTo>
                  <a:lnTo>
                    <a:pt x="4144" y="5"/>
                  </a:lnTo>
                  <a:lnTo>
                    <a:pt x="4179" y="2"/>
                  </a:lnTo>
                  <a:lnTo>
                    <a:pt x="4214" y="1"/>
                  </a:lnTo>
                  <a:lnTo>
                    <a:pt x="4250" y="0"/>
                  </a:lnTo>
                  <a:lnTo>
                    <a:pt x="4286" y="1"/>
                  </a:lnTo>
                  <a:lnTo>
                    <a:pt x="4322" y="2"/>
                  </a:lnTo>
                  <a:lnTo>
                    <a:pt x="4357" y="5"/>
                  </a:lnTo>
                  <a:lnTo>
                    <a:pt x="4392" y="8"/>
                  </a:lnTo>
                  <a:lnTo>
                    <a:pt x="4427" y="12"/>
                  </a:lnTo>
                  <a:lnTo>
                    <a:pt x="4461" y="16"/>
                  </a:lnTo>
                  <a:lnTo>
                    <a:pt x="4495" y="23"/>
                  </a:lnTo>
                  <a:lnTo>
                    <a:pt x="4529" y="29"/>
                  </a:lnTo>
                  <a:lnTo>
                    <a:pt x="4563" y="36"/>
                  </a:lnTo>
                  <a:lnTo>
                    <a:pt x="4596" y="44"/>
                  </a:lnTo>
                  <a:lnTo>
                    <a:pt x="4629" y="54"/>
                  </a:lnTo>
                  <a:lnTo>
                    <a:pt x="4662" y="63"/>
                  </a:lnTo>
                  <a:lnTo>
                    <a:pt x="4695" y="74"/>
                  </a:lnTo>
                  <a:lnTo>
                    <a:pt x="4727" y="84"/>
                  </a:lnTo>
                  <a:lnTo>
                    <a:pt x="4758" y="97"/>
                  </a:lnTo>
                  <a:lnTo>
                    <a:pt x="4790" y="110"/>
                  </a:lnTo>
                  <a:lnTo>
                    <a:pt x="4821" y="123"/>
                  </a:lnTo>
                  <a:lnTo>
                    <a:pt x="4851" y="138"/>
                  </a:lnTo>
                  <a:lnTo>
                    <a:pt x="4882" y="153"/>
                  </a:lnTo>
                  <a:lnTo>
                    <a:pt x="4911" y="168"/>
                  </a:lnTo>
                  <a:lnTo>
                    <a:pt x="4940" y="184"/>
                  </a:lnTo>
                  <a:lnTo>
                    <a:pt x="4969" y="201"/>
                  </a:lnTo>
                  <a:lnTo>
                    <a:pt x="4998" y="220"/>
                  </a:lnTo>
                  <a:lnTo>
                    <a:pt x="5025" y="238"/>
                  </a:lnTo>
                  <a:lnTo>
                    <a:pt x="5053" y="257"/>
                  </a:lnTo>
                  <a:lnTo>
                    <a:pt x="5079" y="276"/>
                  </a:lnTo>
                  <a:lnTo>
                    <a:pt x="5106" y="296"/>
                  </a:lnTo>
                  <a:lnTo>
                    <a:pt x="5132" y="317"/>
                  </a:lnTo>
                  <a:lnTo>
                    <a:pt x="5157" y="339"/>
                  </a:lnTo>
                  <a:lnTo>
                    <a:pt x="5183" y="361"/>
                  </a:lnTo>
                  <a:lnTo>
                    <a:pt x="5206" y="383"/>
                  </a:lnTo>
                  <a:lnTo>
                    <a:pt x="5231" y="407"/>
                  </a:lnTo>
                  <a:lnTo>
                    <a:pt x="5254" y="430"/>
                  </a:lnTo>
                  <a:lnTo>
                    <a:pt x="5276" y="455"/>
                  </a:lnTo>
                  <a:lnTo>
                    <a:pt x="5299" y="480"/>
                  </a:lnTo>
                  <a:lnTo>
                    <a:pt x="5320" y="505"/>
                  </a:lnTo>
                  <a:lnTo>
                    <a:pt x="5340" y="531"/>
                  </a:lnTo>
                  <a:lnTo>
                    <a:pt x="5360" y="558"/>
                  </a:lnTo>
                  <a:lnTo>
                    <a:pt x="5381" y="585"/>
                  </a:lnTo>
                  <a:lnTo>
                    <a:pt x="5400" y="612"/>
                  </a:lnTo>
                  <a:lnTo>
                    <a:pt x="5418" y="640"/>
                  </a:lnTo>
                  <a:lnTo>
                    <a:pt x="5436" y="668"/>
                  </a:lnTo>
                  <a:lnTo>
                    <a:pt x="5453" y="697"/>
                  </a:lnTo>
                  <a:lnTo>
                    <a:pt x="5469" y="726"/>
                  </a:lnTo>
                  <a:lnTo>
                    <a:pt x="5485" y="756"/>
                  </a:lnTo>
                  <a:lnTo>
                    <a:pt x="5500" y="786"/>
                  </a:lnTo>
                  <a:lnTo>
                    <a:pt x="5514" y="817"/>
                  </a:lnTo>
                  <a:lnTo>
                    <a:pt x="5527" y="848"/>
                  </a:lnTo>
                  <a:lnTo>
                    <a:pt x="5540" y="878"/>
                  </a:lnTo>
                  <a:lnTo>
                    <a:pt x="5552" y="910"/>
                  </a:lnTo>
                  <a:lnTo>
                    <a:pt x="5564" y="942"/>
                  </a:lnTo>
                  <a:lnTo>
                    <a:pt x="5574" y="975"/>
                  </a:lnTo>
                  <a:lnTo>
                    <a:pt x="5584" y="1007"/>
                  </a:lnTo>
                  <a:lnTo>
                    <a:pt x="5592" y="1040"/>
                  </a:lnTo>
                  <a:lnTo>
                    <a:pt x="5601" y="1074"/>
                  </a:lnTo>
                  <a:lnTo>
                    <a:pt x="5608" y="1107"/>
                  </a:lnTo>
                  <a:lnTo>
                    <a:pt x="5615" y="1141"/>
                  </a:lnTo>
                  <a:lnTo>
                    <a:pt x="5620" y="1175"/>
                  </a:lnTo>
                  <a:lnTo>
                    <a:pt x="5625" y="1210"/>
                  </a:lnTo>
                  <a:lnTo>
                    <a:pt x="5629" y="1246"/>
                  </a:lnTo>
                  <a:lnTo>
                    <a:pt x="5632" y="1281"/>
                  </a:lnTo>
                  <a:lnTo>
                    <a:pt x="5635" y="1316"/>
                  </a:lnTo>
                  <a:lnTo>
                    <a:pt x="5636" y="1351"/>
                  </a:lnTo>
                  <a:lnTo>
                    <a:pt x="5636" y="1387"/>
                  </a:lnTo>
                  <a:lnTo>
                    <a:pt x="5636" y="1422"/>
                  </a:lnTo>
                  <a:lnTo>
                    <a:pt x="5635" y="1458"/>
                  </a:lnTo>
                  <a:lnTo>
                    <a:pt x="5632" y="1494"/>
                  </a:lnTo>
                  <a:lnTo>
                    <a:pt x="5629" y="1529"/>
                  </a:lnTo>
                  <a:lnTo>
                    <a:pt x="5625" y="1564"/>
                  </a:lnTo>
                  <a:lnTo>
                    <a:pt x="5620" y="1598"/>
                  </a:lnTo>
                  <a:lnTo>
                    <a:pt x="5615" y="1632"/>
                  </a:lnTo>
                  <a:lnTo>
                    <a:pt x="5608" y="1666"/>
                  </a:lnTo>
                  <a:lnTo>
                    <a:pt x="5601" y="1700"/>
                  </a:lnTo>
                  <a:lnTo>
                    <a:pt x="5592" y="1733"/>
                  </a:lnTo>
                  <a:lnTo>
                    <a:pt x="5584" y="1766"/>
                  </a:lnTo>
                  <a:lnTo>
                    <a:pt x="5574" y="1799"/>
                  </a:lnTo>
                  <a:lnTo>
                    <a:pt x="5564" y="1832"/>
                  </a:lnTo>
                  <a:lnTo>
                    <a:pt x="5552" y="1864"/>
                  </a:lnTo>
                  <a:lnTo>
                    <a:pt x="5540" y="1895"/>
                  </a:lnTo>
                  <a:lnTo>
                    <a:pt x="5527" y="1927"/>
                  </a:lnTo>
                  <a:lnTo>
                    <a:pt x="5514" y="1958"/>
                  </a:lnTo>
                  <a:lnTo>
                    <a:pt x="5500" y="1987"/>
                  </a:lnTo>
                  <a:lnTo>
                    <a:pt x="5485" y="2018"/>
                  </a:lnTo>
                  <a:lnTo>
                    <a:pt x="5469" y="2048"/>
                  </a:lnTo>
                  <a:lnTo>
                    <a:pt x="5453" y="2077"/>
                  </a:lnTo>
                  <a:lnTo>
                    <a:pt x="5436" y="2106"/>
                  </a:lnTo>
                  <a:lnTo>
                    <a:pt x="5418" y="2134"/>
                  </a:lnTo>
                  <a:lnTo>
                    <a:pt x="5400" y="2162"/>
                  </a:lnTo>
                  <a:lnTo>
                    <a:pt x="5381" y="2190"/>
                  </a:lnTo>
                  <a:lnTo>
                    <a:pt x="5360" y="2216"/>
                  </a:lnTo>
                  <a:lnTo>
                    <a:pt x="5340" y="2243"/>
                  </a:lnTo>
                  <a:lnTo>
                    <a:pt x="5320" y="2268"/>
                  </a:lnTo>
                  <a:lnTo>
                    <a:pt x="5299" y="2294"/>
                  </a:lnTo>
                  <a:lnTo>
                    <a:pt x="5276" y="2318"/>
                  </a:lnTo>
                  <a:lnTo>
                    <a:pt x="5254" y="2343"/>
                  </a:lnTo>
                  <a:lnTo>
                    <a:pt x="5231" y="2367"/>
                  </a:lnTo>
                  <a:lnTo>
                    <a:pt x="5190" y="2406"/>
                  </a:lnTo>
                  <a:lnTo>
                    <a:pt x="5148" y="2443"/>
                  </a:lnTo>
                  <a:lnTo>
                    <a:pt x="5104" y="2479"/>
                  </a:lnTo>
                  <a:lnTo>
                    <a:pt x="5059" y="2512"/>
                  </a:lnTo>
                  <a:lnTo>
                    <a:pt x="5013" y="2544"/>
                  </a:lnTo>
                  <a:lnTo>
                    <a:pt x="4966" y="2575"/>
                  </a:lnTo>
                  <a:lnTo>
                    <a:pt x="4917" y="2603"/>
                  </a:lnTo>
                  <a:lnTo>
                    <a:pt x="4867" y="2629"/>
                  </a:lnTo>
                  <a:lnTo>
                    <a:pt x="5114" y="2629"/>
                  </a:lnTo>
                  <a:lnTo>
                    <a:pt x="5697" y="2231"/>
                  </a:lnTo>
                  <a:lnTo>
                    <a:pt x="5629" y="2131"/>
                  </a:lnTo>
                  <a:lnTo>
                    <a:pt x="5853" y="1978"/>
                  </a:lnTo>
                  <a:lnTo>
                    <a:pt x="6361" y="2721"/>
                  </a:lnTo>
                  <a:lnTo>
                    <a:pt x="6135" y="2875"/>
                  </a:lnTo>
                  <a:lnTo>
                    <a:pt x="6057" y="2760"/>
                  </a:lnTo>
                  <a:lnTo>
                    <a:pt x="5505" y="3136"/>
                  </a:lnTo>
                  <a:lnTo>
                    <a:pt x="5505" y="5232"/>
                  </a:lnTo>
                  <a:lnTo>
                    <a:pt x="5505" y="5249"/>
                  </a:lnTo>
                  <a:lnTo>
                    <a:pt x="5504" y="5265"/>
                  </a:lnTo>
                  <a:lnTo>
                    <a:pt x="5502" y="5281"/>
                  </a:lnTo>
                  <a:lnTo>
                    <a:pt x="5499" y="5296"/>
                  </a:lnTo>
                  <a:lnTo>
                    <a:pt x="5496" y="5312"/>
                  </a:lnTo>
                  <a:lnTo>
                    <a:pt x="5491" y="5327"/>
                  </a:lnTo>
                  <a:lnTo>
                    <a:pt x="5486" y="5342"/>
                  </a:lnTo>
                  <a:lnTo>
                    <a:pt x="5481" y="5357"/>
                  </a:lnTo>
                  <a:lnTo>
                    <a:pt x="5473" y="5371"/>
                  </a:lnTo>
                  <a:lnTo>
                    <a:pt x="5467" y="5385"/>
                  </a:lnTo>
                  <a:lnTo>
                    <a:pt x="5458" y="5399"/>
                  </a:lnTo>
                  <a:lnTo>
                    <a:pt x="5451" y="5411"/>
                  </a:lnTo>
                  <a:lnTo>
                    <a:pt x="5441" y="5424"/>
                  </a:lnTo>
                  <a:lnTo>
                    <a:pt x="5432" y="5437"/>
                  </a:lnTo>
                  <a:lnTo>
                    <a:pt x="5421" y="5449"/>
                  </a:lnTo>
                  <a:lnTo>
                    <a:pt x="5410" y="5459"/>
                  </a:lnTo>
                  <a:lnTo>
                    <a:pt x="5400" y="5470"/>
                  </a:lnTo>
                  <a:lnTo>
                    <a:pt x="5388" y="5481"/>
                  </a:lnTo>
                  <a:lnTo>
                    <a:pt x="5375" y="5490"/>
                  </a:lnTo>
                  <a:lnTo>
                    <a:pt x="5364" y="5499"/>
                  </a:lnTo>
                  <a:lnTo>
                    <a:pt x="5350" y="5507"/>
                  </a:lnTo>
                  <a:lnTo>
                    <a:pt x="5337" y="5515"/>
                  </a:lnTo>
                  <a:lnTo>
                    <a:pt x="5322" y="5522"/>
                  </a:lnTo>
                  <a:lnTo>
                    <a:pt x="5308" y="5529"/>
                  </a:lnTo>
                  <a:lnTo>
                    <a:pt x="5293" y="5535"/>
                  </a:lnTo>
                  <a:lnTo>
                    <a:pt x="5278" y="5540"/>
                  </a:lnTo>
                  <a:lnTo>
                    <a:pt x="5264" y="5544"/>
                  </a:lnTo>
                  <a:lnTo>
                    <a:pt x="5248" y="5548"/>
                  </a:lnTo>
                  <a:lnTo>
                    <a:pt x="5232" y="5551"/>
                  </a:lnTo>
                  <a:lnTo>
                    <a:pt x="5216" y="5553"/>
                  </a:lnTo>
                  <a:lnTo>
                    <a:pt x="5200" y="5554"/>
                  </a:lnTo>
                  <a:lnTo>
                    <a:pt x="5183" y="5554"/>
                  </a:lnTo>
                  <a:lnTo>
                    <a:pt x="1592" y="5554"/>
                  </a:lnTo>
                  <a:lnTo>
                    <a:pt x="1575" y="5554"/>
                  </a:lnTo>
                  <a:lnTo>
                    <a:pt x="1559" y="5553"/>
                  </a:lnTo>
                  <a:lnTo>
                    <a:pt x="1543" y="5551"/>
                  </a:lnTo>
                  <a:lnTo>
                    <a:pt x="1527" y="5548"/>
                  </a:lnTo>
                  <a:lnTo>
                    <a:pt x="1511" y="5544"/>
                  </a:lnTo>
                  <a:lnTo>
                    <a:pt x="1496" y="5540"/>
                  </a:lnTo>
                  <a:lnTo>
                    <a:pt x="1481" y="5535"/>
                  </a:lnTo>
                  <a:lnTo>
                    <a:pt x="1466" y="5529"/>
                  </a:lnTo>
                  <a:lnTo>
                    <a:pt x="1451" y="5522"/>
                  </a:lnTo>
                  <a:lnTo>
                    <a:pt x="1438" y="5515"/>
                  </a:lnTo>
                  <a:lnTo>
                    <a:pt x="1425" y="5507"/>
                  </a:lnTo>
                  <a:lnTo>
                    <a:pt x="1411" y="5499"/>
                  </a:lnTo>
                  <a:lnTo>
                    <a:pt x="1398" y="5490"/>
                  </a:lnTo>
                  <a:lnTo>
                    <a:pt x="1387" y="5481"/>
                  </a:lnTo>
                  <a:lnTo>
                    <a:pt x="1375" y="5470"/>
                  </a:lnTo>
                  <a:lnTo>
                    <a:pt x="1363" y="5459"/>
                  </a:lnTo>
                  <a:lnTo>
                    <a:pt x="1352" y="5449"/>
                  </a:lnTo>
                  <a:lnTo>
                    <a:pt x="1343" y="5437"/>
                  </a:lnTo>
                  <a:lnTo>
                    <a:pt x="1333" y="5424"/>
                  </a:lnTo>
                  <a:lnTo>
                    <a:pt x="1324" y="5411"/>
                  </a:lnTo>
                  <a:lnTo>
                    <a:pt x="1315" y="5399"/>
                  </a:lnTo>
                  <a:lnTo>
                    <a:pt x="1308" y="5385"/>
                  </a:lnTo>
                  <a:lnTo>
                    <a:pt x="1300" y="5371"/>
                  </a:lnTo>
                  <a:lnTo>
                    <a:pt x="1294" y="5357"/>
                  </a:lnTo>
                  <a:lnTo>
                    <a:pt x="1289" y="5342"/>
                  </a:lnTo>
                  <a:lnTo>
                    <a:pt x="1283" y="5327"/>
                  </a:lnTo>
                  <a:lnTo>
                    <a:pt x="1279" y="5312"/>
                  </a:lnTo>
                  <a:lnTo>
                    <a:pt x="1276" y="5296"/>
                  </a:lnTo>
                  <a:lnTo>
                    <a:pt x="1273" y="5281"/>
                  </a:lnTo>
                  <a:lnTo>
                    <a:pt x="1271" y="5265"/>
                  </a:lnTo>
                  <a:lnTo>
                    <a:pt x="1269" y="5249"/>
                  </a:lnTo>
                  <a:lnTo>
                    <a:pt x="1268" y="5232"/>
                  </a:lnTo>
                  <a:lnTo>
                    <a:pt x="1268" y="4543"/>
                  </a:lnTo>
                  <a:lnTo>
                    <a:pt x="452" y="4543"/>
                  </a:lnTo>
                  <a:lnTo>
                    <a:pt x="452" y="4694"/>
                  </a:lnTo>
                  <a:lnTo>
                    <a:pt x="0" y="4694"/>
                  </a:lnTo>
                  <a:lnTo>
                    <a:pt x="0" y="3209"/>
                  </a:lnTo>
                  <a:lnTo>
                    <a:pt x="452" y="3209"/>
                  </a:lnTo>
                  <a:lnTo>
                    <a:pt x="452" y="3371"/>
                  </a:lnTo>
                  <a:lnTo>
                    <a:pt x="1268" y="3371"/>
                  </a:lnTo>
                  <a:lnTo>
                    <a:pt x="1268" y="2952"/>
                  </a:lnTo>
                  <a:lnTo>
                    <a:pt x="1269" y="2933"/>
                  </a:lnTo>
                  <a:lnTo>
                    <a:pt x="1272" y="2913"/>
                  </a:lnTo>
                  <a:lnTo>
                    <a:pt x="1274" y="2894"/>
                  </a:lnTo>
                  <a:lnTo>
                    <a:pt x="1278" y="2876"/>
                  </a:lnTo>
                  <a:lnTo>
                    <a:pt x="1283" y="2858"/>
                  </a:lnTo>
                  <a:lnTo>
                    <a:pt x="1289" y="2840"/>
                  </a:lnTo>
                  <a:lnTo>
                    <a:pt x="1296" y="2823"/>
                  </a:lnTo>
                  <a:lnTo>
                    <a:pt x="1304" y="2806"/>
                  </a:lnTo>
                  <a:lnTo>
                    <a:pt x="1312" y="2790"/>
                  </a:lnTo>
                  <a:lnTo>
                    <a:pt x="1322" y="2775"/>
                  </a:lnTo>
                  <a:lnTo>
                    <a:pt x="1332" y="2760"/>
                  </a:lnTo>
                  <a:lnTo>
                    <a:pt x="1344" y="2745"/>
                  </a:lnTo>
                  <a:lnTo>
                    <a:pt x="1356" y="2731"/>
                  </a:lnTo>
                  <a:lnTo>
                    <a:pt x="1368" y="2719"/>
                  </a:lnTo>
                  <a:lnTo>
                    <a:pt x="1382" y="2707"/>
                  </a:lnTo>
                  <a:lnTo>
                    <a:pt x="1396" y="2695"/>
                  </a:lnTo>
                  <a:lnTo>
                    <a:pt x="1350" y="2675"/>
                  </a:lnTo>
                  <a:lnTo>
                    <a:pt x="1306" y="2652"/>
                  </a:lnTo>
                  <a:lnTo>
                    <a:pt x="1262" y="2627"/>
                  </a:lnTo>
                  <a:lnTo>
                    <a:pt x="1219" y="2600"/>
                  </a:lnTo>
                  <a:lnTo>
                    <a:pt x="1179" y="2572"/>
                  </a:lnTo>
                  <a:lnTo>
                    <a:pt x="1140" y="2541"/>
                  </a:lnTo>
                  <a:lnTo>
                    <a:pt x="1102" y="2508"/>
                  </a:lnTo>
                  <a:lnTo>
                    <a:pt x="1066" y="2474"/>
                  </a:lnTo>
                  <a:lnTo>
                    <a:pt x="1032" y="2439"/>
                  </a:lnTo>
                  <a:lnTo>
                    <a:pt x="1000" y="2401"/>
                  </a:lnTo>
                  <a:lnTo>
                    <a:pt x="970" y="2363"/>
                  </a:lnTo>
                  <a:lnTo>
                    <a:pt x="942" y="2323"/>
                  </a:lnTo>
                  <a:lnTo>
                    <a:pt x="915" y="2281"/>
                  </a:lnTo>
                  <a:lnTo>
                    <a:pt x="891" y="2239"/>
                  </a:lnTo>
                  <a:lnTo>
                    <a:pt x="868" y="2195"/>
                  </a:lnTo>
                  <a:lnTo>
                    <a:pt x="847" y="2149"/>
                  </a:lnTo>
                  <a:lnTo>
                    <a:pt x="829" y="2103"/>
                  </a:lnTo>
                  <a:lnTo>
                    <a:pt x="813" y="2056"/>
                  </a:lnTo>
                  <a:lnTo>
                    <a:pt x="799" y="2008"/>
                  </a:lnTo>
                  <a:lnTo>
                    <a:pt x="788" y="1958"/>
                  </a:lnTo>
                  <a:lnTo>
                    <a:pt x="783" y="1933"/>
                  </a:lnTo>
                  <a:lnTo>
                    <a:pt x="779" y="1908"/>
                  </a:lnTo>
                  <a:lnTo>
                    <a:pt x="776" y="1882"/>
                  </a:lnTo>
                  <a:lnTo>
                    <a:pt x="772" y="1857"/>
                  </a:lnTo>
                  <a:lnTo>
                    <a:pt x="770" y="1831"/>
                  </a:lnTo>
                  <a:lnTo>
                    <a:pt x="768" y="1804"/>
                  </a:lnTo>
                  <a:lnTo>
                    <a:pt x="767" y="1779"/>
                  </a:lnTo>
                  <a:lnTo>
                    <a:pt x="767" y="1752"/>
                  </a:lnTo>
                  <a:lnTo>
                    <a:pt x="767" y="1726"/>
                  </a:lnTo>
                  <a:lnTo>
                    <a:pt x="768" y="1699"/>
                  </a:lnTo>
                  <a:lnTo>
                    <a:pt x="770" y="1673"/>
                  </a:lnTo>
                  <a:lnTo>
                    <a:pt x="772" y="1648"/>
                  </a:lnTo>
                  <a:lnTo>
                    <a:pt x="776" y="1622"/>
                  </a:lnTo>
                  <a:lnTo>
                    <a:pt x="779" y="1597"/>
                  </a:lnTo>
                  <a:lnTo>
                    <a:pt x="783" y="1571"/>
                  </a:lnTo>
                  <a:lnTo>
                    <a:pt x="788" y="1546"/>
                  </a:lnTo>
                  <a:lnTo>
                    <a:pt x="799" y="1497"/>
                  </a:lnTo>
                  <a:lnTo>
                    <a:pt x="813" y="1449"/>
                  </a:lnTo>
                  <a:lnTo>
                    <a:pt x="829" y="1401"/>
                  </a:lnTo>
                  <a:lnTo>
                    <a:pt x="847" y="1354"/>
                  </a:lnTo>
                  <a:lnTo>
                    <a:pt x="868" y="1309"/>
                  </a:lnTo>
                  <a:lnTo>
                    <a:pt x="891" y="1266"/>
                  </a:lnTo>
                  <a:lnTo>
                    <a:pt x="915" y="1222"/>
                  </a:lnTo>
                  <a:lnTo>
                    <a:pt x="942" y="1181"/>
                  </a:lnTo>
                  <a:lnTo>
                    <a:pt x="970" y="1141"/>
                  </a:lnTo>
                  <a:lnTo>
                    <a:pt x="1000" y="1103"/>
                  </a:lnTo>
                  <a:lnTo>
                    <a:pt x="1032" y="1066"/>
                  </a:lnTo>
                  <a:lnTo>
                    <a:pt x="1066" y="1030"/>
                  </a:lnTo>
                  <a:lnTo>
                    <a:pt x="1101" y="997"/>
                  </a:lnTo>
                  <a:lnTo>
                    <a:pt x="1139" y="964"/>
                  </a:lnTo>
                  <a:lnTo>
                    <a:pt x="1177" y="934"/>
                  </a:lnTo>
                  <a:lnTo>
                    <a:pt x="1217" y="905"/>
                  </a:lnTo>
                  <a:lnTo>
                    <a:pt x="1259" y="878"/>
                  </a:lnTo>
                  <a:lnTo>
                    <a:pt x="1301" y="854"/>
                  </a:lnTo>
                  <a:lnTo>
                    <a:pt x="1346" y="832"/>
                  </a:lnTo>
                  <a:lnTo>
                    <a:pt x="1391" y="811"/>
                  </a:lnTo>
                  <a:lnTo>
                    <a:pt x="1438" y="793"/>
                  </a:lnTo>
                  <a:lnTo>
                    <a:pt x="1484" y="777"/>
                  </a:lnTo>
                  <a:lnTo>
                    <a:pt x="1533" y="763"/>
                  </a:lnTo>
                  <a:lnTo>
                    <a:pt x="1582" y="752"/>
                  </a:lnTo>
                  <a:lnTo>
                    <a:pt x="1608" y="746"/>
                  </a:lnTo>
                  <a:lnTo>
                    <a:pt x="1632" y="742"/>
                  </a:lnTo>
                  <a:lnTo>
                    <a:pt x="1658" y="739"/>
                  </a:lnTo>
                  <a:lnTo>
                    <a:pt x="1683" y="736"/>
                  </a:lnTo>
                  <a:lnTo>
                    <a:pt x="1710" y="734"/>
                  </a:lnTo>
                  <a:lnTo>
                    <a:pt x="1736" y="733"/>
                  </a:lnTo>
                  <a:lnTo>
                    <a:pt x="1762" y="732"/>
                  </a:lnTo>
                  <a:lnTo>
                    <a:pt x="1788" y="730"/>
                  </a:lnTo>
                  <a:lnTo>
                    <a:pt x="1814" y="732"/>
                  </a:lnTo>
                  <a:lnTo>
                    <a:pt x="1841" y="733"/>
                  </a:lnTo>
                  <a:lnTo>
                    <a:pt x="1867" y="734"/>
                  </a:lnTo>
                  <a:lnTo>
                    <a:pt x="1893" y="736"/>
                  </a:lnTo>
                  <a:lnTo>
                    <a:pt x="1919" y="739"/>
                  </a:lnTo>
                  <a:lnTo>
                    <a:pt x="1944" y="742"/>
                  </a:lnTo>
                  <a:lnTo>
                    <a:pt x="1969" y="746"/>
                  </a:lnTo>
                  <a:lnTo>
                    <a:pt x="1994" y="752"/>
                  </a:lnTo>
                  <a:lnTo>
                    <a:pt x="2043" y="763"/>
                  </a:lnTo>
                  <a:lnTo>
                    <a:pt x="2092" y="777"/>
                  </a:lnTo>
                  <a:lnTo>
                    <a:pt x="2139" y="793"/>
                  </a:lnTo>
                  <a:lnTo>
                    <a:pt x="2186" y="811"/>
                  </a:lnTo>
                  <a:lnTo>
                    <a:pt x="2230" y="832"/>
                  </a:lnTo>
                  <a:lnTo>
                    <a:pt x="2275" y="854"/>
                  </a:lnTo>
                  <a:lnTo>
                    <a:pt x="2318" y="878"/>
                  </a:lnTo>
                  <a:lnTo>
                    <a:pt x="2359" y="905"/>
                  </a:lnTo>
                  <a:lnTo>
                    <a:pt x="2399" y="934"/>
                  </a:lnTo>
                  <a:lnTo>
                    <a:pt x="2438" y="964"/>
                  </a:lnTo>
                  <a:lnTo>
                    <a:pt x="2475" y="997"/>
                  </a:lnTo>
                  <a:lnTo>
                    <a:pt x="2510" y="1030"/>
                  </a:lnTo>
                  <a:lnTo>
                    <a:pt x="2544" y="1066"/>
                  </a:lnTo>
                  <a:lnTo>
                    <a:pt x="2576" y="1103"/>
                  </a:lnTo>
                  <a:lnTo>
                    <a:pt x="2606" y="1141"/>
                  </a:lnTo>
                  <a:lnTo>
                    <a:pt x="2635" y="1181"/>
                  </a:lnTo>
                  <a:lnTo>
                    <a:pt x="2661" y="1222"/>
                  </a:lnTo>
                  <a:lnTo>
                    <a:pt x="2686" y="1266"/>
                  </a:lnTo>
                  <a:lnTo>
                    <a:pt x="2708" y="1309"/>
                  </a:lnTo>
                  <a:lnTo>
                    <a:pt x="2729" y="1354"/>
                  </a:lnTo>
                  <a:lnTo>
                    <a:pt x="2748" y="1401"/>
                  </a:lnTo>
                  <a:lnTo>
                    <a:pt x="2764" y="1449"/>
                  </a:lnTo>
                  <a:lnTo>
                    <a:pt x="2778" y="1497"/>
                  </a:lnTo>
                  <a:lnTo>
                    <a:pt x="2788" y="1546"/>
                  </a:lnTo>
                  <a:lnTo>
                    <a:pt x="2793" y="1571"/>
                  </a:lnTo>
                  <a:lnTo>
                    <a:pt x="2798" y="1597"/>
                  </a:lnTo>
                  <a:lnTo>
                    <a:pt x="2801" y="1622"/>
                  </a:lnTo>
                  <a:lnTo>
                    <a:pt x="2804" y="1648"/>
                  </a:lnTo>
                  <a:lnTo>
                    <a:pt x="2806" y="1673"/>
                  </a:lnTo>
                  <a:lnTo>
                    <a:pt x="2808" y="1699"/>
                  </a:lnTo>
                  <a:lnTo>
                    <a:pt x="2809" y="1726"/>
                  </a:lnTo>
                  <a:lnTo>
                    <a:pt x="2809" y="1752"/>
                  </a:lnTo>
                  <a:lnTo>
                    <a:pt x="2809" y="1779"/>
                  </a:lnTo>
                  <a:lnTo>
                    <a:pt x="2808" y="1804"/>
                  </a:lnTo>
                  <a:lnTo>
                    <a:pt x="2806" y="1831"/>
                  </a:lnTo>
                  <a:lnTo>
                    <a:pt x="2804" y="1857"/>
                  </a:lnTo>
                  <a:lnTo>
                    <a:pt x="2801" y="1882"/>
                  </a:lnTo>
                  <a:lnTo>
                    <a:pt x="2798" y="1908"/>
                  </a:lnTo>
                  <a:lnTo>
                    <a:pt x="2793" y="1933"/>
                  </a:lnTo>
                  <a:lnTo>
                    <a:pt x="2788" y="1958"/>
                  </a:lnTo>
                  <a:lnTo>
                    <a:pt x="2778" y="2008"/>
                  </a:lnTo>
                  <a:lnTo>
                    <a:pt x="2764" y="2056"/>
                  </a:lnTo>
                  <a:lnTo>
                    <a:pt x="2748" y="2103"/>
                  </a:lnTo>
                  <a:lnTo>
                    <a:pt x="2729" y="2149"/>
                  </a:lnTo>
                  <a:lnTo>
                    <a:pt x="2708" y="2195"/>
                  </a:lnTo>
                  <a:lnTo>
                    <a:pt x="2686" y="2239"/>
                  </a:lnTo>
                  <a:lnTo>
                    <a:pt x="2661" y="2281"/>
                  </a:lnTo>
                  <a:lnTo>
                    <a:pt x="2635" y="2323"/>
                  </a:lnTo>
                  <a:lnTo>
                    <a:pt x="2606" y="2363"/>
                  </a:lnTo>
                  <a:lnTo>
                    <a:pt x="2576" y="2401"/>
                  </a:lnTo>
                  <a:lnTo>
                    <a:pt x="2544" y="2439"/>
                  </a:lnTo>
                  <a:lnTo>
                    <a:pt x="2510" y="2474"/>
                  </a:lnTo>
                  <a:lnTo>
                    <a:pt x="2488" y="2496"/>
                  </a:lnTo>
                  <a:lnTo>
                    <a:pt x="2465" y="2517"/>
                  </a:lnTo>
                  <a:lnTo>
                    <a:pt x="2440" y="2538"/>
                  </a:lnTo>
                  <a:lnTo>
                    <a:pt x="2416" y="2558"/>
                  </a:lnTo>
                  <a:lnTo>
                    <a:pt x="2390" y="2577"/>
                  </a:lnTo>
                  <a:lnTo>
                    <a:pt x="2365" y="2595"/>
                  </a:lnTo>
                  <a:lnTo>
                    <a:pt x="2338" y="2612"/>
                  </a:lnTo>
                  <a:lnTo>
                    <a:pt x="2311" y="2629"/>
                  </a:lnTo>
                  <a:close/>
                  <a:moveTo>
                    <a:pt x="4969" y="2053"/>
                  </a:moveTo>
                  <a:lnTo>
                    <a:pt x="4437" y="1746"/>
                  </a:lnTo>
                  <a:lnTo>
                    <a:pt x="4437" y="2349"/>
                  </a:lnTo>
                  <a:lnTo>
                    <a:pt x="4473" y="2341"/>
                  </a:lnTo>
                  <a:lnTo>
                    <a:pt x="4509" y="2332"/>
                  </a:lnTo>
                  <a:lnTo>
                    <a:pt x="4544" y="2322"/>
                  </a:lnTo>
                  <a:lnTo>
                    <a:pt x="4579" y="2310"/>
                  </a:lnTo>
                  <a:lnTo>
                    <a:pt x="4613" y="2297"/>
                  </a:lnTo>
                  <a:lnTo>
                    <a:pt x="4647" y="2283"/>
                  </a:lnTo>
                  <a:lnTo>
                    <a:pt x="4680" y="2267"/>
                  </a:lnTo>
                  <a:lnTo>
                    <a:pt x="4712" y="2251"/>
                  </a:lnTo>
                  <a:lnTo>
                    <a:pt x="4744" y="2233"/>
                  </a:lnTo>
                  <a:lnTo>
                    <a:pt x="4775" y="2214"/>
                  </a:lnTo>
                  <a:lnTo>
                    <a:pt x="4805" y="2195"/>
                  </a:lnTo>
                  <a:lnTo>
                    <a:pt x="4835" y="2174"/>
                  </a:lnTo>
                  <a:lnTo>
                    <a:pt x="4862" y="2151"/>
                  </a:lnTo>
                  <a:lnTo>
                    <a:pt x="4890" y="2129"/>
                  </a:lnTo>
                  <a:lnTo>
                    <a:pt x="4917" y="2105"/>
                  </a:lnTo>
                  <a:lnTo>
                    <a:pt x="4943" y="2080"/>
                  </a:lnTo>
                  <a:lnTo>
                    <a:pt x="4969" y="2053"/>
                  </a:lnTo>
                  <a:close/>
                  <a:moveTo>
                    <a:pt x="3870" y="1419"/>
                  </a:moveTo>
                  <a:lnTo>
                    <a:pt x="3314" y="1098"/>
                  </a:lnTo>
                  <a:lnTo>
                    <a:pt x="3304" y="1132"/>
                  </a:lnTo>
                  <a:lnTo>
                    <a:pt x="3296" y="1167"/>
                  </a:lnTo>
                  <a:lnTo>
                    <a:pt x="3288" y="1203"/>
                  </a:lnTo>
                  <a:lnTo>
                    <a:pt x="3282" y="1239"/>
                  </a:lnTo>
                  <a:lnTo>
                    <a:pt x="3277" y="1275"/>
                  </a:lnTo>
                  <a:lnTo>
                    <a:pt x="3273" y="1312"/>
                  </a:lnTo>
                  <a:lnTo>
                    <a:pt x="3271" y="1349"/>
                  </a:lnTo>
                  <a:lnTo>
                    <a:pt x="3270" y="1387"/>
                  </a:lnTo>
                  <a:lnTo>
                    <a:pt x="3271" y="1432"/>
                  </a:lnTo>
                  <a:lnTo>
                    <a:pt x="3275" y="1477"/>
                  </a:lnTo>
                  <a:lnTo>
                    <a:pt x="3280" y="1520"/>
                  </a:lnTo>
                  <a:lnTo>
                    <a:pt x="3286" y="1564"/>
                  </a:lnTo>
                  <a:lnTo>
                    <a:pt x="3295" y="1606"/>
                  </a:lnTo>
                  <a:lnTo>
                    <a:pt x="3305" y="1648"/>
                  </a:lnTo>
                  <a:lnTo>
                    <a:pt x="3318" y="1689"/>
                  </a:lnTo>
                  <a:lnTo>
                    <a:pt x="3332" y="1730"/>
                  </a:lnTo>
                  <a:lnTo>
                    <a:pt x="3870" y="1419"/>
                  </a:lnTo>
                  <a:close/>
                  <a:moveTo>
                    <a:pt x="3493" y="766"/>
                  </a:moveTo>
                  <a:lnTo>
                    <a:pt x="4060" y="1092"/>
                  </a:lnTo>
                  <a:lnTo>
                    <a:pt x="4060" y="426"/>
                  </a:lnTo>
                  <a:lnTo>
                    <a:pt x="4024" y="433"/>
                  </a:lnTo>
                  <a:lnTo>
                    <a:pt x="3988" y="443"/>
                  </a:lnTo>
                  <a:lnTo>
                    <a:pt x="3952" y="454"/>
                  </a:lnTo>
                  <a:lnTo>
                    <a:pt x="3918" y="465"/>
                  </a:lnTo>
                  <a:lnTo>
                    <a:pt x="3884" y="478"/>
                  </a:lnTo>
                  <a:lnTo>
                    <a:pt x="3850" y="492"/>
                  </a:lnTo>
                  <a:lnTo>
                    <a:pt x="3818" y="507"/>
                  </a:lnTo>
                  <a:lnTo>
                    <a:pt x="3786" y="524"/>
                  </a:lnTo>
                  <a:lnTo>
                    <a:pt x="3754" y="542"/>
                  </a:lnTo>
                  <a:lnTo>
                    <a:pt x="3725" y="560"/>
                  </a:lnTo>
                  <a:lnTo>
                    <a:pt x="3695" y="580"/>
                  </a:lnTo>
                  <a:lnTo>
                    <a:pt x="3665" y="601"/>
                  </a:lnTo>
                  <a:lnTo>
                    <a:pt x="3637" y="623"/>
                  </a:lnTo>
                  <a:lnTo>
                    <a:pt x="3610" y="645"/>
                  </a:lnTo>
                  <a:lnTo>
                    <a:pt x="3583" y="670"/>
                  </a:lnTo>
                  <a:lnTo>
                    <a:pt x="3558" y="694"/>
                  </a:lnTo>
                  <a:lnTo>
                    <a:pt x="3525" y="729"/>
                  </a:lnTo>
                  <a:lnTo>
                    <a:pt x="3493" y="766"/>
                  </a:lnTo>
                  <a:close/>
                  <a:moveTo>
                    <a:pt x="4625" y="1419"/>
                  </a:moveTo>
                  <a:lnTo>
                    <a:pt x="5168" y="1732"/>
                  </a:lnTo>
                  <a:lnTo>
                    <a:pt x="5182" y="1692"/>
                  </a:lnTo>
                  <a:lnTo>
                    <a:pt x="5194" y="1650"/>
                  </a:lnTo>
                  <a:lnTo>
                    <a:pt x="5205" y="1607"/>
                  </a:lnTo>
                  <a:lnTo>
                    <a:pt x="5214" y="1565"/>
                  </a:lnTo>
                  <a:lnTo>
                    <a:pt x="5221" y="1521"/>
                  </a:lnTo>
                  <a:lnTo>
                    <a:pt x="5225" y="1477"/>
                  </a:lnTo>
                  <a:lnTo>
                    <a:pt x="5228" y="1432"/>
                  </a:lnTo>
                  <a:lnTo>
                    <a:pt x="5230" y="1387"/>
                  </a:lnTo>
                  <a:lnTo>
                    <a:pt x="5230" y="1349"/>
                  </a:lnTo>
                  <a:lnTo>
                    <a:pt x="5227" y="1312"/>
                  </a:lnTo>
                  <a:lnTo>
                    <a:pt x="5223" y="1274"/>
                  </a:lnTo>
                  <a:lnTo>
                    <a:pt x="5219" y="1238"/>
                  </a:lnTo>
                  <a:lnTo>
                    <a:pt x="5212" y="1201"/>
                  </a:lnTo>
                  <a:lnTo>
                    <a:pt x="5205" y="1166"/>
                  </a:lnTo>
                  <a:lnTo>
                    <a:pt x="5195" y="1131"/>
                  </a:lnTo>
                  <a:lnTo>
                    <a:pt x="5186" y="1096"/>
                  </a:lnTo>
                  <a:lnTo>
                    <a:pt x="4625" y="1419"/>
                  </a:lnTo>
                  <a:close/>
                  <a:moveTo>
                    <a:pt x="4060" y="1746"/>
                  </a:moveTo>
                  <a:lnTo>
                    <a:pt x="3530" y="2051"/>
                  </a:lnTo>
                  <a:lnTo>
                    <a:pt x="3558" y="2080"/>
                  </a:lnTo>
                  <a:lnTo>
                    <a:pt x="3583" y="2105"/>
                  </a:lnTo>
                  <a:lnTo>
                    <a:pt x="3610" y="2128"/>
                  </a:lnTo>
                  <a:lnTo>
                    <a:pt x="3637" y="2151"/>
                  </a:lnTo>
                  <a:lnTo>
                    <a:pt x="3665" y="2173"/>
                  </a:lnTo>
                  <a:lnTo>
                    <a:pt x="3695" y="2194"/>
                  </a:lnTo>
                  <a:lnTo>
                    <a:pt x="3725" y="2214"/>
                  </a:lnTo>
                  <a:lnTo>
                    <a:pt x="3754" y="2232"/>
                  </a:lnTo>
                  <a:lnTo>
                    <a:pt x="3786" y="2250"/>
                  </a:lnTo>
                  <a:lnTo>
                    <a:pt x="3818" y="2266"/>
                  </a:lnTo>
                  <a:lnTo>
                    <a:pt x="3850" y="2282"/>
                  </a:lnTo>
                  <a:lnTo>
                    <a:pt x="3884" y="2296"/>
                  </a:lnTo>
                  <a:lnTo>
                    <a:pt x="3918" y="2309"/>
                  </a:lnTo>
                  <a:lnTo>
                    <a:pt x="3952" y="2321"/>
                  </a:lnTo>
                  <a:lnTo>
                    <a:pt x="3988" y="2331"/>
                  </a:lnTo>
                  <a:lnTo>
                    <a:pt x="4024" y="2341"/>
                  </a:lnTo>
                  <a:lnTo>
                    <a:pt x="4060" y="2348"/>
                  </a:lnTo>
                  <a:lnTo>
                    <a:pt x="4060" y="1746"/>
                  </a:lnTo>
                  <a:close/>
                  <a:moveTo>
                    <a:pt x="4437" y="1092"/>
                  </a:moveTo>
                  <a:lnTo>
                    <a:pt x="5006" y="763"/>
                  </a:lnTo>
                  <a:lnTo>
                    <a:pt x="4975" y="728"/>
                  </a:lnTo>
                  <a:lnTo>
                    <a:pt x="4943" y="694"/>
                  </a:lnTo>
                  <a:lnTo>
                    <a:pt x="4917" y="669"/>
                  </a:lnTo>
                  <a:lnTo>
                    <a:pt x="4890" y="645"/>
                  </a:lnTo>
                  <a:lnTo>
                    <a:pt x="4862" y="622"/>
                  </a:lnTo>
                  <a:lnTo>
                    <a:pt x="4835" y="601"/>
                  </a:lnTo>
                  <a:lnTo>
                    <a:pt x="4805" y="579"/>
                  </a:lnTo>
                  <a:lnTo>
                    <a:pt x="4775" y="559"/>
                  </a:lnTo>
                  <a:lnTo>
                    <a:pt x="4744" y="541"/>
                  </a:lnTo>
                  <a:lnTo>
                    <a:pt x="4712" y="523"/>
                  </a:lnTo>
                  <a:lnTo>
                    <a:pt x="4680" y="506"/>
                  </a:lnTo>
                  <a:lnTo>
                    <a:pt x="4647" y="491"/>
                  </a:lnTo>
                  <a:lnTo>
                    <a:pt x="4613" y="477"/>
                  </a:lnTo>
                  <a:lnTo>
                    <a:pt x="4579" y="463"/>
                  </a:lnTo>
                  <a:lnTo>
                    <a:pt x="4544" y="453"/>
                  </a:lnTo>
                  <a:lnTo>
                    <a:pt x="4509" y="442"/>
                  </a:lnTo>
                  <a:lnTo>
                    <a:pt x="4473" y="432"/>
                  </a:lnTo>
                  <a:lnTo>
                    <a:pt x="4437" y="425"/>
                  </a:lnTo>
                  <a:lnTo>
                    <a:pt x="4437" y="1092"/>
                  </a:lnTo>
                  <a:close/>
                  <a:moveTo>
                    <a:pt x="2318" y="2243"/>
                  </a:moveTo>
                  <a:lnTo>
                    <a:pt x="1925" y="2016"/>
                  </a:lnTo>
                  <a:lnTo>
                    <a:pt x="1925" y="2461"/>
                  </a:lnTo>
                  <a:lnTo>
                    <a:pt x="1953" y="2455"/>
                  </a:lnTo>
                  <a:lnTo>
                    <a:pt x="1979" y="2448"/>
                  </a:lnTo>
                  <a:lnTo>
                    <a:pt x="2005" y="2441"/>
                  </a:lnTo>
                  <a:lnTo>
                    <a:pt x="2030" y="2432"/>
                  </a:lnTo>
                  <a:lnTo>
                    <a:pt x="2056" y="2423"/>
                  </a:lnTo>
                  <a:lnTo>
                    <a:pt x="2080" y="2412"/>
                  </a:lnTo>
                  <a:lnTo>
                    <a:pt x="2105" y="2400"/>
                  </a:lnTo>
                  <a:lnTo>
                    <a:pt x="2128" y="2389"/>
                  </a:lnTo>
                  <a:lnTo>
                    <a:pt x="2152" y="2376"/>
                  </a:lnTo>
                  <a:lnTo>
                    <a:pt x="2175" y="2362"/>
                  </a:lnTo>
                  <a:lnTo>
                    <a:pt x="2196" y="2347"/>
                  </a:lnTo>
                  <a:lnTo>
                    <a:pt x="2219" y="2331"/>
                  </a:lnTo>
                  <a:lnTo>
                    <a:pt x="2239" y="2315"/>
                  </a:lnTo>
                  <a:lnTo>
                    <a:pt x="2260" y="2298"/>
                  </a:lnTo>
                  <a:lnTo>
                    <a:pt x="2279" y="2281"/>
                  </a:lnTo>
                  <a:lnTo>
                    <a:pt x="2299" y="2262"/>
                  </a:lnTo>
                  <a:lnTo>
                    <a:pt x="2318" y="2243"/>
                  </a:lnTo>
                  <a:close/>
                  <a:moveTo>
                    <a:pt x="1509" y="1776"/>
                  </a:moveTo>
                  <a:lnTo>
                    <a:pt x="1098" y="1539"/>
                  </a:lnTo>
                  <a:lnTo>
                    <a:pt x="1092" y="1565"/>
                  </a:lnTo>
                  <a:lnTo>
                    <a:pt x="1084" y="1590"/>
                  </a:lnTo>
                  <a:lnTo>
                    <a:pt x="1079" y="1616"/>
                  </a:lnTo>
                  <a:lnTo>
                    <a:pt x="1075" y="1643"/>
                  </a:lnTo>
                  <a:lnTo>
                    <a:pt x="1072" y="1670"/>
                  </a:lnTo>
                  <a:lnTo>
                    <a:pt x="1068" y="1697"/>
                  </a:lnTo>
                  <a:lnTo>
                    <a:pt x="1067" y="1725"/>
                  </a:lnTo>
                  <a:lnTo>
                    <a:pt x="1066" y="1752"/>
                  </a:lnTo>
                  <a:lnTo>
                    <a:pt x="1067" y="1785"/>
                  </a:lnTo>
                  <a:lnTo>
                    <a:pt x="1069" y="1818"/>
                  </a:lnTo>
                  <a:lnTo>
                    <a:pt x="1074" y="1850"/>
                  </a:lnTo>
                  <a:lnTo>
                    <a:pt x="1078" y="1882"/>
                  </a:lnTo>
                  <a:lnTo>
                    <a:pt x="1084" y="1914"/>
                  </a:lnTo>
                  <a:lnTo>
                    <a:pt x="1093" y="1945"/>
                  </a:lnTo>
                  <a:lnTo>
                    <a:pt x="1101" y="1975"/>
                  </a:lnTo>
                  <a:lnTo>
                    <a:pt x="1112" y="2004"/>
                  </a:lnTo>
                  <a:lnTo>
                    <a:pt x="1509" y="1776"/>
                  </a:lnTo>
                  <a:close/>
                  <a:moveTo>
                    <a:pt x="1230" y="1295"/>
                  </a:moveTo>
                  <a:lnTo>
                    <a:pt x="1647" y="1535"/>
                  </a:lnTo>
                  <a:lnTo>
                    <a:pt x="1647" y="1044"/>
                  </a:lnTo>
                  <a:lnTo>
                    <a:pt x="1621" y="1050"/>
                  </a:lnTo>
                  <a:lnTo>
                    <a:pt x="1595" y="1056"/>
                  </a:lnTo>
                  <a:lnTo>
                    <a:pt x="1569" y="1065"/>
                  </a:lnTo>
                  <a:lnTo>
                    <a:pt x="1544" y="1073"/>
                  </a:lnTo>
                  <a:lnTo>
                    <a:pt x="1519" y="1083"/>
                  </a:lnTo>
                  <a:lnTo>
                    <a:pt x="1494" y="1092"/>
                  </a:lnTo>
                  <a:lnTo>
                    <a:pt x="1470" y="1104"/>
                  </a:lnTo>
                  <a:lnTo>
                    <a:pt x="1446" y="1116"/>
                  </a:lnTo>
                  <a:lnTo>
                    <a:pt x="1424" y="1130"/>
                  </a:lnTo>
                  <a:lnTo>
                    <a:pt x="1400" y="1143"/>
                  </a:lnTo>
                  <a:lnTo>
                    <a:pt x="1379" y="1157"/>
                  </a:lnTo>
                  <a:lnTo>
                    <a:pt x="1358" y="1173"/>
                  </a:lnTo>
                  <a:lnTo>
                    <a:pt x="1337" y="1189"/>
                  </a:lnTo>
                  <a:lnTo>
                    <a:pt x="1316" y="1206"/>
                  </a:lnTo>
                  <a:lnTo>
                    <a:pt x="1297" y="1223"/>
                  </a:lnTo>
                  <a:lnTo>
                    <a:pt x="1278" y="1241"/>
                  </a:lnTo>
                  <a:lnTo>
                    <a:pt x="1254" y="1267"/>
                  </a:lnTo>
                  <a:lnTo>
                    <a:pt x="1230" y="1295"/>
                  </a:lnTo>
                  <a:close/>
                  <a:moveTo>
                    <a:pt x="2064" y="1776"/>
                  </a:moveTo>
                  <a:lnTo>
                    <a:pt x="2464" y="2007"/>
                  </a:lnTo>
                  <a:lnTo>
                    <a:pt x="2474" y="1977"/>
                  </a:lnTo>
                  <a:lnTo>
                    <a:pt x="2484" y="1946"/>
                  </a:lnTo>
                  <a:lnTo>
                    <a:pt x="2491" y="1915"/>
                  </a:lnTo>
                  <a:lnTo>
                    <a:pt x="2498" y="1883"/>
                  </a:lnTo>
                  <a:lnTo>
                    <a:pt x="2503" y="1851"/>
                  </a:lnTo>
                  <a:lnTo>
                    <a:pt x="2507" y="1818"/>
                  </a:lnTo>
                  <a:lnTo>
                    <a:pt x="2509" y="1785"/>
                  </a:lnTo>
                  <a:lnTo>
                    <a:pt x="2510" y="1752"/>
                  </a:lnTo>
                  <a:lnTo>
                    <a:pt x="2509" y="1725"/>
                  </a:lnTo>
                  <a:lnTo>
                    <a:pt x="2508" y="1697"/>
                  </a:lnTo>
                  <a:lnTo>
                    <a:pt x="2505" y="1669"/>
                  </a:lnTo>
                  <a:lnTo>
                    <a:pt x="2502" y="1642"/>
                  </a:lnTo>
                  <a:lnTo>
                    <a:pt x="2497" y="1615"/>
                  </a:lnTo>
                  <a:lnTo>
                    <a:pt x="2491" y="1589"/>
                  </a:lnTo>
                  <a:lnTo>
                    <a:pt x="2485" y="1563"/>
                  </a:lnTo>
                  <a:lnTo>
                    <a:pt x="2477" y="1537"/>
                  </a:lnTo>
                  <a:lnTo>
                    <a:pt x="2064" y="1776"/>
                  </a:lnTo>
                  <a:close/>
                  <a:moveTo>
                    <a:pt x="1647" y="2016"/>
                  </a:moveTo>
                  <a:lnTo>
                    <a:pt x="1258" y="2242"/>
                  </a:lnTo>
                  <a:lnTo>
                    <a:pt x="1278" y="2262"/>
                  </a:lnTo>
                  <a:lnTo>
                    <a:pt x="1297" y="2280"/>
                  </a:lnTo>
                  <a:lnTo>
                    <a:pt x="1316" y="2298"/>
                  </a:lnTo>
                  <a:lnTo>
                    <a:pt x="1337" y="2315"/>
                  </a:lnTo>
                  <a:lnTo>
                    <a:pt x="1358" y="2331"/>
                  </a:lnTo>
                  <a:lnTo>
                    <a:pt x="1379" y="2346"/>
                  </a:lnTo>
                  <a:lnTo>
                    <a:pt x="1400" y="2361"/>
                  </a:lnTo>
                  <a:lnTo>
                    <a:pt x="1424" y="2375"/>
                  </a:lnTo>
                  <a:lnTo>
                    <a:pt x="1446" y="2388"/>
                  </a:lnTo>
                  <a:lnTo>
                    <a:pt x="1470" y="2400"/>
                  </a:lnTo>
                  <a:lnTo>
                    <a:pt x="1494" y="2411"/>
                  </a:lnTo>
                  <a:lnTo>
                    <a:pt x="1519" y="2422"/>
                  </a:lnTo>
                  <a:lnTo>
                    <a:pt x="1544" y="2431"/>
                  </a:lnTo>
                  <a:lnTo>
                    <a:pt x="1569" y="2440"/>
                  </a:lnTo>
                  <a:lnTo>
                    <a:pt x="1595" y="2447"/>
                  </a:lnTo>
                  <a:lnTo>
                    <a:pt x="1621" y="2455"/>
                  </a:lnTo>
                  <a:lnTo>
                    <a:pt x="1647" y="2460"/>
                  </a:lnTo>
                  <a:lnTo>
                    <a:pt x="1647" y="2016"/>
                  </a:lnTo>
                  <a:close/>
                  <a:moveTo>
                    <a:pt x="1925" y="1535"/>
                  </a:moveTo>
                  <a:lnTo>
                    <a:pt x="2345" y="1292"/>
                  </a:lnTo>
                  <a:lnTo>
                    <a:pt x="2322" y="1267"/>
                  </a:lnTo>
                  <a:lnTo>
                    <a:pt x="2299" y="1241"/>
                  </a:lnTo>
                  <a:lnTo>
                    <a:pt x="2279" y="1223"/>
                  </a:lnTo>
                  <a:lnTo>
                    <a:pt x="2260" y="1205"/>
                  </a:lnTo>
                  <a:lnTo>
                    <a:pt x="2239" y="1189"/>
                  </a:lnTo>
                  <a:lnTo>
                    <a:pt x="2219" y="1172"/>
                  </a:lnTo>
                  <a:lnTo>
                    <a:pt x="2196" y="1157"/>
                  </a:lnTo>
                  <a:lnTo>
                    <a:pt x="2175" y="1142"/>
                  </a:lnTo>
                  <a:lnTo>
                    <a:pt x="2152" y="1129"/>
                  </a:lnTo>
                  <a:lnTo>
                    <a:pt x="2128" y="1116"/>
                  </a:lnTo>
                  <a:lnTo>
                    <a:pt x="2105" y="1103"/>
                  </a:lnTo>
                  <a:lnTo>
                    <a:pt x="2080" y="1092"/>
                  </a:lnTo>
                  <a:lnTo>
                    <a:pt x="2056" y="1082"/>
                  </a:lnTo>
                  <a:lnTo>
                    <a:pt x="2030" y="1072"/>
                  </a:lnTo>
                  <a:lnTo>
                    <a:pt x="2005" y="1064"/>
                  </a:lnTo>
                  <a:lnTo>
                    <a:pt x="1979" y="1056"/>
                  </a:lnTo>
                  <a:lnTo>
                    <a:pt x="1953" y="1049"/>
                  </a:lnTo>
                  <a:lnTo>
                    <a:pt x="1925" y="1043"/>
                  </a:lnTo>
                  <a:lnTo>
                    <a:pt x="1925" y="1535"/>
                  </a:lnTo>
                  <a:close/>
                </a:path>
              </a:pathLst>
            </a:custGeom>
            <a:solidFill>
              <a:srgbClr val="FFFFFF"/>
            </a:solidFill>
            <a:ln>
              <a:noFill/>
            </a:ln>
            <a:extLst>
              <a:ext uri="{91240B29-F687-4F45-9708-019B960494DF}">
                <a14:hiddenLine w="9525">
                  <a:solidFill>
                    <a:srgbClr val="000000"/>
                  </a:solidFill>
                  <a:round/>
                </a14:hiddenLine>
              </a:ext>
            </a:extLst>
          </p:spPr>
          <p:txBody>
            <a:bodyPr anchor="ctr" tIns="540000"/>
            <a:lstStyle/>
            <a:p>
              <a:pPr defTabSz="914355">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sp>
          <p:nvSpPr>
            <p:cNvPr id="30" name="MH_SubTitle_5">
              <a:extLst>
                <a:ext uri="{FF2B5EF4-FFF2-40B4-BE49-F238E27FC236}">
                  <a16:creationId xmlns:a16="http://schemas.microsoft.com/office/drawing/2014/main" id="{216BA8FA-D23B-4255-9AB1-F835FD4566DB}"/>
                </a:ext>
              </a:extLst>
            </p:cNvPr>
            <p:cNvSpPr/>
            <p:nvPr>
              <p:custDataLst>
                <p:tags r:id="rId17"/>
              </p:custDataLst>
            </p:nvPr>
          </p:nvSpPr>
          <p:spPr>
            <a:xfrm>
              <a:off x="4469056" y="3317140"/>
              <a:ext cx="2161688" cy="1559981"/>
            </a:xfrm>
            <a:custGeom>
              <a:gdLst>
                <a:gd fmla="*/ 0 w 2309360" name="connsiteX0"/>
                <a:gd fmla="*/ 0 h 1666434" name="connsiteY0"/>
                <a:gd fmla="*/ 2309360 w 2309360" name="connsiteX1"/>
                <a:gd fmla="*/ 0 h 1666434" name="connsiteY1"/>
                <a:gd fmla="*/ 2309360 w 2309360" name="connsiteX2"/>
                <a:gd fmla="*/ 1305879 h 1666434" name="connsiteY2"/>
                <a:gd fmla="*/ 1530338 w 2309360" name="connsiteX3"/>
                <a:gd fmla="*/ 1305879 h 1666434" name="connsiteY3"/>
                <a:gd fmla="*/ 1154681 w 2309360" name="connsiteX4"/>
                <a:gd fmla="*/ 1666434 h 1666434" name="connsiteY4"/>
                <a:gd fmla="*/ 779023 w 2309360" name="connsiteX5"/>
                <a:gd fmla="*/ 1305879 h 1666434" name="connsiteY5"/>
                <a:gd fmla="*/ 0 w 2309360" name="connsiteX6"/>
                <a:gd fmla="*/ 1305879 h 1666434"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666434" w="2309360">
                  <a:moveTo>
                    <a:pt x="0" y="0"/>
                  </a:moveTo>
                  <a:lnTo>
                    <a:pt x="2309360" y="0"/>
                  </a:lnTo>
                  <a:lnTo>
                    <a:pt x="2309360" y="1305879"/>
                  </a:lnTo>
                  <a:lnTo>
                    <a:pt x="1530338" y="1305879"/>
                  </a:lnTo>
                  <a:lnTo>
                    <a:pt x="1154681" y="1666434"/>
                  </a:lnTo>
                  <a:lnTo>
                    <a:pt x="779023" y="1305879"/>
                  </a:lnTo>
                  <a:lnTo>
                    <a:pt x="0" y="1305879"/>
                  </a:lnTo>
                  <a:close/>
                </a:path>
              </a:pathLst>
            </a:custGeom>
            <a:noFill/>
            <a:ln algn="ctr" cap="flat" cmpd="sng" w="19050">
              <a:solidFill>
                <a:schemeClr val="accent2"/>
              </a:solidFill>
              <a:prstDash val="solid"/>
            </a:ln>
            <a:effectLst/>
          </p:spPr>
          <p:txBody>
            <a:bodyPr anchor="ctr" bIns="459000" lIns="0" rIns="0" tIns="0">
              <a:normAutofit/>
            </a:bodyPr>
            <a:lstStyle/>
            <a:p>
              <a:pPr algn="ctr" defTabSz="914355">
                <a:lnSpc>
                  <a:spcPct val="120000"/>
                </a:lnSpc>
                <a:defRPr/>
              </a:pPr>
              <a:endParaRPr altLang="en-US" kern="0" lang="zh-CN" sz="1015">
                <a:solidFill>
                  <a:schemeClr val="tx1">
                    <a:lumMod val="65000"/>
                    <a:lumOff val="35000"/>
                  </a:schemeClr>
                </a:solidFill>
                <a:latin charset="-122" panose="02020400000000000000" pitchFamily="18" typeface="Noto Serif CJK SC"/>
                <a:ea charset="-122" panose="02010601030101010101" pitchFamily="2" typeface="FZHei-B01S"/>
                <a:sym charset="-122" panose="02020400000000000000" pitchFamily="18" typeface="Noto Serif CJK SC"/>
              </a:endParaRPr>
            </a:p>
          </p:txBody>
        </p:sp>
      </p:grpSp>
      <p:sp>
        <p:nvSpPr>
          <p:cNvPr id="3" name="矩形 2"/>
          <p:cNvSpPr/>
          <p:nvPr/>
        </p:nvSpPr>
        <p:spPr>
          <a:xfrm>
            <a:off x="1447800" y="1833086"/>
            <a:ext cx="1914524" cy="731520"/>
          </a:xfrm>
          <a:prstGeom prst="rect">
            <a:avLst/>
          </a:prstGeom>
        </p:spPr>
        <p:txBody>
          <a:bodyPr wrap="square">
            <a:spAutoFit/>
          </a:bodyPr>
          <a:lstStyle/>
          <a:p>
            <a:pPr algn="ctr"/>
            <a:r>
              <a:rPr altLang="en-US" lang="zh-CN" sz="1400">
                <a:solidFill>
                  <a:schemeClr val="tx1">
                    <a:lumMod val="75000"/>
                    <a:lumOff val="25000"/>
                  </a:schemeClr>
                </a:solidFill>
                <a:cs typeface="+mn-ea"/>
                <a:sym typeface="+mn-lt"/>
              </a:rPr>
              <a:t>客户关系的管理意味着企业能够开发出更大蓝海市场</a:t>
            </a:r>
          </a:p>
        </p:txBody>
      </p:sp>
      <p:sp>
        <p:nvSpPr>
          <p:cNvPr id="32" name="矩形 31"/>
          <p:cNvSpPr/>
          <p:nvPr/>
        </p:nvSpPr>
        <p:spPr>
          <a:xfrm>
            <a:off x="3810000" y="1866900"/>
            <a:ext cx="1914524" cy="731520"/>
          </a:xfrm>
          <a:prstGeom prst="rect">
            <a:avLst/>
          </a:prstGeom>
        </p:spPr>
        <p:txBody>
          <a:bodyPr wrap="square">
            <a:spAutoFit/>
          </a:bodyPr>
          <a:lstStyle/>
          <a:p>
            <a:pPr algn="ctr"/>
            <a:r>
              <a:rPr altLang="en-US" lang="zh-CN" smtClean="0" sz="1400">
                <a:solidFill>
                  <a:schemeClr val="tx1">
                    <a:lumMod val="75000"/>
                    <a:lumOff val="25000"/>
                  </a:schemeClr>
                </a:solidFill>
                <a:cs typeface="+mn-ea"/>
                <a:sym typeface="+mn-lt"/>
              </a:rPr>
              <a:t>假如企业让客户休眠或者放弃了自己营销出来的客户</a:t>
            </a:r>
          </a:p>
        </p:txBody>
      </p:sp>
      <p:sp>
        <p:nvSpPr>
          <p:cNvPr id="33" name="矩形 32"/>
          <p:cNvSpPr/>
          <p:nvPr/>
        </p:nvSpPr>
        <p:spPr>
          <a:xfrm>
            <a:off x="6162618" y="1896130"/>
            <a:ext cx="1914524" cy="518160"/>
          </a:xfrm>
          <a:prstGeom prst="rect">
            <a:avLst/>
          </a:prstGeom>
        </p:spPr>
        <p:txBody>
          <a:bodyPr wrap="square">
            <a:spAutoFit/>
          </a:bodyPr>
          <a:lstStyle/>
          <a:p>
            <a:pPr algn="ctr"/>
            <a:r>
              <a:rPr altLang="en-US" lang="zh-CN" smtClean="0" sz="1400">
                <a:solidFill>
                  <a:schemeClr val="tx1">
                    <a:lumMod val="75000"/>
                    <a:lumOff val="25000"/>
                  </a:schemeClr>
                </a:solidFill>
                <a:cs typeface="+mn-ea"/>
                <a:sym typeface="+mn-lt"/>
              </a:rPr>
              <a:t>将会在后期为这一错误付出巨大的代价</a:t>
            </a:r>
          </a:p>
        </p:txBody>
      </p:sp>
      <p:sp>
        <p:nvSpPr>
          <p:cNvPr id="34" name="矩形 33"/>
          <p:cNvSpPr/>
          <p:nvPr/>
        </p:nvSpPr>
        <p:spPr>
          <a:xfrm>
            <a:off x="2590800" y="3052285"/>
            <a:ext cx="1914524" cy="731520"/>
          </a:xfrm>
          <a:prstGeom prst="rect">
            <a:avLst/>
          </a:prstGeom>
        </p:spPr>
        <p:txBody>
          <a:bodyPr wrap="square">
            <a:spAutoFit/>
          </a:bodyPr>
          <a:lstStyle/>
          <a:p>
            <a:pPr algn="ctr"/>
            <a:r>
              <a:rPr altLang="en-US" lang="zh-CN" smtClean="0" sz="1400">
                <a:solidFill>
                  <a:schemeClr val="tx1">
                    <a:lumMod val="75000"/>
                    <a:lumOff val="25000"/>
                  </a:schemeClr>
                </a:solidFill>
                <a:cs typeface="+mn-ea"/>
                <a:sym typeface="+mn-lt"/>
              </a:rPr>
              <a:t>这是几乎是每家企业日复一日，年复一年要不断开展的工作</a:t>
            </a:r>
          </a:p>
        </p:txBody>
      </p:sp>
      <p:sp>
        <p:nvSpPr>
          <p:cNvPr id="35" name="矩形 34"/>
          <p:cNvSpPr/>
          <p:nvPr/>
        </p:nvSpPr>
        <p:spPr>
          <a:xfrm>
            <a:off x="4953000" y="3105150"/>
            <a:ext cx="1914524" cy="518160"/>
          </a:xfrm>
          <a:prstGeom prst="rect">
            <a:avLst/>
          </a:prstGeom>
        </p:spPr>
        <p:txBody>
          <a:bodyPr wrap="square">
            <a:spAutoFit/>
          </a:bodyPr>
          <a:lstStyle/>
          <a:p>
            <a:pPr algn="ctr"/>
            <a:r>
              <a:rPr altLang="en-US" lang="zh-CN" smtClean="0" sz="1400">
                <a:solidFill>
                  <a:schemeClr val="tx1">
                    <a:lumMod val="75000"/>
                    <a:lumOff val="25000"/>
                  </a:schemeClr>
                </a:solidFill>
                <a:cs typeface="+mn-ea"/>
                <a:sym typeface="+mn-lt"/>
              </a:rPr>
              <a:t>这些成本和损失都是无法用金钱衡量的</a:t>
            </a:r>
          </a:p>
        </p:txBody>
      </p:sp>
    </p:spTree>
    <p:extLst>
      <p:ext uri="{BB962C8B-B14F-4D97-AF65-F5344CB8AC3E}">
        <p14:creationId val="4203591708"/>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500" fill="hold" id="7"/>
                                        <p:tgtEl>
                                          <p:spTgt spid="7"/>
                                        </p:tgtEl>
                                        <p:attrNameLst>
                                          <p:attrName>ppt_w</p:attrName>
                                        </p:attrNameLst>
                                      </p:cBhvr>
                                      <p:tavLst>
                                        <p:tav tm="0">
                                          <p:val>
                                            <p:fltVal val="0"/>
                                          </p:val>
                                        </p:tav>
                                        <p:tav tm="100000">
                                          <p:val>
                                            <p:strVal val="#ppt_w"/>
                                          </p:val>
                                        </p:tav>
                                      </p:tavLst>
                                    </p:anim>
                                    <p:anim calcmode="lin" valueType="num">
                                      <p:cBhvr>
                                        <p:cTn dur="500" fill="hold" id="8"/>
                                        <p:tgtEl>
                                          <p:spTgt spid="7"/>
                                        </p:tgtEl>
                                        <p:attrNameLst>
                                          <p:attrName>ppt_h</p:attrName>
                                        </p:attrNameLst>
                                      </p:cBhvr>
                                      <p:tavLst>
                                        <p:tav tm="0">
                                          <p:val>
                                            <p:fltVal val="0"/>
                                          </p:val>
                                        </p:tav>
                                        <p:tav tm="100000">
                                          <p:val>
                                            <p:strVal val="#ppt_h"/>
                                          </p:val>
                                        </p:tav>
                                      </p:tavLst>
                                    </p:anim>
                                    <p:animEffect filter="fade" transition="in">
                                      <p:cBhvr>
                                        <p:cTn dur="500" id="9"/>
                                        <p:tgtEl>
                                          <p:spTgt spid="7"/>
                                        </p:tgtEl>
                                      </p:cBhvr>
                                    </p:animEffect>
                                  </p:childTnLst>
                                </p:cTn>
                              </p:par>
                              <p:par>
                                <p:cTn fill="hold" id="10" nodeType="withEffect" presetClass="entr" presetID="53" presetSubtype="0">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p:cTn dur="500" fill="hold" id="12"/>
                                        <p:tgtEl>
                                          <p:spTgt spid="12"/>
                                        </p:tgtEl>
                                        <p:attrNameLst>
                                          <p:attrName>ppt_w</p:attrName>
                                        </p:attrNameLst>
                                      </p:cBhvr>
                                      <p:tavLst>
                                        <p:tav tm="0">
                                          <p:val>
                                            <p:fltVal val="0"/>
                                          </p:val>
                                        </p:tav>
                                        <p:tav tm="100000">
                                          <p:val>
                                            <p:strVal val="#ppt_w"/>
                                          </p:val>
                                        </p:tav>
                                      </p:tavLst>
                                    </p:anim>
                                    <p:anim calcmode="lin" valueType="num">
                                      <p:cBhvr>
                                        <p:cTn dur="500" fill="hold" id="13"/>
                                        <p:tgtEl>
                                          <p:spTgt spid="12"/>
                                        </p:tgtEl>
                                        <p:attrNameLst>
                                          <p:attrName>ppt_h</p:attrName>
                                        </p:attrNameLst>
                                      </p:cBhvr>
                                      <p:tavLst>
                                        <p:tav tm="0">
                                          <p:val>
                                            <p:fltVal val="0"/>
                                          </p:val>
                                        </p:tav>
                                        <p:tav tm="100000">
                                          <p:val>
                                            <p:strVal val="#ppt_h"/>
                                          </p:val>
                                        </p:tav>
                                      </p:tavLst>
                                    </p:anim>
                                    <p:animEffect filter="fade" transition="in">
                                      <p:cBhvr>
                                        <p:cTn dur="500" id="14"/>
                                        <p:tgtEl>
                                          <p:spTgt spid="12"/>
                                        </p:tgtEl>
                                      </p:cBhvr>
                                    </p:animEffect>
                                  </p:childTnLst>
                                </p:cTn>
                              </p:par>
                              <p:par>
                                <p:cTn fill="hold" id="15" nodeType="withEffect" presetClass="entr" presetID="53" presetSubtype="0">
                                  <p:stCondLst>
                                    <p:cond delay="0"/>
                                  </p:stCondLst>
                                  <p:childTnLst>
                                    <p:set>
                                      <p:cBhvr>
                                        <p:cTn dur="1" fill="hold" id="16">
                                          <p:stCondLst>
                                            <p:cond delay="0"/>
                                          </p:stCondLst>
                                        </p:cTn>
                                        <p:tgtEl>
                                          <p:spTgt spid="17"/>
                                        </p:tgtEl>
                                        <p:attrNameLst>
                                          <p:attrName>style.visibility</p:attrName>
                                        </p:attrNameLst>
                                      </p:cBhvr>
                                      <p:to>
                                        <p:strVal val="visible"/>
                                      </p:to>
                                    </p:set>
                                    <p:anim calcmode="lin" valueType="num">
                                      <p:cBhvr>
                                        <p:cTn dur="500" fill="hold" id="17"/>
                                        <p:tgtEl>
                                          <p:spTgt spid="17"/>
                                        </p:tgtEl>
                                        <p:attrNameLst>
                                          <p:attrName>ppt_w</p:attrName>
                                        </p:attrNameLst>
                                      </p:cBhvr>
                                      <p:tavLst>
                                        <p:tav tm="0">
                                          <p:val>
                                            <p:fltVal val="0"/>
                                          </p:val>
                                        </p:tav>
                                        <p:tav tm="100000">
                                          <p:val>
                                            <p:strVal val="#ppt_w"/>
                                          </p:val>
                                        </p:tav>
                                      </p:tavLst>
                                    </p:anim>
                                    <p:anim calcmode="lin" valueType="num">
                                      <p:cBhvr>
                                        <p:cTn dur="500" fill="hold" id="18"/>
                                        <p:tgtEl>
                                          <p:spTgt spid="17"/>
                                        </p:tgtEl>
                                        <p:attrNameLst>
                                          <p:attrName>ppt_h</p:attrName>
                                        </p:attrNameLst>
                                      </p:cBhvr>
                                      <p:tavLst>
                                        <p:tav tm="0">
                                          <p:val>
                                            <p:fltVal val="0"/>
                                          </p:val>
                                        </p:tav>
                                        <p:tav tm="100000">
                                          <p:val>
                                            <p:strVal val="#ppt_h"/>
                                          </p:val>
                                        </p:tav>
                                      </p:tavLst>
                                    </p:anim>
                                    <p:animEffect filter="fade" transition="in">
                                      <p:cBhvr>
                                        <p:cTn dur="500" id="19"/>
                                        <p:tgtEl>
                                          <p:spTgt spid="17"/>
                                        </p:tgtEl>
                                      </p:cBhvr>
                                    </p:animEffect>
                                  </p:childTnLst>
                                </p:cTn>
                              </p:par>
                              <p:par>
                                <p:cTn fill="hold" id="20" nodeType="withEffect" presetClass="entr" presetID="53" presetSubtype="0">
                                  <p:stCondLst>
                                    <p:cond delay="0"/>
                                  </p:stCondLst>
                                  <p:childTnLst>
                                    <p:set>
                                      <p:cBhvr>
                                        <p:cTn dur="1" fill="hold" id="21">
                                          <p:stCondLst>
                                            <p:cond delay="0"/>
                                          </p:stCondLst>
                                        </p:cTn>
                                        <p:tgtEl>
                                          <p:spTgt spid="22"/>
                                        </p:tgtEl>
                                        <p:attrNameLst>
                                          <p:attrName>style.visibility</p:attrName>
                                        </p:attrNameLst>
                                      </p:cBhvr>
                                      <p:to>
                                        <p:strVal val="visible"/>
                                      </p:to>
                                    </p:set>
                                    <p:anim calcmode="lin" valueType="num">
                                      <p:cBhvr>
                                        <p:cTn dur="500" fill="hold" id="22"/>
                                        <p:tgtEl>
                                          <p:spTgt spid="22"/>
                                        </p:tgtEl>
                                        <p:attrNameLst>
                                          <p:attrName>ppt_w</p:attrName>
                                        </p:attrNameLst>
                                      </p:cBhvr>
                                      <p:tavLst>
                                        <p:tav tm="0">
                                          <p:val>
                                            <p:fltVal val="0"/>
                                          </p:val>
                                        </p:tav>
                                        <p:tav tm="100000">
                                          <p:val>
                                            <p:strVal val="#ppt_w"/>
                                          </p:val>
                                        </p:tav>
                                      </p:tavLst>
                                    </p:anim>
                                    <p:anim calcmode="lin" valueType="num">
                                      <p:cBhvr>
                                        <p:cTn dur="500" fill="hold" id="23"/>
                                        <p:tgtEl>
                                          <p:spTgt spid="22"/>
                                        </p:tgtEl>
                                        <p:attrNameLst>
                                          <p:attrName>ppt_h</p:attrName>
                                        </p:attrNameLst>
                                      </p:cBhvr>
                                      <p:tavLst>
                                        <p:tav tm="0">
                                          <p:val>
                                            <p:fltVal val="0"/>
                                          </p:val>
                                        </p:tav>
                                        <p:tav tm="100000">
                                          <p:val>
                                            <p:strVal val="#ppt_h"/>
                                          </p:val>
                                        </p:tav>
                                      </p:tavLst>
                                    </p:anim>
                                    <p:animEffect filter="fade" transition="in">
                                      <p:cBhvr>
                                        <p:cTn dur="500" id="24"/>
                                        <p:tgtEl>
                                          <p:spTgt spid="22"/>
                                        </p:tgtEl>
                                      </p:cBhvr>
                                    </p:animEffect>
                                  </p:childTnLst>
                                </p:cTn>
                              </p:par>
                              <p:par>
                                <p:cTn fill="hold" id="25" nodeType="withEffect" presetClass="entr" presetID="53" presetSubtype="0">
                                  <p:stCondLst>
                                    <p:cond delay="0"/>
                                  </p:stCondLst>
                                  <p:childTnLst>
                                    <p:set>
                                      <p:cBhvr>
                                        <p:cTn dur="1" fill="hold" id="26">
                                          <p:stCondLst>
                                            <p:cond delay="0"/>
                                          </p:stCondLst>
                                        </p:cTn>
                                        <p:tgtEl>
                                          <p:spTgt spid="27"/>
                                        </p:tgtEl>
                                        <p:attrNameLst>
                                          <p:attrName>style.visibility</p:attrName>
                                        </p:attrNameLst>
                                      </p:cBhvr>
                                      <p:to>
                                        <p:strVal val="visible"/>
                                      </p:to>
                                    </p:set>
                                    <p:anim calcmode="lin" valueType="num">
                                      <p:cBhvr>
                                        <p:cTn dur="500" fill="hold" id="27"/>
                                        <p:tgtEl>
                                          <p:spTgt spid="27"/>
                                        </p:tgtEl>
                                        <p:attrNameLst>
                                          <p:attrName>ppt_w</p:attrName>
                                        </p:attrNameLst>
                                      </p:cBhvr>
                                      <p:tavLst>
                                        <p:tav tm="0">
                                          <p:val>
                                            <p:fltVal val="0"/>
                                          </p:val>
                                        </p:tav>
                                        <p:tav tm="100000">
                                          <p:val>
                                            <p:strVal val="#ppt_w"/>
                                          </p:val>
                                        </p:tav>
                                      </p:tavLst>
                                    </p:anim>
                                    <p:anim calcmode="lin" valueType="num">
                                      <p:cBhvr>
                                        <p:cTn dur="500" fill="hold" id="28"/>
                                        <p:tgtEl>
                                          <p:spTgt spid="27"/>
                                        </p:tgtEl>
                                        <p:attrNameLst>
                                          <p:attrName>ppt_h</p:attrName>
                                        </p:attrNameLst>
                                      </p:cBhvr>
                                      <p:tavLst>
                                        <p:tav tm="0">
                                          <p:val>
                                            <p:fltVal val="0"/>
                                          </p:val>
                                        </p:tav>
                                        <p:tav tm="100000">
                                          <p:val>
                                            <p:strVal val="#ppt_h"/>
                                          </p:val>
                                        </p:tav>
                                      </p:tavLst>
                                    </p:anim>
                                    <p:animEffect filter="fade" transition="in">
                                      <p:cBhvr>
                                        <p:cTn dur="500" id="29"/>
                                        <p:tgtEl>
                                          <p:spTgt spid="27"/>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16" presetSubtype="21">
                                  <p:stCondLst>
                                    <p:cond delay="0"/>
                                  </p:stCondLst>
                                  <p:childTnLst>
                                    <p:set>
                                      <p:cBhvr>
                                        <p:cTn dur="1" fill="hold" id="33">
                                          <p:stCondLst>
                                            <p:cond delay="0"/>
                                          </p:stCondLst>
                                        </p:cTn>
                                        <p:tgtEl>
                                          <p:spTgt spid="3"/>
                                        </p:tgtEl>
                                        <p:attrNameLst>
                                          <p:attrName>style.visibility</p:attrName>
                                        </p:attrNameLst>
                                      </p:cBhvr>
                                      <p:to>
                                        <p:strVal val="visible"/>
                                      </p:to>
                                    </p:set>
                                    <p:animEffect filter="barn(inVertical)" transition="in">
                                      <p:cBhvr>
                                        <p:cTn dur="500" id="34"/>
                                        <p:tgtEl>
                                          <p:spTgt spid="3"/>
                                        </p:tgtEl>
                                      </p:cBhvr>
                                    </p:animEffect>
                                  </p:childTnLst>
                                </p:cTn>
                              </p:par>
                              <p:par>
                                <p:cTn fill="hold" grpId="0" id="35" nodeType="withEffect" presetClass="entr" presetID="16" presetSubtype="21">
                                  <p:stCondLst>
                                    <p:cond delay="0"/>
                                  </p:stCondLst>
                                  <p:childTnLst>
                                    <p:set>
                                      <p:cBhvr>
                                        <p:cTn dur="1" fill="hold" id="36">
                                          <p:stCondLst>
                                            <p:cond delay="0"/>
                                          </p:stCondLst>
                                        </p:cTn>
                                        <p:tgtEl>
                                          <p:spTgt spid="34"/>
                                        </p:tgtEl>
                                        <p:attrNameLst>
                                          <p:attrName>style.visibility</p:attrName>
                                        </p:attrNameLst>
                                      </p:cBhvr>
                                      <p:to>
                                        <p:strVal val="visible"/>
                                      </p:to>
                                    </p:set>
                                    <p:animEffect filter="barn(inVertical)" transition="in">
                                      <p:cBhvr>
                                        <p:cTn dur="500" id="37"/>
                                        <p:tgtEl>
                                          <p:spTgt spid="34"/>
                                        </p:tgtEl>
                                      </p:cBhvr>
                                    </p:animEffect>
                                  </p:childTnLst>
                                </p:cTn>
                              </p:par>
                              <p:par>
                                <p:cTn fill="hold" grpId="0" id="38" nodeType="withEffect" presetClass="entr" presetID="16" presetSubtype="21">
                                  <p:stCondLst>
                                    <p:cond delay="0"/>
                                  </p:stCondLst>
                                  <p:childTnLst>
                                    <p:set>
                                      <p:cBhvr>
                                        <p:cTn dur="1" fill="hold" id="39">
                                          <p:stCondLst>
                                            <p:cond delay="0"/>
                                          </p:stCondLst>
                                        </p:cTn>
                                        <p:tgtEl>
                                          <p:spTgt spid="32"/>
                                        </p:tgtEl>
                                        <p:attrNameLst>
                                          <p:attrName>style.visibility</p:attrName>
                                        </p:attrNameLst>
                                      </p:cBhvr>
                                      <p:to>
                                        <p:strVal val="visible"/>
                                      </p:to>
                                    </p:set>
                                    <p:animEffect filter="barn(inVertical)" transition="in">
                                      <p:cBhvr>
                                        <p:cTn dur="500" id="40"/>
                                        <p:tgtEl>
                                          <p:spTgt spid="32"/>
                                        </p:tgtEl>
                                      </p:cBhvr>
                                    </p:animEffect>
                                  </p:childTnLst>
                                </p:cTn>
                              </p:par>
                              <p:par>
                                <p:cTn fill="hold" grpId="0" id="41" nodeType="withEffect" presetClass="entr" presetID="16" presetSubtype="21">
                                  <p:stCondLst>
                                    <p:cond delay="0"/>
                                  </p:stCondLst>
                                  <p:childTnLst>
                                    <p:set>
                                      <p:cBhvr>
                                        <p:cTn dur="1" fill="hold" id="42">
                                          <p:stCondLst>
                                            <p:cond delay="0"/>
                                          </p:stCondLst>
                                        </p:cTn>
                                        <p:tgtEl>
                                          <p:spTgt spid="33"/>
                                        </p:tgtEl>
                                        <p:attrNameLst>
                                          <p:attrName>style.visibility</p:attrName>
                                        </p:attrNameLst>
                                      </p:cBhvr>
                                      <p:to>
                                        <p:strVal val="visible"/>
                                      </p:to>
                                    </p:set>
                                    <p:animEffect filter="barn(inVertical)" transition="in">
                                      <p:cBhvr>
                                        <p:cTn dur="500" id="43"/>
                                        <p:tgtEl>
                                          <p:spTgt spid="33"/>
                                        </p:tgtEl>
                                      </p:cBhvr>
                                    </p:animEffect>
                                  </p:childTnLst>
                                </p:cTn>
                              </p:par>
                              <p:par>
                                <p:cTn fill="hold" grpId="0" id="44" nodeType="withEffect" presetClass="entr" presetID="16" presetSubtype="21">
                                  <p:stCondLst>
                                    <p:cond delay="0"/>
                                  </p:stCondLst>
                                  <p:childTnLst>
                                    <p:set>
                                      <p:cBhvr>
                                        <p:cTn dur="1" fill="hold" id="45">
                                          <p:stCondLst>
                                            <p:cond delay="0"/>
                                          </p:stCondLst>
                                        </p:cTn>
                                        <p:tgtEl>
                                          <p:spTgt spid="35"/>
                                        </p:tgtEl>
                                        <p:attrNameLst>
                                          <p:attrName>style.visibility</p:attrName>
                                        </p:attrNameLst>
                                      </p:cBhvr>
                                      <p:to>
                                        <p:strVal val="visible"/>
                                      </p:to>
                                    </p:set>
                                    <p:animEffect filter="barn(inVertical)" transition="in">
                                      <p:cBhvr>
                                        <p:cTn dur="500" id="46"/>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32"/>
      <p:bldP grpId="0" spid="33"/>
      <p:bldP grpId="0" spid="34"/>
      <p:bldP grpId="0" spid="35"/>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TextBox 6"/>
          <p:cNvSpPr txBox="1"/>
          <p:nvPr/>
        </p:nvSpPr>
        <p:spPr>
          <a:xfrm>
            <a:off x="5680575" y="1047750"/>
            <a:ext cx="3052793" cy="1695023"/>
          </a:xfrm>
          <a:prstGeom prst="rect">
            <a:avLst/>
          </a:prstGeom>
          <a:noFill/>
        </p:spPr>
        <p:txBody>
          <a:bodyPr rtlCol="0" wrap="square">
            <a:spAutoFit/>
          </a:bodyPr>
          <a:lstStyle/>
          <a:p>
            <a:pPr>
              <a:lnSpc>
                <a:spcPct val="130000"/>
              </a:lnSpc>
            </a:pPr>
            <a:r>
              <a:rPr altLang="en-US" lang="zh-CN" sz="1349">
                <a:solidFill>
                  <a:srgbClr val="5F5E5C"/>
                </a:solidFill>
                <a:cs typeface="+mn-ea"/>
                <a:sym typeface="+mn-lt"/>
              </a:rPr>
              <a:t>企业利用相应的技术来协调企业与顾客间在销售、营销和服务上的交互，从而提升其管理方式，向客户提供创新式的个性化的客户交互和服务的过程。其最终目标是吸引新客户、保留老客户以及将已有客户转为忠实客户。</a:t>
            </a:r>
          </a:p>
        </p:txBody>
      </p:sp>
      <p:sp>
        <p:nvSpPr>
          <p:cNvPr id="5" name="TextBox 6"/>
          <p:cNvSpPr txBox="1"/>
          <p:nvPr/>
        </p:nvSpPr>
        <p:spPr>
          <a:xfrm>
            <a:off x="6273617" y="3166438"/>
            <a:ext cx="2565582" cy="893232"/>
          </a:xfrm>
          <a:prstGeom prst="rect">
            <a:avLst/>
          </a:prstGeom>
          <a:noFill/>
        </p:spPr>
        <p:txBody>
          <a:bodyPr rtlCol="0" wrap="square">
            <a:spAutoFit/>
          </a:bodyPr>
          <a:lstStyle/>
          <a:p>
            <a:pPr>
              <a:lnSpc>
                <a:spcPct val="130000"/>
              </a:lnSpc>
            </a:pPr>
            <a:r>
              <a:rPr altLang="en-US" lang="zh-CN" sz="1349">
                <a:solidFill>
                  <a:schemeClr val="tx1">
                    <a:lumMod val="75000"/>
                    <a:lumOff val="25000"/>
                  </a:schemeClr>
                </a:solidFill>
                <a:cs typeface="+mn-ea"/>
                <a:sym typeface="+mn-lt"/>
              </a:rPr>
              <a:t>成功的将客户的自主权转移至企业并提高客户忠诚度最终提高公司的利润率。</a:t>
            </a:r>
          </a:p>
        </p:txBody>
      </p:sp>
      <p:sp>
        <p:nvSpPr>
          <p:cNvPr id="11" name="TextBox 6"/>
          <p:cNvSpPr txBox="1"/>
          <p:nvPr/>
        </p:nvSpPr>
        <p:spPr>
          <a:xfrm>
            <a:off x="685800" y="1933291"/>
            <a:ext cx="3102101" cy="1160495"/>
          </a:xfrm>
          <a:prstGeom prst="rect">
            <a:avLst/>
          </a:prstGeom>
          <a:noFill/>
        </p:spPr>
        <p:txBody>
          <a:bodyPr rtlCol="0" wrap="square">
            <a:spAutoFit/>
          </a:bodyPr>
          <a:lstStyle/>
          <a:p>
            <a:pPr>
              <a:lnSpc>
                <a:spcPct val="130000"/>
              </a:lnSpc>
            </a:pPr>
            <a:r>
              <a:rPr altLang="en-US" lang="zh-CN" sz="1349">
                <a:solidFill>
                  <a:schemeClr val="tx1">
                    <a:lumMod val="75000"/>
                    <a:lumOff val="25000"/>
                  </a:schemeClr>
                </a:solidFill>
                <a:cs typeface="+mn-ea"/>
                <a:sym typeface="+mn-lt"/>
              </a:rPr>
              <a:t>快速及时的获得问题客户的信息及客户历史问题记录等，这样可以有针对性并且高效的为客户解决问题，提高客户满意度，提升企业形象。</a:t>
            </a:r>
          </a:p>
        </p:txBody>
      </p:sp>
      <p:grpSp>
        <p:nvGrpSpPr>
          <p:cNvPr id="12" name="1"/>
          <p:cNvGrpSpPr/>
          <p:nvPr>
            <p:custDataLst>
              <p:tags r:id="rId3"/>
            </p:custDataLst>
          </p:nvPr>
        </p:nvGrpSpPr>
        <p:grpSpPr>
          <a:xfrm>
            <a:off x="2864739" y="3204004"/>
            <a:ext cx="1348587" cy="1939495"/>
            <a:chOff x="4022852" y="2746821"/>
            <a:chExt cx="1798116" cy="4111179"/>
          </a:xfrm>
          <a:solidFill>
            <a:schemeClr val="accent2"/>
          </a:solidFill>
        </p:grpSpPr>
        <p:grpSp>
          <p:nvGrpSpPr>
            <p:cNvPr id="13" name="Group 4"/>
            <p:cNvGrpSpPr/>
            <p:nvPr/>
          </p:nvGrpSpPr>
          <p:grpSpPr>
            <a:xfrm>
              <a:off x="4022852" y="2746821"/>
              <a:ext cx="1798116" cy="4111179"/>
              <a:chOff x="1984502" y="2746821"/>
              <a:chExt cx="1798116" cy="4111179"/>
            </a:xfrm>
            <a:grpFill/>
            <a:effectLst/>
          </p:grpSpPr>
          <p:sp>
            <p:nvSpPr>
              <p:cNvPr id="15" name="Rectangle 5"/>
              <p:cNvSpPr/>
              <p:nvPr/>
            </p:nvSpPr>
            <p:spPr>
              <a:xfrm>
                <a:off x="2484417" y="3135086"/>
                <a:ext cx="798286" cy="372291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sz="2100">
                  <a:latin typeface="+mn-ea"/>
                  <a:sym charset="-122" panose="02010601030101010101" pitchFamily="2" typeface="FZHei-B01S"/>
                </a:endParaRPr>
              </a:p>
            </p:txBody>
          </p:sp>
          <p:sp>
            <p:nvSpPr>
              <p:cNvPr id="16" name="Freeform: Shape 6"/>
              <p:cNvSpPr/>
              <p:nvPr/>
            </p:nvSpPr>
            <p:spPr>
              <a:xfrm rot="18903448">
                <a:off x="1984502" y="2746821"/>
                <a:ext cx="1798116" cy="1795852"/>
              </a:xfrm>
              <a:custGeom>
                <a:gdLst>
                  <a:gd fmla="*/ 1643939 w 1798116" name="connsiteX0"/>
                  <a:gd fmla="*/ 97776 h 1795852" name="connsiteY0"/>
                  <a:gd fmla="*/ 1668230 w 1798116" name="connsiteX1"/>
                  <a:gd fmla="*/ 127217 h 1795852" name="connsiteY1"/>
                  <a:gd fmla="*/ 1697712 w 1798116" name="connsiteX2"/>
                  <a:gd fmla="*/ 151443 h 1795852" name="connsiteY2"/>
                  <a:gd fmla="*/ 1795962 w 1798116" name="connsiteX3"/>
                  <a:gd fmla="*/ 387299 h 1795852" name="connsiteY3"/>
                  <a:gd fmla="*/ 1798116 w 1798116" name="connsiteX4"/>
                  <a:gd fmla="*/ 1461354 h 1795852" name="connsiteY4"/>
                  <a:gd fmla="*/ 1464958 w 1798116" name="connsiteX5"/>
                  <a:gd fmla="*/ 1795852 h 1795852" name="connsiteY5"/>
                  <a:gd fmla="*/ 1464959 w 1798116" name="connsiteX6"/>
                  <a:gd fmla="*/ 1795852 h 1795852" name="connsiteY6"/>
                  <a:gd fmla="*/ 1130461 w 1798116" name="connsiteX7"/>
                  <a:gd fmla="*/ 1462693 h 1795852" name="connsiteY7"/>
                  <a:gd fmla="*/ 1128865 w 1798116" name="connsiteX8"/>
                  <a:gd fmla="*/ 667658 h 1795852" name="connsiteY8"/>
                  <a:gd fmla="*/ 333829 w 1798116" name="connsiteX9"/>
                  <a:gd fmla="*/ 667657 h 1795852" name="connsiteY9"/>
                  <a:gd fmla="*/ 0 w 1798116" name="connsiteX10"/>
                  <a:gd fmla="*/ 333828 h 1795852" name="connsiteY10"/>
                  <a:gd fmla="*/ 0 w 1798116" name="connsiteX11"/>
                  <a:gd fmla="*/ 333829 h 1795852" name="connsiteY11"/>
                  <a:gd fmla="*/ 333829 w 1798116" name="connsiteX12"/>
                  <a:gd fmla="*/ 0 h 1795852" name="connsiteY12"/>
                  <a:gd fmla="*/ 1407886 w 1798116" name="connsiteX13"/>
                  <a:gd fmla="*/ 0 h 1795852" name="connsiteY13"/>
                  <a:gd fmla="*/ 1643939 w 1798116" name="connsiteX14"/>
                  <a:gd fmla="*/ 97776 h 1795852"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1795851" w="1798116">
                    <a:moveTo>
                      <a:pt x="1643939" y="97776"/>
                    </a:moveTo>
                    <a:lnTo>
                      <a:pt x="1668230" y="127217"/>
                    </a:lnTo>
                    <a:lnTo>
                      <a:pt x="1697712" y="151443"/>
                    </a:lnTo>
                    <a:cubicBezTo>
                      <a:pt x="1758244" y="211733"/>
                      <a:pt x="1795776" y="295115"/>
                      <a:pt x="1795962" y="387299"/>
                    </a:cubicBezTo>
                    <a:lnTo>
                      <a:pt x="1798116" y="1461354"/>
                    </a:lnTo>
                    <a:cubicBezTo>
                      <a:pt x="1798486" y="1645723"/>
                      <a:pt x="1649326" y="1795483"/>
                      <a:pt x="1464958" y="1795852"/>
                    </a:cubicBezTo>
                    <a:lnTo>
                      <a:pt x="1464959" y="1795852"/>
                    </a:lnTo>
                    <a:cubicBezTo>
                      <a:pt x="1280590" y="1796222"/>
                      <a:pt x="1130830" y="1647062"/>
                      <a:pt x="1130461" y="1462693"/>
                    </a:cubicBezTo>
                    <a:lnTo>
                      <a:pt x="1128865" y="667658"/>
                    </a:lnTo>
                    <a:lnTo>
                      <a:pt x="333829" y="667657"/>
                    </a:lnTo>
                    <a:cubicBezTo>
                      <a:pt x="149460" y="667657"/>
                      <a:pt x="0" y="518197"/>
                      <a:pt x="0" y="333828"/>
                    </a:cubicBezTo>
                    <a:lnTo>
                      <a:pt x="0" y="333829"/>
                    </a:lnTo>
                    <a:cubicBezTo>
                      <a:pt x="0" y="149460"/>
                      <a:pt x="149460" y="0"/>
                      <a:pt x="333829" y="0"/>
                    </a:cubicBezTo>
                    <a:lnTo>
                      <a:pt x="1407886" y="0"/>
                    </a:lnTo>
                    <a:cubicBezTo>
                      <a:pt x="1500071" y="0"/>
                      <a:pt x="1583528" y="37365"/>
                      <a:pt x="1643939" y="9777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sz="2100">
                  <a:latin typeface="+mn-ea"/>
                  <a:sym charset="-122" panose="02010601030101010101" pitchFamily="2" typeface="FZHei-B01S"/>
                </a:endParaRPr>
              </a:p>
            </p:txBody>
          </p:sp>
        </p:grpSp>
        <p:sp>
          <p:nvSpPr>
            <p:cNvPr id="14" name="TextBox 20"/>
            <p:cNvSpPr txBox="1"/>
            <p:nvPr/>
          </p:nvSpPr>
          <p:spPr>
            <a:xfrm rot="16200000">
              <a:off x="4319203" y="4142268"/>
              <a:ext cx="1210572" cy="483720"/>
            </a:xfrm>
            <a:prstGeom prst="rect">
              <a:avLst/>
            </a:prstGeom>
            <a:grpFill/>
          </p:spPr>
          <p:txBody>
            <a:bodyPr bIns="0" lIns="0" rIns="0" tIns="0" wrap="none">
              <a:noAutofit/>
            </a:bodyPr>
            <a:lstStyle/>
            <a:p>
              <a:pPr algn="r"/>
              <a:r>
                <a:rPr altLang="en-US" b="1" lang="zh-CN" smtClean="0" sz="2100">
                  <a:solidFill>
                    <a:schemeClr val="bg1"/>
                  </a:solidFill>
                  <a:latin typeface="+mn-ea"/>
                  <a:sym charset="-122" panose="02010601030101010101" pitchFamily="2" typeface="FZHei-B01S"/>
                </a:rPr>
                <a:t>定义</a:t>
              </a:r>
            </a:p>
          </p:txBody>
        </p:sp>
      </p:grpSp>
      <p:grpSp>
        <p:nvGrpSpPr>
          <p:cNvPr id="17" name="1"/>
          <p:cNvGrpSpPr/>
          <p:nvPr>
            <p:custDataLst>
              <p:tags r:id="rId4"/>
            </p:custDataLst>
          </p:nvPr>
        </p:nvGrpSpPr>
        <p:grpSpPr>
          <a:xfrm>
            <a:off x="3962400" y="962025"/>
            <a:ext cx="1348587" cy="4192361"/>
            <a:chOff x="5537949" y="2145740"/>
            <a:chExt cx="1798116" cy="4726774"/>
          </a:xfrm>
          <a:solidFill>
            <a:schemeClr val="accent1"/>
          </a:solidFill>
        </p:grpSpPr>
        <p:grpSp>
          <p:nvGrpSpPr>
            <p:cNvPr id="18" name="Group 13"/>
            <p:cNvGrpSpPr/>
            <p:nvPr/>
          </p:nvGrpSpPr>
          <p:grpSpPr>
            <a:xfrm>
              <a:off x="5537949" y="2145740"/>
              <a:ext cx="1798116" cy="4726774"/>
              <a:chOff x="3564108" y="2131224"/>
              <a:chExt cx="1798116" cy="4726774"/>
            </a:xfrm>
            <a:grpFill/>
            <a:effectLst/>
          </p:grpSpPr>
          <p:sp>
            <p:nvSpPr>
              <p:cNvPr id="20" name="Rectangle 14"/>
              <p:cNvSpPr/>
              <p:nvPr/>
            </p:nvSpPr>
            <p:spPr>
              <a:xfrm>
                <a:off x="4064023" y="2374087"/>
                <a:ext cx="798286" cy="44839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sz="2100">
                  <a:latin typeface="+mn-ea"/>
                  <a:sym charset="-122" panose="02010601030101010101" pitchFamily="2" typeface="FZHei-B01S"/>
                </a:endParaRPr>
              </a:p>
            </p:txBody>
          </p:sp>
          <p:sp>
            <p:nvSpPr>
              <p:cNvPr id="21" name="Freeform: Shape 15"/>
              <p:cNvSpPr/>
              <p:nvPr/>
            </p:nvSpPr>
            <p:spPr>
              <a:xfrm rot="18903448">
                <a:off x="3564108" y="2131224"/>
                <a:ext cx="1798116" cy="1795852"/>
              </a:xfrm>
              <a:custGeom>
                <a:gdLst>
                  <a:gd fmla="*/ 1643939 w 1798116" name="connsiteX0"/>
                  <a:gd fmla="*/ 97776 h 1795852" name="connsiteY0"/>
                  <a:gd fmla="*/ 1668230 w 1798116" name="connsiteX1"/>
                  <a:gd fmla="*/ 127217 h 1795852" name="connsiteY1"/>
                  <a:gd fmla="*/ 1697712 w 1798116" name="connsiteX2"/>
                  <a:gd fmla="*/ 151443 h 1795852" name="connsiteY2"/>
                  <a:gd fmla="*/ 1795962 w 1798116" name="connsiteX3"/>
                  <a:gd fmla="*/ 387299 h 1795852" name="connsiteY3"/>
                  <a:gd fmla="*/ 1798116 w 1798116" name="connsiteX4"/>
                  <a:gd fmla="*/ 1461354 h 1795852" name="connsiteY4"/>
                  <a:gd fmla="*/ 1464958 w 1798116" name="connsiteX5"/>
                  <a:gd fmla="*/ 1795852 h 1795852" name="connsiteY5"/>
                  <a:gd fmla="*/ 1464959 w 1798116" name="connsiteX6"/>
                  <a:gd fmla="*/ 1795852 h 1795852" name="connsiteY6"/>
                  <a:gd fmla="*/ 1130461 w 1798116" name="connsiteX7"/>
                  <a:gd fmla="*/ 1462693 h 1795852" name="connsiteY7"/>
                  <a:gd fmla="*/ 1128865 w 1798116" name="connsiteX8"/>
                  <a:gd fmla="*/ 667658 h 1795852" name="connsiteY8"/>
                  <a:gd fmla="*/ 333829 w 1798116" name="connsiteX9"/>
                  <a:gd fmla="*/ 667657 h 1795852" name="connsiteY9"/>
                  <a:gd fmla="*/ 0 w 1798116" name="connsiteX10"/>
                  <a:gd fmla="*/ 333828 h 1795852" name="connsiteY10"/>
                  <a:gd fmla="*/ 0 w 1798116" name="connsiteX11"/>
                  <a:gd fmla="*/ 333829 h 1795852" name="connsiteY11"/>
                  <a:gd fmla="*/ 333829 w 1798116" name="connsiteX12"/>
                  <a:gd fmla="*/ 0 h 1795852" name="connsiteY12"/>
                  <a:gd fmla="*/ 1407886 w 1798116" name="connsiteX13"/>
                  <a:gd fmla="*/ 0 h 1795852" name="connsiteY13"/>
                  <a:gd fmla="*/ 1643939 w 1798116" name="connsiteX14"/>
                  <a:gd fmla="*/ 97776 h 1795852"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1795851" w="1798116">
                    <a:moveTo>
                      <a:pt x="1643939" y="97776"/>
                    </a:moveTo>
                    <a:lnTo>
                      <a:pt x="1668230" y="127217"/>
                    </a:lnTo>
                    <a:lnTo>
                      <a:pt x="1697712" y="151443"/>
                    </a:lnTo>
                    <a:cubicBezTo>
                      <a:pt x="1758244" y="211733"/>
                      <a:pt x="1795776" y="295115"/>
                      <a:pt x="1795962" y="387299"/>
                    </a:cubicBezTo>
                    <a:lnTo>
                      <a:pt x="1798116" y="1461354"/>
                    </a:lnTo>
                    <a:cubicBezTo>
                      <a:pt x="1798486" y="1645723"/>
                      <a:pt x="1649326" y="1795483"/>
                      <a:pt x="1464958" y="1795852"/>
                    </a:cubicBezTo>
                    <a:lnTo>
                      <a:pt x="1464959" y="1795852"/>
                    </a:lnTo>
                    <a:cubicBezTo>
                      <a:pt x="1280590" y="1796222"/>
                      <a:pt x="1130830" y="1647062"/>
                      <a:pt x="1130461" y="1462693"/>
                    </a:cubicBezTo>
                    <a:lnTo>
                      <a:pt x="1128865" y="667658"/>
                    </a:lnTo>
                    <a:lnTo>
                      <a:pt x="333829" y="667657"/>
                    </a:lnTo>
                    <a:cubicBezTo>
                      <a:pt x="149460" y="667657"/>
                      <a:pt x="0" y="518197"/>
                      <a:pt x="0" y="333828"/>
                    </a:cubicBezTo>
                    <a:lnTo>
                      <a:pt x="0" y="333829"/>
                    </a:lnTo>
                    <a:cubicBezTo>
                      <a:pt x="0" y="149460"/>
                      <a:pt x="149460" y="0"/>
                      <a:pt x="333829" y="0"/>
                    </a:cubicBezTo>
                    <a:lnTo>
                      <a:pt x="1407886" y="0"/>
                    </a:lnTo>
                    <a:cubicBezTo>
                      <a:pt x="1500071" y="0"/>
                      <a:pt x="1583528" y="37365"/>
                      <a:pt x="1643939" y="9777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sz="2100">
                  <a:latin typeface="+mn-ea"/>
                  <a:sym charset="-122" panose="02010601030101010101" pitchFamily="2" typeface="FZHei-B01S"/>
                </a:endParaRPr>
              </a:p>
            </p:txBody>
          </p:sp>
        </p:grpSp>
        <p:sp>
          <p:nvSpPr>
            <p:cNvPr id="19" name="TextBox 22"/>
            <p:cNvSpPr txBox="1"/>
            <p:nvPr/>
          </p:nvSpPr>
          <p:spPr>
            <a:xfrm rot="16200000">
              <a:off x="5737576" y="3382727"/>
              <a:ext cx="1319449" cy="413397"/>
            </a:xfrm>
            <a:prstGeom prst="rect">
              <a:avLst/>
            </a:prstGeom>
            <a:grpFill/>
          </p:spPr>
          <p:txBody>
            <a:bodyPr bIns="0" lIns="0" rIns="0" tIns="0" wrap="none">
              <a:noAutofit/>
            </a:bodyPr>
            <a:lstStyle/>
            <a:p>
              <a:pPr algn="r"/>
              <a:r>
                <a:rPr altLang="en-US" b="1" lang="zh-CN" smtClean="0" sz="2100">
                  <a:solidFill>
                    <a:schemeClr val="bg1"/>
                  </a:solidFill>
                  <a:latin typeface="+mn-ea"/>
                  <a:sym charset="-122" panose="02010601030101010101" pitchFamily="2" typeface="FZHei-B01S"/>
                </a:rPr>
                <a:t>目的</a:t>
              </a:r>
            </a:p>
          </p:txBody>
        </p:sp>
      </p:grpSp>
      <p:grpSp>
        <p:nvGrpSpPr>
          <p:cNvPr id="22" name="1"/>
          <p:cNvGrpSpPr/>
          <p:nvPr>
            <p:custDataLst>
              <p:tags r:id="rId5"/>
            </p:custDataLst>
          </p:nvPr>
        </p:nvGrpSpPr>
        <p:grpSpPr>
          <a:xfrm>
            <a:off x="5192445" y="3722866"/>
            <a:ext cx="1348587" cy="1436811"/>
            <a:chOff x="7126460" y="4963820"/>
            <a:chExt cx="1798116" cy="1915747"/>
          </a:xfrm>
          <a:solidFill>
            <a:schemeClr val="accent2"/>
          </a:solidFill>
        </p:grpSpPr>
        <p:grpSp>
          <p:nvGrpSpPr>
            <p:cNvPr id="23" name="Group 7"/>
            <p:cNvGrpSpPr/>
            <p:nvPr/>
          </p:nvGrpSpPr>
          <p:grpSpPr>
            <a:xfrm>
              <a:off x="7126460" y="4963820"/>
              <a:ext cx="1798116" cy="1900566"/>
              <a:chOff x="5160680" y="4963820"/>
              <a:chExt cx="1798116" cy="1900566"/>
            </a:xfrm>
            <a:grpFill/>
            <a:effectLst/>
          </p:grpSpPr>
          <p:sp>
            <p:nvSpPr>
              <p:cNvPr id="25" name="Rectangle 8"/>
              <p:cNvSpPr/>
              <p:nvPr/>
            </p:nvSpPr>
            <p:spPr>
              <a:xfrm>
                <a:off x="5660596" y="5267704"/>
                <a:ext cx="798286" cy="15966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sz="2100">
                  <a:latin typeface="+mn-ea"/>
                  <a:sym charset="-122" panose="02010601030101010101" pitchFamily="2" typeface="FZHei-B01S"/>
                </a:endParaRPr>
              </a:p>
            </p:txBody>
          </p:sp>
          <p:sp>
            <p:nvSpPr>
              <p:cNvPr id="26" name="Freeform: Shape 9"/>
              <p:cNvSpPr/>
              <p:nvPr/>
            </p:nvSpPr>
            <p:spPr>
              <a:xfrm rot="18903448">
                <a:off x="5160680" y="4963820"/>
                <a:ext cx="1798116" cy="1795852"/>
              </a:xfrm>
              <a:custGeom>
                <a:gdLst>
                  <a:gd fmla="*/ 1643939 w 1798116" name="connsiteX0"/>
                  <a:gd fmla="*/ 97776 h 1795852" name="connsiteY0"/>
                  <a:gd fmla="*/ 1668230 w 1798116" name="connsiteX1"/>
                  <a:gd fmla="*/ 127217 h 1795852" name="connsiteY1"/>
                  <a:gd fmla="*/ 1697712 w 1798116" name="connsiteX2"/>
                  <a:gd fmla="*/ 151443 h 1795852" name="connsiteY2"/>
                  <a:gd fmla="*/ 1795962 w 1798116" name="connsiteX3"/>
                  <a:gd fmla="*/ 387299 h 1795852" name="connsiteY3"/>
                  <a:gd fmla="*/ 1798116 w 1798116" name="connsiteX4"/>
                  <a:gd fmla="*/ 1461354 h 1795852" name="connsiteY4"/>
                  <a:gd fmla="*/ 1464958 w 1798116" name="connsiteX5"/>
                  <a:gd fmla="*/ 1795852 h 1795852" name="connsiteY5"/>
                  <a:gd fmla="*/ 1464959 w 1798116" name="connsiteX6"/>
                  <a:gd fmla="*/ 1795852 h 1795852" name="connsiteY6"/>
                  <a:gd fmla="*/ 1130461 w 1798116" name="connsiteX7"/>
                  <a:gd fmla="*/ 1462693 h 1795852" name="connsiteY7"/>
                  <a:gd fmla="*/ 1128865 w 1798116" name="connsiteX8"/>
                  <a:gd fmla="*/ 667658 h 1795852" name="connsiteY8"/>
                  <a:gd fmla="*/ 333829 w 1798116" name="connsiteX9"/>
                  <a:gd fmla="*/ 667657 h 1795852" name="connsiteY9"/>
                  <a:gd fmla="*/ 0 w 1798116" name="connsiteX10"/>
                  <a:gd fmla="*/ 333828 h 1795852" name="connsiteY10"/>
                  <a:gd fmla="*/ 0 w 1798116" name="connsiteX11"/>
                  <a:gd fmla="*/ 333829 h 1795852" name="connsiteY11"/>
                  <a:gd fmla="*/ 333829 w 1798116" name="connsiteX12"/>
                  <a:gd fmla="*/ 0 h 1795852" name="connsiteY12"/>
                  <a:gd fmla="*/ 1407886 w 1798116" name="connsiteX13"/>
                  <a:gd fmla="*/ 0 h 1795852" name="connsiteY13"/>
                  <a:gd fmla="*/ 1643939 w 1798116" name="connsiteX14"/>
                  <a:gd fmla="*/ 97776 h 1795852"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1795851" w="1798116">
                    <a:moveTo>
                      <a:pt x="1643939" y="97776"/>
                    </a:moveTo>
                    <a:lnTo>
                      <a:pt x="1668230" y="127217"/>
                    </a:lnTo>
                    <a:lnTo>
                      <a:pt x="1697712" y="151443"/>
                    </a:lnTo>
                    <a:cubicBezTo>
                      <a:pt x="1758244" y="211733"/>
                      <a:pt x="1795776" y="295115"/>
                      <a:pt x="1795962" y="387299"/>
                    </a:cubicBezTo>
                    <a:lnTo>
                      <a:pt x="1798116" y="1461354"/>
                    </a:lnTo>
                    <a:cubicBezTo>
                      <a:pt x="1798486" y="1645723"/>
                      <a:pt x="1649326" y="1795483"/>
                      <a:pt x="1464958" y="1795852"/>
                    </a:cubicBezTo>
                    <a:lnTo>
                      <a:pt x="1464959" y="1795852"/>
                    </a:lnTo>
                    <a:cubicBezTo>
                      <a:pt x="1280590" y="1796222"/>
                      <a:pt x="1130830" y="1647062"/>
                      <a:pt x="1130461" y="1462693"/>
                    </a:cubicBezTo>
                    <a:lnTo>
                      <a:pt x="1128865" y="667658"/>
                    </a:lnTo>
                    <a:lnTo>
                      <a:pt x="333829" y="667657"/>
                    </a:lnTo>
                    <a:cubicBezTo>
                      <a:pt x="149460" y="667657"/>
                      <a:pt x="0" y="518197"/>
                      <a:pt x="0" y="333828"/>
                    </a:cubicBezTo>
                    <a:lnTo>
                      <a:pt x="0" y="333829"/>
                    </a:lnTo>
                    <a:cubicBezTo>
                      <a:pt x="0" y="149460"/>
                      <a:pt x="149460" y="0"/>
                      <a:pt x="333829" y="0"/>
                    </a:cubicBezTo>
                    <a:lnTo>
                      <a:pt x="1407886" y="0"/>
                    </a:lnTo>
                    <a:cubicBezTo>
                      <a:pt x="1500071" y="0"/>
                      <a:pt x="1583528" y="37365"/>
                      <a:pt x="1643939" y="9777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sz="2100">
                  <a:latin typeface="+mn-ea"/>
                  <a:sym charset="-122" panose="02010601030101010101" pitchFamily="2" typeface="FZHei-B01S"/>
                </a:endParaRPr>
              </a:p>
            </p:txBody>
          </p:sp>
        </p:grpSp>
        <p:sp>
          <p:nvSpPr>
            <p:cNvPr id="24" name="TextBox 24"/>
            <p:cNvSpPr txBox="1"/>
            <p:nvPr/>
          </p:nvSpPr>
          <p:spPr>
            <a:xfrm rot="16200000">
              <a:off x="7500266" y="6015009"/>
              <a:ext cx="1187773" cy="541344"/>
            </a:xfrm>
            <a:prstGeom prst="rect">
              <a:avLst/>
            </a:prstGeom>
            <a:grpFill/>
          </p:spPr>
          <p:txBody>
            <a:bodyPr bIns="0" lIns="0" rIns="0" tIns="0" wrap="none">
              <a:noAutofit/>
            </a:bodyPr>
            <a:lstStyle/>
            <a:p>
              <a:pPr algn="r"/>
              <a:r>
                <a:rPr altLang="en-US" b="1" lang="zh-CN" smtClean="0" sz="2100">
                  <a:solidFill>
                    <a:schemeClr val="bg1"/>
                  </a:solidFill>
                  <a:latin typeface="+mn-ea"/>
                  <a:sym charset="-122" panose="02010601030101010101" pitchFamily="2" typeface="FZHei-B01S"/>
                </a:rPr>
                <a:t>内容</a:t>
              </a:r>
            </a:p>
          </p:txBody>
        </p:sp>
      </p:grpSp>
    </p:spTree>
    <p:extLst>
      <p:ext uri="{BB962C8B-B14F-4D97-AF65-F5344CB8AC3E}">
        <p14:creationId val="2227437813"/>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additive="base">
                                        <p:cTn dur="500" fill="hold" id="7"/>
                                        <p:tgtEl>
                                          <p:spTgt spid="22"/>
                                        </p:tgtEl>
                                        <p:attrNameLst>
                                          <p:attrName>ppt_x</p:attrName>
                                        </p:attrNameLst>
                                      </p:cBhvr>
                                      <p:tavLst>
                                        <p:tav tm="0">
                                          <p:val>
                                            <p:strVal val="#ppt_x"/>
                                          </p:val>
                                        </p:tav>
                                        <p:tav tm="100000">
                                          <p:val>
                                            <p:strVal val="#ppt_x"/>
                                          </p:val>
                                        </p:tav>
                                      </p:tavLst>
                                    </p:anim>
                                    <p:anim calcmode="lin" valueType="num">
                                      <p:cBhvr additive="base">
                                        <p:cTn dur="500" fill="hold" id="8"/>
                                        <p:tgtEl>
                                          <p:spTgt spid="2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12"/>
                                        </p:tgtEl>
                                        <p:attrNameLst>
                                          <p:attrName>style.visibility</p:attrName>
                                        </p:attrNameLst>
                                      </p:cBhvr>
                                      <p:to>
                                        <p:strVal val="visible"/>
                                      </p:to>
                                    </p:set>
                                    <p:anim calcmode="lin" valueType="num">
                                      <p:cBhvr additive="base">
                                        <p:cTn dur="500" fill="hold" id="11"/>
                                        <p:tgtEl>
                                          <p:spTgt spid="12"/>
                                        </p:tgtEl>
                                        <p:attrNameLst>
                                          <p:attrName>ppt_x</p:attrName>
                                        </p:attrNameLst>
                                      </p:cBhvr>
                                      <p:tavLst>
                                        <p:tav tm="0">
                                          <p:val>
                                            <p:strVal val="#ppt_x"/>
                                          </p:val>
                                        </p:tav>
                                        <p:tav tm="100000">
                                          <p:val>
                                            <p:strVal val="#ppt_x"/>
                                          </p:val>
                                        </p:tav>
                                      </p:tavLst>
                                    </p:anim>
                                    <p:anim calcmode="lin" valueType="num">
                                      <p:cBhvr additive="base">
                                        <p:cTn dur="500" fill="hold" id="12"/>
                                        <p:tgtEl>
                                          <p:spTgt spid="12"/>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17"/>
                                        </p:tgtEl>
                                        <p:attrNameLst>
                                          <p:attrName>style.visibility</p:attrName>
                                        </p:attrNameLst>
                                      </p:cBhvr>
                                      <p:to>
                                        <p:strVal val="visible"/>
                                      </p:to>
                                    </p:set>
                                    <p:anim calcmode="lin" valueType="num">
                                      <p:cBhvr additive="base">
                                        <p:cTn dur="500" fill="hold" id="15"/>
                                        <p:tgtEl>
                                          <p:spTgt spid="17"/>
                                        </p:tgtEl>
                                        <p:attrNameLst>
                                          <p:attrName>ppt_x</p:attrName>
                                        </p:attrNameLst>
                                      </p:cBhvr>
                                      <p:tavLst>
                                        <p:tav tm="0">
                                          <p:val>
                                            <p:strVal val="#ppt_x"/>
                                          </p:val>
                                        </p:tav>
                                        <p:tav tm="100000">
                                          <p:val>
                                            <p:strVal val="#ppt_x"/>
                                          </p:val>
                                        </p:tav>
                                      </p:tavLst>
                                    </p:anim>
                                    <p:anim calcmode="lin" valueType="num">
                                      <p:cBhvr additive="base">
                                        <p:cTn dur="500" fill="hold" id="16"/>
                                        <p:tgtEl>
                                          <p:spTgt spid="17"/>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53" presetSubtype="0">
                                  <p:stCondLst>
                                    <p:cond delay="0"/>
                                  </p:stCondLst>
                                  <p:childTnLst>
                                    <p:set>
                                      <p:cBhvr>
                                        <p:cTn dur="1" fill="hold" id="20">
                                          <p:stCondLst>
                                            <p:cond delay="0"/>
                                          </p:stCondLst>
                                        </p:cTn>
                                        <p:tgtEl>
                                          <p:spTgt spid="11"/>
                                        </p:tgtEl>
                                        <p:attrNameLst>
                                          <p:attrName>style.visibility</p:attrName>
                                        </p:attrNameLst>
                                      </p:cBhvr>
                                      <p:to>
                                        <p:strVal val="visible"/>
                                      </p:to>
                                    </p:set>
                                    <p:anim calcmode="lin" valueType="num">
                                      <p:cBhvr>
                                        <p:cTn dur="500" fill="hold" id="21"/>
                                        <p:tgtEl>
                                          <p:spTgt spid="11"/>
                                        </p:tgtEl>
                                        <p:attrNameLst>
                                          <p:attrName>ppt_w</p:attrName>
                                        </p:attrNameLst>
                                      </p:cBhvr>
                                      <p:tavLst>
                                        <p:tav tm="0">
                                          <p:val>
                                            <p:fltVal val="0"/>
                                          </p:val>
                                        </p:tav>
                                        <p:tav tm="100000">
                                          <p:val>
                                            <p:strVal val="#ppt_w"/>
                                          </p:val>
                                        </p:tav>
                                      </p:tavLst>
                                    </p:anim>
                                    <p:anim calcmode="lin" valueType="num">
                                      <p:cBhvr>
                                        <p:cTn dur="500" fill="hold" id="22"/>
                                        <p:tgtEl>
                                          <p:spTgt spid="11"/>
                                        </p:tgtEl>
                                        <p:attrNameLst>
                                          <p:attrName>ppt_h</p:attrName>
                                        </p:attrNameLst>
                                      </p:cBhvr>
                                      <p:tavLst>
                                        <p:tav tm="0">
                                          <p:val>
                                            <p:fltVal val="0"/>
                                          </p:val>
                                        </p:tav>
                                        <p:tav tm="100000">
                                          <p:val>
                                            <p:strVal val="#ppt_h"/>
                                          </p:val>
                                        </p:tav>
                                      </p:tavLst>
                                    </p:anim>
                                    <p:animEffect filter="fade" transition="in">
                                      <p:cBhvr>
                                        <p:cTn dur="500" id="23"/>
                                        <p:tgtEl>
                                          <p:spTgt spid="11"/>
                                        </p:tgtEl>
                                      </p:cBhvr>
                                    </p:animEffect>
                                  </p:childTnLst>
                                </p:cTn>
                              </p:par>
                              <p:par>
                                <p:cTn fill="hold" grpId="0" id="24" nodeType="withEffect" presetClass="entr" presetID="53" presetSubtype="0">
                                  <p:stCondLst>
                                    <p:cond delay="0"/>
                                  </p:stCondLst>
                                  <p:childTnLst>
                                    <p:set>
                                      <p:cBhvr>
                                        <p:cTn dur="1" fill="hold" id="25">
                                          <p:stCondLst>
                                            <p:cond delay="0"/>
                                          </p:stCondLst>
                                        </p:cTn>
                                        <p:tgtEl>
                                          <p:spTgt spid="4"/>
                                        </p:tgtEl>
                                        <p:attrNameLst>
                                          <p:attrName>style.visibility</p:attrName>
                                        </p:attrNameLst>
                                      </p:cBhvr>
                                      <p:to>
                                        <p:strVal val="visible"/>
                                      </p:to>
                                    </p:set>
                                    <p:anim calcmode="lin" valueType="num">
                                      <p:cBhvr>
                                        <p:cTn dur="500" fill="hold" id="26"/>
                                        <p:tgtEl>
                                          <p:spTgt spid="4"/>
                                        </p:tgtEl>
                                        <p:attrNameLst>
                                          <p:attrName>ppt_w</p:attrName>
                                        </p:attrNameLst>
                                      </p:cBhvr>
                                      <p:tavLst>
                                        <p:tav tm="0">
                                          <p:val>
                                            <p:fltVal val="0"/>
                                          </p:val>
                                        </p:tav>
                                        <p:tav tm="100000">
                                          <p:val>
                                            <p:strVal val="#ppt_w"/>
                                          </p:val>
                                        </p:tav>
                                      </p:tavLst>
                                    </p:anim>
                                    <p:anim calcmode="lin" valueType="num">
                                      <p:cBhvr>
                                        <p:cTn dur="500" fill="hold" id="27"/>
                                        <p:tgtEl>
                                          <p:spTgt spid="4"/>
                                        </p:tgtEl>
                                        <p:attrNameLst>
                                          <p:attrName>ppt_h</p:attrName>
                                        </p:attrNameLst>
                                      </p:cBhvr>
                                      <p:tavLst>
                                        <p:tav tm="0">
                                          <p:val>
                                            <p:fltVal val="0"/>
                                          </p:val>
                                        </p:tav>
                                        <p:tav tm="100000">
                                          <p:val>
                                            <p:strVal val="#ppt_h"/>
                                          </p:val>
                                        </p:tav>
                                      </p:tavLst>
                                    </p:anim>
                                    <p:animEffect filter="fade" transition="in">
                                      <p:cBhvr>
                                        <p:cTn dur="500" id="28"/>
                                        <p:tgtEl>
                                          <p:spTgt spid="4"/>
                                        </p:tgtEl>
                                      </p:cBhvr>
                                    </p:animEffect>
                                  </p:childTnLst>
                                </p:cTn>
                              </p:par>
                              <p:par>
                                <p:cTn fill="hold" grpId="0" id="29" nodeType="withEffect" presetClass="entr" presetID="53" presetSubtype="0">
                                  <p:stCondLst>
                                    <p:cond delay="0"/>
                                  </p:stCondLst>
                                  <p:childTnLst>
                                    <p:set>
                                      <p:cBhvr>
                                        <p:cTn dur="1" fill="hold" id="30">
                                          <p:stCondLst>
                                            <p:cond delay="0"/>
                                          </p:stCondLst>
                                        </p:cTn>
                                        <p:tgtEl>
                                          <p:spTgt spid="5"/>
                                        </p:tgtEl>
                                        <p:attrNameLst>
                                          <p:attrName>style.visibility</p:attrName>
                                        </p:attrNameLst>
                                      </p:cBhvr>
                                      <p:to>
                                        <p:strVal val="visible"/>
                                      </p:to>
                                    </p:set>
                                    <p:anim calcmode="lin" valueType="num">
                                      <p:cBhvr>
                                        <p:cTn dur="500" fill="hold" id="31"/>
                                        <p:tgtEl>
                                          <p:spTgt spid="5"/>
                                        </p:tgtEl>
                                        <p:attrNameLst>
                                          <p:attrName>ppt_w</p:attrName>
                                        </p:attrNameLst>
                                      </p:cBhvr>
                                      <p:tavLst>
                                        <p:tav tm="0">
                                          <p:val>
                                            <p:fltVal val="0"/>
                                          </p:val>
                                        </p:tav>
                                        <p:tav tm="100000">
                                          <p:val>
                                            <p:strVal val="#ppt_w"/>
                                          </p:val>
                                        </p:tav>
                                      </p:tavLst>
                                    </p:anim>
                                    <p:anim calcmode="lin" valueType="num">
                                      <p:cBhvr>
                                        <p:cTn dur="500" fill="hold" id="32"/>
                                        <p:tgtEl>
                                          <p:spTgt spid="5"/>
                                        </p:tgtEl>
                                        <p:attrNameLst>
                                          <p:attrName>ppt_h</p:attrName>
                                        </p:attrNameLst>
                                      </p:cBhvr>
                                      <p:tavLst>
                                        <p:tav tm="0">
                                          <p:val>
                                            <p:fltVal val="0"/>
                                          </p:val>
                                        </p:tav>
                                        <p:tav tm="100000">
                                          <p:val>
                                            <p:strVal val="#ppt_h"/>
                                          </p:val>
                                        </p:tav>
                                      </p:tavLst>
                                    </p:anim>
                                    <p:animEffect filter="fade" transition="in">
                                      <p:cBhvr>
                                        <p:cTn dur="500" id="33"/>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11"/>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134323" y="3344636"/>
            <a:ext cx="7182274" cy="751114"/>
            <a:chOff x="1138409" y="3268436"/>
            <a:chExt cx="7182274" cy="751114"/>
          </a:xfrm>
        </p:grpSpPr>
        <p:sp>
          <p:nvSpPr>
            <p:cNvPr id="7" name="矩形 6"/>
            <p:cNvSpPr/>
            <p:nvPr/>
          </p:nvSpPr>
          <p:spPr>
            <a:xfrm>
              <a:off x="1138409" y="3268436"/>
              <a:ext cx="751114" cy="75111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8" name="矩形 7"/>
            <p:cNvSpPr/>
            <p:nvPr/>
          </p:nvSpPr>
          <p:spPr>
            <a:xfrm>
              <a:off x="2057146" y="3268436"/>
              <a:ext cx="751114" cy="75111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9" name="矩形 8"/>
            <p:cNvSpPr/>
            <p:nvPr/>
          </p:nvSpPr>
          <p:spPr>
            <a:xfrm>
              <a:off x="2975883" y="3268436"/>
              <a:ext cx="751114" cy="75111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10" name="矩形 9"/>
            <p:cNvSpPr/>
            <p:nvPr/>
          </p:nvSpPr>
          <p:spPr>
            <a:xfrm>
              <a:off x="3894620" y="3268436"/>
              <a:ext cx="751114" cy="75111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11" name="矩形 10"/>
            <p:cNvSpPr/>
            <p:nvPr/>
          </p:nvSpPr>
          <p:spPr>
            <a:xfrm>
              <a:off x="4813358" y="3268436"/>
              <a:ext cx="751114" cy="75111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13" name="矩形 12"/>
            <p:cNvSpPr/>
            <p:nvPr/>
          </p:nvSpPr>
          <p:spPr>
            <a:xfrm>
              <a:off x="5732095" y="3268436"/>
              <a:ext cx="751114" cy="75111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14" name="矩形 13"/>
            <p:cNvSpPr/>
            <p:nvPr/>
          </p:nvSpPr>
          <p:spPr>
            <a:xfrm>
              <a:off x="6650832" y="3268436"/>
              <a:ext cx="751114" cy="75111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15" name="矩形 14"/>
            <p:cNvSpPr/>
            <p:nvPr/>
          </p:nvSpPr>
          <p:spPr>
            <a:xfrm>
              <a:off x="7569569" y="3268436"/>
              <a:ext cx="751114" cy="75111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17" name="椭圆 11"/>
            <p:cNvSpPr/>
            <p:nvPr/>
          </p:nvSpPr>
          <p:spPr>
            <a:xfrm>
              <a:off x="1371877" y="3524131"/>
              <a:ext cx="284176" cy="337460"/>
            </a:xfrm>
            <a:custGeom>
              <a:gdLst>
                <a:gd fmla="*/ 149 w 216" name="T0"/>
                <a:gd fmla="*/ 112 h 256" name="T1"/>
                <a:gd fmla="*/ 196 w 216" name="T2"/>
                <a:gd fmla="*/ 112 h 256" name="T3"/>
                <a:gd fmla="*/ 196 w 216" name="T4"/>
                <a:gd fmla="*/ 140 h 256" name="T5"/>
                <a:gd fmla="*/ 134 w 216" name="T6"/>
                <a:gd fmla="*/ 140 h 256" name="T7"/>
                <a:gd fmla="*/ 134 w 216" name="T8"/>
                <a:gd fmla="*/ 165 h 256" name="T9"/>
                <a:gd fmla="*/ 196 w 216" name="T10"/>
                <a:gd fmla="*/ 165 h 256" name="T11"/>
                <a:gd fmla="*/ 196 w 216" name="T12"/>
                <a:gd fmla="*/ 193 h 256" name="T13"/>
                <a:gd fmla="*/ 134 w 216" name="T14"/>
                <a:gd fmla="*/ 193 h 256" name="T15"/>
                <a:gd fmla="*/ 134 w 216" name="T16"/>
                <a:gd fmla="*/ 256 h 256" name="T17"/>
                <a:gd fmla="*/ 78 w 216" name="T18"/>
                <a:gd fmla="*/ 256 h 256" name="T19"/>
                <a:gd fmla="*/ 78 w 216" name="T20"/>
                <a:gd fmla="*/ 193 h 256" name="T21"/>
                <a:gd fmla="*/ 17 w 216" name="T22"/>
                <a:gd fmla="*/ 193 h 256" name="T23"/>
                <a:gd fmla="*/ 17 w 216" name="T24"/>
                <a:gd fmla="*/ 165 h 256" name="T25"/>
                <a:gd fmla="*/ 78 w 216" name="T26"/>
                <a:gd fmla="*/ 165 h 256" name="T27"/>
                <a:gd fmla="*/ 78 w 216" name="T28"/>
                <a:gd fmla="*/ 140 h 256" name="T29"/>
                <a:gd fmla="*/ 17 w 216" name="T30"/>
                <a:gd fmla="*/ 140 h 256" name="T31"/>
                <a:gd fmla="*/ 17 w 216" name="T32"/>
                <a:gd fmla="*/ 112 h 256" name="T33"/>
                <a:gd fmla="*/ 64 w 216" name="T34"/>
                <a:gd fmla="*/ 112 h 256" name="T35"/>
                <a:gd fmla="*/ 0 w 216" name="T36"/>
                <a:gd fmla="*/ 0 h 256" name="T37"/>
                <a:gd fmla="*/ 64 w 216" name="T38"/>
                <a:gd fmla="*/ 0 h 256" name="T39"/>
                <a:gd fmla="*/ 91 w 216" name="T40"/>
                <a:gd fmla="*/ 63 h 256" name="T41"/>
                <a:gd fmla="*/ 108 w 216" name="T42"/>
                <a:gd fmla="*/ 106 h 256" name="T43"/>
                <a:gd fmla="*/ 109 w 216" name="T44"/>
                <a:gd fmla="*/ 106 h 256" name="T45"/>
                <a:gd fmla="*/ 126 w 216" name="T46"/>
                <a:gd fmla="*/ 63 h 256" name="T47"/>
                <a:gd fmla="*/ 153 w 216" name="T48"/>
                <a:gd fmla="*/ 0 h 256" name="T49"/>
                <a:gd fmla="*/ 216 w 216" name="T50"/>
                <a:gd fmla="*/ 0 h 256" name="T51"/>
                <a:gd fmla="*/ 149 w 216" name="T52"/>
                <a:gd fmla="*/ 112 h 256"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256" w="216">
                  <a:moveTo>
                    <a:pt x="149" y="112"/>
                  </a:moveTo>
                  <a:cubicBezTo>
                    <a:pt x="196" y="112"/>
                    <a:pt x="196" y="112"/>
                    <a:pt x="196" y="112"/>
                  </a:cubicBezTo>
                  <a:cubicBezTo>
                    <a:pt x="196" y="140"/>
                    <a:pt x="196" y="140"/>
                    <a:pt x="196" y="140"/>
                  </a:cubicBezTo>
                  <a:cubicBezTo>
                    <a:pt x="134" y="140"/>
                    <a:pt x="134" y="140"/>
                    <a:pt x="134" y="140"/>
                  </a:cubicBezTo>
                  <a:cubicBezTo>
                    <a:pt x="134" y="165"/>
                    <a:pt x="134" y="165"/>
                    <a:pt x="134" y="165"/>
                  </a:cubicBezTo>
                  <a:cubicBezTo>
                    <a:pt x="196" y="165"/>
                    <a:pt x="196" y="165"/>
                    <a:pt x="196" y="165"/>
                  </a:cubicBezTo>
                  <a:cubicBezTo>
                    <a:pt x="196" y="193"/>
                    <a:pt x="196" y="193"/>
                    <a:pt x="196" y="193"/>
                  </a:cubicBezTo>
                  <a:cubicBezTo>
                    <a:pt x="134" y="193"/>
                    <a:pt x="134" y="193"/>
                    <a:pt x="134" y="193"/>
                  </a:cubicBezTo>
                  <a:cubicBezTo>
                    <a:pt x="134" y="256"/>
                    <a:pt x="134" y="256"/>
                    <a:pt x="134" y="256"/>
                  </a:cubicBezTo>
                  <a:cubicBezTo>
                    <a:pt x="78" y="256"/>
                    <a:pt x="78" y="256"/>
                    <a:pt x="78" y="256"/>
                  </a:cubicBezTo>
                  <a:cubicBezTo>
                    <a:pt x="78" y="193"/>
                    <a:pt x="78" y="193"/>
                    <a:pt x="78" y="193"/>
                  </a:cubicBezTo>
                  <a:cubicBezTo>
                    <a:pt x="17" y="193"/>
                    <a:pt x="17" y="193"/>
                    <a:pt x="17" y="193"/>
                  </a:cubicBezTo>
                  <a:cubicBezTo>
                    <a:pt x="17" y="165"/>
                    <a:pt x="17" y="165"/>
                    <a:pt x="17" y="165"/>
                  </a:cubicBezTo>
                  <a:cubicBezTo>
                    <a:pt x="78" y="165"/>
                    <a:pt x="78" y="165"/>
                    <a:pt x="78" y="165"/>
                  </a:cubicBezTo>
                  <a:cubicBezTo>
                    <a:pt x="78" y="140"/>
                    <a:pt x="78" y="140"/>
                    <a:pt x="78" y="140"/>
                  </a:cubicBezTo>
                  <a:cubicBezTo>
                    <a:pt x="17" y="140"/>
                    <a:pt x="17" y="140"/>
                    <a:pt x="17" y="140"/>
                  </a:cubicBezTo>
                  <a:cubicBezTo>
                    <a:pt x="17" y="112"/>
                    <a:pt x="17" y="112"/>
                    <a:pt x="17" y="112"/>
                  </a:cubicBezTo>
                  <a:cubicBezTo>
                    <a:pt x="64" y="112"/>
                    <a:pt x="64" y="112"/>
                    <a:pt x="64" y="112"/>
                  </a:cubicBezTo>
                  <a:cubicBezTo>
                    <a:pt x="0" y="0"/>
                    <a:pt x="0" y="0"/>
                    <a:pt x="0" y="0"/>
                  </a:cubicBezTo>
                  <a:cubicBezTo>
                    <a:pt x="64" y="0"/>
                    <a:pt x="64" y="0"/>
                    <a:pt x="64" y="0"/>
                  </a:cubicBezTo>
                  <a:cubicBezTo>
                    <a:pt x="91" y="63"/>
                    <a:pt x="91" y="63"/>
                    <a:pt x="91" y="63"/>
                  </a:cubicBezTo>
                  <a:cubicBezTo>
                    <a:pt x="98" y="79"/>
                    <a:pt x="103" y="92"/>
                    <a:pt x="108" y="106"/>
                  </a:cubicBezTo>
                  <a:cubicBezTo>
                    <a:pt x="109" y="106"/>
                    <a:pt x="109" y="106"/>
                    <a:pt x="109" y="106"/>
                  </a:cubicBezTo>
                  <a:cubicBezTo>
                    <a:pt x="114" y="93"/>
                    <a:pt x="119" y="78"/>
                    <a:pt x="126" y="63"/>
                  </a:cubicBezTo>
                  <a:cubicBezTo>
                    <a:pt x="153" y="0"/>
                    <a:pt x="153" y="0"/>
                    <a:pt x="153" y="0"/>
                  </a:cubicBezTo>
                  <a:cubicBezTo>
                    <a:pt x="216" y="0"/>
                    <a:pt x="216" y="0"/>
                    <a:pt x="216" y="0"/>
                  </a:cubicBezTo>
                  <a:lnTo>
                    <a:pt x="149" y="11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18" name="椭圆 12"/>
            <p:cNvSpPr/>
            <p:nvPr/>
          </p:nvSpPr>
          <p:spPr>
            <a:xfrm>
              <a:off x="2275063" y="3524131"/>
              <a:ext cx="315279" cy="337460"/>
            </a:xfrm>
            <a:custGeom>
              <a:gdLst>
                <a:gd fmla="*/ 270013 w 315913" name="connsiteX0"/>
                <a:gd fmla="*/ 244475 h 338138" name="connsiteY0"/>
                <a:gd fmla="*/ 315913 w 315913" name="connsiteX1"/>
                <a:gd fmla="*/ 290647 h 338138" name="connsiteY1"/>
                <a:gd fmla="*/ 315913 w 315913" name="connsiteX2"/>
                <a:gd fmla="*/ 331542 h 338138" name="connsiteY2"/>
                <a:gd fmla="*/ 313290 w 315913" name="connsiteX3"/>
                <a:gd fmla="*/ 335500 h 338138" name="connsiteY3"/>
                <a:gd fmla="*/ 309356 w 315913" name="connsiteX4"/>
                <a:gd fmla="*/ 338138 h 338138" name="connsiteY4"/>
                <a:gd fmla="*/ 231982 w 315913" name="connsiteX5"/>
                <a:gd fmla="*/ 338138 h 338138" name="connsiteY5"/>
                <a:gd fmla="*/ 225425 w 315913" name="connsiteX6"/>
                <a:gd fmla="*/ 331542 h 338138" name="connsiteY6"/>
                <a:gd fmla="*/ 225425 w 315913" name="connsiteX7"/>
                <a:gd fmla="*/ 290647 h 338138" name="connsiteY7"/>
                <a:gd fmla="*/ 270013 w 315913" name="connsiteX8"/>
                <a:gd fmla="*/ 244475 h 338138" name="connsiteY8"/>
                <a:gd fmla="*/ 157956 w 315913" name="connsiteX9"/>
                <a:gd fmla="*/ 244475 h 338138" name="connsiteY9"/>
                <a:gd fmla="*/ 203200 w 315913" name="connsiteX10"/>
                <a:gd fmla="*/ 290647 h 338138" name="connsiteY10"/>
                <a:gd fmla="*/ 203200 w 315913" name="connsiteX11"/>
                <a:gd fmla="*/ 331542 h 338138" name="connsiteY11"/>
                <a:gd fmla="*/ 201869 w 315913" name="connsiteX12"/>
                <a:gd fmla="*/ 335500 h 338138" name="connsiteY12"/>
                <a:gd fmla="*/ 196546 w 315913" name="connsiteX13"/>
                <a:gd fmla="*/ 338138 h 338138" name="connsiteY13"/>
                <a:gd fmla="*/ 119365 w 315913" name="connsiteX14"/>
                <a:gd fmla="*/ 338138 h 338138" name="connsiteY14"/>
                <a:gd fmla="*/ 112712 w 315913" name="connsiteX15"/>
                <a:gd fmla="*/ 331542 h 338138" name="connsiteY15"/>
                <a:gd fmla="*/ 112712 w 315913" name="connsiteX16"/>
                <a:gd fmla="*/ 290647 h 338138" name="connsiteY16"/>
                <a:gd fmla="*/ 157956 w 315913" name="connsiteX17"/>
                <a:gd fmla="*/ 244475 h 338138" name="connsiteY17"/>
                <a:gd fmla="*/ 45900 w 315913" name="connsiteX18"/>
                <a:gd fmla="*/ 244475 h 338138" name="connsiteY18"/>
                <a:gd fmla="*/ 90488 w 315913" name="connsiteX19"/>
                <a:gd fmla="*/ 290647 h 338138" name="connsiteY19"/>
                <a:gd fmla="*/ 90488 w 315913" name="connsiteX20"/>
                <a:gd fmla="*/ 331542 h 338138" name="connsiteY20"/>
                <a:gd fmla="*/ 89176 w 315913" name="connsiteX21"/>
                <a:gd fmla="*/ 335500 h 338138" name="connsiteY21"/>
                <a:gd fmla="*/ 83931 w 315913" name="connsiteX22"/>
                <a:gd fmla="*/ 338138 h 338138" name="connsiteY22"/>
                <a:gd fmla="*/ 6557 w 315913" name="connsiteX23"/>
                <a:gd fmla="*/ 338138 h 338138" name="connsiteY23"/>
                <a:gd fmla="*/ 0 w 315913" name="connsiteX24"/>
                <a:gd fmla="*/ 331542 h 338138" name="connsiteY24"/>
                <a:gd fmla="*/ 0 w 315913" name="connsiteX25"/>
                <a:gd fmla="*/ 290647 h 338138" name="connsiteY25"/>
                <a:gd fmla="*/ 45900 w 315913" name="connsiteX26"/>
                <a:gd fmla="*/ 244475 h 338138" name="connsiteY26"/>
                <a:gd fmla="*/ 271463 w 315913" name="connsiteX27"/>
                <a:gd fmla="*/ 180975 h 338138" name="connsiteY27"/>
                <a:gd fmla="*/ 301625 w 315913" name="connsiteX28"/>
                <a:gd fmla="*/ 211138 h 338138" name="connsiteY28"/>
                <a:gd fmla="*/ 271463 w 315913" name="connsiteX29"/>
                <a:gd fmla="*/ 241300 h 338138" name="connsiteY29"/>
                <a:gd fmla="*/ 241300 w 315913" name="connsiteX30"/>
                <a:gd fmla="*/ 211138 h 338138" name="connsiteY30"/>
                <a:gd fmla="*/ 271463 w 315913" name="connsiteX31"/>
                <a:gd fmla="*/ 180975 h 338138" name="connsiteY31"/>
                <a:gd fmla="*/ 159420 w 315913" name="connsiteX32"/>
                <a:gd fmla="*/ 180975 h 338138" name="connsiteY32"/>
                <a:gd fmla="*/ 188912 w 315913" name="connsiteX33"/>
                <a:gd fmla="*/ 211138 h 338138" name="connsiteY33"/>
                <a:gd fmla="*/ 159420 w 315913" name="connsiteX34"/>
                <a:gd fmla="*/ 241300 h 338138" name="connsiteY34"/>
                <a:gd fmla="*/ 128587 w 315913" name="connsiteX35"/>
                <a:gd fmla="*/ 211138 h 338138" name="connsiteY35"/>
                <a:gd fmla="*/ 159420 w 315913" name="connsiteX36"/>
                <a:gd fmla="*/ 180975 h 338138" name="connsiteY36"/>
                <a:gd fmla="*/ 46038 w 315913" name="connsiteX37"/>
                <a:gd fmla="*/ 180975 h 338138" name="connsiteY37"/>
                <a:gd fmla="*/ 76201 w 315913" name="connsiteX38"/>
                <a:gd fmla="*/ 211138 h 338138" name="connsiteY38"/>
                <a:gd fmla="*/ 46038 w 315913" name="connsiteX39"/>
                <a:gd fmla="*/ 241301 h 338138" name="connsiteY39"/>
                <a:gd fmla="*/ 15875 w 315913" name="connsiteX40"/>
                <a:gd fmla="*/ 211138 h 338138" name="connsiteY40"/>
                <a:gd fmla="*/ 46038 w 315913" name="connsiteX41"/>
                <a:gd fmla="*/ 180975 h 338138" name="connsiteY41"/>
                <a:gd fmla="*/ 270005 w 315913" name="connsiteX42"/>
                <a:gd fmla="*/ 77788 h 338138" name="connsiteY42"/>
                <a:gd fmla="*/ 238125 w 315913" name="connsiteX43"/>
                <a:gd fmla="*/ 109792 h 338138" name="connsiteY43"/>
                <a:gd fmla="*/ 238125 w 315913" name="connsiteX44"/>
                <a:gd fmla="*/ 144463 h 338138" name="connsiteY44"/>
                <a:gd fmla="*/ 303213 w 315913" name="connsiteX45"/>
                <a:gd fmla="*/ 144463 h 338138" name="connsiteY45"/>
                <a:gd fmla="*/ 303213 w 315913" name="connsiteX46"/>
                <a:gd fmla="*/ 109792 h 338138" name="connsiteY46"/>
                <a:gd fmla="*/ 270005 w 315913" name="connsiteX47"/>
                <a:gd fmla="*/ 77788 h 338138" name="connsiteY47"/>
                <a:gd fmla="*/ 270013 w 315913" name="connsiteX48"/>
                <a:gd fmla="*/ 65088 h 338138" name="connsiteY48"/>
                <a:gd fmla="*/ 315913 w 315913" name="connsiteX49"/>
                <a:gd fmla="*/ 109941 h 338138" name="connsiteY49"/>
                <a:gd fmla="*/ 315913 w 315913" name="connsiteX50"/>
                <a:gd fmla="*/ 150836 h 338138" name="connsiteY50"/>
                <a:gd fmla="*/ 313290 w 315913" name="connsiteX51"/>
                <a:gd fmla="*/ 156113 h 338138" name="connsiteY51"/>
                <a:gd fmla="*/ 309356 w 315913" name="connsiteX52"/>
                <a:gd fmla="*/ 158751 h 338138" name="connsiteY52"/>
                <a:gd fmla="*/ 231982 w 315913" name="connsiteX53"/>
                <a:gd fmla="*/ 158751 h 338138" name="connsiteY53"/>
                <a:gd fmla="*/ 225425 w 315913" name="connsiteX54"/>
                <a:gd fmla="*/ 150836 h 338138" name="connsiteY54"/>
                <a:gd fmla="*/ 225425 w 315913" name="connsiteX55"/>
                <a:gd fmla="*/ 109941 h 338138" name="connsiteY55"/>
                <a:gd fmla="*/ 270013 w 315913" name="connsiteX56"/>
                <a:gd fmla="*/ 65088 h 338138" name="connsiteY56"/>
                <a:gd fmla="*/ 157956 w 315913" name="connsiteX57"/>
                <a:gd fmla="*/ 65088 h 338138" name="connsiteY57"/>
                <a:gd fmla="*/ 203200 w 315913" name="connsiteX58"/>
                <a:gd fmla="*/ 109941 h 338138" name="connsiteY58"/>
                <a:gd fmla="*/ 203200 w 315913" name="connsiteX59"/>
                <a:gd fmla="*/ 150836 h 338138" name="connsiteY59"/>
                <a:gd fmla="*/ 201869 w 315913" name="connsiteX60"/>
                <a:gd fmla="*/ 156113 h 338138" name="connsiteY60"/>
                <a:gd fmla="*/ 196546 w 315913" name="connsiteX61"/>
                <a:gd fmla="*/ 158751 h 338138" name="connsiteY61"/>
                <a:gd fmla="*/ 119365 w 315913" name="connsiteX62"/>
                <a:gd fmla="*/ 158751 h 338138" name="connsiteY62"/>
                <a:gd fmla="*/ 112712 w 315913" name="connsiteX63"/>
                <a:gd fmla="*/ 150836 h 338138" name="connsiteY63"/>
                <a:gd fmla="*/ 112712 w 315913" name="connsiteX64"/>
                <a:gd fmla="*/ 109941 h 338138" name="connsiteY64"/>
                <a:gd fmla="*/ 157956 w 315913" name="connsiteX65"/>
                <a:gd fmla="*/ 65088 h 338138" name="connsiteY65"/>
                <a:gd fmla="*/ 45900 w 315913" name="connsiteX66"/>
                <a:gd fmla="*/ 65088 h 338138" name="connsiteY66"/>
                <a:gd fmla="*/ 90488 w 315913" name="connsiteX67"/>
                <a:gd fmla="*/ 109941 h 338138" name="connsiteY67"/>
                <a:gd fmla="*/ 90488 w 315913" name="connsiteX68"/>
                <a:gd fmla="*/ 150836 h 338138" name="connsiteY68"/>
                <a:gd fmla="*/ 89176 w 315913" name="connsiteX69"/>
                <a:gd fmla="*/ 156113 h 338138" name="connsiteY69"/>
                <a:gd fmla="*/ 83931 w 315913" name="connsiteX70"/>
                <a:gd fmla="*/ 158751 h 338138" name="connsiteY70"/>
                <a:gd fmla="*/ 6557 w 315913" name="connsiteX71"/>
                <a:gd fmla="*/ 158751 h 338138" name="connsiteY71"/>
                <a:gd fmla="*/ 0 w 315913" name="connsiteX72"/>
                <a:gd fmla="*/ 150836 h 338138" name="connsiteY72"/>
                <a:gd fmla="*/ 0 w 315913" name="connsiteX73"/>
                <a:gd fmla="*/ 109941 h 338138" name="connsiteY73"/>
                <a:gd fmla="*/ 45900 w 315913" name="connsiteX74"/>
                <a:gd fmla="*/ 65088 h 338138" name="connsiteY74"/>
                <a:gd fmla="*/ 270669 w 315913" name="connsiteX75"/>
                <a:gd fmla="*/ 14288 h 338138" name="connsiteY75"/>
                <a:gd fmla="*/ 254000 w 315913" name="connsiteX76"/>
                <a:gd fmla="*/ 30957 h 338138" name="connsiteY76"/>
                <a:gd fmla="*/ 270669 w 315913" name="connsiteX77"/>
                <a:gd fmla="*/ 47626 h 338138" name="connsiteY77"/>
                <a:gd fmla="*/ 287338 w 315913" name="connsiteX78"/>
                <a:gd fmla="*/ 30957 h 338138" name="connsiteY78"/>
                <a:gd fmla="*/ 270669 w 315913" name="connsiteX79"/>
                <a:gd fmla="*/ 14288 h 338138" name="connsiteY79"/>
                <a:gd fmla="*/ 271463 w 315913" name="connsiteX80"/>
                <a:gd fmla="*/ 0 h 338138" name="connsiteY80"/>
                <a:gd fmla="*/ 301625 w 315913" name="connsiteX81"/>
                <a:gd fmla="*/ 30957 h 338138" name="connsiteY81"/>
                <a:gd fmla="*/ 271463 w 315913" name="connsiteX82"/>
                <a:gd fmla="*/ 61913 h 338138" name="connsiteY82"/>
                <a:gd fmla="*/ 241300 w 315913" name="connsiteX83"/>
                <a:gd fmla="*/ 30957 h 338138" name="connsiteY83"/>
                <a:gd fmla="*/ 271463 w 315913" name="connsiteX84"/>
                <a:gd fmla="*/ 0 h 338138" name="connsiteY84"/>
                <a:gd fmla="*/ 159420 w 315913" name="connsiteX85"/>
                <a:gd fmla="*/ 0 h 338138" name="connsiteY85"/>
                <a:gd fmla="*/ 188912 w 315913" name="connsiteX86"/>
                <a:gd fmla="*/ 30957 h 338138" name="connsiteY86"/>
                <a:gd fmla="*/ 159420 w 315913" name="connsiteX87"/>
                <a:gd fmla="*/ 61913 h 338138" name="connsiteY87"/>
                <a:gd fmla="*/ 128587 w 315913" name="connsiteX88"/>
                <a:gd fmla="*/ 30957 h 338138" name="connsiteY88"/>
                <a:gd fmla="*/ 159420 w 315913" name="connsiteX89"/>
                <a:gd fmla="*/ 0 h 338138" name="connsiteY89"/>
                <a:gd fmla="*/ 46037 w 315913" name="connsiteX90"/>
                <a:gd fmla="*/ 0 h 338138" name="connsiteY90"/>
                <a:gd fmla="*/ 76200 w 315913" name="connsiteX91"/>
                <a:gd fmla="*/ 30957 h 338138" name="connsiteY91"/>
                <a:gd fmla="*/ 46037 w 315913" name="connsiteX92"/>
                <a:gd fmla="*/ 61913 h 338138" name="connsiteY92"/>
                <a:gd fmla="*/ 15875 w 315913" name="connsiteX93"/>
                <a:gd fmla="*/ 30957 h 338138" name="connsiteY93"/>
                <a:gd fmla="*/ 46037 w 315913" name="connsiteX94"/>
                <a:gd fmla="*/ 0 h 338138" name="connsiteY9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b="b" l="l" r="r" t="t"/>
              <a:pathLst>
                <a:path h="338138" w="315913">
                  <a:moveTo>
                    <a:pt x="270013" y="244475"/>
                  </a:moveTo>
                  <a:cubicBezTo>
                    <a:pt x="294930" y="244475"/>
                    <a:pt x="315913" y="265582"/>
                    <a:pt x="315913" y="290647"/>
                  </a:cubicBezTo>
                  <a:cubicBezTo>
                    <a:pt x="315913" y="290647"/>
                    <a:pt x="315913" y="290647"/>
                    <a:pt x="315913" y="331542"/>
                  </a:cubicBezTo>
                  <a:cubicBezTo>
                    <a:pt x="315913" y="332861"/>
                    <a:pt x="314602" y="335500"/>
                    <a:pt x="313290" y="335500"/>
                  </a:cubicBezTo>
                  <a:cubicBezTo>
                    <a:pt x="313290" y="336819"/>
                    <a:pt x="310667" y="338138"/>
                    <a:pt x="309356" y="338138"/>
                  </a:cubicBezTo>
                  <a:cubicBezTo>
                    <a:pt x="309356" y="338138"/>
                    <a:pt x="309356" y="338138"/>
                    <a:pt x="231982" y="338138"/>
                  </a:cubicBezTo>
                  <a:cubicBezTo>
                    <a:pt x="228048" y="338138"/>
                    <a:pt x="225425" y="335500"/>
                    <a:pt x="225425" y="331542"/>
                  </a:cubicBezTo>
                  <a:cubicBezTo>
                    <a:pt x="225425" y="331542"/>
                    <a:pt x="225425" y="331542"/>
                    <a:pt x="225425" y="290647"/>
                  </a:cubicBezTo>
                  <a:cubicBezTo>
                    <a:pt x="225425" y="265582"/>
                    <a:pt x="246408" y="244475"/>
                    <a:pt x="270013" y="244475"/>
                  </a:cubicBezTo>
                  <a:close/>
                  <a:moveTo>
                    <a:pt x="157956" y="244475"/>
                  </a:moveTo>
                  <a:cubicBezTo>
                    <a:pt x="183239" y="244475"/>
                    <a:pt x="203200" y="265582"/>
                    <a:pt x="203200" y="290647"/>
                  </a:cubicBezTo>
                  <a:cubicBezTo>
                    <a:pt x="203200" y="290647"/>
                    <a:pt x="203200" y="290647"/>
                    <a:pt x="203200" y="331542"/>
                  </a:cubicBezTo>
                  <a:cubicBezTo>
                    <a:pt x="203200" y="332861"/>
                    <a:pt x="203200" y="335500"/>
                    <a:pt x="201869" y="335500"/>
                  </a:cubicBezTo>
                  <a:cubicBezTo>
                    <a:pt x="200538" y="336819"/>
                    <a:pt x="199208" y="338138"/>
                    <a:pt x="196546" y="338138"/>
                  </a:cubicBezTo>
                  <a:cubicBezTo>
                    <a:pt x="196546" y="338138"/>
                    <a:pt x="196546" y="338138"/>
                    <a:pt x="119365" y="338138"/>
                  </a:cubicBezTo>
                  <a:cubicBezTo>
                    <a:pt x="115373" y="338138"/>
                    <a:pt x="112712" y="335500"/>
                    <a:pt x="112712" y="331542"/>
                  </a:cubicBezTo>
                  <a:cubicBezTo>
                    <a:pt x="112712" y="331542"/>
                    <a:pt x="112712" y="331542"/>
                    <a:pt x="112712" y="290647"/>
                  </a:cubicBezTo>
                  <a:cubicBezTo>
                    <a:pt x="112712" y="265582"/>
                    <a:pt x="132672" y="244475"/>
                    <a:pt x="157956" y="244475"/>
                  </a:cubicBezTo>
                  <a:close/>
                  <a:moveTo>
                    <a:pt x="45900" y="244475"/>
                  </a:moveTo>
                  <a:cubicBezTo>
                    <a:pt x="69505" y="244475"/>
                    <a:pt x="90488" y="265582"/>
                    <a:pt x="90488" y="290647"/>
                  </a:cubicBezTo>
                  <a:cubicBezTo>
                    <a:pt x="90488" y="290647"/>
                    <a:pt x="90488" y="290647"/>
                    <a:pt x="90488" y="331542"/>
                  </a:cubicBezTo>
                  <a:cubicBezTo>
                    <a:pt x="90488" y="332861"/>
                    <a:pt x="90488" y="335500"/>
                    <a:pt x="89176" y="335500"/>
                  </a:cubicBezTo>
                  <a:cubicBezTo>
                    <a:pt x="87865" y="336819"/>
                    <a:pt x="85242" y="338138"/>
                    <a:pt x="83931" y="338138"/>
                  </a:cubicBezTo>
                  <a:cubicBezTo>
                    <a:pt x="83931" y="338138"/>
                    <a:pt x="83931" y="338138"/>
                    <a:pt x="6557" y="338138"/>
                  </a:cubicBezTo>
                  <a:cubicBezTo>
                    <a:pt x="3934" y="338138"/>
                    <a:pt x="0" y="335500"/>
                    <a:pt x="0" y="331542"/>
                  </a:cubicBezTo>
                  <a:cubicBezTo>
                    <a:pt x="0" y="331542"/>
                    <a:pt x="0" y="331542"/>
                    <a:pt x="0" y="290647"/>
                  </a:cubicBezTo>
                  <a:cubicBezTo>
                    <a:pt x="0" y="265582"/>
                    <a:pt x="20983" y="244475"/>
                    <a:pt x="45900" y="244475"/>
                  </a:cubicBezTo>
                  <a:close/>
                  <a:moveTo>
                    <a:pt x="271463" y="180975"/>
                  </a:moveTo>
                  <a:cubicBezTo>
                    <a:pt x="287200" y="180975"/>
                    <a:pt x="301625" y="194089"/>
                    <a:pt x="301625" y="211138"/>
                  </a:cubicBezTo>
                  <a:cubicBezTo>
                    <a:pt x="301625" y="228186"/>
                    <a:pt x="287200" y="241300"/>
                    <a:pt x="271463" y="241300"/>
                  </a:cubicBezTo>
                  <a:cubicBezTo>
                    <a:pt x="254414" y="241300"/>
                    <a:pt x="241300" y="228186"/>
                    <a:pt x="241300" y="211138"/>
                  </a:cubicBezTo>
                  <a:cubicBezTo>
                    <a:pt x="241300" y="194089"/>
                    <a:pt x="254414" y="180975"/>
                    <a:pt x="271463" y="180975"/>
                  </a:cubicBezTo>
                  <a:close/>
                  <a:moveTo>
                    <a:pt x="159420" y="180975"/>
                  </a:moveTo>
                  <a:cubicBezTo>
                    <a:pt x="175506" y="180975"/>
                    <a:pt x="188912" y="194089"/>
                    <a:pt x="188912" y="211138"/>
                  </a:cubicBezTo>
                  <a:cubicBezTo>
                    <a:pt x="188912" y="228186"/>
                    <a:pt x="175506" y="241300"/>
                    <a:pt x="159420" y="241300"/>
                  </a:cubicBezTo>
                  <a:cubicBezTo>
                    <a:pt x="141992" y="241300"/>
                    <a:pt x="128587" y="228186"/>
                    <a:pt x="128587" y="211138"/>
                  </a:cubicBezTo>
                  <a:cubicBezTo>
                    <a:pt x="128587" y="194089"/>
                    <a:pt x="141992" y="180975"/>
                    <a:pt x="159420" y="180975"/>
                  </a:cubicBezTo>
                  <a:close/>
                  <a:moveTo>
                    <a:pt x="46038" y="180975"/>
                  </a:moveTo>
                  <a:cubicBezTo>
                    <a:pt x="62697" y="180975"/>
                    <a:pt x="76201" y="194479"/>
                    <a:pt x="76201" y="211138"/>
                  </a:cubicBezTo>
                  <a:cubicBezTo>
                    <a:pt x="76201" y="227797"/>
                    <a:pt x="62697" y="241301"/>
                    <a:pt x="46038" y="241301"/>
                  </a:cubicBezTo>
                  <a:cubicBezTo>
                    <a:pt x="29379" y="241301"/>
                    <a:pt x="15875" y="227797"/>
                    <a:pt x="15875" y="211138"/>
                  </a:cubicBezTo>
                  <a:cubicBezTo>
                    <a:pt x="15875" y="194479"/>
                    <a:pt x="29379" y="180975"/>
                    <a:pt x="46038" y="180975"/>
                  </a:cubicBezTo>
                  <a:close/>
                  <a:moveTo>
                    <a:pt x="270005" y="77788"/>
                  </a:moveTo>
                  <a:cubicBezTo>
                    <a:pt x="252736" y="77788"/>
                    <a:pt x="238125" y="92457"/>
                    <a:pt x="238125" y="109792"/>
                  </a:cubicBezTo>
                  <a:cubicBezTo>
                    <a:pt x="238125" y="109792"/>
                    <a:pt x="238125" y="109792"/>
                    <a:pt x="238125" y="144463"/>
                  </a:cubicBezTo>
                  <a:cubicBezTo>
                    <a:pt x="238125" y="144463"/>
                    <a:pt x="238125" y="144463"/>
                    <a:pt x="303213" y="144463"/>
                  </a:cubicBezTo>
                  <a:lnTo>
                    <a:pt x="303213" y="109792"/>
                  </a:lnTo>
                  <a:cubicBezTo>
                    <a:pt x="303213" y="92457"/>
                    <a:pt x="288602" y="77788"/>
                    <a:pt x="270005" y="77788"/>
                  </a:cubicBezTo>
                  <a:close/>
                  <a:moveTo>
                    <a:pt x="270013" y="65088"/>
                  </a:moveTo>
                  <a:cubicBezTo>
                    <a:pt x="294930" y="65088"/>
                    <a:pt x="315913" y="84876"/>
                    <a:pt x="315913" y="109941"/>
                  </a:cubicBezTo>
                  <a:cubicBezTo>
                    <a:pt x="315913" y="109941"/>
                    <a:pt x="315913" y="109941"/>
                    <a:pt x="315913" y="150836"/>
                  </a:cubicBezTo>
                  <a:cubicBezTo>
                    <a:pt x="315913" y="153474"/>
                    <a:pt x="314602" y="154794"/>
                    <a:pt x="313290" y="156113"/>
                  </a:cubicBezTo>
                  <a:cubicBezTo>
                    <a:pt x="313290" y="157432"/>
                    <a:pt x="310667" y="158751"/>
                    <a:pt x="309356" y="158751"/>
                  </a:cubicBezTo>
                  <a:cubicBezTo>
                    <a:pt x="309356" y="158751"/>
                    <a:pt x="309356" y="158751"/>
                    <a:pt x="231982" y="158751"/>
                  </a:cubicBezTo>
                  <a:cubicBezTo>
                    <a:pt x="228048" y="158751"/>
                    <a:pt x="225425" y="154794"/>
                    <a:pt x="225425" y="150836"/>
                  </a:cubicBezTo>
                  <a:cubicBezTo>
                    <a:pt x="225425" y="150836"/>
                    <a:pt x="225425" y="150836"/>
                    <a:pt x="225425" y="109941"/>
                  </a:cubicBezTo>
                  <a:cubicBezTo>
                    <a:pt x="225425" y="84876"/>
                    <a:pt x="246408" y="65088"/>
                    <a:pt x="270013" y="65088"/>
                  </a:cubicBezTo>
                  <a:close/>
                  <a:moveTo>
                    <a:pt x="157956" y="65088"/>
                  </a:moveTo>
                  <a:cubicBezTo>
                    <a:pt x="183239" y="65088"/>
                    <a:pt x="203200" y="84876"/>
                    <a:pt x="203200" y="109941"/>
                  </a:cubicBezTo>
                  <a:cubicBezTo>
                    <a:pt x="203200" y="109941"/>
                    <a:pt x="203200" y="109941"/>
                    <a:pt x="203200" y="150836"/>
                  </a:cubicBezTo>
                  <a:cubicBezTo>
                    <a:pt x="203200" y="153474"/>
                    <a:pt x="203200" y="154794"/>
                    <a:pt x="201869" y="156113"/>
                  </a:cubicBezTo>
                  <a:cubicBezTo>
                    <a:pt x="200538" y="157432"/>
                    <a:pt x="199208" y="158751"/>
                    <a:pt x="196546" y="158751"/>
                  </a:cubicBezTo>
                  <a:cubicBezTo>
                    <a:pt x="196546" y="158751"/>
                    <a:pt x="196546" y="158751"/>
                    <a:pt x="119365" y="158751"/>
                  </a:cubicBezTo>
                  <a:cubicBezTo>
                    <a:pt x="115373" y="158751"/>
                    <a:pt x="112712" y="154794"/>
                    <a:pt x="112712" y="150836"/>
                  </a:cubicBezTo>
                  <a:cubicBezTo>
                    <a:pt x="112712" y="150836"/>
                    <a:pt x="112712" y="150836"/>
                    <a:pt x="112712" y="109941"/>
                  </a:cubicBezTo>
                  <a:cubicBezTo>
                    <a:pt x="112712" y="84876"/>
                    <a:pt x="132672" y="65088"/>
                    <a:pt x="157956" y="65088"/>
                  </a:cubicBezTo>
                  <a:close/>
                  <a:moveTo>
                    <a:pt x="45900" y="65088"/>
                  </a:moveTo>
                  <a:cubicBezTo>
                    <a:pt x="69505" y="65088"/>
                    <a:pt x="90488" y="84876"/>
                    <a:pt x="90488" y="109941"/>
                  </a:cubicBezTo>
                  <a:cubicBezTo>
                    <a:pt x="90488" y="109941"/>
                    <a:pt x="90488" y="109941"/>
                    <a:pt x="90488" y="150836"/>
                  </a:cubicBezTo>
                  <a:cubicBezTo>
                    <a:pt x="90488" y="153474"/>
                    <a:pt x="90488" y="154794"/>
                    <a:pt x="89176" y="156113"/>
                  </a:cubicBezTo>
                  <a:cubicBezTo>
                    <a:pt x="87865" y="157432"/>
                    <a:pt x="85242" y="158751"/>
                    <a:pt x="83931" y="158751"/>
                  </a:cubicBezTo>
                  <a:cubicBezTo>
                    <a:pt x="83931" y="158751"/>
                    <a:pt x="83931" y="158751"/>
                    <a:pt x="6557" y="158751"/>
                  </a:cubicBezTo>
                  <a:cubicBezTo>
                    <a:pt x="3934" y="158751"/>
                    <a:pt x="0" y="154794"/>
                    <a:pt x="0" y="150836"/>
                  </a:cubicBezTo>
                  <a:cubicBezTo>
                    <a:pt x="0" y="150836"/>
                    <a:pt x="0" y="150836"/>
                    <a:pt x="0" y="109941"/>
                  </a:cubicBezTo>
                  <a:cubicBezTo>
                    <a:pt x="0" y="84876"/>
                    <a:pt x="20983" y="65088"/>
                    <a:pt x="45900" y="65088"/>
                  </a:cubicBezTo>
                  <a:close/>
                  <a:moveTo>
                    <a:pt x="270669" y="14288"/>
                  </a:moveTo>
                  <a:cubicBezTo>
                    <a:pt x="261463" y="14288"/>
                    <a:pt x="254000" y="21751"/>
                    <a:pt x="254000" y="30957"/>
                  </a:cubicBezTo>
                  <a:cubicBezTo>
                    <a:pt x="254000" y="40163"/>
                    <a:pt x="261463" y="47626"/>
                    <a:pt x="270669" y="47626"/>
                  </a:cubicBezTo>
                  <a:cubicBezTo>
                    <a:pt x="279875" y="47626"/>
                    <a:pt x="287338" y="40163"/>
                    <a:pt x="287338" y="30957"/>
                  </a:cubicBezTo>
                  <a:cubicBezTo>
                    <a:pt x="287338" y="21751"/>
                    <a:pt x="279875" y="14288"/>
                    <a:pt x="270669" y="14288"/>
                  </a:cubicBezTo>
                  <a:close/>
                  <a:moveTo>
                    <a:pt x="271463" y="0"/>
                  </a:moveTo>
                  <a:cubicBezTo>
                    <a:pt x="287200" y="0"/>
                    <a:pt x="301625" y="13459"/>
                    <a:pt x="301625" y="30957"/>
                  </a:cubicBezTo>
                  <a:cubicBezTo>
                    <a:pt x="301625" y="48454"/>
                    <a:pt x="287200" y="61913"/>
                    <a:pt x="271463" y="61913"/>
                  </a:cubicBezTo>
                  <a:cubicBezTo>
                    <a:pt x="254414" y="61913"/>
                    <a:pt x="241300" y="48454"/>
                    <a:pt x="241300" y="30957"/>
                  </a:cubicBezTo>
                  <a:cubicBezTo>
                    <a:pt x="241300" y="13459"/>
                    <a:pt x="254414" y="0"/>
                    <a:pt x="271463" y="0"/>
                  </a:cubicBezTo>
                  <a:close/>
                  <a:moveTo>
                    <a:pt x="159420" y="0"/>
                  </a:moveTo>
                  <a:cubicBezTo>
                    <a:pt x="175506" y="0"/>
                    <a:pt x="188912" y="13459"/>
                    <a:pt x="188912" y="30957"/>
                  </a:cubicBezTo>
                  <a:cubicBezTo>
                    <a:pt x="188912" y="48454"/>
                    <a:pt x="175506" y="61913"/>
                    <a:pt x="159420" y="61913"/>
                  </a:cubicBezTo>
                  <a:cubicBezTo>
                    <a:pt x="141992" y="61913"/>
                    <a:pt x="128587" y="48454"/>
                    <a:pt x="128587" y="30957"/>
                  </a:cubicBezTo>
                  <a:cubicBezTo>
                    <a:pt x="128587" y="13459"/>
                    <a:pt x="141992" y="0"/>
                    <a:pt x="159420" y="0"/>
                  </a:cubicBezTo>
                  <a:close/>
                  <a:moveTo>
                    <a:pt x="46037" y="0"/>
                  </a:moveTo>
                  <a:cubicBezTo>
                    <a:pt x="63086" y="0"/>
                    <a:pt x="76200" y="13459"/>
                    <a:pt x="76200" y="30957"/>
                  </a:cubicBezTo>
                  <a:cubicBezTo>
                    <a:pt x="76200" y="48454"/>
                    <a:pt x="63086" y="61913"/>
                    <a:pt x="46037" y="61913"/>
                  </a:cubicBezTo>
                  <a:cubicBezTo>
                    <a:pt x="28989" y="61913"/>
                    <a:pt x="15875" y="48454"/>
                    <a:pt x="15875" y="30957"/>
                  </a:cubicBezTo>
                  <a:cubicBezTo>
                    <a:pt x="15875" y="13459"/>
                    <a:pt x="28989" y="0"/>
                    <a:pt x="4603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19" name="椭圆 13"/>
            <p:cNvSpPr/>
            <p:nvPr/>
          </p:nvSpPr>
          <p:spPr>
            <a:xfrm>
              <a:off x="3182710" y="3524132"/>
              <a:ext cx="337460" cy="337458"/>
            </a:xfrm>
            <a:custGeom>
              <a:gdLst>
                <a:gd fmla="*/ 199497 w 331788" name="connsiteX0"/>
                <a:gd fmla="*/ 265112 h 331787" name="connsiteY0"/>
                <a:gd fmla="*/ 209798 w 331788" name="connsiteX1"/>
                <a:gd fmla="*/ 279217 h 331787" name="connsiteY1"/>
                <a:gd fmla="*/ 238126 w 331788" name="connsiteX2"/>
                <a:gd fmla="*/ 315118 h 331787" name="connsiteY2"/>
                <a:gd fmla="*/ 166018 w 331788" name="connsiteX3"/>
                <a:gd fmla="*/ 331787 h 331787" name="connsiteY3"/>
                <a:gd fmla="*/ 122238 w 331788" name="connsiteX4"/>
                <a:gd fmla="*/ 325376 h 331787" name="connsiteY4"/>
                <a:gd fmla="*/ 199497 w 331788" name="connsiteX5"/>
                <a:gd fmla="*/ 265112 h 331787" name="connsiteY5"/>
                <a:gd fmla="*/ 190500 w 331788" name="connsiteX6"/>
                <a:gd fmla="*/ 228600 h 331787" name="connsiteY6"/>
                <a:gd fmla="*/ 201490 w 331788" name="connsiteX7"/>
                <a:gd fmla="*/ 228600 h 331787" name="connsiteY7"/>
                <a:gd fmla="*/ 206375 w 331788" name="connsiteX8"/>
                <a:gd fmla="*/ 236394 h 331787" name="connsiteY8"/>
                <a:gd fmla="*/ 200269 w 331788" name="connsiteX9"/>
                <a:gd fmla="*/ 242888 h 331787" name="connsiteY9"/>
                <a:gd fmla="*/ 190500 w 331788" name="connsiteX10"/>
                <a:gd fmla="*/ 228600 h 331787" name="connsiteY10"/>
                <a:gd fmla="*/ 146452 w 331788" name="connsiteX11"/>
                <a:gd fmla="*/ 228600 h 331787" name="connsiteY11"/>
                <a:gd fmla="*/ 164590 w 331788" name="connsiteX12"/>
                <a:gd fmla="*/ 229897 h 331787" name="connsiteY12"/>
                <a:gd fmla="*/ 165885 w 331788" name="connsiteX13"/>
                <a:gd fmla="*/ 229897 h 331787" name="connsiteY13"/>
                <a:gd fmla="*/ 173659 w 331788" name="connsiteX14"/>
                <a:gd fmla="*/ 229897 h 331787" name="connsiteY14"/>
                <a:gd fmla="*/ 190501 w 331788" name="connsiteX15"/>
                <a:gd fmla="*/ 253240 h 331787" name="connsiteY15"/>
                <a:gd fmla="*/ 103699 w 331788" name="connsiteX16"/>
                <a:gd fmla="*/ 320675 h 331787" name="connsiteY16"/>
                <a:gd fmla="*/ 77788 w 331788" name="connsiteX17"/>
                <a:gd fmla="*/ 306410 h 331787" name="connsiteY17"/>
                <a:gd fmla="*/ 112768 w 331788" name="connsiteX18"/>
                <a:gd fmla="*/ 244162 h 331787" name="connsiteY18"/>
                <a:gd fmla="*/ 121837 w 331788" name="connsiteX19"/>
                <a:gd fmla="*/ 245459 h 331787" name="connsiteY19"/>
                <a:gd fmla="*/ 146452 w 331788" name="connsiteX20"/>
                <a:gd fmla="*/ 228600 h 331787" name="connsiteY20"/>
                <a:gd fmla="*/ 323851 w 331788" name="connsiteX21"/>
                <a:gd fmla="*/ 217487 h 331787" name="connsiteY21"/>
                <a:gd fmla="*/ 249631 w 331788" name="connsiteX22"/>
                <a:gd fmla="*/ 307975 h 331787" name="connsiteY22"/>
                <a:gd fmla="*/ 207963 w 331788" name="connsiteX23"/>
                <a:gd fmla="*/ 253682 h 331787" name="connsiteY23"/>
                <a:gd fmla="*/ 218380 w 331788" name="connsiteX24"/>
                <a:gd fmla="*/ 243341 h 331787" name="connsiteY24"/>
                <a:gd fmla="*/ 227495 w 331788" name="connsiteX25"/>
                <a:gd fmla="*/ 244634 h 331787" name="connsiteY25"/>
                <a:gd fmla="*/ 253537 w 331788" name="connsiteX26"/>
                <a:gd fmla="*/ 225243 h 331787" name="connsiteY26"/>
                <a:gd fmla="*/ 323851 w 331788" name="connsiteX27"/>
                <a:gd fmla="*/ 217487 h 331787" name="connsiteY27"/>
                <a:gd fmla="*/ 3175 w 331788" name="connsiteX28"/>
                <a:gd fmla="*/ 196850 h 331787" name="connsiteY28"/>
                <a:gd fmla="*/ 93642 w 331788" name="connsiteX29"/>
                <a:gd fmla="*/ 222902 h 331787" name="connsiteY29"/>
                <a:gd fmla="*/ 100013 w 331788" name="connsiteX30"/>
                <a:gd fmla="*/ 235927 h 331787" name="connsiteY30"/>
                <a:gd fmla="*/ 65610 w 331788" name="connsiteX31"/>
                <a:gd fmla="*/ 298450 h 331787" name="connsiteY31"/>
                <a:gd fmla="*/ 3175 w 331788" name="connsiteX32"/>
                <a:gd fmla="*/ 196850 h 331787" name="connsiteY32"/>
                <a:gd fmla="*/ 146517 w 331788" name="connsiteX33"/>
                <a:gd fmla="*/ 192087 h 331787" name="connsiteY33"/>
                <a:gd fmla="*/ 163513 w 331788" name="connsiteX34"/>
                <a:gd fmla="*/ 215900 h 331787" name="connsiteY34"/>
                <a:gd fmla="*/ 147825 w 331788" name="connsiteX35"/>
                <a:gd fmla="*/ 214577 h 331787" name="connsiteY35"/>
                <a:gd fmla="*/ 141288 w 331788" name="connsiteX36"/>
                <a:gd fmla="*/ 200025 h 331787" name="connsiteY36"/>
                <a:gd fmla="*/ 146517 w 331788" name="connsiteX37"/>
                <a:gd fmla="*/ 192087 h 331787" name="connsiteY37"/>
                <a:gd fmla="*/ 277877 w 331788" name="connsiteX38"/>
                <a:gd fmla="*/ 160337 h 331787" name="connsiteY38"/>
                <a:gd fmla="*/ 314326 w 331788" name="connsiteX39"/>
                <a:gd fmla="*/ 204624 h 331787" name="connsiteY39"/>
                <a:gd fmla="*/ 253143 w 331788" name="connsiteX40"/>
                <a:gd fmla="*/ 211137 h 331787" name="connsiteY40"/>
                <a:gd fmla="*/ 249238 w 331788" name="connsiteX41"/>
                <a:gd fmla="*/ 203322 h 331787" name="connsiteY41"/>
                <a:gd fmla="*/ 277877 w 331788" name="connsiteX42"/>
                <a:gd fmla="*/ 160337 h 331787" name="connsiteY42"/>
                <a:gd fmla="*/ 290513 w 331788" name="connsiteX43"/>
                <a:gd fmla="*/ 153987 h 331787" name="connsiteY43"/>
                <a:gd fmla="*/ 331788 w 331788" name="connsiteX44"/>
                <a:gd fmla="*/ 167061 h 331787" name="connsiteY44"/>
                <a:gd fmla="*/ 329125 w 331788" name="connsiteX45"/>
                <a:gd fmla="*/ 198437 h 331787" name="connsiteY45"/>
                <a:gd fmla="*/ 290513 w 331788" name="connsiteX46"/>
                <a:gd fmla="*/ 153987 h 331787" name="connsiteY46"/>
                <a:gd fmla="*/ 113341 w 331788" name="connsiteX47"/>
                <a:gd fmla="*/ 139700 h 331787" name="connsiteY47"/>
                <a:gd fmla="*/ 130085 w 331788" name="connsiteX48"/>
                <a:gd fmla="*/ 169324 h 331787" name="connsiteY48"/>
                <a:gd fmla="*/ 136525 w 331788" name="connsiteX49"/>
                <a:gd fmla="*/ 178340 h 331787" name="connsiteY49"/>
                <a:gd fmla="*/ 128797 w 331788" name="connsiteX50"/>
                <a:gd fmla="*/ 191219 h 331787" name="connsiteY50"/>
                <a:gd fmla="*/ 121069 w 331788" name="connsiteX51"/>
                <a:gd fmla="*/ 189932 h 331787" name="connsiteY51"/>
                <a:gd fmla="*/ 95310 w 331788" name="connsiteX52"/>
                <a:gd fmla="*/ 207963 h 331787" name="connsiteY52"/>
                <a:gd fmla="*/ 1288 w 331788" name="connsiteX53"/>
                <a:gd fmla="*/ 179628 h 331787" name="connsiteY53"/>
                <a:gd fmla="*/ 0 w 331788" name="connsiteX54"/>
                <a:gd fmla="*/ 165460 h 331787" name="connsiteY54"/>
                <a:gd fmla="*/ 1288 w 331788" name="connsiteX55"/>
                <a:gd fmla="*/ 151292 h 331787" name="connsiteY55"/>
                <a:gd fmla="*/ 113341 w 331788" name="connsiteX56"/>
                <a:gd fmla="*/ 139700 h 331787" name="connsiteY56"/>
                <a:gd fmla="*/ 186315 w 331788" name="connsiteX57"/>
                <a:gd fmla="*/ 138112 h 331787" name="connsiteY57"/>
                <a:gd fmla="*/ 268288 w 331788" name="connsiteX58"/>
                <a:gd fmla="*/ 149780 h 331787" name="connsiteY58"/>
                <a:gd fmla="*/ 238829 w 331788" name="connsiteX59"/>
                <a:gd fmla="*/ 193860 h 331787" name="connsiteY59"/>
                <a:gd fmla="*/ 227301 w 331788" name="connsiteX60"/>
                <a:gd fmla="*/ 191267 h 331787" name="connsiteY60"/>
                <a:gd fmla="*/ 200404 w 331788" name="connsiteX61"/>
                <a:gd fmla="*/ 214604 h 331787" name="connsiteY61"/>
                <a:gd fmla="*/ 179911 w 331788" name="connsiteX62"/>
                <a:gd fmla="*/ 215900 h 331787" name="connsiteY62"/>
                <a:gd fmla="*/ 155575 w 331788" name="connsiteX63"/>
                <a:gd fmla="*/ 179599 h 331787" name="connsiteY63"/>
                <a:gd fmla="*/ 173507 w 331788" name="connsiteX64"/>
                <a:gd fmla="*/ 154966 h 331787" name="connsiteY64"/>
                <a:gd fmla="*/ 186315 w 331788" name="connsiteX65"/>
                <a:gd fmla="*/ 138112 h 331787" name="connsiteY65"/>
                <a:gd fmla="*/ 168276 w 331788" name="connsiteX66"/>
                <a:gd fmla="*/ 138112 h 331787" name="connsiteY66"/>
                <a:gd fmla="*/ 161661 w 331788" name="connsiteX67"/>
                <a:gd fmla="*/ 145566 h 331787" name="connsiteY67"/>
                <a:gd fmla="*/ 145786 w 331788" name="connsiteX68"/>
                <a:gd fmla="*/ 166687 h 331787" name="connsiteY68"/>
                <a:gd fmla="*/ 141817 w 331788" name="connsiteX69"/>
                <a:gd fmla="*/ 161718 h 331787" name="connsiteY69"/>
                <a:gd fmla="*/ 128588 w 331788" name="connsiteX70"/>
                <a:gd fmla="*/ 139354 h 331787" name="connsiteY70"/>
                <a:gd fmla="*/ 168276 w 331788" name="connsiteX71"/>
                <a:gd fmla="*/ 138112 h 331787" name="connsiteY71"/>
                <a:gd fmla="*/ 220028 w 331788" name="connsiteX72"/>
                <a:gd fmla="*/ 103187 h 331787" name="connsiteY72"/>
                <a:gd fmla="*/ 232728 w 331788" name="connsiteX73"/>
                <a:gd fmla="*/ 105784 h 331787" name="connsiteY73"/>
                <a:gd fmla="*/ 237808 w 331788" name="connsiteX74"/>
                <a:gd fmla="*/ 105784 h 331787" name="connsiteY74"/>
                <a:gd fmla="*/ 246698 w 331788" name="connsiteX75"/>
                <a:gd fmla="*/ 118773 h 331787" name="connsiteY75"/>
                <a:gd fmla="*/ 255588 w 331788" name="connsiteX76"/>
                <a:gd fmla="*/ 131762 h 331787" name="connsiteY76"/>
                <a:gd fmla="*/ 198438 w 331788" name="connsiteX77"/>
                <a:gd fmla="*/ 125267 h 331787" name="connsiteY77"/>
                <a:gd fmla="*/ 220028 w 331788" name="connsiteX78"/>
                <a:gd fmla="*/ 103187 h 331787" name="connsiteY78"/>
                <a:gd fmla="*/ 317236 w 331788" name="connsiteX79"/>
                <a:gd fmla="*/ 98425 h 331787" name="connsiteY79"/>
                <a:gd fmla="*/ 331788 w 331788" name="connsiteX80"/>
                <a:gd fmla="*/ 152400 h 331787" name="connsiteY80"/>
                <a:gd fmla="*/ 292100 w 331788" name="connsiteX81"/>
                <a:gd fmla="*/ 140552 h 331787" name="connsiteY81"/>
                <a:gd fmla="*/ 317236 w 331788" name="connsiteX82"/>
                <a:gd fmla="*/ 98425 h 331787" name="connsiteY82"/>
                <a:gd fmla="*/ 286068 w 331788" name="connsiteX83"/>
                <a:gd fmla="*/ 52387 h 331787" name="connsiteY83"/>
                <a:gd fmla="*/ 309563 w 331788" name="connsiteX84"/>
                <a:gd fmla="*/ 84748 h 331787" name="connsiteY84"/>
                <a:gd fmla="*/ 278236 w 331788" name="connsiteX85"/>
                <a:gd fmla="*/ 136525 h 331787" name="connsiteY85"/>
                <a:gd fmla="*/ 276931 w 331788" name="connsiteX86"/>
                <a:gd fmla="*/ 136525 h 331787" name="connsiteY86"/>
                <a:gd fmla="*/ 258657 w 331788" name="connsiteX87"/>
                <a:gd fmla="*/ 110636 h 331787" name="connsiteY87"/>
                <a:gd fmla="*/ 250825 w 331788" name="connsiteX88"/>
                <a:gd fmla="*/ 98986 h 331787" name="connsiteY88"/>
                <a:gd fmla="*/ 259962 w 331788" name="connsiteX89"/>
                <a:gd fmla="*/ 78275 h 331787" name="connsiteY89"/>
                <a:gd fmla="*/ 258657 w 331788" name="connsiteX90"/>
                <a:gd fmla="*/ 70509 h 331787" name="connsiteY90"/>
                <a:gd fmla="*/ 286068 w 331788" name="connsiteX91"/>
                <a:gd fmla="*/ 52387 h 331787" name="connsiteY91"/>
                <a:gd fmla="*/ 73025 w 331788" name="connsiteX92"/>
                <a:gd fmla="*/ 28575 h 331787" name="connsiteY92"/>
                <a:gd fmla="*/ 107950 w 331788" name="connsiteX93"/>
                <a:gd fmla="*/ 126377 h 331787" name="connsiteY93"/>
                <a:gd fmla="*/ 3175 w 331788" name="connsiteX94"/>
                <a:gd fmla="*/ 138113 h 331787" name="connsiteY94"/>
                <a:gd fmla="*/ 73025 w 331788" name="connsiteX95"/>
                <a:gd fmla="*/ 28575 h 331787" name="connsiteY95"/>
                <a:gd fmla="*/ 203200 w 331788" name="connsiteX96"/>
                <a:gd fmla="*/ 4762 h 331787" name="connsiteY96"/>
                <a:gd fmla="*/ 274638 w 331788" name="connsiteX97"/>
                <a:gd fmla="*/ 41817 h 331787" name="connsiteY97"/>
                <a:gd fmla="*/ 251258 w 331788" name="connsiteX98"/>
                <a:gd fmla="*/ 57150 h 331787" name="connsiteY98"/>
                <a:gd fmla="*/ 233074 w 331788" name="connsiteX99"/>
                <a:gd fmla="*/ 50761 h 331787" name="connsiteY99"/>
                <a:gd fmla="*/ 225281 w 331788" name="connsiteX100"/>
                <a:gd fmla="*/ 52039 h 331787" name="connsiteY100"/>
                <a:gd fmla="*/ 203200 w 331788" name="connsiteX101"/>
                <a:gd fmla="*/ 4762 h 331787" name="connsiteY101"/>
                <a:gd fmla="*/ 165260 w 331788" name="connsiteX102"/>
                <a:gd fmla="*/ 0 h 331787" name="connsiteY102"/>
                <a:gd fmla="*/ 185786 w 331788" name="connsiteX103"/>
                <a:gd fmla="*/ 1290 h 331787" name="connsiteY103"/>
                <a:gd fmla="*/ 212725 w 331788" name="connsiteX104"/>
                <a:gd fmla="*/ 59333 h 331787" name="connsiteY104"/>
                <a:gd fmla="*/ 205028 w 331788" name="connsiteX105"/>
                <a:gd fmla="*/ 77390 h 331787" name="connsiteY105"/>
                <a:gd fmla="*/ 208876 w 331788" name="connsiteX106"/>
                <a:gd fmla="*/ 91579 h 331787" name="connsiteY106"/>
                <a:gd fmla="*/ 179371 w 331788" name="connsiteX107"/>
                <a:gd fmla="*/ 122535 h 331787" name="connsiteY107"/>
                <a:gd fmla="*/ 176806 w 331788" name="connsiteX108"/>
                <a:gd fmla="*/ 122535 h 331787" name="connsiteY108"/>
                <a:gd fmla="*/ 122927 w 331788" name="connsiteX109"/>
                <a:gd fmla="*/ 123825 h 331787" name="connsiteY109"/>
                <a:gd fmla="*/ 85725 w 331788" name="connsiteX110"/>
                <a:gd fmla="*/ 20637 h 331787" name="connsiteY110"/>
                <a:gd fmla="*/ 165260 w 331788" name="connsiteX111"/>
                <a:gd fmla="*/ 0 h 331787" name="connsiteY1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b="b" l="l" r="r" t="t"/>
              <a:pathLst>
                <a:path h="331787" w="331788">
                  <a:moveTo>
                    <a:pt x="199497" y="265112"/>
                  </a:moveTo>
                  <a:cubicBezTo>
                    <a:pt x="203360" y="270241"/>
                    <a:pt x="205935" y="274088"/>
                    <a:pt x="209798" y="279217"/>
                  </a:cubicBezTo>
                  <a:cubicBezTo>
                    <a:pt x="222674" y="295885"/>
                    <a:pt x="231688" y="307425"/>
                    <a:pt x="238126" y="315118"/>
                  </a:cubicBezTo>
                  <a:cubicBezTo>
                    <a:pt x="216236" y="325376"/>
                    <a:pt x="191771" y="331787"/>
                    <a:pt x="166018" y="331787"/>
                  </a:cubicBezTo>
                  <a:cubicBezTo>
                    <a:pt x="150566" y="331787"/>
                    <a:pt x="136402" y="329223"/>
                    <a:pt x="122238" y="325376"/>
                  </a:cubicBezTo>
                  <a:cubicBezTo>
                    <a:pt x="141553" y="312554"/>
                    <a:pt x="169881" y="293321"/>
                    <a:pt x="199497" y="265112"/>
                  </a:cubicBezTo>
                  <a:close/>
                  <a:moveTo>
                    <a:pt x="190500" y="228600"/>
                  </a:moveTo>
                  <a:cubicBezTo>
                    <a:pt x="194163" y="228600"/>
                    <a:pt x="197827" y="228600"/>
                    <a:pt x="201490" y="228600"/>
                  </a:cubicBezTo>
                  <a:cubicBezTo>
                    <a:pt x="202712" y="231198"/>
                    <a:pt x="203933" y="233796"/>
                    <a:pt x="206375" y="236394"/>
                  </a:cubicBezTo>
                  <a:cubicBezTo>
                    <a:pt x="203933" y="237693"/>
                    <a:pt x="201490" y="240290"/>
                    <a:pt x="200269" y="242888"/>
                  </a:cubicBezTo>
                  <a:cubicBezTo>
                    <a:pt x="196606" y="237693"/>
                    <a:pt x="194163" y="233796"/>
                    <a:pt x="190500" y="228600"/>
                  </a:cubicBezTo>
                  <a:close/>
                  <a:moveTo>
                    <a:pt x="146452" y="228600"/>
                  </a:moveTo>
                  <a:cubicBezTo>
                    <a:pt x="152930" y="228600"/>
                    <a:pt x="159408" y="229897"/>
                    <a:pt x="164590" y="229897"/>
                  </a:cubicBezTo>
                  <a:cubicBezTo>
                    <a:pt x="164590" y="229897"/>
                    <a:pt x="164590" y="229897"/>
                    <a:pt x="165885" y="229897"/>
                  </a:cubicBezTo>
                  <a:cubicBezTo>
                    <a:pt x="168477" y="229897"/>
                    <a:pt x="171068" y="229897"/>
                    <a:pt x="173659" y="229897"/>
                  </a:cubicBezTo>
                  <a:cubicBezTo>
                    <a:pt x="178841" y="237678"/>
                    <a:pt x="185319" y="245459"/>
                    <a:pt x="190501" y="253240"/>
                  </a:cubicBezTo>
                  <a:cubicBezTo>
                    <a:pt x="156817" y="286958"/>
                    <a:pt x="123132" y="309004"/>
                    <a:pt x="103699" y="320675"/>
                  </a:cubicBezTo>
                  <a:cubicBezTo>
                    <a:pt x="94630" y="316785"/>
                    <a:pt x="85561" y="311597"/>
                    <a:pt x="77788" y="306410"/>
                  </a:cubicBezTo>
                  <a:cubicBezTo>
                    <a:pt x="84266" y="293442"/>
                    <a:pt x="97221" y="271396"/>
                    <a:pt x="112768" y="244162"/>
                  </a:cubicBezTo>
                  <a:cubicBezTo>
                    <a:pt x="115359" y="245459"/>
                    <a:pt x="117950" y="245459"/>
                    <a:pt x="121837" y="245459"/>
                  </a:cubicBezTo>
                  <a:cubicBezTo>
                    <a:pt x="132201" y="245459"/>
                    <a:pt x="142566" y="238975"/>
                    <a:pt x="146452" y="228600"/>
                  </a:cubicBezTo>
                  <a:close/>
                  <a:moveTo>
                    <a:pt x="323851" y="217487"/>
                  </a:moveTo>
                  <a:cubicBezTo>
                    <a:pt x="310830" y="256268"/>
                    <a:pt x="284788" y="287292"/>
                    <a:pt x="249631" y="307975"/>
                  </a:cubicBezTo>
                  <a:cubicBezTo>
                    <a:pt x="240516" y="295048"/>
                    <a:pt x="224890" y="275658"/>
                    <a:pt x="207963" y="253682"/>
                  </a:cubicBezTo>
                  <a:cubicBezTo>
                    <a:pt x="211869" y="249804"/>
                    <a:pt x="214474" y="247219"/>
                    <a:pt x="218380" y="243341"/>
                  </a:cubicBezTo>
                  <a:cubicBezTo>
                    <a:pt x="220984" y="244634"/>
                    <a:pt x="223588" y="244634"/>
                    <a:pt x="227495" y="244634"/>
                  </a:cubicBezTo>
                  <a:cubicBezTo>
                    <a:pt x="239214" y="244634"/>
                    <a:pt x="250933" y="236878"/>
                    <a:pt x="253537" y="225243"/>
                  </a:cubicBezTo>
                  <a:cubicBezTo>
                    <a:pt x="280881" y="222658"/>
                    <a:pt x="304319" y="220073"/>
                    <a:pt x="323851" y="217487"/>
                  </a:cubicBezTo>
                  <a:close/>
                  <a:moveTo>
                    <a:pt x="3175" y="196850"/>
                  </a:moveTo>
                  <a:cubicBezTo>
                    <a:pt x="23562" y="204666"/>
                    <a:pt x="55417" y="215086"/>
                    <a:pt x="93642" y="222902"/>
                  </a:cubicBezTo>
                  <a:cubicBezTo>
                    <a:pt x="94916" y="228112"/>
                    <a:pt x="96190" y="232019"/>
                    <a:pt x="100013" y="235927"/>
                  </a:cubicBezTo>
                  <a:cubicBezTo>
                    <a:pt x="84723" y="261978"/>
                    <a:pt x="71981" y="284122"/>
                    <a:pt x="65610" y="298450"/>
                  </a:cubicBezTo>
                  <a:cubicBezTo>
                    <a:pt x="33755" y="273702"/>
                    <a:pt x="10820" y="237230"/>
                    <a:pt x="3175" y="196850"/>
                  </a:cubicBezTo>
                  <a:close/>
                  <a:moveTo>
                    <a:pt x="146517" y="192087"/>
                  </a:moveTo>
                  <a:cubicBezTo>
                    <a:pt x="151747" y="200025"/>
                    <a:pt x="156976" y="207963"/>
                    <a:pt x="163513" y="215900"/>
                  </a:cubicBezTo>
                  <a:cubicBezTo>
                    <a:pt x="158284" y="215900"/>
                    <a:pt x="153054" y="214577"/>
                    <a:pt x="147825" y="214577"/>
                  </a:cubicBezTo>
                  <a:cubicBezTo>
                    <a:pt x="147825" y="209286"/>
                    <a:pt x="145210" y="203994"/>
                    <a:pt x="141288" y="200025"/>
                  </a:cubicBezTo>
                  <a:cubicBezTo>
                    <a:pt x="142595" y="197379"/>
                    <a:pt x="145210" y="194733"/>
                    <a:pt x="146517" y="192087"/>
                  </a:cubicBezTo>
                  <a:close/>
                  <a:moveTo>
                    <a:pt x="277877" y="160337"/>
                  </a:moveTo>
                  <a:cubicBezTo>
                    <a:pt x="290894" y="175968"/>
                    <a:pt x="302610" y="190296"/>
                    <a:pt x="314326" y="204624"/>
                  </a:cubicBezTo>
                  <a:cubicBezTo>
                    <a:pt x="297403" y="205927"/>
                    <a:pt x="276575" y="208532"/>
                    <a:pt x="253143" y="211137"/>
                  </a:cubicBezTo>
                  <a:cubicBezTo>
                    <a:pt x="251842" y="207230"/>
                    <a:pt x="251842" y="204624"/>
                    <a:pt x="249238" y="203322"/>
                  </a:cubicBezTo>
                  <a:cubicBezTo>
                    <a:pt x="259652" y="188994"/>
                    <a:pt x="270066" y="174665"/>
                    <a:pt x="277877" y="160337"/>
                  </a:cubicBezTo>
                  <a:close/>
                  <a:moveTo>
                    <a:pt x="290513" y="153987"/>
                  </a:moveTo>
                  <a:cubicBezTo>
                    <a:pt x="306490" y="159216"/>
                    <a:pt x="321136" y="163139"/>
                    <a:pt x="331788" y="167061"/>
                  </a:cubicBezTo>
                  <a:cubicBezTo>
                    <a:pt x="331788" y="178827"/>
                    <a:pt x="330457" y="187978"/>
                    <a:pt x="329125" y="198437"/>
                  </a:cubicBezTo>
                  <a:cubicBezTo>
                    <a:pt x="317142" y="185364"/>
                    <a:pt x="303828" y="170983"/>
                    <a:pt x="290513" y="153987"/>
                  </a:cubicBezTo>
                  <a:close/>
                  <a:moveTo>
                    <a:pt x="113341" y="139700"/>
                  </a:moveTo>
                  <a:cubicBezTo>
                    <a:pt x="118493" y="150004"/>
                    <a:pt x="124933" y="160307"/>
                    <a:pt x="130085" y="169324"/>
                  </a:cubicBezTo>
                  <a:cubicBezTo>
                    <a:pt x="132661" y="171900"/>
                    <a:pt x="135237" y="175764"/>
                    <a:pt x="136525" y="178340"/>
                  </a:cubicBezTo>
                  <a:cubicBezTo>
                    <a:pt x="133949" y="183492"/>
                    <a:pt x="131373" y="187356"/>
                    <a:pt x="128797" y="191219"/>
                  </a:cubicBezTo>
                  <a:cubicBezTo>
                    <a:pt x="126221" y="189932"/>
                    <a:pt x="123645" y="189932"/>
                    <a:pt x="121069" y="189932"/>
                  </a:cubicBezTo>
                  <a:cubicBezTo>
                    <a:pt x="109478" y="189932"/>
                    <a:pt x="99174" y="197659"/>
                    <a:pt x="95310" y="207963"/>
                  </a:cubicBezTo>
                  <a:cubicBezTo>
                    <a:pt x="52807" y="200235"/>
                    <a:pt x="19320" y="187356"/>
                    <a:pt x="1288" y="179628"/>
                  </a:cubicBezTo>
                  <a:cubicBezTo>
                    <a:pt x="0" y="174476"/>
                    <a:pt x="0" y="170612"/>
                    <a:pt x="0" y="165460"/>
                  </a:cubicBezTo>
                  <a:cubicBezTo>
                    <a:pt x="0" y="160307"/>
                    <a:pt x="0" y="156444"/>
                    <a:pt x="1288" y="151292"/>
                  </a:cubicBezTo>
                  <a:cubicBezTo>
                    <a:pt x="23183" y="147428"/>
                    <a:pt x="64399" y="142276"/>
                    <a:pt x="113341" y="139700"/>
                  </a:cubicBezTo>
                  <a:close/>
                  <a:moveTo>
                    <a:pt x="186315" y="138112"/>
                  </a:moveTo>
                  <a:cubicBezTo>
                    <a:pt x="215774" y="139408"/>
                    <a:pt x="243952" y="143298"/>
                    <a:pt x="268288" y="149780"/>
                  </a:cubicBezTo>
                  <a:cubicBezTo>
                    <a:pt x="259322" y="164042"/>
                    <a:pt x="249076" y="179599"/>
                    <a:pt x="238829" y="193860"/>
                  </a:cubicBezTo>
                  <a:cubicBezTo>
                    <a:pt x="234986" y="192564"/>
                    <a:pt x="231144" y="191267"/>
                    <a:pt x="227301" y="191267"/>
                  </a:cubicBezTo>
                  <a:cubicBezTo>
                    <a:pt x="213212" y="191267"/>
                    <a:pt x="201685" y="201639"/>
                    <a:pt x="200404" y="214604"/>
                  </a:cubicBezTo>
                  <a:cubicBezTo>
                    <a:pt x="194000" y="214604"/>
                    <a:pt x="186315" y="214604"/>
                    <a:pt x="179911" y="215900"/>
                  </a:cubicBezTo>
                  <a:cubicBezTo>
                    <a:pt x="170945" y="202936"/>
                    <a:pt x="163260" y="191267"/>
                    <a:pt x="155575" y="179599"/>
                  </a:cubicBezTo>
                  <a:cubicBezTo>
                    <a:pt x="160698" y="171820"/>
                    <a:pt x="167102" y="162745"/>
                    <a:pt x="173507" y="154966"/>
                  </a:cubicBezTo>
                  <a:cubicBezTo>
                    <a:pt x="177349" y="148483"/>
                    <a:pt x="182472" y="143298"/>
                    <a:pt x="186315" y="138112"/>
                  </a:cubicBezTo>
                  <a:close/>
                  <a:moveTo>
                    <a:pt x="168276" y="138112"/>
                  </a:moveTo>
                  <a:cubicBezTo>
                    <a:pt x="165630" y="140597"/>
                    <a:pt x="164307" y="143081"/>
                    <a:pt x="161661" y="145566"/>
                  </a:cubicBezTo>
                  <a:cubicBezTo>
                    <a:pt x="156370" y="153020"/>
                    <a:pt x="151078" y="159232"/>
                    <a:pt x="145786" y="166687"/>
                  </a:cubicBezTo>
                  <a:cubicBezTo>
                    <a:pt x="144463" y="165445"/>
                    <a:pt x="143140" y="162960"/>
                    <a:pt x="141817" y="161718"/>
                  </a:cubicBezTo>
                  <a:cubicBezTo>
                    <a:pt x="137849" y="154263"/>
                    <a:pt x="132557" y="146808"/>
                    <a:pt x="128588" y="139354"/>
                  </a:cubicBezTo>
                  <a:cubicBezTo>
                    <a:pt x="141817" y="139354"/>
                    <a:pt x="155047" y="138112"/>
                    <a:pt x="168276" y="138112"/>
                  </a:cubicBezTo>
                  <a:close/>
                  <a:moveTo>
                    <a:pt x="220028" y="103187"/>
                  </a:moveTo>
                  <a:cubicBezTo>
                    <a:pt x="223838" y="104486"/>
                    <a:pt x="227648" y="105784"/>
                    <a:pt x="232728" y="105784"/>
                  </a:cubicBezTo>
                  <a:cubicBezTo>
                    <a:pt x="233998" y="105784"/>
                    <a:pt x="236538" y="105784"/>
                    <a:pt x="237808" y="105784"/>
                  </a:cubicBezTo>
                  <a:cubicBezTo>
                    <a:pt x="241618" y="109681"/>
                    <a:pt x="244158" y="114877"/>
                    <a:pt x="246698" y="118773"/>
                  </a:cubicBezTo>
                  <a:cubicBezTo>
                    <a:pt x="249238" y="122670"/>
                    <a:pt x="253048" y="127865"/>
                    <a:pt x="255588" y="131762"/>
                  </a:cubicBezTo>
                  <a:cubicBezTo>
                    <a:pt x="237808" y="129164"/>
                    <a:pt x="218758" y="126566"/>
                    <a:pt x="198438" y="125267"/>
                  </a:cubicBezTo>
                  <a:cubicBezTo>
                    <a:pt x="206058" y="117474"/>
                    <a:pt x="213678" y="109681"/>
                    <a:pt x="220028" y="103187"/>
                  </a:cubicBezTo>
                  <a:close/>
                  <a:moveTo>
                    <a:pt x="317236" y="98425"/>
                  </a:moveTo>
                  <a:cubicBezTo>
                    <a:pt x="325173" y="115539"/>
                    <a:pt x="329142" y="133969"/>
                    <a:pt x="331788" y="152400"/>
                  </a:cubicBezTo>
                  <a:cubicBezTo>
                    <a:pt x="319882" y="148450"/>
                    <a:pt x="306652" y="144501"/>
                    <a:pt x="292100" y="140552"/>
                  </a:cubicBezTo>
                  <a:cubicBezTo>
                    <a:pt x="301361" y="124754"/>
                    <a:pt x="310621" y="111589"/>
                    <a:pt x="317236" y="98425"/>
                  </a:cubicBezTo>
                  <a:close/>
                  <a:moveTo>
                    <a:pt x="286068" y="52387"/>
                  </a:moveTo>
                  <a:cubicBezTo>
                    <a:pt x="295205" y="61448"/>
                    <a:pt x="303037" y="71803"/>
                    <a:pt x="309563" y="84748"/>
                  </a:cubicBezTo>
                  <a:cubicBezTo>
                    <a:pt x="301731" y="98986"/>
                    <a:pt x="289984" y="117108"/>
                    <a:pt x="278236" y="136525"/>
                  </a:cubicBezTo>
                  <a:cubicBezTo>
                    <a:pt x="278236" y="136525"/>
                    <a:pt x="276931" y="136525"/>
                    <a:pt x="276931" y="136525"/>
                  </a:cubicBezTo>
                  <a:cubicBezTo>
                    <a:pt x="270404" y="127464"/>
                    <a:pt x="265183" y="119697"/>
                    <a:pt x="258657" y="110636"/>
                  </a:cubicBezTo>
                  <a:cubicBezTo>
                    <a:pt x="256046" y="106753"/>
                    <a:pt x="253436" y="102870"/>
                    <a:pt x="250825" y="98986"/>
                  </a:cubicBezTo>
                  <a:cubicBezTo>
                    <a:pt x="256046" y="93809"/>
                    <a:pt x="259962" y="86042"/>
                    <a:pt x="259962" y="78275"/>
                  </a:cubicBezTo>
                  <a:cubicBezTo>
                    <a:pt x="259962" y="75687"/>
                    <a:pt x="259962" y="73098"/>
                    <a:pt x="258657" y="70509"/>
                  </a:cubicBezTo>
                  <a:cubicBezTo>
                    <a:pt x="269099" y="62742"/>
                    <a:pt x="278236" y="57564"/>
                    <a:pt x="286068" y="52387"/>
                  </a:cubicBezTo>
                  <a:close/>
                  <a:moveTo>
                    <a:pt x="73025" y="28575"/>
                  </a:moveTo>
                  <a:cubicBezTo>
                    <a:pt x="79493" y="54655"/>
                    <a:pt x="92428" y="92472"/>
                    <a:pt x="107950" y="126377"/>
                  </a:cubicBezTo>
                  <a:cubicBezTo>
                    <a:pt x="63970" y="128985"/>
                    <a:pt x="25165" y="134201"/>
                    <a:pt x="3175" y="138113"/>
                  </a:cubicBezTo>
                  <a:cubicBezTo>
                    <a:pt x="10936" y="92472"/>
                    <a:pt x="36806" y="53351"/>
                    <a:pt x="73025" y="28575"/>
                  </a:cubicBezTo>
                  <a:close/>
                  <a:moveTo>
                    <a:pt x="203200" y="4762"/>
                  </a:moveTo>
                  <a:cubicBezTo>
                    <a:pt x="230476" y="11151"/>
                    <a:pt x="255155" y="23928"/>
                    <a:pt x="274638" y="41817"/>
                  </a:cubicBezTo>
                  <a:cubicBezTo>
                    <a:pt x="268144" y="45650"/>
                    <a:pt x="260350" y="52039"/>
                    <a:pt x="251258" y="57150"/>
                  </a:cubicBezTo>
                  <a:cubicBezTo>
                    <a:pt x="246063" y="53316"/>
                    <a:pt x="239568" y="50761"/>
                    <a:pt x="233074" y="50761"/>
                  </a:cubicBezTo>
                  <a:cubicBezTo>
                    <a:pt x="230476" y="50761"/>
                    <a:pt x="227879" y="50761"/>
                    <a:pt x="225281" y="52039"/>
                  </a:cubicBezTo>
                  <a:cubicBezTo>
                    <a:pt x="216189" y="34150"/>
                    <a:pt x="208395" y="17539"/>
                    <a:pt x="203200" y="4762"/>
                  </a:cubicBezTo>
                  <a:close/>
                  <a:moveTo>
                    <a:pt x="165260" y="0"/>
                  </a:moveTo>
                  <a:cubicBezTo>
                    <a:pt x="172957" y="0"/>
                    <a:pt x="179371" y="0"/>
                    <a:pt x="185786" y="1290"/>
                  </a:cubicBezTo>
                  <a:cubicBezTo>
                    <a:pt x="192200" y="15478"/>
                    <a:pt x="199897" y="36115"/>
                    <a:pt x="212725" y="59333"/>
                  </a:cubicBezTo>
                  <a:cubicBezTo>
                    <a:pt x="207594" y="63202"/>
                    <a:pt x="205028" y="69651"/>
                    <a:pt x="205028" y="77390"/>
                  </a:cubicBezTo>
                  <a:cubicBezTo>
                    <a:pt x="205028" y="82550"/>
                    <a:pt x="206311" y="87709"/>
                    <a:pt x="208876" y="91579"/>
                  </a:cubicBezTo>
                  <a:cubicBezTo>
                    <a:pt x="198614" y="100608"/>
                    <a:pt x="188351" y="110926"/>
                    <a:pt x="179371" y="122535"/>
                  </a:cubicBezTo>
                  <a:cubicBezTo>
                    <a:pt x="178089" y="122535"/>
                    <a:pt x="178089" y="122535"/>
                    <a:pt x="176806" y="122535"/>
                  </a:cubicBezTo>
                  <a:cubicBezTo>
                    <a:pt x="158846" y="122535"/>
                    <a:pt x="139604" y="123825"/>
                    <a:pt x="122927" y="123825"/>
                  </a:cubicBezTo>
                  <a:cubicBezTo>
                    <a:pt x="104967" y="87709"/>
                    <a:pt x="92139" y="45144"/>
                    <a:pt x="85725" y="20637"/>
                  </a:cubicBezTo>
                  <a:cubicBezTo>
                    <a:pt x="108816" y="7739"/>
                    <a:pt x="135755" y="0"/>
                    <a:pt x="16526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20" name="椭圆 14"/>
            <p:cNvSpPr/>
            <p:nvPr/>
          </p:nvSpPr>
          <p:spPr>
            <a:xfrm>
              <a:off x="4128862" y="3524131"/>
              <a:ext cx="282630" cy="337460"/>
            </a:xfrm>
            <a:custGeom>
              <a:gdLst>
                <a:gd fmla="*/ 206816 w 281869" name="connsiteX0"/>
                <a:gd fmla="*/ 79120 h 336550" name="connsiteY0"/>
                <a:gd fmla="*/ 201524 w 281869" name="connsiteX1"/>
                <a:gd fmla="*/ 85782 h 336550" name="connsiteY1"/>
                <a:gd fmla="*/ 201524 w 281869" name="connsiteX2"/>
                <a:gd fmla="*/ 92444 h 336550" name="connsiteY2"/>
                <a:gd fmla="*/ 205493 w 281869" name="connsiteX3"/>
                <a:gd fmla="*/ 96441 h 336550" name="connsiteY3"/>
                <a:gd fmla="*/ 198878 w 281869" name="connsiteX4"/>
                <a:gd fmla="*/ 133748 h 336550" name="connsiteY4"/>
                <a:gd fmla="*/ 198878 w 281869" name="connsiteX5"/>
                <a:gd fmla="*/ 137745 h 336550" name="connsiteY5"/>
                <a:gd fmla="*/ 206816 w 281869" name="connsiteX6"/>
                <a:gd fmla="*/ 149736 h 336550" name="connsiteY6"/>
                <a:gd fmla="*/ 213430 w 281869" name="connsiteX7"/>
                <a:gd fmla="*/ 149736 h 336550" name="connsiteY7"/>
                <a:gd fmla="*/ 221368 w 281869" name="connsiteX8"/>
                <a:gd fmla="*/ 137745 h 336550" name="connsiteY8"/>
                <a:gd fmla="*/ 221368 w 281869" name="connsiteX9"/>
                <a:gd fmla="*/ 133748 h 336550" name="connsiteY9"/>
                <a:gd fmla="*/ 214753 w 281869" name="connsiteX10"/>
                <a:gd fmla="*/ 96441 h 336550" name="connsiteY10"/>
                <a:gd fmla="*/ 220045 w 281869" name="connsiteX11"/>
                <a:gd fmla="*/ 92444 h 336550" name="connsiteY11"/>
                <a:gd fmla="*/ 220045 w 281869" name="connsiteX12"/>
                <a:gd fmla="*/ 85782 h 336550" name="connsiteY12"/>
                <a:gd fmla="*/ 213430 w 281869" name="connsiteX13"/>
                <a:gd fmla="*/ 79120 h 336550" name="connsiteY13"/>
                <a:gd fmla="*/ 206816 w 281869" name="connsiteX14"/>
                <a:gd fmla="*/ 79120 h 336550" name="connsiteY14"/>
                <a:gd fmla="*/ 68439 w 281869" name="connsiteX15"/>
                <a:gd fmla="*/ 79120 h 336550" name="connsiteY15"/>
                <a:gd fmla="*/ 61824 w 281869" name="connsiteX16"/>
                <a:gd fmla="*/ 85782 h 336550" name="connsiteY16"/>
                <a:gd fmla="*/ 61824 w 281869" name="connsiteX17"/>
                <a:gd fmla="*/ 92444 h 336550" name="connsiteY17"/>
                <a:gd fmla="*/ 67116 w 281869" name="connsiteX18"/>
                <a:gd fmla="*/ 96441 h 336550" name="connsiteY18"/>
                <a:gd fmla="*/ 60501 w 281869" name="connsiteX19"/>
                <a:gd fmla="*/ 133748 h 336550" name="connsiteY19"/>
                <a:gd fmla="*/ 60501 w 281869" name="connsiteX20"/>
                <a:gd fmla="*/ 137745 h 336550" name="connsiteY20"/>
                <a:gd fmla="*/ 68439 w 281869" name="connsiteX21"/>
                <a:gd fmla="*/ 149736 h 336550" name="connsiteY21"/>
                <a:gd fmla="*/ 75053 w 281869" name="connsiteX22"/>
                <a:gd fmla="*/ 149736 h 336550" name="connsiteY22"/>
                <a:gd fmla="*/ 82991 w 281869" name="connsiteX23"/>
                <a:gd fmla="*/ 137745 h 336550" name="connsiteY23"/>
                <a:gd fmla="*/ 82991 w 281869" name="connsiteX24"/>
                <a:gd fmla="*/ 133748 h 336550" name="connsiteY24"/>
                <a:gd fmla="*/ 76376 w 281869" name="connsiteX25"/>
                <a:gd fmla="*/ 96441 h 336550" name="connsiteY25"/>
                <a:gd fmla="*/ 80345 w 281869" name="connsiteX26"/>
                <a:gd fmla="*/ 92444 h 336550" name="connsiteY26"/>
                <a:gd fmla="*/ 80345 w 281869" name="connsiteX27"/>
                <a:gd fmla="*/ 85782 h 336550" name="connsiteY27"/>
                <a:gd fmla="*/ 75053 w 281869" name="connsiteX28"/>
                <a:gd fmla="*/ 79120 h 336550" name="connsiteY28"/>
                <a:gd fmla="*/ 68439 w 281869" name="connsiteX29"/>
                <a:gd fmla="*/ 79120 h 336550" name="connsiteY29"/>
                <a:gd fmla="*/ 21218 w 281869" name="connsiteX30"/>
                <a:gd fmla="*/ 69850 h 336550" name="connsiteY30"/>
                <a:gd fmla="*/ 121201 w 281869" name="connsiteX31"/>
                <a:gd fmla="*/ 69850 h 336550" name="connsiteY31"/>
                <a:gd fmla="*/ 135672 w 281869" name="connsiteX32"/>
                <a:gd fmla="*/ 83053 h 336550" name="connsiteY32"/>
                <a:gd fmla="*/ 140934 w 281869" name="connsiteX33"/>
                <a:gd fmla="*/ 113420 h 336550" name="connsiteY33"/>
                <a:gd fmla="*/ 146197 w 281869" name="connsiteX34"/>
                <a:gd fmla="*/ 83053 h 336550" name="connsiteY34"/>
                <a:gd fmla="*/ 160668 w 281869" name="connsiteX35"/>
                <a:gd fmla="*/ 69850 h 336550" name="connsiteY35"/>
                <a:gd fmla="*/ 260651 w 281869" name="connsiteX36"/>
                <a:gd fmla="*/ 69850 h 336550" name="connsiteY36"/>
                <a:gd fmla="*/ 275123 w 281869" name="connsiteX37"/>
                <a:gd fmla="*/ 83053 h 336550" name="connsiteY37"/>
                <a:gd fmla="*/ 281700 w 281869" name="connsiteX38"/>
                <a:gd fmla="*/ 196599 h 336550" name="connsiteY38"/>
                <a:gd fmla="*/ 269860 w 281869" name="connsiteX39"/>
                <a:gd fmla="*/ 211122 h 336550" name="connsiteY39"/>
                <a:gd fmla="*/ 254073 w 281869" name="connsiteX40"/>
                <a:gd fmla="*/ 199239 h 336550" name="connsiteY40"/>
                <a:gd fmla="*/ 250127 w 281869" name="connsiteX41"/>
                <a:gd fmla="*/ 125303 h 336550" name="connsiteY41"/>
                <a:gd fmla="*/ 248811 w 281869" name="connsiteX42"/>
                <a:gd fmla="*/ 319386 h 336550" name="connsiteY42"/>
                <a:gd fmla="*/ 231709 w 281869" name="connsiteX43"/>
                <a:gd fmla="*/ 336550 h 336550" name="connsiteY43"/>
                <a:gd fmla="*/ 215922 w 281869" name="connsiteX44"/>
                <a:gd fmla="*/ 319386 h 336550" name="connsiteY44"/>
                <a:gd fmla="*/ 215922 w 281869" name="connsiteX45"/>
                <a:gd fmla="*/ 213762 h 336550" name="connsiteY45"/>
                <a:gd fmla="*/ 210660 w 281869" name="connsiteX46"/>
                <a:gd fmla="*/ 208481 h 336550" name="connsiteY46"/>
                <a:gd fmla="*/ 204082 w 281869" name="connsiteX47"/>
                <a:gd fmla="*/ 213762 h 336550" name="connsiteY47"/>
                <a:gd fmla="*/ 204082 w 281869" name="connsiteX48"/>
                <a:gd fmla="*/ 319386 h 336550" name="connsiteY48"/>
                <a:gd fmla="*/ 186979 w 281869" name="connsiteX49"/>
                <a:gd fmla="*/ 336550 h 336550" name="connsiteY49"/>
                <a:gd fmla="*/ 171193 w 281869" name="connsiteX50"/>
                <a:gd fmla="*/ 319386 h 336550" name="connsiteY50"/>
                <a:gd fmla="*/ 171193 w 281869" name="connsiteX51"/>
                <a:gd fmla="*/ 121342 h 336550" name="connsiteY51"/>
                <a:gd fmla="*/ 155406 w 281869" name="connsiteX52"/>
                <a:gd fmla="*/ 199239 h 336550" name="connsiteY52"/>
                <a:gd fmla="*/ 140934 w 281869" name="connsiteX53"/>
                <a:gd fmla="*/ 211122 h 336550" name="connsiteY53"/>
                <a:gd fmla="*/ 126463 w 281869" name="connsiteX54"/>
                <a:gd fmla="*/ 199239 h 336550" name="connsiteY54"/>
                <a:gd fmla="*/ 110676 w 281869" name="connsiteX55"/>
                <a:gd fmla="*/ 125303 h 336550" name="connsiteY55"/>
                <a:gd fmla="*/ 110676 w 281869" name="connsiteX56"/>
                <a:gd fmla="*/ 319386 h 336550" name="connsiteY56"/>
                <a:gd fmla="*/ 93574 w 281869" name="connsiteX57"/>
                <a:gd fmla="*/ 336550 h 336550" name="connsiteY57"/>
                <a:gd fmla="*/ 77787 w 281869" name="connsiteX58"/>
                <a:gd fmla="*/ 319386 h 336550" name="connsiteY58"/>
                <a:gd fmla="*/ 77787 w 281869" name="connsiteX59"/>
                <a:gd fmla="*/ 213762 h 336550" name="connsiteY59"/>
                <a:gd fmla="*/ 71209 w 281869" name="connsiteX60"/>
                <a:gd fmla="*/ 208481 h 336550" name="connsiteY60"/>
                <a:gd fmla="*/ 65947 w 281869" name="connsiteX61"/>
                <a:gd fmla="*/ 213762 h 336550" name="connsiteY61"/>
                <a:gd fmla="*/ 65947 w 281869" name="connsiteX62"/>
                <a:gd fmla="*/ 319386 h 336550" name="connsiteY62"/>
                <a:gd fmla="*/ 48845 w 281869" name="connsiteX63"/>
                <a:gd fmla="*/ 336550 h 336550" name="connsiteY63"/>
                <a:gd fmla="*/ 33058 w 281869" name="connsiteX64"/>
                <a:gd fmla="*/ 319386 h 336550" name="connsiteY64"/>
                <a:gd fmla="*/ 33058 w 281869" name="connsiteX65"/>
                <a:gd fmla="*/ 121342 h 336550" name="connsiteY65"/>
                <a:gd fmla="*/ 27796 w 281869" name="connsiteX66"/>
                <a:gd fmla="*/ 199239 h 336550" name="connsiteY66"/>
                <a:gd fmla="*/ 12009 w 281869" name="connsiteX67"/>
                <a:gd fmla="*/ 211122 h 336550" name="connsiteY67"/>
                <a:gd fmla="*/ 169 w 281869" name="connsiteX68"/>
                <a:gd fmla="*/ 196599 h 336550" name="connsiteY68"/>
                <a:gd fmla="*/ 6746 w 281869" name="connsiteX69"/>
                <a:gd fmla="*/ 83053 h 336550" name="connsiteY69"/>
                <a:gd fmla="*/ 21218 w 281869" name="connsiteX70"/>
                <a:gd fmla="*/ 69850 h 336550" name="connsiteY70"/>
                <a:gd fmla="*/ 210785 w 281869" name="connsiteX71"/>
                <a:gd fmla="*/ 0 h 336550" name="connsiteY71"/>
                <a:gd fmla="*/ 241742 w 281869" name="connsiteX72"/>
                <a:gd fmla="*/ 30163 h 336550" name="connsiteY72"/>
                <a:gd fmla="*/ 210785 w 281869" name="connsiteX73"/>
                <a:gd fmla="*/ 60326 h 336550" name="connsiteY73"/>
                <a:gd fmla="*/ 179828 w 281869" name="connsiteX74"/>
                <a:gd fmla="*/ 30163 h 336550" name="connsiteY74"/>
                <a:gd fmla="*/ 210785 w 281869" name="connsiteX75"/>
                <a:gd fmla="*/ 0 h 336550" name="connsiteY75"/>
                <a:gd fmla="*/ 71085 w 281869" name="connsiteX76"/>
                <a:gd fmla="*/ 0 h 336550" name="connsiteY76"/>
                <a:gd fmla="*/ 102042 w 281869" name="connsiteX77"/>
                <a:gd fmla="*/ 30163 h 336550" name="connsiteY77"/>
                <a:gd fmla="*/ 71085 w 281869" name="connsiteX78"/>
                <a:gd fmla="*/ 60326 h 336550" name="connsiteY78"/>
                <a:gd fmla="*/ 40128 w 281869" name="connsiteX79"/>
                <a:gd fmla="*/ 30163 h 336550" name="connsiteY79"/>
                <a:gd fmla="*/ 71085 w 281869" name="connsiteX80"/>
                <a:gd fmla="*/ 0 h 336550" name="connsiteY8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b="b" l="l" r="r" t="t"/>
              <a:pathLst>
                <a:path h="336550" w="281869">
                  <a:moveTo>
                    <a:pt x="206816" y="79120"/>
                  </a:moveTo>
                  <a:cubicBezTo>
                    <a:pt x="206816" y="79120"/>
                    <a:pt x="206816" y="79120"/>
                    <a:pt x="201524" y="85782"/>
                  </a:cubicBezTo>
                  <a:cubicBezTo>
                    <a:pt x="198878" y="88447"/>
                    <a:pt x="198878" y="89779"/>
                    <a:pt x="201524" y="92444"/>
                  </a:cubicBezTo>
                  <a:cubicBezTo>
                    <a:pt x="201524" y="92444"/>
                    <a:pt x="201524" y="92444"/>
                    <a:pt x="205493" y="96441"/>
                  </a:cubicBezTo>
                  <a:cubicBezTo>
                    <a:pt x="205493" y="96441"/>
                    <a:pt x="205493" y="96441"/>
                    <a:pt x="198878" y="133748"/>
                  </a:cubicBezTo>
                  <a:cubicBezTo>
                    <a:pt x="198878" y="135080"/>
                    <a:pt x="198878" y="136413"/>
                    <a:pt x="198878" y="137745"/>
                  </a:cubicBezTo>
                  <a:cubicBezTo>
                    <a:pt x="198878" y="137745"/>
                    <a:pt x="198878" y="137745"/>
                    <a:pt x="206816" y="149736"/>
                  </a:cubicBezTo>
                  <a:cubicBezTo>
                    <a:pt x="208139" y="152401"/>
                    <a:pt x="212107" y="152401"/>
                    <a:pt x="213430" y="149736"/>
                  </a:cubicBezTo>
                  <a:cubicBezTo>
                    <a:pt x="213430" y="149736"/>
                    <a:pt x="213430" y="149736"/>
                    <a:pt x="221368" y="137745"/>
                  </a:cubicBezTo>
                  <a:cubicBezTo>
                    <a:pt x="222691" y="136413"/>
                    <a:pt x="222691" y="135080"/>
                    <a:pt x="221368" y="133748"/>
                  </a:cubicBezTo>
                  <a:cubicBezTo>
                    <a:pt x="221368" y="133748"/>
                    <a:pt x="221368" y="133748"/>
                    <a:pt x="214753" y="96441"/>
                  </a:cubicBezTo>
                  <a:cubicBezTo>
                    <a:pt x="214753" y="96441"/>
                    <a:pt x="214753" y="96441"/>
                    <a:pt x="220045" y="92444"/>
                  </a:cubicBezTo>
                  <a:cubicBezTo>
                    <a:pt x="221368" y="89779"/>
                    <a:pt x="221368" y="88447"/>
                    <a:pt x="220045" y="85782"/>
                  </a:cubicBezTo>
                  <a:cubicBezTo>
                    <a:pt x="220045" y="85782"/>
                    <a:pt x="220045" y="85782"/>
                    <a:pt x="213430" y="79120"/>
                  </a:cubicBezTo>
                  <a:cubicBezTo>
                    <a:pt x="212107" y="77788"/>
                    <a:pt x="209462" y="77788"/>
                    <a:pt x="206816" y="79120"/>
                  </a:cubicBezTo>
                  <a:close/>
                  <a:moveTo>
                    <a:pt x="68439" y="79120"/>
                  </a:moveTo>
                  <a:cubicBezTo>
                    <a:pt x="68439" y="79120"/>
                    <a:pt x="68439" y="79120"/>
                    <a:pt x="61824" y="85782"/>
                  </a:cubicBezTo>
                  <a:cubicBezTo>
                    <a:pt x="60501" y="88447"/>
                    <a:pt x="60501" y="89779"/>
                    <a:pt x="61824" y="92444"/>
                  </a:cubicBezTo>
                  <a:cubicBezTo>
                    <a:pt x="61824" y="92444"/>
                    <a:pt x="61824" y="92444"/>
                    <a:pt x="67116" y="96441"/>
                  </a:cubicBezTo>
                  <a:cubicBezTo>
                    <a:pt x="67116" y="96441"/>
                    <a:pt x="67116" y="96441"/>
                    <a:pt x="60501" y="133748"/>
                  </a:cubicBezTo>
                  <a:cubicBezTo>
                    <a:pt x="59178" y="135080"/>
                    <a:pt x="59178" y="136413"/>
                    <a:pt x="60501" y="137745"/>
                  </a:cubicBezTo>
                  <a:cubicBezTo>
                    <a:pt x="60501" y="137745"/>
                    <a:pt x="60501" y="137745"/>
                    <a:pt x="68439" y="149736"/>
                  </a:cubicBezTo>
                  <a:cubicBezTo>
                    <a:pt x="69762" y="152401"/>
                    <a:pt x="73730" y="152401"/>
                    <a:pt x="75053" y="149736"/>
                  </a:cubicBezTo>
                  <a:cubicBezTo>
                    <a:pt x="75053" y="149736"/>
                    <a:pt x="75053" y="149736"/>
                    <a:pt x="82991" y="137745"/>
                  </a:cubicBezTo>
                  <a:cubicBezTo>
                    <a:pt x="82991" y="136413"/>
                    <a:pt x="82991" y="135080"/>
                    <a:pt x="82991" y="133748"/>
                  </a:cubicBezTo>
                  <a:cubicBezTo>
                    <a:pt x="82991" y="133748"/>
                    <a:pt x="82991" y="133748"/>
                    <a:pt x="76376" y="96441"/>
                  </a:cubicBezTo>
                  <a:cubicBezTo>
                    <a:pt x="76376" y="96441"/>
                    <a:pt x="76376" y="96441"/>
                    <a:pt x="80345" y="92444"/>
                  </a:cubicBezTo>
                  <a:cubicBezTo>
                    <a:pt x="82991" y="89779"/>
                    <a:pt x="82991" y="88447"/>
                    <a:pt x="80345" y="85782"/>
                  </a:cubicBezTo>
                  <a:cubicBezTo>
                    <a:pt x="80345" y="85782"/>
                    <a:pt x="80345" y="85782"/>
                    <a:pt x="75053" y="79120"/>
                  </a:cubicBezTo>
                  <a:cubicBezTo>
                    <a:pt x="72407" y="77788"/>
                    <a:pt x="69762" y="77788"/>
                    <a:pt x="68439" y="79120"/>
                  </a:cubicBezTo>
                  <a:close/>
                  <a:moveTo>
                    <a:pt x="21218" y="69850"/>
                  </a:moveTo>
                  <a:cubicBezTo>
                    <a:pt x="21218" y="69850"/>
                    <a:pt x="21218" y="69850"/>
                    <a:pt x="121201" y="69850"/>
                  </a:cubicBezTo>
                  <a:cubicBezTo>
                    <a:pt x="129094" y="69850"/>
                    <a:pt x="135672" y="76451"/>
                    <a:pt x="135672" y="83053"/>
                  </a:cubicBezTo>
                  <a:cubicBezTo>
                    <a:pt x="135672" y="83053"/>
                    <a:pt x="135672" y="83053"/>
                    <a:pt x="140934" y="113420"/>
                  </a:cubicBezTo>
                  <a:cubicBezTo>
                    <a:pt x="140934" y="113420"/>
                    <a:pt x="140934" y="113420"/>
                    <a:pt x="146197" y="83053"/>
                  </a:cubicBezTo>
                  <a:cubicBezTo>
                    <a:pt x="146197" y="76451"/>
                    <a:pt x="152775" y="69850"/>
                    <a:pt x="160668" y="69850"/>
                  </a:cubicBezTo>
                  <a:cubicBezTo>
                    <a:pt x="160668" y="69850"/>
                    <a:pt x="160668" y="69850"/>
                    <a:pt x="260651" y="69850"/>
                  </a:cubicBezTo>
                  <a:cubicBezTo>
                    <a:pt x="267229" y="69850"/>
                    <a:pt x="273807" y="76451"/>
                    <a:pt x="275123" y="83053"/>
                  </a:cubicBezTo>
                  <a:cubicBezTo>
                    <a:pt x="275123" y="83053"/>
                    <a:pt x="275123" y="83053"/>
                    <a:pt x="281700" y="196599"/>
                  </a:cubicBezTo>
                  <a:cubicBezTo>
                    <a:pt x="283016" y="204520"/>
                    <a:pt x="276438" y="211122"/>
                    <a:pt x="269860" y="211122"/>
                  </a:cubicBezTo>
                  <a:cubicBezTo>
                    <a:pt x="261967" y="212442"/>
                    <a:pt x="255389" y="205841"/>
                    <a:pt x="254073" y="199239"/>
                  </a:cubicBezTo>
                  <a:cubicBezTo>
                    <a:pt x="254073" y="199239"/>
                    <a:pt x="254073" y="199239"/>
                    <a:pt x="250127" y="125303"/>
                  </a:cubicBezTo>
                  <a:cubicBezTo>
                    <a:pt x="250127" y="125303"/>
                    <a:pt x="250127" y="125303"/>
                    <a:pt x="248811" y="319386"/>
                  </a:cubicBezTo>
                  <a:cubicBezTo>
                    <a:pt x="248811" y="329949"/>
                    <a:pt x="240918" y="336550"/>
                    <a:pt x="231709" y="336550"/>
                  </a:cubicBezTo>
                  <a:cubicBezTo>
                    <a:pt x="222500" y="336550"/>
                    <a:pt x="215922" y="328628"/>
                    <a:pt x="215922" y="319386"/>
                  </a:cubicBezTo>
                  <a:cubicBezTo>
                    <a:pt x="215922" y="319386"/>
                    <a:pt x="215922" y="319386"/>
                    <a:pt x="215922" y="213762"/>
                  </a:cubicBezTo>
                  <a:cubicBezTo>
                    <a:pt x="215922" y="211122"/>
                    <a:pt x="213291" y="208481"/>
                    <a:pt x="210660" y="208481"/>
                  </a:cubicBezTo>
                  <a:cubicBezTo>
                    <a:pt x="206713" y="208481"/>
                    <a:pt x="204082" y="211122"/>
                    <a:pt x="204082" y="213762"/>
                  </a:cubicBezTo>
                  <a:cubicBezTo>
                    <a:pt x="204082" y="213762"/>
                    <a:pt x="204082" y="213762"/>
                    <a:pt x="204082" y="319386"/>
                  </a:cubicBezTo>
                  <a:cubicBezTo>
                    <a:pt x="204082" y="329949"/>
                    <a:pt x="196188" y="336550"/>
                    <a:pt x="186979" y="336550"/>
                  </a:cubicBezTo>
                  <a:cubicBezTo>
                    <a:pt x="177770" y="336550"/>
                    <a:pt x="171193" y="328628"/>
                    <a:pt x="171193" y="319386"/>
                  </a:cubicBezTo>
                  <a:cubicBezTo>
                    <a:pt x="171193" y="319386"/>
                    <a:pt x="171193" y="319386"/>
                    <a:pt x="171193" y="121342"/>
                  </a:cubicBezTo>
                  <a:cubicBezTo>
                    <a:pt x="171193" y="121342"/>
                    <a:pt x="171193" y="121342"/>
                    <a:pt x="155406" y="199239"/>
                  </a:cubicBezTo>
                  <a:cubicBezTo>
                    <a:pt x="154090" y="205841"/>
                    <a:pt x="148828" y="212442"/>
                    <a:pt x="140934" y="211122"/>
                  </a:cubicBezTo>
                  <a:cubicBezTo>
                    <a:pt x="133041" y="212442"/>
                    <a:pt x="127779" y="205841"/>
                    <a:pt x="126463" y="199239"/>
                  </a:cubicBezTo>
                  <a:cubicBezTo>
                    <a:pt x="126463" y="199239"/>
                    <a:pt x="126463" y="199239"/>
                    <a:pt x="110676" y="125303"/>
                  </a:cubicBezTo>
                  <a:cubicBezTo>
                    <a:pt x="110676" y="125303"/>
                    <a:pt x="110676" y="125303"/>
                    <a:pt x="110676" y="319386"/>
                  </a:cubicBezTo>
                  <a:cubicBezTo>
                    <a:pt x="110676" y="329949"/>
                    <a:pt x="102783" y="336550"/>
                    <a:pt x="93574" y="336550"/>
                  </a:cubicBezTo>
                  <a:cubicBezTo>
                    <a:pt x="84365" y="336550"/>
                    <a:pt x="77787" y="328628"/>
                    <a:pt x="77787" y="319386"/>
                  </a:cubicBezTo>
                  <a:cubicBezTo>
                    <a:pt x="77787" y="319386"/>
                    <a:pt x="77787" y="319386"/>
                    <a:pt x="77787" y="213762"/>
                  </a:cubicBezTo>
                  <a:cubicBezTo>
                    <a:pt x="77787" y="211122"/>
                    <a:pt x="75156" y="208481"/>
                    <a:pt x="71209" y="208481"/>
                  </a:cubicBezTo>
                  <a:cubicBezTo>
                    <a:pt x="68578" y="208481"/>
                    <a:pt x="65947" y="211122"/>
                    <a:pt x="65947" y="213762"/>
                  </a:cubicBezTo>
                  <a:cubicBezTo>
                    <a:pt x="65947" y="213762"/>
                    <a:pt x="65947" y="213762"/>
                    <a:pt x="65947" y="319386"/>
                  </a:cubicBezTo>
                  <a:cubicBezTo>
                    <a:pt x="65947" y="329949"/>
                    <a:pt x="58054" y="336550"/>
                    <a:pt x="48845" y="336550"/>
                  </a:cubicBezTo>
                  <a:cubicBezTo>
                    <a:pt x="39636" y="336550"/>
                    <a:pt x="33058" y="328628"/>
                    <a:pt x="33058" y="319386"/>
                  </a:cubicBezTo>
                  <a:cubicBezTo>
                    <a:pt x="33058" y="319386"/>
                    <a:pt x="33058" y="319386"/>
                    <a:pt x="33058" y="121342"/>
                  </a:cubicBezTo>
                  <a:cubicBezTo>
                    <a:pt x="33058" y="121342"/>
                    <a:pt x="33058" y="121342"/>
                    <a:pt x="27796" y="199239"/>
                  </a:cubicBezTo>
                  <a:cubicBezTo>
                    <a:pt x="26480" y="205841"/>
                    <a:pt x="19902" y="212442"/>
                    <a:pt x="12009" y="211122"/>
                  </a:cubicBezTo>
                  <a:cubicBezTo>
                    <a:pt x="5431" y="211122"/>
                    <a:pt x="-1147" y="204520"/>
                    <a:pt x="169" y="196599"/>
                  </a:cubicBezTo>
                  <a:cubicBezTo>
                    <a:pt x="169" y="196599"/>
                    <a:pt x="169" y="196599"/>
                    <a:pt x="6746" y="83053"/>
                  </a:cubicBezTo>
                  <a:cubicBezTo>
                    <a:pt x="8062" y="76451"/>
                    <a:pt x="14640" y="69850"/>
                    <a:pt x="21218" y="69850"/>
                  </a:cubicBezTo>
                  <a:close/>
                  <a:moveTo>
                    <a:pt x="210785" y="0"/>
                  </a:moveTo>
                  <a:cubicBezTo>
                    <a:pt x="227882" y="0"/>
                    <a:pt x="241742" y="13504"/>
                    <a:pt x="241742" y="30163"/>
                  </a:cubicBezTo>
                  <a:cubicBezTo>
                    <a:pt x="241742" y="46822"/>
                    <a:pt x="227882" y="60326"/>
                    <a:pt x="210785" y="60326"/>
                  </a:cubicBezTo>
                  <a:cubicBezTo>
                    <a:pt x="193688" y="60326"/>
                    <a:pt x="179828" y="46822"/>
                    <a:pt x="179828" y="30163"/>
                  </a:cubicBezTo>
                  <a:cubicBezTo>
                    <a:pt x="179828" y="13504"/>
                    <a:pt x="193688" y="0"/>
                    <a:pt x="210785" y="0"/>
                  </a:cubicBezTo>
                  <a:close/>
                  <a:moveTo>
                    <a:pt x="71085" y="0"/>
                  </a:moveTo>
                  <a:cubicBezTo>
                    <a:pt x="88182" y="0"/>
                    <a:pt x="102042" y="13504"/>
                    <a:pt x="102042" y="30163"/>
                  </a:cubicBezTo>
                  <a:cubicBezTo>
                    <a:pt x="102042" y="46822"/>
                    <a:pt x="88182" y="60326"/>
                    <a:pt x="71085" y="60326"/>
                  </a:cubicBezTo>
                  <a:cubicBezTo>
                    <a:pt x="53988" y="60326"/>
                    <a:pt x="40128" y="46822"/>
                    <a:pt x="40128" y="30163"/>
                  </a:cubicBezTo>
                  <a:cubicBezTo>
                    <a:pt x="40128" y="13504"/>
                    <a:pt x="53988" y="0"/>
                    <a:pt x="7108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21" name="椭圆 15"/>
            <p:cNvSpPr/>
            <p:nvPr/>
          </p:nvSpPr>
          <p:spPr>
            <a:xfrm>
              <a:off x="5042384" y="3524131"/>
              <a:ext cx="293060" cy="337460"/>
            </a:xfrm>
            <a:custGeom>
              <a:gdLst>
                <a:gd fmla="*/ 184010 w 292270" name="connsiteX0"/>
                <a:gd fmla="*/ 131763 h 336550" name="connsiteY0"/>
                <a:gd fmla="*/ 178567 w 292270" name="connsiteX1"/>
                <a:gd fmla="*/ 141923 h 336550" name="connsiteY1"/>
                <a:gd fmla="*/ 184010 w 292270" name="connsiteX2"/>
                <a:gd fmla="*/ 150813 h 336550" name="connsiteY2"/>
                <a:gd fmla="*/ 188092 w 292270" name="connsiteX3"/>
                <a:gd fmla="*/ 141923 h 336550" name="connsiteY3"/>
                <a:gd fmla="*/ 184010 w 292270" name="connsiteX4"/>
                <a:gd fmla="*/ 131763 h 336550" name="connsiteY4"/>
                <a:gd fmla="*/ 141147 w 292270" name="connsiteX5"/>
                <a:gd fmla="*/ 131763 h 336550" name="connsiteY5"/>
                <a:gd fmla="*/ 135704 w 292270" name="connsiteX6"/>
                <a:gd fmla="*/ 141923 h 336550" name="connsiteY6"/>
                <a:gd fmla="*/ 141147 w 292270" name="connsiteX7"/>
                <a:gd fmla="*/ 150813 h 336550" name="connsiteY7"/>
                <a:gd fmla="*/ 145229 w 292270" name="connsiteX8"/>
                <a:gd fmla="*/ 141923 h 336550" name="connsiteY8"/>
                <a:gd fmla="*/ 141147 w 292270" name="connsiteX9"/>
                <a:gd fmla="*/ 131763 h 336550" name="connsiteY9"/>
                <a:gd fmla="*/ 96811 w 292270" name="connsiteX10"/>
                <a:gd fmla="*/ 131763 h 336550" name="connsiteY10"/>
                <a:gd fmla="*/ 92842 w 292270" name="connsiteX11"/>
                <a:gd fmla="*/ 134938 h 336550" name="connsiteY11"/>
                <a:gd fmla="*/ 100780 w 292270" name="connsiteX12"/>
                <a:gd fmla="*/ 134938 h 336550" name="connsiteY12"/>
                <a:gd fmla="*/ 96811 w 292270" name="connsiteX13"/>
                <a:gd fmla="*/ 131763 h 336550" name="connsiteY13"/>
                <a:gd fmla="*/ 225310 w 292270" name="connsiteX14"/>
                <a:gd fmla="*/ 127000 h 336550" name="connsiteY14"/>
                <a:gd fmla="*/ 226721 w 292270" name="connsiteX15"/>
                <a:gd fmla="*/ 127000 h 336550" name="connsiteY15"/>
                <a:gd fmla="*/ 229543 w 292270" name="connsiteX16"/>
                <a:gd fmla="*/ 127000 h 336550" name="connsiteY16"/>
                <a:gd fmla="*/ 230954 w 292270" name="connsiteX17"/>
                <a:gd fmla="*/ 127000 h 336550" name="connsiteY17"/>
                <a:gd fmla="*/ 230954 w 292270" name="connsiteX18"/>
                <a:gd fmla="*/ 155792 h 336550" name="connsiteY18"/>
                <a:gd fmla="*/ 229543 w 292270" name="connsiteX19"/>
                <a:gd fmla="*/ 157163 h 336550" name="connsiteY19"/>
                <a:gd fmla="*/ 225310 w 292270" name="connsiteX20"/>
                <a:gd fmla="*/ 157163 h 336550" name="connsiteY20"/>
                <a:gd fmla="*/ 225310 w 292270" name="connsiteX21"/>
                <a:gd fmla="*/ 155792 h 336550" name="connsiteY21"/>
                <a:gd fmla="*/ 225310 w 292270" name="connsiteX22"/>
                <a:gd fmla="*/ 132484 h 336550" name="connsiteY22"/>
                <a:gd fmla="*/ 221076 w 292270" name="connsiteX23"/>
                <a:gd fmla="*/ 133855 h 336550" name="connsiteY23"/>
                <a:gd fmla="*/ 221076 w 292270" name="connsiteX24"/>
                <a:gd fmla="*/ 135227 h 336550" name="connsiteY24"/>
                <a:gd fmla="*/ 219665 w 292270" name="connsiteX25"/>
                <a:gd fmla="*/ 133855 h 336550" name="connsiteY25"/>
                <a:gd fmla="*/ 219665 w 292270" name="connsiteX26"/>
                <a:gd fmla="*/ 131113 h 336550" name="connsiteY26"/>
                <a:gd fmla="*/ 219665 w 292270" name="connsiteX27"/>
                <a:gd fmla="*/ 129742 h 336550" name="connsiteY27"/>
                <a:gd fmla="*/ 225310 w 292270" name="connsiteX28"/>
                <a:gd fmla="*/ 127000 h 336550" name="connsiteY28"/>
                <a:gd fmla="*/ 203791 w 292270" name="connsiteX29"/>
                <a:gd fmla="*/ 127000 h 336550" name="connsiteY29"/>
                <a:gd fmla="*/ 207495 w 292270" name="connsiteX30"/>
                <a:gd fmla="*/ 127000 h 336550" name="connsiteY30"/>
                <a:gd fmla="*/ 208730 w 292270" name="connsiteX31"/>
                <a:gd fmla="*/ 127000 h 336550" name="connsiteY31"/>
                <a:gd fmla="*/ 208730 w 292270" name="connsiteX32"/>
                <a:gd fmla="*/ 155792 h 336550" name="connsiteY32"/>
                <a:gd fmla="*/ 207495 w 292270" name="connsiteX33"/>
                <a:gd fmla="*/ 157163 h 336550" name="connsiteY33"/>
                <a:gd fmla="*/ 203791 w 292270" name="connsiteX34"/>
                <a:gd fmla="*/ 157163 h 336550" name="connsiteY34"/>
                <a:gd fmla="*/ 202556 w 292270" name="connsiteX35"/>
                <a:gd fmla="*/ 155792 h 336550" name="connsiteY35"/>
                <a:gd fmla="*/ 202556 w 292270" name="connsiteX36"/>
                <a:gd fmla="*/ 132484 h 336550" name="connsiteY36"/>
                <a:gd fmla="*/ 200086 w 292270" name="connsiteX37"/>
                <a:gd fmla="*/ 133855 h 336550" name="connsiteY37"/>
                <a:gd fmla="*/ 198852 w 292270" name="connsiteX38"/>
                <a:gd fmla="*/ 135227 h 336550" name="connsiteY38"/>
                <a:gd fmla="*/ 198852 w 292270" name="connsiteX39"/>
                <a:gd fmla="*/ 133855 h 336550" name="connsiteY39"/>
                <a:gd fmla="*/ 197617 w 292270" name="connsiteX40"/>
                <a:gd fmla="*/ 131113 h 336550" name="connsiteY40"/>
                <a:gd fmla="*/ 198852 w 292270" name="connsiteX41"/>
                <a:gd fmla="*/ 129742 h 336550" name="connsiteY41"/>
                <a:gd fmla="*/ 203791 w 292270" name="connsiteX42"/>
                <a:gd fmla="*/ 127000 h 336550" name="connsiteY42"/>
                <a:gd fmla="*/ 183964 w 292270" name="connsiteX43"/>
                <a:gd fmla="*/ 127000 h 336550" name="connsiteY43"/>
                <a:gd fmla="*/ 192854 w 292270" name="connsiteX44"/>
                <a:gd fmla="*/ 141426 h 336550" name="connsiteY44"/>
                <a:gd fmla="*/ 182694 w 292270" name="connsiteX45"/>
                <a:gd fmla="*/ 157163 h 336550" name="connsiteY45"/>
                <a:gd fmla="*/ 173804 w 292270" name="connsiteX46"/>
                <a:gd fmla="*/ 142737 h 336550" name="connsiteY46"/>
                <a:gd fmla="*/ 183964 w 292270" name="connsiteX47"/>
                <a:gd fmla="*/ 127000 h 336550" name="connsiteY47"/>
                <a:gd fmla="*/ 161699 w 292270" name="connsiteX48"/>
                <a:gd fmla="*/ 127000 h 336550" name="connsiteY48"/>
                <a:gd fmla="*/ 164478 w 292270" name="connsiteX49"/>
                <a:gd fmla="*/ 127000 h 336550" name="connsiteY49"/>
                <a:gd fmla="*/ 165867 w 292270" name="connsiteX50"/>
                <a:gd fmla="*/ 127000 h 336550" name="connsiteY50"/>
                <a:gd fmla="*/ 165867 w 292270" name="connsiteX51"/>
                <a:gd fmla="*/ 155792 h 336550" name="connsiteY51"/>
                <a:gd fmla="*/ 164478 w 292270" name="connsiteX52"/>
                <a:gd fmla="*/ 157163 h 336550" name="connsiteY52"/>
                <a:gd fmla="*/ 161699 w 292270" name="connsiteX53"/>
                <a:gd fmla="*/ 157163 h 336550" name="connsiteY53"/>
                <a:gd fmla="*/ 160310 w 292270" name="connsiteX54"/>
                <a:gd fmla="*/ 155792 h 336550" name="connsiteY54"/>
                <a:gd fmla="*/ 160310 w 292270" name="connsiteX55"/>
                <a:gd fmla="*/ 132484 h 336550" name="connsiteY55"/>
                <a:gd fmla="*/ 156143 w 292270" name="connsiteX56"/>
                <a:gd fmla="*/ 133855 h 336550" name="connsiteY56"/>
                <a:gd fmla="*/ 156143 w 292270" name="connsiteX57"/>
                <a:gd fmla="*/ 135227 h 336550" name="connsiteY57"/>
                <a:gd fmla="*/ 154754 w 292270" name="connsiteX58"/>
                <a:gd fmla="*/ 133855 h 336550" name="connsiteY58"/>
                <a:gd fmla="*/ 154754 w 292270" name="connsiteX59"/>
                <a:gd fmla="*/ 131113 h 336550" name="connsiteY59"/>
                <a:gd fmla="*/ 154754 w 292270" name="connsiteX60"/>
                <a:gd fmla="*/ 129742 h 336550" name="connsiteY60"/>
                <a:gd fmla="*/ 161699 w 292270" name="connsiteX61"/>
                <a:gd fmla="*/ 127000 h 336550" name="connsiteY61"/>
                <a:gd fmla="*/ 141261 w 292270" name="connsiteX62"/>
                <a:gd fmla="*/ 127000 h 336550" name="connsiteY62"/>
                <a:gd fmla="*/ 151580 w 292270" name="connsiteX63"/>
                <a:gd fmla="*/ 141426 h 336550" name="connsiteY63"/>
                <a:gd fmla="*/ 141261 w 292270" name="connsiteX64"/>
                <a:gd fmla="*/ 157163 h 336550" name="connsiteY64"/>
                <a:gd fmla="*/ 130942 w 292270" name="connsiteX65"/>
                <a:gd fmla="*/ 142737 h 336550" name="connsiteY65"/>
                <a:gd fmla="*/ 141261 w 292270" name="connsiteX66"/>
                <a:gd fmla="*/ 127000 h 336550" name="connsiteY66"/>
                <a:gd fmla="*/ 247736 w 292270" name="connsiteX67"/>
                <a:gd fmla="*/ 80963 h 336550" name="connsiteY67"/>
                <a:gd fmla="*/ 243654 w 292270" name="connsiteX68"/>
                <a:gd fmla="*/ 91970 h 336550" name="connsiteY68"/>
                <a:gd fmla="*/ 247736 w 292270" name="connsiteX69"/>
                <a:gd fmla="*/ 101601 h 336550" name="connsiteY69"/>
                <a:gd fmla="*/ 253179 w 292270" name="connsiteX70"/>
                <a:gd fmla="*/ 90594 h 336550" name="connsiteY70"/>
                <a:gd fmla="*/ 247736 w 292270" name="connsiteX71"/>
                <a:gd fmla="*/ 80963 h 336550" name="connsiteY71"/>
                <a:gd fmla="*/ 205328 w 292270" name="connsiteX72"/>
                <a:gd fmla="*/ 80963 h 336550" name="connsiteY72"/>
                <a:gd fmla="*/ 200792 w 292270" name="connsiteX73"/>
                <a:gd fmla="*/ 91970 h 336550" name="connsiteY73"/>
                <a:gd fmla="*/ 205328 w 292270" name="connsiteX74"/>
                <a:gd fmla="*/ 101601 h 336550" name="connsiteY74"/>
                <a:gd fmla="*/ 208730 w 292270" name="connsiteX75"/>
                <a:gd fmla="*/ 90594 h 336550" name="connsiteY75"/>
                <a:gd fmla="*/ 205328 w 292270" name="connsiteX76"/>
                <a:gd fmla="*/ 80963 h 336550" name="connsiteY76"/>
                <a:gd fmla="*/ 184010 w 292270" name="connsiteX77"/>
                <a:gd fmla="*/ 80963 h 336550" name="connsiteY77"/>
                <a:gd fmla="*/ 178567 w 292270" name="connsiteX78"/>
                <a:gd fmla="*/ 91970 h 336550" name="connsiteY78"/>
                <a:gd fmla="*/ 184010 w 292270" name="connsiteX79"/>
                <a:gd fmla="*/ 101601 h 336550" name="connsiteY79"/>
                <a:gd fmla="*/ 188092 w 292270" name="connsiteX80"/>
                <a:gd fmla="*/ 90594 h 336550" name="connsiteY80"/>
                <a:gd fmla="*/ 184010 w 292270" name="connsiteX81"/>
                <a:gd fmla="*/ 80963 h 336550" name="connsiteY81"/>
                <a:gd fmla="*/ 162011 w 292270" name="connsiteX82"/>
                <a:gd fmla="*/ 80963 h 336550" name="connsiteY82"/>
                <a:gd fmla="*/ 157929 w 292270" name="connsiteX83"/>
                <a:gd fmla="*/ 91970 h 336550" name="connsiteY83"/>
                <a:gd fmla="*/ 162011 w 292270" name="connsiteX84"/>
                <a:gd fmla="*/ 101601 h 336550" name="connsiteY84"/>
                <a:gd fmla="*/ 167454 w 292270" name="connsiteX85"/>
                <a:gd fmla="*/ 90594 h 336550" name="connsiteY85"/>
                <a:gd fmla="*/ 162011 w 292270" name="connsiteX86"/>
                <a:gd fmla="*/ 80963 h 336550" name="connsiteY86"/>
                <a:gd fmla="*/ 76173 w 292270" name="connsiteX87"/>
                <a:gd fmla="*/ 80963 h 336550" name="connsiteY87"/>
                <a:gd fmla="*/ 72204 w 292270" name="connsiteX88"/>
                <a:gd fmla="*/ 91970 h 336550" name="connsiteY88"/>
                <a:gd fmla="*/ 76173 w 292270" name="connsiteX89"/>
                <a:gd fmla="*/ 101601 h 336550" name="connsiteY89"/>
                <a:gd fmla="*/ 80142 w 292270" name="connsiteX90"/>
                <a:gd fmla="*/ 90594 h 336550" name="connsiteY90"/>
                <a:gd fmla="*/ 76173 w 292270" name="connsiteX91"/>
                <a:gd fmla="*/ 80963 h 336550" name="connsiteY91"/>
                <a:gd fmla="*/ 225310 w 292270" name="connsiteX92"/>
                <a:gd fmla="*/ 76200 h 336550" name="connsiteY92"/>
                <a:gd fmla="*/ 226721 w 292270" name="connsiteX93"/>
                <a:gd fmla="*/ 76200 h 336550" name="connsiteY93"/>
                <a:gd fmla="*/ 229543 w 292270" name="connsiteX94"/>
                <a:gd fmla="*/ 76200 h 336550" name="connsiteY94"/>
                <a:gd fmla="*/ 230954 w 292270" name="connsiteX95"/>
                <a:gd fmla="*/ 77511 h 336550" name="connsiteY95"/>
                <a:gd fmla="*/ 230954 w 292270" name="connsiteX96"/>
                <a:gd fmla="*/ 105052 h 336550" name="connsiteY96"/>
                <a:gd fmla="*/ 229543 w 292270" name="connsiteX97"/>
                <a:gd fmla="*/ 106363 h 336550" name="connsiteY97"/>
                <a:gd fmla="*/ 225310 w 292270" name="connsiteX98"/>
                <a:gd fmla="*/ 106363 h 336550" name="connsiteY98"/>
                <a:gd fmla="*/ 225310 w 292270" name="connsiteX99"/>
                <a:gd fmla="*/ 105052 h 336550" name="connsiteY99"/>
                <a:gd fmla="*/ 225310 w 292270" name="connsiteX100"/>
                <a:gd fmla="*/ 82757 h 336550" name="connsiteY100"/>
                <a:gd fmla="*/ 221076 w 292270" name="connsiteX101"/>
                <a:gd fmla="*/ 84069 h 336550" name="connsiteY101"/>
                <a:gd fmla="*/ 219665 w 292270" name="connsiteX102"/>
                <a:gd fmla="*/ 84069 h 336550" name="connsiteY102"/>
                <a:gd fmla="*/ 219665 w 292270" name="connsiteX103"/>
                <a:gd fmla="*/ 81446 h 336550" name="connsiteY103"/>
                <a:gd fmla="*/ 219665 w 292270" name="connsiteX104"/>
                <a:gd fmla="*/ 80134 h 336550" name="connsiteY104"/>
                <a:gd fmla="*/ 225310 w 292270" name="connsiteX105"/>
                <a:gd fmla="*/ 76200 h 336550" name="connsiteY105"/>
                <a:gd fmla="*/ 205555 w 292270" name="connsiteX106"/>
                <a:gd fmla="*/ 76200 h 336550" name="connsiteY106"/>
                <a:gd fmla="*/ 216667 w 292270" name="connsiteX107"/>
                <a:gd fmla="*/ 90626 h 336550" name="connsiteY107"/>
                <a:gd fmla="*/ 205555 w 292270" name="connsiteX108"/>
                <a:gd fmla="*/ 106363 h 336550" name="connsiteY108"/>
                <a:gd fmla="*/ 194442 w 292270" name="connsiteX109"/>
                <a:gd fmla="*/ 91937 h 336550" name="connsiteY109"/>
                <a:gd fmla="*/ 205555 w 292270" name="connsiteX110"/>
                <a:gd fmla="*/ 76200 h 336550" name="connsiteY110"/>
                <a:gd fmla="*/ 183964 w 292270" name="connsiteX111"/>
                <a:gd fmla="*/ 76200 h 336550" name="connsiteY111"/>
                <a:gd fmla="*/ 192854 w 292270" name="connsiteX112"/>
                <a:gd fmla="*/ 90626 h 336550" name="connsiteY112"/>
                <a:gd fmla="*/ 182694 w 292270" name="connsiteX113"/>
                <a:gd fmla="*/ 106363 h 336550" name="connsiteY113"/>
                <a:gd fmla="*/ 173804 w 292270" name="connsiteX114"/>
                <a:gd fmla="*/ 91937 h 336550" name="connsiteY114"/>
                <a:gd fmla="*/ 183964 w 292270" name="connsiteX115"/>
                <a:gd fmla="*/ 76200 h 336550" name="connsiteY115"/>
                <a:gd fmla="*/ 161898 w 292270" name="connsiteX116"/>
                <a:gd fmla="*/ 76200 h 336550" name="connsiteY116"/>
                <a:gd fmla="*/ 172217 w 292270" name="connsiteX117"/>
                <a:gd fmla="*/ 90626 h 336550" name="connsiteY117"/>
                <a:gd fmla="*/ 161898 w 292270" name="connsiteX118"/>
                <a:gd fmla="*/ 106363 h 336550" name="connsiteY118"/>
                <a:gd fmla="*/ 151579 w 292270" name="connsiteX119"/>
                <a:gd fmla="*/ 91937 h 336550" name="connsiteY119"/>
                <a:gd fmla="*/ 161898 w 292270" name="connsiteX120"/>
                <a:gd fmla="*/ 76200 h 336550" name="connsiteY120"/>
                <a:gd fmla="*/ 139584 w 292270" name="connsiteX121"/>
                <a:gd fmla="*/ 76200 h 336550" name="connsiteY121"/>
                <a:gd fmla="*/ 140996 w 292270" name="connsiteX122"/>
                <a:gd fmla="*/ 76200 h 336550" name="connsiteY122"/>
                <a:gd fmla="*/ 143818 w 292270" name="connsiteX123"/>
                <a:gd fmla="*/ 76200 h 336550" name="connsiteY123"/>
                <a:gd fmla="*/ 145229 w 292270" name="connsiteX124"/>
                <a:gd fmla="*/ 77511 h 336550" name="connsiteY124"/>
                <a:gd fmla="*/ 145229 w 292270" name="connsiteX125"/>
                <a:gd fmla="*/ 105052 h 336550" name="connsiteY125"/>
                <a:gd fmla="*/ 143818 w 292270" name="connsiteX126"/>
                <a:gd fmla="*/ 106363 h 336550" name="connsiteY126"/>
                <a:gd fmla="*/ 139584 w 292270" name="connsiteX127"/>
                <a:gd fmla="*/ 106363 h 336550" name="connsiteY127"/>
                <a:gd fmla="*/ 139584 w 292270" name="connsiteX128"/>
                <a:gd fmla="*/ 105052 h 336550" name="connsiteY128"/>
                <a:gd fmla="*/ 139584 w 292270" name="connsiteX129"/>
                <a:gd fmla="*/ 82757 h 336550" name="connsiteY129"/>
                <a:gd fmla="*/ 135351 w 292270" name="connsiteX130"/>
                <a:gd fmla="*/ 84069 h 336550" name="connsiteY130"/>
                <a:gd fmla="*/ 133940 w 292270" name="connsiteX131"/>
                <a:gd fmla="*/ 84069 h 336550" name="connsiteY131"/>
                <a:gd fmla="*/ 132529 w 292270" name="connsiteX132"/>
                <a:gd fmla="*/ 81446 h 336550" name="connsiteY132"/>
                <a:gd fmla="*/ 133940 w 292270" name="connsiteX133"/>
                <a:gd fmla="*/ 80134 h 336550" name="connsiteY133"/>
                <a:gd fmla="*/ 139584 w 292270" name="connsiteX134"/>
                <a:gd fmla="*/ 76200 h 336550" name="connsiteY134"/>
                <a:gd fmla="*/ 118837 w 292270" name="connsiteX135"/>
                <a:gd fmla="*/ 76200 h 336550" name="connsiteY135"/>
                <a:gd fmla="*/ 123005 w 292270" name="connsiteX136"/>
                <a:gd fmla="*/ 76200 h 336550" name="connsiteY136"/>
                <a:gd fmla="*/ 123005 w 292270" name="connsiteX137"/>
                <a:gd fmla="*/ 77511 h 336550" name="connsiteY137"/>
                <a:gd fmla="*/ 123005 w 292270" name="connsiteX138"/>
                <a:gd fmla="*/ 105052 h 336550" name="connsiteY138"/>
                <a:gd fmla="*/ 123005 w 292270" name="connsiteX139"/>
                <a:gd fmla="*/ 106363 h 336550" name="connsiteY139"/>
                <a:gd fmla="*/ 118837 w 292270" name="connsiteX140"/>
                <a:gd fmla="*/ 106363 h 336550" name="connsiteY140"/>
                <a:gd fmla="*/ 117448 w 292270" name="connsiteX141"/>
                <a:gd fmla="*/ 105052 h 336550" name="connsiteY141"/>
                <a:gd fmla="*/ 117448 w 292270" name="connsiteX142"/>
                <a:gd fmla="*/ 82757 h 336550" name="connsiteY142"/>
                <a:gd fmla="*/ 114670 w 292270" name="connsiteX143"/>
                <a:gd fmla="*/ 84069 h 336550" name="connsiteY143"/>
                <a:gd fmla="*/ 113281 w 292270" name="connsiteX144"/>
                <a:gd fmla="*/ 84069 h 336550" name="connsiteY144"/>
                <a:gd fmla="*/ 111892 w 292270" name="connsiteX145"/>
                <a:gd fmla="*/ 81446 h 336550" name="connsiteY145"/>
                <a:gd fmla="*/ 111892 w 292270" name="connsiteX146"/>
                <a:gd fmla="*/ 80134 h 336550" name="connsiteY146"/>
                <a:gd fmla="*/ 118837 w 292270" name="connsiteX147"/>
                <a:gd fmla="*/ 76200 h 336550" name="connsiteY147"/>
                <a:gd fmla="*/ 97207 w 292270" name="connsiteX148"/>
                <a:gd fmla="*/ 76200 h 336550" name="connsiteY148"/>
                <a:gd fmla="*/ 99588 w 292270" name="connsiteX149"/>
                <a:gd fmla="*/ 76200 h 336550" name="connsiteY149"/>
                <a:gd fmla="*/ 100779 w 292270" name="connsiteX150"/>
                <a:gd fmla="*/ 77511 h 336550" name="connsiteY150"/>
                <a:gd fmla="*/ 100779 w 292270" name="connsiteX151"/>
                <a:gd fmla="*/ 105052 h 336550" name="connsiteY151"/>
                <a:gd fmla="*/ 99588 w 292270" name="connsiteX152"/>
                <a:gd fmla="*/ 106363 h 336550" name="connsiteY152"/>
                <a:gd fmla="*/ 97207 w 292270" name="connsiteX153"/>
                <a:gd fmla="*/ 106363 h 336550" name="connsiteY153"/>
                <a:gd fmla="*/ 96016 w 292270" name="connsiteX154"/>
                <a:gd fmla="*/ 105052 h 336550" name="connsiteY154"/>
                <a:gd fmla="*/ 96016 w 292270" name="connsiteX155"/>
                <a:gd fmla="*/ 82757 h 336550" name="connsiteY155"/>
                <a:gd fmla="*/ 92444 w 292270" name="connsiteX156"/>
                <a:gd fmla="*/ 84069 h 336550" name="connsiteY156"/>
                <a:gd fmla="*/ 91254 w 292270" name="connsiteX157"/>
                <a:gd fmla="*/ 84069 h 336550" name="connsiteY157"/>
                <a:gd fmla="*/ 91254 w 292270" name="connsiteX158"/>
                <a:gd fmla="*/ 81446 h 336550" name="connsiteY158"/>
                <a:gd fmla="*/ 91254 w 292270" name="connsiteX159"/>
                <a:gd fmla="*/ 80134 h 336550" name="connsiteY159"/>
                <a:gd fmla="*/ 97207 w 292270" name="connsiteX160"/>
                <a:gd fmla="*/ 76200 h 336550" name="connsiteY160"/>
                <a:gd fmla="*/ 201926 w 292270" name="connsiteX161"/>
                <a:gd fmla="*/ 36513 h 336550" name="connsiteY161"/>
                <a:gd fmla="*/ 200792 w 292270" name="connsiteX162"/>
                <a:gd fmla="*/ 40409 h 336550" name="connsiteY162"/>
                <a:gd fmla="*/ 205328 w 292270" name="connsiteX163"/>
                <a:gd fmla="*/ 50801 h 336550" name="connsiteY163"/>
                <a:gd fmla="*/ 208730 w 292270" name="connsiteX164"/>
                <a:gd fmla="*/ 40409 h 336550" name="connsiteY164"/>
                <a:gd fmla="*/ 208730 w 292270" name="connsiteX165"/>
                <a:gd fmla="*/ 39111 h 336550" name="connsiteY165"/>
                <a:gd fmla="*/ 201926 w 292270" name="connsiteX166"/>
                <a:gd fmla="*/ 36513 h 336550" name="connsiteY166"/>
                <a:gd fmla="*/ 123005 w 292270" name="connsiteX167"/>
                <a:gd fmla="*/ 34925 h 336550" name="connsiteY167"/>
                <a:gd fmla="*/ 116201 w 292270" name="connsiteX168"/>
                <a:gd fmla="*/ 37571 h 336550" name="connsiteY168"/>
                <a:gd fmla="*/ 115067 w 292270" name="connsiteX169"/>
                <a:gd fmla="*/ 38894 h 336550" name="connsiteY169"/>
                <a:gd fmla="*/ 115067 w 292270" name="connsiteX170"/>
                <a:gd fmla="*/ 40216 h 336550" name="connsiteY170"/>
                <a:gd fmla="*/ 119603 w 292270" name="connsiteX171"/>
                <a:gd fmla="*/ 50800 h 336550" name="connsiteY171"/>
                <a:gd fmla="*/ 123005 w 292270" name="connsiteX172"/>
                <a:gd fmla="*/ 40216 h 336550" name="connsiteY172"/>
                <a:gd fmla="*/ 123005 w 292270" name="connsiteX173"/>
                <a:gd fmla="*/ 34925 h 336550" name="connsiteY173"/>
                <a:gd fmla="*/ 162011 w 292270" name="connsiteX174"/>
                <a:gd fmla="*/ 31750 h 336550" name="connsiteY174"/>
                <a:gd fmla="*/ 157929 w 292270" name="connsiteX175"/>
                <a:gd fmla="*/ 40640 h 336550" name="connsiteY175"/>
                <a:gd fmla="*/ 162011 w 292270" name="connsiteX176"/>
                <a:gd fmla="*/ 50800 h 336550" name="connsiteY176"/>
                <a:gd fmla="*/ 167454 w 292270" name="connsiteX177"/>
                <a:gd fmla="*/ 40640 h 336550" name="connsiteY177"/>
                <a:gd fmla="*/ 162011 w 292270" name="connsiteX178"/>
                <a:gd fmla="*/ 31750 h 336550" name="connsiteY178"/>
                <a:gd fmla="*/ 144703 w 292270" name="connsiteX179"/>
                <a:gd fmla="*/ 28575 h 336550" name="connsiteY179"/>
                <a:gd fmla="*/ 144703 w 292270" name="connsiteX180"/>
                <a:gd fmla="*/ 55075 h 336550" name="connsiteY180"/>
                <a:gd fmla="*/ 143389 w 292270" name="connsiteX181"/>
                <a:gd fmla="*/ 55075 h 336550" name="connsiteY181"/>
                <a:gd fmla="*/ 139447 w 292270" name="connsiteX182"/>
                <a:gd fmla="*/ 55075 h 336550" name="connsiteY182"/>
                <a:gd fmla="*/ 139447 w 292270" name="connsiteX183"/>
                <a:gd fmla="*/ 32550 h 336550" name="connsiteY183"/>
                <a:gd fmla="*/ 135504 w 292270" name="connsiteX184"/>
                <a:gd fmla="*/ 33875 h 336550" name="connsiteY184"/>
                <a:gd fmla="*/ 134190 w 292270" name="connsiteX185"/>
                <a:gd fmla="*/ 33875 h 336550" name="connsiteY185"/>
                <a:gd fmla="*/ 132876 w 292270" name="connsiteX186"/>
                <a:gd fmla="*/ 31225 h 336550" name="connsiteY186"/>
                <a:gd fmla="*/ 127619 w 292270" name="connsiteX187"/>
                <a:gd fmla="*/ 32550 h 336550" name="connsiteY187"/>
                <a:gd fmla="*/ 128934 w 292270" name="connsiteX188"/>
                <a:gd fmla="*/ 40500 h 336550" name="connsiteY188"/>
                <a:gd fmla="*/ 118420 w 292270" name="connsiteX189"/>
                <a:gd fmla="*/ 56400 h 336550" name="connsiteY189"/>
                <a:gd fmla="*/ 109221 w 292270" name="connsiteX190"/>
                <a:gd fmla="*/ 41825 h 336550" name="connsiteY190"/>
                <a:gd fmla="*/ 101336 w 292270" name="connsiteX191"/>
                <a:gd fmla="*/ 47125 h 336550" name="connsiteY191"/>
                <a:gd fmla="*/ 101336 w 292270" name="connsiteX192"/>
                <a:gd fmla="*/ 55075 h 336550" name="connsiteY192"/>
                <a:gd fmla="*/ 100022 w 292270" name="connsiteX193"/>
                <a:gd fmla="*/ 55075 h 336550" name="connsiteY193"/>
                <a:gd fmla="*/ 97394 w 292270" name="connsiteX194"/>
                <a:gd fmla="*/ 55075 h 336550" name="connsiteY194"/>
                <a:gd fmla="*/ 96080 w 292270" name="connsiteX195"/>
                <a:gd fmla="*/ 55075 h 336550" name="connsiteY195"/>
                <a:gd fmla="*/ 96080 w 292270" name="connsiteX196"/>
                <a:gd fmla="*/ 49775 h 336550" name="connsiteY196"/>
                <a:gd fmla="*/ 72425 w 292270" name="connsiteX197"/>
                <a:gd fmla="*/ 77600 h 336550" name="connsiteY197"/>
                <a:gd fmla="*/ 76367 w 292270" name="connsiteX198"/>
                <a:gd fmla="*/ 76275 h 336550" name="connsiteY198"/>
                <a:gd fmla="*/ 86880 w 292270" name="connsiteX199"/>
                <a:gd fmla="*/ 90850 h 336550" name="connsiteY199"/>
                <a:gd fmla="*/ 76367 w 292270" name="connsiteX200"/>
                <a:gd fmla="*/ 106750 h 336550" name="connsiteY200"/>
                <a:gd fmla="*/ 67168 w 292270" name="connsiteX201"/>
                <a:gd fmla="*/ 97475 h 336550" name="connsiteY201"/>
                <a:gd fmla="*/ 75053 w 292270" name="connsiteX202"/>
                <a:gd fmla="*/ 127950 h 336550" name="connsiteY202"/>
                <a:gd fmla="*/ 76367 w 292270" name="connsiteX203"/>
                <a:gd fmla="*/ 127950 h 336550" name="connsiteY203"/>
                <a:gd fmla="*/ 78995 w 292270" name="connsiteX204"/>
                <a:gd fmla="*/ 127950 h 336550" name="connsiteY204"/>
                <a:gd fmla="*/ 80310 w 292270" name="connsiteX205"/>
                <a:gd fmla="*/ 127950 h 336550" name="connsiteY205"/>
                <a:gd fmla="*/ 80310 w 292270" name="connsiteX206"/>
                <a:gd fmla="*/ 133250 h 336550" name="connsiteY206"/>
                <a:gd fmla="*/ 88195 w 292270" name="connsiteX207"/>
                <a:gd fmla="*/ 135900 h 336550" name="connsiteY207"/>
                <a:gd fmla="*/ 97394 w 292270" name="connsiteX208"/>
                <a:gd fmla="*/ 126625 h 336550" name="connsiteY208"/>
                <a:gd fmla="*/ 107907 w 292270" name="connsiteX209"/>
                <a:gd fmla="*/ 135900 h 336550" name="connsiteY209"/>
                <a:gd fmla="*/ 114478 w 292270" name="connsiteX210"/>
                <a:gd fmla="*/ 145175 h 336550" name="connsiteY210"/>
                <a:gd fmla="*/ 117106 w 292270" name="connsiteX211"/>
                <a:gd fmla="*/ 151800 h 336550" name="connsiteY211"/>
                <a:gd fmla="*/ 117106 w 292270" name="connsiteX212"/>
                <a:gd fmla="*/ 133250 h 336550" name="connsiteY212"/>
                <a:gd fmla="*/ 114478 w 292270" name="connsiteX213"/>
                <a:gd fmla="*/ 134575 h 336550" name="connsiteY213"/>
                <a:gd fmla="*/ 113164 w 292270" name="connsiteX214"/>
                <a:gd fmla="*/ 135900 h 336550" name="connsiteY214"/>
                <a:gd fmla="*/ 113164 w 292270" name="connsiteX215"/>
                <a:gd fmla="*/ 134575 h 336550" name="connsiteY215"/>
                <a:gd fmla="*/ 111849 w 292270" name="connsiteX216"/>
                <a:gd fmla="*/ 131925 h 336550" name="connsiteY216"/>
                <a:gd fmla="*/ 111849 w 292270" name="connsiteX217"/>
                <a:gd fmla="*/ 130600 h 336550" name="connsiteY217"/>
                <a:gd fmla="*/ 118420 w 292270" name="connsiteX218"/>
                <a:gd fmla="*/ 127950 h 336550" name="connsiteY218"/>
                <a:gd fmla="*/ 122363 w 292270" name="connsiteX219"/>
                <a:gd fmla="*/ 127950 h 336550" name="connsiteY219"/>
                <a:gd fmla="*/ 122363 w 292270" name="connsiteX220"/>
                <a:gd fmla="*/ 155775 h 336550" name="connsiteY220"/>
                <a:gd fmla="*/ 122363 w 292270" name="connsiteX221"/>
                <a:gd fmla="*/ 157100 h 336550" name="connsiteY221"/>
                <a:gd fmla="*/ 121049 w 292270" name="connsiteX222"/>
                <a:gd fmla="*/ 157100 h 336550" name="connsiteY222"/>
                <a:gd fmla="*/ 135504 w 292270" name="connsiteX223"/>
                <a:gd fmla="*/ 162400 h 336550" name="connsiteY223"/>
                <a:gd fmla="*/ 161787 w 292270" name="connsiteX224"/>
                <a:gd fmla="*/ 159750 h 336550" name="connsiteY224"/>
                <a:gd fmla="*/ 181500 w 292270" name="connsiteX225"/>
                <a:gd fmla="*/ 191550 h 336550" name="connsiteY225"/>
                <a:gd fmla="*/ 181500 w 292270" name="connsiteX226"/>
                <a:gd fmla="*/ 183600 h 336550" name="connsiteY226"/>
                <a:gd fmla="*/ 178872 w 292270" name="connsiteX227"/>
                <a:gd fmla="*/ 186250 h 336550" name="connsiteY227"/>
                <a:gd fmla="*/ 177557 w 292270" name="connsiteX228"/>
                <a:gd fmla="*/ 186250 h 336550" name="connsiteY228"/>
                <a:gd fmla="*/ 176243 w 292270" name="connsiteX229"/>
                <a:gd fmla="*/ 184925 h 336550" name="connsiteY229"/>
                <a:gd fmla="*/ 176243 w 292270" name="connsiteX230"/>
                <a:gd fmla="*/ 182275 h 336550" name="connsiteY230"/>
                <a:gd fmla="*/ 176243 w 292270" name="connsiteX231"/>
                <a:gd fmla="*/ 180950 h 336550" name="connsiteY231"/>
                <a:gd fmla="*/ 182814 w 292270" name="connsiteX232"/>
                <a:gd fmla="*/ 178300 h 336550" name="connsiteY232"/>
                <a:gd fmla="*/ 186756 w 292270" name="connsiteX233"/>
                <a:gd fmla="*/ 178300 h 336550" name="connsiteY233"/>
                <a:gd fmla="*/ 186756 w 292270" name="connsiteX234"/>
                <a:gd fmla="*/ 194200 h 336550" name="connsiteY234"/>
                <a:gd fmla="*/ 199898 w 292270" name="connsiteX235"/>
                <a:gd fmla="*/ 186250 h 336550" name="connsiteY235"/>
                <a:gd fmla="*/ 198584 w 292270" name="connsiteX236"/>
                <a:gd fmla="*/ 186250 h 336550" name="connsiteY236"/>
                <a:gd fmla="*/ 198584 w 292270" name="connsiteX237"/>
                <a:gd fmla="*/ 184925 h 336550" name="connsiteY237"/>
                <a:gd fmla="*/ 197270 w 292270" name="connsiteX238"/>
                <a:gd fmla="*/ 182275 h 336550" name="connsiteY238"/>
                <a:gd fmla="*/ 198584 w 292270" name="connsiteX239"/>
                <a:gd fmla="*/ 180950 h 336550" name="connsiteY239"/>
                <a:gd fmla="*/ 199898 w 292270" name="connsiteX240"/>
                <a:gd fmla="*/ 180950 h 336550" name="connsiteY240"/>
                <a:gd fmla="*/ 199898 w 292270" name="connsiteX241"/>
                <a:gd fmla="*/ 166375 h 336550" name="connsiteY241"/>
                <a:gd fmla="*/ 234066 w 292270" name="connsiteX242"/>
                <a:gd fmla="*/ 161075 h 336550" name="connsiteY242"/>
                <a:gd fmla="*/ 241951 w 292270" name="connsiteX243"/>
                <a:gd fmla="*/ 146500 h 336550" name="connsiteY243"/>
                <a:gd fmla="*/ 245894 w 292270" name="connsiteX244"/>
                <a:gd fmla="*/ 143850 h 336550" name="connsiteY244"/>
                <a:gd fmla="*/ 245894 w 292270" name="connsiteX245"/>
                <a:gd fmla="*/ 133250 h 336550" name="connsiteY245"/>
                <a:gd fmla="*/ 241951 w 292270" name="connsiteX246"/>
                <a:gd fmla="*/ 134575 h 336550" name="connsiteY246"/>
                <a:gd fmla="*/ 241951 w 292270" name="connsiteX247"/>
                <a:gd fmla="*/ 135900 h 336550" name="connsiteY247"/>
                <a:gd fmla="*/ 240637 w 292270" name="connsiteX248"/>
                <a:gd fmla="*/ 134575 h 336550" name="connsiteY248"/>
                <a:gd fmla="*/ 240637 w 292270" name="connsiteX249"/>
                <a:gd fmla="*/ 131925 h 336550" name="connsiteY249"/>
                <a:gd fmla="*/ 240637 w 292270" name="connsiteX250"/>
                <a:gd fmla="*/ 130600 h 336550" name="connsiteY250"/>
                <a:gd fmla="*/ 247208 w 292270" name="connsiteX251"/>
                <a:gd fmla="*/ 127950 h 336550" name="connsiteY251"/>
                <a:gd fmla="*/ 249836 w 292270" name="connsiteX252"/>
                <a:gd fmla="*/ 127950 h 336550" name="connsiteY252"/>
                <a:gd fmla="*/ 251151 w 292270" name="connsiteX253"/>
                <a:gd fmla="*/ 127950 h 336550" name="connsiteY253"/>
                <a:gd fmla="*/ 251151 w 292270" name="connsiteX254"/>
                <a:gd fmla="*/ 143850 h 336550" name="connsiteY254"/>
                <a:gd fmla="*/ 252465 w 292270" name="connsiteX255"/>
                <a:gd fmla="*/ 143850 h 336550" name="connsiteY255"/>
                <a:gd fmla="*/ 257721 w 292270" name="connsiteX256"/>
                <a:gd fmla="*/ 94825 h 336550" name="connsiteY256"/>
                <a:gd fmla="*/ 247208 w 292270" name="connsiteX257"/>
                <a:gd fmla="*/ 106750 h 336550" name="connsiteY257"/>
                <a:gd fmla="*/ 238009 w 292270" name="connsiteX258"/>
                <a:gd fmla="*/ 92175 h 336550" name="connsiteY258"/>
                <a:gd fmla="*/ 248522 w 292270" name="connsiteX259"/>
                <a:gd fmla="*/ 76275 h 336550" name="connsiteY259"/>
                <a:gd fmla="*/ 249836 w 292270" name="connsiteX260"/>
                <a:gd fmla="*/ 76275 h 336550" name="connsiteY260"/>
                <a:gd fmla="*/ 230124 w 292270" name="connsiteX261"/>
                <a:gd fmla="*/ 52425 h 336550" name="connsiteY261"/>
                <a:gd fmla="*/ 230124 w 292270" name="connsiteX262"/>
                <a:gd fmla="*/ 55075 h 336550" name="connsiteY262"/>
                <a:gd fmla="*/ 228810 w 292270" name="connsiteX263"/>
                <a:gd fmla="*/ 55075 h 336550" name="connsiteY263"/>
                <a:gd fmla="*/ 224867 w 292270" name="connsiteX264"/>
                <a:gd fmla="*/ 55075 h 336550" name="connsiteY264"/>
                <a:gd fmla="*/ 224867 w 292270" name="connsiteX265"/>
                <a:gd fmla="*/ 48450 h 336550" name="connsiteY265"/>
                <a:gd fmla="*/ 215668 w 292270" name="connsiteX266"/>
                <a:gd fmla="*/ 43150 h 336550" name="connsiteY266"/>
                <a:gd fmla="*/ 205155 w 292270" name="connsiteX267"/>
                <a:gd fmla="*/ 56400 h 336550" name="connsiteY267"/>
                <a:gd fmla="*/ 194641 w 292270" name="connsiteX268"/>
                <a:gd fmla="*/ 40500 h 336550" name="connsiteY268"/>
                <a:gd fmla="*/ 195956 w 292270" name="connsiteX269"/>
                <a:gd fmla="*/ 33875 h 336550" name="connsiteY269"/>
                <a:gd fmla="*/ 186756 w 292270" name="connsiteX270"/>
                <a:gd fmla="*/ 31225 h 336550" name="connsiteY270"/>
                <a:gd fmla="*/ 186756 w 292270" name="connsiteX271"/>
                <a:gd fmla="*/ 55075 h 336550" name="connsiteY271"/>
                <a:gd fmla="*/ 182814 w 292270" name="connsiteX272"/>
                <a:gd fmla="*/ 55075 h 336550" name="connsiteY272"/>
                <a:gd fmla="*/ 181500 w 292270" name="connsiteX273"/>
                <a:gd fmla="*/ 55075 h 336550" name="connsiteY273"/>
                <a:gd fmla="*/ 181500 w 292270" name="connsiteX274"/>
                <a:gd fmla="*/ 32550 h 336550" name="connsiteY274"/>
                <a:gd fmla="*/ 178872 w 292270" name="connsiteX275"/>
                <a:gd fmla="*/ 33875 h 336550" name="connsiteY275"/>
                <a:gd fmla="*/ 177557 w 292270" name="connsiteX276"/>
                <a:gd fmla="*/ 33875 h 336550" name="connsiteY276"/>
                <a:gd fmla="*/ 176243 w 292270" name="connsiteX277"/>
                <a:gd fmla="*/ 33875 h 336550" name="connsiteY277"/>
                <a:gd fmla="*/ 176243 w 292270" name="connsiteX278"/>
                <a:gd fmla="*/ 31225 h 336550" name="connsiteY278"/>
                <a:gd fmla="*/ 176243 w 292270" name="connsiteX279"/>
                <a:gd fmla="*/ 29900 h 336550" name="connsiteY279"/>
                <a:gd fmla="*/ 177557 w 292270" name="connsiteX280"/>
                <a:gd fmla="*/ 29900 h 336550" name="connsiteY280"/>
                <a:gd fmla="*/ 168358 w 292270" name="connsiteX281"/>
                <a:gd fmla="*/ 28575 h 336550" name="connsiteY281"/>
                <a:gd fmla="*/ 172301 w 292270" name="connsiteX282"/>
                <a:gd fmla="*/ 40500 h 336550" name="connsiteY282"/>
                <a:gd fmla="*/ 161787 w 292270" name="connsiteX283"/>
                <a:gd fmla="*/ 56400 h 336550" name="connsiteY283"/>
                <a:gd fmla="*/ 151274 w 292270" name="connsiteX284"/>
                <a:gd fmla="*/ 40500 h 336550" name="connsiteY284"/>
                <a:gd fmla="*/ 156531 w 292270" name="connsiteX285"/>
                <a:gd fmla="*/ 28575 h 336550" name="connsiteY285"/>
                <a:gd fmla="*/ 144703 w 292270" name="connsiteX286"/>
                <a:gd fmla="*/ 28575 h 336550" name="connsiteY286"/>
                <a:gd fmla="*/ 164533 w 292270" name="connsiteX287"/>
                <a:gd fmla="*/ 0 h 336550" name="connsiteY287"/>
                <a:gd fmla="*/ 266895 w 292270" name="connsiteX288"/>
                <a:gd fmla="*/ 48642 h 336550" name="connsiteY288"/>
                <a:gd fmla="*/ 291829 w 292270" name="connsiteX289"/>
                <a:gd fmla="*/ 130150 h 336550" name="connsiteY289"/>
                <a:gd fmla="*/ 269520 w 292270" name="connsiteX290"/>
                <a:gd fmla="*/ 206400 h 336550" name="connsiteY290"/>
                <a:gd fmla="*/ 257709 w 292270" name="connsiteX291"/>
                <a:gd fmla="*/ 324718 h 336550" name="connsiteY291"/>
                <a:gd fmla="*/ 256396 w 292270" name="connsiteX292"/>
                <a:gd fmla="*/ 332606 h 336550" name="connsiteY292"/>
                <a:gd fmla="*/ 249835 w 292270" name="connsiteX293"/>
                <a:gd fmla="*/ 336550 h 336550" name="connsiteY293"/>
                <a:gd fmla="*/ 105478 w 292270" name="connsiteX294"/>
                <a:gd fmla="*/ 336550 h 336550" name="connsiteY294"/>
                <a:gd fmla="*/ 97604 w 292270" name="connsiteX295"/>
                <a:gd fmla="*/ 331292 h 336550" name="connsiteY295"/>
                <a:gd fmla="*/ 96292 w 292270" name="connsiteX296"/>
                <a:gd fmla="*/ 315516 h 336550" name="connsiteY296"/>
                <a:gd fmla="*/ 96292 w 292270" name="connsiteX297"/>
                <a:gd fmla="*/ 312887 h 336550" name="connsiteY297"/>
                <a:gd fmla="*/ 71357 w 292270" name="connsiteX298"/>
                <a:gd fmla="*/ 294481 h 336550" name="connsiteY298"/>
                <a:gd fmla="*/ 31987 w 292270" name="connsiteX299"/>
                <a:gd fmla="*/ 278706 h 336550" name="connsiteY299"/>
                <a:gd fmla="*/ 25426 w 292270" name="connsiteX300"/>
                <a:gd fmla="*/ 236637 h 336550" name="connsiteY300"/>
                <a:gd fmla="*/ 21489 w 292270" name="connsiteX301"/>
                <a:gd fmla="*/ 209029 h 336550" name="connsiteY301"/>
                <a:gd fmla="*/ 16239 w 292270" name="connsiteX302"/>
                <a:gd fmla="*/ 205085 h 336550" name="connsiteY302"/>
                <a:gd fmla="*/ 491 w 292270" name="connsiteX303"/>
                <a:gd fmla="*/ 191939 h 336550" name="connsiteY303"/>
                <a:gd fmla="*/ 4428 w 292270" name="connsiteX304"/>
                <a:gd fmla="*/ 177478 h 336550" name="connsiteY304"/>
                <a:gd fmla="*/ 24113 w 292270" name="connsiteX305"/>
                <a:gd fmla="*/ 126206 h 336550" name="connsiteY305"/>
                <a:gd fmla="*/ 29363 w 292270" name="connsiteX306"/>
                <a:gd fmla="*/ 97284 h 336550" name="connsiteY306"/>
                <a:gd fmla="*/ 81856 w 292270" name="connsiteX307"/>
                <a:gd fmla="*/ 26293 h 336550" name="connsiteY307"/>
                <a:gd fmla="*/ 164533 w 292270" name="connsiteX308"/>
                <a:gd fmla="*/ 0 h 336550" name="connsiteY30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Lst>
              <a:rect b="b" l="l" r="r" t="t"/>
              <a:pathLst>
                <a:path h="336550" w="292270">
                  <a:moveTo>
                    <a:pt x="184010" y="131763"/>
                  </a:moveTo>
                  <a:cubicBezTo>
                    <a:pt x="179928" y="131763"/>
                    <a:pt x="178567" y="135573"/>
                    <a:pt x="178567" y="141923"/>
                  </a:cubicBezTo>
                  <a:cubicBezTo>
                    <a:pt x="178567" y="147003"/>
                    <a:pt x="179928" y="150813"/>
                    <a:pt x="184010" y="150813"/>
                  </a:cubicBezTo>
                  <a:cubicBezTo>
                    <a:pt x="188092" y="150813"/>
                    <a:pt x="188092" y="144463"/>
                    <a:pt x="188092" y="141923"/>
                  </a:cubicBezTo>
                  <a:cubicBezTo>
                    <a:pt x="188092" y="138113"/>
                    <a:pt x="188092" y="131763"/>
                    <a:pt x="184010" y="131763"/>
                  </a:cubicBezTo>
                  <a:close/>
                  <a:moveTo>
                    <a:pt x="141147" y="131763"/>
                  </a:moveTo>
                  <a:cubicBezTo>
                    <a:pt x="138425" y="131763"/>
                    <a:pt x="135704" y="135573"/>
                    <a:pt x="135704" y="141923"/>
                  </a:cubicBezTo>
                  <a:cubicBezTo>
                    <a:pt x="135704" y="147003"/>
                    <a:pt x="138425" y="150813"/>
                    <a:pt x="141147" y="150813"/>
                  </a:cubicBezTo>
                  <a:cubicBezTo>
                    <a:pt x="145229" y="150813"/>
                    <a:pt x="145229" y="144463"/>
                    <a:pt x="145229" y="141923"/>
                  </a:cubicBezTo>
                  <a:cubicBezTo>
                    <a:pt x="145229" y="138113"/>
                    <a:pt x="145229" y="131763"/>
                    <a:pt x="141147" y="131763"/>
                  </a:cubicBezTo>
                  <a:close/>
                  <a:moveTo>
                    <a:pt x="96811" y="131763"/>
                  </a:moveTo>
                  <a:cubicBezTo>
                    <a:pt x="95488" y="131763"/>
                    <a:pt x="94165" y="132822"/>
                    <a:pt x="92842" y="134938"/>
                  </a:cubicBezTo>
                  <a:cubicBezTo>
                    <a:pt x="95488" y="134938"/>
                    <a:pt x="98134" y="134938"/>
                    <a:pt x="100780" y="134938"/>
                  </a:cubicBezTo>
                  <a:cubicBezTo>
                    <a:pt x="100780" y="132822"/>
                    <a:pt x="99457" y="131763"/>
                    <a:pt x="96811" y="131763"/>
                  </a:cubicBezTo>
                  <a:close/>
                  <a:moveTo>
                    <a:pt x="225310" y="127000"/>
                  </a:moveTo>
                  <a:cubicBezTo>
                    <a:pt x="226721" y="127000"/>
                    <a:pt x="226721" y="127000"/>
                    <a:pt x="226721" y="127000"/>
                  </a:cubicBezTo>
                  <a:cubicBezTo>
                    <a:pt x="226721" y="127000"/>
                    <a:pt x="226721" y="127000"/>
                    <a:pt x="229543" y="127000"/>
                  </a:cubicBezTo>
                  <a:cubicBezTo>
                    <a:pt x="230954" y="127000"/>
                    <a:pt x="230954" y="127000"/>
                    <a:pt x="230954" y="127000"/>
                  </a:cubicBezTo>
                  <a:cubicBezTo>
                    <a:pt x="230954" y="127000"/>
                    <a:pt x="230954" y="127000"/>
                    <a:pt x="230954" y="155792"/>
                  </a:cubicBezTo>
                  <a:cubicBezTo>
                    <a:pt x="230954" y="155792"/>
                    <a:pt x="230954" y="157163"/>
                    <a:pt x="229543" y="157163"/>
                  </a:cubicBezTo>
                  <a:cubicBezTo>
                    <a:pt x="229543" y="157163"/>
                    <a:pt x="229543" y="157163"/>
                    <a:pt x="225310" y="157163"/>
                  </a:cubicBezTo>
                  <a:cubicBezTo>
                    <a:pt x="225310" y="157163"/>
                    <a:pt x="225310" y="155792"/>
                    <a:pt x="225310" y="155792"/>
                  </a:cubicBezTo>
                  <a:cubicBezTo>
                    <a:pt x="225310" y="155792"/>
                    <a:pt x="225310" y="155792"/>
                    <a:pt x="225310" y="132484"/>
                  </a:cubicBezTo>
                  <a:cubicBezTo>
                    <a:pt x="225310" y="132484"/>
                    <a:pt x="225310" y="132484"/>
                    <a:pt x="221076" y="133855"/>
                  </a:cubicBezTo>
                  <a:cubicBezTo>
                    <a:pt x="221076" y="135227"/>
                    <a:pt x="221076" y="135227"/>
                    <a:pt x="221076" y="135227"/>
                  </a:cubicBezTo>
                  <a:cubicBezTo>
                    <a:pt x="219665" y="133855"/>
                    <a:pt x="219665" y="133855"/>
                    <a:pt x="219665" y="133855"/>
                  </a:cubicBezTo>
                  <a:cubicBezTo>
                    <a:pt x="219665" y="133855"/>
                    <a:pt x="219665" y="133855"/>
                    <a:pt x="219665" y="131113"/>
                  </a:cubicBezTo>
                  <a:cubicBezTo>
                    <a:pt x="218254" y="131113"/>
                    <a:pt x="219665" y="129742"/>
                    <a:pt x="219665" y="129742"/>
                  </a:cubicBezTo>
                  <a:cubicBezTo>
                    <a:pt x="219665" y="129742"/>
                    <a:pt x="219665" y="129742"/>
                    <a:pt x="225310" y="127000"/>
                  </a:cubicBezTo>
                  <a:close/>
                  <a:moveTo>
                    <a:pt x="203791" y="127000"/>
                  </a:moveTo>
                  <a:cubicBezTo>
                    <a:pt x="203791" y="127000"/>
                    <a:pt x="203791" y="127000"/>
                    <a:pt x="207495" y="127000"/>
                  </a:cubicBezTo>
                  <a:cubicBezTo>
                    <a:pt x="207495" y="127000"/>
                    <a:pt x="208730" y="127000"/>
                    <a:pt x="208730" y="127000"/>
                  </a:cubicBezTo>
                  <a:cubicBezTo>
                    <a:pt x="208730" y="127000"/>
                    <a:pt x="208730" y="127000"/>
                    <a:pt x="208730" y="155792"/>
                  </a:cubicBezTo>
                  <a:cubicBezTo>
                    <a:pt x="208730" y="155792"/>
                    <a:pt x="207495" y="157163"/>
                    <a:pt x="207495" y="157163"/>
                  </a:cubicBezTo>
                  <a:cubicBezTo>
                    <a:pt x="207495" y="157163"/>
                    <a:pt x="207495" y="157163"/>
                    <a:pt x="203791" y="157163"/>
                  </a:cubicBezTo>
                  <a:cubicBezTo>
                    <a:pt x="203791" y="157163"/>
                    <a:pt x="202556" y="155792"/>
                    <a:pt x="202556" y="155792"/>
                  </a:cubicBezTo>
                  <a:cubicBezTo>
                    <a:pt x="202556" y="155792"/>
                    <a:pt x="202556" y="155792"/>
                    <a:pt x="202556" y="132484"/>
                  </a:cubicBezTo>
                  <a:cubicBezTo>
                    <a:pt x="202556" y="132484"/>
                    <a:pt x="202556" y="132484"/>
                    <a:pt x="200086" y="133855"/>
                  </a:cubicBezTo>
                  <a:cubicBezTo>
                    <a:pt x="200086" y="135227"/>
                    <a:pt x="198852" y="135227"/>
                    <a:pt x="198852" y="135227"/>
                  </a:cubicBezTo>
                  <a:cubicBezTo>
                    <a:pt x="198852" y="133855"/>
                    <a:pt x="198852" y="133855"/>
                    <a:pt x="198852" y="133855"/>
                  </a:cubicBezTo>
                  <a:cubicBezTo>
                    <a:pt x="198852" y="133855"/>
                    <a:pt x="198852" y="133855"/>
                    <a:pt x="197617" y="131113"/>
                  </a:cubicBezTo>
                  <a:cubicBezTo>
                    <a:pt x="197617" y="131113"/>
                    <a:pt x="197617" y="129742"/>
                    <a:pt x="198852" y="129742"/>
                  </a:cubicBezTo>
                  <a:cubicBezTo>
                    <a:pt x="198852" y="129742"/>
                    <a:pt x="198852" y="129742"/>
                    <a:pt x="203791" y="127000"/>
                  </a:cubicBezTo>
                  <a:close/>
                  <a:moveTo>
                    <a:pt x="183964" y="127000"/>
                  </a:moveTo>
                  <a:cubicBezTo>
                    <a:pt x="189044" y="127000"/>
                    <a:pt x="192854" y="132246"/>
                    <a:pt x="192854" y="141426"/>
                  </a:cubicBezTo>
                  <a:cubicBezTo>
                    <a:pt x="192854" y="151918"/>
                    <a:pt x="189044" y="157163"/>
                    <a:pt x="182694" y="157163"/>
                  </a:cubicBezTo>
                  <a:cubicBezTo>
                    <a:pt x="177614" y="157163"/>
                    <a:pt x="173804" y="151918"/>
                    <a:pt x="173804" y="142737"/>
                  </a:cubicBezTo>
                  <a:cubicBezTo>
                    <a:pt x="173804" y="133557"/>
                    <a:pt x="177614" y="127000"/>
                    <a:pt x="183964" y="127000"/>
                  </a:cubicBezTo>
                  <a:close/>
                  <a:moveTo>
                    <a:pt x="161699" y="127000"/>
                  </a:moveTo>
                  <a:cubicBezTo>
                    <a:pt x="161699" y="127000"/>
                    <a:pt x="161699" y="127000"/>
                    <a:pt x="164478" y="127000"/>
                  </a:cubicBezTo>
                  <a:cubicBezTo>
                    <a:pt x="165867" y="127000"/>
                    <a:pt x="165867" y="127000"/>
                    <a:pt x="165867" y="127000"/>
                  </a:cubicBezTo>
                  <a:cubicBezTo>
                    <a:pt x="165867" y="127000"/>
                    <a:pt x="165867" y="127000"/>
                    <a:pt x="165867" y="155792"/>
                  </a:cubicBezTo>
                  <a:cubicBezTo>
                    <a:pt x="165867" y="155792"/>
                    <a:pt x="165867" y="157163"/>
                    <a:pt x="164478" y="157163"/>
                  </a:cubicBezTo>
                  <a:cubicBezTo>
                    <a:pt x="164478" y="157163"/>
                    <a:pt x="164478" y="157163"/>
                    <a:pt x="161699" y="157163"/>
                  </a:cubicBezTo>
                  <a:cubicBezTo>
                    <a:pt x="160310" y="157163"/>
                    <a:pt x="160310" y="155792"/>
                    <a:pt x="160310" y="155792"/>
                  </a:cubicBezTo>
                  <a:cubicBezTo>
                    <a:pt x="160310" y="155792"/>
                    <a:pt x="160310" y="155792"/>
                    <a:pt x="160310" y="132484"/>
                  </a:cubicBezTo>
                  <a:cubicBezTo>
                    <a:pt x="160310" y="132484"/>
                    <a:pt x="160310" y="132484"/>
                    <a:pt x="156143" y="133855"/>
                  </a:cubicBezTo>
                  <a:cubicBezTo>
                    <a:pt x="156143" y="135227"/>
                    <a:pt x="156143" y="135227"/>
                    <a:pt x="156143" y="135227"/>
                  </a:cubicBezTo>
                  <a:cubicBezTo>
                    <a:pt x="154754" y="133855"/>
                    <a:pt x="154754" y="133855"/>
                    <a:pt x="154754" y="133855"/>
                  </a:cubicBezTo>
                  <a:cubicBezTo>
                    <a:pt x="154754" y="133855"/>
                    <a:pt x="154754" y="133855"/>
                    <a:pt x="154754" y="131113"/>
                  </a:cubicBezTo>
                  <a:cubicBezTo>
                    <a:pt x="154754" y="131113"/>
                    <a:pt x="154754" y="129742"/>
                    <a:pt x="154754" y="129742"/>
                  </a:cubicBezTo>
                  <a:cubicBezTo>
                    <a:pt x="154754" y="129742"/>
                    <a:pt x="154754" y="129742"/>
                    <a:pt x="161699" y="127000"/>
                  </a:cubicBezTo>
                  <a:close/>
                  <a:moveTo>
                    <a:pt x="141261" y="127000"/>
                  </a:moveTo>
                  <a:cubicBezTo>
                    <a:pt x="147710" y="127000"/>
                    <a:pt x="151580" y="132246"/>
                    <a:pt x="151580" y="141426"/>
                  </a:cubicBezTo>
                  <a:cubicBezTo>
                    <a:pt x="151580" y="151918"/>
                    <a:pt x="147710" y="157163"/>
                    <a:pt x="141261" y="157163"/>
                  </a:cubicBezTo>
                  <a:cubicBezTo>
                    <a:pt x="134811" y="157163"/>
                    <a:pt x="130942" y="151918"/>
                    <a:pt x="130942" y="142737"/>
                  </a:cubicBezTo>
                  <a:cubicBezTo>
                    <a:pt x="130942" y="133557"/>
                    <a:pt x="134811" y="127000"/>
                    <a:pt x="141261" y="127000"/>
                  </a:cubicBezTo>
                  <a:close/>
                  <a:moveTo>
                    <a:pt x="247736" y="80963"/>
                  </a:moveTo>
                  <a:cubicBezTo>
                    <a:pt x="245015" y="80963"/>
                    <a:pt x="243654" y="85091"/>
                    <a:pt x="243654" y="91970"/>
                  </a:cubicBezTo>
                  <a:cubicBezTo>
                    <a:pt x="243654" y="97474"/>
                    <a:pt x="245015" y="101601"/>
                    <a:pt x="247736" y="101601"/>
                  </a:cubicBezTo>
                  <a:cubicBezTo>
                    <a:pt x="251818" y="101601"/>
                    <a:pt x="253179" y="94722"/>
                    <a:pt x="253179" y="90594"/>
                  </a:cubicBezTo>
                  <a:cubicBezTo>
                    <a:pt x="253179" y="87843"/>
                    <a:pt x="251818" y="80963"/>
                    <a:pt x="247736" y="80963"/>
                  </a:cubicBezTo>
                  <a:close/>
                  <a:moveTo>
                    <a:pt x="205328" y="80963"/>
                  </a:moveTo>
                  <a:cubicBezTo>
                    <a:pt x="203060" y="80963"/>
                    <a:pt x="200792" y="85091"/>
                    <a:pt x="200792" y="91970"/>
                  </a:cubicBezTo>
                  <a:cubicBezTo>
                    <a:pt x="200792" y="97474"/>
                    <a:pt x="203060" y="101601"/>
                    <a:pt x="205328" y="101601"/>
                  </a:cubicBezTo>
                  <a:cubicBezTo>
                    <a:pt x="208730" y="101601"/>
                    <a:pt x="208730" y="94722"/>
                    <a:pt x="208730" y="90594"/>
                  </a:cubicBezTo>
                  <a:cubicBezTo>
                    <a:pt x="208730" y="87843"/>
                    <a:pt x="208730" y="80963"/>
                    <a:pt x="205328" y="80963"/>
                  </a:cubicBezTo>
                  <a:close/>
                  <a:moveTo>
                    <a:pt x="184010" y="80963"/>
                  </a:moveTo>
                  <a:cubicBezTo>
                    <a:pt x="179928" y="80963"/>
                    <a:pt x="178567" y="85091"/>
                    <a:pt x="178567" y="91970"/>
                  </a:cubicBezTo>
                  <a:cubicBezTo>
                    <a:pt x="178567" y="97474"/>
                    <a:pt x="179928" y="101601"/>
                    <a:pt x="184010" y="101601"/>
                  </a:cubicBezTo>
                  <a:cubicBezTo>
                    <a:pt x="188092" y="101601"/>
                    <a:pt x="188092" y="94722"/>
                    <a:pt x="188092" y="90594"/>
                  </a:cubicBezTo>
                  <a:cubicBezTo>
                    <a:pt x="188092" y="87843"/>
                    <a:pt x="188092" y="80963"/>
                    <a:pt x="184010" y="80963"/>
                  </a:cubicBezTo>
                  <a:close/>
                  <a:moveTo>
                    <a:pt x="162011" y="80963"/>
                  </a:moveTo>
                  <a:cubicBezTo>
                    <a:pt x="159290" y="80963"/>
                    <a:pt x="157929" y="85091"/>
                    <a:pt x="157929" y="91970"/>
                  </a:cubicBezTo>
                  <a:cubicBezTo>
                    <a:pt x="157929" y="97474"/>
                    <a:pt x="159290" y="101601"/>
                    <a:pt x="162011" y="101601"/>
                  </a:cubicBezTo>
                  <a:cubicBezTo>
                    <a:pt x="166093" y="101601"/>
                    <a:pt x="167454" y="94722"/>
                    <a:pt x="167454" y="90594"/>
                  </a:cubicBezTo>
                  <a:cubicBezTo>
                    <a:pt x="167454" y="87843"/>
                    <a:pt x="166093" y="80963"/>
                    <a:pt x="162011" y="80963"/>
                  </a:cubicBezTo>
                  <a:close/>
                  <a:moveTo>
                    <a:pt x="76173" y="80963"/>
                  </a:moveTo>
                  <a:cubicBezTo>
                    <a:pt x="73527" y="80963"/>
                    <a:pt x="72204" y="85091"/>
                    <a:pt x="72204" y="91970"/>
                  </a:cubicBezTo>
                  <a:cubicBezTo>
                    <a:pt x="72204" y="97474"/>
                    <a:pt x="73527" y="101601"/>
                    <a:pt x="76173" y="101601"/>
                  </a:cubicBezTo>
                  <a:cubicBezTo>
                    <a:pt x="80142" y="101601"/>
                    <a:pt x="80142" y="94722"/>
                    <a:pt x="80142" y="90594"/>
                  </a:cubicBezTo>
                  <a:cubicBezTo>
                    <a:pt x="80142" y="87843"/>
                    <a:pt x="80142" y="80963"/>
                    <a:pt x="76173" y="80963"/>
                  </a:cubicBezTo>
                  <a:close/>
                  <a:moveTo>
                    <a:pt x="225310" y="76200"/>
                  </a:moveTo>
                  <a:cubicBezTo>
                    <a:pt x="226721" y="76200"/>
                    <a:pt x="226721" y="76200"/>
                    <a:pt x="226721" y="76200"/>
                  </a:cubicBezTo>
                  <a:cubicBezTo>
                    <a:pt x="226721" y="76200"/>
                    <a:pt x="226721" y="76200"/>
                    <a:pt x="229543" y="76200"/>
                  </a:cubicBezTo>
                  <a:cubicBezTo>
                    <a:pt x="230954" y="76200"/>
                    <a:pt x="230954" y="77511"/>
                    <a:pt x="230954" y="77511"/>
                  </a:cubicBezTo>
                  <a:cubicBezTo>
                    <a:pt x="230954" y="77511"/>
                    <a:pt x="230954" y="77511"/>
                    <a:pt x="230954" y="105052"/>
                  </a:cubicBezTo>
                  <a:cubicBezTo>
                    <a:pt x="230954" y="105052"/>
                    <a:pt x="230954" y="106363"/>
                    <a:pt x="229543" y="106363"/>
                  </a:cubicBezTo>
                  <a:cubicBezTo>
                    <a:pt x="229543" y="106363"/>
                    <a:pt x="229543" y="106363"/>
                    <a:pt x="225310" y="106363"/>
                  </a:cubicBezTo>
                  <a:cubicBezTo>
                    <a:pt x="225310" y="106363"/>
                    <a:pt x="225310" y="105052"/>
                    <a:pt x="225310" y="105052"/>
                  </a:cubicBezTo>
                  <a:cubicBezTo>
                    <a:pt x="225310" y="105052"/>
                    <a:pt x="225310" y="105052"/>
                    <a:pt x="225310" y="82757"/>
                  </a:cubicBezTo>
                  <a:cubicBezTo>
                    <a:pt x="225310" y="82757"/>
                    <a:pt x="225310" y="82757"/>
                    <a:pt x="221076" y="84069"/>
                  </a:cubicBezTo>
                  <a:cubicBezTo>
                    <a:pt x="219665" y="84069"/>
                    <a:pt x="219665" y="84069"/>
                    <a:pt x="219665" y="84069"/>
                  </a:cubicBezTo>
                  <a:cubicBezTo>
                    <a:pt x="219665" y="84069"/>
                    <a:pt x="219665" y="84069"/>
                    <a:pt x="219665" y="81446"/>
                  </a:cubicBezTo>
                  <a:cubicBezTo>
                    <a:pt x="218254" y="80134"/>
                    <a:pt x="219665" y="80134"/>
                    <a:pt x="219665" y="80134"/>
                  </a:cubicBezTo>
                  <a:cubicBezTo>
                    <a:pt x="219665" y="80134"/>
                    <a:pt x="219665" y="80134"/>
                    <a:pt x="225310" y="76200"/>
                  </a:cubicBezTo>
                  <a:close/>
                  <a:moveTo>
                    <a:pt x="205555" y="76200"/>
                  </a:moveTo>
                  <a:cubicBezTo>
                    <a:pt x="212500" y="76200"/>
                    <a:pt x="216667" y="81446"/>
                    <a:pt x="216667" y="90626"/>
                  </a:cubicBezTo>
                  <a:cubicBezTo>
                    <a:pt x="216667" y="101118"/>
                    <a:pt x="212500" y="106363"/>
                    <a:pt x="205555" y="106363"/>
                  </a:cubicBezTo>
                  <a:cubicBezTo>
                    <a:pt x="198609" y="106363"/>
                    <a:pt x="194442" y="101118"/>
                    <a:pt x="194442" y="91937"/>
                  </a:cubicBezTo>
                  <a:cubicBezTo>
                    <a:pt x="194442" y="81446"/>
                    <a:pt x="198609" y="76200"/>
                    <a:pt x="205555" y="76200"/>
                  </a:cubicBezTo>
                  <a:close/>
                  <a:moveTo>
                    <a:pt x="183964" y="76200"/>
                  </a:moveTo>
                  <a:cubicBezTo>
                    <a:pt x="189044" y="76200"/>
                    <a:pt x="192854" y="81446"/>
                    <a:pt x="192854" y="90626"/>
                  </a:cubicBezTo>
                  <a:cubicBezTo>
                    <a:pt x="192854" y="101118"/>
                    <a:pt x="189044" y="106363"/>
                    <a:pt x="182694" y="106363"/>
                  </a:cubicBezTo>
                  <a:cubicBezTo>
                    <a:pt x="177614" y="106363"/>
                    <a:pt x="173804" y="101118"/>
                    <a:pt x="173804" y="91937"/>
                  </a:cubicBezTo>
                  <a:cubicBezTo>
                    <a:pt x="173804" y="81446"/>
                    <a:pt x="177614" y="76200"/>
                    <a:pt x="183964" y="76200"/>
                  </a:cubicBezTo>
                  <a:close/>
                  <a:moveTo>
                    <a:pt x="161898" y="76200"/>
                  </a:moveTo>
                  <a:cubicBezTo>
                    <a:pt x="168347" y="76200"/>
                    <a:pt x="172217" y="81446"/>
                    <a:pt x="172217" y="90626"/>
                  </a:cubicBezTo>
                  <a:cubicBezTo>
                    <a:pt x="172217" y="101118"/>
                    <a:pt x="168347" y="106363"/>
                    <a:pt x="161898" y="106363"/>
                  </a:cubicBezTo>
                  <a:cubicBezTo>
                    <a:pt x="155448" y="106363"/>
                    <a:pt x="152869" y="101118"/>
                    <a:pt x="151579" y="91937"/>
                  </a:cubicBezTo>
                  <a:cubicBezTo>
                    <a:pt x="151579" y="81446"/>
                    <a:pt x="156738" y="76200"/>
                    <a:pt x="161898" y="76200"/>
                  </a:cubicBezTo>
                  <a:close/>
                  <a:moveTo>
                    <a:pt x="139584" y="76200"/>
                  </a:moveTo>
                  <a:cubicBezTo>
                    <a:pt x="139584" y="76200"/>
                    <a:pt x="139584" y="76200"/>
                    <a:pt x="140996" y="76200"/>
                  </a:cubicBezTo>
                  <a:cubicBezTo>
                    <a:pt x="140996" y="76200"/>
                    <a:pt x="140996" y="76200"/>
                    <a:pt x="143818" y="76200"/>
                  </a:cubicBezTo>
                  <a:cubicBezTo>
                    <a:pt x="143818" y="76200"/>
                    <a:pt x="145229" y="77511"/>
                    <a:pt x="145229" y="77511"/>
                  </a:cubicBezTo>
                  <a:cubicBezTo>
                    <a:pt x="145229" y="77511"/>
                    <a:pt x="145229" y="77511"/>
                    <a:pt x="145229" y="105052"/>
                  </a:cubicBezTo>
                  <a:cubicBezTo>
                    <a:pt x="145229" y="105052"/>
                    <a:pt x="143818" y="106363"/>
                    <a:pt x="143818" y="106363"/>
                  </a:cubicBezTo>
                  <a:cubicBezTo>
                    <a:pt x="143818" y="106363"/>
                    <a:pt x="143818" y="106363"/>
                    <a:pt x="139584" y="106363"/>
                  </a:cubicBezTo>
                  <a:cubicBezTo>
                    <a:pt x="139584" y="106363"/>
                    <a:pt x="139584" y="105052"/>
                    <a:pt x="139584" y="105052"/>
                  </a:cubicBezTo>
                  <a:cubicBezTo>
                    <a:pt x="139584" y="105052"/>
                    <a:pt x="139584" y="105052"/>
                    <a:pt x="139584" y="82757"/>
                  </a:cubicBezTo>
                  <a:cubicBezTo>
                    <a:pt x="139584" y="82757"/>
                    <a:pt x="139584" y="82757"/>
                    <a:pt x="135351" y="84069"/>
                  </a:cubicBezTo>
                  <a:cubicBezTo>
                    <a:pt x="135351" y="84069"/>
                    <a:pt x="135351" y="84069"/>
                    <a:pt x="133940" y="84069"/>
                  </a:cubicBezTo>
                  <a:lnTo>
                    <a:pt x="132529" y="81446"/>
                  </a:lnTo>
                  <a:cubicBezTo>
                    <a:pt x="132529" y="80134"/>
                    <a:pt x="132529" y="80134"/>
                    <a:pt x="133940" y="80134"/>
                  </a:cubicBezTo>
                  <a:cubicBezTo>
                    <a:pt x="133940" y="80134"/>
                    <a:pt x="133940" y="80134"/>
                    <a:pt x="139584" y="76200"/>
                  </a:cubicBezTo>
                  <a:close/>
                  <a:moveTo>
                    <a:pt x="118837" y="76200"/>
                  </a:moveTo>
                  <a:cubicBezTo>
                    <a:pt x="118837" y="76200"/>
                    <a:pt x="118837" y="76200"/>
                    <a:pt x="123005" y="76200"/>
                  </a:cubicBezTo>
                  <a:cubicBezTo>
                    <a:pt x="123005" y="76200"/>
                    <a:pt x="123005" y="77511"/>
                    <a:pt x="123005" y="77511"/>
                  </a:cubicBezTo>
                  <a:cubicBezTo>
                    <a:pt x="123005" y="77511"/>
                    <a:pt x="123005" y="77511"/>
                    <a:pt x="123005" y="105052"/>
                  </a:cubicBezTo>
                  <a:cubicBezTo>
                    <a:pt x="123005" y="105052"/>
                    <a:pt x="123005" y="106363"/>
                    <a:pt x="123005" y="106363"/>
                  </a:cubicBezTo>
                  <a:cubicBezTo>
                    <a:pt x="123005" y="106363"/>
                    <a:pt x="123005" y="106363"/>
                    <a:pt x="118837" y="106363"/>
                  </a:cubicBezTo>
                  <a:cubicBezTo>
                    <a:pt x="118837" y="106363"/>
                    <a:pt x="117448" y="105052"/>
                    <a:pt x="117448" y="105052"/>
                  </a:cubicBezTo>
                  <a:cubicBezTo>
                    <a:pt x="117448" y="105052"/>
                    <a:pt x="117448" y="105052"/>
                    <a:pt x="117448" y="82757"/>
                  </a:cubicBezTo>
                  <a:cubicBezTo>
                    <a:pt x="117448" y="82757"/>
                    <a:pt x="117448" y="82757"/>
                    <a:pt x="114670" y="84069"/>
                  </a:cubicBezTo>
                  <a:cubicBezTo>
                    <a:pt x="113281" y="84069"/>
                    <a:pt x="113281" y="84069"/>
                    <a:pt x="113281" y="84069"/>
                  </a:cubicBezTo>
                  <a:cubicBezTo>
                    <a:pt x="113281" y="84069"/>
                    <a:pt x="113281" y="84069"/>
                    <a:pt x="111892" y="81446"/>
                  </a:cubicBezTo>
                  <a:cubicBezTo>
                    <a:pt x="111892" y="80134"/>
                    <a:pt x="111892" y="80134"/>
                    <a:pt x="111892" y="80134"/>
                  </a:cubicBezTo>
                  <a:cubicBezTo>
                    <a:pt x="111892" y="80134"/>
                    <a:pt x="111892" y="80134"/>
                    <a:pt x="118837" y="76200"/>
                  </a:cubicBezTo>
                  <a:close/>
                  <a:moveTo>
                    <a:pt x="97207" y="76200"/>
                  </a:moveTo>
                  <a:cubicBezTo>
                    <a:pt x="97207" y="76200"/>
                    <a:pt x="97207" y="76200"/>
                    <a:pt x="99588" y="76200"/>
                  </a:cubicBezTo>
                  <a:cubicBezTo>
                    <a:pt x="100779" y="76200"/>
                    <a:pt x="100779" y="77511"/>
                    <a:pt x="100779" y="77511"/>
                  </a:cubicBezTo>
                  <a:cubicBezTo>
                    <a:pt x="100779" y="77511"/>
                    <a:pt x="100779" y="77511"/>
                    <a:pt x="100779" y="105052"/>
                  </a:cubicBezTo>
                  <a:cubicBezTo>
                    <a:pt x="100779" y="105052"/>
                    <a:pt x="100779" y="106363"/>
                    <a:pt x="99588" y="106363"/>
                  </a:cubicBezTo>
                  <a:cubicBezTo>
                    <a:pt x="99588" y="106363"/>
                    <a:pt x="99588" y="106363"/>
                    <a:pt x="97207" y="106363"/>
                  </a:cubicBezTo>
                  <a:cubicBezTo>
                    <a:pt x="96016" y="106363"/>
                    <a:pt x="96016" y="105052"/>
                    <a:pt x="96016" y="105052"/>
                  </a:cubicBezTo>
                  <a:cubicBezTo>
                    <a:pt x="96016" y="105052"/>
                    <a:pt x="96016" y="105052"/>
                    <a:pt x="96016" y="82757"/>
                  </a:cubicBezTo>
                  <a:cubicBezTo>
                    <a:pt x="96016" y="82757"/>
                    <a:pt x="96016" y="82757"/>
                    <a:pt x="92444" y="84069"/>
                  </a:cubicBezTo>
                  <a:cubicBezTo>
                    <a:pt x="91254" y="84069"/>
                    <a:pt x="91254" y="84069"/>
                    <a:pt x="91254" y="84069"/>
                  </a:cubicBezTo>
                  <a:cubicBezTo>
                    <a:pt x="91254" y="84069"/>
                    <a:pt x="91254" y="84069"/>
                    <a:pt x="91254" y="81446"/>
                  </a:cubicBezTo>
                  <a:cubicBezTo>
                    <a:pt x="91254" y="80134"/>
                    <a:pt x="91254" y="80134"/>
                    <a:pt x="91254" y="80134"/>
                  </a:cubicBezTo>
                  <a:cubicBezTo>
                    <a:pt x="91254" y="80134"/>
                    <a:pt x="91254" y="80134"/>
                    <a:pt x="97207" y="76200"/>
                  </a:cubicBezTo>
                  <a:close/>
                  <a:moveTo>
                    <a:pt x="201926" y="36513"/>
                  </a:moveTo>
                  <a:cubicBezTo>
                    <a:pt x="200792" y="37812"/>
                    <a:pt x="200792" y="39111"/>
                    <a:pt x="200792" y="40409"/>
                  </a:cubicBezTo>
                  <a:cubicBezTo>
                    <a:pt x="200792" y="46904"/>
                    <a:pt x="203060" y="50801"/>
                    <a:pt x="205328" y="50801"/>
                  </a:cubicBezTo>
                  <a:cubicBezTo>
                    <a:pt x="208730" y="50801"/>
                    <a:pt x="208730" y="44306"/>
                    <a:pt x="208730" y="40409"/>
                  </a:cubicBezTo>
                  <a:cubicBezTo>
                    <a:pt x="208730" y="40409"/>
                    <a:pt x="208730" y="40409"/>
                    <a:pt x="208730" y="39111"/>
                  </a:cubicBezTo>
                  <a:cubicBezTo>
                    <a:pt x="206462" y="37812"/>
                    <a:pt x="204194" y="36513"/>
                    <a:pt x="201926" y="36513"/>
                  </a:cubicBezTo>
                  <a:close/>
                  <a:moveTo>
                    <a:pt x="123005" y="34925"/>
                  </a:moveTo>
                  <a:cubicBezTo>
                    <a:pt x="120737" y="34925"/>
                    <a:pt x="118469" y="36248"/>
                    <a:pt x="116201" y="37571"/>
                  </a:cubicBezTo>
                  <a:cubicBezTo>
                    <a:pt x="116201" y="38894"/>
                    <a:pt x="115067" y="38894"/>
                    <a:pt x="115067" y="38894"/>
                  </a:cubicBezTo>
                  <a:cubicBezTo>
                    <a:pt x="115067" y="38894"/>
                    <a:pt x="115067" y="40216"/>
                    <a:pt x="115067" y="40216"/>
                  </a:cubicBezTo>
                  <a:cubicBezTo>
                    <a:pt x="115067" y="46831"/>
                    <a:pt x="116201" y="50800"/>
                    <a:pt x="119603" y="50800"/>
                  </a:cubicBezTo>
                  <a:cubicBezTo>
                    <a:pt x="123005" y="50800"/>
                    <a:pt x="123005" y="44185"/>
                    <a:pt x="123005" y="40216"/>
                  </a:cubicBezTo>
                  <a:cubicBezTo>
                    <a:pt x="123005" y="38894"/>
                    <a:pt x="123005" y="36248"/>
                    <a:pt x="123005" y="34925"/>
                  </a:cubicBezTo>
                  <a:close/>
                  <a:moveTo>
                    <a:pt x="162011" y="31750"/>
                  </a:moveTo>
                  <a:cubicBezTo>
                    <a:pt x="159290" y="31750"/>
                    <a:pt x="157929" y="35560"/>
                    <a:pt x="157929" y="40640"/>
                  </a:cubicBezTo>
                  <a:cubicBezTo>
                    <a:pt x="157929" y="46990"/>
                    <a:pt x="159290" y="50800"/>
                    <a:pt x="162011" y="50800"/>
                  </a:cubicBezTo>
                  <a:cubicBezTo>
                    <a:pt x="166093" y="50800"/>
                    <a:pt x="167454" y="44450"/>
                    <a:pt x="167454" y="40640"/>
                  </a:cubicBezTo>
                  <a:cubicBezTo>
                    <a:pt x="167454" y="36830"/>
                    <a:pt x="166093" y="31750"/>
                    <a:pt x="162011" y="31750"/>
                  </a:cubicBezTo>
                  <a:close/>
                  <a:moveTo>
                    <a:pt x="144703" y="28575"/>
                  </a:moveTo>
                  <a:cubicBezTo>
                    <a:pt x="144703" y="28575"/>
                    <a:pt x="144703" y="28575"/>
                    <a:pt x="144703" y="55075"/>
                  </a:cubicBezTo>
                  <a:cubicBezTo>
                    <a:pt x="144703" y="55075"/>
                    <a:pt x="143389" y="55075"/>
                    <a:pt x="143389" y="55075"/>
                  </a:cubicBezTo>
                  <a:cubicBezTo>
                    <a:pt x="143389" y="55075"/>
                    <a:pt x="143389" y="55075"/>
                    <a:pt x="139447" y="55075"/>
                  </a:cubicBezTo>
                  <a:cubicBezTo>
                    <a:pt x="139447" y="55075"/>
                    <a:pt x="139447" y="55075"/>
                    <a:pt x="139447" y="32550"/>
                  </a:cubicBezTo>
                  <a:cubicBezTo>
                    <a:pt x="139447" y="32550"/>
                    <a:pt x="139447" y="32550"/>
                    <a:pt x="135504" y="33875"/>
                  </a:cubicBezTo>
                  <a:cubicBezTo>
                    <a:pt x="135504" y="33875"/>
                    <a:pt x="135504" y="33875"/>
                    <a:pt x="134190" y="33875"/>
                  </a:cubicBezTo>
                  <a:cubicBezTo>
                    <a:pt x="134190" y="33875"/>
                    <a:pt x="134190" y="33875"/>
                    <a:pt x="132876" y="31225"/>
                  </a:cubicBezTo>
                  <a:cubicBezTo>
                    <a:pt x="131562" y="31225"/>
                    <a:pt x="130248" y="32550"/>
                    <a:pt x="127619" y="32550"/>
                  </a:cubicBezTo>
                  <a:cubicBezTo>
                    <a:pt x="128934" y="35200"/>
                    <a:pt x="128934" y="37850"/>
                    <a:pt x="128934" y="40500"/>
                  </a:cubicBezTo>
                  <a:cubicBezTo>
                    <a:pt x="128934" y="51100"/>
                    <a:pt x="124991" y="56400"/>
                    <a:pt x="118420" y="56400"/>
                  </a:cubicBezTo>
                  <a:cubicBezTo>
                    <a:pt x="113164" y="56400"/>
                    <a:pt x="109221" y="51100"/>
                    <a:pt x="109221" y="41825"/>
                  </a:cubicBezTo>
                  <a:cubicBezTo>
                    <a:pt x="106593" y="43150"/>
                    <a:pt x="103964" y="44475"/>
                    <a:pt x="101336" y="47125"/>
                  </a:cubicBezTo>
                  <a:cubicBezTo>
                    <a:pt x="101336" y="47125"/>
                    <a:pt x="101336" y="47125"/>
                    <a:pt x="101336" y="55075"/>
                  </a:cubicBezTo>
                  <a:cubicBezTo>
                    <a:pt x="101336" y="55075"/>
                    <a:pt x="101336" y="55075"/>
                    <a:pt x="100022" y="55075"/>
                  </a:cubicBezTo>
                  <a:cubicBezTo>
                    <a:pt x="100022" y="55075"/>
                    <a:pt x="100022" y="55075"/>
                    <a:pt x="97394" y="55075"/>
                  </a:cubicBezTo>
                  <a:cubicBezTo>
                    <a:pt x="96080" y="55075"/>
                    <a:pt x="96080" y="55075"/>
                    <a:pt x="96080" y="55075"/>
                  </a:cubicBezTo>
                  <a:cubicBezTo>
                    <a:pt x="96080" y="55075"/>
                    <a:pt x="96080" y="55075"/>
                    <a:pt x="96080" y="49775"/>
                  </a:cubicBezTo>
                  <a:cubicBezTo>
                    <a:pt x="85566" y="57725"/>
                    <a:pt x="77681" y="65675"/>
                    <a:pt x="72425" y="77600"/>
                  </a:cubicBezTo>
                  <a:cubicBezTo>
                    <a:pt x="73739" y="76275"/>
                    <a:pt x="75053" y="76275"/>
                    <a:pt x="76367" y="76275"/>
                  </a:cubicBezTo>
                  <a:cubicBezTo>
                    <a:pt x="82938" y="76275"/>
                    <a:pt x="86880" y="81575"/>
                    <a:pt x="86880" y="90850"/>
                  </a:cubicBezTo>
                  <a:cubicBezTo>
                    <a:pt x="86880" y="101450"/>
                    <a:pt x="82938" y="106750"/>
                    <a:pt x="76367" y="106750"/>
                  </a:cubicBezTo>
                  <a:cubicBezTo>
                    <a:pt x="71111" y="106750"/>
                    <a:pt x="68482" y="102775"/>
                    <a:pt x="67168" y="97475"/>
                  </a:cubicBezTo>
                  <a:cubicBezTo>
                    <a:pt x="65854" y="106750"/>
                    <a:pt x="69796" y="120000"/>
                    <a:pt x="75053" y="127950"/>
                  </a:cubicBezTo>
                  <a:cubicBezTo>
                    <a:pt x="75053" y="127950"/>
                    <a:pt x="76367" y="127950"/>
                    <a:pt x="76367" y="127950"/>
                  </a:cubicBezTo>
                  <a:cubicBezTo>
                    <a:pt x="76367" y="127950"/>
                    <a:pt x="76367" y="127950"/>
                    <a:pt x="78995" y="127950"/>
                  </a:cubicBezTo>
                  <a:cubicBezTo>
                    <a:pt x="78995" y="127950"/>
                    <a:pt x="80310" y="127950"/>
                    <a:pt x="80310" y="127950"/>
                  </a:cubicBezTo>
                  <a:cubicBezTo>
                    <a:pt x="80310" y="127950"/>
                    <a:pt x="80310" y="127950"/>
                    <a:pt x="80310" y="133250"/>
                  </a:cubicBezTo>
                  <a:cubicBezTo>
                    <a:pt x="82938" y="134575"/>
                    <a:pt x="85566" y="135900"/>
                    <a:pt x="88195" y="135900"/>
                  </a:cubicBezTo>
                  <a:cubicBezTo>
                    <a:pt x="89509" y="130600"/>
                    <a:pt x="93451" y="126625"/>
                    <a:pt x="97394" y="126625"/>
                  </a:cubicBezTo>
                  <a:cubicBezTo>
                    <a:pt x="102650" y="126625"/>
                    <a:pt x="106593" y="130600"/>
                    <a:pt x="107907" y="135900"/>
                  </a:cubicBezTo>
                  <a:cubicBezTo>
                    <a:pt x="110535" y="137225"/>
                    <a:pt x="113164" y="138550"/>
                    <a:pt x="114478" y="145175"/>
                  </a:cubicBezTo>
                  <a:cubicBezTo>
                    <a:pt x="115792" y="147825"/>
                    <a:pt x="115792" y="150475"/>
                    <a:pt x="117106" y="151800"/>
                  </a:cubicBezTo>
                  <a:cubicBezTo>
                    <a:pt x="117106" y="151800"/>
                    <a:pt x="117106" y="151800"/>
                    <a:pt x="117106" y="133250"/>
                  </a:cubicBezTo>
                  <a:cubicBezTo>
                    <a:pt x="117106" y="133250"/>
                    <a:pt x="117106" y="133250"/>
                    <a:pt x="114478" y="134575"/>
                  </a:cubicBezTo>
                  <a:cubicBezTo>
                    <a:pt x="113164" y="135900"/>
                    <a:pt x="113164" y="135900"/>
                    <a:pt x="113164" y="135900"/>
                  </a:cubicBezTo>
                  <a:cubicBezTo>
                    <a:pt x="113164" y="134575"/>
                    <a:pt x="113164" y="134575"/>
                    <a:pt x="113164" y="134575"/>
                  </a:cubicBezTo>
                  <a:cubicBezTo>
                    <a:pt x="113164" y="134575"/>
                    <a:pt x="113164" y="134575"/>
                    <a:pt x="111849" y="131925"/>
                  </a:cubicBezTo>
                  <a:cubicBezTo>
                    <a:pt x="111849" y="131925"/>
                    <a:pt x="111849" y="130600"/>
                    <a:pt x="111849" y="130600"/>
                  </a:cubicBezTo>
                  <a:cubicBezTo>
                    <a:pt x="111849" y="130600"/>
                    <a:pt x="111849" y="130600"/>
                    <a:pt x="118420" y="127950"/>
                  </a:cubicBezTo>
                  <a:cubicBezTo>
                    <a:pt x="118420" y="127950"/>
                    <a:pt x="118420" y="127950"/>
                    <a:pt x="122363" y="127950"/>
                  </a:cubicBezTo>
                  <a:cubicBezTo>
                    <a:pt x="122363" y="127950"/>
                    <a:pt x="122363" y="127950"/>
                    <a:pt x="122363" y="155775"/>
                  </a:cubicBezTo>
                  <a:cubicBezTo>
                    <a:pt x="122363" y="155775"/>
                    <a:pt x="122363" y="157100"/>
                    <a:pt x="122363" y="157100"/>
                  </a:cubicBezTo>
                  <a:cubicBezTo>
                    <a:pt x="122363" y="157100"/>
                    <a:pt x="122363" y="157100"/>
                    <a:pt x="121049" y="157100"/>
                  </a:cubicBezTo>
                  <a:cubicBezTo>
                    <a:pt x="123677" y="159750"/>
                    <a:pt x="128934" y="161075"/>
                    <a:pt x="135504" y="162400"/>
                  </a:cubicBezTo>
                  <a:cubicBezTo>
                    <a:pt x="144703" y="165050"/>
                    <a:pt x="159159" y="151800"/>
                    <a:pt x="161787" y="159750"/>
                  </a:cubicBezTo>
                  <a:cubicBezTo>
                    <a:pt x="164416" y="175650"/>
                    <a:pt x="173615" y="186250"/>
                    <a:pt x="181500" y="191550"/>
                  </a:cubicBezTo>
                  <a:cubicBezTo>
                    <a:pt x="181500" y="191550"/>
                    <a:pt x="181500" y="191550"/>
                    <a:pt x="181500" y="183600"/>
                  </a:cubicBezTo>
                  <a:cubicBezTo>
                    <a:pt x="181500" y="183600"/>
                    <a:pt x="181500" y="183600"/>
                    <a:pt x="178872" y="186250"/>
                  </a:cubicBezTo>
                  <a:cubicBezTo>
                    <a:pt x="177557" y="186250"/>
                    <a:pt x="177557" y="186250"/>
                    <a:pt x="177557" y="186250"/>
                  </a:cubicBezTo>
                  <a:cubicBezTo>
                    <a:pt x="177557" y="186250"/>
                    <a:pt x="177557" y="184925"/>
                    <a:pt x="176243" y="184925"/>
                  </a:cubicBezTo>
                  <a:cubicBezTo>
                    <a:pt x="176243" y="184925"/>
                    <a:pt x="176243" y="184925"/>
                    <a:pt x="176243" y="182275"/>
                  </a:cubicBezTo>
                  <a:cubicBezTo>
                    <a:pt x="176243" y="182275"/>
                    <a:pt x="176243" y="180950"/>
                    <a:pt x="176243" y="180950"/>
                  </a:cubicBezTo>
                  <a:cubicBezTo>
                    <a:pt x="176243" y="180950"/>
                    <a:pt x="176243" y="180950"/>
                    <a:pt x="182814" y="178300"/>
                  </a:cubicBezTo>
                  <a:cubicBezTo>
                    <a:pt x="182814" y="178300"/>
                    <a:pt x="182814" y="178300"/>
                    <a:pt x="186756" y="178300"/>
                  </a:cubicBezTo>
                  <a:cubicBezTo>
                    <a:pt x="186756" y="178300"/>
                    <a:pt x="186756" y="178300"/>
                    <a:pt x="186756" y="194200"/>
                  </a:cubicBezTo>
                  <a:cubicBezTo>
                    <a:pt x="194641" y="196850"/>
                    <a:pt x="201213" y="194200"/>
                    <a:pt x="199898" y="186250"/>
                  </a:cubicBezTo>
                  <a:cubicBezTo>
                    <a:pt x="199898" y="186250"/>
                    <a:pt x="198584" y="186250"/>
                    <a:pt x="198584" y="186250"/>
                  </a:cubicBezTo>
                  <a:cubicBezTo>
                    <a:pt x="198584" y="186250"/>
                    <a:pt x="198584" y="184925"/>
                    <a:pt x="198584" y="184925"/>
                  </a:cubicBezTo>
                  <a:cubicBezTo>
                    <a:pt x="198584" y="184925"/>
                    <a:pt x="198584" y="184925"/>
                    <a:pt x="197270" y="182275"/>
                  </a:cubicBezTo>
                  <a:cubicBezTo>
                    <a:pt x="197270" y="182275"/>
                    <a:pt x="197270" y="180950"/>
                    <a:pt x="198584" y="180950"/>
                  </a:cubicBezTo>
                  <a:cubicBezTo>
                    <a:pt x="198584" y="180950"/>
                    <a:pt x="198584" y="180950"/>
                    <a:pt x="199898" y="180950"/>
                  </a:cubicBezTo>
                  <a:cubicBezTo>
                    <a:pt x="198584" y="167700"/>
                    <a:pt x="199898" y="166375"/>
                    <a:pt x="199898" y="166375"/>
                  </a:cubicBezTo>
                  <a:cubicBezTo>
                    <a:pt x="199898" y="166375"/>
                    <a:pt x="226182" y="169025"/>
                    <a:pt x="234066" y="161075"/>
                  </a:cubicBezTo>
                  <a:cubicBezTo>
                    <a:pt x="238009" y="157100"/>
                    <a:pt x="240637" y="151800"/>
                    <a:pt x="241951" y="146500"/>
                  </a:cubicBezTo>
                  <a:cubicBezTo>
                    <a:pt x="243266" y="145175"/>
                    <a:pt x="244580" y="143850"/>
                    <a:pt x="245894" y="143850"/>
                  </a:cubicBezTo>
                  <a:cubicBezTo>
                    <a:pt x="245894" y="143850"/>
                    <a:pt x="245894" y="143850"/>
                    <a:pt x="245894" y="133250"/>
                  </a:cubicBezTo>
                  <a:cubicBezTo>
                    <a:pt x="245894" y="133250"/>
                    <a:pt x="245894" y="133250"/>
                    <a:pt x="241951" y="134575"/>
                  </a:cubicBezTo>
                  <a:cubicBezTo>
                    <a:pt x="241951" y="135900"/>
                    <a:pt x="241951" y="135900"/>
                    <a:pt x="241951" y="135900"/>
                  </a:cubicBezTo>
                  <a:cubicBezTo>
                    <a:pt x="241951" y="134575"/>
                    <a:pt x="240637" y="134575"/>
                    <a:pt x="240637" y="134575"/>
                  </a:cubicBezTo>
                  <a:cubicBezTo>
                    <a:pt x="240637" y="134575"/>
                    <a:pt x="240637" y="134575"/>
                    <a:pt x="240637" y="131925"/>
                  </a:cubicBezTo>
                  <a:cubicBezTo>
                    <a:pt x="240637" y="131925"/>
                    <a:pt x="240637" y="130600"/>
                    <a:pt x="240637" y="130600"/>
                  </a:cubicBezTo>
                  <a:cubicBezTo>
                    <a:pt x="240637" y="130600"/>
                    <a:pt x="240637" y="130600"/>
                    <a:pt x="247208" y="127950"/>
                  </a:cubicBezTo>
                  <a:cubicBezTo>
                    <a:pt x="247208" y="127950"/>
                    <a:pt x="247208" y="127950"/>
                    <a:pt x="249836" y="127950"/>
                  </a:cubicBezTo>
                  <a:cubicBezTo>
                    <a:pt x="251151" y="127950"/>
                    <a:pt x="251151" y="127950"/>
                    <a:pt x="251151" y="127950"/>
                  </a:cubicBezTo>
                  <a:cubicBezTo>
                    <a:pt x="251151" y="127950"/>
                    <a:pt x="251151" y="127950"/>
                    <a:pt x="251151" y="143850"/>
                  </a:cubicBezTo>
                  <a:cubicBezTo>
                    <a:pt x="251151" y="143850"/>
                    <a:pt x="252465" y="143850"/>
                    <a:pt x="252465" y="143850"/>
                  </a:cubicBezTo>
                  <a:cubicBezTo>
                    <a:pt x="264292" y="137225"/>
                    <a:pt x="262978" y="113375"/>
                    <a:pt x="257721" y="94825"/>
                  </a:cubicBezTo>
                  <a:cubicBezTo>
                    <a:pt x="256407" y="102775"/>
                    <a:pt x="253779" y="106750"/>
                    <a:pt x="247208" y="106750"/>
                  </a:cubicBezTo>
                  <a:cubicBezTo>
                    <a:pt x="241951" y="106750"/>
                    <a:pt x="238009" y="101450"/>
                    <a:pt x="238009" y="92175"/>
                  </a:cubicBezTo>
                  <a:cubicBezTo>
                    <a:pt x="238009" y="81575"/>
                    <a:pt x="241951" y="76275"/>
                    <a:pt x="248522" y="76275"/>
                  </a:cubicBezTo>
                  <a:cubicBezTo>
                    <a:pt x="248522" y="76275"/>
                    <a:pt x="249836" y="76275"/>
                    <a:pt x="249836" y="76275"/>
                  </a:cubicBezTo>
                  <a:cubicBezTo>
                    <a:pt x="244580" y="67000"/>
                    <a:pt x="238009" y="59050"/>
                    <a:pt x="230124" y="52425"/>
                  </a:cubicBezTo>
                  <a:cubicBezTo>
                    <a:pt x="230124" y="52425"/>
                    <a:pt x="230124" y="52425"/>
                    <a:pt x="230124" y="55075"/>
                  </a:cubicBezTo>
                  <a:cubicBezTo>
                    <a:pt x="230124" y="55075"/>
                    <a:pt x="230124" y="55075"/>
                    <a:pt x="228810" y="55075"/>
                  </a:cubicBezTo>
                  <a:cubicBezTo>
                    <a:pt x="228810" y="55075"/>
                    <a:pt x="228810" y="55075"/>
                    <a:pt x="224867" y="55075"/>
                  </a:cubicBezTo>
                  <a:cubicBezTo>
                    <a:pt x="224867" y="55075"/>
                    <a:pt x="224867" y="55075"/>
                    <a:pt x="224867" y="48450"/>
                  </a:cubicBezTo>
                  <a:cubicBezTo>
                    <a:pt x="220925" y="47125"/>
                    <a:pt x="218297" y="44475"/>
                    <a:pt x="215668" y="43150"/>
                  </a:cubicBezTo>
                  <a:cubicBezTo>
                    <a:pt x="214354" y="51100"/>
                    <a:pt x="210412" y="56400"/>
                    <a:pt x="205155" y="56400"/>
                  </a:cubicBezTo>
                  <a:cubicBezTo>
                    <a:pt x="198584" y="56400"/>
                    <a:pt x="194641" y="49775"/>
                    <a:pt x="194641" y="40500"/>
                  </a:cubicBezTo>
                  <a:cubicBezTo>
                    <a:pt x="194641" y="37850"/>
                    <a:pt x="194641" y="36525"/>
                    <a:pt x="195956" y="33875"/>
                  </a:cubicBezTo>
                  <a:cubicBezTo>
                    <a:pt x="193327" y="32550"/>
                    <a:pt x="189385" y="32550"/>
                    <a:pt x="186756" y="31225"/>
                  </a:cubicBezTo>
                  <a:cubicBezTo>
                    <a:pt x="186756" y="31225"/>
                    <a:pt x="186756" y="31225"/>
                    <a:pt x="186756" y="55075"/>
                  </a:cubicBezTo>
                  <a:cubicBezTo>
                    <a:pt x="186756" y="55075"/>
                    <a:pt x="186756" y="55075"/>
                    <a:pt x="182814" y="55075"/>
                  </a:cubicBezTo>
                  <a:cubicBezTo>
                    <a:pt x="181500" y="55075"/>
                    <a:pt x="181500" y="55075"/>
                    <a:pt x="181500" y="55075"/>
                  </a:cubicBezTo>
                  <a:cubicBezTo>
                    <a:pt x="181500" y="55075"/>
                    <a:pt x="181500" y="55075"/>
                    <a:pt x="181500" y="32550"/>
                  </a:cubicBezTo>
                  <a:cubicBezTo>
                    <a:pt x="181500" y="32550"/>
                    <a:pt x="181500" y="32550"/>
                    <a:pt x="178872" y="33875"/>
                  </a:cubicBezTo>
                  <a:cubicBezTo>
                    <a:pt x="177557" y="33875"/>
                    <a:pt x="177557" y="33875"/>
                    <a:pt x="177557" y="33875"/>
                  </a:cubicBezTo>
                  <a:cubicBezTo>
                    <a:pt x="177557" y="33875"/>
                    <a:pt x="177557" y="33875"/>
                    <a:pt x="176243" y="33875"/>
                  </a:cubicBezTo>
                  <a:cubicBezTo>
                    <a:pt x="176243" y="33875"/>
                    <a:pt x="176243" y="33875"/>
                    <a:pt x="176243" y="31225"/>
                  </a:cubicBezTo>
                  <a:cubicBezTo>
                    <a:pt x="176243" y="29900"/>
                    <a:pt x="176243" y="29900"/>
                    <a:pt x="176243" y="29900"/>
                  </a:cubicBezTo>
                  <a:cubicBezTo>
                    <a:pt x="176243" y="29900"/>
                    <a:pt x="176243" y="29900"/>
                    <a:pt x="177557" y="29900"/>
                  </a:cubicBezTo>
                  <a:cubicBezTo>
                    <a:pt x="173615" y="28575"/>
                    <a:pt x="170987" y="28575"/>
                    <a:pt x="168358" y="28575"/>
                  </a:cubicBezTo>
                  <a:cubicBezTo>
                    <a:pt x="170987" y="31225"/>
                    <a:pt x="172301" y="35200"/>
                    <a:pt x="172301" y="40500"/>
                  </a:cubicBezTo>
                  <a:cubicBezTo>
                    <a:pt x="172301" y="51100"/>
                    <a:pt x="168358" y="56400"/>
                    <a:pt x="161787" y="56400"/>
                  </a:cubicBezTo>
                  <a:cubicBezTo>
                    <a:pt x="155217" y="56400"/>
                    <a:pt x="152588" y="49775"/>
                    <a:pt x="151274" y="40500"/>
                  </a:cubicBezTo>
                  <a:cubicBezTo>
                    <a:pt x="151274" y="35200"/>
                    <a:pt x="153903" y="29900"/>
                    <a:pt x="156531" y="28575"/>
                  </a:cubicBezTo>
                  <a:cubicBezTo>
                    <a:pt x="152588" y="28575"/>
                    <a:pt x="148646" y="28575"/>
                    <a:pt x="144703" y="28575"/>
                  </a:cubicBezTo>
                  <a:close/>
                  <a:moveTo>
                    <a:pt x="164533" y="0"/>
                  </a:moveTo>
                  <a:cubicBezTo>
                    <a:pt x="205215" y="0"/>
                    <a:pt x="240648" y="17090"/>
                    <a:pt x="266895" y="48642"/>
                  </a:cubicBezTo>
                  <a:cubicBezTo>
                    <a:pt x="285268" y="72305"/>
                    <a:pt x="294454" y="99914"/>
                    <a:pt x="291829" y="130150"/>
                  </a:cubicBezTo>
                  <a:cubicBezTo>
                    <a:pt x="289205" y="155129"/>
                    <a:pt x="278706" y="181422"/>
                    <a:pt x="269520" y="206400"/>
                  </a:cubicBezTo>
                  <a:cubicBezTo>
                    <a:pt x="253772" y="247154"/>
                    <a:pt x="239336" y="286594"/>
                    <a:pt x="257709" y="324718"/>
                  </a:cubicBezTo>
                  <a:cubicBezTo>
                    <a:pt x="257709" y="327348"/>
                    <a:pt x="257709" y="329977"/>
                    <a:pt x="256396" y="332606"/>
                  </a:cubicBezTo>
                  <a:cubicBezTo>
                    <a:pt x="255084" y="335236"/>
                    <a:pt x="252459" y="336550"/>
                    <a:pt x="249835" y="336550"/>
                  </a:cubicBezTo>
                  <a:cubicBezTo>
                    <a:pt x="249835" y="336550"/>
                    <a:pt x="249835" y="336550"/>
                    <a:pt x="105478" y="336550"/>
                  </a:cubicBezTo>
                  <a:cubicBezTo>
                    <a:pt x="101541" y="336550"/>
                    <a:pt x="98916" y="333921"/>
                    <a:pt x="97604" y="331292"/>
                  </a:cubicBezTo>
                  <a:cubicBezTo>
                    <a:pt x="96292" y="328662"/>
                    <a:pt x="96292" y="327348"/>
                    <a:pt x="96292" y="315516"/>
                  </a:cubicBezTo>
                  <a:cubicBezTo>
                    <a:pt x="96292" y="314201"/>
                    <a:pt x="96292" y="312887"/>
                    <a:pt x="96292" y="312887"/>
                  </a:cubicBezTo>
                  <a:cubicBezTo>
                    <a:pt x="94979" y="294481"/>
                    <a:pt x="87105" y="294481"/>
                    <a:pt x="71357" y="294481"/>
                  </a:cubicBezTo>
                  <a:cubicBezTo>
                    <a:pt x="58234" y="294481"/>
                    <a:pt x="42486" y="294481"/>
                    <a:pt x="31987" y="278706"/>
                  </a:cubicBezTo>
                  <a:cubicBezTo>
                    <a:pt x="24113" y="266874"/>
                    <a:pt x="24113" y="251098"/>
                    <a:pt x="25426" y="236637"/>
                  </a:cubicBezTo>
                  <a:cubicBezTo>
                    <a:pt x="25426" y="224805"/>
                    <a:pt x="25426" y="212973"/>
                    <a:pt x="21489" y="209029"/>
                  </a:cubicBezTo>
                  <a:cubicBezTo>
                    <a:pt x="21489" y="207715"/>
                    <a:pt x="17552" y="206400"/>
                    <a:pt x="16239" y="205085"/>
                  </a:cubicBezTo>
                  <a:cubicBezTo>
                    <a:pt x="10990" y="202456"/>
                    <a:pt x="3116" y="199827"/>
                    <a:pt x="491" y="191939"/>
                  </a:cubicBezTo>
                  <a:cubicBezTo>
                    <a:pt x="-821" y="187995"/>
                    <a:pt x="491" y="182736"/>
                    <a:pt x="4428" y="177478"/>
                  </a:cubicBezTo>
                  <a:cubicBezTo>
                    <a:pt x="17552" y="156443"/>
                    <a:pt x="20176" y="144612"/>
                    <a:pt x="24113" y="126206"/>
                  </a:cubicBezTo>
                  <a:cubicBezTo>
                    <a:pt x="25426" y="118319"/>
                    <a:pt x="26738" y="109116"/>
                    <a:pt x="29363" y="97284"/>
                  </a:cubicBezTo>
                  <a:cubicBezTo>
                    <a:pt x="38549" y="68361"/>
                    <a:pt x="55609" y="43383"/>
                    <a:pt x="81856" y="26293"/>
                  </a:cubicBezTo>
                  <a:cubicBezTo>
                    <a:pt x="105478" y="9202"/>
                    <a:pt x="135662" y="0"/>
                    <a:pt x="1645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22" name="椭圆 16"/>
            <p:cNvSpPr/>
            <p:nvPr/>
          </p:nvSpPr>
          <p:spPr>
            <a:xfrm>
              <a:off x="5938921" y="3525746"/>
              <a:ext cx="337460" cy="334230"/>
            </a:xfrm>
            <a:custGeom>
              <a:gdLst>
                <a:gd fmla="*/ 292147 w 331788" name="connsiteX0"/>
                <a:gd fmla="*/ 109538 h 328613" name="connsiteY0"/>
                <a:gd fmla="*/ 327025 w 331788" name="connsiteX1"/>
                <a:gd fmla="*/ 145621 h 328613" name="connsiteY1"/>
                <a:gd fmla="*/ 327025 w 331788" name="connsiteX2"/>
                <a:gd fmla="*/ 229385 h 328613" name="connsiteY2"/>
                <a:gd fmla="*/ 293438 w 331788" name="connsiteX3"/>
                <a:gd fmla="*/ 264179 h 328613" name="connsiteY3"/>
                <a:gd fmla="*/ 252101 w 331788" name="connsiteX4"/>
                <a:gd fmla="*/ 264179 h 328613" name="connsiteY4"/>
                <a:gd fmla="*/ 252101 w 331788" name="connsiteX5"/>
                <a:gd fmla="*/ 319593 h 328613" name="connsiteY5"/>
                <a:gd fmla="*/ 243059 w 331788" name="connsiteX6"/>
                <a:gd fmla="*/ 328613 h 328613" name="connsiteY6"/>
                <a:gd fmla="*/ 205596 w 331788" name="connsiteX7"/>
                <a:gd fmla="*/ 328613 h 328613" name="connsiteY7"/>
                <a:gd fmla="*/ 195262 w 331788" name="connsiteX8"/>
                <a:gd fmla="*/ 319593 h 328613" name="connsiteY8"/>
                <a:gd fmla="*/ 195262 w 331788" name="connsiteX9"/>
                <a:gd fmla="*/ 235829 h 328613" name="connsiteY9"/>
                <a:gd fmla="*/ 224973 w 331788" name="connsiteX10"/>
                <a:gd fmla="*/ 207478 h 328613" name="connsiteY10"/>
                <a:gd fmla="*/ 255976 w 331788" name="connsiteX11"/>
                <a:gd fmla="*/ 207478 h 328613" name="connsiteY11"/>
                <a:gd fmla="*/ 255976 w 331788" name="connsiteX12"/>
                <a:gd fmla="*/ 145621 h 328613" name="connsiteY12"/>
                <a:gd fmla="*/ 292147 w 331788" name="connsiteX13"/>
                <a:gd fmla="*/ 109538 h 328613" name="connsiteY13"/>
                <a:gd fmla="*/ 38473 w 331788" name="connsiteX14"/>
                <a:gd fmla="*/ 109538 h 328613" name="connsiteY14"/>
                <a:gd fmla="*/ 75079 w 331788" name="connsiteX15"/>
                <a:gd fmla="*/ 145621 h 328613" name="connsiteY15"/>
                <a:gd fmla="*/ 75079 w 331788" name="connsiteX16"/>
                <a:gd fmla="*/ 207478 h 328613" name="connsiteY16"/>
                <a:gd fmla="*/ 106456 w 331788" name="connsiteX17"/>
                <a:gd fmla="*/ 207478 h 328613" name="connsiteY17"/>
                <a:gd fmla="*/ 136525 w 331788" name="connsiteX18"/>
                <a:gd fmla="*/ 235829 h 328613" name="connsiteY18"/>
                <a:gd fmla="*/ 136525 w 331788" name="connsiteX19"/>
                <a:gd fmla="*/ 319593 h 328613" name="connsiteY19"/>
                <a:gd fmla="*/ 126066 w 331788" name="connsiteX20"/>
                <a:gd fmla="*/ 328613 h 328613" name="connsiteY20"/>
                <a:gd fmla="*/ 88153 w 331788" name="connsiteX21"/>
                <a:gd fmla="*/ 328613 h 328613" name="connsiteY21"/>
                <a:gd fmla="*/ 79001 w 331788" name="connsiteX22"/>
                <a:gd fmla="*/ 319593 h 328613" name="connsiteY22"/>
                <a:gd fmla="*/ 79001 w 331788" name="connsiteX23"/>
                <a:gd fmla="*/ 264179 h 328613" name="connsiteY23"/>
                <a:gd fmla="*/ 37166 w 331788" name="connsiteX24"/>
                <a:gd fmla="*/ 264179 h 328613" name="connsiteY24"/>
                <a:gd fmla="*/ 3175 w 331788" name="connsiteX25"/>
                <a:gd fmla="*/ 229385 h 328613" name="connsiteY25"/>
                <a:gd fmla="*/ 3175 w 331788" name="connsiteX26"/>
                <a:gd fmla="*/ 145621 h 328613" name="connsiteY26"/>
                <a:gd fmla="*/ 38473 w 331788" name="connsiteX27"/>
                <a:gd fmla="*/ 109538 h 328613" name="connsiteY27"/>
                <a:gd fmla="*/ 160734 w 331788" name="connsiteX28"/>
                <a:gd fmla="*/ 88900 h 328613" name="connsiteY28"/>
                <a:gd fmla="*/ 171053 w 331788" name="connsiteX29"/>
                <a:gd fmla="*/ 88900 h 328613" name="connsiteY29"/>
                <a:gd fmla="*/ 173633 w 331788" name="connsiteX30"/>
                <a:gd fmla="*/ 90195 h 328613" name="connsiteY30"/>
                <a:gd fmla="*/ 174923 w 331788" name="connsiteX31"/>
                <a:gd fmla="*/ 95375 h 328613" name="connsiteY31"/>
                <a:gd fmla="*/ 169763 w 331788" name="connsiteX32"/>
                <a:gd fmla="*/ 103146 h 328613" name="connsiteY32"/>
                <a:gd fmla="*/ 172343 w 331788" name="connsiteX33"/>
                <a:gd fmla="*/ 123867 h 328613" name="connsiteY33"/>
                <a:gd fmla="*/ 167184 w 331788" name="connsiteX34"/>
                <a:gd fmla="*/ 136818 h 328613" name="connsiteY34"/>
                <a:gd fmla="*/ 164604 w 331788" name="connsiteX35"/>
                <a:gd fmla="*/ 136818 h 328613" name="connsiteY35"/>
                <a:gd fmla="*/ 159444 w 331788" name="connsiteX36"/>
                <a:gd fmla="*/ 123867 h 328613" name="connsiteY36"/>
                <a:gd fmla="*/ 162024 w 331788" name="connsiteX37"/>
                <a:gd fmla="*/ 103146 h 328613" name="connsiteY37"/>
                <a:gd fmla="*/ 156865 w 331788" name="connsiteX38"/>
                <a:gd fmla="*/ 95375 h 328613" name="connsiteY38"/>
                <a:gd fmla="*/ 158155 w 331788" name="connsiteX39"/>
                <a:gd fmla="*/ 90195 h 328613" name="connsiteY39"/>
                <a:gd fmla="*/ 160734 w 331788" name="connsiteX40"/>
                <a:gd fmla="*/ 88900 h 328613" name="connsiteY40"/>
                <a:gd fmla="*/ 136182 w 331788" name="connsiteX41"/>
                <a:gd fmla="*/ 88900 h 328613" name="connsiteY41"/>
                <a:gd fmla="*/ 138766 w 331788" name="connsiteX42"/>
                <a:gd fmla="*/ 91502 h 328613" name="connsiteY42"/>
                <a:gd fmla="*/ 165893 w 331788" name="connsiteX43"/>
                <a:gd fmla="*/ 165652 h 328613" name="connsiteY43"/>
                <a:gd fmla="*/ 193021 w 331788" name="connsiteX44"/>
                <a:gd fmla="*/ 91502 h 328613" name="connsiteY44"/>
                <a:gd fmla="*/ 196897 w 331788" name="connsiteX45"/>
                <a:gd fmla="*/ 90201 h 328613" name="connsiteY45"/>
                <a:gd fmla="*/ 208523 w 331788" name="connsiteX46"/>
                <a:gd fmla="*/ 92802 h 328613" name="connsiteY46"/>
                <a:gd fmla="*/ 231775 w 331788" name="connsiteX47"/>
                <a:gd fmla="*/ 125325 h 328613" name="connsiteY47"/>
                <a:gd fmla="*/ 231775 w 331788" name="connsiteX48"/>
                <a:gd fmla="*/ 176059 h 328613" name="connsiteY48"/>
                <a:gd fmla="*/ 226608 w 331788" name="connsiteX49"/>
                <a:gd fmla="*/ 182563 h 328613" name="connsiteY49"/>
                <a:gd fmla="*/ 105179 w 331788" name="connsiteX50"/>
                <a:gd fmla="*/ 182563 h 328613" name="connsiteY50"/>
                <a:gd fmla="*/ 100012 w 331788" name="connsiteX51"/>
                <a:gd fmla="*/ 176059 h 328613" name="connsiteY51"/>
                <a:gd fmla="*/ 100012 w 331788" name="connsiteX52"/>
                <a:gd fmla="*/ 125325 h 328613" name="connsiteY52"/>
                <a:gd fmla="*/ 123264 w 331788" name="connsiteX53"/>
                <a:gd fmla="*/ 92802 h 328613" name="connsiteY53"/>
                <a:gd fmla="*/ 134890 w 331788" name="connsiteX54"/>
                <a:gd fmla="*/ 90201 h 328613" name="connsiteY54"/>
                <a:gd fmla="*/ 136182 w 331788" name="connsiteX55"/>
                <a:gd fmla="*/ 88900 h 328613" name="connsiteY55"/>
                <a:gd fmla="*/ 292100 w 331788" name="connsiteX56"/>
                <a:gd fmla="*/ 19050 h 328613" name="connsiteY56"/>
                <a:gd fmla="*/ 331788 w 331788" name="connsiteX57"/>
                <a:gd fmla="*/ 58738 h 328613" name="connsiteY57"/>
                <a:gd fmla="*/ 292100 w 331788" name="connsiteX58"/>
                <a:gd fmla="*/ 98426 h 328613" name="connsiteY58"/>
                <a:gd fmla="*/ 252412 w 331788" name="connsiteX59"/>
                <a:gd fmla="*/ 58738 h 328613" name="connsiteY59"/>
                <a:gd fmla="*/ 292100 w 331788" name="connsiteX60"/>
                <a:gd fmla="*/ 19050 h 328613" name="connsiteY60"/>
                <a:gd fmla="*/ 39688 w 331788" name="connsiteX61"/>
                <a:gd fmla="*/ 19050 h 328613" name="connsiteY61"/>
                <a:gd fmla="*/ 79376 w 331788" name="connsiteX62"/>
                <a:gd fmla="*/ 58738 h 328613" name="connsiteY62"/>
                <a:gd fmla="*/ 39688 w 331788" name="connsiteX63"/>
                <a:gd fmla="*/ 98426 h 328613" name="connsiteY63"/>
                <a:gd fmla="*/ 0 w 331788" name="connsiteX64"/>
                <a:gd fmla="*/ 58738 h 328613" name="connsiteY64"/>
                <a:gd fmla="*/ 39688 w 331788" name="connsiteX65"/>
                <a:gd fmla="*/ 19050 h 328613" name="connsiteY65"/>
                <a:gd fmla="*/ 165894 w 331788" name="connsiteX66"/>
                <a:gd fmla="*/ 0 h 328613" name="connsiteY66"/>
                <a:gd fmla="*/ 204788 w 331788" name="connsiteX67"/>
                <a:gd fmla="*/ 39688 h 328613" name="connsiteY67"/>
                <a:gd fmla="*/ 165894 w 331788" name="connsiteX68"/>
                <a:gd fmla="*/ 79376 h 328613" name="connsiteY68"/>
                <a:gd fmla="*/ 127000 w 331788" name="connsiteX69"/>
                <a:gd fmla="*/ 39688 h 328613" name="connsiteY69"/>
                <a:gd fmla="*/ 165894 w 331788" name="connsiteX70"/>
                <a:gd fmla="*/ 0 h 328613" name="connsiteY7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b="b" l="l" r="r" t="t"/>
              <a:pathLst>
                <a:path h="328613" w="331788">
                  <a:moveTo>
                    <a:pt x="292147" y="109538"/>
                  </a:moveTo>
                  <a:cubicBezTo>
                    <a:pt x="311524" y="109538"/>
                    <a:pt x="327025" y="126291"/>
                    <a:pt x="327025" y="145621"/>
                  </a:cubicBezTo>
                  <a:cubicBezTo>
                    <a:pt x="327025" y="145621"/>
                    <a:pt x="327025" y="145621"/>
                    <a:pt x="327025" y="229385"/>
                  </a:cubicBezTo>
                  <a:cubicBezTo>
                    <a:pt x="327025" y="248715"/>
                    <a:pt x="311524" y="264179"/>
                    <a:pt x="293438" y="264179"/>
                  </a:cubicBezTo>
                  <a:cubicBezTo>
                    <a:pt x="293438" y="264179"/>
                    <a:pt x="293438" y="264179"/>
                    <a:pt x="252101" y="264179"/>
                  </a:cubicBezTo>
                  <a:cubicBezTo>
                    <a:pt x="252101" y="264179"/>
                    <a:pt x="252101" y="264179"/>
                    <a:pt x="252101" y="319593"/>
                  </a:cubicBezTo>
                  <a:cubicBezTo>
                    <a:pt x="252101" y="324747"/>
                    <a:pt x="248226" y="328613"/>
                    <a:pt x="243059" y="328613"/>
                  </a:cubicBezTo>
                  <a:cubicBezTo>
                    <a:pt x="243059" y="328613"/>
                    <a:pt x="243059" y="328613"/>
                    <a:pt x="205596" y="328613"/>
                  </a:cubicBezTo>
                  <a:cubicBezTo>
                    <a:pt x="199138" y="328613"/>
                    <a:pt x="195262" y="324747"/>
                    <a:pt x="195262" y="319593"/>
                  </a:cubicBezTo>
                  <a:cubicBezTo>
                    <a:pt x="195262" y="319593"/>
                    <a:pt x="195262" y="319593"/>
                    <a:pt x="195262" y="235829"/>
                  </a:cubicBezTo>
                  <a:cubicBezTo>
                    <a:pt x="195262" y="220364"/>
                    <a:pt x="208180" y="207478"/>
                    <a:pt x="224973" y="207478"/>
                  </a:cubicBezTo>
                  <a:cubicBezTo>
                    <a:pt x="224973" y="207478"/>
                    <a:pt x="224973" y="207478"/>
                    <a:pt x="255976" y="207478"/>
                  </a:cubicBezTo>
                  <a:cubicBezTo>
                    <a:pt x="255976" y="207478"/>
                    <a:pt x="255976" y="207478"/>
                    <a:pt x="255976" y="145621"/>
                  </a:cubicBezTo>
                  <a:cubicBezTo>
                    <a:pt x="255976" y="126291"/>
                    <a:pt x="271478" y="109538"/>
                    <a:pt x="292147" y="109538"/>
                  </a:cubicBezTo>
                  <a:close/>
                  <a:moveTo>
                    <a:pt x="38473" y="109538"/>
                  </a:moveTo>
                  <a:cubicBezTo>
                    <a:pt x="59391" y="109538"/>
                    <a:pt x="75079" y="126291"/>
                    <a:pt x="75079" y="145621"/>
                  </a:cubicBezTo>
                  <a:cubicBezTo>
                    <a:pt x="75079" y="145621"/>
                    <a:pt x="75079" y="145621"/>
                    <a:pt x="75079" y="207478"/>
                  </a:cubicBezTo>
                  <a:cubicBezTo>
                    <a:pt x="75079" y="207478"/>
                    <a:pt x="75079" y="207478"/>
                    <a:pt x="106456" y="207478"/>
                  </a:cubicBezTo>
                  <a:cubicBezTo>
                    <a:pt x="123451" y="207478"/>
                    <a:pt x="136525" y="220364"/>
                    <a:pt x="136525" y="235829"/>
                  </a:cubicBezTo>
                  <a:cubicBezTo>
                    <a:pt x="136525" y="235829"/>
                    <a:pt x="136525" y="235829"/>
                    <a:pt x="136525" y="319593"/>
                  </a:cubicBezTo>
                  <a:cubicBezTo>
                    <a:pt x="136525" y="324747"/>
                    <a:pt x="132603" y="328613"/>
                    <a:pt x="126066" y="328613"/>
                  </a:cubicBezTo>
                  <a:cubicBezTo>
                    <a:pt x="126066" y="328613"/>
                    <a:pt x="126066" y="328613"/>
                    <a:pt x="88153" y="328613"/>
                  </a:cubicBezTo>
                  <a:cubicBezTo>
                    <a:pt x="82923" y="328613"/>
                    <a:pt x="79001" y="324747"/>
                    <a:pt x="79001" y="319593"/>
                  </a:cubicBezTo>
                  <a:cubicBezTo>
                    <a:pt x="79001" y="319593"/>
                    <a:pt x="79001" y="319593"/>
                    <a:pt x="79001" y="264179"/>
                  </a:cubicBezTo>
                  <a:cubicBezTo>
                    <a:pt x="79001" y="264179"/>
                    <a:pt x="79001" y="264179"/>
                    <a:pt x="37166" y="264179"/>
                  </a:cubicBezTo>
                  <a:cubicBezTo>
                    <a:pt x="18863" y="264179"/>
                    <a:pt x="3175" y="248715"/>
                    <a:pt x="3175" y="229385"/>
                  </a:cubicBezTo>
                  <a:cubicBezTo>
                    <a:pt x="3175" y="229385"/>
                    <a:pt x="3175" y="229385"/>
                    <a:pt x="3175" y="145621"/>
                  </a:cubicBezTo>
                  <a:cubicBezTo>
                    <a:pt x="3175" y="126291"/>
                    <a:pt x="18863" y="109538"/>
                    <a:pt x="38473" y="109538"/>
                  </a:cubicBezTo>
                  <a:close/>
                  <a:moveTo>
                    <a:pt x="160734" y="88900"/>
                  </a:moveTo>
                  <a:cubicBezTo>
                    <a:pt x="160734" y="88900"/>
                    <a:pt x="160734" y="88900"/>
                    <a:pt x="171053" y="88900"/>
                  </a:cubicBezTo>
                  <a:cubicBezTo>
                    <a:pt x="172343" y="88900"/>
                    <a:pt x="173633" y="90195"/>
                    <a:pt x="173633" y="90195"/>
                  </a:cubicBezTo>
                  <a:cubicBezTo>
                    <a:pt x="174923" y="92785"/>
                    <a:pt x="176213" y="94080"/>
                    <a:pt x="174923" y="95375"/>
                  </a:cubicBezTo>
                  <a:cubicBezTo>
                    <a:pt x="174923" y="95375"/>
                    <a:pt x="174923" y="95375"/>
                    <a:pt x="169763" y="103146"/>
                  </a:cubicBezTo>
                  <a:cubicBezTo>
                    <a:pt x="169763" y="103146"/>
                    <a:pt x="169763" y="103146"/>
                    <a:pt x="172343" y="123867"/>
                  </a:cubicBezTo>
                  <a:cubicBezTo>
                    <a:pt x="172343" y="123867"/>
                    <a:pt x="172343" y="123867"/>
                    <a:pt x="167184" y="136818"/>
                  </a:cubicBezTo>
                  <a:cubicBezTo>
                    <a:pt x="167184" y="138113"/>
                    <a:pt x="164604" y="138113"/>
                    <a:pt x="164604" y="136818"/>
                  </a:cubicBezTo>
                  <a:cubicBezTo>
                    <a:pt x="164604" y="136818"/>
                    <a:pt x="164604" y="136818"/>
                    <a:pt x="159444" y="123867"/>
                  </a:cubicBezTo>
                  <a:cubicBezTo>
                    <a:pt x="159444" y="123867"/>
                    <a:pt x="159444" y="123867"/>
                    <a:pt x="162024" y="103146"/>
                  </a:cubicBezTo>
                  <a:cubicBezTo>
                    <a:pt x="162024" y="103146"/>
                    <a:pt x="162024" y="103146"/>
                    <a:pt x="156865" y="95375"/>
                  </a:cubicBezTo>
                  <a:cubicBezTo>
                    <a:pt x="155575" y="94080"/>
                    <a:pt x="156865" y="92785"/>
                    <a:pt x="158155" y="90195"/>
                  </a:cubicBezTo>
                  <a:cubicBezTo>
                    <a:pt x="158155" y="90195"/>
                    <a:pt x="159444" y="88900"/>
                    <a:pt x="160734" y="88900"/>
                  </a:cubicBezTo>
                  <a:close/>
                  <a:moveTo>
                    <a:pt x="136182" y="88900"/>
                  </a:moveTo>
                  <a:cubicBezTo>
                    <a:pt x="137474" y="88900"/>
                    <a:pt x="138766" y="90201"/>
                    <a:pt x="138766" y="91502"/>
                  </a:cubicBezTo>
                  <a:cubicBezTo>
                    <a:pt x="138766" y="91502"/>
                    <a:pt x="138766" y="91502"/>
                    <a:pt x="165893" y="165652"/>
                  </a:cubicBezTo>
                  <a:cubicBezTo>
                    <a:pt x="165893" y="165652"/>
                    <a:pt x="165893" y="165652"/>
                    <a:pt x="193021" y="91502"/>
                  </a:cubicBezTo>
                  <a:cubicBezTo>
                    <a:pt x="193021" y="90201"/>
                    <a:pt x="195605" y="88900"/>
                    <a:pt x="196897" y="90201"/>
                  </a:cubicBezTo>
                  <a:cubicBezTo>
                    <a:pt x="196897" y="90201"/>
                    <a:pt x="196897" y="90201"/>
                    <a:pt x="208523" y="92802"/>
                  </a:cubicBezTo>
                  <a:cubicBezTo>
                    <a:pt x="222733" y="98006"/>
                    <a:pt x="231775" y="111015"/>
                    <a:pt x="231775" y="125325"/>
                  </a:cubicBezTo>
                  <a:cubicBezTo>
                    <a:pt x="231775" y="125325"/>
                    <a:pt x="231775" y="125325"/>
                    <a:pt x="231775" y="176059"/>
                  </a:cubicBezTo>
                  <a:cubicBezTo>
                    <a:pt x="231775" y="179961"/>
                    <a:pt x="229192" y="182563"/>
                    <a:pt x="226608" y="182563"/>
                  </a:cubicBezTo>
                  <a:cubicBezTo>
                    <a:pt x="226608" y="182563"/>
                    <a:pt x="226608" y="182563"/>
                    <a:pt x="105179" y="182563"/>
                  </a:cubicBezTo>
                  <a:cubicBezTo>
                    <a:pt x="102595" y="182563"/>
                    <a:pt x="100012" y="179961"/>
                    <a:pt x="100012" y="176059"/>
                  </a:cubicBezTo>
                  <a:cubicBezTo>
                    <a:pt x="100012" y="176059"/>
                    <a:pt x="100012" y="176059"/>
                    <a:pt x="100012" y="125325"/>
                  </a:cubicBezTo>
                  <a:cubicBezTo>
                    <a:pt x="100012" y="111015"/>
                    <a:pt x="109054" y="98006"/>
                    <a:pt x="123264" y="92802"/>
                  </a:cubicBezTo>
                  <a:cubicBezTo>
                    <a:pt x="123264" y="92802"/>
                    <a:pt x="123264" y="92802"/>
                    <a:pt x="134890" y="90201"/>
                  </a:cubicBezTo>
                  <a:cubicBezTo>
                    <a:pt x="134890" y="88900"/>
                    <a:pt x="134890" y="88900"/>
                    <a:pt x="136182" y="88900"/>
                  </a:cubicBezTo>
                  <a:close/>
                  <a:moveTo>
                    <a:pt x="292100" y="19050"/>
                  </a:moveTo>
                  <a:cubicBezTo>
                    <a:pt x="314019" y="19050"/>
                    <a:pt x="331788" y="36819"/>
                    <a:pt x="331788" y="58738"/>
                  </a:cubicBezTo>
                  <a:cubicBezTo>
                    <a:pt x="331788" y="80657"/>
                    <a:pt x="314019" y="98426"/>
                    <a:pt x="292100" y="98426"/>
                  </a:cubicBezTo>
                  <a:cubicBezTo>
                    <a:pt x="270181" y="98426"/>
                    <a:pt x="252412" y="80657"/>
                    <a:pt x="252412" y="58738"/>
                  </a:cubicBezTo>
                  <a:cubicBezTo>
                    <a:pt x="252412" y="36819"/>
                    <a:pt x="270181" y="19050"/>
                    <a:pt x="292100" y="19050"/>
                  </a:cubicBezTo>
                  <a:close/>
                  <a:moveTo>
                    <a:pt x="39688" y="19050"/>
                  </a:moveTo>
                  <a:cubicBezTo>
                    <a:pt x="61607" y="19050"/>
                    <a:pt x="79376" y="36819"/>
                    <a:pt x="79376" y="58738"/>
                  </a:cubicBezTo>
                  <a:cubicBezTo>
                    <a:pt x="79376" y="80657"/>
                    <a:pt x="61607" y="98426"/>
                    <a:pt x="39688" y="98426"/>
                  </a:cubicBezTo>
                  <a:cubicBezTo>
                    <a:pt x="17769" y="98426"/>
                    <a:pt x="0" y="80657"/>
                    <a:pt x="0" y="58738"/>
                  </a:cubicBezTo>
                  <a:cubicBezTo>
                    <a:pt x="0" y="36819"/>
                    <a:pt x="17769" y="19050"/>
                    <a:pt x="39688" y="19050"/>
                  </a:cubicBezTo>
                  <a:close/>
                  <a:moveTo>
                    <a:pt x="165894" y="0"/>
                  </a:moveTo>
                  <a:cubicBezTo>
                    <a:pt x="187375" y="0"/>
                    <a:pt x="204788" y="17769"/>
                    <a:pt x="204788" y="39688"/>
                  </a:cubicBezTo>
                  <a:cubicBezTo>
                    <a:pt x="204788" y="61607"/>
                    <a:pt x="187375" y="79376"/>
                    <a:pt x="165894" y="79376"/>
                  </a:cubicBezTo>
                  <a:cubicBezTo>
                    <a:pt x="144413" y="79376"/>
                    <a:pt x="127000" y="61607"/>
                    <a:pt x="127000" y="39688"/>
                  </a:cubicBezTo>
                  <a:cubicBezTo>
                    <a:pt x="127000" y="17769"/>
                    <a:pt x="144413" y="0"/>
                    <a:pt x="16589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23" name="椭圆 17"/>
            <p:cNvSpPr/>
            <p:nvPr/>
          </p:nvSpPr>
          <p:spPr>
            <a:xfrm>
              <a:off x="6858467" y="3524131"/>
              <a:ext cx="335844" cy="337460"/>
            </a:xfrm>
            <a:custGeom>
              <a:gdLst>
                <a:gd fmla="*/ 119063 w 330200" name="connsiteX0"/>
                <a:gd fmla="*/ 203200 h 331788" name="connsiteY0"/>
                <a:gd fmla="*/ 137172 w 330200" name="connsiteX1"/>
                <a:gd fmla="*/ 203200 h 331788" name="connsiteY1"/>
                <a:gd fmla="*/ 153988 w 330200" name="connsiteX2"/>
                <a:gd fmla="*/ 229508 h 331788" name="connsiteY2"/>
                <a:gd fmla="*/ 153988 w 330200" name="connsiteX3"/>
                <a:gd fmla="*/ 249238 h 331788" name="connsiteY3"/>
                <a:gd fmla="*/ 119063 w 330200" name="connsiteX4"/>
                <a:gd fmla="*/ 203200 h 331788" name="connsiteY4"/>
                <a:gd fmla="*/ 176213 w 330200" name="connsiteX5"/>
                <a:gd fmla="*/ 158750 h 331788" name="connsiteY5"/>
                <a:gd fmla="*/ 211138 w 330200" name="connsiteX6"/>
                <a:gd fmla="*/ 203994 h 331788" name="connsiteY6"/>
                <a:gd fmla="*/ 176213 w 330200" name="connsiteX7"/>
                <a:gd fmla="*/ 249238 h 331788" name="connsiteY7"/>
                <a:gd fmla="*/ 176213 w 330200" name="connsiteX8"/>
                <a:gd fmla="*/ 229848 h 331788" name="connsiteY8"/>
                <a:gd fmla="*/ 193029 w 330200" name="connsiteX9"/>
                <a:gd fmla="*/ 203994 h 331788" name="connsiteY9"/>
                <a:gd fmla="*/ 176213 w 330200" name="connsiteX10"/>
                <a:gd fmla="*/ 178141 h 331788" name="connsiteY10"/>
                <a:gd fmla="*/ 176213 w 330200" name="connsiteX11"/>
                <a:gd fmla="*/ 158750 h 331788" name="connsiteY11"/>
                <a:gd fmla="*/ 176213 w 330200" name="connsiteX12"/>
                <a:gd fmla="*/ 82550 h 331788" name="connsiteY12"/>
                <a:gd fmla="*/ 211138 w 330200" name="connsiteX13"/>
                <a:gd fmla="*/ 128588 h 331788" name="connsiteY13"/>
                <a:gd fmla="*/ 193029 w 330200" name="connsiteX14"/>
                <a:gd fmla="*/ 128588 h 331788" name="connsiteY14"/>
                <a:gd fmla="*/ 176213 w 330200" name="connsiteX15"/>
                <a:gd fmla="*/ 102281 h 331788" name="connsiteY15"/>
                <a:gd fmla="*/ 176213 w 330200" name="connsiteX16"/>
                <a:gd fmla="*/ 82550 h 331788" name="connsiteY16"/>
                <a:gd fmla="*/ 153988 w 330200" name="connsiteX17"/>
                <a:gd fmla="*/ 82550 h 331788" name="connsiteY17"/>
                <a:gd fmla="*/ 153988 w 330200" name="connsiteX18"/>
                <a:gd fmla="*/ 101941 h 331788" name="connsiteY18"/>
                <a:gd fmla="*/ 137172 w 330200" name="connsiteX19"/>
                <a:gd fmla="*/ 127794 h 331788" name="connsiteY19"/>
                <a:gd fmla="*/ 153988 w 330200" name="connsiteX20"/>
                <a:gd fmla="*/ 153648 h 331788" name="connsiteY20"/>
                <a:gd fmla="*/ 153988 w 330200" name="connsiteX21"/>
                <a:gd fmla="*/ 173038 h 331788" name="connsiteY21"/>
                <a:gd fmla="*/ 119063 w 330200" name="connsiteX22"/>
                <a:gd fmla="*/ 127794 h 331788" name="connsiteY22"/>
                <a:gd fmla="*/ 153988 w 330200" name="connsiteX23"/>
                <a:gd fmla="*/ 82550 h 331788" name="connsiteY23"/>
                <a:gd fmla="*/ 157163 w 330200" name="connsiteX24"/>
                <a:gd fmla="*/ 76200 h 331788" name="connsiteY24"/>
                <a:gd fmla="*/ 173038 w 330200" name="connsiteX25"/>
                <a:gd fmla="*/ 76200 h 331788" name="connsiteY25"/>
                <a:gd fmla="*/ 173038 w 330200" name="connsiteX26"/>
                <a:gd fmla="*/ 255588 h 331788" name="connsiteY26"/>
                <a:gd fmla="*/ 157163 w 330200" name="connsiteX27"/>
                <a:gd fmla="*/ 255588 h 331788" name="connsiteY27"/>
                <a:gd fmla="*/ 165101 w 330200" name="connsiteX28"/>
                <a:gd fmla="*/ 33337 h 331788" name="connsiteY28"/>
                <a:gd fmla="*/ 33338 w 330200" name="connsiteX29"/>
                <a:gd fmla="*/ 165894 h 331788" name="connsiteY29"/>
                <a:gd fmla="*/ 165101 w 330200" name="connsiteX30"/>
                <a:gd fmla="*/ 298451 h 331788" name="connsiteY30"/>
                <a:gd fmla="*/ 296864 w 330200" name="connsiteX31"/>
                <a:gd fmla="*/ 165894 h 331788" name="connsiteY31"/>
                <a:gd fmla="*/ 165101 w 330200" name="connsiteX32"/>
                <a:gd fmla="*/ 33337 h 331788" name="connsiteY32"/>
                <a:gd fmla="*/ 165100 w 330200" name="connsiteX33"/>
                <a:gd fmla="*/ 30162 h 331788" name="connsiteY33"/>
                <a:gd fmla="*/ 301625 w 330200" name="connsiteX34"/>
                <a:gd fmla="*/ 165894 h 331788" name="connsiteY34"/>
                <a:gd fmla="*/ 165100 w 330200" name="connsiteX35"/>
                <a:gd fmla="*/ 301626 h 331788" name="connsiteY35"/>
                <a:gd fmla="*/ 28575 w 330200" name="connsiteX36"/>
                <a:gd fmla="*/ 165894 h 331788" name="connsiteY36"/>
                <a:gd fmla="*/ 165100 w 330200" name="connsiteX37"/>
                <a:gd fmla="*/ 30162 h 331788" name="connsiteY37"/>
                <a:gd fmla="*/ 165101 w 330200" name="connsiteX38"/>
                <a:gd fmla="*/ 15875 h 331788" name="connsiteY38"/>
                <a:gd fmla="*/ 14288 w 330200" name="connsiteX39"/>
                <a:gd fmla="*/ 165894 h 331788" name="connsiteY39"/>
                <a:gd fmla="*/ 165101 w 330200" name="connsiteX40"/>
                <a:gd fmla="*/ 315913 h 331788" name="connsiteY40"/>
                <a:gd fmla="*/ 315914 w 330200" name="connsiteX41"/>
                <a:gd fmla="*/ 165894 h 331788" name="connsiteY41"/>
                <a:gd fmla="*/ 165101 w 330200" name="connsiteX42"/>
                <a:gd fmla="*/ 15875 h 331788" name="connsiteY42"/>
                <a:gd fmla="*/ 165100 w 330200" name="connsiteX43"/>
                <a:gd fmla="*/ 0 h 331788" name="connsiteY43"/>
                <a:gd fmla="*/ 330200 w 330200" name="connsiteX44"/>
                <a:gd fmla="*/ 165894 h 331788" name="connsiteY44"/>
                <a:gd fmla="*/ 165100 w 330200" name="connsiteX45"/>
                <a:gd fmla="*/ 331788 h 331788" name="connsiteY45"/>
                <a:gd fmla="*/ 0 w 330200" name="connsiteX46"/>
                <a:gd fmla="*/ 165894 h 331788" name="connsiteY46"/>
                <a:gd fmla="*/ 165100 w 330200" name="connsiteX47"/>
                <a:gd fmla="*/ 0 h 331788" name="connsiteY4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b="b" l="l" r="r" t="t"/>
              <a:pathLst>
                <a:path h="331788" w="330200">
                  <a:moveTo>
                    <a:pt x="119063" y="203200"/>
                  </a:moveTo>
                  <a:cubicBezTo>
                    <a:pt x="119063" y="203200"/>
                    <a:pt x="119063" y="203200"/>
                    <a:pt x="137172" y="203200"/>
                  </a:cubicBezTo>
                  <a:cubicBezTo>
                    <a:pt x="137172" y="215039"/>
                    <a:pt x="143640" y="225562"/>
                    <a:pt x="153988" y="229508"/>
                  </a:cubicBezTo>
                  <a:lnTo>
                    <a:pt x="153988" y="249238"/>
                  </a:lnTo>
                  <a:cubicBezTo>
                    <a:pt x="133292" y="243977"/>
                    <a:pt x="119063" y="225562"/>
                    <a:pt x="119063" y="203200"/>
                  </a:cubicBezTo>
                  <a:close/>
                  <a:moveTo>
                    <a:pt x="176213" y="158750"/>
                  </a:moveTo>
                  <a:cubicBezTo>
                    <a:pt x="196909" y="163921"/>
                    <a:pt x="211138" y="182019"/>
                    <a:pt x="211138" y="203994"/>
                  </a:cubicBezTo>
                  <a:cubicBezTo>
                    <a:pt x="211138" y="225970"/>
                    <a:pt x="196909" y="244068"/>
                    <a:pt x="176213" y="249238"/>
                  </a:cubicBezTo>
                  <a:cubicBezTo>
                    <a:pt x="176213" y="249238"/>
                    <a:pt x="176213" y="249238"/>
                    <a:pt x="176213" y="229848"/>
                  </a:cubicBezTo>
                  <a:cubicBezTo>
                    <a:pt x="186561" y="225970"/>
                    <a:pt x="193029" y="215628"/>
                    <a:pt x="193029" y="203994"/>
                  </a:cubicBezTo>
                  <a:cubicBezTo>
                    <a:pt x="193029" y="192360"/>
                    <a:pt x="186561" y="183311"/>
                    <a:pt x="176213" y="178141"/>
                  </a:cubicBezTo>
                  <a:cubicBezTo>
                    <a:pt x="176213" y="178141"/>
                    <a:pt x="176213" y="178141"/>
                    <a:pt x="176213" y="158750"/>
                  </a:cubicBezTo>
                  <a:close/>
                  <a:moveTo>
                    <a:pt x="176213" y="82550"/>
                  </a:moveTo>
                  <a:cubicBezTo>
                    <a:pt x="196909" y="87812"/>
                    <a:pt x="211138" y="106227"/>
                    <a:pt x="211138" y="128588"/>
                  </a:cubicBezTo>
                  <a:cubicBezTo>
                    <a:pt x="211138" y="128588"/>
                    <a:pt x="211138" y="128588"/>
                    <a:pt x="193029" y="128588"/>
                  </a:cubicBezTo>
                  <a:cubicBezTo>
                    <a:pt x="193029" y="116750"/>
                    <a:pt x="186561" y="106227"/>
                    <a:pt x="176213" y="102281"/>
                  </a:cubicBezTo>
                  <a:cubicBezTo>
                    <a:pt x="176213" y="102281"/>
                    <a:pt x="176213" y="102281"/>
                    <a:pt x="176213" y="82550"/>
                  </a:cubicBezTo>
                  <a:close/>
                  <a:moveTo>
                    <a:pt x="153988" y="82550"/>
                  </a:moveTo>
                  <a:cubicBezTo>
                    <a:pt x="153988" y="82550"/>
                    <a:pt x="153988" y="82550"/>
                    <a:pt x="153988" y="101941"/>
                  </a:cubicBezTo>
                  <a:cubicBezTo>
                    <a:pt x="143640" y="105819"/>
                    <a:pt x="137172" y="116160"/>
                    <a:pt x="137172" y="127794"/>
                  </a:cubicBezTo>
                  <a:cubicBezTo>
                    <a:pt x="137172" y="139428"/>
                    <a:pt x="143640" y="148477"/>
                    <a:pt x="153988" y="153648"/>
                  </a:cubicBezTo>
                  <a:cubicBezTo>
                    <a:pt x="153988" y="153648"/>
                    <a:pt x="153988" y="153648"/>
                    <a:pt x="153988" y="173038"/>
                  </a:cubicBezTo>
                  <a:cubicBezTo>
                    <a:pt x="133292" y="167868"/>
                    <a:pt x="119063" y="149770"/>
                    <a:pt x="119063" y="127794"/>
                  </a:cubicBezTo>
                  <a:cubicBezTo>
                    <a:pt x="119063" y="105819"/>
                    <a:pt x="133292" y="87721"/>
                    <a:pt x="153988" y="82550"/>
                  </a:cubicBezTo>
                  <a:close/>
                  <a:moveTo>
                    <a:pt x="157163" y="76200"/>
                  </a:moveTo>
                  <a:lnTo>
                    <a:pt x="173038" y="76200"/>
                  </a:lnTo>
                  <a:lnTo>
                    <a:pt x="173038" y="255588"/>
                  </a:lnTo>
                  <a:lnTo>
                    <a:pt x="157163" y="255588"/>
                  </a:lnTo>
                  <a:close/>
                  <a:moveTo>
                    <a:pt x="165101" y="33337"/>
                  </a:moveTo>
                  <a:cubicBezTo>
                    <a:pt x="92330" y="33337"/>
                    <a:pt x="33338" y="92685"/>
                    <a:pt x="33338" y="165894"/>
                  </a:cubicBezTo>
                  <a:cubicBezTo>
                    <a:pt x="33338" y="239103"/>
                    <a:pt x="92330" y="298451"/>
                    <a:pt x="165101" y="298451"/>
                  </a:cubicBezTo>
                  <a:cubicBezTo>
                    <a:pt x="237872" y="298451"/>
                    <a:pt x="296864" y="239103"/>
                    <a:pt x="296864" y="165894"/>
                  </a:cubicBezTo>
                  <a:cubicBezTo>
                    <a:pt x="296864" y="92685"/>
                    <a:pt x="237872" y="33337"/>
                    <a:pt x="165101" y="33337"/>
                  </a:cubicBezTo>
                  <a:close/>
                  <a:moveTo>
                    <a:pt x="165100" y="30162"/>
                  </a:moveTo>
                  <a:cubicBezTo>
                    <a:pt x="240501" y="30162"/>
                    <a:pt x="301625" y="90931"/>
                    <a:pt x="301625" y="165894"/>
                  </a:cubicBezTo>
                  <a:cubicBezTo>
                    <a:pt x="301625" y="240857"/>
                    <a:pt x="240501" y="301626"/>
                    <a:pt x="165100" y="301626"/>
                  </a:cubicBezTo>
                  <a:cubicBezTo>
                    <a:pt x="89699" y="301626"/>
                    <a:pt x="28575" y="240857"/>
                    <a:pt x="28575" y="165894"/>
                  </a:cubicBezTo>
                  <a:cubicBezTo>
                    <a:pt x="28575" y="90931"/>
                    <a:pt x="89699" y="30162"/>
                    <a:pt x="165100" y="30162"/>
                  </a:cubicBezTo>
                  <a:close/>
                  <a:moveTo>
                    <a:pt x="165101" y="15875"/>
                  </a:moveTo>
                  <a:cubicBezTo>
                    <a:pt x="81809" y="15875"/>
                    <a:pt x="14288" y="83041"/>
                    <a:pt x="14288" y="165894"/>
                  </a:cubicBezTo>
                  <a:cubicBezTo>
                    <a:pt x="14288" y="248747"/>
                    <a:pt x="81809" y="315913"/>
                    <a:pt x="165101" y="315913"/>
                  </a:cubicBezTo>
                  <a:cubicBezTo>
                    <a:pt x="248393" y="315913"/>
                    <a:pt x="315914" y="248747"/>
                    <a:pt x="315914" y="165894"/>
                  </a:cubicBezTo>
                  <a:cubicBezTo>
                    <a:pt x="315914" y="83041"/>
                    <a:pt x="248393" y="15875"/>
                    <a:pt x="165101" y="15875"/>
                  </a:cubicBezTo>
                  <a:close/>
                  <a:moveTo>
                    <a:pt x="165100" y="0"/>
                  </a:moveTo>
                  <a:cubicBezTo>
                    <a:pt x="256282" y="0"/>
                    <a:pt x="330200" y="74273"/>
                    <a:pt x="330200" y="165894"/>
                  </a:cubicBezTo>
                  <a:cubicBezTo>
                    <a:pt x="330200" y="257515"/>
                    <a:pt x="256282" y="331788"/>
                    <a:pt x="165100" y="331788"/>
                  </a:cubicBezTo>
                  <a:cubicBezTo>
                    <a:pt x="73918" y="331788"/>
                    <a:pt x="0" y="257515"/>
                    <a:pt x="0" y="165894"/>
                  </a:cubicBezTo>
                  <a:cubicBezTo>
                    <a:pt x="0" y="74273"/>
                    <a:pt x="73918" y="0"/>
                    <a:pt x="1651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24" name="椭圆 18"/>
            <p:cNvSpPr/>
            <p:nvPr/>
          </p:nvSpPr>
          <p:spPr>
            <a:xfrm>
              <a:off x="7776396" y="3524131"/>
              <a:ext cx="337460" cy="337460"/>
            </a:xfrm>
            <a:custGeom>
              <a:gdLst>
                <a:gd fmla="*/ 157638 w 338138" name="connsiteX0"/>
                <a:gd fmla="*/ 144463 h 338138" name="connsiteY0"/>
                <a:gd fmla="*/ 165544 w 338138" name="connsiteX1"/>
                <a:gd fmla="*/ 148443 h 338138" name="connsiteY1"/>
                <a:gd fmla="*/ 249865 w 338138" name="connsiteX2"/>
                <a:gd fmla="*/ 233341 h 338138" name="connsiteY2"/>
                <a:gd fmla="*/ 280167 w 338138" name="connsiteX3"/>
                <a:gd fmla="*/ 232015 h 338138" name="connsiteY3"/>
                <a:gd fmla="*/ 286755 w 338138" name="connsiteX4"/>
                <a:gd fmla="*/ 234668 h 338138" name="connsiteY4"/>
                <a:gd fmla="*/ 335503 w 338138" name="connsiteX5"/>
                <a:gd fmla="*/ 283750 h 338138" name="connsiteY5"/>
                <a:gd fmla="*/ 338138 w 338138" name="connsiteX6"/>
                <a:gd fmla="*/ 293036 h 338138" name="connsiteY6"/>
                <a:gd fmla="*/ 330233 w 338138" name="connsiteX7"/>
                <a:gd fmla="*/ 298342 h 338138" name="connsiteY7"/>
                <a:gd fmla="*/ 311788 w 338138" name="connsiteX8"/>
                <a:gd fmla="*/ 303648 h 338138" name="connsiteY8"/>
                <a:gd fmla="*/ 303883 w 338138" name="connsiteX9"/>
                <a:gd fmla="*/ 310281 h 338138" name="connsiteY9"/>
                <a:gd fmla="*/ 299930 w 338138" name="connsiteX10"/>
                <a:gd fmla="*/ 331505 h 338138" name="connsiteY10"/>
                <a:gd fmla="*/ 293343 w 338138" name="connsiteX11"/>
                <a:gd fmla="*/ 338138 h 338138" name="connsiteY11"/>
                <a:gd fmla="*/ 290708 w 338138" name="connsiteX12"/>
                <a:gd fmla="*/ 338138 h 338138" name="connsiteY12"/>
                <a:gd fmla="*/ 284120 w 338138" name="connsiteX13"/>
                <a:gd fmla="*/ 335485 h 338138" name="connsiteY13"/>
                <a:gd fmla="*/ 235372 w 338138" name="connsiteX14"/>
                <a:gd fmla="*/ 286403 h 338138" name="connsiteY14"/>
                <a:gd fmla="*/ 232737 w 338138" name="connsiteX15"/>
                <a:gd fmla="*/ 279770 h 338138" name="connsiteY15"/>
                <a:gd fmla="*/ 234054 w 338138" name="connsiteX16"/>
                <a:gd fmla="*/ 249260 h 338138" name="connsiteY16"/>
                <a:gd fmla="*/ 149733 w 338138" name="connsiteX17"/>
                <a:gd fmla="*/ 164361 h 338138" name="connsiteY17"/>
                <a:gd fmla="*/ 149733 w 338138" name="connsiteX18"/>
                <a:gd fmla="*/ 148443 h 338138" name="connsiteY18"/>
                <a:gd fmla="*/ 157638 w 338138" name="connsiteX19"/>
                <a:gd fmla="*/ 144463 h 338138" name="connsiteY19"/>
                <a:gd fmla="*/ 145922 w 338138" name="connsiteX20"/>
                <a:gd fmla="*/ 120650 h 338138" name="connsiteY20"/>
                <a:gd fmla="*/ 169863 w 338138" name="connsiteX21"/>
                <a:gd fmla="*/ 137383 h 338138" name="connsiteY21"/>
                <a:gd fmla="*/ 157893 w 338138" name="connsiteX22"/>
                <a:gd fmla="*/ 133522 h 338138" name="connsiteY22"/>
                <a:gd fmla="*/ 141931 w 338138" name="connsiteX23"/>
                <a:gd fmla="*/ 141245 h 338138" name="connsiteY23"/>
                <a:gd fmla="*/ 137941 w 338138" name="connsiteX24"/>
                <a:gd fmla="*/ 168275 h 338138" name="connsiteY24"/>
                <a:gd fmla="*/ 120650 w 338138" name="connsiteX25"/>
                <a:gd fmla="*/ 145106 h 338138" name="connsiteY25"/>
                <a:gd fmla="*/ 145922 w 338138" name="connsiteX26"/>
                <a:gd fmla="*/ 120650 h 338138" name="connsiteY26"/>
                <a:gd fmla="*/ 146051 w 338138" name="connsiteX27"/>
                <a:gd fmla="*/ 60325 h 338138" name="connsiteY27"/>
                <a:gd fmla="*/ 230188 w 338138" name="connsiteX28"/>
                <a:gd fmla="*/ 145257 h 338138" name="connsiteY28"/>
                <a:gd fmla="*/ 219671 w 338138" name="connsiteX29"/>
                <a:gd fmla="*/ 186395 h 338138" name="connsiteY29"/>
                <a:gd fmla="*/ 193378 w 338138" name="connsiteX30"/>
                <a:gd fmla="*/ 161181 h 338138" name="connsiteY30"/>
                <a:gd fmla="*/ 196007 w 338138" name="connsiteX31"/>
                <a:gd fmla="*/ 145257 h 338138" name="connsiteY31"/>
                <a:gd fmla="*/ 146051 w 338138" name="connsiteX32"/>
                <a:gd fmla="*/ 94828 h 338138" name="connsiteY32"/>
                <a:gd fmla="*/ 96094 w 338138" name="connsiteX33"/>
                <a:gd fmla="*/ 145257 h 338138" name="connsiteY33"/>
                <a:gd fmla="*/ 146051 w 338138" name="connsiteX34"/>
                <a:gd fmla="*/ 195685 h 338138" name="connsiteY34"/>
                <a:gd fmla="*/ 161827 w 338138" name="connsiteX35"/>
                <a:gd fmla="*/ 193031 h 338138" name="connsiteY35"/>
                <a:gd fmla="*/ 188119 w 338138" name="connsiteX36"/>
                <a:gd fmla="*/ 219572 h 338138" name="connsiteY36"/>
                <a:gd fmla="*/ 146051 w 338138" name="connsiteX37"/>
                <a:gd fmla="*/ 230188 h 338138" name="connsiteY37"/>
                <a:gd fmla="*/ 61913 w 338138" name="connsiteX38"/>
                <a:gd fmla="*/ 145257 h 338138" name="connsiteY38"/>
                <a:gd fmla="*/ 146051 w 338138" name="connsiteX39"/>
                <a:gd fmla="*/ 60325 h 338138" name="connsiteY39"/>
                <a:gd fmla="*/ 145257 w 338138" name="connsiteX40"/>
                <a:gd fmla="*/ 0 h 338138" name="connsiteY40"/>
                <a:gd fmla="*/ 290513 w 338138" name="connsiteX41"/>
                <a:gd fmla="*/ 145257 h 338138" name="connsiteY41"/>
                <a:gd fmla="*/ 269385 w 338138" name="connsiteX42"/>
                <a:gd fmla="*/ 221846 h 338138" name="connsiteY42"/>
                <a:gd fmla="*/ 254859 w 338138" name="connsiteX43"/>
                <a:gd fmla="*/ 221846 h 338138" name="connsiteY43"/>
                <a:gd fmla="*/ 239013 w 338138" name="connsiteX44"/>
                <a:gd fmla="*/ 206000 h 338138" name="connsiteY44"/>
                <a:gd fmla="*/ 256180 w 338138" name="connsiteX45"/>
                <a:gd fmla="*/ 145257 h 338138" name="connsiteY45"/>
                <a:gd fmla="*/ 145257 w 338138" name="connsiteX46"/>
                <a:gd fmla="*/ 34333 h 338138" name="connsiteY46"/>
                <a:gd fmla="*/ 34333 w 338138" name="connsiteX47"/>
                <a:gd fmla="*/ 145257 h 338138" name="connsiteY47"/>
                <a:gd fmla="*/ 145257 w 338138" name="connsiteX48"/>
                <a:gd fmla="*/ 256180 h 338138" name="connsiteY48"/>
                <a:gd fmla="*/ 206000 w 338138" name="connsiteX49"/>
                <a:gd fmla="*/ 239013 h 338138" name="connsiteY49"/>
                <a:gd fmla="*/ 221847 w 338138" name="connsiteX50"/>
                <a:gd fmla="*/ 254859 h 338138" name="connsiteY50"/>
                <a:gd fmla="*/ 221847 w 338138" name="connsiteX51"/>
                <a:gd fmla="*/ 269385 h 338138" name="connsiteY51"/>
                <a:gd fmla="*/ 145257 w 338138" name="connsiteX52"/>
                <a:gd fmla="*/ 290513 h 338138" name="connsiteY52"/>
                <a:gd fmla="*/ 0 w 338138" name="connsiteX53"/>
                <a:gd fmla="*/ 145257 h 338138" name="connsiteY53"/>
                <a:gd fmla="*/ 145257 w 338138" name="connsiteX54"/>
                <a:gd fmla="*/ 0 h 338138" name="connsiteY5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b="b" l="l" r="r" t="t"/>
              <a:pathLst>
                <a:path h="338138" w="338138">
                  <a:moveTo>
                    <a:pt x="157638" y="144463"/>
                  </a:moveTo>
                  <a:cubicBezTo>
                    <a:pt x="160273" y="144463"/>
                    <a:pt x="162908" y="145790"/>
                    <a:pt x="165544" y="148443"/>
                  </a:cubicBezTo>
                  <a:cubicBezTo>
                    <a:pt x="165544" y="148443"/>
                    <a:pt x="165544" y="148443"/>
                    <a:pt x="249865" y="233341"/>
                  </a:cubicBezTo>
                  <a:cubicBezTo>
                    <a:pt x="249865" y="233341"/>
                    <a:pt x="249865" y="233341"/>
                    <a:pt x="280167" y="232015"/>
                  </a:cubicBezTo>
                  <a:cubicBezTo>
                    <a:pt x="282803" y="232015"/>
                    <a:pt x="285438" y="233341"/>
                    <a:pt x="286755" y="234668"/>
                  </a:cubicBezTo>
                  <a:cubicBezTo>
                    <a:pt x="286755" y="234668"/>
                    <a:pt x="286755" y="234668"/>
                    <a:pt x="335503" y="283750"/>
                  </a:cubicBezTo>
                  <a:cubicBezTo>
                    <a:pt x="338138" y="286403"/>
                    <a:pt x="338138" y="289056"/>
                    <a:pt x="338138" y="293036"/>
                  </a:cubicBezTo>
                  <a:cubicBezTo>
                    <a:pt x="336821" y="295689"/>
                    <a:pt x="334186" y="298342"/>
                    <a:pt x="330233" y="298342"/>
                  </a:cubicBezTo>
                  <a:cubicBezTo>
                    <a:pt x="330233" y="298342"/>
                    <a:pt x="330233" y="298342"/>
                    <a:pt x="311788" y="303648"/>
                  </a:cubicBezTo>
                  <a:cubicBezTo>
                    <a:pt x="307835" y="303648"/>
                    <a:pt x="305200" y="306301"/>
                    <a:pt x="303883" y="310281"/>
                  </a:cubicBezTo>
                  <a:cubicBezTo>
                    <a:pt x="303883" y="310281"/>
                    <a:pt x="303883" y="310281"/>
                    <a:pt x="299930" y="331505"/>
                  </a:cubicBezTo>
                  <a:cubicBezTo>
                    <a:pt x="298613" y="334158"/>
                    <a:pt x="295978" y="336812"/>
                    <a:pt x="293343" y="338138"/>
                  </a:cubicBezTo>
                  <a:cubicBezTo>
                    <a:pt x="292025" y="338138"/>
                    <a:pt x="292025" y="338138"/>
                    <a:pt x="290708" y="338138"/>
                  </a:cubicBezTo>
                  <a:cubicBezTo>
                    <a:pt x="288073" y="338138"/>
                    <a:pt x="285438" y="336812"/>
                    <a:pt x="284120" y="335485"/>
                  </a:cubicBezTo>
                  <a:cubicBezTo>
                    <a:pt x="284120" y="335485"/>
                    <a:pt x="284120" y="335485"/>
                    <a:pt x="235372" y="286403"/>
                  </a:cubicBezTo>
                  <a:cubicBezTo>
                    <a:pt x="232737" y="283750"/>
                    <a:pt x="232737" y="281097"/>
                    <a:pt x="232737" y="279770"/>
                  </a:cubicBezTo>
                  <a:cubicBezTo>
                    <a:pt x="232737" y="279770"/>
                    <a:pt x="232737" y="279770"/>
                    <a:pt x="234054" y="249260"/>
                  </a:cubicBezTo>
                  <a:cubicBezTo>
                    <a:pt x="234054" y="249260"/>
                    <a:pt x="234054" y="249260"/>
                    <a:pt x="149733" y="164361"/>
                  </a:cubicBezTo>
                  <a:cubicBezTo>
                    <a:pt x="144463" y="159055"/>
                    <a:pt x="144463" y="152422"/>
                    <a:pt x="149733" y="148443"/>
                  </a:cubicBezTo>
                  <a:cubicBezTo>
                    <a:pt x="151051" y="145790"/>
                    <a:pt x="155003" y="144463"/>
                    <a:pt x="157638" y="144463"/>
                  </a:cubicBezTo>
                  <a:close/>
                  <a:moveTo>
                    <a:pt x="145922" y="120650"/>
                  </a:moveTo>
                  <a:cubicBezTo>
                    <a:pt x="157893" y="120650"/>
                    <a:pt x="167203" y="128373"/>
                    <a:pt x="169863" y="137383"/>
                  </a:cubicBezTo>
                  <a:cubicBezTo>
                    <a:pt x="167203" y="134809"/>
                    <a:pt x="161883" y="133522"/>
                    <a:pt x="157893" y="133522"/>
                  </a:cubicBezTo>
                  <a:cubicBezTo>
                    <a:pt x="151242" y="133522"/>
                    <a:pt x="145922" y="136096"/>
                    <a:pt x="141931" y="141245"/>
                  </a:cubicBezTo>
                  <a:cubicBezTo>
                    <a:pt x="133951" y="147680"/>
                    <a:pt x="132620" y="160552"/>
                    <a:pt x="137941" y="168275"/>
                  </a:cubicBezTo>
                  <a:cubicBezTo>
                    <a:pt x="128630" y="165701"/>
                    <a:pt x="120650" y="156691"/>
                    <a:pt x="120650" y="145106"/>
                  </a:cubicBezTo>
                  <a:cubicBezTo>
                    <a:pt x="120650" y="132234"/>
                    <a:pt x="132620" y="120650"/>
                    <a:pt x="145922" y="120650"/>
                  </a:cubicBezTo>
                  <a:close/>
                  <a:moveTo>
                    <a:pt x="146051" y="60325"/>
                  </a:moveTo>
                  <a:cubicBezTo>
                    <a:pt x="192063" y="60325"/>
                    <a:pt x="230188" y="98810"/>
                    <a:pt x="230188" y="145257"/>
                  </a:cubicBezTo>
                  <a:cubicBezTo>
                    <a:pt x="230188" y="159854"/>
                    <a:pt x="226244" y="174452"/>
                    <a:pt x="219671" y="186395"/>
                  </a:cubicBezTo>
                  <a:lnTo>
                    <a:pt x="193378" y="161181"/>
                  </a:lnTo>
                  <a:cubicBezTo>
                    <a:pt x="196007" y="155873"/>
                    <a:pt x="196007" y="150565"/>
                    <a:pt x="196007" y="145257"/>
                  </a:cubicBezTo>
                  <a:cubicBezTo>
                    <a:pt x="196007" y="117388"/>
                    <a:pt x="173658" y="94828"/>
                    <a:pt x="146051" y="94828"/>
                  </a:cubicBezTo>
                  <a:cubicBezTo>
                    <a:pt x="118443" y="94828"/>
                    <a:pt x="96094" y="117388"/>
                    <a:pt x="96094" y="145257"/>
                  </a:cubicBezTo>
                  <a:cubicBezTo>
                    <a:pt x="96094" y="173125"/>
                    <a:pt x="118443" y="195685"/>
                    <a:pt x="146051" y="195685"/>
                  </a:cubicBezTo>
                  <a:cubicBezTo>
                    <a:pt x="151309" y="195685"/>
                    <a:pt x="156568" y="194358"/>
                    <a:pt x="161827" y="193031"/>
                  </a:cubicBezTo>
                  <a:cubicBezTo>
                    <a:pt x="161827" y="193031"/>
                    <a:pt x="161827" y="193031"/>
                    <a:pt x="188119" y="219572"/>
                  </a:cubicBezTo>
                  <a:cubicBezTo>
                    <a:pt x="174973" y="226207"/>
                    <a:pt x="161827" y="230188"/>
                    <a:pt x="146051" y="230188"/>
                  </a:cubicBezTo>
                  <a:cubicBezTo>
                    <a:pt x="100038" y="230188"/>
                    <a:pt x="61913" y="191703"/>
                    <a:pt x="61913" y="145257"/>
                  </a:cubicBezTo>
                  <a:cubicBezTo>
                    <a:pt x="61913" y="98810"/>
                    <a:pt x="100038" y="60325"/>
                    <a:pt x="146051" y="60325"/>
                  </a:cubicBezTo>
                  <a:close/>
                  <a:moveTo>
                    <a:pt x="145257" y="0"/>
                  </a:moveTo>
                  <a:cubicBezTo>
                    <a:pt x="225808" y="0"/>
                    <a:pt x="290513" y="64705"/>
                    <a:pt x="290513" y="145257"/>
                  </a:cubicBezTo>
                  <a:cubicBezTo>
                    <a:pt x="290513" y="172987"/>
                    <a:pt x="282590" y="199398"/>
                    <a:pt x="269385" y="221846"/>
                  </a:cubicBezTo>
                  <a:cubicBezTo>
                    <a:pt x="269385" y="221846"/>
                    <a:pt x="269385" y="221846"/>
                    <a:pt x="254859" y="221846"/>
                  </a:cubicBezTo>
                  <a:cubicBezTo>
                    <a:pt x="254859" y="221846"/>
                    <a:pt x="254859" y="221846"/>
                    <a:pt x="239013" y="206000"/>
                  </a:cubicBezTo>
                  <a:cubicBezTo>
                    <a:pt x="249577" y="188833"/>
                    <a:pt x="256180" y="167705"/>
                    <a:pt x="256180" y="145257"/>
                  </a:cubicBezTo>
                  <a:cubicBezTo>
                    <a:pt x="256180" y="84513"/>
                    <a:pt x="207321" y="34333"/>
                    <a:pt x="145257" y="34333"/>
                  </a:cubicBezTo>
                  <a:cubicBezTo>
                    <a:pt x="84513" y="34333"/>
                    <a:pt x="34333" y="84513"/>
                    <a:pt x="34333" y="145257"/>
                  </a:cubicBezTo>
                  <a:cubicBezTo>
                    <a:pt x="34333" y="207321"/>
                    <a:pt x="84513" y="256180"/>
                    <a:pt x="145257" y="256180"/>
                  </a:cubicBezTo>
                  <a:cubicBezTo>
                    <a:pt x="167705" y="256180"/>
                    <a:pt x="188834" y="249577"/>
                    <a:pt x="206000" y="239013"/>
                  </a:cubicBezTo>
                  <a:cubicBezTo>
                    <a:pt x="206000" y="239013"/>
                    <a:pt x="206000" y="239013"/>
                    <a:pt x="221847" y="254859"/>
                  </a:cubicBezTo>
                  <a:cubicBezTo>
                    <a:pt x="221847" y="254859"/>
                    <a:pt x="221847" y="254859"/>
                    <a:pt x="221847" y="269385"/>
                  </a:cubicBezTo>
                  <a:cubicBezTo>
                    <a:pt x="199398" y="282590"/>
                    <a:pt x="172988" y="290513"/>
                    <a:pt x="145257" y="290513"/>
                  </a:cubicBezTo>
                  <a:cubicBezTo>
                    <a:pt x="64705" y="290513"/>
                    <a:pt x="0" y="225808"/>
                    <a:pt x="0" y="145257"/>
                  </a:cubicBezTo>
                  <a:cubicBezTo>
                    <a:pt x="0" y="64705"/>
                    <a:pt x="64705" y="0"/>
                    <a:pt x="14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grpSp>
      <p:grpSp>
        <p:nvGrpSpPr>
          <p:cNvPr id="25" name="组合 24"/>
          <p:cNvGrpSpPr/>
          <p:nvPr/>
        </p:nvGrpSpPr>
        <p:grpSpPr>
          <a:xfrm>
            <a:off x="3074006" y="1428750"/>
            <a:ext cx="5307994" cy="1752600"/>
            <a:chOff x="5394700" y="1315546"/>
            <a:chExt cx="7077325" cy="2336797"/>
          </a:xfrm>
        </p:grpSpPr>
        <p:sp>
          <p:nvSpPr>
            <p:cNvPr id="26" name="TextBox 19"/>
            <p:cNvSpPr txBox="1"/>
            <p:nvPr/>
          </p:nvSpPr>
          <p:spPr>
            <a:xfrm>
              <a:off x="5394701" y="1315546"/>
              <a:ext cx="3211077" cy="426719"/>
            </a:xfrm>
            <a:prstGeom prst="rect">
              <a:avLst/>
            </a:prstGeom>
            <a:noFill/>
          </p:spPr>
          <p:txBody>
            <a:bodyPr rtlCol="0" wrap="square">
              <a:spAutoFit/>
              <a:scene3d>
                <a:camera prst="orthographicFront"/>
                <a:lightRig dir="t" rig="threePt"/>
              </a:scene3d>
              <a:sp3d contourW="12700"/>
            </a:bodyPr>
            <a:lstStyle>
              <a:defPPr>
                <a:defRPr lang="zh-CN"/>
              </a:defPPr>
              <a:lvl1pPr>
                <a:defRPr sz="1200">
                  <a:solidFill>
                    <a:schemeClr val="tx1">
                      <a:lumMod val="75000"/>
                      <a:lumOff val="25000"/>
                    </a:schemeClr>
                  </a:solidFill>
                  <a:latin charset="0" panose="020b0507020203020204" pitchFamily="34" typeface="EngraversGothic BT"/>
                </a:defRPr>
              </a:lvl1pPr>
            </a:lstStyle>
            <a:p>
              <a:r>
                <a:rPr altLang="en-US" b="1" lang="zh-CN" sz="1500">
                  <a:latin typeface="+mn-ea"/>
                  <a:sym charset="-122" panose="02020400000000000000" pitchFamily="18" typeface="Noto Serif CJK SC"/>
                </a:rPr>
                <a:t>换个思路，世界就对了</a:t>
              </a:r>
            </a:p>
          </p:txBody>
        </p:sp>
        <p:sp>
          <p:nvSpPr>
            <p:cNvPr id="27" name="文本框 26"/>
            <p:cNvSpPr txBox="1"/>
            <p:nvPr/>
          </p:nvSpPr>
          <p:spPr>
            <a:xfrm>
              <a:off x="5394702" y="1662057"/>
              <a:ext cx="7077324" cy="1971038"/>
            </a:xfrm>
            <a:prstGeom prst="rect">
              <a:avLst/>
            </a:prstGeom>
            <a:noFill/>
          </p:spPr>
          <p:txBody>
            <a:bodyPr rtlCol="0" wrap="square">
              <a:spAutoFit/>
              <a:scene3d>
                <a:camera prst="orthographicFront"/>
                <a:lightRig dir="t" rig="threePt"/>
              </a:scene3d>
              <a:sp3d contourW="12700"/>
            </a:bodyPr>
            <a:lstStyle/>
            <a:p>
              <a:pPr>
                <a:lnSpc>
                  <a:spcPct val="130000"/>
                </a:lnSpc>
                <a:defRPr/>
              </a:pPr>
              <a:r>
                <a:rPr altLang="en-US" lang="zh-CN" sz="1400">
                  <a:latin typeface="+mn-ea"/>
                  <a:sym charset="-122" panose="02020400000000000000" pitchFamily="18" typeface="Noto Serif CJK SC"/>
                </a:rPr>
                <a:t>作家很生气：“小孩子要玩是可以理解的，但如果说谎话就不好了。怎么可能这么快就拼好世界地图！儿子非常委屈：“可是我真的拼好了呀！” 作家一看，果然如此：不会吧？家里出现了神童？他非常好奇地问：“你是怎么做到的？”儿子说：“世界地图的背面是一个人的头像。</a:t>
              </a:r>
            </a:p>
          </p:txBody>
        </p:sp>
      </p:grpSp>
      <p:grpSp>
        <p:nvGrpSpPr>
          <p:cNvPr id="37" name="组合 36"/>
          <p:cNvGrpSpPr/>
          <p:nvPr/>
        </p:nvGrpSpPr>
        <p:grpSpPr>
          <a:xfrm>
            <a:off x="1134322" y="1374661"/>
            <a:ext cx="1795802" cy="1795803"/>
            <a:chOff x="1138408" y="1298461"/>
            <a:chExt cx="1795802" cy="1795803"/>
          </a:xfrm>
        </p:grpSpPr>
        <p:sp>
          <p:nvSpPr>
            <p:cNvPr id="16" name="矩形 15"/>
            <p:cNvSpPr/>
            <p:nvPr/>
          </p:nvSpPr>
          <p:spPr>
            <a:xfrm>
              <a:off x="1138408" y="1298461"/>
              <a:ext cx="1795802" cy="1795803"/>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28" name="椭圆 24"/>
            <p:cNvSpPr/>
            <p:nvPr/>
          </p:nvSpPr>
          <p:spPr>
            <a:xfrm>
              <a:off x="1584193" y="1728559"/>
              <a:ext cx="904229" cy="935607"/>
            </a:xfrm>
            <a:custGeom>
              <a:gdLst>
                <a:gd fmla="*/ 94055 w 317452" name="connsiteX0"/>
                <a:gd fmla="*/ 135965 h 328468" name="connsiteY0"/>
                <a:gd fmla="*/ 94407 w 317452" name="connsiteX1"/>
                <a:gd fmla="*/ 136055 h 328468" name="connsiteY1"/>
                <a:gd fmla="*/ 104825 w 317452" name="connsiteX2"/>
                <a:gd fmla="*/ 158537 h 328468" name="connsiteY2"/>
                <a:gd fmla="*/ 106109 w 317452" name="connsiteX3"/>
                <a:gd fmla="*/ 161308 h 328468" name="connsiteY3"/>
                <a:gd fmla="*/ 98162 w 317452" name="connsiteX4"/>
                <a:gd fmla="*/ 160053 h 328468" name="connsiteY4"/>
                <a:gd fmla="*/ 96849 w 317452" name="connsiteX5"/>
                <a:gd fmla="*/ 160053 h 328468" name="connsiteY5"/>
                <a:gd fmla="*/ 92911 w 317452" name="connsiteX6"/>
                <a:gd fmla="*/ 137630 h 328468" name="connsiteY6"/>
                <a:gd fmla="*/ 93506 w 317452" name="connsiteX7"/>
                <a:gd fmla="*/ 136765 h 328468" name="connsiteY7"/>
                <a:gd fmla="*/ 39496 w 317452" name="connsiteX8"/>
                <a:gd fmla="*/ 115887 h 328468" name="connsiteY8"/>
                <a:gd fmla="*/ 51437 w 317452" name="connsiteX9"/>
                <a:gd fmla="*/ 165488 h 328468" name="connsiteY9"/>
                <a:gd fmla="*/ 48784 w 317452" name="connsiteX10"/>
                <a:gd fmla="*/ 166793 h 328468" name="connsiteY10"/>
                <a:gd fmla="*/ 47457 w 317452" name="connsiteX11"/>
                <a:gd fmla="*/ 170709 h 328468" name="connsiteY11"/>
                <a:gd fmla="*/ 48784 w 317452" name="connsiteX12"/>
                <a:gd fmla="*/ 173319 h 328468" name="connsiteY12"/>
                <a:gd fmla="*/ 52764 w 317452" name="connsiteX13"/>
                <a:gd fmla="*/ 175930 h 328468" name="connsiteY13"/>
                <a:gd fmla="*/ 55418 w 317452" name="connsiteX14"/>
                <a:gd fmla="*/ 174625 h 328468" name="connsiteY14"/>
                <a:gd fmla="*/ 87263 w 317452" name="connsiteX15"/>
                <a:gd fmla="*/ 216393 h 328468" name="connsiteY15"/>
                <a:gd fmla="*/ 55418 w 317452" name="connsiteX16"/>
                <a:gd fmla="*/ 230752 h 328468" name="connsiteY16"/>
                <a:gd fmla="*/ 38169 w 317452" name="connsiteX17"/>
                <a:gd fmla="*/ 224225 h 328468" name="connsiteY17"/>
                <a:gd fmla="*/ 1017 w 317452" name="connsiteX18"/>
                <a:gd fmla="*/ 147214 h 328468" name="connsiteY18"/>
                <a:gd fmla="*/ 7651 w 317452" name="connsiteX19"/>
                <a:gd fmla="*/ 128940 h 328468" name="connsiteY19"/>
                <a:gd fmla="*/ 39496 w 317452" name="connsiteX20"/>
                <a:gd fmla="*/ 115887 h 328468" name="connsiteY20"/>
                <a:gd fmla="*/ 63900 w 317452" name="connsiteX21"/>
                <a:gd fmla="*/ 106627 h 328468" name="connsiteY21"/>
                <a:gd fmla="*/ 71807 w 317452" name="connsiteX22"/>
                <a:gd fmla="*/ 114982 h 328468" name="connsiteY22"/>
                <a:gd fmla="*/ 81033 w 317452" name="connsiteX23"/>
                <a:gd fmla="*/ 133331 h 328468" name="connsiteY23"/>
                <a:gd fmla="*/ 87623 w 317452" name="connsiteX24"/>
                <a:gd fmla="*/ 130710 h 328468" name="connsiteY24"/>
                <a:gd fmla="*/ 95803 w 317452" name="connsiteX25"/>
                <a:gd fmla="*/ 133422 h 328468" name="connsiteY25"/>
                <a:gd fmla="*/ 94055 w 317452" name="connsiteX26"/>
                <a:gd fmla="*/ 135965 h 328468" name="connsiteY26"/>
                <a:gd fmla="*/ 89115 w 317452" name="connsiteX27"/>
                <a:gd fmla="*/ 134702 h 328468" name="connsiteY27"/>
                <a:gd fmla="*/ 83823 w 317452" name="connsiteX28"/>
                <a:gd fmla="*/ 137407 h 328468" name="connsiteY28"/>
                <a:gd fmla="*/ 82500 w 317452" name="connsiteX29"/>
                <a:gd fmla="*/ 137407 h 328468" name="connsiteY29"/>
                <a:gd fmla="*/ 97053 w 317452" name="connsiteX30"/>
                <a:gd fmla="*/ 169863 h 328468" name="connsiteY30"/>
                <a:gd fmla="*/ 98375 w 317452" name="connsiteX31"/>
                <a:gd fmla="*/ 169863 h 328468" name="connsiteY31"/>
                <a:gd fmla="*/ 103667 w 317452" name="connsiteX32"/>
                <a:gd fmla="*/ 167158 h 328468" name="connsiteY32"/>
                <a:gd fmla="*/ 106313 w 317452" name="connsiteX33"/>
                <a:gd fmla="*/ 161749 h 328468" name="connsiteY33"/>
                <a:gd fmla="*/ 106109 w 317452" name="connsiteX34"/>
                <a:gd fmla="*/ 161308 h 328468" name="connsiteY34"/>
                <a:gd fmla="*/ 109648 w 317452" name="connsiteX35"/>
                <a:gd fmla="*/ 161866 h 328468" name="connsiteY35"/>
                <a:gd fmla="*/ 110272 w 317452" name="connsiteX36"/>
                <a:gd fmla="*/ 161402 h 328468" name="connsiteY36"/>
                <a:gd fmla="*/ 110522 w 317452" name="connsiteX37"/>
                <a:gd fmla="*/ 164622 h 328468" name="connsiteY37"/>
                <a:gd fmla="*/ 106074 w 317452" name="connsiteX38"/>
                <a:gd fmla="*/ 170028 h 328468" name="connsiteY38"/>
                <a:gd fmla="*/ 99484 w 317452" name="connsiteX39"/>
                <a:gd fmla="*/ 172650 h 328468" name="connsiteY39"/>
                <a:gd fmla="*/ 107391 w 317452" name="connsiteX40"/>
                <a:gd fmla="*/ 192309 h 328468" name="connsiteY40"/>
                <a:gd fmla="*/ 100802 w 317452" name="connsiteX41"/>
                <a:gd fmla="*/ 211968 h 328468" name="connsiteY41"/>
                <a:gd fmla="*/ 91576 w 317452" name="connsiteX42"/>
                <a:gd fmla="*/ 215900 h 328468" name="connsiteY42"/>
                <a:gd fmla="*/ 59946 w 317452" name="connsiteX43"/>
                <a:gd fmla="*/ 172650 h 328468" name="connsiteY43"/>
                <a:gd fmla="*/ 62582 w 317452" name="connsiteX44"/>
                <a:gd fmla="*/ 171339 h 328468" name="connsiteY44"/>
                <a:gd fmla="*/ 63900 w 317452" name="connsiteX45"/>
                <a:gd fmla="*/ 166097 h 328468" name="connsiteY45"/>
                <a:gd fmla="*/ 62582 w 317452" name="connsiteX46"/>
                <a:gd fmla="*/ 163475 h 328468" name="connsiteY46"/>
                <a:gd fmla="*/ 58628 w 317452" name="connsiteX47"/>
                <a:gd fmla="*/ 162165 h 328468" name="connsiteY47"/>
                <a:gd fmla="*/ 54674 w 317452" name="connsiteX48"/>
                <a:gd fmla="*/ 163475 h 328468" name="connsiteY48"/>
                <a:gd fmla="*/ 42813 w 317452" name="connsiteX49"/>
                <a:gd fmla="*/ 111051 h 328468" name="connsiteY49"/>
                <a:gd fmla="*/ 52038 w 317452" name="connsiteX50"/>
                <a:gd fmla="*/ 107119 h 328468" name="connsiteY50"/>
                <a:gd fmla="*/ 63900 w 317452" name="connsiteX51"/>
                <a:gd fmla="*/ 106627 h 328468" name="connsiteY51"/>
                <a:gd fmla="*/ 221560 w 317452" name="connsiteX52"/>
                <a:gd fmla="*/ 67725 h 328468" name="connsiteY52"/>
                <a:gd fmla="*/ 239938 w 317452" name="connsiteX53"/>
                <a:gd fmla="*/ 67725 h 328468" name="connsiteY53"/>
                <a:gd fmla="*/ 249127 w 317452" name="connsiteX54"/>
                <a:gd fmla="*/ 90147 h 328468" name="connsiteY54"/>
                <a:gd fmla="*/ 249127 w 317452" name="connsiteX55"/>
                <a:gd fmla="*/ 99380 h 328468" name="connsiteY55"/>
                <a:gd fmla="*/ 259629 w 317452" name="connsiteX56"/>
                <a:gd fmla="*/ 162691 h 328468" name="connsiteY56"/>
                <a:gd fmla="*/ 300324 w 317452" name="connsiteX57"/>
                <a:gd fmla="*/ 193027 h 328468" name="connsiteY57"/>
                <a:gd fmla="*/ 304262 w 317452" name="connsiteX58"/>
                <a:gd fmla="*/ 215450 h 328468" name="connsiteY58"/>
                <a:gd fmla="*/ 283258 w 317452" name="connsiteX59"/>
                <a:gd fmla="*/ 219407 h 328468" name="connsiteY59"/>
                <a:gd fmla="*/ 281946 w 317452" name="connsiteX60"/>
                <a:gd fmla="*/ 218088 h 328468" name="connsiteY60"/>
                <a:gd fmla="*/ 236000 w 317452" name="connsiteX61"/>
                <a:gd fmla="*/ 185113 h 328468" name="connsiteY61"/>
                <a:gd fmla="*/ 229436 w 317452" name="connsiteX62"/>
                <a:gd fmla="*/ 174562 h 328468" name="connsiteY62"/>
                <a:gd fmla="*/ 224185 w 317452" name="connsiteX63"/>
                <a:gd fmla="*/ 145544 h 328468" name="connsiteY63"/>
                <a:gd fmla="*/ 196617 w 317452" name="connsiteX64"/>
                <a:gd fmla="*/ 194346 h 328468" name="connsiteY64"/>
                <a:gd fmla="*/ 229436 w 317452" name="connsiteX65"/>
                <a:gd fmla="*/ 243148 h 328468" name="connsiteY65"/>
                <a:gd fmla="*/ 230749 w 317452" name="connsiteX66"/>
                <a:gd fmla="*/ 265571 h 328468" name="connsiteY66"/>
                <a:gd fmla="*/ 195305 w 317452" name="connsiteX67"/>
                <a:gd fmla="*/ 318329 h 328468" name="connsiteY67"/>
                <a:gd fmla="*/ 169050 w 317452" name="connsiteX68"/>
                <a:gd fmla="*/ 323605 h 328468" name="connsiteY68"/>
                <a:gd fmla="*/ 167737 w 317452" name="connsiteX69"/>
                <a:gd fmla="*/ 323605 h 328468" name="connsiteY69"/>
                <a:gd fmla="*/ 162486 w 317452" name="connsiteX70"/>
                <a:gd fmla="*/ 297226 h 328468" name="connsiteY70"/>
                <a:gd fmla="*/ 191366 w 317452" name="connsiteX71"/>
                <a:gd fmla="*/ 255019 h 328468" name="connsiteY71"/>
                <a:gd fmla="*/ 167737 w 317452" name="connsiteX72"/>
                <a:gd fmla="*/ 220726 h 328468" name="connsiteY72"/>
                <a:gd fmla="*/ 70594 w 317452" name="connsiteX73"/>
                <a:gd fmla="*/ 322286 h 328468" name="connsiteY73"/>
                <a:gd fmla="*/ 46965 w 317452" name="connsiteX74"/>
                <a:gd fmla="*/ 326243 h 328468" name="connsiteY74"/>
                <a:gd fmla="*/ 44339 w 317452" name="connsiteX75"/>
                <a:gd fmla="*/ 322286 h 328468" name="connsiteY75"/>
                <a:gd fmla="*/ 43027 w 317452" name="connsiteX76"/>
                <a:gd fmla="*/ 295907 h 328468" name="connsiteY76"/>
                <a:gd fmla="*/ 144108 w 317452" name="connsiteX77"/>
                <a:gd fmla="*/ 189070 h 328468" name="connsiteY77"/>
                <a:gd fmla="*/ 148046 w 317452" name="connsiteX78"/>
                <a:gd fmla="*/ 177200 h 328468" name="connsiteY78"/>
                <a:gd fmla="*/ 190054 w 317452" name="connsiteX79"/>
                <a:gd fmla="*/ 103337 h 328468" name="connsiteY79"/>
                <a:gd fmla="*/ 151984 w 317452" name="connsiteX80"/>
                <a:gd fmla="*/ 107294 h 328468" name="connsiteY80"/>
                <a:gd fmla="*/ 119166 w 317452" name="connsiteX81"/>
                <a:gd fmla="*/ 154777 h 328468" name="connsiteY81"/>
                <a:gd fmla="*/ 110272 w 317452" name="connsiteX82"/>
                <a:gd fmla="*/ 161402 h 328468" name="connsiteY82"/>
                <a:gd fmla="*/ 110027 w 317452" name="connsiteX83"/>
                <a:gd fmla="*/ 158233 h 328468" name="connsiteY83"/>
                <a:gd fmla="*/ 99484 w 317452" name="connsiteX84"/>
                <a:gd fmla="*/ 134642 h 328468" name="connsiteY84"/>
                <a:gd fmla="*/ 95803 w 317452" name="connsiteX85"/>
                <a:gd fmla="*/ 133422 h 328468" name="connsiteY85"/>
                <a:gd fmla="*/ 97670 w 317452" name="connsiteX86"/>
                <a:gd fmla="*/ 130706 h 328468" name="connsiteY86"/>
                <a:gd fmla="*/ 130980 w 317452" name="connsiteX87"/>
                <a:gd fmla="*/ 82234 h 328468" name="connsiteY87"/>
                <a:gd fmla="*/ 141482 w 317452" name="connsiteX88"/>
                <a:gd fmla="*/ 75639 h 328468" name="connsiteY88"/>
                <a:gd fmla="*/ 221560 w 317452" name="connsiteX89"/>
                <a:gd fmla="*/ 67725 h 328468" name="connsiteY89"/>
                <a:gd fmla="*/ 276970 w 317452" name="connsiteX90"/>
                <a:gd fmla="*/ 0 h 328468" name="connsiteY90"/>
                <a:gd fmla="*/ 317452 w 317452" name="connsiteX91"/>
                <a:gd fmla="*/ 39688 h 328468" name="connsiteY91"/>
                <a:gd fmla="*/ 276970 w 317452" name="connsiteX92"/>
                <a:gd fmla="*/ 79376 h 328468" name="connsiteY92"/>
                <a:gd fmla="*/ 236488 w 317452" name="connsiteX93"/>
                <a:gd fmla="*/ 39688 h 328468" name="connsiteY93"/>
                <a:gd fmla="*/ 276970 w 317452" name="connsiteX94"/>
                <a:gd fmla="*/ 0 h 328468" name="connsiteY9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b="b" l="l" r="r" t="t"/>
              <a:pathLst>
                <a:path h="328468" w="317452">
                  <a:moveTo>
                    <a:pt x="94055" y="135965"/>
                  </a:moveTo>
                  <a:lnTo>
                    <a:pt x="94407" y="136055"/>
                  </a:lnTo>
                  <a:cubicBezTo>
                    <a:pt x="100360" y="148902"/>
                    <a:pt x="103337" y="155325"/>
                    <a:pt x="104825" y="158537"/>
                  </a:cubicBezTo>
                  <a:lnTo>
                    <a:pt x="106109" y="161308"/>
                  </a:lnTo>
                  <a:lnTo>
                    <a:pt x="98162" y="160053"/>
                  </a:lnTo>
                  <a:cubicBezTo>
                    <a:pt x="98162" y="160053"/>
                    <a:pt x="96849" y="160053"/>
                    <a:pt x="96849" y="160053"/>
                  </a:cubicBezTo>
                  <a:cubicBezTo>
                    <a:pt x="90285" y="154777"/>
                    <a:pt x="87660" y="144225"/>
                    <a:pt x="92911" y="137630"/>
                  </a:cubicBezTo>
                  <a:cubicBezTo>
                    <a:pt x="92911" y="137630"/>
                    <a:pt x="92911" y="137630"/>
                    <a:pt x="93506" y="136765"/>
                  </a:cubicBezTo>
                  <a:close/>
                  <a:moveTo>
                    <a:pt x="39496" y="115887"/>
                  </a:moveTo>
                  <a:cubicBezTo>
                    <a:pt x="39496" y="115887"/>
                    <a:pt x="39496" y="115887"/>
                    <a:pt x="51437" y="165488"/>
                  </a:cubicBezTo>
                  <a:cubicBezTo>
                    <a:pt x="51437" y="165488"/>
                    <a:pt x="51437" y="165488"/>
                    <a:pt x="48784" y="166793"/>
                  </a:cubicBezTo>
                  <a:cubicBezTo>
                    <a:pt x="47457" y="166793"/>
                    <a:pt x="47457" y="169403"/>
                    <a:pt x="47457" y="170709"/>
                  </a:cubicBezTo>
                  <a:cubicBezTo>
                    <a:pt x="47457" y="170709"/>
                    <a:pt x="47457" y="170709"/>
                    <a:pt x="48784" y="173319"/>
                  </a:cubicBezTo>
                  <a:cubicBezTo>
                    <a:pt x="50111" y="175930"/>
                    <a:pt x="51437" y="175930"/>
                    <a:pt x="52764" y="175930"/>
                  </a:cubicBezTo>
                  <a:lnTo>
                    <a:pt x="55418" y="174625"/>
                  </a:lnTo>
                  <a:cubicBezTo>
                    <a:pt x="55418" y="174625"/>
                    <a:pt x="55418" y="174625"/>
                    <a:pt x="87263" y="216393"/>
                  </a:cubicBezTo>
                  <a:cubicBezTo>
                    <a:pt x="87263" y="216393"/>
                    <a:pt x="87263" y="216393"/>
                    <a:pt x="55418" y="230752"/>
                  </a:cubicBezTo>
                  <a:cubicBezTo>
                    <a:pt x="48784" y="233362"/>
                    <a:pt x="40823" y="230752"/>
                    <a:pt x="38169" y="224225"/>
                  </a:cubicBezTo>
                  <a:cubicBezTo>
                    <a:pt x="38169" y="224225"/>
                    <a:pt x="38169" y="224225"/>
                    <a:pt x="1017" y="147214"/>
                  </a:cubicBezTo>
                  <a:cubicBezTo>
                    <a:pt x="-1637" y="140687"/>
                    <a:pt x="1017" y="132856"/>
                    <a:pt x="7651" y="128940"/>
                  </a:cubicBezTo>
                  <a:cubicBezTo>
                    <a:pt x="7651" y="128940"/>
                    <a:pt x="7651" y="128940"/>
                    <a:pt x="39496" y="115887"/>
                  </a:cubicBezTo>
                  <a:close/>
                  <a:moveTo>
                    <a:pt x="63900" y="106627"/>
                  </a:moveTo>
                  <a:cubicBezTo>
                    <a:pt x="67524" y="108102"/>
                    <a:pt x="70489" y="111051"/>
                    <a:pt x="71807" y="114982"/>
                  </a:cubicBezTo>
                  <a:cubicBezTo>
                    <a:pt x="71807" y="114982"/>
                    <a:pt x="71807" y="114982"/>
                    <a:pt x="81033" y="133331"/>
                  </a:cubicBezTo>
                  <a:cubicBezTo>
                    <a:pt x="81033" y="133331"/>
                    <a:pt x="81033" y="133331"/>
                    <a:pt x="87623" y="130710"/>
                  </a:cubicBezTo>
                  <a:lnTo>
                    <a:pt x="95803" y="133422"/>
                  </a:lnTo>
                  <a:lnTo>
                    <a:pt x="94055" y="135965"/>
                  </a:lnTo>
                  <a:lnTo>
                    <a:pt x="89115" y="134702"/>
                  </a:lnTo>
                  <a:cubicBezTo>
                    <a:pt x="89115" y="134702"/>
                    <a:pt x="89115" y="134702"/>
                    <a:pt x="83823" y="137407"/>
                  </a:cubicBezTo>
                  <a:cubicBezTo>
                    <a:pt x="83823" y="137407"/>
                    <a:pt x="82500" y="137407"/>
                    <a:pt x="82500" y="137407"/>
                  </a:cubicBezTo>
                  <a:cubicBezTo>
                    <a:pt x="82500" y="137407"/>
                    <a:pt x="82500" y="137407"/>
                    <a:pt x="97053" y="169863"/>
                  </a:cubicBezTo>
                  <a:cubicBezTo>
                    <a:pt x="97053" y="169863"/>
                    <a:pt x="97053" y="169863"/>
                    <a:pt x="98375" y="169863"/>
                  </a:cubicBezTo>
                  <a:lnTo>
                    <a:pt x="103667" y="167158"/>
                  </a:lnTo>
                  <a:cubicBezTo>
                    <a:pt x="106313" y="165806"/>
                    <a:pt x="106313" y="163101"/>
                    <a:pt x="106313" y="161749"/>
                  </a:cubicBezTo>
                  <a:lnTo>
                    <a:pt x="106109" y="161308"/>
                  </a:lnTo>
                  <a:lnTo>
                    <a:pt x="109648" y="161866"/>
                  </a:lnTo>
                  <a:lnTo>
                    <a:pt x="110272" y="161402"/>
                  </a:lnTo>
                  <a:lnTo>
                    <a:pt x="110522" y="164622"/>
                  </a:lnTo>
                  <a:cubicBezTo>
                    <a:pt x="109698" y="166752"/>
                    <a:pt x="108051" y="168718"/>
                    <a:pt x="106074" y="170028"/>
                  </a:cubicBezTo>
                  <a:cubicBezTo>
                    <a:pt x="106074" y="170028"/>
                    <a:pt x="106074" y="170028"/>
                    <a:pt x="99484" y="172650"/>
                  </a:cubicBezTo>
                  <a:cubicBezTo>
                    <a:pt x="99484" y="172650"/>
                    <a:pt x="99484" y="172650"/>
                    <a:pt x="107391" y="192309"/>
                  </a:cubicBezTo>
                  <a:cubicBezTo>
                    <a:pt x="111345" y="198862"/>
                    <a:pt x="107391" y="208036"/>
                    <a:pt x="100802" y="211968"/>
                  </a:cubicBezTo>
                  <a:cubicBezTo>
                    <a:pt x="100802" y="211968"/>
                    <a:pt x="100802" y="211968"/>
                    <a:pt x="91576" y="215900"/>
                  </a:cubicBezTo>
                  <a:cubicBezTo>
                    <a:pt x="91576" y="215900"/>
                    <a:pt x="91576" y="215900"/>
                    <a:pt x="59946" y="172650"/>
                  </a:cubicBezTo>
                  <a:cubicBezTo>
                    <a:pt x="59946" y="172650"/>
                    <a:pt x="59946" y="172650"/>
                    <a:pt x="62582" y="171339"/>
                  </a:cubicBezTo>
                  <a:cubicBezTo>
                    <a:pt x="65218" y="170028"/>
                    <a:pt x="65218" y="167407"/>
                    <a:pt x="63900" y="166097"/>
                  </a:cubicBezTo>
                  <a:cubicBezTo>
                    <a:pt x="63900" y="166097"/>
                    <a:pt x="63900" y="166097"/>
                    <a:pt x="62582" y="163475"/>
                  </a:cubicBezTo>
                  <a:cubicBezTo>
                    <a:pt x="62582" y="162165"/>
                    <a:pt x="59946" y="160854"/>
                    <a:pt x="58628" y="162165"/>
                  </a:cubicBezTo>
                  <a:cubicBezTo>
                    <a:pt x="58628" y="162165"/>
                    <a:pt x="58628" y="162165"/>
                    <a:pt x="54674" y="163475"/>
                  </a:cubicBezTo>
                  <a:cubicBezTo>
                    <a:pt x="54674" y="163475"/>
                    <a:pt x="54674" y="163475"/>
                    <a:pt x="42813" y="111051"/>
                  </a:cubicBezTo>
                  <a:cubicBezTo>
                    <a:pt x="42813" y="111051"/>
                    <a:pt x="42813" y="111051"/>
                    <a:pt x="52038" y="107119"/>
                  </a:cubicBezTo>
                  <a:cubicBezTo>
                    <a:pt x="55992" y="105153"/>
                    <a:pt x="60275" y="105153"/>
                    <a:pt x="63900" y="106627"/>
                  </a:cubicBezTo>
                  <a:close/>
                  <a:moveTo>
                    <a:pt x="221560" y="67725"/>
                  </a:moveTo>
                  <a:cubicBezTo>
                    <a:pt x="226810" y="65087"/>
                    <a:pt x="234687" y="65087"/>
                    <a:pt x="239938" y="67725"/>
                  </a:cubicBezTo>
                  <a:cubicBezTo>
                    <a:pt x="247814" y="73001"/>
                    <a:pt x="250440" y="80915"/>
                    <a:pt x="249127" y="90147"/>
                  </a:cubicBezTo>
                  <a:cubicBezTo>
                    <a:pt x="249127" y="92785"/>
                    <a:pt x="249127" y="96742"/>
                    <a:pt x="249127" y="99380"/>
                  </a:cubicBezTo>
                  <a:cubicBezTo>
                    <a:pt x="249127" y="99380"/>
                    <a:pt x="249127" y="99380"/>
                    <a:pt x="259629" y="162691"/>
                  </a:cubicBezTo>
                  <a:cubicBezTo>
                    <a:pt x="259629" y="162691"/>
                    <a:pt x="259629" y="162691"/>
                    <a:pt x="300324" y="193027"/>
                  </a:cubicBezTo>
                  <a:cubicBezTo>
                    <a:pt x="308200" y="198303"/>
                    <a:pt x="309513" y="207536"/>
                    <a:pt x="304262" y="215450"/>
                  </a:cubicBezTo>
                  <a:cubicBezTo>
                    <a:pt x="299011" y="222045"/>
                    <a:pt x="289822" y="223363"/>
                    <a:pt x="283258" y="219407"/>
                  </a:cubicBezTo>
                  <a:cubicBezTo>
                    <a:pt x="283258" y="219407"/>
                    <a:pt x="281946" y="219407"/>
                    <a:pt x="281946" y="218088"/>
                  </a:cubicBezTo>
                  <a:cubicBezTo>
                    <a:pt x="281946" y="218088"/>
                    <a:pt x="281946" y="218088"/>
                    <a:pt x="236000" y="185113"/>
                  </a:cubicBezTo>
                  <a:cubicBezTo>
                    <a:pt x="232061" y="182475"/>
                    <a:pt x="230749" y="178518"/>
                    <a:pt x="229436" y="174562"/>
                  </a:cubicBezTo>
                  <a:cubicBezTo>
                    <a:pt x="229436" y="174562"/>
                    <a:pt x="229436" y="174562"/>
                    <a:pt x="224185" y="145544"/>
                  </a:cubicBezTo>
                  <a:cubicBezTo>
                    <a:pt x="224185" y="145544"/>
                    <a:pt x="224185" y="145544"/>
                    <a:pt x="196617" y="194346"/>
                  </a:cubicBezTo>
                  <a:cubicBezTo>
                    <a:pt x="196617" y="194346"/>
                    <a:pt x="196617" y="194346"/>
                    <a:pt x="229436" y="243148"/>
                  </a:cubicBezTo>
                  <a:cubicBezTo>
                    <a:pt x="234687" y="249743"/>
                    <a:pt x="234687" y="258976"/>
                    <a:pt x="230749" y="265571"/>
                  </a:cubicBezTo>
                  <a:cubicBezTo>
                    <a:pt x="230749" y="265571"/>
                    <a:pt x="230749" y="265571"/>
                    <a:pt x="195305" y="318329"/>
                  </a:cubicBezTo>
                  <a:cubicBezTo>
                    <a:pt x="188741" y="326243"/>
                    <a:pt x="178239" y="328881"/>
                    <a:pt x="169050" y="323605"/>
                  </a:cubicBezTo>
                  <a:cubicBezTo>
                    <a:pt x="169050" y="323605"/>
                    <a:pt x="169050" y="323605"/>
                    <a:pt x="167737" y="323605"/>
                  </a:cubicBezTo>
                  <a:cubicBezTo>
                    <a:pt x="159861" y="318329"/>
                    <a:pt x="157235" y="305140"/>
                    <a:pt x="162486" y="297226"/>
                  </a:cubicBezTo>
                  <a:cubicBezTo>
                    <a:pt x="162486" y="297226"/>
                    <a:pt x="162486" y="297226"/>
                    <a:pt x="191366" y="255019"/>
                  </a:cubicBezTo>
                  <a:cubicBezTo>
                    <a:pt x="191366" y="255019"/>
                    <a:pt x="191366" y="255019"/>
                    <a:pt x="167737" y="220726"/>
                  </a:cubicBezTo>
                  <a:cubicBezTo>
                    <a:pt x="167737" y="220726"/>
                    <a:pt x="167737" y="220726"/>
                    <a:pt x="70594" y="322286"/>
                  </a:cubicBezTo>
                  <a:cubicBezTo>
                    <a:pt x="65343" y="328881"/>
                    <a:pt x="54841" y="330200"/>
                    <a:pt x="46965" y="326243"/>
                  </a:cubicBezTo>
                  <a:cubicBezTo>
                    <a:pt x="45652" y="324924"/>
                    <a:pt x="44339" y="323605"/>
                    <a:pt x="44339" y="322286"/>
                  </a:cubicBezTo>
                  <a:cubicBezTo>
                    <a:pt x="36463" y="315691"/>
                    <a:pt x="36463" y="303821"/>
                    <a:pt x="43027" y="295907"/>
                  </a:cubicBezTo>
                  <a:cubicBezTo>
                    <a:pt x="43027" y="295907"/>
                    <a:pt x="43027" y="295907"/>
                    <a:pt x="144108" y="189070"/>
                  </a:cubicBezTo>
                  <a:cubicBezTo>
                    <a:pt x="144108" y="185113"/>
                    <a:pt x="145421" y="181156"/>
                    <a:pt x="148046" y="177200"/>
                  </a:cubicBezTo>
                  <a:cubicBezTo>
                    <a:pt x="148046" y="177200"/>
                    <a:pt x="148046" y="177200"/>
                    <a:pt x="190054" y="103337"/>
                  </a:cubicBezTo>
                  <a:cubicBezTo>
                    <a:pt x="190054" y="103337"/>
                    <a:pt x="190054" y="103337"/>
                    <a:pt x="151984" y="107294"/>
                  </a:cubicBezTo>
                  <a:cubicBezTo>
                    <a:pt x="151984" y="107294"/>
                    <a:pt x="151984" y="107294"/>
                    <a:pt x="119166" y="154777"/>
                  </a:cubicBezTo>
                  <a:lnTo>
                    <a:pt x="110272" y="161402"/>
                  </a:lnTo>
                  <a:lnTo>
                    <a:pt x="110027" y="158233"/>
                  </a:lnTo>
                  <a:cubicBezTo>
                    <a:pt x="99484" y="134642"/>
                    <a:pt x="99484" y="134642"/>
                    <a:pt x="99484" y="134642"/>
                  </a:cubicBezTo>
                  <a:lnTo>
                    <a:pt x="95803" y="133422"/>
                  </a:lnTo>
                  <a:lnTo>
                    <a:pt x="97670" y="130706"/>
                  </a:lnTo>
                  <a:cubicBezTo>
                    <a:pt x="102428" y="123781"/>
                    <a:pt x="111946" y="109932"/>
                    <a:pt x="130980" y="82234"/>
                  </a:cubicBezTo>
                  <a:cubicBezTo>
                    <a:pt x="133606" y="78277"/>
                    <a:pt x="137544" y="75639"/>
                    <a:pt x="141482" y="75639"/>
                  </a:cubicBezTo>
                  <a:cubicBezTo>
                    <a:pt x="141482" y="75639"/>
                    <a:pt x="141482" y="75639"/>
                    <a:pt x="221560" y="67725"/>
                  </a:cubicBezTo>
                  <a:close/>
                  <a:moveTo>
                    <a:pt x="276970" y="0"/>
                  </a:moveTo>
                  <a:cubicBezTo>
                    <a:pt x="299328" y="0"/>
                    <a:pt x="317452" y="17769"/>
                    <a:pt x="317452" y="39688"/>
                  </a:cubicBezTo>
                  <a:cubicBezTo>
                    <a:pt x="317452" y="61607"/>
                    <a:pt x="299328" y="79376"/>
                    <a:pt x="276970" y="79376"/>
                  </a:cubicBezTo>
                  <a:cubicBezTo>
                    <a:pt x="254612" y="79376"/>
                    <a:pt x="236488" y="61607"/>
                    <a:pt x="236488" y="39688"/>
                  </a:cubicBezTo>
                  <a:cubicBezTo>
                    <a:pt x="236488" y="17769"/>
                    <a:pt x="254612" y="0"/>
                    <a:pt x="27697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grpSp>
    </p:spTree>
    <p:extLst>
      <p:ext uri="{BB962C8B-B14F-4D97-AF65-F5344CB8AC3E}">
        <p14:creationId val="4288068082"/>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7"/>
                                        </p:tgtEl>
                                        <p:attrNameLst>
                                          <p:attrName>style.visibility</p:attrName>
                                        </p:attrNameLst>
                                      </p:cBhvr>
                                      <p:to>
                                        <p:strVal val="visible"/>
                                      </p:to>
                                    </p:set>
                                    <p:anim calcmode="lin" valueType="num">
                                      <p:cBhvr additive="base">
                                        <p:cTn dur="500" fill="hold" id="7"/>
                                        <p:tgtEl>
                                          <p:spTgt spid="37"/>
                                        </p:tgtEl>
                                        <p:attrNameLst>
                                          <p:attrName>ppt_x</p:attrName>
                                        </p:attrNameLst>
                                      </p:cBhvr>
                                      <p:tavLst>
                                        <p:tav tm="0">
                                          <p:val>
                                            <p:strVal val="#ppt_x"/>
                                          </p:val>
                                        </p:tav>
                                        <p:tav tm="100000">
                                          <p:val>
                                            <p:strVal val="#ppt_x"/>
                                          </p:val>
                                        </p:tav>
                                      </p:tavLst>
                                    </p:anim>
                                    <p:anim calcmode="lin" valueType="num">
                                      <p:cBhvr additive="base">
                                        <p:cTn dur="500" fill="hold" id="8"/>
                                        <p:tgtEl>
                                          <p:spTgt spid="3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16" presetSubtype="21">
                                  <p:stCondLst>
                                    <p:cond delay="0"/>
                                  </p:stCondLst>
                                  <p:childTnLst>
                                    <p:set>
                                      <p:cBhvr>
                                        <p:cTn dur="1" fill="hold" id="12">
                                          <p:stCondLst>
                                            <p:cond delay="0"/>
                                          </p:stCondLst>
                                        </p:cTn>
                                        <p:tgtEl>
                                          <p:spTgt spid="2"/>
                                        </p:tgtEl>
                                        <p:attrNameLst>
                                          <p:attrName>style.visibility</p:attrName>
                                        </p:attrNameLst>
                                      </p:cBhvr>
                                      <p:to>
                                        <p:strVal val="visible"/>
                                      </p:to>
                                    </p:set>
                                    <p:animEffect filter="barn(inVertical)" transition="in">
                                      <p:cBhvr>
                                        <p:cTn dur="500" id="13"/>
                                        <p:tgtEl>
                                          <p:spTgt spid="2"/>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2" presetSubtype="8">
                                  <p:stCondLst>
                                    <p:cond delay="0"/>
                                  </p:stCondLst>
                                  <p:childTnLst>
                                    <p:set>
                                      <p:cBhvr>
                                        <p:cTn dur="1" fill="hold" id="17">
                                          <p:stCondLst>
                                            <p:cond delay="0"/>
                                          </p:stCondLst>
                                        </p:cTn>
                                        <p:tgtEl>
                                          <p:spTgt spid="25"/>
                                        </p:tgtEl>
                                        <p:attrNameLst>
                                          <p:attrName>style.visibility</p:attrName>
                                        </p:attrNameLst>
                                      </p:cBhvr>
                                      <p:to>
                                        <p:strVal val="visible"/>
                                      </p:to>
                                    </p:set>
                                    <p:animEffect filter="wipe(left)" transition="in">
                                      <p:cBhvr>
                                        <p:cTn dur="500" id="18"/>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3102433" y="1123950"/>
            <a:ext cx="2878540" cy="3185549"/>
            <a:chOff x="3399235" y="1476376"/>
            <a:chExt cx="2612231" cy="2890837"/>
          </a:xfrm>
        </p:grpSpPr>
        <p:sp>
          <p:nvSpPr>
            <p:cNvPr id="6" name="Freeform 10">
              <a:extLst>
                <a:ext uri="{FF2B5EF4-FFF2-40B4-BE49-F238E27FC236}">
                  <a16:creationId xmlns:a16="http://schemas.microsoft.com/office/drawing/2014/main" id="{EBA06C97-48DC-4999-B86D-020540FA1482}"/>
                </a:ext>
              </a:extLst>
            </p:cNvPr>
            <p:cNvSpPr/>
            <p:nvPr/>
          </p:nvSpPr>
          <p:spPr bwMode="auto">
            <a:xfrm>
              <a:off x="3601641" y="2786063"/>
              <a:ext cx="400050" cy="782241"/>
            </a:xfrm>
            <a:custGeom>
              <a:gdLst>
                <a:gd fmla="*/ 2147483647 w 292" name="T0"/>
                <a:gd fmla="*/ 2147483647 h 572" name="T1"/>
                <a:gd fmla="*/ 0 w 292" name="T2"/>
                <a:gd fmla="*/ 2147483647 h 572" name="T3"/>
                <a:gd fmla="*/ 2147483647 w 292" name="T4"/>
                <a:gd fmla="*/ 0 h 572" name="T5"/>
                <a:gd fmla="*/ 2147483647 w 292" name="T6"/>
                <a:gd fmla="*/ 2147483647 h 572" name="T7"/>
                <a:gd fmla="*/ 2147483647 w 292" name="T8"/>
                <a:gd fmla="*/ 2147483647 h 572" name="T9"/>
                <a:gd fmla="*/ 2147483647 w 292" name="T10"/>
                <a:gd fmla="*/ 2147483647 h 572" name="T11"/>
                <a:gd fmla="*/ 2147483647 w 292" name="T12"/>
                <a:gd fmla="*/ 2147483647 h 57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572" w="292">
                  <a:moveTo>
                    <a:pt x="14" y="572"/>
                  </a:moveTo>
                  <a:cubicBezTo>
                    <a:pt x="4" y="527"/>
                    <a:pt x="0" y="481"/>
                    <a:pt x="0" y="435"/>
                  </a:cubicBezTo>
                  <a:cubicBezTo>
                    <a:pt x="0" y="250"/>
                    <a:pt x="108" y="79"/>
                    <a:pt x="277" y="0"/>
                  </a:cubicBezTo>
                  <a:cubicBezTo>
                    <a:pt x="292" y="33"/>
                    <a:pt x="292" y="33"/>
                    <a:pt x="292" y="33"/>
                  </a:cubicBezTo>
                  <a:cubicBezTo>
                    <a:pt x="136" y="106"/>
                    <a:pt x="36" y="264"/>
                    <a:pt x="36" y="435"/>
                  </a:cubicBezTo>
                  <a:cubicBezTo>
                    <a:pt x="36" y="479"/>
                    <a:pt x="40" y="522"/>
                    <a:pt x="49" y="564"/>
                  </a:cubicBezTo>
                  <a:lnTo>
                    <a:pt x="14" y="572"/>
                  </a:lnTo>
                  <a:close/>
                </a:path>
              </a:pathLst>
            </a:custGeom>
            <a:solidFill>
              <a:schemeClr val="accent1"/>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7" name="Freeform 11">
              <a:extLst>
                <a:ext uri="{FF2B5EF4-FFF2-40B4-BE49-F238E27FC236}">
                  <a16:creationId xmlns:a16="http://schemas.microsoft.com/office/drawing/2014/main" id="{23A0781D-5718-485F-8F14-B34A132F903D}"/>
                </a:ext>
              </a:extLst>
            </p:cNvPr>
            <p:cNvSpPr/>
            <p:nvPr/>
          </p:nvSpPr>
          <p:spPr bwMode="auto">
            <a:xfrm>
              <a:off x="4171950" y="3758803"/>
              <a:ext cx="1215629" cy="489347"/>
            </a:xfrm>
            <a:custGeom>
              <a:gdLst>
                <a:gd fmla="*/ 2147483647 w 888" name="T0"/>
                <a:gd fmla="*/ 2147483647 h 358" name="T1"/>
                <a:gd fmla="*/ 0 w 888" name="T2"/>
                <a:gd fmla="*/ 2147483647 h 358" name="T3"/>
                <a:gd fmla="*/ 2147483647 w 888" name="T4"/>
                <a:gd fmla="*/ 2147483647 h 358" name="T5"/>
                <a:gd fmla="*/ 2147483647 w 888" name="T6"/>
                <a:gd fmla="*/ 2147483647 h 358" name="T7"/>
                <a:gd fmla="*/ 2147483647 w 888" name="T8"/>
                <a:gd fmla="*/ 0 h 358" name="T9"/>
                <a:gd fmla="*/ 2147483647 w 888" name="T10"/>
                <a:gd fmla="*/ 2147483647 h 358" name="T11"/>
                <a:gd fmla="*/ 2147483647 w 888" name="T12"/>
                <a:gd fmla="*/ 2147483647 h 358" name="T13"/>
                <a:gd fmla="*/ 2147483647 w 888" name="T14"/>
                <a:gd fmla="*/ 2147483647 h 358"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358" w="887">
                  <a:moveTo>
                    <a:pt x="216" y="358"/>
                  </a:moveTo>
                  <a:cubicBezTo>
                    <a:pt x="142" y="358"/>
                    <a:pt x="70" y="345"/>
                    <a:pt x="0" y="320"/>
                  </a:cubicBezTo>
                  <a:cubicBezTo>
                    <a:pt x="13" y="287"/>
                    <a:pt x="13" y="287"/>
                    <a:pt x="13" y="287"/>
                  </a:cubicBezTo>
                  <a:cubicBezTo>
                    <a:pt x="78" y="310"/>
                    <a:pt x="146" y="322"/>
                    <a:pt x="216" y="322"/>
                  </a:cubicBezTo>
                  <a:cubicBezTo>
                    <a:pt x="472" y="322"/>
                    <a:pt x="706" y="205"/>
                    <a:pt x="859" y="0"/>
                  </a:cubicBezTo>
                  <a:cubicBezTo>
                    <a:pt x="888" y="22"/>
                    <a:pt x="888" y="22"/>
                    <a:pt x="888" y="22"/>
                  </a:cubicBezTo>
                  <a:cubicBezTo>
                    <a:pt x="812" y="124"/>
                    <a:pt x="711" y="209"/>
                    <a:pt x="598" y="267"/>
                  </a:cubicBezTo>
                  <a:cubicBezTo>
                    <a:pt x="479" y="327"/>
                    <a:pt x="351" y="358"/>
                    <a:pt x="216" y="358"/>
                  </a:cubicBezTo>
                  <a:close/>
                </a:path>
              </a:pathLst>
            </a:custGeom>
            <a:solidFill>
              <a:schemeClr val="accent1"/>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8" name="Freeform 12">
              <a:extLst>
                <a:ext uri="{FF2B5EF4-FFF2-40B4-BE49-F238E27FC236}">
                  <a16:creationId xmlns:a16="http://schemas.microsoft.com/office/drawing/2014/main" id="{83984835-3A6F-4A5F-A269-8FA5617C7CCE}"/>
                </a:ext>
              </a:extLst>
            </p:cNvPr>
            <p:cNvSpPr/>
            <p:nvPr/>
          </p:nvSpPr>
          <p:spPr bwMode="auto">
            <a:xfrm>
              <a:off x="5400675" y="2396728"/>
              <a:ext cx="205979" cy="538163"/>
            </a:xfrm>
            <a:custGeom>
              <a:gdLst>
                <a:gd fmla="*/ 2147483647 w 150" name="T0"/>
                <a:gd fmla="*/ 2147483647 h 393" name="T1"/>
                <a:gd fmla="*/ 0 w 150" name="T2"/>
                <a:gd fmla="*/ 2147483647 h 393" name="T3"/>
                <a:gd fmla="*/ 2147483647 w 150" name="T4"/>
                <a:gd fmla="*/ 0 h 393" name="T5"/>
                <a:gd fmla="*/ 2147483647 w 150" name="T6"/>
                <a:gd fmla="*/ 2147483647 h 393" name="T7"/>
                <a:gd fmla="*/ 2147483647 w 150" name="T8"/>
                <a:gd fmla="*/ 2147483647 h 39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93" w="150">
                  <a:moveTo>
                    <a:pt x="114" y="393"/>
                  </a:moveTo>
                  <a:cubicBezTo>
                    <a:pt x="100" y="261"/>
                    <a:pt x="61" y="135"/>
                    <a:pt x="0" y="17"/>
                  </a:cubicBezTo>
                  <a:cubicBezTo>
                    <a:pt x="32" y="0"/>
                    <a:pt x="32" y="0"/>
                    <a:pt x="32" y="0"/>
                  </a:cubicBezTo>
                  <a:cubicBezTo>
                    <a:pt x="95" y="122"/>
                    <a:pt x="135" y="253"/>
                    <a:pt x="150" y="389"/>
                  </a:cubicBezTo>
                  <a:lnTo>
                    <a:pt x="114" y="393"/>
                  </a:lnTo>
                  <a:close/>
                </a:path>
              </a:pathLst>
            </a:custGeom>
            <a:solidFill>
              <a:schemeClr val="accent1"/>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9" name="Group 54">
              <a:extLst>
                <a:ext uri="{FF2B5EF4-FFF2-40B4-BE49-F238E27FC236}">
                  <a16:creationId xmlns:a16="http://schemas.microsoft.com/office/drawing/2014/main" id="{9BB864D3-6670-4ADA-9A31-AC914068863E}"/>
                </a:ext>
              </a:extLst>
            </p:cNvPr>
            <p:cNvGrpSpPr/>
            <p:nvPr/>
          </p:nvGrpSpPr>
          <p:grpSpPr>
            <a:xfrm>
              <a:off x="3974307" y="1476376"/>
              <a:ext cx="738188" cy="277415"/>
              <a:chOff x="5311775" y="2108201"/>
              <a:chExt cx="984251" cy="369886"/>
            </a:xfrm>
            <a:solidFill>
              <a:schemeClr val="accent1"/>
            </a:solidFill>
          </p:grpSpPr>
          <p:sp>
            <p:nvSpPr>
              <p:cNvPr id="10" name="Freeform 9">
                <a:extLst>
                  <a:ext uri="{FF2B5EF4-FFF2-40B4-BE49-F238E27FC236}">
                    <a16:creationId xmlns:a16="http://schemas.microsoft.com/office/drawing/2014/main" id="{E42C031F-F999-48A5-AB06-FF51E0BD4077}"/>
                  </a:ext>
                </a:extLst>
              </p:cNvPr>
              <p:cNvSpPr/>
              <p:nvPr/>
            </p:nvSpPr>
            <p:spPr bwMode="auto">
              <a:xfrm>
                <a:off x="5311775" y="2108201"/>
                <a:ext cx="230188" cy="360362"/>
              </a:xfrm>
              <a:custGeom>
                <a:gdLst>
                  <a:gd fmla="*/ 145 w 145" name="T0"/>
                  <a:gd fmla="*/ 227 h 227" name="T1"/>
                  <a:gd fmla="*/ 0 w 145" name="T2"/>
                  <a:gd fmla="*/ 114 h 227" name="T3"/>
                  <a:gd fmla="*/ 145 w 145" name="T4"/>
                  <a:gd fmla="*/ 0 h 227" name="T5"/>
                  <a:gd fmla="*/ 145 w 145" name="T6"/>
                  <a:gd fmla="*/ 227 h 227" name="T7"/>
                </a:gdLst>
                <a:cxnLst>
                  <a:cxn ang="0">
                    <a:pos x="T0" y="T1"/>
                  </a:cxn>
                  <a:cxn ang="0">
                    <a:pos x="T2" y="T3"/>
                  </a:cxn>
                  <a:cxn ang="0">
                    <a:pos x="T4" y="T5"/>
                  </a:cxn>
                  <a:cxn ang="0">
                    <a:pos x="T6" y="T7"/>
                  </a:cxn>
                </a:cxnLst>
                <a:rect b="b" l="0" r="r" t="0"/>
                <a:pathLst>
                  <a:path h="226" w="145">
                    <a:moveTo>
                      <a:pt x="145" y="227"/>
                    </a:moveTo>
                    <a:lnTo>
                      <a:pt x="0" y="114"/>
                    </a:lnTo>
                    <a:lnTo>
                      <a:pt x="145" y="0"/>
                    </a:lnTo>
                    <a:lnTo>
                      <a:pt x="145" y="227"/>
                    </a:lnTo>
                    <a:close/>
                  </a:path>
                </a:pathLst>
              </a:custGeom>
              <a:grpFill/>
              <a:ln>
                <a:noFill/>
              </a:ln>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1" name="Freeform 13">
                <a:extLst>
                  <a:ext uri="{FF2B5EF4-FFF2-40B4-BE49-F238E27FC236}">
                    <a16:creationId xmlns:a16="http://schemas.microsoft.com/office/drawing/2014/main" id="{C1C51820-574A-4231-A6D5-F5CE6D28E9CA}"/>
                  </a:ext>
                </a:extLst>
              </p:cNvPr>
              <p:cNvSpPr/>
              <p:nvPr/>
            </p:nvSpPr>
            <p:spPr bwMode="auto">
              <a:xfrm>
                <a:off x="5472113" y="2244725"/>
                <a:ext cx="823913" cy="233362"/>
              </a:xfrm>
              <a:custGeom>
                <a:gdLst>
                  <a:gd fmla="*/ 437 w 452" name="T0"/>
                  <a:gd fmla="*/ 128 h 128" name="T1"/>
                  <a:gd fmla="*/ 0 w 452" name="T2"/>
                  <a:gd fmla="*/ 36 h 128" name="T3"/>
                  <a:gd fmla="*/ 0 w 452" name="T4"/>
                  <a:gd fmla="*/ 0 h 128" name="T5"/>
                  <a:gd fmla="*/ 452 w 452" name="T6"/>
                  <a:gd fmla="*/ 95 h 128" name="T7"/>
                  <a:gd fmla="*/ 437 w 452" name="T8"/>
                  <a:gd fmla="*/ 128 h 128" name="T9"/>
                </a:gdLst>
                <a:cxnLst>
                  <a:cxn ang="0">
                    <a:pos x="T0" y="T1"/>
                  </a:cxn>
                  <a:cxn ang="0">
                    <a:pos x="T2" y="T3"/>
                  </a:cxn>
                  <a:cxn ang="0">
                    <a:pos x="T4" y="T5"/>
                  </a:cxn>
                  <a:cxn ang="0">
                    <a:pos x="T6" y="T7"/>
                  </a:cxn>
                  <a:cxn ang="0">
                    <a:pos x="T8" y="T9"/>
                  </a:cxn>
                </a:cxnLst>
                <a:rect b="b" l="0" r="r" t="0"/>
                <a:pathLst>
                  <a:path h="128" w="452">
                    <a:moveTo>
                      <a:pt x="437" y="128"/>
                    </a:moveTo>
                    <a:cubicBezTo>
                      <a:pt x="299" y="67"/>
                      <a:pt x="152" y="36"/>
                      <a:pt x="0" y="36"/>
                    </a:cubicBezTo>
                    <a:cubicBezTo>
                      <a:pt x="0" y="0"/>
                      <a:pt x="0" y="0"/>
                      <a:pt x="0" y="0"/>
                    </a:cubicBezTo>
                    <a:cubicBezTo>
                      <a:pt x="157" y="0"/>
                      <a:pt x="309" y="32"/>
                      <a:pt x="452" y="95"/>
                    </a:cubicBezTo>
                    <a:lnTo>
                      <a:pt x="437" y="128"/>
                    </a:lnTo>
                    <a:close/>
                  </a:path>
                </a:pathLst>
              </a:custGeom>
              <a:grpFill/>
              <a:ln>
                <a:noFill/>
              </a:ln>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sp>
          <p:nvSpPr>
            <p:cNvPr id="13" name="Freeform 5">
              <a:extLst>
                <a:ext uri="{FF2B5EF4-FFF2-40B4-BE49-F238E27FC236}">
                  <a16:creationId xmlns:a16="http://schemas.microsoft.com/office/drawing/2014/main" id="{331BA027-2071-435D-A187-AD81CAE8ADA4}"/>
                </a:ext>
              </a:extLst>
            </p:cNvPr>
            <p:cNvSpPr>
              <a:spLocks noEditPoints="1"/>
            </p:cNvSpPr>
            <p:nvPr/>
          </p:nvSpPr>
          <p:spPr bwMode="auto">
            <a:xfrm>
              <a:off x="3957638" y="2399110"/>
              <a:ext cx="694135" cy="694134"/>
            </a:xfrm>
            <a:custGeom>
              <a:gdLst>
                <a:gd fmla="*/ 2147483647 w 507" name="T0"/>
                <a:gd fmla="*/ 2147483647 h 507" name="T1"/>
                <a:gd fmla="*/ 0 w 507" name="T2"/>
                <a:gd fmla="*/ 2147483647 h 507" name="T3"/>
                <a:gd fmla="*/ 2147483647 w 507" name="T4"/>
                <a:gd fmla="*/ 0 h 507" name="T5"/>
                <a:gd fmla="*/ 2147483647 w 507" name="T6"/>
                <a:gd fmla="*/ 2147483647 h 507" name="T7"/>
                <a:gd fmla="*/ 2147483647 w 507" name="T8"/>
                <a:gd fmla="*/ 2147483647 h 507" name="T9"/>
                <a:gd fmla="*/ 2147483647 w 507" name="T10"/>
                <a:gd fmla="*/ 2147483647 h 507" name="T11"/>
                <a:gd fmla="*/ 2147483647 w 507" name="T12"/>
                <a:gd fmla="*/ 2147483647 h 507" name="T13"/>
                <a:gd fmla="*/ 2147483647 w 507" name="T14"/>
                <a:gd fmla="*/ 2147483647 h 507" name="T15"/>
                <a:gd fmla="*/ 2147483647 w 507" name="T16"/>
                <a:gd fmla="*/ 2147483647 h 507" name="T17"/>
                <a:gd fmla="*/ 2147483647 w 507" name="T18"/>
                <a:gd fmla="*/ 2147483647 h 507"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507" w="507">
                  <a:moveTo>
                    <a:pt x="253" y="507"/>
                  </a:moveTo>
                  <a:cubicBezTo>
                    <a:pt x="113" y="507"/>
                    <a:pt x="0" y="393"/>
                    <a:pt x="0" y="253"/>
                  </a:cubicBezTo>
                  <a:cubicBezTo>
                    <a:pt x="0" y="114"/>
                    <a:pt x="113" y="0"/>
                    <a:pt x="253" y="0"/>
                  </a:cubicBezTo>
                  <a:cubicBezTo>
                    <a:pt x="393" y="0"/>
                    <a:pt x="507" y="114"/>
                    <a:pt x="507" y="253"/>
                  </a:cubicBezTo>
                  <a:cubicBezTo>
                    <a:pt x="507" y="393"/>
                    <a:pt x="393" y="507"/>
                    <a:pt x="253" y="507"/>
                  </a:cubicBezTo>
                  <a:close/>
                  <a:moveTo>
                    <a:pt x="253" y="40"/>
                  </a:moveTo>
                  <a:cubicBezTo>
                    <a:pt x="136" y="40"/>
                    <a:pt x="40" y="136"/>
                    <a:pt x="40" y="253"/>
                  </a:cubicBezTo>
                  <a:cubicBezTo>
                    <a:pt x="40" y="371"/>
                    <a:pt x="136" y="467"/>
                    <a:pt x="253" y="467"/>
                  </a:cubicBezTo>
                  <a:cubicBezTo>
                    <a:pt x="371" y="467"/>
                    <a:pt x="467" y="371"/>
                    <a:pt x="467" y="253"/>
                  </a:cubicBezTo>
                  <a:cubicBezTo>
                    <a:pt x="467" y="136"/>
                    <a:pt x="371" y="40"/>
                    <a:pt x="253" y="40"/>
                  </a:cubicBezTo>
                  <a:close/>
                </a:path>
              </a:pathLst>
            </a:custGeom>
            <a:solidFill>
              <a:schemeClr val="accent1"/>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5" name="Freeform 6">
              <a:extLst>
                <a:ext uri="{FF2B5EF4-FFF2-40B4-BE49-F238E27FC236}">
                  <a16:creationId xmlns:a16="http://schemas.microsoft.com/office/drawing/2014/main" id="{E2FDA196-7A26-4B52-AB3A-A4CC9F0B7914}"/>
                </a:ext>
              </a:extLst>
            </p:cNvPr>
            <p:cNvSpPr>
              <a:spLocks noEditPoints="1"/>
            </p:cNvSpPr>
            <p:nvPr/>
          </p:nvSpPr>
          <p:spPr bwMode="auto">
            <a:xfrm>
              <a:off x="3399235" y="3487341"/>
              <a:ext cx="879872" cy="879872"/>
            </a:xfrm>
            <a:custGeom>
              <a:gdLst>
                <a:gd fmla="*/ 2147483647 w 643" name="T0"/>
                <a:gd fmla="*/ 2147483647 h 643" name="T1"/>
                <a:gd fmla="*/ 0 w 643" name="T2"/>
                <a:gd fmla="*/ 2147483647 h 643" name="T3"/>
                <a:gd fmla="*/ 2147483647 w 643" name="T4"/>
                <a:gd fmla="*/ 0 h 643" name="T5"/>
                <a:gd fmla="*/ 2147483647 w 643" name="T6"/>
                <a:gd fmla="*/ 2147483647 h 643" name="T7"/>
                <a:gd fmla="*/ 2147483647 w 643" name="T8"/>
                <a:gd fmla="*/ 2147483647 h 643" name="T9"/>
                <a:gd fmla="*/ 2147483647 w 643" name="T10"/>
                <a:gd fmla="*/ 2147483647 h 643" name="T11"/>
                <a:gd fmla="*/ 2147483647 w 643" name="T12"/>
                <a:gd fmla="*/ 2147483647 h 643" name="T13"/>
                <a:gd fmla="*/ 2147483647 w 643" name="T14"/>
                <a:gd fmla="*/ 2147483647 h 643" name="T15"/>
                <a:gd fmla="*/ 2147483647 w 643" name="T16"/>
                <a:gd fmla="*/ 2147483647 h 643" name="T17"/>
                <a:gd fmla="*/ 2147483647 w 643" name="T18"/>
                <a:gd fmla="*/ 2147483647 h 643"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643" w="643">
                  <a:moveTo>
                    <a:pt x="322" y="643"/>
                  </a:moveTo>
                  <a:cubicBezTo>
                    <a:pt x="145" y="643"/>
                    <a:pt x="0" y="498"/>
                    <a:pt x="0" y="321"/>
                  </a:cubicBezTo>
                  <a:cubicBezTo>
                    <a:pt x="0" y="144"/>
                    <a:pt x="145" y="0"/>
                    <a:pt x="322" y="0"/>
                  </a:cubicBezTo>
                  <a:cubicBezTo>
                    <a:pt x="499" y="0"/>
                    <a:pt x="643" y="144"/>
                    <a:pt x="643" y="321"/>
                  </a:cubicBezTo>
                  <a:cubicBezTo>
                    <a:pt x="643" y="498"/>
                    <a:pt x="499" y="643"/>
                    <a:pt x="322" y="643"/>
                  </a:cubicBezTo>
                  <a:close/>
                  <a:moveTo>
                    <a:pt x="322" y="40"/>
                  </a:moveTo>
                  <a:cubicBezTo>
                    <a:pt x="167" y="40"/>
                    <a:pt x="40" y="166"/>
                    <a:pt x="40" y="321"/>
                  </a:cubicBezTo>
                  <a:cubicBezTo>
                    <a:pt x="40" y="476"/>
                    <a:pt x="167" y="603"/>
                    <a:pt x="322" y="603"/>
                  </a:cubicBezTo>
                  <a:cubicBezTo>
                    <a:pt x="477" y="603"/>
                    <a:pt x="603" y="476"/>
                    <a:pt x="603" y="321"/>
                  </a:cubicBezTo>
                  <a:cubicBezTo>
                    <a:pt x="603" y="166"/>
                    <a:pt x="477" y="40"/>
                    <a:pt x="322" y="40"/>
                  </a:cubicBezTo>
                  <a:close/>
                </a:path>
              </a:pathLst>
            </a:custGeom>
            <a:solidFill>
              <a:schemeClr val="accent2"/>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6" name="Freeform 7">
              <a:extLst>
                <a:ext uri="{FF2B5EF4-FFF2-40B4-BE49-F238E27FC236}">
                  <a16:creationId xmlns:a16="http://schemas.microsoft.com/office/drawing/2014/main" id="{0316B526-DA9C-4094-9864-3D761C2A4DB9}"/>
                </a:ext>
              </a:extLst>
            </p:cNvPr>
            <p:cNvSpPr>
              <a:spLocks noEditPoints="1"/>
            </p:cNvSpPr>
            <p:nvPr/>
          </p:nvSpPr>
          <p:spPr bwMode="auto">
            <a:xfrm>
              <a:off x="5076825" y="2902744"/>
              <a:ext cx="934641" cy="934641"/>
            </a:xfrm>
            <a:custGeom>
              <a:gdLst>
                <a:gd fmla="*/ 2147483647 w 683" name="T0"/>
                <a:gd fmla="*/ 2147483647 h 683" name="T1"/>
                <a:gd fmla="*/ 0 w 683" name="T2"/>
                <a:gd fmla="*/ 2147483647 h 683" name="T3"/>
                <a:gd fmla="*/ 2147483647 w 683" name="T4"/>
                <a:gd fmla="*/ 0 h 683" name="T5"/>
                <a:gd fmla="*/ 2147483647 w 683" name="T6"/>
                <a:gd fmla="*/ 2147483647 h 683" name="T7"/>
                <a:gd fmla="*/ 2147483647 w 683" name="T8"/>
                <a:gd fmla="*/ 2147483647 h 683" name="T9"/>
                <a:gd fmla="*/ 2147483647 w 683" name="T10"/>
                <a:gd fmla="*/ 2147483647 h 683" name="T11"/>
                <a:gd fmla="*/ 2147483647 w 683" name="T12"/>
                <a:gd fmla="*/ 2147483647 h 683" name="T13"/>
                <a:gd fmla="*/ 2147483647 w 683" name="T14"/>
                <a:gd fmla="*/ 2147483647 h 683" name="T15"/>
                <a:gd fmla="*/ 2147483647 w 683" name="T16"/>
                <a:gd fmla="*/ 2147483647 h 683" name="T17"/>
                <a:gd fmla="*/ 2147483647 w 683" name="T18"/>
                <a:gd fmla="*/ 2147483647 h 683"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683" w="683">
                  <a:moveTo>
                    <a:pt x="342" y="683"/>
                  </a:moveTo>
                  <a:cubicBezTo>
                    <a:pt x="154" y="683"/>
                    <a:pt x="0" y="530"/>
                    <a:pt x="0" y="341"/>
                  </a:cubicBezTo>
                  <a:cubicBezTo>
                    <a:pt x="0" y="153"/>
                    <a:pt x="154" y="0"/>
                    <a:pt x="342" y="0"/>
                  </a:cubicBezTo>
                  <a:cubicBezTo>
                    <a:pt x="530" y="0"/>
                    <a:pt x="683" y="153"/>
                    <a:pt x="683" y="341"/>
                  </a:cubicBezTo>
                  <a:cubicBezTo>
                    <a:pt x="683" y="530"/>
                    <a:pt x="530" y="683"/>
                    <a:pt x="342" y="683"/>
                  </a:cubicBezTo>
                  <a:close/>
                  <a:moveTo>
                    <a:pt x="342" y="40"/>
                  </a:moveTo>
                  <a:cubicBezTo>
                    <a:pt x="176" y="40"/>
                    <a:pt x="40" y="175"/>
                    <a:pt x="40" y="341"/>
                  </a:cubicBezTo>
                  <a:cubicBezTo>
                    <a:pt x="40" y="508"/>
                    <a:pt x="176" y="643"/>
                    <a:pt x="342" y="643"/>
                  </a:cubicBezTo>
                  <a:cubicBezTo>
                    <a:pt x="508" y="643"/>
                    <a:pt x="643" y="508"/>
                    <a:pt x="643" y="341"/>
                  </a:cubicBezTo>
                  <a:cubicBezTo>
                    <a:pt x="643" y="175"/>
                    <a:pt x="508" y="40"/>
                    <a:pt x="342" y="40"/>
                  </a:cubicBezTo>
                  <a:close/>
                </a:path>
              </a:pathLst>
            </a:custGeom>
            <a:solidFill>
              <a:schemeClr val="accent3"/>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7" name="Freeform 8">
              <a:extLst>
                <a:ext uri="{FF2B5EF4-FFF2-40B4-BE49-F238E27FC236}">
                  <a16:creationId xmlns:a16="http://schemas.microsoft.com/office/drawing/2014/main" id="{4B634FE6-7B41-40E2-A878-34AAB1A18AAD}"/>
                </a:ext>
              </a:extLst>
            </p:cNvPr>
            <p:cNvSpPr>
              <a:spLocks noEditPoints="1"/>
            </p:cNvSpPr>
            <p:nvPr/>
          </p:nvSpPr>
          <p:spPr bwMode="auto">
            <a:xfrm>
              <a:off x="4592241" y="1483519"/>
              <a:ext cx="1060847" cy="1059656"/>
            </a:xfrm>
            <a:custGeom>
              <a:gdLst>
                <a:gd fmla="*/ 2147483647 w 775" name="T0"/>
                <a:gd fmla="*/ 2147483647 h 775" name="T1"/>
                <a:gd fmla="*/ 0 w 775" name="T2"/>
                <a:gd fmla="*/ 2147483647 h 775" name="T3"/>
                <a:gd fmla="*/ 2147483647 w 775" name="T4"/>
                <a:gd fmla="*/ 0 h 775" name="T5"/>
                <a:gd fmla="*/ 2147483647 w 775" name="T6"/>
                <a:gd fmla="*/ 2147483647 h 775" name="T7"/>
                <a:gd fmla="*/ 2147483647 w 775" name="T8"/>
                <a:gd fmla="*/ 2147483647 h 775" name="T9"/>
                <a:gd fmla="*/ 2147483647 w 775" name="T10"/>
                <a:gd fmla="*/ 2147483647 h 775" name="T11"/>
                <a:gd fmla="*/ 2147483647 w 775" name="T12"/>
                <a:gd fmla="*/ 2147483647 h 775" name="T13"/>
                <a:gd fmla="*/ 2147483647 w 775" name="T14"/>
                <a:gd fmla="*/ 2147483647 h 775" name="T15"/>
                <a:gd fmla="*/ 2147483647 w 775" name="T16"/>
                <a:gd fmla="*/ 2147483647 h 775" name="T17"/>
                <a:gd fmla="*/ 2147483647 w 775" name="T18"/>
                <a:gd fmla="*/ 2147483647 h 77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775" w="775">
                  <a:moveTo>
                    <a:pt x="388" y="775"/>
                  </a:moveTo>
                  <a:cubicBezTo>
                    <a:pt x="174" y="775"/>
                    <a:pt x="0" y="601"/>
                    <a:pt x="0" y="387"/>
                  </a:cubicBezTo>
                  <a:cubicBezTo>
                    <a:pt x="0" y="174"/>
                    <a:pt x="174" y="0"/>
                    <a:pt x="388" y="0"/>
                  </a:cubicBezTo>
                  <a:cubicBezTo>
                    <a:pt x="602" y="0"/>
                    <a:pt x="775" y="174"/>
                    <a:pt x="775" y="387"/>
                  </a:cubicBezTo>
                  <a:cubicBezTo>
                    <a:pt x="775" y="601"/>
                    <a:pt x="602" y="775"/>
                    <a:pt x="388" y="775"/>
                  </a:cubicBezTo>
                  <a:close/>
                  <a:moveTo>
                    <a:pt x="388" y="44"/>
                  </a:moveTo>
                  <a:cubicBezTo>
                    <a:pt x="199" y="44"/>
                    <a:pt x="44" y="198"/>
                    <a:pt x="44" y="387"/>
                  </a:cubicBezTo>
                  <a:cubicBezTo>
                    <a:pt x="44" y="577"/>
                    <a:pt x="199" y="731"/>
                    <a:pt x="388" y="731"/>
                  </a:cubicBezTo>
                  <a:cubicBezTo>
                    <a:pt x="577" y="731"/>
                    <a:pt x="731" y="577"/>
                    <a:pt x="731" y="387"/>
                  </a:cubicBezTo>
                  <a:cubicBezTo>
                    <a:pt x="731" y="198"/>
                    <a:pt x="577" y="44"/>
                    <a:pt x="388" y="44"/>
                  </a:cubicBezTo>
                  <a:close/>
                </a:path>
              </a:pathLst>
            </a:custGeom>
            <a:solidFill>
              <a:schemeClr val="accent4"/>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18" name="Group 61">
              <a:extLst>
                <a:ext uri="{FF2B5EF4-FFF2-40B4-BE49-F238E27FC236}">
                  <a16:creationId xmlns:a16="http://schemas.microsoft.com/office/drawing/2014/main" id="{63DD4781-8D3C-425D-91C0-58101E7E8389}"/>
                </a:ext>
              </a:extLst>
            </p:cNvPr>
            <p:cNvGrpSpPr/>
            <p:nvPr/>
          </p:nvGrpSpPr>
          <p:grpSpPr>
            <a:xfrm>
              <a:off x="4162853" y="2587515"/>
              <a:ext cx="282275" cy="280417"/>
              <a:chOff x="2611438" y="6434138"/>
              <a:chExt cx="241301" cy="239713"/>
            </a:xfrm>
            <a:solidFill>
              <a:schemeClr val="accent1"/>
            </a:solidFill>
          </p:grpSpPr>
          <p:sp>
            <p:nvSpPr>
              <p:cNvPr id="19" name="Freeform 240">
                <a:extLst>
                  <a:ext uri="{FF2B5EF4-FFF2-40B4-BE49-F238E27FC236}">
                    <a16:creationId xmlns:a16="http://schemas.microsoft.com/office/drawing/2014/main" id="{78CA0E95-D93B-4CEA-B18B-0DF8B0F49AC8}"/>
                  </a:ext>
                </a:extLst>
              </p:cNvPr>
              <p:cNvSpPr>
                <a:spLocks noEditPoints="1"/>
              </p:cNvSpPr>
              <p:nvPr/>
            </p:nvSpPr>
            <p:spPr bwMode="auto">
              <a:xfrm>
                <a:off x="2682876" y="6434138"/>
                <a:ext cx="169863" cy="168275"/>
              </a:xfrm>
              <a:custGeom>
                <a:gdLst>
                  <a:gd fmla="*/ 31 w 45" name="T0"/>
                  <a:gd fmla="*/ 5 h 45" name="T1"/>
                  <a:gd fmla="*/ 18 w 45" name="T2"/>
                  <a:gd fmla="*/ 13 h 45" name="T3"/>
                  <a:gd fmla="*/ 1 w 45" name="T4"/>
                  <a:gd fmla="*/ 30 h 45" name="T5"/>
                  <a:gd fmla="*/ 1 w 45" name="T6"/>
                  <a:gd fmla="*/ 35 h 45" name="T7"/>
                  <a:gd fmla="*/ 10 w 45" name="T8"/>
                  <a:gd fmla="*/ 44 h 45" name="T9"/>
                  <a:gd fmla="*/ 15 w 45" name="T10"/>
                  <a:gd fmla="*/ 44 h 45" name="T11"/>
                  <a:gd fmla="*/ 32 w 45" name="T12"/>
                  <a:gd fmla="*/ 27 h 45" name="T13"/>
                  <a:gd fmla="*/ 40 w 45" name="T14"/>
                  <a:gd fmla="*/ 14 h 45" name="T15"/>
                  <a:gd fmla="*/ 45 w 45" name="T16"/>
                  <a:gd fmla="*/ 0 h 45" name="T17"/>
                  <a:gd fmla="*/ 31 w 45" name="T18"/>
                  <a:gd fmla="*/ 5 h 45" name="T19"/>
                  <a:gd fmla="*/ 20 w 45" name="T20"/>
                  <a:gd fmla="*/ 34 h 45" name="T21"/>
                  <a:gd fmla="*/ 11 w 45" name="T22"/>
                  <a:gd fmla="*/ 34 h 45" name="T23"/>
                  <a:gd fmla="*/ 11 w 45" name="T24"/>
                  <a:gd fmla="*/ 25 h 45" name="T25"/>
                  <a:gd fmla="*/ 20 w 45" name="T26"/>
                  <a:gd fmla="*/ 25 h 45" name="T27"/>
                  <a:gd fmla="*/ 20 w 45" name="T28"/>
                  <a:gd fmla="*/ 34 h 45" name="T29"/>
                  <a:gd fmla="*/ 31 w 45" name="T30"/>
                  <a:gd fmla="*/ 23 h 45" name="T31"/>
                  <a:gd fmla="*/ 22 w 45" name="T32"/>
                  <a:gd fmla="*/ 23 h 45" name="T33"/>
                  <a:gd fmla="*/ 22 w 45" name="T34"/>
                  <a:gd fmla="*/ 14 h 45" name="T35"/>
                  <a:gd fmla="*/ 31 w 45" name="T36"/>
                  <a:gd fmla="*/ 14 h 45" name="T37"/>
                  <a:gd fmla="*/ 31 w 45" name="T38"/>
                  <a:gd fmla="*/ 23 h 45"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5" w="45">
                    <a:moveTo>
                      <a:pt x="31" y="5"/>
                    </a:moveTo>
                    <a:cubicBezTo>
                      <a:pt x="27" y="6"/>
                      <a:pt x="21" y="10"/>
                      <a:pt x="18" y="13"/>
                    </a:cubicBezTo>
                    <a:cubicBezTo>
                      <a:pt x="1" y="30"/>
                      <a:pt x="1" y="30"/>
                      <a:pt x="1" y="30"/>
                    </a:cubicBezTo>
                    <a:cubicBezTo>
                      <a:pt x="0" y="31"/>
                      <a:pt x="0" y="34"/>
                      <a:pt x="1" y="35"/>
                    </a:cubicBezTo>
                    <a:cubicBezTo>
                      <a:pt x="10" y="44"/>
                      <a:pt x="10" y="44"/>
                      <a:pt x="10" y="44"/>
                    </a:cubicBezTo>
                    <a:cubicBezTo>
                      <a:pt x="11" y="45"/>
                      <a:pt x="14" y="45"/>
                      <a:pt x="15" y="44"/>
                    </a:cubicBezTo>
                    <a:cubicBezTo>
                      <a:pt x="32" y="27"/>
                      <a:pt x="32" y="27"/>
                      <a:pt x="32" y="27"/>
                    </a:cubicBezTo>
                    <a:cubicBezTo>
                      <a:pt x="35" y="24"/>
                      <a:pt x="39" y="18"/>
                      <a:pt x="40" y="14"/>
                    </a:cubicBezTo>
                    <a:cubicBezTo>
                      <a:pt x="45" y="0"/>
                      <a:pt x="45" y="0"/>
                      <a:pt x="45" y="0"/>
                    </a:cubicBezTo>
                    <a:lnTo>
                      <a:pt x="31" y="5"/>
                    </a:lnTo>
                    <a:close/>
                    <a:moveTo>
                      <a:pt x="20" y="34"/>
                    </a:moveTo>
                    <a:cubicBezTo>
                      <a:pt x="17" y="36"/>
                      <a:pt x="13" y="36"/>
                      <a:pt x="11" y="34"/>
                    </a:cubicBezTo>
                    <a:cubicBezTo>
                      <a:pt x="9" y="32"/>
                      <a:pt x="9" y="28"/>
                      <a:pt x="11" y="25"/>
                    </a:cubicBezTo>
                    <a:cubicBezTo>
                      <a:pt x="13" y="23"/>
                      <a:pt x="17" y="23"/>
                      <a:pt x="20" y="25"/>
                    </a:cubicBezTo>
                    <a:cubicBezTo>
                      <a:pt x="22" y="28"/>
                      <a:pt x="22" y="32"/>
                      <a:pt x="20" y="34"/>
                    </a:cubicBezTo>
                    <a:close/>
                    <a:moveTo>
                      <a:pt x="31" y="23"/>
                    </a:moveTo>
                    <a:cubicBezTo>
                      <a:pt x="29" y="25"/>
                      <a:pt x="25" y="25"/>
                      <a:pt x="22" y="23"/>
                    </a:cubicBezTo>
                    <a:cubicBezTo>
                      <a:pt x="20" y="20"/>
                      <a:pt x="20" y="16"/>
                      <a:pt x="22" y="14"/>
                    </a:cubicBezTo>
                    <a:cubicBezTo>
                      <a:pt x="25" y="12"/>
                      <a:pt x="29" y="12"/>
                      <a:pt x="31" y="14"/>
                    </a:cubicBezTo>
                    <a:cubicBezTo>
                      <a:pt x="33" y="16"/>
                      <a:pt x="33" y="20"/>
                      <a:pt x="31" y="23"/>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0" name="Freeform 241">
                <a:extLst>
                  <a:ext uri="{FF2B5EF4-FFF2-40B4-BE49-F238E27FC236}">
                    <a16:creationId xmlns:a16="http://schemas.microsoft.com/office/drawing/2014/main" id="{793C1E2A-2CE9-4FC2-BCED-20BECFBB9F05}"/>
                  </a:ext>
                </a:extLst>
              </p:cNvPr>
              <p:cNvSpPr/>
              <p:nvPr/>
            </p:nvSpPr>
            <p:spPr bwMode="auto">
              <a:xfrm>
                <a:off x="2619376" y="6500813"/>
                <a:ext cx="79375" cy="71438"/>
              </a:xfrm>
              <a:custGeom>
                <a:gdLst>
                  <a:gd fmla="*/ 7 w 21" name="T0"/>
                  <a:gd fmla="*/ 17 h 19" name="T1"/>
                  <a:gd fmla="*/ 21 w 21" name="T2"/>
                  <a:gd fmla="*/ 3 h 19" name="T3"/>
                  <a:gd fmla="*/ 10 w 21" name="T4"/>
                  <a:gd fmla="*/ 3 h 19" name="T5"/>
                  <a:gd fmla="*/ 1 w 21" name="T6"/>
                  <a:gd fmla="*/ 12 h 19" name="T7"/>
                  <a:gd fmla="*/ 1 w 21" name="T8"/>
                  <a:gd fmla="*/ 17 h 19" name="T9"/>
                  <a:gd fmla="*/ 7 w 21" name="T10"/>
                  <a:gd fmla="*/ 17 h 19" name="T11"/>
                </a:gdLst>
                <a:cxnLst>
                  <a:cxn ang="0">
                    <a:pos x="T0" y="T1"/>
                  </a:cxn>
                  <a:cxn ang="0">
                    <a:pos x="T2" y="T3"/>
                  </a:cxn>
                  <a:cxn ang="0">
                    <a:pos x="T4" y="T5"/>
                  </a:cxn>
                  <a:cxn ang="0">
                    <a:pos x="T6" y="T7"/>
                  </a:cxn>
                  <a:cxn ang="0">
                    <a:pos x="T8" y="T9"/>
                  </a:cxn>
                  <a:cxn ang="0">
                    <a:pos x="T10" y="T11"/>
                  </a:cxn>
                </a:cxnLst>
                <a:rect b="b" l="0" r="r" t="0"/>
                <a:pathLst>
                  <a:path h="19" w="21">
                    <a:moveTo>
                      <a:pt x="7" y="17"/>
                    </a:moveTo>
                    <a:cubicBezTo>
                      <a:pt x="21" y="3"/>
                      <a:pt x="21" y="3"/>
                      <a:pt x="21" y="3"/>
                    </a:cubicBezTo>
                    <a:cubicBezTo>
                      <a:pt x="18" y="0"/>
                      <a:pt x="13" y="0"/>
                      <a:pt x="10" y="3"/>
                    </a:cubicBezTo>
                    <a:cubicBezTo>
                      <a:pt x="1" y="12"/>
                      <a:pt x="1" y="12"/>
                      <a:pt x="1" y="12"/>
                    </a:cubicBezTo>
                    <a:cubicBezTo>
                      <a:pt x="0" y="13"/>
                      <a:pt x="0" y="16"/>
                      <a:pt x="1" y="17"/>
                    </a:cubicBezTo>
                    <a:cubicBezTo>
                      <a:pt x="3" y="19"/>
                      <a:pt x="5" y="19"/>
                      <a:pt x="7" y="17"/>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1" name="Freeform 242">
                <a:extLst>
                  <a:ext uri="{FF2B5EF4-FFF2-40B4-BE49-F238E27FC236}">
                    <a16:creationId xmlns:a16="http://schemas.microsoft.com/office/drawing/2014/main" id="{75AE0B17-AC6A-4D5F-8146-CDD00952A05F}"/>
                  </a:ext>
                </a:extLst>
              </p:cNvPr>
              <p:cNvSpPr/>
              <p:nvPr/>
            </p:nvSpPr>
            <p:spPr bwMode="auto">
              <a:xfrm>
                <a:off x="2713038" y="6588126"/>
                <a:ext cx="71438" cy="77788"/>
              </a:xfrm>
              <a:custGeom>
                <a:gdLst>
                  <a:gd fmla="*/ 2 w 19" name="T0"/>
                  <a:gd fmla="*/ 14 h 21" name="T1"/>
                  <a:gd fmla="*/ 2 w 19" name="T2"/>
                  <a:gd fmla="*/ 20 h 21" name="T3"/>
                  <a:gd fmla="*/ 7 w 19" name="T4"/>
                  <a:gd fmla="*/ 20 h 21" name="T5"/>
                  <a:gd fmla="*/ 16 w 19" name="T6"/>
                  <a:gd fmla="*/ 11 h 21" name="T7"/>
                  <a:gd fmla="*/ 16 w 19" name="T8"/>
                  <a:gd fmla="*/ 0 h 21" name="T9"/>
                  <a:gd fmla="*/ 2 w 19" name="T10"/>
                  <a:gd fmla="*/ 14 h 21" name="T11"/>
                </a:gdLst>
                <a:cxnLst>
                  <a:cxn ang="0">
                    <a:pos x="T0" y="T1"/>
                  </a:cxn>
                  <a:cxn ang="0">
                    <a:pos x="T2" y="T3"/>
                  </a:cxn>
                  <a:cxn ang="0">
                    <a:pos x="T4" y="T5"/>
                  </a:cxn>
                  <a:cxn ang="0">
                    <a:pos x="T6" y="T7"/>
                  </a:cxn>
                  <a:cxn ang="0">
                    <a:pos x="T8" y="T9"/>
                  </a:cxn>
                  <a:cxn ang="0">
                    <a:pos x="T10" y="T11"/>
                  </a:cxn>
                </a:cxnLst>
                <a:rect b="b" l="0" r="r" t="0"/>
                <a:pathLst>
                  <a:path h="21" w="19">
                    <a:moveTo>
                      <a:pt x="2" y="14"/>
                    </a:moveTo>
                    <a:cubicBezTo>
                      <a:pt x="0" y="16"/>
                      <a:pt x="0" y="18"/>
                      <a:pt x="2" y="20"/>
                    </a:cubicBezTo>
                    <a:cubicBezTo>
                      <a:pt x="3" y="21"/>
                      <a:pt x="6" y="21"/>
                      <a:pt x="7" y="20"/>
                    </a:cubicBezTo>
                    <a:cubicBezTo>
                      <a:pt x="16" y="11"/>
                      <a:pt x="16" y="11"/>
                      <a:pt x="16" y="11"/>
                    </a:cubicBezTo>
                    <a:cubicBezTo>
                      <a:pt x="19" y="8"/>
                      <a:pt x="19" y="3"/>
                      <a:pt x="16" y="0"/>
                    </a:cubicBezTo>
                    <a:lnTo>
                      <a:pt x="2" y="14"/>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2" name="Freeform 243">
                <a:extLst>
                  <a:ext uri="{FF2B5EF4-FFF2-40B4-BE49-F238E27FC236}">
                    <a16:creationId xmlns:a16="http://schemas.microsoft.com/office/drawing/2014/main" id="{DEE562AE-65E6-4FD5-9D45-998B339C936D}"/>
                  </a:ext>
                </a:extLst>
              </p:cNvPr>
              <p:cNvSpPr/>
              <p:nvPr/>
            </p:nvSpPr>
            <p:spPr bwMode="auto">
              <a:xfrm>
                <a:off x="2668588" y="6577013"/>
                <a:ext cx="41275" cy="41275"/>
              </a:xfrm>
              <a:custGeom>
                <a:gdLst>
                  <a:gd fmla="*/ 1 w 11" name="T0"/>
                  <a:gd fmla="*/ 2 h 11" name="T1"/>
                  <a:gd fmla="*/ 1 w 11" name="T2"/>
                  <a:gd fmla="*/ 4 h 11" name="T3"/>
                  <a:gd fmla="*/ 7 w 11" name="T4"/>
                  <a:gd fmla="*/ 10 h 11" name="T5"/>
                  <a:gd fmla="*/ 9 w 11" name="T6"/>
                  <a:gd fmla="*/ 10 h 11" name="T7"/>
                  <a:gd fmla="*/ 11 w 11" name="T8"/>
                  <a:gd fmla="*/ 9 h 11" name="T9"/>
                  <a:gd fmla="*/ 2 w 11" name="T10"/>
                  <a:gd fmla="*/ 0 h 11" name="T11"/>
                  <a:gd fmla="*/ 1 w 11" name="T12"/>
                  <a:gd fmla="*/ 2 h 11" name="T13"/>
                </a:gdLst>
                <a:cxnLst>
                  <a:cxn ang="0">
                    <a:pos x="T0" y="T1"/>
                  </a:cxn>
                  <a:cxn ang="0">
                    <a:pos x="T2" y="T3"/>
                  </a:cxn>
                  <a:cxn ang="0">
                    <a:pos x="T4" y="T5"/>
                  </a:cxn>
                  <a:cxn ang="0">
                    <a:pos x="T6" y="T7"/>
                  </a:cxn>
                  <a:cxn ang="0">
                    <a:pos x="T8" y="T9"/>
                  </a:cxn>
                  <a:cxn ang="0">
                    <a:pos x="T10" y="T11"/>
                  </a:cxn>
                  <a:cxn ang="0">
                    <a:pos x="T12" y="T13"/>
                  </a:cxn>
                </a:cxnLst>
                <a:rect b="b" l="0" r="r" t="0"/>
                <a:pathLst>
                  <a:path h="11" w="11">
                    <a:moveTo>
                      <a:pt x="1" y="2"/>
                    </a:moveTo>
                    <a:cubicBezTo>
                      <a:pt x="0" y="2"/>
                      <a:pt x="0" y="4"/>
                      <a:pt x="1" y="4"/>
                    </a:cubicBezTo>
                    <a:cubicBezTo>
                      <a:pt x="7" y="10"/>
                      <a:pt x="7" y="10"/>
                      <a:pt x="7" y="10"/>
                    </a:cubicBezTo>
                    <a:cubicBezTo>
                      <a:pt x="7" y="11"/>
                      <a:pt x="9" y="11"/>
                      <a:pt x="9" y="10"/>
                    </a:cubicBezTo>
                    <a:cubicBezTo>
                      <a:pt x="11" y="9"/>
                      <a:pt x="11" y="9"/>
                      <a:pt x="11" y="9"/>
                    </a:cubicBezTo>
                    <a:cubicBezTo>
                      <a:pt x="2" y="0"/>
                      <a:pt x="2" y="0"/>
                      <a:pt x="2" y="0"/>
                    </a:cubicBezTo>
                    <a:lnTo>
                      <a:pt x="1" y="2"/>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3" name="Freeform 244">
                <a:extLst>
                  <a:ext uri="{FF2B5EF4-FFF2-40B4-BE49-F238E27FC236}">
                    <a16:creationId xmlns:a16="http://schemas.microsoft.com/office/drawing/2014/main" id="{3EEFECA5-9C4D-4755-AE88-3F7CE156AC0F}"/>
                  </a:ext>
                </a:extLst>
              </p:cNvPr>
              <p:cNvSpPr/>
              <p:nvPr/>
            </p:nvSpPr>
            <p:spPr bwMode="auto">
              <a:xfrm>
                <a:off x="2611438" y="6599238"/>
                <a:ext cx="76200" cy="74613"/>
              </a:xfrm>
              <a:custGeom>
                <a:gdLst>
                  <a:gd fmla="*/ 0 w 20" name="T0"/>
                  <a:gd fmla="*/ 20 h 20" name="T1"/>
                  <a:gd fmla="*/ 16 w 20" name="T2"/>
                  <a:gd fmla="*/ 4 h 20" name="T3"/>
                  <a:gd fmla="*/ 0 w 20" name="T4"/>
                  <a:gd fmla="*/ 20 h 20" name="T5"/>
                </a:gdLst>
                <a:cxnLst>
                  <a:cxn ang="0">
                    <a:pos x="T0" y="T1"/>
                  </a:cxn>
                  <a:cxn ang="0">
                    <a:pos x="T2" y="T3"/>
                  </a:cxn>
                  <a:cxn ang="0">
                    <a:pos x="T4" y="T5"/>
                  </a:cxn>
                </a:cxnLst>
                <a:rect b="b" l="0" r="r" t="0"/>
                <a:pathLst>
                  <a:path h="20" w="20">
                    <a:moveTo>
                      <a:pt x="0" y="20"/>
                    </a:moveTo>
                    <a:cubicBezTo>
                      <a:pt x="8" y="16"/>
                      <a:pt x="20" y="8"/>
                      <a:pt x="16" y="4"/>
                    </a:cubicBezTo>
                    <a:cubicBezTo>
                      <a:pt x="12" y="0"/>
                      <a:pt x="4" y="12"/>
                      <a:pt x="0" y="20"/>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24" name="Group 67">
              <a:extLst>
                <a:ext uri="{FF2B5EF4-FFF2-40B4-BE49-F238E27FC236}">
                  <a16:creationId xmlns:a16="http://schemas.microsoft.com/office/drawing/2014/main" id="{EB791308-4300-4086-B3C0-8B8744C9DA9B}"/>
                </a:ext>
              </a:extLst>
            </p:cNvPr>
            <p:cNvGrpSpPr/>
            <p:nvPr/>
          </p:nvGrpSpPr>
          <p:grpSpPr>
            <a:xfrm>
              <a:off x="3612338" y="3715085"/>
              <a:ext cx="378350" cy="375892"/>
              <a:chOff x="5016501" y="4030663"/>
              <a:chExt cx="244475" cy="242887"/>
            </a:xfrm>
            <a:solidFill>
              <a:schemeClr val="accent2"/>
            </a:solidFill>
          </p:grpSpPr>
          <p:sp>
            <p:nvSpPr>
              <p:cNvPr id="25" name="Freeform 434">
                <a:extLst>
                  <a:ext uri="{FF2B5EF4-FFF2-40B4-BE49-F238E27FC236}">
                    <a16:creationId xmlns:a16="http://schemas.microsoft.com/office/drawing/2014/main" id="{A7A49865-CD5B-4E4F-A4C8-2875EA47334B}"/>
                  </a:ext>
                </a:extLst>
              </p:cNvPr>
              <p:cNvSpPr/>
              <p:nvPr/>
            </p:nvSpPr>
            <p:spPr bwMode="auto">
              <a:xfrm>
                <a:off x="5016501" y="4030663"/>
                <a:ext cx="203200" cy="201613"/>
              </a:xfrm>
              <a:custGeom>
                <a:gdLst>
                  <a:gd fmla="*/ 37 w 54" name="T0"/>
                  <a:gd fmla="*/ 23 h 54" name="T1"/>
                  <a:gd fmla="*/ 31 w 54" name="T2"/>
                  <a:gd fmla="*/ 23 h 54" name="T3"/>
                  <a:gd fmla="*/ 28 w 54" name="T4"/>
                  <a:gd fmla="*/ 8 h 54" name="T5"/>
                  <a:gd fmla="*/ 20 w 54" name="T6"/>
                  <a:gd fmla="*/ 0 h 54" name="T7"/>
                  <a:gd fmla="*/ 17 w 54" name="T8"/>
                  <a:gd fmla="*/ 14 h 54" name="T9"/>
                  <a:gd fmla="*/ 26 w 54" name="T10"/>
                  <a:gd fmla="*/ 23 h 54" name="T11"/>
                  <a:gd fmla="*/ 23 w 54" name="T12"/>
                  <a:gd fmla="*/ 25 h 54" name="T13"/>
                  <a:gd fmla="*/ 14 w 54" name="T14"/>
                  <a:gd fmla="*/ 17 h 54" name="T15"/>
                  <a:gd fmla="*/ 0 w 54" name="T16"/>
                  <a:gd fmla="*/ 20 h 54" name="T17"/>
                  <a:gd fmla="*/ 9 w 54" name="T18"/>
                  <a:gd fmla="*/ 28 h 54" name="T19"/>
                  <a:gd fmla="*/ 23 w 54" name="T20"/>
                  <a:gd fmla="*/ 31 h 54" name="T21"/>
                  <a:gd fmla="*/ 23 w 54" name="T22"/>
                  <a:gd fmla="*/ 37 h 54" name="T23"/>
                  <a:gd fmla="*/ 40 w 54" name="T24"/>
                  <a:gd fmla="*/ 54 h 54" name="T25"/>
                  <a:gd fmla="*/ 54 w 54" name="T26"/>
                  <a:gd fmla="*/ 40 h 54" name="T27"/>
                  <a:gd fmla="*/ 37 w 54" name="T28"/>
                  <a:gd fmla="*/ 23 h 5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4" w="54">
                    <a:moveTo>
                      <a:pt x="37" y="23"/>
                    </a:moveTo>
                    <a:cubicBezTo>
                      <a:pt x="35" y="21"/>
                      <a:pt x="33" y="21"/>
                      <a:pt x="31" y="23"/>
                    </a:cubicBezTo>
                    <a:cubicBezTo>
                      <a:pt x="31" y="23"/>
                      <a:pt x="37" y="17"/>
                      <a:pt x="28" y="8"/>
                    </a:cubicBezTo>
                    <a:cubicBezTo>
                      <a:pt x="26" y="6"/>
                      <a:pt x="20" y="0"/>
                      <a:pt x="20" y="0"/>
                    </a:cubicBezTo>
                    <a:cubicBezTo>
                      <a:pt x="17" y="14"/>
                      <a:pt x="17" y="14"/>
                      <a:pt x="17" y="14"/>
                    </a:cubicBezTo>
                    <a:cubicBezTo>
                      <a:pt x="26" y="23"/>
                      <a:pt x="26" y="23"/>
                      <a:pt x="26" y="23"/>
                    </a:cubicBezTo>
                    <a:cubicBezTo>
                      <a:pt x="23" y="25"/>
                      <a:pt x="23" y="25"/>
                      <a:pt x="23" y="25"/>
                    </a:cubicBezTo>
                    <a:cubicBezTo>
                      <a:pt x="14" y="17"/>
                      <a:pt x="14" y="17"/>
                      <a:pt x="14" y="17"/>
                    </a:cubicBezTo>
                    <a:cubicBezTo>
                      <a:pt x="0" y="20"/>
                      <a:pt x="0" y="20"/>
                      <a:pt x="0" y="20"/>
                    </a:cubicBezTo>
                    <a:cubicBezTo>
                      <a:pt x="0" y="20"/>
                      <a:pt x="6" y="25"/>
                      <a:pt x="9" y="28"/>
                    </a:cubicBezTo>
                    <a:cubicBezTo>
                      <a:pt x="17" y="37"/>
                      <a:pt x="23" y="31"/>
                      <a:pt x="23" y="31"/>
                    </a:cubicBezTo>
                    <a:cubicBezTo>
                      <a:pt x="21" y="33"/>
                      <a:pt x="21" y="35"/>
                      <a:pt x="23" y="37"/>
                    </a:cubicBezTo>
                    <a:cubicBezTo>
                      <a:pt x="40" y="54"/>
                      <a:pt x="40" y="54"/>
                      <a:pt x="40" y="54"/>
                    </a:cubicBezTo>
                    <a:cubicBezTo>
                      <a:pt x="54" y="40"/>
                      <a:pt x="54" y="40"/>
                      <a:pt x="54" y="40"/>
                    </a:cubicBezTo>
                    <a:lnTo>
                      <a:pt x="37" y="23"/>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6" name="Freeform 435">
                <a:extLst>
                  <a:ext uri="{FF2B5EF4-FFF2-40B4-BE49-F238E27FC236}">
                    <a16:creationId xmlns:a16="http://schemas.microsoft.com/office/drawing/2014/main" id="{CBDAF41B-C569-430F-8A73-E6AF4AC34C4A}"/>
                  </a:ext>
                </a:extLst>
              </p:cNvPr>
              <p:cNvSpPr/>
              <p:nvPr/>
            </p:nvSpPr>
            <p:spPr bwMode="auto">
              <a:xfrm>
                <a:off x="5178426" y="4187825"/>
                <a:ext cx="82550" cy="85725"/>
              </a:xfrm>
              <a:custGeom>
                <a:gdLst>
                  <a:gd fmla="*/ 17 w 22" name="T0"/>
                  <a:gd fmla="*/ 3 h 23" name="T1"/>
                  <a:gd fmla="*/ 14 w 22" name="T2"/>
                  <a:gd fmla="*/ 0 h 23" name="T3"/>
                  <a:gd fmla="*/ 0 w 22" name="T4"/>
                  <a:gd fmla="*/ 15 h 23" name="T5"/>
                  <a:gd fmla="*/ 2 w 22" name="T6"/>
                  <a:gd fmla="*/ 17 h 23" name="T7"/>
                  <a:gd fmla="*/ 21 w 22" name="T8"/>
                  <a:gd fmla="*/ 22 h 23" name="T9"/>
                  <a:gd fmla="*/ 17 w 22" name="T10"/>
                  <a:gd fmla="*/ 3 h 23" name="T11"/>
                </a:gdLst>
                <a:cxnLst>
                  <a:cxn ang="0">
                    <a:pos x="T0" y="T1"/>
                  </a:cxn>
                  <a:cxn ang="0">
                    <a:pos x="T2" y="T3"/>
                  </a:cxn>
                  <a:cxn ang="0">
                    <a:pos x="T4" y="T5"/>
                  </a:cxn>
                  <a:cxn ang="0">
                    <a:pos x="T6" y="T7"/>
                  </a:cxn>
                  <a:cxn ang="0">
                    <a:pos x="T8" y="T9"/>
                  </a:cxn>
                  <a:cxn ang="0">
                    <a:pos x="T10" y="T11"/>
                  </a:cxn>
                </a:cxnLst>
                <a:rect b="b" l="0" r="r" t="0"/>
                <a:pathLst>
                  <a:path h="23" w="22">
                    <a:moveTo>
                      <a:pt x="17" y="3"/>
                    </a:moveTo>
                    <a:cubicBezTo>
                      <a:pt x="14" y="0"/>
                      <a:pt x="14" y="0"/>
                      <a:pt x="14" y="0"/>
                    </a:cubicBezTo>
                    <a:cubicBezTo>
                      <a:pt x="0" y="15"/>
                      <a:pt x="0" y="15"/>
                      <a:pt x="0" y="15"/>
                    </a:cubicBezTo>
                    <a:cubicBezTo>
                      <a:pt x="0" y="15"/>
                      <a:pt x="0" y="15"/>
                      <a:pt x="2" y="17"/>
                    </a:cubicBezTo>
                    <a:cubicBezTo>
                      <a:pt x="8" y="23"/>
                      <a:pt x="21" y="22"/>
                      <a:pt x="21" y="22"/>
                    </a:cubicBezTo>
                    <a:cubicBezTo>
                      <a:pt x="21" y="22"/>
                      <a:pt x="22" y="9"/>
                      <a:pt x="17" y="3"/>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27" name="Group 70">
              <a:extLst>
                <a:ext uri="{FF2B5EF4-FFF2-40B4-BE49-F238E27FC236}">
                  <a16:creationId xmlns:a16="http://schemas.microsoft.com/office/drawing/2014/main" id="{8DE2BAF1-EF5C-4986-BB98-B7B8B52D4D3A}"/>
                </a:ext>
              </a:extLst>
            </p:cNvPr>
            <p:cNvGrpSpPr/>
            <p:nvPr/>
          </p:nvGrpSpPr>
          <p:grpSpPr>
            <a:xfrm>
              <a:off x="5368528" y="3194446"/>
              <a:ext cx="351236" cy="351236"/>
              <a:chOff x="5497513" y="3068638"/>
              <a:chExt cx="239713" cy="239713"/>
            </a:xfrm>
            <a:solidFill>
              <a:schemeClr val="accent3"/>
            </a:solidFill>
          </p:grpSpPr>
          <p:sp>
            <p:nvSpPr>
              <p:cNvPr id="28" name="Freeform 367">
                <a:extLst>
                  <a:ext uri="{FF2B5EF4-FFF2-40B4-BE49-F238E27FC236}">
                    <a16:creationId xmlns:a16="http://schemas.microsoft.com/office/drawing/2014/main" id="{39615B26-FD66-4E7D-BC12-EDDF592F7C92}"/>
                  </a:ext>
                </a:extLst>
              </p:cNvPr>
              <p:cNvSpPr/>
              <p:nvPr/>
            </p:nvSpPr>
            <p:spPr bwMode="auto">
              <a:xfrm>
                <a:off x="5572126" y="3162301"/>
                <a:ext cx="96838" cy="98425"/>
              </a:xfrm>
              <a:custGeom>
                <a:gdLst>
                  <a:gd fmla="*/ 4 w 26" name="T0"/>
                  <a:gd fmla="*/ 25 h 26" name="T1"/>
                  <a:gd fmla="*/ 24 w 26" name="T2"/>
                  <a:gd fmla="*/ 15 h 26" name="T3"/>
                  <a:gd fmla="*/ 24 w 26" name="T4"/>
                  <a:gd fmla="*/ 11 h 26" name="T5"/>
                  <a:gd fmla="*/ 4 w 26" name="T6"/>
                  <a:gd fmla="*/ 1 h 26" name="T7"/>
                  <a:gd fmla="*/ 0 w 26" name="T8"/>
                  <a:gd fmla="*/ 3 h 26" name="T9"/>
                  <a:gd fmla="*/ 0 w 26" name="T10"/>
                  <a:gd fmla="*/ 23 h 26" name="T11"/>
                  <a:gd fmla="*/ 4 w 26" name="T12"/>
                  <a:gd fmla="*/ 25 h 26" name="T13"/>
                </a:gdLst>
                <a:cxnLst>
                  <a:cxn ang="0">
                    <a:pos x="T0" y="T1"/>
                  </a:cxn>
                  <a:cxn ang="0">
                    <a:pos x="T2" y="T3"/>
                  </a:cxn>
                  <a:cxn ang="0">
                    <a:pos x="T4" y="T5"/>
                  </a:cxn>
                  <a:cxn ang="0">
                    <a:pos x="T6" y="T7"/>
                  </a:cxn>
                  <a:cxn ang="0">
                    <a:pos x="T8" y="T9"/>
                  </a:cxn>
                  <a:cxn ang="0">
                    <a:pos x="T10" y="T11"/>
                  </a:cxn>
                  <a:cxn ang="0">
                    <a:pos x="T12" y="T13"/>
                  </a:cxn>
                </a:cxnLst>
                <a:rect b="b" l="0" r="r" t="0"/>
                <a:pathLst>
                  <a:path h="26" w="26">
                    <a:moveTo>
                      <a:pt x="4" y="25"/>
                    </a:moveTo>
                    <a:cubicBezTo>
                      <a:pt x="24" y="15"/>
                      <a:pt x="24" y="15"/>
                      <a:pt x="24" y="15"/>
                    </a:cubicBezTo>
                    <a:cubicBezTo>
                      <a:pt x="26" y="14"/>
                      <a:pt x="26" y="12"/>
                      <a:pt x="24" y="11"/>
                    </a:cubicBezTo>
                    <a:cubicBezTo>
                      <a:pt x="4" y="1"/>
                      <a:pt x="4" y="1"/>
                      <a:pt x="4" y="1"/>
                    </a:cubicBezTo>
                    <a:cubicBezTo>
                      <a:pt x="2" y="0"/>
                      <a:pt x="0" y="1"/>
                      <a:pt x="0" y="3"/>
                    </a:cubicBezTo>
                    <a:cubicBezTo>
                      <a:pt x="0" y="23"/>
                      <a:pt x="0" y="23"/>
                      <a:pt x="0" y="23"/>
                    </a:cubicBezTo>
                    <a:cubicBezTo>
                      <a:pt x="0" y="25"/>
                      <a:pt x="2" y="26"/>
                      <a:pt x="4" y="25"/>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9" name="Freeform 368">
                <a:extLst>
                  <a:ext uri="{FF2B5EF4-FFF2-40B4-BE49-F238E27FC236}">
                    <a16:creationId xmlns:a16="http://schemas.microsoft.com/office/drawing/2014/main" id="{C6E97CF7-A25A-4976-A3F7-FD238B561A3D}"/>
                  </a:ext>
                </a:extLst>
              </p:cNvPr>
              <p:cNvSpPr>
                <a:spLocks noEditPoints="1"/>
              </p:cNvSpPr>
              <p:nvPr/>
            </p:nvSpPr>
            <p:spPr bwMode="auto">
              <a:xfrm>
                <a:off x="5497513" y="3068638"/>
                <a:ext cx="239713" cy="239713"/>
              </a:xfrm>
              <a:custGeom>
                <a:gdLst>
                  <a:gd fmla="*/ 58 w 64" name="T0"/>
                  <a:gd fmla="*/ 0 h 64" name="T1"/>
                  <a:gd fmla="*/ 6 w 64" name="T2"/>
                  <a:gd fmla="*/ 0 h 64" name="T3"/>
                  <a:gd fmla="*/ 0 w 64" name="T4"/>
                  <a:gd fmla="*/ 6 h 64" name="T5"/>
                  <a:gd fmla="*/ 0 w 64" name="T6"/>
                  <a:gd fmla="*/ 58 h 64" name="T7"/>
                  <a:gd fmla="*/ 6 w 64" name="T8"/>
                  <a:gd fmla="*/ 64 h 64" name="T9"/>
                  <a:gd fmla="*/ 58 w 64" name="T10"/>
                  <a:gd fmla="*/ 64 h 64" name="T11"/>
                  <a:gd fmla="*/ 64 w 64" name="T12"/>
                  <a:gd fmla="*/ 58 h 64" name="T13"/>
                  <a:gd fmla="*/ 64 w 64" name="T14"/>
                  <a:gd fmla="*/ 6 h 64" name="T15"/>
                  <a:gd fmla="*/ 58 w 64" name="T16"/>
                  <a:gd fmla="*/ 0 h 64" name="T17"/>
                  <a:gd fmla="*/ 40 w 64" name="T18"/>
                  <a:gd fmla="*/ 4 h 64" name="T19"/>
                  <a:gd fmla="*/ 44 w 64" name="T20"/>
                  <a:gd fmla="*/ 12 h 64" name="T21"/>
                  <a:gd fmla="*/ 36 w 64" name="T22"/>
                  <a:gd fmla="*/ 12 h 64" name="T23"/>
                  <a:gd fmla="*/ 32 w 64" name="T24"/>
                  <a:gd fmla="*/ 4 h 64" name="T25"/>
                  <a:gd fmla="*/ 40 w 64" name="T26"/>
                  <a:gd fmla="*/ 4 h 64" name="T27"/>
                  <a:gd fmla="*/ 24 w 64" name="T28"/>
                  <a:gd fmla="*/ 4 h 64" name="T29"/>
                  <a:gd fmla="*/ 28 w 64" name="T30"/>
                  <a:gd fmla="*/ 12 h 64" name="T31"/>
                  <a:gd fmla="*/ 20 w 64" name="T32"/>
                  <a:gd fmla="*/ 12 h 64" name="T33"/>
                  <a:gd fmla="*/ 16 w 64" name="T34"/>
                  <a:gd fmla="*/ 4 h 64" name="T35"/>
                  <a:gd fmla="*/ 24 w 64" name="T36"/>
                  <a:gd fmla="*/ 4 h 64" name="T37"/>
                  <a:gd fmla="*/ 4 w 64" name="T38"/>
                  <a:gd fmla="*/ 6 h 64" name="T39"/>
                  <a:gd fmla="*/ 6 w 64" name="T40"/>
                  <a:gd fmla="*/ 4 h 64" name="T41"/>
                  <a:gd fmla="*/ 8 w 64" name="T42"/>
                  <a:gd fmla="*/ 4 h 64" name="T43"/>
                  <a:gd fmla="*/ 12 w 64" name="T44"/>
                  <a:gd fmla="*/ 12 h 64" name="T45"/>
                  <a:gd fmla="*/ 4 w 64" name="T46"/>
                  <a:gd fmla="*/ 12 h 64" name="T47"/>
                  <a:gd fmla="*/ 4 w 64" name="T48"/>
                  <a:gd fmla="*/ 6 h 64" name="T49"/>
                  <a:gd fmla="*/ 60 w 64" name="T50"/>
                  <a:gd fmla="*/ 58 h 64" name="T51"/>
                  <a:gd fmla="*/ 58 w 64" name="T52"/>
                  <a:gd fmla="*/ 60 h 64" name="T53"/>
                  <a:gd fmla="*/ 6 w 64" name="T54"/>
                  <a:gd fmla="*/ 60 h 64" name="T55"/>
                  <a:gd fmla="*/ 4 w 64" name="T56"/>
                  <a:gd fmla="*/ 58 h 64" name="T57"/>
                  <a:gd fmla="*/ 4 w 64" name="T58"/>
                  <a:gd fmla="*/ 16 h 64" name="T59"/>
                  <a:gd fmla="*/ 60 w 64" name="T60"/>
                  <a:gd fmla="*/ 16 h 64" name="T61"/>
                  <a:gd fmla="*/ 60 w 64" name="T62"/>
                  <a:gd fmla="*/ 58 h 64" name="T63"/>
                  <a:gd fmla="*/ 52 w 64" name="T64"/>
                  <a:gd fmla="*/ 12 h 64" name="T65"/>
                  <a:gd fmla="*/ 48 w 64" name="T66"/>
                  <a:gd fmla="*/ 4 h 64" name="T67"/>
                  <a:gd fmla="*/ 56 w 64" name="T68"/>
                  <a:gd fmla="*/ 4 h 64" name="T69"/>
                  <a:gd fmla="*/ 60 w 64" name="T70"/>
                  <a:gd fmla="*/ 12 h 64" name="T71"/>
                  <a:gd fmla="*/ 52 w 64" name="T72"/>
                  <a:gd fmla="*/ 12 h 6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4" w="64">
                    <a:moveTo>
                      <a:pt x="58" y="0"/>
                    </a:moveTo>
                    <a:cubicBezTo>
                      <a:pt x="6" y="0"/>
                      <a:pt x="6" y="0"/>
                      <a:pt x="6" y="0"/>
                    </a:cubicBezTo>
                    <a:cubicBezTo>
                      <a:pt x="3" y="0"/>
                      <a:pt x="0" y="3"/>
                      <a:pt x="0" y="6"/>
                    </a:cubicBezTo>
                    <a:cubicBezTo>
                      <a:pt x="0" y="58"/>
                      <a:pt x="0" y="58"/>
                      <a:pt x="0" y="58"/>
                    </a:cubicBezTo>
                    <a:cubicBezTo>
                      <a:pt x="0" y="61"/>
                      <a:pt x="3" y="64"/>
                      <a:pt x="6" y="64"/>
                    </a:cubicBezTo>
                    <a:cubicBezTo>
                      <a:pt x="58" y="64"/>
                      <a:pt x="58" y="64"/>
                      <a:pt x="58" y="64"/>
                    </a:cubicBezTo>
                    <a:cubicBezTo>
                      <a:pt x="61" y="64"/>
                      <a:pt x="64" y="61"/>
                      <a:pt x="64" y="58"/>
                    </a:cubicBezTo>
                    <a:cubicBezTo>
                      <a:pt x="64" y="6"/>
                      <a:pt x="64" y="6"/>
                      <a:pt x="64" y="6"/>
                    </a:cubicBezTo>
                    <a:cubicBezTo>
                      <a:pt x="64" y="3"/>
                      <a:pt x="61" y="0"/>
                      <a:pt x="58" y="0"/>
                    </a:cubicBezTo>
                    <a:close/>
                    <a:moveTo>
                      <a:pt x="40" y="4"/>
                    </a:moveTo>
                    <a:cubicBezTo>
                      <a:pt x="44" y="12"/>
                      <a:pt x="44" y="12"/>
                      <a:pt x="44" y="12"/>
                    </a:cubicBezTo>
                    <a:cubicBezTo>
                      <a:pt x="36" y="12"/>
                      <a:pt x="36" y="12"/>
                      <a:pt x="36" y="12"/>
                    </a:cubicBezTo>
                    <a:cubicBezTo>
                      <a:pt x="32" y="4"/>
                      <a:pt x="32" y="4"/>
                      <a:pt x="32" y="4"/>
                    </a:cubicBezTo>
                    <a:lnTo>
                      <a:pt x="40" y="4"/>
                    </a:lnTo>
                    <a:close/>
                    <a:moveTo>
                      <a:pt x="24" y="4"/>
                    </a:moveTo>
                    <a:cubicBezTo>
                      <a:pt x="28" y="12"/>
                      <a:pt x="28" y="12"/>
                      <a:pt x="28" y="12"/>
                    </a:cubicBezTo>
                    <a:cubicBezTo>
                      <a:pt x="20" y="12"/>
                      <a:pt x="20" y="12"/>
                      <a:pt x="20" y="12"/>
                    </a:cubicBezTo>
                    <a:cubicBezTo>
                      <a:pt x="16" y="4"/>
                      <a:pt x="16" y="4"/>
                      <a:pt x="16" y="4"/>
                    </a:cubicBezTo>
                    <a:lnTo>
                      <a:pt x="24" y="4"/>
                    </a:lnTo>
                    <a:close/>
                    <a:moveTo>
                      <a:pt x="4" y="6"/>
                    </a:moveTo>
                    <a:cubicBezTo>
                      <a:pt x="4" y="5"/>
                      <a:pt x="5" y="4"/>
                      <a:pt x="6" y="4"/>
                    </a:cubicBezTo>
                    <a:cubicBezTo>
                      <a:pt x="8" y="4"/>
                      <a:pt x="8" y="4"/>
                      <a:pt x="8" y="4"/>
                    </a:cubicBezTo>
                    <a:cubicBezTo>
                      <a:pt x="12" y="12"/>
                      <a:pt x="12" y="12"/>
                      <a:pt x="12" y="12"/>
                    </a:cubicBezTo>
                    <a:cubicBezTo>
                      <a:pt x="4" y="12"/>
                      <a:pt x="4" y="12"/>
                      <a:pt x="4" y="12"/>
                    </a:cubicBezTo>
                    <a:lnTo>
                      <a:pt x="4" y="6"/>
                    </a:lnTo>
                    <a:close/>
                    <a:moveTo>
                      <a:pt x="60" y="58"/>
                    </a:moveTo>
                    <a:cubicBezTo>
                      <a:pt x="60" y="59"/>
                      <a:pt x="59" y="60"/>
                      <a:pt x="58" y="60"/>
                    </a:cubicBezTo>
                    <a:cubicBezTo>
                      <a:pt x="6" y="60"/>
                      <a:pt x="6" y="60"/>
                      <a:pt x="6" y="60"/>
                    </a:cubicBezTo>
                    <a:cubicBezTo>
                      <a:pt x="5" y="60"/>
                      <a:pt x="4" y="59"/>
                      <a:pt x="4" y="58"/>
                    </a:cubicBezTo>
                    <a:cubicBezTo>
                      <a:pt x="4" y="16"/>
                      <a:pt x="4" y="16"/>
                      <a:pt x="4" y="16"/>
                    </a:cubicBezTo>
                    <a:cubicBezTo>
                      <a:pt x="60" y="16"/>
                      <a:pt x="60" y="16"/>
                      <a:pt x="60" y="16"/>
                    </a:cubicBezTo>
                    <a:lnTo>
                      <a:pt x="60" y="58"/>
                    </a:lnTo>
                    <a:close/>
                    <a:moveTo>
                      <a:pt x="52" y="12"/>
                    </a:moveTo>
                    <a:cubicBezTo>
                      <a:pt x="48" y="4"/>
                      <a:pt x="48" y="4"/>
                      <a:pt x="48" y="4"/>
                    </a:cubicBezTo>
                    <a:cubicBezTo>
                      <a:pt x="56" y="4"/>
                      <a:pt x="56" y="4"/>
                      <a:pt x="56" y="4"/>
                    </a:cubicBezTo>
                    <a:cubicBezTo>
                      <a:pt x="60" y="12"/>
                      <a:pt x="60" y="12"/>
                      <a:pt x="60" y="12"/>
                    </a:cubicBezTo>
                    <a:lnTo>
                      <a:pt x="52" y="12"/>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30" name="Group 73">
              <a:extLst>
                <a:ext uri="{FF2B5EF4-FFF2-40B4-BE49-F238E27FC236}">
                  <a16:creationId xmlns:a16="http://schemas.microsoft.com/office/drawing/2014/main" id="{38C154A7-3726-4D96-B4F4-35183F4F0998}"/>
                </a:ext>
              </a:extLst>
            </p:cNvPr>
            <p:cNvGrpSpPr/>
            <p:nvPr/>
          </p:nvGrpSpPr>
          <p:grpSpPr>
            <a:xfrm>
              <a:off x="4930330" y="1894210"/>
              <a:ext cx="384668" cy="287864"/>
              <a:chOff x="9344026" y="3128963"/>
              <a:chExt cx="239713" cy="179388"/>
            </a:xfrm>
            <a:solidFill>
              <a:schemeClr val="accent4"/>
            </a:solidFill>
          </p:grpSpPr>
          <p:sp>
            <p:nvSpPr>
              <p:cNvPr id="31" name="Freeform 375">
                <a:extLst>
                  <a:ext uri="{FF2B5EF4-FFF2-40B4-BE49-F238E27FC236}">
                    <a16:creationId xmlns:a16="http://schemas.microsoft.com/office/drawing/2014/main" id="{AE1CCCCF-A9C9-459D-8C3B-1508E6B417AB}"/>
                  </a:ext>
                </a:extLst>
              </p:cNvPr>
              <p:cNvSpPr>
                <a:spLocks noEditPoints="1"/>
              </p:cNvSpPr>
              <p:nvPr/>
            </p:nvSpPr>
            <p:spPr bwMode="auto">
              <a:xfrm>
                <a:off x="9344026" y="3128963"/>
                <a:ext cx="239713" cy="179388"/>
              </a:xfrm>
              <a:custGeom>
                <a:gdLst>
                  <a:gd fmla="*/ 123 w 151" name="T0"/>
                  <a:gd fmla="*/ 0 h 113" name="T1"/>
                  <a:gd fmla="*/ 28 w 151" name="T2"/>
                  <a:gd fmla="*/ 0 h 113" name="T3"/>
                  <a:gd fmla="*/ 0 w 151" name="T4"/>
                  <a:gd fmla="*/ 66 h 113" name="T5"/>
                  <a:gd fmla="*/ 0 w 151" name="T6"/>
                  <a:gd fmla="*/ 113 h 113" name="T7"/>
                  <a:gd fmla="*/ 151 w 151" name="T8"/>
                  <a:gd fmla="*/ 113 h 113" name="T9"/>
                  <a:gd fmla="*/ 151 w 151" name="T10"/>
                  <a:gd fmla="*/ 66 h 113" name="T11"/>
                  <a:gd fmla="*/ 123 w 151" name="T12"/>
                  <a:gd fmla="*/ 0 h 113" name="T13"/>
                  <a:gd fmla="*/ 142 w 151" name="T14"/>
                  <a:gd fmla="*/ 104 h 113" name="T15"/>
                  <a:gd fmla="*/ 9 w 151" name="T16"/>
                  <a:gd fmla="*/ 104 h 113" name="T17"/>
                  <a:gd fmla="*/ 9 w 151" name="T18"/>
                  <a:gd fmla="*/ 75 h 113" name="T19"/>
                  <a:gd fmla="*/ 142 w 151" name="T20"/>
                  <a:gd fmla="*/ 75 h 113" name="T21"/>
                  <a:gd fmla="*/ 142 w 151" name="T22"/>
                  <a:gd fmla="*/ 104 h 11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3" w="151">
                    <a:moveTo>
                      <a:pt x="123" y="0"/>
                    </a:moveTo>
                    <a:lnTo>
                      <a:pt x="28" y="0"/>
                    </a:lnTo>
                    <a:lnTo>
                      <a:pt x="0" y="66"/>
                    </a:lnTo>
                    <a:lnTo>
                      <a:pt x="0" y="113"/>
                    </a:lnTo>
                    <a:lnTo>
                      <a:pt x="151" y="113"/>
                    </a:lnTo>
                    <a:lnTo>
                      <a:pt x="151" y="66"/>
                    </a:lnTo>
                    <a:lnTo>
                      <a:pt x="123" y="0"/>
                    </a:lnTo>
                    <a:close/>
                    <a:moveTo>
                      <a:pt x="142" y="104"/>
                    </a:moveTo>
                    <a:lnTo>
                      <a:pt x="9" y="104"/>
                    </a:lnTo>
                    <a:lnTo>
                      <a:pt x="9" y="75"/>
                    </a:lnTo>
                    <a:lnTo>
                      <a:pt x="142" y="75"/>
                    </a:lnTo>
                    <a:lnTo>
                      <a:pt x="142" y="104"/>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2" name="Rectangle 376">
                <a:extLst>
                  <a:ext uri="{FF2B5EF4-FFF2-40B4-BE49-F238E27FC236}">
                    <a16:creationId xmlns:a16="http://schemas.microsoft.com/office/drawing/2014/main" id="{B033D6CF-3906-41E9-A8ED-162AA78F35D7}"/>
                  </a:ext>
                </a:extLst>
              </p:cNvPr>
              <p:cNvSpPr>
                <a:spLocks noChangeArrowheads="1"/>
              </p:cNvSpPr>
              <p:nvPr/>
            </p:nvSpPr>
            <p:spPr bwMode="auto">
              <a:xfrm>
                <a:off x="9539288" y="3263901"/>
                <a:ext cx="14288" cy="14288"/>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sp>
        <p:nvSpPr>
          <p:cNvPr id="4" name="矩形 3"/>
          <p:cNvSpPr/>
          <p:nvPr/>
        </p:nvSpPr>
        <p:spPr>
          <a:xfrm>
            <a:off x="5589269" y="1276350"/>
            <a:ext cx="2449104" cy="518160"/>
          </a:xfrm>
          <a:prstGeom prst="rect">
            <a:avLst/>
          </a:prstGeom>
        </p:spPr>
        <p:txBody>
          <a:bodyPr wrap="square">
            <a:spAutoFit/>
          </a:bodyPr>
          <a:lstStyle/>
          <a:p>
            <a:r>
              <a:rPr altLang="en-US" lang="zh-CN" sz="1400">
                <a:solidFill>
                  <a:schemeClr val="tx2"/>
                </a:solidFill>
                <a:cs typeface="+mn-ea"/>
                <a:sym typeface="+mn-lt"/>
              </a:rPr>
              <a:t>客户关系管理的核心就是客户衍生价值的开发和使用</a:t>
            </a:r>
          </a:p>
        </p:txBody>
      </p:sp>
      <p:sp>
        <p:nvSpPr>
          <p:cNvPr id="46" name="矩形 45"/>
          <p:cNvSpPr/>
          <p:nvPr/>
        </p:nvSpPr>
        <p:spPr>
          <a:xfrm>
            <a:off x="6066536" y="3045919"/>
            <a:ext cx="2449104" cy="518160"/>
          </a:xfrm>
          <a:prstGeom prst="rect">
            <a:avLst/>
          </a:prstGeom>
        </p:spPr>
        <p:txBody>
          <a:bodyPr wrap="square">
            <a:spAutoFit/>
          </a:bodyPr>
          <a:lstStyle/>
          <a:p>
            <a:r>
              <a:rPr altLang="en-US" lang="zh-CN" sz="1400">
                <a:solidFill>
                  <a:schemeClr val="tx2"/>
                </a:solidFill>
                <a:cs typeface="+mn-ea"/>
                <a:sym typeface="+mn-lt"/>
              </a:rPr>
              <a:t>前提是我们是否将客户有效的梳理和分类</a:t>
            </a:r>
          </a:p>
        </p:txBody>
      </p:sp>
      <p:sp>
        <p:nvSpPr>
          <p:cNvPr id="47" name="矩形 46"/>
          <p:cNvSpPr/>
          <p:nvPr/>
        </p:nvSpPr>
        <p:spPr>
          <a:xfrm>
            <a:off x="914400" y="2062328"/>
            <a:ext cx="2551973" cy="731520"/>
          </a:xfrm>
          <a:prstGeom prst="rect">
            <a:avLst/>
          </a:prstGeom>
        </p:spPr>
        <p:txBody>
          <a:bodyPr wrap="square">
            <a:spAutoFit/>
          </a:bodyPr>
          <a:lstStyle/>
          <a:p>
            <a:r>
              <a:rPr altLang="en-US" lang="zh-CN" sz="1400">
                <a:solidFill>
                  <a:schemeClr val="tx2"/>
                </a:solidFill>
                <a:cs typeface="+mn-ea"/>
                <a:sym typeface="+mn-lt"/>
              </a:rPr>
              <a:t>客户分类的基本原则：“客户有效信息的收集是分类的前提” </a:t>
            </a:r>
          </a:p>
        </p:txBody>
      </p:sp>
      <p:sp>
        <p:nvSpPr>
          <p:cNvPr id="49" name="矩形 48"/>
          <p:cNvSpPr/>
          <p:nvPr/>
        </p:nvSpPr>
        <p:spPr>
          <a:xfrm>
            <a:off x="457200" y="3497311"/>
            <a:ext cx="2551973" cy="731520"/>
          </a:xfrm>
          <a:prstGeom prst="rect">
            <a:avLst/>
          </a:prstGeom>
        </p:spPr>
        <p:txBody>
          <a:bodyPr wrap="square">
            <a:spAutoFit/>
          </a:bodyPr>
          <a:lstStyle/>
          <a:p>
            <a:r>
              <a:rPr altLang="en-US" lang="zh-CN" sz="1400">
                <a:solidFill>
                  <a:schemeClr val="tx2"/>
                </a:solidFill>
                <a:cs typeface="+mn-ea"/>
                <a:sym typeface="+mn-lt"/>
              </a:rPr>
              <a:t>可以帮助业务高效，畅通开展的所有信息，都是有效信息。”</a:t>
            </a:r>
          </a:p>
        </p:txBody>
      </p:sp>
    </p:spTree>
    <p:extLst>
      <p:ext uri="{BB962C8B-B14F-4D97-AF65-F5344CB8AC3E}">
        <p14:creationId val="3663634597"/>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ppt_x"/>
                                          </p:val>
                                        </p:tav>
                                        <p:tav tm="100000">
                                          <p:val>
                                            <p:strVal val="#ppt_x"/>
                                          </p:val>
                                        </p:tav>
                                      </p:tavLst>
                                    </p:anim>
                                    <p:anim calcmode="lin" valueType="num">
                                      <p:cBhvr additive="base">
                                        <p:cTn dur="500" fill="hold" id="8"/>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47"/>
                                        </p:tgtEl>
                                        <p:attrNameLst>
                                          <p:attrName>style.visibility</p:attrName>
                                        </p:attrNameLst>
                                      </p:cBhvr>
                                      <p:to>
                                        <p:strVal val="visible"/>
                                      </p:to>
                                    </p:set>
                                    <p:anim calcmode="lin" valueType="num">
                                      <p:cBhvr>
                                        <p:cTn dur="500" fill="hold" id="13"/>
                                        <p:tgtEl>
                                          <p:spTgt spid="47"/>
                                        </p:tgtEl>
                                        <p:attrNameLst>
                                          <p:attrName>ppt_w</p:attrName>
                                        </p:attrNameLst>
                                      </p:cBhvr>
                                      <p:tavLst>
                                        <p:tav tm="0">
                                          <p:val>
                                            <p:fltVal val="0"/>
                                          </p:val>
                                        </p:tav>
                                        <p:tav tm="100000">
                                          <p:val>
                                            <p:strVal val="#ppt_w"/>
                                          </p:val>
                                        </p:tav>
                                      </p:tavLst>
                                    </p:anim>
                                    <p:anim calcmode="lin" valueType="num">
                                      <p:cBhvr>
                                        <p:cTn dur="500" fill="hold" id="14"/>
                                        <p:tgtEl>
                                          <p:spTgt spid="47"/>
                                        </p:tgtEl>
                                        <p:attrNameLst>
                                          <p:attrName>ppt_h</p:attrName>
                                        </p:attrNameLst>
                                      </p:cBhvr>
                                      <p:tavLst>
                                        <p:tav tm="0">
                                          <p:val>
                                            <p:fltVal val="0"/>
                                          </p:val>
                                        </p:tav>
                                        <p:tav tm="100000">
                                          <p:val>
                                            <p:strVal val="#ppt_h"/>
                                          </p:val>
                                        </p:tav>
                                      </p:tavLst>
                                    </p:anim>
                                    <p:animEffect filter="fade" transition="in">
                                      <p:cBhvr>
                                        <p:cTn dur="500" id="15"/>
                                        <p:tgtEl>
                                          <p:spTgt spid="47"/>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49"/>
                                        </p:tgtEl>
                                        <p:attrNameLst>
                                          <p:attrName>style.visibility</p:attrName>
                                        </p:attrNameLst>
                                      </p:cBhvr>
                                      <p:to>
                                        <p:strVal val="visible"/>
                                      </p:to>
                                    </p:set>
                                    <p:anim calcmode="lin" valueType="num">
                                      <p:cBhvr>
                                        <p:cTn dur="500" fill="hold" id="18"/>
                                        <p:tgtEl>
                                          <p:spTgt spid="49"/>
                                        </p:tgtEl>
                                        <p:attrNameLst>
                                          <p:attrName>ppt_w</p:attrName>
                                        </p:attrNameLst>
                                      </p:cBhvr>
                                      <p:tavLst>
                                        <p:tav tm="0">
                                          <p:val>
                                            <p:fltVal val="0"/>
                                          </p:val>
                                        </p:tav>
                                        <p:tav tm="100000">
                                          <p:val>
                                            <p:strVal val="#ppt_w"/>
                                          </p:val>
                                        </p:tav>
                                      </p:tavLst>
                                    </p:anim>
                                    <p:anim calcmode="lin" valueType="num">
                                      <p:cBhvr>
                                        <p:cTn dur="500" fill="hold" id="19"/>
                                        <p:tgtEl>
                                          <p:spTgt spid="49"/>
                                        </p:tgtEl>
                                        <p:attrNameLst>
                                          <p:attrName>ppt_h</p:attrName>
                                        </p:attrNameLst>
                                      </p:cBhvr>
                                      <p:tavLst>
                                        <p:tav tm="0">
                                          <p:val>
                                            <p:fltVal val="0"/>
                                          </p:val>
                                        </p:tav>
                                        <p:tav tm="100000">
                                          <p:val>
                                            <p:strVal val="#ppt_h"/>
                                          </p:val>
                                        </p:tav>
                                      </p:tavLst>
                                    </p:anim>
                                    <p:animEffect filter="fade" transition="in">
                                      <p:cBhvr>
                                        <p:cTn dur="500" id="20"/>
                                        <p:tgtEl>
                                          <p:spTgt spid="49"/>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4"/>
                                        </p:tgtEl>
                                        <p:attrNameLst>
                                          <p:attrName>style.visibility</p:attrName>
                                        </p:attrNameLst>
                                      </p:cBhvr>
                                      <p:to>
                                        <p:strVal val="visible"/>
                                      </p:to>
                                    </p:set>
                                    <p:anim calcmode="lin" valueType="num">
                                      <p:cBhvr>
                                        <p:cTn dur="500" fill="hold" id="23"/>
                                        <p:tgtEl>
                                          <p:spTgt spid="4"/>
                                        </p:tgtEl>
                                        <p:attrNameLst>
                                          <p:attrName>ppt_w</p:attrName>
                                        </p:attrNameLst>
                                      </p:cBhvr>
                                      <p:tavLst>
                                        <p:tav tm="0">
                                          <p:val>
                                            <p:fltVal val="0"/>
                                          </p:val>
                                        </p:tav>
                                        <p:tav tm="100000">
                                          <p:val>
                                            <p:strVal val="#ppt_w"/>
                                          </p:val>
                                        </p:tav>
                                      </p:tavLst>
                                    </p:anim>
                                    <p:anim calcmode="lin" valueType="num">
                                      <p:cBhvr>
                                        <p:cTn dur="500" fill="hold" id="24"/>
                                        <p:tgtEl>
                                          <p:spTgt spid="4"/>
                                        </p:tgtEl>
                                        <p:attrNameLst>
                                          <p:attrName>ppt_h</p:attrName>
                                        </p:attrNameLst>
                                      </p:cBhvr>
                                      <p:tavLst>
                                        <p:tav tm="0">
                                          <p:val>
                                            <p:fltVal val="0"/>
                                          </p:val>
                                        </p:tav>
                                        <p:tav tm="100000">
                                          <p:val>
                                            <p:strVal val="#ppt_h"/>
                                          </p:val>
                                        </p:tav>
                                      </p:tavLst>
                                    </p:anim>
                                    <p:animEffect filter="fade" transition="in">
                                      <p:cBhvr>
                                        <p:cTn dur="500" id="25"/>
                                        <p:tgtEl>
                                          <p:spTgt spid="4"/>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46"/>
                                        </p:tgtEl>
                                        <p:attrNameLst>
                                          <p:attrName>style.visibility</p:attrName>
                                        </p:attrNameLst>
                                      </p:cBhvr>
                                      <p:to>
                                        <p:strVal val="visible"/>
                                      </p:to>
                                    </p:set>
                                    <p:anim calcmode="lin" valueType="num">
                                      <p:cBhvr>
                                        <p:cTn dur="500" fill="hold" id="28"/>
                                        <p:tgtEl>
                                          <p:spTgt spid="46"/>
                                        </p:tgtEl>
                                        <p:attrNameLst>
                                          <p:attrName>ppt_w</p:attrName>
                                        </p:attrNameLst>
                                      </p:cBhvr>
                                      <p:tavLst>
                                        <p:tav tm="0">
                                          <p:val>
                                            <p:fltVal val="0"/>
                                          </p:val>
                                        </p:tav>
                                        <p:tav tm="100000">
                                          <p:val>
                                            <p:strVal val="#ppt_w"/>
                                          </p:val>
                                        </p:tav>
                                      </p:tavLst>
                                    </p:anim>
                                    <p:anim calcmode="lin" valueType="num">
                                      <p:cBhvr>
                                        <p:cTn dur="500" fill="hold" id="29"/>
                                        <p:tgtEl>
                                          <p:spTgt spid="46"/>
                                        </p:tgtEl>
                                        <p:attrNameLst>
                                          <p:attrName>ppt_h</p:attrName>
                                        </p:attrNameLst>
                                      </p:cBhvr>
                                      <p:tavLst>
                                        <p:tav tm="0">
                                          <p:val>
                                            <p:fltVal val="0"/>
                                          </p:val>
                                        </p:tav>
                                        <p:tav tm="100000">
                                          <p:val>
                                            <p:strVal val="#ppt_h"/>
                                          </p:val>
                                        </p:tav>
                                      </p:tavLst>
                                    </p:anim>
                                    <p:animEffect filter="fade" transition="in">
                                      <p:cBhvr>
                                        <p:cTn dur="500" id="30"/>
                                        <p:tgtEl>
                                          <p:spTgt spid="4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46"/>
      <p:bldP grpId="0" spid="47"/>
      <p:bldP grpId="0" spid="49"/>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TextBox 6"/>
          <p:cNvSpPr txBox="1"/>
          <p:nvPr/>
        </p:nvSpPr>
        <p:spPr>
          <a:xfrm>
            <a:off x="685800" y="1161916"/>
            <a:ext cx="7581445" cy="368808"/>
          </a:xfrm>
          <a:prstGeom prst="rect">
            <a:avLst/>
          </a:prstGeom>
          <a:solidFill>
            <a:schemeClr val="accent1"/>
          </a:solidFill>
        </p:spPr>
        <p:txBody>
          <a:bodyPr rtlCol="0" wrap="square">
            <a:spAutoFit/>
          </a:bodyPr>
          <a:lstStyle/>
          <a:p>
            <a:pPr algn="ctr">
              <a:lnSpc>
                <a:spcPct val="130000"/>
              </a:lnSpc>
            </a:pPr>
            <a:r>
              <a:rPr altLang="en-US" lang="zh-CN" sz="1400">
                <a:solidFill>
                  <a:schemeClr val="bg1"/>
                </a:solidFill>
                <a:cs typeface="+mn-ea"/>
                <a:sym typeface="+mn-lt"/>
              </a:rPr>
              <a:t>什么样的公司能赢？不是靠产品特色，也不是靠成本领先，而是靠客户关系的管理。</a:t>
            </a:r>
          </a:p>
        </p:txBody>
      </p:sp>
      <p:sp>
        <p:nvSpPr>
          <p:cNvPr id="5" name="TextBox 6"/>
          <p:cNvSpPr txBox="1"/>
          <p:nvPr/>
        </p:nvSpPr>
        <p:spPr>
          <a:xfrm>
            <a:off x="4663818" y="3486150"/>
            <a:ext cx="3628127" cy="646176"/>
          </a:xfrm>
          <a:prstGeom prst="rect">
            <a:avLst/>
          </a:prstGeom>
          <a:noFill/>
        </p:spPr>
        <p:txBody>
          <a:bodyPr rtlCol="0" wrap="square">
            <a:spAutoFit/>
          </a:bodyPr>
          <a:lstStyle/>
          <a:p>
            <a:pPr>
              <a:lnSpc>
                <a:spcPct val="130000"/>
              </a:lnSpc>
            </a:pPr>
            <a:r>
              <a:rPr altLang="en-US" lang="zh-CN" smtClean="0" sz="1400">
                <a:solidFill>
                  <a:schemeClr val="tx1">
                    <a:lumMod val="75000"/>
                    <a:lumOff val="25000"/>
                  </a:schemeClr>
                </a:solidFill>
                <a:latin typeface="+mn-ea"/>
                <a:cs typeface="+mn-ea"/>
                <a:sym typeface="+mn-lt"/>
              </a:rPr>
              <a:t>发掘和细分客户需求，不断发现自有客户的价值衍展将成为企业竞争的主战场。</a:t>
            </a:r>
          </a:p>
        </p:txBody>
      </p:sp>
      <p:sp>
        <p:nvSpPr>
          <p:cNvPr id="8" name="TextBox 6"/>
          <p:cNvSpPr txBox="1"/>
          <p:nvPr/>
        </p:nvSpPr>
        <p:spPr>
          <a:xfrm>
            <a:off x="4677673" y="1690705"/>
            <a:ext cx="3628127" cy="1478280"/>
          </a:xfrm>
          <a:prstGeom prst="rect">
            <a:avLst/>
          </a:prstGeom>
          <a:noFill/>
        </p:spPr>
        <p:txBody>
          <a:bodyPr rtlCol="0" wrap="square">
            <a:spAutoFit/>
          </a:bodyPr>
          <a:lstStyle/>
          <a:p>
            <a:pPr>
              <a:lnSpc>
                <a:spcPct val="130000"/>
              </a:lnSpc>
            </a:pPr>
            <a:r>
              <a:rPr altLang="en-US" lang="zh-CN" smtClean="0" sz="1400">
                <a:solidFill>
                  <a:schemeClr val="tx1">
                    <a:lumMod val="75000"/>
                    <a:lumOff val="25000"/>
                  </a:schemeClr>
                </a:solidFill>
                <a:latin typeface="+mn-ea"/>
                <a:cs typeface="+mn-ea"/>
                <a:sym typeface="+mn-lt"/>
              </a:rPr>
              <a:t>根据之前2年的购买记录，她每周固定消费40美元，1年=52周52x40=2080元，如果没有那次离开，她可以一直消费到60岁，假设她现在30岁，那么隐形价值就有？你可以计算一下么？</a:t>
            </a:r>
          </a:p>
        </p:txBody>
      </p:sp>
      <p:pic>
        <p:nvPicPr>
          <p:cNvPr id="3" name="图片 2">
            <a:extLst>
              <a:ext uri="{FF2B5EF4-FFF2-40B4-BE49-F238E27FC236}">
                <a16:creationId xmlns:a16="http://schemas.microsoft.com/office/drawing/2014/main" id="{DF885F3C-5041-4944-BD49-9A9EDF895EBF}"/>
              </a:ext>
            </a:extLst>
          </p:cNvPr>
          <p:cNvPicPr>
            <a:picLocks noChangeAspect="1"/>
          </p:cNvPicPr>
          <p:nvPr/>
        </p:nvPicPr>
        <p:blipFill>
          <a:blip r:embed="rId3">
            <a:extLst>
              <a:ext uri="{28A0092B-C50C-407E-A947-70E740481C1C}">
                <a14:useLocalDpi val="0"/>
              </a:ext>
            </a:extLst>
          </a:blip>
          <a:stretch>
            <a:fillRect/>
          </a:stretch>
        </p:blipFill>
        <p:spPr>
          <a:xfrm>
            <a:off x="756216" y="1733550"/>
            <a:ext cx="3642513" cy="2426954"/>
          </a:xfrm>
          <a:prstGeom prst="rect">
            <a:avLst/>
          </a:prstGeom>
        </p:spPr>
      </p:pic>
    </p:spTree>
    <p:extLst>
      <p:ext uri="{BB962C8B-B14F-4D97-AF65-F5344CB8AC3E}">
        <p14:creationId val="1158537504"/>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4"/>
                                        </p:tgtEl>
                                        <p:attrNameLst>
                                          <p:attrName>style.visibility</p:attrName>
                                        </p:attrNameLst>
                                      </p:cBhvr>
                                      <p:to>
                                        <p:strVal val="visible"/>
                                      </p:to>
                                    </p:set>
                                    <p:animEffect filter="barn(inVertical)" transition="in">
                                      <p:cBhvr>
                                        <p:cTn dur="5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4">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additive="base">
                                        <p:cTn dur="500" fill="hold" id="12"/>
                                        <p:tgtEl>
                                          <p:spTgt spid="3"/>
                                        </p:tgtEl>
                                        <p:attrNameLst>
                                          <p:attrName>ppt_x</p:attrName>
                                        </p:attrNameLst>
                                      </p:cBhvr>
                                      <p:tavLst>
                                        <p:tav tm="0">
                                          <p:val>
                                            <p:strVal val="#ppt_x"/>
                                          </p:val>
                                        </p:tav>
                                        <p:tav tm="100000">
                                          <p:val>
                                            <p:strVal val="#ppt_x"/>
                                          </p:val>
                                        </p:tav>
                                      </p:tavLst>
                                    </p:anim>
                                    <p:anim calcmode="lin" valueType="num">
                                      <p:cBhvr additive="base">
                                        <p:cTn dur="500" fill="hold" id="13"/>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8">
                                  <p:stCondLst>
                                    <p:cond delay="0"/>
                                  </p:stCondLst>
                                  <p:childTnLst>
                                    <p:set>
                                      <p:cBhvr>
                                        <p:cTn dur="1" fill="hold" id="17">
                                          <p:stCondLst>
                                            <p:cond delay="0"/>
                                          </p:stCondLst>
                                        </p:cTn>
                                        <p:tgtEl>
                                          <p:spTgt spid="5"/>
                                        </p:tgtEl>
                                        <p:attrNameLst>
                                          <p:attrName>style.visibility</p:attrName>
                                        </p:attrNameLst>
                                      </p:cBhvr>
                                      <p:to>
                                        <p:strVal val="visible"/>
                                      </p:to>
                                    </p:set>
                                    <p:animEffect filter="wipe(left)" transition="in">
                                      <p:cBhvr>
                                        <p:cTn dur="500" id="18"/>
                                        <p:tgtEl>
                                          <p:spTgt spid="5"/>
                                        </p:tgtEl>
                                      </p:cBhvr>
                                    </p:animEffect>
                                  </p:childTnLst>
                                </p:cTn>
                              </p:par>
                              <p:par>
                                <p:cTn fill="hold" grpId="0" id="19" nodeType="withEffect" presetClass="entr" presetID="22" presetSubtype="8">
                                  <p:stCondLst>
                                    <p:cond delay="0"/>
                                  </p:stCondLst>
                                  <p:childTnLst>
                                    <p:set>
                                      <p:cBhvr>
                                        <p:cTn dur="1" fill="hold" id="20">
                                          <p:stCondLst>
                                            <p:cond delay="0"/>
                                          </p:stCondLst>
                                        </p:cTn>
                                        <p:tgtEl>
                                          <p:spTgt spid="8"/>
                                        </p:tgtEl>
                                        <p:attrNameLst>
                                          <p:attrName>style.visibility</p:attrName>
                                        </p:attrNameLst>
                                      </p:cBhvr>
                                      <p:to>
                                        <p:strVal val="visible"/>
                                      </p:to>
                                    </p:set>
                                    <p:animEffect filter="wipe(left)" transition="in">
                                      <p:cBhvr>
                                        <p:cTn dur="500" id="21"/>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8"/>
    </p:bldLst>
  </p:timing>
</p:sld>
</file>

<file path=ppt/tags/tag1.xml><?xml version="1.0" encoding="utf-8"?>
<p:tagLst xmlns:p="http://schemas.openxmlformats.org/presentationml/2006/main">
  <p:tag name="MH" val="20151008134811"/>
  <p:tag name="MH_LIBRARY" val="GRAPHIC"/>
  <p:tag name="MH_ORDER" val="1"/>
  <p:tag name="MH_TYPE" val="SubTitle"/>
</p:tagLst>
</file>

<file path=ppt/tags/tag10.xml><?xml version="1.0" encoding="utf-8"?>
<p:tagLst xmlns:p="http://schemas.openxmlformats.org/presentationml/2006/main">
  <p:tag name="MH" val="20151008134811"/>
  <p:tag name="MH_LIBRARY" val="GRAPHIC"/>
  <p:tag name="MH_ORDER" val="4"/>
  <p:tag name="MH_TYPE" val="Other"/>
</p:tagLst>
</file>

<file path=ppt/tags/tag11.xml><?xml version="1.0" encoding="utf-8"?>
<p:tagLst xmlns:p="http://schemas.openxmlformats.org/presentationml/2006/main">
  <p:tag name="MH" val="20151008134811"/>
  <p:tag name="MH_LIBRARY" val="GRAPHIC"/>
  <p:tag name="MH_ORDER" val="5"/>
  <p:tag name="MH_TYPE" val="Other"/>
</p:tagLst>
</file>

<file path=ppt/tags/tag12.xml><?xml version="1.0" encoding="utf-8"?>
<p:tagLst xmlns:p="http://schemas.openxmlformats.org/presentationml/2006/main">
  <p:tag name="MH" val="20151008134811"/>
  <p:tag name="MH_LIBRARY" val="GRAPHIC"/>
  <p:tag name="MH_ORDER" val="4"/>
  <p:tag name="MH_TYPE" val="SubTitle"/>
</p:tagLst>
</file>

<file path=ppt/tags/tag13.xml><?xml version="1.0" encoding="utf-8"?>
<p:tagLst xmlns:p="http://schemas.openxmlformats.org/presentationml/2006/main">
  <p:tag name="MH" val="20151008134811"/>
  <p:tag name="MH_LIBRARY" val="GRAPHIC"/>
  <p:tag name="MH_ORDER" val="6"/>
  <p:tag name="MH_TYPE" val="Other"/>
</p:tagLst>
</file>

<file path=ppt/tags/tag14.xml><?xml version="1.0" encoding="utf-8"?>
<p:tagLst xmlns:p="http://schemas.openxmlformats.org/presentationml/2006/main">
  <p:tag name="MH" val="20151008134811"/>
  <p:tag name="MH_LIBRARY" val="GRAPHIC"/>
  <p:tag name="MH_ORDER" val="7"/>
  <p:tag name="MH_TYPE" val="Other"/>
</p:tagLst>
</file>

<file path=ppt/tags/tag15.xml><?xml version="1.0" encoding="utf-8"?>
<p:tagLst xmlns:p="http://schemas.openxmlformats.org/presentationml/2006/main">
  <p:tag name="MH" val="20151008134811"/>
  <p:tag name="MH_LIBRARY" val="GRAPHIC"/>
  <p:tag name="MH_ORDER" val="5"/>
  <p:tag name="MH_TYPE" val="SubTitle"/>
</p:tagLst>
</file>

<file path=ppt/tags/tag16.xml><?xml version="1.0" encoding="utf-8"?>
<p:tagLst xmlns:p="http://schemas.openxmlformats.org/presentationml/2006/main">
  <p:tag name="PA" val="v4.0.0"/>
</p:tagLst>
</file>

<file path=ppt/tags/tag17.xml><?xml version="1.0" encoding="utf-8"?>
<p:tagLst xmlns:p="http://schemas.openxmlformats.org/presentationml/2006/main">
  <p:tag name="PA" val="v4.0.0"/>
</p:tagLst>
</file>

<file path=ppt/tags/tag18.xml><?xml version="1.0" encoding="utf-8"?>
<p:tagLst xmlns:p="http://schemas.openxmlformats.org/presentationml/2006/main">
  <p:tag name="PA" val="v4.0.0"/>
</p:tagLst>
</file>

<file path=ppt/tags/tag19.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379"/>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ags/tag2.xml><?xml version="1.0" encoding="utf-8"?>
<p:tagLst xmlns:p="http://schemas.openxmlformats.org/presentationml/2006/main">
  <p:tag name="MH" val="20151008134811"/>
  <p:tag name="MH_LIBRARY" val="GRAPHIC"/>
  <p:tag name="MH_ORDER" val="2"/>
  <p:tag name="MH_TYPE" val="Other"/>
</p:tagLst>
</file>

<file path=ppt/tags/tag3.xml><?xml version="1.0" encoding="utf-8"?>
<p:tagLst xmlns:p="http://schemas.openxmlformats.org/presentationml/2006/main">
  <p:tag name="MH" val="20151008134811"/>
  <p:tag name="MH_LIBRARY" val="GRAPHIC"/>
  <p:tag name="MH_ORDER" val="3"/>
  <p:tag name="MH_TYPE" val="Other"/>
</p:tagLst>
</file>

<file path=ppt/tags/tag4.xml><?xml version="1.0" encoding="utf-8"?>
<p:tagLst xmlns:p="http://schemas.openxmlformats.org/presentationml/2006/main">
  <p:tag name="MH" val="20151008134811"/>
  <p:tag name="MH_LIBRARY" val="GRAPHIC"/>
  <p:tag name="MH_ORDER" val="2"/>
  <p:tag name="MH_TYPE" val="SubTitle"/>
</p:tagLst>
</file>

<file path=ppt/tags/tag5.xml><?xml version="1.0" encoding="utf-8"?>
<p:tagLst xmlns:p="http://schemas.openxmlformats.org/presentationml/2006/main">
  <p:tag name="MH" val="20151008134811"/>
  <p:tag name="MH_LIBRARY" val="GRAPHIC"/>
  <p:tag name="MH_ORDER" val="11"/>
  <p:tag name="MH_TYPE" val="Other"/>
</p:tagLst>
</file>

<file path=ppt/tags/tag6.xml><?xml version="1.0" encoding="utf-8"?>
<p:tagLst xmlns:p="http://schemas.openxmlformats.org/presentationml/2006/main">
  <p:tag name="MH" val="20151008134811"/>
  <p:tag name="MH_LIBRARY" val="GRAPHIC"/>
  <p:tag name="MH_ORDER" val="12"/>
  <p:tag name="MH_TYPE" val="Other"/>
</p:tagLst>
</file>

<file path=ppt/tags/tag7.xml><?xml version="1.0" encoding="utf-8"?>
<p:tagLst xmlns:p="http://schemas.openxmlformats.org/presentationml/2006/main">
  <p:tag name="MH" val="20151008134811"/>
  <p:tag name="MH_LIBRARY" val="GRAPHIC"/>
  <p:tag name="MH_ORDER" val="3"/>
  <p:tag name="MH_TYPE" val="SubTitle"/>
</p:tagLst>
</file>

<file path=ppt/tags/tag8.xml><?xml version="1.0" encoding="utf-8"?>
<p:tagLst xmlns:p="http://schemas.openxmlformats.org/presentationml/2006/main">
  <p:tag name="MH" val="20151008134811"/>
  <p:tag name="MH_LIBRARY" val="GRAPHIC"/>
  <p:tag name="MH_ORDER" val="14"/>
  <p:tag name="MH_TYPE" val="Other"/>
</p:tagLst>
</file>

<file path=ppt/tags/tag9.xml><?xml version="1.0" encoding="utf-8"?>
<p:tagLst xmlns:p="http://schemas.openxmlformats.org/presentationml/2006/main">
  <p:tag name="MH" val="20151008134811"/>
  <p:tag name="MH_LIBRARY" val="GRAPHIC"/>
  <p:tag name="MH_ORDER" val="15"/>
  <p:tag name="MH_TYPE" val="Other"/>
</p:tagLst>
</file>

<file path=ppt/theme/theme1.xml><?xml version="1.0" encoding="utf-8"?>
<a:theme xmlns:r="http://schemas.openxmlformats.org/officeDocument/2006/relationships" xmlns:a="http://schemas.openxmlformats.org/drawingml/2006/main" name="">
  <a:themeElements>
    <a:clrScheme name="自定义 10">
      <a:dk1>
        <a:sysClr val="windowText" lastClr="000000"/>
      </a:dk1>
      <a:lt1>
        <a:srgbClr val="FFFFFF"/>
      </a:lt1>
      <a:dk2>
        <a:srgbClr val="000000"/>
      </a:dk2>
      <a:lt2>
        <a:srgbClr val="FFFFFF"/>
      </a:lt2>
      <a:accent1>
        <a:srgbClr val="374357"/>
      </a:accent1>
      <a:accent2>
        <a:srgbClr val="FFAF00"/>
      </a:accent2>
      <a:accent3>
        <a:srgbClr val="374357"/>
      </a:accent3>
      <a:accent4>
        <a:srgbClr val="FFAF00"/>
      </a:accent4>
      <a:accent5>
        <a:srgbClr val="374357"/>
      </a:accent5>
      <a:accent6>
        <a:srgbClr val="FFAF00"/>
      </a:accent6>
      <a:hlink>
        <a:srgbClr val="374357"/>
      </a:hlink>
      <a:folHlink>
        <a:srgbClr val="FFAF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125</Paragraphs>
  <Slides>21</Slides>
  <Notes>15</Notes>
  <TotalTime>0</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21</vt:i4>
      </vt:variant>
    </vt:vector>
  </HeadingPairs>
  <TitlesOfParts>
    <vt:vector baseType="lpstr" size="34">
      <vt:lpstr>Arial</vt:lpstr>
      <vt:lpstr>Arial Black</vt:lpstr>
      <vt:lpstr>微软雅黑</vt:lpstr>
      <vt:lpstr>Calibri Light</vt:lpstr>
      <vt:lpstr>Calibri</vt:lpstr>
      <vt:lpstr>Impact</vt:lpstr>
      <vt:lpstr>FZHei-B01S</vt:lpstr>
      <vt:lpstr>Noto Serif CJK SC</vt:lpstr>
      <vt:lpstr>EngraversGothic BT</vt:lpstr>
      <vt:lpstr>Noto Sans S Chinese</vt:lpstr>
      <vt:lpstr>宋体</vt:lpstr>
      <vt:lpstr>Wingdings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2019-05-09T02:13:45Z</dcterms:created>
  <dcterms:modified xsi:type="dcterms:W3CDTF">2021-08-20T11:02:06Z</dcterms:modified>
  <cp:revision>1</cp:revision>
</cp:coreProperties>
</file>