
<file path=[Content_Types].xml><?xml version="1.0" encoding="utf-8"?>
<Types xmlns="http://schemas.openxmlformats.org/package/2006/content-types">
  <Default ContentType="audio/unknown" Extension="bin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"/>
  </p:notesMasterIdLst>
  <p:handoutMasterIdLst>
    <p:handoutMasterId r:id="rId4"/>
  </p:handoutMasterIdLst>
  <p:sldIdLst>
    <p:sldId id="256" r:id="rId5"/>
    <p:sldId id="276" r:id="rId6"/>
    <p:sldId id="261" r:id="rId7"/>
    <p:sldId id="257" r:id="rId8"/>
    <p:sldId id="268" r:id="rId9"/>
    <p:sldId id="262" r:id="rId10"/>
    <p:sldId id="267" r:id="rId11"/>
    <p:sldId id="263" r:id="rId12"/>
    <p:sldId id="281" r:id="rId13"/>
    <p:sldId id="282" r:id="rId14"/>
    <p:sldId id="283" r:id="rId15"/>
    <p:sldId id="284" r:id="rId16"/>
    <p:sldId id="285" r:id="rId17"/>
    <p:sldId id="259" r:id="rId18"/>
    <p:sldId id="265" r:id="rId19"/>
    <p:sldId id="288" r:id="rId20"/>
    <p:sldId id="271" r:id="rId21"/>
    <p:sldId id="289" r:id="rId22"/>
    <p:sldId id="272" r:id="rId23"/>
    <p:sldId id="291" r:id="rId24"/>
    <p:sldId id="260" r:id="rId25"/>
    <p:sldId id="266" r:id="rId26"/>
    <p:sldId id="292" r:id="rId27"/>
    <p:sldId id="273" r:id="rId28"/>
    <p:sldId id="293" r:id="rId29"/>
    <p:sldId id="274" r:id="rId30"/>
    <p:sldId id="294" r:id="rId31"/>
    <p:sldId id="258" r:id="rId32"/>
    <p:sldId id="264" r:id="rId33"/>
    <p:sldId id="286" r:id="rId34"/>
    <p:sldId id="269" r:id="rId35"/>
    <p:sldId id="290" r:id="rId36"/>
    <p:sldId id="270" r:id="rId37"/>
    <p:sldId id="295" r:id="rId38"/>
    <p:sldId id="296" r:id="rId39"/>
    <p:sldId id="298" r:id="rId40"/>
    <p:sldId id="299" r:id="rId41"/>
    <p:sldId id="297" r:id="rId42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907" autoAdjust="0"/>
  </p:normalViewPr>
  <p:slideViewPr>
    <p:cSldViewPr snapToGrid="0">
      <p:cViewPr varScale="1">
        <p:scale>
          <a:sx n="84" d="100"/>
          <a:sy n="84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546" y="72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slides/slide34.xml" Type="http://schemas.openxmlformats.org/officeDocument/2006/relationships/slide"/><Relationship Id="rId39" Target="slides/slide35.xml" Type="http://schemas.openxmlformats.org/officeDocument/2006/relationships/slide"/><Relationship Id="rId4" Target="handoutMasters/handoutMaster1.xml" Type="http://schemas.openxmlformats.org/officeDocument/2006/relationships/handoutMaster"/><Relationship Id="rId40" Target="slides/slide36.xml" Type="http://schemas.openxmlformats.org/officeDocument/2006/relationships/slide"/><Relationship Id="rId41" Target="slides/slide37.xml" Type="http://schemas.openxmlformats.org/officeDocument/2006/relationships/slide"/><Relationship Id="rId42" Target="slides/slide38.xml" Type="http://schemas.openxmlformats.org/officeDocument/2006/relationships/slide"/><Relationship Id="rId43" Target="tags/tag1.xml" Type="http://schemas.openxmlformats.org/officeDocument/2006/relationships/tags"/><Relationship Id="rId44" Target="presProps.xml" Type="http://schemas.openxmlformats.org/officeDocument/2006/relationships/presProps"/><Relationship Id="rId45" Target="viewProps.xml" Type="http://schemas.openxmlformats.org/officeDocument/2006/relationships/viewProps"/><Relationship Id="rId46" Target="theme/theme1.xml" Type="http://schemas.openxmlformats.org/officeDocument/2006/relationships/theme"/><Relationship Id="rId47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41BE5-DCE9-4AC4-899E-A1820CCC2FD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630F4-67C3-40E4-984C-45A0F3B62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09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1AF35-5713-4F23-A33E-87B6558F1371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4F999-B084-439A-AA2F-8A0389E600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16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02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240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821941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media/chimes1.bin" Type="http://schemas.openxmlformats.org/officeDocument/2006/relationships/audio"/><Relationship Id="rId2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矩形 65"/>
          <p:cNvSpPr/>
          <p:nvPr userDrawn="1"/>
        </p:nvSpPr>
        <p:spPr>
          <a:xfrm>
            <a:off x="-1200" y="6436"/>
            <a:ext cx="12193200" cy="6858000"/>
          </a:xfrm>
          <a:prstGeom prst="rect">
            <a:avLst/>
          </a:prstGeom>
          <a:solidFill>
            <a:srgbClr val="1829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876550"/>
            <a:ext cx="9144000" cy="1072990"/>
          </a:xfrm>
        </p:spPr>
        <p:txBody>
          <a:bodyPr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在此输入主标题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05150" y="4007331"/>
            <a:ext cx="5981700" cy="488469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C110-4B06-4F90-B2BD-6C1564218E37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9" name="组合 78"/>
          <p:cNvGrpSpPr/>
          <p:nvPr userDrawn="1"/>
        </p:nvGrpSpPr>
        <p:grpSpPr>
          <a:xfrm>
            <a:off x="9886950" y="-22465"/>
            <a:ext cx="1714500" cy="1834977"/>
            <a:chOff x="9886950" y="-22465"/>
            <a:chExt cx="1714500" cy="1834977"/>
          </a:xfrm>
        </p:grpSpPr>
        <p:sp>
          <p:nvSpPr>
            <p:cNvPr id="62" name="矩形 61"/>
            <p:cNvSpPr/>
            <p:nvPr userDrawn="1"/>
          </p:nvSpPr>
          <p:spPr>
            <a:xfrm>
              <a:off x="9886950" y="-22465"/>
              <a:ext cx="17145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4750" y="153586"/>
              <a:ext cx="1498901" cy="1492412"/>
            </a:xfrm>
            <a:prstGeom prst="rect">
              <a:avLst/>
            </a:prstGeom>
          </p:spPr>
        </p:pic>
        <p:sp>
          <p:nvSpPr>
            <p:cNvPr id="64" name="矩形 63"/>
            <p:cNvSpPr/>
            <p:nvPr userDrawn="1"/>
          </p:nvSpPr>
          <p:spPr>
            <a:xfrm>
              <a:off x="9886950" y="1668512"/>
              <a:ext cx="17145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文本占位符 6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687513"/>
            <a:ext cx="2952750" cy="3889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中层管理系列课程</a:t>
            </a:r>
            <a:endParaRPr lang="zh-CN" altLang="en-US"/>
          </a:p>
        </p:txBody>
      </p:sp>
      <p:sp>
        <p:nvSpPr>
          <p:cNvPr id="69" name="文本占位符 67"/>
          <p:cNvSpPr>
            <a:spLocks noGrp="1"/>
          </p:cNvSpPr>
          <p:nvPr>
            <p:ph type="body" sz="quarter" idx="14" hasCustomPrompt="1"/>
          </p:nvPr>
        </p:nvSpPr>
        <p:spPr>
          <a:xfrm>
            <a:off x="7658100" y="5223860"/>
            <a:ext cx="3752850" cy="40764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人力资源部人才开发科</a:t>
            </a:r>
            <a:endParaRPr lang="zh-CN" altLang="en-US"/>
          </a:p>
        </p:txBody>
      </p:sp>
      <p:sp>
        <p:nvSpPr>
          <p:cNvPr id="73" name="文本占位符 72"/>
          <p:cNvSpPr>
            <a:spLocks noGrp="1"/>
          </p:cNvSpPr>
          <p:nvPr>
            <p:ph type="body" sz="quarter" idx="15" hasCustomPrompt="1"/>
          </p:nvPr>
        </p:nvSpPr>
        <p:spPr>
          <a:xfrm>
            <a:off x="1104900" y="1276350"/>
            <a:ext cx="2343150" cy="434975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版本：</a:t>
            </a:r>
            <a:endParaRPr lang="zh-CN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2496000" y="3827024"/>
            <a:ext cx="1759597" cy="118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309468" y="3827024"/>
            <a:ext cx="1759597" cy="118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6122935" y="3827024"/>
            <a:ext cx="1759597" cy="118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7936403" y="3827024"/>
            <a:ext cx="1759597" cy="118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4052364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5" grpId="0" animBg="1"/>
      <p:bldP spid="76" grpId="0" animBg="1"/>
      <p:bldP spid="7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3468" y="288925"/>
            <a:ext cx="9540332" cy="473075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95965"/>
            <a:ext cx="10515600" cy="510901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4D1-A7E3-4581-B68E-E08F910798D4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91992"/>
            <a:ext cx="7200000" cy="670008"/>
            <a:chOff x="228600" y="-581718"/>
            <a:chExt cx="10311450" cy="1078448"/>
          </a:xfrm>
        </p:grpSpPr>
        <p:sp>
          <p:nvSpPr>
            <p:cNvPr id="8" name="矩形 7"/>
            <p:cNvSpPr/>
            <p:nvPr userDrawn="1"/>
          </p:nvSpPr>
          <p:spPr>
            <a:xfrm>
              <a:off x="228600" y="-581718"/>
              <a:ext cx="2520000" cy="10784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25750" y="-581718"/>
              <a:ext cx="2520000" cy="190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422900" y="-581718"/>
              <a:ext cx="25200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020050" y="-581718"/>
              <a:ext cx="2520000" cy="19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30182"/>
          <p:cNvGrpSpPr>
            <a:grpSpLocks noChangeAspect="1"/>
          </p:cNvGrpSpPr>
          <p:nvPr userDrawn="1"/>
        </p:nvGrpSpPr>
        <p:grpSpPr>
          <a:xfrm>
            <a:off x="1087677" y="174996"/>
            <a:ext cx="608420" cy="504000"/>
            <a:chOff x="778" y="2401"/>
            <a:chExt cx="437" cy="362"/>
          </a:xfrm>
        </p:grpSpPr>
        <p:sp>
          <p:nvSpPr>
            <p:cNvPr id="17" name="Freeform 30183"/>
            <p:cNvSpPr/>
            <p:nvPr/>
          </p:nvSpPr>
          <p:spPr bwMode="auto">
            <a:xfrm>
              <a:off x="778" y="2401"/>
              <a:ext cx="219" cy="293"/>
            </a:xfrm>
            <a:custGeom>
              <a:gdLst>
                <a:gd name="T0" fmla="*/ 9 w 13"/>
                <a:gd name="T1" fmla="*/ 3 h 17"/>
                <a:gd name="T2" fmla="*/ 11 w 13"/>
                <a:gd name="T3" fmla="*/ 1 h 17"/>
                <a:gd name="T4" fmla="*/ 10 w 13"/>
                <a:gd name="T5" fmla="*/ 1 h 17"/>
                <a:gd name="T6" fmla="*/ 8 w 13"/>
                <a:gd name="T7" fmla="*/ 3 h 17"/>
                <a:gd name="T8" fmla="*/ 8 w 13"/>
                <a:gd name="T9" fmla="*/ 1 h 17"/>
                <a:gd name="T10" fmla="*/ 7 w 13"/>
                <a:gd name="T11" fmla="*/ 3 h 17"/>
                <a:gd name="T12" fmla="*/ 7 w 13"/>
                <a:gd name="T13" fmla="*/ 3 h 17"/>
                <a:gd name="T14" fmla="*/ 5 w 13"/>
                <a:gd name="T15" fmla="*/ 1 h 17"/>
                <a:gd name="T16" fmla="*/ 5 w 13"/>
                <a:gd name="T17" fmla="*/ 3 h 17"/>
                <a:gd name="T18" fmla="*/ 3 w 13"/>
                <a:gd name="T19" fmla="*/ 1 h 17"/>
                <a:gd name="T20" fmla="*/ 1 w 13"/>
                <a:gd name="T21" fmla="*/ 1 h 17"/>
                <a:gd name="T22" fmla="*/ 4 w 13"/>
                <a:gd name="T23" fmla="*/ 3 h 17"/>
                <a:gd name="T24" fmla="*/ 6 w 13"/>
                <a:gd name="T25" fmla="*/ 4 h 17"/>
                <a:gd name="T26" fmla="*/ 7 w 13"/>
                <a:gd name="T27" fmla="*/ 4 h 17"/>
                <a:gd name="T28" fmla="*/ 7 w 13"/>
                <a:gd name="T29" fmla="*/ 4 h 17"/>
                <a:gd name="T30" fmla="*/ 6 w 13"/>
                <a:gd name="T31" fmla="*/ 4 h 17"/>
                <a:gd name="T32" fmla="*/ 6 w 13"/>
                <a:gd name="T33" fmla="*/ 5 h 17"/>
                <a:gd name="T34" fmla="*/ 7 w 13"/>
                <a:gd name="T35" fmla="*/ 7 h 17"/>
                <a:gd name="T36" fmla="*/ 5 w 13"/>
                <a:gd name="T37" fmla="*/ 8 h 17"/>
                <a:gd name="T38" fmla="*/ 2 w 13"/>
                <a:gd name="T39" fmla="*/ 10 h 17"/>
                <a:gd name="T40" fmla="*/ 1 w 13"/>
                <a:gd name="T41" fmla="*/ 11 h 17"/>
                <a:gd name="T42" fmla="*/ 2 w 13"/>
                <a:gd name="T43" fmla="*/ 11 h 17"/>
                <a:gd name="T44" fmla="*/ 1 w 13"/>
                <a:gd name="T45" fmla="*/ 13 h 17"/>
                <a:gd name="T46" fmla="*/ 0 w 13"/>
                <a:gd name="T47" fmla="*/ 16 h 17"/>
                <a:gd name="T48" fmla="*/ 0 w 13"/>
                <a:gd name="T49" fmla="*/ 16 h 17"/>
                <a:gd name="T50" fmla="*/ 0 w 13"/>
                <a:gd name="T51" fmla="*/ 17 h 17"/>
                <a:gd name="T52" fmla="*/ 0 w 13"/>
                <a:gd name="T53" fmla="*/ 16 h 17"/>
                <a:gd name="T54" fmla="*/ 2 w 13"/>
                <a:gd name="T55" fmla="*/ 14 h 17"/>
                <a:gd name="T56" fmla="*/ 8 w 13"/>
                <a:gd name="T57" fmla="*/ 11 h 17"/>
                <a:gd name="T58" fmla="*/ 11 w 13"/>
                <a:gd name="T59" fmla="*/ 10 h 17"/>
                <a:gd name="T60" fmla="*/ 9 w 13"/>
                <a:gd name="T61" fmla="*/ 12 h 17"/>
                <a:gd name="T62" fmla="*/ 8 w 13"/>
                <a:gd name="T63" fmla="*/ 12 h 17"/>
                <a:gd name="T64" fmla="*/ 9 w 13"/>
                <a:gd name="T65" fmla="*/ 13 h 17"/>
                <a:gd name="T66" fmla="*/ 11 w 13"/>
                <a:gd name="T67" fmla="*/ 9 h 17"/>
                <a:gd name="T68" fmla="*/ 10 w 13"/>
                <a:gd name="T69" fmla="*/ 7 h 17"/>
                <a:gd name="T70" fmla="*/ 9 w 13"/>
                <a:gd name="T71" fmla="*/ 6 h 17"/>
                <a:gd name="T72" fmla="*/ 10 w 13"/>
                <a:gd name="T73" fmla="*/ 4 h 17"/>
                <a:gd name="T74" fmla="*/ 10 w 13"/>
                <a:gd name="T75" fmla="*/ 4 h 17"/>
                <a:gd name="T76" fmla="*/ 9 w 13"/>
                <a:gd name="T77" fmla="*/ 4 h 17"/>
                <a:gd name="T78" fmla="*/ 8 w 13"/>
                <a:gd name="T79" fmla="*/ 4 h 17"/>
                <a:gd name="T80" fmla="*/ 7 w 13"/>
                <a:gd name="T81" fmla="*/ 4 h 17"/>
                <a:gd name="T82" fmla="*/ 7 w 13"/>
                <a:gd name="T83" fmla="*/ 3 h 17"/>
                <a:gd name="T84" fmla="*/ 8 w 13"/>
                <a:gd name="T85" fmla="*/ 3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17">
                  <a:moveTo>
                    <a:pt x="8" y="3"/>
                  </a:moveTo>
                  <a:cubicBezTo>
                    <a:pt x="8" y="3"/>
                    <a:pt x="8" y="3"/>
                    <a:pt x="9" y="3"/>
                  </a:cubicBezTo>
                  <a:cubicBezTo>
                    <a:pt x="12" y="3"/>
                    <a:pt x="11" y="1"/>
                    <a:pt x="11" y="1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2"/>
                    <a:pt x="5" y="1"/>
                  </a:cubicBezTo>
                  <a:cubicBezTo>
                    <a:pt x="5" y="1"/>
                    <a:pt x="5" y="0"/>
                    <a:pt x="4" y="1"/>
                  </a:cubicBezTo>
                  <a:cubicBezTo>
                    <a:pt x="4" y="1"/>
                    <a:pt x="3" y="1"/>
                    <a:pt x="5" y="3"/>
                  </a:cubicBezTo>
                  <a:cubicBezTo>
                    <a:pt x="5" y="3"/>
                    <a:pt x="3" y="3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1"/>
                    <a:pt x="2" y="2"/>
                    <a:pt x="4" y="3"/>
                  </a:cubicBezTo>
                  <a:cubicBezTo>
                    <a:pt x="3" y="3"/>
                    <a:pt x="1" y="3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2"/>
                    <a:pt x="5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0" y="9"/>
                    <a:pt x="11" y="10"/>
                  </a:cubicBezTo>
                  <a:cubicBezTo>
                    <a:pt x="11" y="10"/>
                    <a:pt x="10" y="11"/>
                    <a:pt x="10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3" y="10"/>
                    <a:pt x="11" y="9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0184"/>
            <p:cNvSpPr/>
            <p:nvPr/>
          </p:nvSpPr>
          <p:spPr bwMode="auto">
            <a:xfrm>
              <a:off x="980" y="2401"/>
              <a:ext cx="235" cy="293"/>
            </a:xfrm>
            <a:custGeom>
              <a:gdLst>
                <a:gd name="T0" fmla="*/ 5 w 14"/>
                <a:gd name="T1" fmla="*/ 3 h 17"/>
                <a:gd name="T2" fmla="*/ 2 w 14"/>
                <a:gd name="T3" fmla="*/ 1 h 17"/>
                <a:gd name="T4" fmla="*/ 4 w 14"/>
                <a:gd name="T5" fmla="*/ 1 h 17"/>
                <a:gd name="T6" fmla="*/ 5 w 14"/>
                <a:gd name="T7" fmla="*/ 3 h 17"/>
                <a:gd name="T8" fmla="*/ 5 w 14"/>
                <a:gd name="T9" fmla="*/ 1 h 17"/>
                <a:gd name="T10" fmla="*/ 6 w 14"/>
                <a:gd name="T11" fmla="*/ 3 h 17"/>
                <a:gd name="T12" fmla="*/ 6 w 14"/>
                <a:gd name="T13" fmla="*/ 3 h 17"/>
                <a:gd name="T14" fmla="*/ 8 w 14"/>
                <a:gd name="T15" fmla="*/ 1 h 17"/>
                <a:gd name="T16" fmla="*/ 8 w 14"/>
                <a:gd name="T17" fmla="*/ 3 h 17"/>
                <a:gd name="T18" fmla="*/ 11 w 14"/>
                <a:gd name="T19" fmla="*/ 1 h 17"/>
                <a:gd name="T20" fmla="*/ 12 w 14"/>
                <a:gd name="T21" fmla="*/ 1 h 17"/>
                <a:gd name="T22" fmla="*/ 9 w 14"/>
                <a:gd name="T23" fmla="*/ 3 h 17"/>
                <a:gd name="T24" fmla="*/ 7 w 14"/>
                <a:gd name="T25" fmla="*/ 4 h 17"/>
                <a:gd name="T26" fmla="*/ 6 w 14"/>
                <a:gd name="T27" fmla="*/ 4 h 17"/>
                <a:gd name="T28" fmla="*/ 7 w 14"/>
                <a:gd name="T29" fmla="*/ 4 h 17"/>
                <a:gd name="T30" fmla="*/ 7 w 14"/>
                <a:gd name="T31" fmla="*/ 4 h 17"/>
                <a:gd name="T32" fmla="*/ 7 w 14"/>
                <a:gd name="T33" fmla="*/ 5 h 17"/>
                <a:gd name="T34" fmla="*/ 6 w 14"/>
                <a:gd name="T35" fmla="*/ 7 h 17"/>
                <a:gd name="T36" fmla="*/ 8 w 14"/>
                <a:gd name="T37" fmla="*/ 8 h 17"/>
                <a:gd name="T38" fmla="*/ 11 w 14"/>
                <a:gd name="T39" fmla="*/ 10 h 17"/>
                <a:gd name="T40" fmla="*/ 12 w 14"/>
                <a:gd name="T41" fmla="*/ 11 h 17"/>
                <a:gd name="T42" fmla="*/ 11 w 14"/>
                <a:gd name="T43" fmla="*/ 11 h 17"/>
                <a:gd name="T44" fmla="*/ 12 w 14"/>
                <a:gd name="T45" fmla="*/ 13 h 17"/>
                <a:gd name="T46" fmla="*/ 13 w 14"/>
                <a:gd name="T47" fmla="*/ 16 h 17"/>
                <a:gd name="T48" fmla="*/ 13 w 14"/>
                <a:gd name="T49" fmla="*/ 16 h 17"/>
                <a:gd name="T50" fmla="*/ 14 w 14"/>
                <a:gd name="T51" fmla="*/ 17 h 17"/>
                <a:gd name="T52" fmla="*/ 13 w 14"/>
                <a:gd name="T53" fmla="*/ 16 h 17"/>
                <a:gd name="T54" fmla="*/ 12 w 14"/>
                <a:gd name="T55" fmla="*/ 14 h 17"/>
                <a:gd name="T56" fmla="*/ 5 w 14"/>
                <a:gd name="T57" fmla="*/ 11 h 17"/>
                <a:gd name="T58" fmla="*/ 2 w 14"/>
                <a:gd name="T59" fmla="*/ 10 h 17"/>
                <a:gd name="T60" fmla="*/ 4 w 14"/>
                <a:gd name="T61" fmla="*/ 12 h 17"/>
                <a:gd name="T62" fmla="*/ 5 w 14"/>
                <a:gd name="T63" fmla="*/ 12 h 17"/>
                <a:gd name="T64" fmla="*/ 4 w 14"/>
                <a:gd name="T65" fmla="*/ 13 h 17"/>
                <a:gd name="T66" fmla="*/ 2 w 14"/>
                <a:gd name="T67" fmla="*/ 9 h 17"/>
                <a:gd name="T68" fmla="*/ 3 w 14"/>
                <a:gd name="T69" fmla="*/ 7 h 17"/>
                <a:gd name="T70" fmla="*/ 5 w 14"/>
                <a:gd name="T71" fmla="*/ 6 h 17"/>
                <a:gd name="T72" fmla="*/ 3 w 14"/>
                <a:gd name="T73" fmla="*/ 4 h 17"/>
                <a:gd name="T74" fmla="*/ 3 w 14"/>
                <a:gd name="T75" fmla="*/ 4 h 17"/>
                <a:gd name="T76" fmla="*/ 4 w 14"/>
                <a:gd name="T77" fmla="*/ 4 h 17"/>
                <a:gd name="T78" fmla="*/ 5 w 14"/>
                <a:gd name="T79" fmla="*/ 4 h 17"/>
                <a:gd name="T80" fmla="*/ 6 w 14"/>
                <a:gd name="T81" fmla="*/ 4 h 17"/>
                <a:gd name="T82" fmla="*/ 6 w 14"/>
                <a:gd name="T83" fmla="*/ 3 h 17"/>
                <a:gd name="T84" fmla="*/ 5 w 14"/>
                <a:gd name="T85" fmla="*/ 3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17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1" y="3"/>
                    <a:pt x="2" y="1"/>
                    <a:pt x="2" y="1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2"/>
                    <a:pt x="8" y="1"/>
                  </a:cubicBezTo>
                  <a:cubicBezTo>
                    <a:pt x="8" y="1"/>
                    <a:pt x="8" y="0"/>
                    <a:pt x="9" y="1"/>
                  </a:cubicBezTo>
                  <a:cubicBezTo>
                    <a:pt x="9" y="1"/>
                    <a:pt x="10" y="1"/>
                    <a:pt x="8" y="3"/>
                  </a:cubicBezTo>
                  <a:cubicBezTo>
                    <a:pt x="9" y="3"/>
                    <a:pt x="10" y="3"/>
                    <a:pt x="10" y="1"/>
                  </a:cubicBezTo>
                  <a:cubicBezTo>
                    <a:pt x="10" y="1"/>
                    <a:pt x="10" y="0"/>
                    <a:pt x="11" y="1"/>
                  </a:cubicBezTo>
                  <a:cubicBezTo>
                    <a:pt x="11" y="1"/>
                    <a:pt x="11" y="2"/>
                    <a:pt x="10" y="3"/>
                  </a:cubicBezTo>
                  <a:cubicBezTo>
                    <a:pt x="10" y="3"/>
                    <a:pt x="12" y="3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1"/>
                    <a:pt x="13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3"/>
                    <a:pt x="10" y="13"/>
                    <a:pt x="9" y="12"/>
                  </a:cubicBezTo>
                  <a:cubicBezTo>
                    <a:pt x="9" y="12"/>
                    <a:pt x="8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9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3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0" y="10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0185"/>
            <p:cNvSpPr/>
            <p:nvPr/>
          </p:nvSpPr>
          <p:spPr bwMode="auto">
            <a:xfrm>
              <a:off x="930" y="2643"/>
              <a:ext cx="134" cy="120"/>
            </a:xfrm>
            <a:custGeom>
              <a:gdLst>
                <a:gd name="T0" fmla="*/ 67 w 134"/>
                <a:gd name="T1" fmla="*/ 0 h 120"/>
                <a:gd name="T2" fmla="*/ 84 w 134"/>
                <a:gd name="T3" fmla="*/ 51 h 120"/>
                <a:gd name="T4" fmla="*/ 134 w 134"/>
                <a:gd name="T5" fmla="*/ 51 h 120"/>
                <a:gd name="T6" fmla="*/ 100 w 134"/>
                <a:gd name="T7" fmla="*/ 86 h 120"/>
                <a:gd name="T8" fmla="*/ 117 w 134"/>
                <a:gd name="T9" fmla="*/ 120 h 120"/>
                <a:gd name="T10" fmla="*/ 67 w 134"/>
                <a:gd name="T11" fmla="*/ 103 h 120"/>
                <a:gd name="T12" fmla="*/ 33 w 134"/>
                <a:gd name="T13" fmla="*/ 120 h 120"/>
                <a:gd name="T14" fmla="*/ 33 w 134"/>
                <a:gd name="T15" fmla="*/ 86 h 120"/>
                <a:gd name="T16" fmla="*/ 0 w 134"/>
                <a:gd name="T17" fmla="*/ 51 h 120"/>
                <a:gd name="T18" fmla="*/ 50 w 134"/>
                <a:gd name="T19" fmla="*/ 51 h 120"/>
                <a:gd name="T20" fmla="*/ 67 w 134"/>
                <a:gd name="T21" fmla="*/ 0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0">
                  <a:moveTo>
                    <a:pt x="67" y="0"/>
                  </a:moveTo>
                  <a:lnTo>
                    <a:pt x="84" y="51"/>
                  </a:lnTo>
                  <a:lnTo>
                    <a:pt x="134" y="51"/>
                  </a:lnTo>
                  <a:lnTo>
                    <a:pt x="100" y="86"/>
                  </a:lnTo>
                  <a:lnTo>
                    <a:pt x="117" y="120"/>
                  </a:lnTo>
                  <a:lnTo>
                    <a:pt x="67" y="103"/>
                  </a:lnTo>
                  <a:lnTo>
                    <a:pt x="33" y="120"/>
                  </a:lnTo>
                  <a:lnTo>
                    <a:pt x="33" y="86"/>
                  </a:lnTo>
                  <a:lnTo>
                    <a:pt x="0" y="51"/>
                  </a:lnTo>
                  <a:lnTo>
                    <a:pt x="50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0186"/>
            <p:cNvSpPr/>
            <p:nvPr/>
          </p:nvSpPr>
          <p:spPr bwMode="auto">
            <a:xfrm>
              <a:off x="1064" y="2712"/>
              <a:ext cx="50" cy="51"/>
            </a:xfrm>
            <a:custGeom>
              <a:gdLst>
                <a:gd name="T0" fmla="*/ 34 w 50"/>
                <a:gd name="T1" fmla="*/ 0 h 51"/>
                <a:gd name="T2" fmla="*/ 34 w 50"/>
                <a:gd name="T3" fmla="*/ 17 h 51"/>
                <a:gd name="T4" fmla="*/ 50 w 50"/>
                <a:gd name="T5" fmla="*/ 17 h 51"/>
                <a:gd name="T6" fmla="*/ 34 w 50"/>
                <a:gd name="T7" fmla="*/ 34 h 51"/>
                <a:gd name="T8" fmla="*/ 50 w 50"/>
                <a:gd name="T9" fmla="*/ 51 h 51"/>
                <a:gd name="T10" fmla="*/ 34 w 50"/>
                <a:gd name="T11" fmla="*/ 51 h 51"/>
                <a:gd name="T12" fmla="*/ 17 w 50"/>
                <a:gd name="T13" fmla="*/ 51 h 51"/>
                <a:gd name="T14" fmla="*/ 17 w 50"/>
                <a:gd name="T15" fmla="*/ 34 h 51"/>
                <a:gd name="T16" fmla="*/ 0 w 50"/>
                <a:gd name="T17" fmla="*/ 17 h 51"/>
                <a:gd name="T18" fmla="*/ 17 w 50"/>
                <a:gd name="T19" fmla="*/ 17 h 51"/>
                <a:gd name="T20" fmla="*/ 34 w 50"/>
                <a:gd name="T21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1">
                  <a:moveTo>
                    <a:pt x="34" y="0"/>
                  </a:moveTo>
                  <a:lnTo>
                    <a:pt x="34" y="17"/>
                  </a:lnTo>
                  <a:lnTo>
                    <a:pt x="50" y="17"/>
                  </a:lnTo>
                  <a:lnTo>
                    <a:pt x="34" y="34"/>
                  </a:lnTo>
                  <a:lnTo>
                    <a:pt x="50" y="51"/>
                  </a:lnTo>
                  <a:lnTo>
                    <a:pt x="34" y="51"/>
                  </a:lnTo>
                  <a:lnTo>
                    <a:pt x="17" y="51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0187"/>
            <p:cNvSpPr/>
            <p:nvPr/>
          </p:nvSpPr>
          <p:spPr bwMode="auto">
            <a:xfrm>
              <a:off x="879" y="2712"/>
              <a:ext cx="51" cy="51"/>
            </a:xfrm>
            <a:custGeom>
              <a:gdLst>
                <a:gd name="T0" fmla="*/ 34 w 51"/>
                <a:gd name="T1" fmla="*/ 0 h 51"/>
                <a:gd name="T2" fmla="*/ 34 w 51"/>
                <a:gd name="T3" fmla="*/ 17 h 51"/>
                <a:gd name="T4" fmla="*/ 51 w 51"/>
                <a:gd name="T5" fmla="*/ 17 h 51"/>
                <a:gd name="T6" fmla="*/ 51 w 51"/>
                <a:gd name="T7" fmla="*/ 34 h 51"/>
                <a:gd name="T8" fmla="*/ 51 w 51"/>
                <a:gd name="T9" fmla="*/ 51 h 51"/>
                <a:gd name="T10" fmla="*/ 34 w 51"/>
                <a:gd name="T11" fmla="*/ 51 h 51"/>
                <a:gd name="T12" fmla="*/ 17 w 51"/>
                <a:gd name="T13" fmla="*/ 51 h 51"/>
                <a:gd name="T14" fmla="*/ 17 w 51"/>
                <a:gd name="T15" fmla="*/ 34 h 51"/>
                <a:gd name="T16" fmla="*/ 0 w 51"/>
                <a:gd name="T17" fmla="*/ 17 h 51"/>
                <a:gd name="T18" fmla="*/ 17 w 51"/>
                <a:gd name="T19" fmla="*/ 17 h 51"/>
                <a:gd name="T20" fmla="*/ 34 w 51"/>
                <a:gd name="T21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1">
                  <a:moveTo>
                    <a:pt x="34" y="0"/>
                  </a:moveTo>
                  <a:lnTo>
                    <a:pt x="34" y="17"/>
                  </a:lnTo>
                  <a:lnTo>
                    <a:pt x="51" y="17"/>
                  </a:lnTo>
                  <a:lnTo>
                    <a:pt x="51" y="34"/>
                  </a:lnTo>
                  <a:lnTo>
                    <a:pt x="51" y="51"/>
                  </a:lnTo>
                  <a:lnTo>
                    <a:pt x="34" y="51"/>
                  </a:lnTo>
                  <a:lnTo>
                    <a:pt x="17" y="51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val="79869261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3468" y="288925"/>
            <a:ext cx="9540332" cy="473075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95965"/>
            <a:ext cx="10515600" cy="510901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4D1-A7E3-4581-B68E-E08F910798D4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91992"/>
            <a:ext cx="7200000" cy="670008"/>
            <a:chOff x="228600" y="-581718"/>
            <a:chExt cx="10311450" cy="1078448"/>
          </a:xfrm>
        </p:grpSpPr>
        <p:sp>
          <p:nvSpPr>
            <p:cNvPr id="8" name="矩形 7"/>
            <p:cNvSpPr/>
            <p:nvPr userDrawn="1"/>
          </p:nvSpPr>
          <p:spPr>
            <a:xfrm>
              <a:off x="228600" y="-581718"/>
              <a:ext cx="2520000" cy="10784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25750" y="-581718"/>
              <a:ext cx="25200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422900" y="-581718"/>
              <a:ext cx="2520000" cy="19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020050" y="-581718"/>
              <a:ext cx="2520000" cy="190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Group 30172"/>
          <p:cNvGrpSpPr>
            <a:grpSpLocks noChangeAspect="1"/>
          </p:cNvGrpSpPr>
          <p:nvPr userDrawn="1"/>
        </p:nvGrpSpPr>
        <p:grpSpPr>
          <a:xfrm>
            <a:off x="1083984" y="163252"/>
            <a:ext cx="604208" cy="576000"/>
            <a:chOff x="6444" y="3162"/>
            <a:chExt cx="407" cy="388"/>
          </a:xfrm>
        </p:grpSpPr>
        <p:sp>
          <p:nvSpPr>
            <p:cNvPr id="20" name="Freeform 30173"/>
            <p:cNvSpPr/>
            <p:nvPr/>
          </p:nvSpPr>
          <p:spPr bwMode="auto">
            <a:xfrm>
              <a:off x="6554" y="3243"/>
              <a:ext cx="189" cy="246"/>
            </a:xfrm>
            <a:custGeom>
              <a:gdLst>
                <a:gd name="T0" fmla="*/ 9 w 9"/>
                <a:gd name="T1" fmla="*/ 4 h 12"/>
                <a:gd name="T2" fmla="*/ 5 w 9"/>
                <a:gd name="T3" fmla="*/ 0 h 12"/>
                <a:gd name="T4" fmla="*/ 0 w 9"/>
                <a:gd name="T5" fmla="*/ 4 h 12"/>
                <a:gd name="T6" fmla="*/ 1 w 9"/>
                <a:gd name="T7" fmla="*/ 8 h 12"/>
                <a:gd name="T8" fmla="*/ 2 w 9"/>
                <a:gd name="T9" fmla="*/ 10 h 12"/>
                <a:gd name="T10" fmla="*/ 3 w 9"/>
                <a:gd name="T11" fmla="*/ 12 h 12"/>
                <a:gd name="T12" fmla="*/ 4 w 9"/>
                <a:gd name="T13" fmla="*/ 12 h 12"/>
                <a:gd name="T14" fmla="*/ 4 w 9"/>
                <a:gd name="T15" fmla="*/ 12 h 12"/>
                <a:gd name="T16" fmla="*/ 6 w 9"/>
                <a:gd name="T17" fmla="*/ 12 h 12"/>
                <a:gd name="T18" fmla="*/ 6 w 9"/>
                <a:gd name="T19" fmla="*/ 12 h 12"/>
                <a:gd name="T20" fmla="*/ 6 w 9"/>
                <a:gd name="T21" fmla="*/ 12 h 12"/>
                <a:gd name="T22" fmla="*/ 7 w 9"/>
                <a:gd name="T23" fmla="*/ 10 h 12"/>
                <a:gd name="T24" fmla="*/ 8 w 9"/>
                <a:gd name="T25" fmla="*/ 8 h 12"/>
                <a:gd name="T26" fmla="*/ 9 w 9"/>
                <a:gd name="T27" fmla="*/ 4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2">
                  <a:moveTo>
                    <a:pt x="9" y="4"/>
                  </a:move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1"/>
                    <a:pt x="7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7"/>
                    <a:pt x="9" y="6"/>
                    <a:pt x="9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0174"/>
            <p:cNvSpPr/>
            <p:nvPr/>
          </p:nvSpPr>
          <p:spPr bwMode="auto">
            <a:xfrm>
              <a:off x="6617" y="3509"/>
              <a:ext cx="63" cy="41"/>
            </a:xfrm>
            <a:custGeom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3 w 3"/>
                <a:gd name="T15" fmla="*/ 0 h 2"/>
                <a:gd name="T16" fmla="*/ 3 w 3"/>
                <a:gd name="T17" fmla="*/ 0 h 2"/>
                <a:gd name="T18" fmla="*/ 2 w 3"/>
                <a:gd name="T1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0175"/>
            <p:cNvSpPr/>
            <p:nvPr/>
          </p:nvSpPr>
          <p:spPr bwMode="auto">
            <a:xfrm>
              <a:off x="6444" y="3346"/>
              <a:ext cx="47" cy="23"/>
            </a:xfrm>
            <a:custGeom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0176"/>
            <p:cNvSpPr/>
            <p:nvPr/>
          </p:nvSpPr>
          <p:spPr bwMode="auto">
            <a:xfrm>
              <a:off x="6806" y="3346"/>
              <a:ext cx="45" cy="23"/>
            </a:xfrm>
            <a:custGeom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0177"/>
            <p:cNvSpPr/>
            <p:nvPr/>
          </p:nvSpPr>
          <p:spPr bwMode="auto">
            <a:xfrm>
              <a:off x="6638" y="3162"/>
              <a:ext cx="29" cy="40"/>
            </a:xfrm>
            <a:custGeom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1 w 2"/>
                <a:gd name="T9" fmla="*/ 2 h 2"/>
                <a:gd name="T10" fmla="*/ 2 w 2"/>
                <a:gd name="T11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0178"/>
            <p:cNvSpPr/>
            <p:nvPr/>
          </p:nvSpPr>
          <p:spPr bwMode="auto">
            <a:xfrm rot="5400000" flipH="1">
              <a:off x="6506" y="3197"/>
              <a:ext cx="42" cy="62"/>
            </a:xfrm>
            <a:custGeom>
              <a:gdLst>
                <a:gd name="T0" fmla="*/ 2 w 2"/>
                <a:gd name="T1" fmla="*/ 2 h 3"/>
                <a:gd name="T2" fmla="*/ 0 w 2"/>
                <a:gd name="T3" fmla="*/ 0 h 3"/>
                <a:gd name="T4" fmla="*/ 0 w 2"/>
                <a:gd name="T5" fmla="*/ 1 h 3"/>
                <a:gd name="T6" fmla="*/ 1 w 2"/>
                <a:gd name="T7" fmla="*/ 3 h 3"/>
                <a:gd name="T8" fmla="*/ 2 w 2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0179"/>
            <p:cNvSpPr/>
            <p:nvPr/>
          </p:nvSpPr>
          <p:spPr bwMode="auto">
            <a:xfrm>
              <a:off x="6740" y="3207"/>
              <a:ext cx="63" cy="41"/>
            </a:xfrm>
            <a:custGeom>
              <a:gdLst>
                <a:gd name="T0" fmla="*/ 1 w 3"/>
                <a:gd name="T1" fmla="*/ 2 h 2"/>
                <a:gd name="T2" fmla="*/ 3 w 3"/>
                <a:gd name="T3" fmla="*/ 1 h 2"/>
                <a:gd name="T4" fmla="*/ 2 w 3"/>
                <a:gd name="T5" fmla="*/ 0 h 2"/>
                <a:gd name="T6" fmla="*/ 0 w 3"/>
                <a:gd name="T7" fmla="*/ 2 h 2"/>
                <a:gd name="T8" fmla="*/ 1 w 3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val="14687393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8293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8402" y="145760"/>
            <a:ext cx="9025982" cy="938761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26CA-29F0-4A6F-9BB3-865BE8155631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76200" y="17024"/>
            <a:ext cx="1625009" cy="1067497"/>
            <a:chOff x="228600" y="-581718"/>
            <a:chExt cx="10311450" cy="190500"/>
          </a:xfrm>
        </p:grpSpPr>
        <p:sp>
          <p:nvSpPr>
            <p:cNvPr id="7" name="矩形 6"/>
            <p:cNvSpPr/>
            <p:nvPr userDrawn="1"/>
          </p:nvSpPr>
          <p:spPr>
            <a:xfrm>
              <a:off x="228600" y="-581718"/>
              <a:ext cx="25200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2825750" y="-581718"/>
              <a:ext cx="2520000" cy="19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5422900" y="-581718"/>
              <a:ext cx="2520000" cy="190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020050" y="-581718"/>
              <a:ext cx="2520000" cy="190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内容占位符 12"/>
          <p:cNvSpPr>
            <a:spLocks noGrp="1"/>
          </p:cNvSpPr>
          <p:nvPr>
            <p:ph sz="quarter" idx="13"/>
          </p:nvPr>
        </p:nvSpPr>
        <p:spPr>
          <a:xfrm>
            <a:off x="838200" y="1808163"/>
            <a:ext cx="10515600" cy="4146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</p:spTree>
    <p:extLst>
      <p:ext uri="{BB962C8B-B14F-4D97-AF65-F5344CB8AC3E}">
        <p14:creationId val="41225977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F054-0CF4-4BFC-B1F6-F6F444C061E4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4706095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C2B-95F5-4E34-8F91-7E591C2A7FAD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654804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E7A5-6593-4680-BFAD-DEC8C178AA53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362637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095-622F-4EFC-8699-DBE2E9764C03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834487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7B47-70A2-4EA1-859A-E9E6494F5154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3408255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65B-2566-482B-8D25-DAF0752F4527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659623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B7CD-BCEF-4890-850F-C9C7AE0B7EFC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796202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F054-0CF4-4BFC-B1F6-F6F444C061E4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180428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81B8-89C6-4928-8A98-B7C160EF905B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26801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2D1-1DFB-4B21-AB0F-046CE0627F70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164853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AndTwoObj">
  <p:cSld name="标题、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2057400"/>
            <a:ext cx="508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4191000"/>
            <a:ext cx="508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38514BE-7F5A-614E-B39A-73612FC38A8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val="997276125"/>
      </p:ext>
    </p:extLst>
  </p:cSld>
  <p:clrMapOvr>
    <a:masterClrMapping/>
  </p:clrMapOvr>
  <p:transition>
    <p:sndAc>
      <p:stSnd>
        <p:snd r:embed="rId1" name="chimes.wav"/>
      </p:stSnd>
    </p:sndAc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1383927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707159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567802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5162721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1601972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1603507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425551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目录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7696" b="76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" name="矩形 58"/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829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0" y="6194274"/>
            <a:ext cx="12192600" cy="663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-600" y="-22465"/>
            <a:ext cx="12192600" cy="1337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 userDrawn="1"/>
        </p:nvSpPr>
        <p:spPr>
          <a:xfrm>
            <a:off x="4457700" y="1143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0" spc="600" smtClean="0"/>
              <a:t>目录</a:t>
            </a:r>
            <a:endParaRPr lang="zh-CN" altLang="en-US" sz="7200" b="0" spc="60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F054-0CF4-4BFC-B1F6-F6F444C061E4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5038725" y="685800"/>
            <a:ext cx="2114550" cy="206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pc="300" smtClean="0">
                <a:solidFill>
                  <a:schemeClr val="tx2"/>
                </a:solidFill>
              </a:rPr>
              <a:t>Contents</a:t>
            </a:r>
            <a:endParaRPr lang="zh-CN" altLang="en-US" sz="2400" b="1" spc="300">
              <a:solidFill>
                <a:schemeClr val="tx2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4962000" y="1181100"/>
            <a:ext cx="2268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9886950" y="-22465"/>
            <a:ext cx="1714500" cy="1834977"/>
            <a:chOff x="9886950" y="-22465"/>
            <a:chExt cx="1714500" cy="1834977"/>
          </a:xfrm>
        </p:grpSpPr>
        <p:sp>
          <p:nvSpPr>
            <p:cNvPr id="42" name="矩形 41"/>
            <p:cNvSpPr/>
            <p:nvPr userDrawn="1"/>
          </p:nvSpPr>
          <p:spPr>
            <a:xfrm>
              <a:off x="9886950" y="-22465"/>
              <a:ext cx="17145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4750" y="153586"/>
              <a:ext cx="1498901" cy="1492412"/>
            </a:xfrm>
            <a:prstGeom prst="rect">
              <a:avLst/>
            </a:prstGeom>
          </p:spPr>
        </p:pic>
        <p:sp>
          <p:nvSpPr>
            <p:cNvPr id="44" name="矩形 43"/>
            <p:cNvSpPr/>
            <p:nvPr userDrawn="1"/>
          </p:nvSpPr>
          <p:spPr>
            <a:xfrm>
              <a:off x="9886950" y="1668512"/>
              <a:ext cx="17145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517555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27" grpId="0"/>
      <p:bldP spid="2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464174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0891144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5670675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090752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7696" b="76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829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6600" y="3321355"/>
            <a:ext cx="8077200" cy="1325563"/>
          </a:xfrm>
        </p:spPr>
        <p:txBody>
          <a:bodyPr anchor="t">
            <a:noAutofit/>
          </a:bodyPr>
          <a:lstStyle>
            <a:lvl1pPr>
              <a:defRPr sz="6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26CA-29F0-4A6F-9BB3-865BE8155631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66800" y="1143000"/>
            <a:ext cx="7200000" cy="3289648"/>
            <a:chOff x="838200" y="1143000"/>
            <a:chExt cx="7200000" cy="3289648"/>
          </a:xfrm>
        </p:grpSpPr>
        <p:sp>
          <p:nvSpPr>
            <p:cNvPr id="7" name="矩形 6"/>
            <p:cNvSpPr/>
            <p:nvPr userDrawn="1"/>
          </p:nvSpPr>
          <p:spPr>
            <a:xfrm>
              <a:off x="838200" y="1143000"/>
              <a:ext cx="1759597" cy="32896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900" smtClean="0"/>
                <a:t>1</a:t>
              </a:r>
              <a:endParaRPr lang="zh-CN" altLang="en-US" sz="19900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2651668" y="2728648"/>
              <a:ext cx="1759597" cy="1183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4465135" y="2728648"/>
              <a:ext cx="1759597" cy="1183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6278603" y="2728648"/>
              <a:ext cx="1759597" cy="1183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9886950" y="-22465"/>
            <a:ext cx="1714500" cy="1834977"/>
            <a:chOff x="9886950" y="-22465"/>
            <a:chExt cx="1714500" cy="1834977"/>
          </a:xfrm>
        </p:grpSpPr>
        <p:sp>
          <p:nvSpPr>
            <p:cNvPr id="15" name="矩形 14"/>
            <p:cNvSpPr/>
            <p:nvPr userDrawn="1"/>
          </p:nvSpPr>
          <p:spPr>
            <a:xfrm>
              <a:off x="9886950" y="-22465"/>
              <a:ext cx="17145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4750" y="153586"/>
              <a:ext cx="1498901" cy="1492412"/>
            </a:xfrm>
            <a:prstGeom prst="rect">
              <a:avLst/>
            </a:prstGeom>
          </p:spPr>
        </p:pic>
        <p:sp>
          <p:nvSpPr>
            <p:cNvPr id="17" name="矩形 16"/>
            <p:cNvSpPr/>
            <p:nvPr userDrawn="1"/>
          </p:nvSpPr>
          <p:spPr>
            <a:xfrm>
              <a:off x="9886950" y="1668512"/>
              <a:ext cx="17145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Group 30163"/>
          <p:cNvGrpSpPr>
            <a:grpSpLocks noChangeAspect="1"/>
          </p:cNvGrpSpPr>
          <p:nvPr userDrawn="1"/>
        </p:nvGrpSpPr>
        <p:grpSpPr>
          <a:xfrm>
            <a:off x="2466793" y="4072705"/>
            <a:ext cx="700090" cy="700090"/>
            <a:chOff x="3809" y="1943"/>
            <a:chExt cx="235" cy="235"/>
          </a:xfrm>
        </p:grpSpPr>
        <p:sp>
          <p:nvSpPr>
            <p:cNvPr id="20" name="Freeform 30164"/>
            <p:cNvSpPr>
              <a:spLocks noEditPoints="1"/>
            </p:cNvSpPr>
            <p:nvPr/>
          </p:nvSpPr>
          <p:spPr bwMode="auto">
            <a:xfrm>
              <a:off x="3908" y="1980"/>
              <a:ext cx="37" cy="124"/>
            </a:xfrm>
            <a:custGeom>
              <a:gdLst>
                <a:gd name="T0" fmla="*/ 0 w 3"/>
                <a:gd name="T1" fmla="*/ 3 h 10"/>
                <a:gd name="T2" fmla="*/ 0 w 3"/>
                <a:gd name="T3" fmla="*/ 3 h 10"/>
                <a:gd name="T4" fmla="*/ 1 w 3"/>
                <a:gd name="T5" fmla="*/ 3 h 10"/>
                <a:gd name="T6" fmla="*/ 1 w 3"/>
                <a:gd name="T7" fmla="*/ 3 h 10"/>
                <a:gd name="T8" fmla="*/ 1 w 3"/>
                <a:gd name="T9" fmla="*/ 3 h 10"/>
                <a:gd name="T10" fmla="*/ 2 w 3"/>
                <a:gd name="T11" fmla="*/ 3 h 10"/>
                <a:gd name="T12" fmla="*/ 2 w 3"/>
                <a:gd name="T13" fmla="*/ 3 h 10"/>
                <a:gd name="T14" fmla="*/ 2 w 3"/>
                <a:gd name="T15" fmla="*/ 3 h 10"/>
                <a:gd name="T16" fmla="*/ 3 w 3"/>
                <a:gd name="T17" fmla="*/ 3 h 10"/>
                <a:gd name="T18" fmla="*/ 3 w 3"/>
                <a:gd name="T19" fmla="*/ 4 h 10"/>
                <a:gd name="T20" fmla="*/ 2 w 3"/>
                <a:gd name="T21" fmla="*/ 4 h 10"/>
                <a:gd name="T22" fmla="*/ 2 w 3"/>
                <a:gd name="T23" fmla="*/ 5 h 10"/>
                <a:gd name="T24" fmla="*/ 3 w 3"/>
                <a:gd name="T25" fmla="*/ 5 h 10"/>
                <a:gd name="T26" fmla="*/ 3 w 3"/>
                <a:gd name="T27" fmla="*/ 6 h 10"/>
                <a:gd name="T28" fmla="*/ 2 w 3"/>
                <a:gd name="T29" fmla="*/ 6 h 10"/>
                <a:gd name="T30" fmla="*/ 2 w 3"/>
                <a:gd name="T31" fmla="*/ 6 h 10"/>
                <a:gd name="T32" fmla="*/ 2 w 3"/>
                <a:gd name="T33" fmla="*/ 6 h 10"/>
                <a:gd name="T34" fmla="*/ 2 w 3"/>
                <a:gd name="T35" fmla="*/ 7 h 10"/>
                <a:gd name="T36" fmla="*/ 2 w 3"/>
                <a:gd name="T37" fmla="*/ 7 h 10"/>
                <a:gd name="T38" fmla="*/ 2 w 3"/>
                <a:gd name="T39" fmla="*/ 7 h 10"/>
                <a:gd name="T40" fmla="*/ 2 w 3"/>
                <a:gd name="T41" fmla="*/ 8 h 10"/>
                <a:gd name="T42" fmla="*/ 1 w 3"/>
                <a:gd name="T43" fmla="*/ 8 h 10"/>
                <a:gd name="T44" fmla="*/ 1 w 3"/>
                <a:gd name="T45" fmla="*/ 9 h 10"/>
                <a:gd name="T46" fmla="*/ 2 w 3"/>
                <a:gd name="T47" fmla="*/ 10 h 10"/>
                <a:gd name="T48" fmla="*/ 3 w 3"/>
                <a:gd name="T49" fmla="*/ 10 h 10"/>
                <a:gd name="T50" fmla="*/ 3 w 3"/>
                <a:gd name="T51" fmla="*/ 10 h 10"/>
                <a:gd name="T52" fmla="*/ 3 w 3"/>
                <a:gd name="T53" fmla="*/ 0 h 10"/>
                <a:gd name="T54" fmla="*/ 0 w 3"/>
                <a:gd name="T55" fmla="*/ 0 h 10"/>
                <a:gd name="T56" fmla="*/ 0 w 3"/>
                <a:gd name="T57" fmla="*/ 3 h 10"/>
                <a:gd name="T58" fmla="*/ 0 w 3"/>
                <a:gd name="T59" fmla="*/ 3 h 10"/>
                <a:gd name="T60" fmla="*/ 2 w 3"/>
                <a:gd name="T61" fmla="*/ 1 h 10"/>
                <a:gd name="T62" fmla="*/ 3 w 3"/>
                <a:gd name="T63" fmla="*/ 1 h 10"/>
                <a:gd name="T64" fmla="*/ 3 w 3"/>
                <a:gd name="T65" fmla="*/ 2 h 10"/>
                <a:gd name="T66" fmla="*/ 2 w 3"/>
                <a:gd name="T67" fmla="*/ 2 h 10"/>
                <a:gd name="T68" fmla="*/ 2 w 3"/>
                <a:gd name="T69" fmla="*/ 1 h 10"/>
                <a:gd name="T70" fmla="*/ 0 w 3"/>
                <a:gd name="T71" fmla="*/ 1 h 10"/>
                <a:gd name="T72" fmla="*/ 1 w 3"/>
                <a:gd name="T73" fmla="*/ 1 h 10"/>
                <a:gd name="T74" fmla="*/ 1 w 3"/>
                <a:gd name="T75" fmla="*/ 2 h 10"/>
                <a:gd name="T76" fmla="*/ 0 w 3"/>
                <a:gd name="T77" fmla="*/ 2 h 10"/>
                <a:gd name="T78" fmla="*/ 0 w 3"/>
                <a:gd name="T79" fmla="*/ 1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" h="10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0165"/>
            <p:cNvSpPr>
              <a:spLocks noEditPoints="1"/>
            </p:cNvSpPr>
            <p:nvPr/>
          </p:nvSpPr>
          <p:spPr bwMode="auto">
            <a:xfrm>
              <a:off x="3958" y="2030"/>
              <a:ext cx="37" cy="99"/>
            </a:xfrm>
            <a:custGeom>
              <a:gdLst>
                <a:gd name="T0" fmla="*/ 2 w 3"/>
                <a:gd name="T1" fmla="*/ 2 h 8"/>
                <a:gd name="T2" fmla="*/ 0 w 3"/>
                <a:gd name="T3" fmla="*/ 0 h 8"/>
                <a:gd name="T4" fmla="*/ 0 w 3"/>
                <a:gd name="T5" fmla="*/ 2 h 8"/>
                <a:gd name="T6" fmla="*/ 0 w 3"/>
                <a:gd name="T7" fmla="*/ 3 h 8"/>
                <a:gd name="T8" fmla="*/ 0 w 3"/>
                <a:gd name="T9" fmla="*/ 6 h 8"/>
                <a:gd name="T10" fmla="*/ 1 w 3"/>
                <a:gd name="T11" fmla="*/ 8 h 8"/>
                <a:gd name="T12" fmla="*/ 1 w 3"/>
                <a:gd name="T13" fmla="*/ 8 h 8"/>
                <a:gd name="T14" fmla="*/ 1 w 3"/>
                <a:gd name="T15" fmla="*/ 8 h 8"/>
                <a:gd name="T16" fmla="*/ 1 w 3"/>
                <a:gd name="T17" fmla="*/ 8 h 8"/>
                <a:gd name="T18" fmla="*/ 2 w 3"/>
                <a:gd name="T19" fmla="*/ 8 h 8"/>
                <a:gd name="T20" fmla="*/ 2 w 3"/>
                <a:gd name="T21" fmla="*/ 3 h 8"/>
                <a:gd name="T22" fmla="*/ 3 w 3"/>
                <a:gd name="T23" fmla="*/ 3 h 8"/>
                <a:gd name="T24" fmla="*/ 2 w 3"/>
                <a:gd name="T25" fmla="*/ 2 h 8"/>
                <a:gd name="T26" fmla="*/ 1 w 3"/>
                <a:gd name="T27" fmla="*/ 5 h 8"/>
                <a:gd name="T28" fmla="*/ 0 w 3"/>
                <a:gd name="T29" fmla="*/ 5 h 8"/>
                <a:gd name="T30" fmla="*/ 0 w 3"/>
                <a:gd name="T31" fmla="*/ 4 h 8"/>
                <a:gd name="T32" fmla="*/ 1 w 3"/>
                <a:gd name="T33" fmla="*/ 4 h 8"/>
                <a:gd name="T34" fmla="*/ 1 w 3"/>
                <a:gd name="T35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8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2" y="2"/>
                  </a:lnTo>
                  <a:close/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0166"/>
            <p:cNvSpPr/>
            <p:nvPr/>
          </p:nvSpPr>
          <p:spPr bwMode="auto">
            <a:xfrm>
              <a:off x="3846" y="2017"/>
              <a:ext cx="112" cy="136"/>
            </a:xfrm>
            <a:custGeom>
              <a:gdLst>
                <a:gd name="T0" fmla="*/ 9 w 9"/>
                <a:gd name="T1" fmla="*/ 9 h 11"/>
                <a:gd name="T2" fmla="*/ 9 w 9"/>
                <a:gd name="T3" fmla="*/ 8 h 11"/>
                <a:gd name="T4" fmla="*/ 8 w 9"/>
                <a:gd name="T5" fmla="*/ 7 h 11"/>
                <a:gd name="T6" fmla="*/ 8 w 9"/>
                <a:gd name="T7" fmla="*/ 7 h 11"/>
                <a:gd name="T8" fmla="*/ 7 w 9"/>
                <a:gd name="T9" fmla="*/ 7 h 11"/>
                <a:gd name="T10" fmla="*/ 6 w 9"/>
                <a:gd name="T11" fmla="*/ 6 h 11"/>
                <a:gd name="T12" fmla="*/ 6 w 9"/>
                <a:gd name="T13" fmla="*/ 5 h 11"/>
                <a:gd name="T14" fmla="*/ 6 w 9"/>
                <a:gd name="T15" fmla="*/ 5 h 11"/>
                <a:gd name="T16" fmla="*/ 6 w 9"/>
                <a:gd name="T17" fmla="*/ 5 h 11"/>
                <a:gd name="T18" fmla="*/ 6 w 9"/>
                <a:gd name="T19" fmla="*/ 5 h 11"/>
                <a:gd name="T20" fmla="*/ 7 w 9"/>
                <a:gd name="T21" fmla="*/ 4 h 11"/>
                <a:gd name="T22" fmla="*/ 7 w 9"/>
                <a:gd name="T23" fmla="*/ 3 h 11"/>
                <a:gd name="T24" fmla="*/ 7 w 9"/>
                <a:gd name="T25" fmla="*/ 3 h 11"/>
                <a:gd name="T26" fmla="*/ 7 w 9"/>
                <a:gd name="T27" fmla="*/ 3 h 11"/>
                <a:gd name="T28" fmla="*/ 7 w 9"/>
                <a:gd name="T29" fmla="*/ 3 h 11"/>
                <a:gd name="T30" fmla="*/ 7 w 9"/>
                <a:gd name="T31" fmla="*/ 3 h 11"/>
                <a:gd name="T32" fmla="*/ 7 w 9"/>
                <a:gd name="T33" fmla="*/ 2 h 11"/>
                <a:gd name="T34" fmla="*/ 7 w 9"/>
                <a:gd name="T35" fmla="*/ 2 h 11"/>
                <a:gd name="T36" fmla="*/ 7 w 9"/>
                <a:gd name="T37" fmla="*/ 1 h 11"/>
                <a:gd name="T38" fmla="*/ 7 w 9"/>
                <a:gd name="T39" fmla="*/ 1 h 11"/>
                <a:gd name="T40" fmla="*/ 7 w 9"/>
                <a:gd name="T41" fmla="*/ 1 h 11"/>
                <a:gd name="T42" fmla="*/ 6 w 9"/>
                <a:gd name="T43" fmla="*/ 1 h 11"/>
                <a:gd name="T44" fmla="*/ 6 w 9"/>
                <a:gd name="T45" fmla="*/ 1 h 11"/>
                <a:gd name="T46" fmla="*/ 6 w 9"/>
                <a:gd name="T47" fmla="*/ 1 h 11"/>
                <a:gd name="T48" fmla="*/ 6 w 9"/>
                <a:gd name="T49" fmla="*/ 0 h 11"/>
                <a:gd name="T50" fmla="*/ 5 w 9"/>
                <a:gd name="T51" fmla="*/ 0 h 11"/>
                <a:gd name="T52" fmla="*/ 5 w 9"/>
                <a:gd name="T53" fmla="*/ 0 h 11"/>
                <a:gd name="T54" fmla="*/ 5 w 9"/>
                <a:gd name="T55" fmla="*/ 0 h 11"/>
                <a:gd name="T56" fmla="*/ 5 w 9"/>
                <a:gd name="T57" fmla="*/ 0 h 11"/>
                <a:gd name="T58" fmla="*/ 4 w 9"/>
                <a:gd name="T59" fmla="*/ 0 h 11"/>
                <a:gd name="T60" fmla="*/ 3 w 9"/>
                <a:gd name="T61" fmla="*/ 0 h 11"/>
                <a:gd name="T62" fmla="*/ 3 w 9"/>
                <a:gd name="T63" fmla="*/ 2 h 11"/>
                <a:gd name="T64" fmla="*/ 3 w 9"/>
                <a:gd name="T65" fmla="*/ 3 h 11"/>
                <a:gd name="T66" fmla="*/ 3 w 9"/>
                <a:gd name="T67" fmla="*/ 3 h 11"/>
                <a:gd name="T68" fmla="*/ 3 w 9"/>
                <a:gd name="T69" fmla="*/ 3 h 11"/>
                <a:gd name="T70" fmla="*/ 3 w 9"/>
                <a:gd name="T71" fmla="*/ 4 h 11"/>
                <a:gd name="T72" fmla="*/ 3 w 9"/>
                <a:gd name="T73" fmla="*/ 4 h 11"/>
                <a:gd name="T74" fmla="*/ 3 w 9"/>
                <a:gd name="T75" fmla="*/ 4 h 11"/>
                <a:gd name="T76" fmla="*/ 3 w 9"/>
                <a:gd name="T77" fmla="*/ 5 h 11"/>
                <a:gd name="T78" fmla="*/ 4 w 9"/>
                <a:gd name="T79" fmla="*/ 5 h 11"/>
                <a:gd name="T80" fmla="*/ 4 w 9"/>
                <a:gd name="T81" fmla="*/ 5 h 11"/>
                <a:gd name="T82" fmla="*/ 4 w 9"/>
                <a:gd name="T83" fmla="*/ 6 h 11"/>
                <a:gd name="T84" fmla="*/ 4 w 9"/>
                <a:gd name="T85" fmla="*/ 6 h 11"/>
                <a:gd name="T86" fmla="*/ 2 w 9"/>
                <a:gd name="T87" fmla="*/ 7 h 11"/>
                <a:gd name="T88" fmla="*/ 1 w 9"/>
                <a:gd name="T89" fmla="*/ 8 h 11"/>
                <a:gd name="T90" fmla="*/ 0 w 9"/>
                <a:gd name="T91" fmla="*/ 9 h 11"/>
                <a:gd name="T92" fmla="*/ 0 w 9"/>
                <a:gd name="T93" fmla="*/ 9 h 11"/>
                <a:gd name="T94" fmla="*/ 0 w 9"/>
                <a:gd name="T95" fmla="*/ 9 h 11"/>
                <a:gd name="T96" fmla="*/ 0 w 9"/>
                <a:gd name="T97" fmla="*/ 9 h 11"/>
                <a:gd name="T98" fmla="*/ 5 w 9"/>
                <a:gd name="T99" fmla="*/ 11 h 11"/>
                <a:gd name="T100" fmla="*/ 8 w 9"/>
                <a:gd name="T101" fmla="*/ 10 h 11"/>
                <a:gd name="T102" fmla="*/ 8 w 9"/>
                <a:gd name="T103" fmla="*/ 10 h 11"/>
                <a:gd name="T104" fmla="*/ 8 w 9"/>
                <a:gd name="T105" fmla="*/ 10 h 11"/>
                <a:gd name="T106" fmla="*/ 9 w 9"/>
                <a:gd name="T107" fmla="*/ 9 h 11"/>
                <a:gd name="T108" fmla="*/ 9 w 9"/>
                <a:gd name="T109" fmla="*/ 9 h 11"/>
                <a:gd name="T110" fmla="*/ 9 w 9"/>
                <a:gd name="T111" fmla="*/ 9 h 11"/>
                <a:gd name="T112" fmla="*/ 9 w 9"/>
                <a:gd name="T113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" h="11">
                  <a:moveTo>
                    <a:pt x="9" y="9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2" y="11"/>
                    <a:pt x="5" y="11"/>
                  </a:cubicBezTo>
                  <a:cubicBezTo>
                    <a:pt x="6" y="11"/>
                    <a:pt x="7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0167"/>
            <p:cNvSpPr/>
            <p:nvPr/>
          </p:nvSpPr>
          <p:spPr bwMode="auto">
            <a:xfrm>
              <a:off x="3846" y="2030"/>
              <a:ext cx="62" cy="123"/>
            </a:xfrm>
            <a:custGeom>
              <a:gdLst>
                <a:gd name="T0" fmla="*/ 5 w 5"/>
                <a:gd name="T1" fmla="*/ 5 h 10"/>
                <a:gd name="T2" fmla="*/ 3 w 5"/>
                <a:gd name="T3" fmla="*/ 0 h 10"/>
                <a:gd name="T4" fmla="*/ 3 w 5"/>
                <a:gd name="T5" fmla="*/ 2 h 10"/>
                <a:gd name="T6" fmla="*/ 2 w 5"/>
                <a:gd name="T7" fmla="*/ 3 h 10"/>
                <a:gd name="T8" fmla="*/ 3 w 5"/>
                <a:gd name="T9" fmla="*/ 3 h 10"/>
                <a:gd name="T10" fmla="*/ 4 w 5"/>
                <a:gd name="T11" fmla="*/ 4 h 10"/>
                <a:gd name="T12" fmla="*/ 4 w 5"/>
                <a:gd name="T13" fmla="*/ 4 h 10"/>
                <a:gd name="T14" fmla="*/ 4 w 5"/>
                <a:gd name="T15" fmla="*/ 5 h 10"/>
                <a:gd name="T16" fmla="*/ 4 w 5"/>
                <a:gd name="T17" fmla="*/ 6 h 10"/>
                <a:gd name="T18" fmla="*/ 0 w 5"/>
                <a:gd name="T19" fmla="*/ 7 h 10"/>
                <a:gd name="T20" fmla="*/ 0 w 5"/>
                <a:gd name="T21" fmla="*/ 9 h 10"/>
                <a:gd name="T22" fmla="*/ 0 w 5"/>
                <a:gd name="T23" fmla="*/ 9 h 10"/>
                <a:gd name="T24" fmla="*/ 0 w 5"/>
                <a:gd name="T25" fmla="*/ 9 h 10"/>
                <a:gd name="T26" fmla="*/ 3 w 5"/>
                <a:gd name="T27" fmla="*/ 10 h 10"/>
                <a:gd name="T28" fmla="*/ 5 w 5"/>
                <a:gd name="T29" fmla="*/ 5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0">
                  <a:moveTo>
                    <a:pt x="5" y="5"/>
                  </a:moveTo>
                  <a:cubicBezTo>
                    <a:pt x="5" y="2"/>
                    <a:pt x="4" y="0"/>
                    <a:pt x="3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3" y="6"/>
                    <a:pt x="1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7"/>
                    <a:pt x="5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0168"/>
            <p:cNvSpPr/>
            <p:nvPr/>
          </p:nvSpPr>
          <p:spPr bwMode="auto">
            <a:xfrm>
              <a:off x="3983" y="2116"/>
              <a:ext cx="61" cy="62"/>
            </a:xfrm>
            <a:custGeom>
              <a:gdLst>
                <a:gd name="T0" fmla="*/ 5 w 5"/>
                <a:gd name="T1" fmla="*/ 3 h 5"/>
                <a:gd name="T2" fmla="*/ 2 w 5"/>
                <a:gd name="T3" fmla="*/ 0 h 5"/>
                <a:gd name="T4" fmla="*/ 2 w 5"/>
                <a:gd name="T5" fmla="*/ 0 h 5"/>
                <a:gd name="T6" fmla="*/ 1 w 5"/>
                <a:gd name="T7" fmla="*/ 1 h 5"/>
                <a:gd name="T8" fmla="*/ 1 w 5"/>
                <a:gd name="T9" fmla="*/ 1 h 5"/>
                <a:gd name="T10" fmla="*/ 1 w 5"/>
                <a:gd name="T11" fmla="*/ 2 h 5"/>
                <a:gd name="T12" fmla="*/ 1 w 5"/>
                <a:gd name="T13" fmla="*/ 2 h 5"/>
                <a:gd name="T14" fmla="*/ 4 w 5"/>
                <a:gd name="T15" fmla="*/ 5 h 5"/>
                <a:gd name="T16" fmla="*/ 4 w 5"/>
                <a:gd name="T17" fmla="*/ 5 h 5"/>
                <a:gd name="T18" fmla="*/ 5 w 5"/>
                <a:gd name="T19" fmla="*/ 4 h 5"/>
                <a:gd name="T20" fmla="*/ 5 w 5"/>
                <a:gd name="T21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0169"/>
            <p:cNvSpPr>
              <a:spLocks noEditPoints="1"/>
            </p:cNvSpPr>
            <p:nvPr/>
          </p:nvSpPr>
          <p:spPr bwMode="auto">
            <a:xfrm>
              <a:off x="3809" y="1943"/>
              <a:ext cx="223" cy="223"/>
            </a:xfrm>
            <a:custGeom>
              <a:gdLst>
                <a:gd name="T0" fmla="*/ 15 w 18"/>
                <a:gd name="T1" fmla="*/ 15 h 18"/>
                <a:gd name="T2" fmla="*/ 15 w 18"/>
                <a:gd name="T3" fmla="*/ 14 h 18"/>
                <a:gd name="T4" fmla="*/ 16 w 18"/>
                <a:gd name="T5" fmla="*/ 14 h 18"/>
                <a:gd name="T6" fmla="*/ 17 w 18"/>
                <a:gd name="T7" fmla="*/ 14 h 18"/>
                <a:gd name="T8" fmla="*/ 18 w 18"/>
                <a:gd name="T9" fmla="*/ 9 h 18"/>
                <a:gd name="T10" fmla="*/ 9 w 18"/>
                <a:gd name="T11" fmla="*/ 0 h 18"/>
                <a:gd name="T12" fmla="*/ 0 w 18"/>
                <a:gd name="T13" fmla="*/ 9 h 18"/>
                <a:gd name="T14" fmla="*/ 9 w 18"/>
                <a:gd name="T15" fmla="*/ 18 h 18"/>
                <a:gd name="T16" fmla="*/ 15 w 18"/>
                <a:gd name="T17" fmla="*/ 16 h 18"/>
                <a:gd name="T18" fmla="*/ 14 w 18"/>
                <a:gd name="T19" fmla="*/ 16 h 18"/>
                <a:gd name="T20" fmla="*/ 15 w 18"/>
                <a:gd name="T21" fmla="*/ 15 h 18"/>
                <a:gd name="T22" fmla="*/ 9 w 18"/>
                <a:gd name="T23" fmla="*/ 16 h 18"/>
                <a:gd name="T24" fmla="*/ 2 w 18"/>
                <a:gd name="T25" fmla="*/ 9 h 18"/>
                <a:gd name="T26" fmla="*/ 9 w 18"/>
                <a:gd name="T27" fmla="*/ 2 h 18"/>
                <a:gd name="T28" fmla="*/ 16 w 18"/>
                <a:gd name="T29" fmla="*/ 9 h 18"/>
                <a:gd name="T30" fmla="*/ 9 w 18"/>
                <a:gd name="T31" fmla="*/ 16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8">
                  <a:moveTo>
                    <a:pt x="15" y="15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1" y="18"/>
                    <a:pt x="13" y="18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5"/>
                    <a:pt x="15" y="15"/>
                  </a:cubicBezTo>
                  <a:close/>
                  <a:moveTo>
                    <a:pt x="9" y="16"/>
                  </a:moveTo>
                  <a:cubicBezTo>
                    <a:pt x="5" y="16"/>
                    <a:pt x="2" y="13"/>
                    <a:pt x="2" y="9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13" y="2"/>
                    <a:pt x="16" y="5"/>
                    <a:pt x="16" y="9"/>
                  </a:cubicBezTo>
                  <a:cubicBezTo>
                    <a:pt x="16" y="13"/>
                    <a:pt x="13" y="16"/>
                    <a:pt x="9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val="4031519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7696" b="76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829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6600" y="3321355"/>
            <a:ext cx="8077200" cy="1325563"/>
          </a:xfrm>
        </p:spPr>
        <p:txBody>
          <a:bodyPr anchor="t">
            <a:noAutofit/>
          </a:bodyPr>
          <a:lstStyle>
            <a:lvl1pPr>
              <a:defRPr sz="6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26CA-29F0-4A6F-9BB3-865BE8155631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66800" y="1143000"/>
            <a:ext cx="7200000" cy="3289648"/>
            <a:chOff x="838200" y="1143000"/>
            <a:chExt cx="7200000" cy="3289648"/>
          </a:xfrm>
        </p:grpSpPr>
        <p:sp>
          <p:nvSpPr>
            <p:cNvPr id="7" name="矩形 6"/>
            <p:cNvSpPr/>
            <p:nvPr userDrawn="1"/>
          </p:nvSpPr>
          <p:spPr>
            <a:xfrm>
              <a:off x="838200" y="1143000"/>
              <a:ext cx="1759597" cy="3289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900" smtClean="0"/>
                <a:t>2</a:t>
              </a:r>
              <a:endParaRPr lang="zh-CN" altLang="en-US" sz="19900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2651668" y="2728648"/>
              <a:ext cx="1759597" cy="1183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4465135" y="2728648"/>
              <a:ext cx="1759597" cy="1183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6278603" y="2728648"/>
              <a:ext cx="1759597" cy="118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9886950" y="-22465"/>
            <a:ext cx="1714500" cy="1834977"/>
            <a:chOff x="9886950" y="-22465"/>
            <a:chExt cx="1714500" cy="1834977"/>
          </a:xfrm>
        </p:grpSpPr>
        <p:sp>
          <p:nvSpPr>
            <p:cNvPr id="15" name="矩形 14"/>
            <p:cNvSpPr/>
            <p:nvPr userDrawn="1"/>
          </p:nvSpPr>
          <p:spPr>
            <a:xfrm>
              <a:off x="9886950" y="-22465"/>
              <a:ext cx="17145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4750" y="153586"/>
              <a:ext cx="1498901" cy="1492412"/>
            </a:xfrm>
            <a:prstGeom prst="rect">
              <a:avLst/>
            </a:prstGeom>
          </p:spPr>
        </p:pic>
        <p:sp>
          <p:nvSpPr>
            <p:cNvPr id="17" name="矩形 16"/>
            <p:cNvSpPr/>
            <p:nvPr userDrawn="1"/>
          </p:nvSpPr>
          <p:spPr>
            <a:xfrm>
              <a:off x="9886950" y="1668512"/>
              <a:ext cx="17145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30190"/>
          <p:cNvGrpSpPr>
            <a:grpSpLocks noChangeAspect="1"/>
          </p:cNvGrpSpPr>
          <p:nvPr userDrawn="1"/>
        </p:nvGrpSpPr>
        <p:grpSpPr>
          <a:xfrm>
            <a:off x="2497141" y="4117484"/>
            <a:ext cx="760413" cy="682625"/>
            <a:chOff x="3798" y="2166"/>
            <a:chExt cx="479" cy="430"/>
          </a:xfrm>
        </p:grpSpPr>
        <p:sp>
          <p:nvSpPr>
            <p:cNvPr id="19" name="Freeform 30191"/>
            <p:cNvSpPr>
              <a:spLocks noEditPoints="1"/>
            </p:cNvSpPr>
            <p:nvPr/>
          </p:nvSpPr>
          <p:spPr bwMode="auto">
            <a:xfrm>
              <a:off x="3798" y="2261"/>
              <a:ext cx="335" cy="335"/>
            </a:xfrm>
            <a:custGeom>
              <a:gdLst>
                <a:gd name="T0" fmla="*/ 14 w 14"/>
                <a:gd name="T1" fmla="*/ 1 h 14"/>
                <a:gd name="T2" fmla="*/ 13 w 14"/>
                <a:gd name="T3" fmla="*/ 1 h 14"/>
                <a:gd name="T4" fmla="*/ 12 w 14"/>
                <a:gd name="T5" fmla="*/ 1 h 14"/>
                <a:gd name="T6" fmla="*/ 12 w 14"/>
                <a:gd name="T7" fmla="*/ 1 h 14"/>
                <a:gd name="T8" fmla="*/ 4 w 14"/>
                <a:gd name="T9" fmla="*/ 3 h 14"/>
                <a:gd name="T10" fmla="*/ 3 w 14"/>
                <a:gd name="T11" fmla="*/ 1 h 14"/>
                <a:gd name="T12" fmla="*/ 2 w 14"/>
                <a:gd name="T13" fmla="*/ 11 h 14"/>
                <a:gd name="T14" fmla="*/ 12 w 14"/>
                <a:gd name="T15" fmla="*/ 11 h 14"/>
                <a:gd name="T16" fmla="*/ 11 w 14"/>
                <a:gd name="T17" fmla="*/ 9 h 14"/>
                <a:gd name="T18" fmla="*/ 13 w 14"/>
                <a:gd name="T19" fmla="*/ 3 h 14"/>
                <a:gd name="T20" fmla="*/ 13 w 14"/>
                <a:gd name="T21" fmla="*/ 3 h 14"/>
                <a:gd name="T22" fmla="*/ 14 w 14"/>
                <a:gd name="T23" fmla="*/ 2 h 14"/>
                <a:gd name="T24" fmla="*/ 14 w 14"/>
                <a:gd name="T25" fmla="*/ 1 h 14"/>
                <a:gd name="T26" fmla="*/ 7 w 14"/>
                <a:gd name="T27" fmla="*/ 6 h 14"/>
                <a:gd name="T28" fmla="*/ 5 w 14"/>
                <a:gd name="T29" fmla="*/ 3 h 14"/>
                <a:gd name="T30" fmla="*/ 12 w 14"/>
                <a:gd name="T31" fmla="*/ 2 h 14"/>
                <a:gd name="T32" fmla="*/ 7 w 14"/>
                <a:gd name="T33" fmla="*/ 6 h 14"/>
                <a:gd name="T34" fmla="*/ 12 w 14"/>
                <a:gd name="T35" fmla="*/ 3 h 14"/>
                <a:gd name="T36" fmla="*/ 10 w 14"/>
                <a:gd name="T37" fmla="*/ 9 h 14"/>
                <a:gd name="T38" fmla="*/ 8 w 14"/>
                <a:gd name="T39" fmla="*/ 6 h 14"/>
                <a:gd name="T40" fmla="*/ 12 w 14"/>
                <a:gd name="T41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4">
                  <a:moveTo>
                    <a:pt x="14" y="1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4"/>
                    <a:pt x="0" y="8"/>
                    <a:pt x="2" y="11"/>
                  </a:cubicBezTo>
                  <a:cubicBezTo>
                    <a:pt x="5" y="14"/>
                    <a:pt x="9" y="14"/>
                    <a:pt x="12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moveTo>
                    <a:pt x="7" y="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7" y="6"/>
                  </a:lnTo>
                  <a:close/>
                  <a:moveTo>
                    <a:pt x="12" y="3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0192"/>
            <p:cNvSpPr/>
            <p:nvPr/>
          </p:nvSpPr>
          <p:spPr bwMode="auto">
            <a:xfrm>
              <a:off x="4109" y="2166"/>
              <a:ext cx="168" cy="143"/>
            </a:xfrm>
            <a:custGeom>
              <a:gdLst>
                <a:gd name="T0" fmla="*/ 1 w 7"/>
                <a:gd name="T1" fmla="*/ 0 h 6"/>
                <a:gd name="T2" fmla="*/ 0 w 7"/>
                <a:gd name="T3" fmla="*/ 1 h 6"/>
                <a:gd name="T4" fmla="*/ 5 w 7"/>
                <a:gd name="T5" fmla="*/ 6 h 6"/>
                <a:gd name="T6" fmla="*/ 6 w 7"/>
                <a:gd name="T7" fmla="*/ 6 h 6"/>
                <a:gd name="T8" fmla="*/ 1 w 7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5" y="1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1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0193"/>
            <p:cNvSpPr/>
            <p:nvPr/>
          </p:nvSpPr>
          <p:spPr bwMode="auto">
            <a:xfrm>
              <a:off x="4109" y="2214"/>
              <a:ext cx="96" cy="95"/>
            </a:xfrm>
            <a:custGeom>
              <a:gdLst>
                <a:gd name="T0" fmla="*/ 0 w 4"/>
                <a:gd name="T1" fmla="*/ 0 h 4"/>
                <a:gd name="T2" fmla="*/ 0 w 4"/>
                <a:gd name="T3" fmla="*/ 1 h 4"/>
                <a:gd name="T4" fmla="*/ 3 w 4"/>
                <a:gd name="T5" fmla="*/ 4 h 4"/>
                <a:gd name="T6" fmla="*/ 4 w 4"/>
                <a:gd name="T7" fmla="*/ 4 h 4"/>
                <a:gd name="T8" fmla="*/ 0 w 4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1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val="837868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7696" b="76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829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6600" y="3321355"/>
            <a:ext cx="8077200" cy="1325563"/>
          </a:xfrm>
        </p:spPr>
        <p:txBody>
          <a:bodyPr anchor="t">
            <a:noAutofit/>
          </a:bodyPr>
          <a:lstStyle>
            <a:lvl1pPr>
              <a:defRPr sz="6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26CA-29F0-4A6F-9BB3-865BE8155631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66800" y="1143000"/>
            <a:ext cx="7200000" cy="3289648"/>
            <a:chOff x="838200" y="1143000"/>
            <a:chExt cx="7200000" cy="3289648"/>
          </a:xfrm>
        </p:grpSpPr>
        <p:sp>
          <p:nvSpPr>
            <p:cNvPr id="7" name="矩形 6"/>
            <p:cNvSpPr/>
            <p:nvPr userDrawn="1"/>
          </p:nvSpPr>
          <p:spPr>
            <a:xfrm>
              <a:off x="838200" y="1143000"/>
              <a:ext cx="1759597" cy="328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900" smtClean="0"/>
                <a:t>3</a:t>
              </a:r>
              <a:endParaRPr lang="zh-CN" altLang="en-US" sz="19900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2651668" y="2728648"/>
              <a:ext cx="1759597" cy="1183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4465135" y="2728648"/>
              <a:ext cx="1759597" cy="118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6278603" y="2728648"/>
              <a:ext cx="1759597" cy="1183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9886950" y="-22465"/>
            <a:ext cx="1714500" cy="1834977"/>
            <a:chOff x="9886950" y="-22465"/>
            <a:chExt cx="1714500" cy="1834977"/>
          </a:xfrm>
        </p:grpSpPr>
        <p:sp>
          <p:nvSpPr>
            <p:cNvPr id="15" name="矩形 14"/>
            <p:cNvSpPr/>
            <p:nvPr userDrawn="1"/>
          </p:nvSpPr>
          <p:spPr>
            <a:xfrm>
              <a:off x="9886950" y="-22465"/>
              <a:ext cx="17145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4750" y="153586"/>
              <a:ext cx="1498901" cy="1492412"/>
            </a:xfrm>
            <a:prstGeom prst="rect">
              <a:avLst/>
            </a:prstGeom>
          </p:spPr>
        </p:pic>
        <p:sp>
          <p:nvSpPr>
            <p:cNvPr id="17" name="矩形 16"/>
            <p:cNvSpPr/>
            <p:nvPr userDrawn="1"/>
          </p:nvSpPr>
          <p:spPr>
            <a:xfrm>
              <a:off x="9886950" y="1668512"/>
              <a:ext cx="17145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30182"/>
          <p:cNvGrpSpPr>
            <a:grpSpLocks noChangeAspect="1"/>
          </p:cNvGrpSpPr>
          <p:nvPr userDrawn="1"/>
        </p:nvGrpSpPr>
        <p:grpSpPr>
          <a:xfrm>
            <a:off x="2473325" y="4116384"/>
            <a:ext cx="693738" cy="574675"/>
            <a:chOff x="778" y="2401"/>
            <a:chExt cx="437" cy="362"/>
          </a:xfrm>
        </p:grpSpPr>
        <p:sp>
          <p:nvSpPr>
            <p:cNvPr id="19" name="Freeform 30183"/>
            <p:cNvSpPr/>
            <p:nvPr/>
          </p:nvSpPr>
          <p:spPr bwMode="auto">
            <a:xfrm>
              <a:off x="778" y="2401"/>
              <a:ext cx="219" cy="293"/>
            </a:xfrm>
            <a:custGeom>
              <a:gdLst>
                <a:gd name="T0" fmla="*/ 9 w 13"/>
                <a:gd name="T1" fmla="*/ 3 h 17"/>
                <a:gd name="T2" fmla="*/ 11 w 13"/>
                <a:gd name="T3" fmla="*/ 1 h 17"/>
                <a:gd name="T4" fmla="*/ 10 w 13"/>
                <a:gd name="T5" fmla="*/ 1 h 17"/>
                <a:gd name="T6" fmla="*/ 8 w 13"/>
                <a:gd name="T7" fmla="*/ 3 h 17"/>
                <a:gd name="T8" fmla="*/ 8 w 13"/>
                <a:gd name="T9" fmla="*/ 1 h 17"/>
                <a:gd name="T10" fmla="*/ 7 w 13"/>
                <a:gd name="T11" fmla="*/ 3 h 17"/>
                <a:gd name="T12" fmla="*/ 7 w 13"/>
                <a:gd name="T13" fmla="*/ 3 h 17"/>
                <a:gd name="T14" fmla="*/ 5 w 13"/>
                <a:gd name="T15" fmla="*/ 1 h 17"/>
                <a:gd name="T16" fmla="*/ 5 w 13"/>
                <a:gd name="T17" fmla="*/ 3 h 17"/>
                <a:gd name="T18" fmla="*/ 3 w 13"/>
                <a:gd name="T19" fmla="*/ 1 h 17"/>
                <a:gd name="T20" fmla="*/ 1 w 13"/>
                <a:gd name="T21" fmla="*/ 1 h 17"/>
                <a:gd name="T22" fmla="*/ 4 w 13"/>
                <a:gd name="T23" fmla="*/ 3 h 17"/>
                <a:gd name="T24" fmla="*/ 6 w 13"/>
                <a:gd name="T25" fmla="*/ 4 h 17"/>
                <a:gd name="T26" fmla="*/ 7 w 13"/>
                <a:gd name="T27" fmla="*/ 4 h 17"/>
                <a:gd name="T28" fmla="*/ 7 w 13"/>
                <a:gd name="T29" fmla="*/ 4 h 17"/>
                <a:gd name="T30" fmla="*/ 6 w 13"/>
                <a:gd name="T31" fmla="*/ 4 h 17"/>
                <a:gd name="T32" fmla="*/ 6 w 13"/>
                <a:gd name="T33" fmla="*/ 5 h 17"/>
                <a:gd name="T34" fmla="*/ 7 w 13"/>
                <a:gd name="T35" fmla="*/ 7 h 17"/>
                <a:gd name="T36" fmla="*/ 5 w 13"/>
                <a:gd name="T37" fmla="*/ 8 h 17"/>
                <a:gd name="T38" fmla="*/ 2 w 13"/>
                <a:gd name="T39" fmla="*/ 10 h 17"/>
                <a:gd name="T40" fmla="*/ 1 w 13"/>
                <a:gd name="T41" fmla="*/ 11 h 17"/>
                <a:gd name="T42" fmla="*/ 2 w 13"/>
                <a:gd name="T43" fmla="*/ 11 h 17"/>
                <a:gd name="T44" fmla="*/ 1 w 13"/>
                <a:gd name="T45" fmla="*/ 13 h 17"/>
                <a:gd name="T46" fmla="*/ 0 w 13"/>
                <a:gd name="T47" fmla="*/ 16 h 17"/>
                <a:gd name="T48" fmla="*/ 0 w 13"/>
                <a:gd name="T49" fmla="*/ 16 h 17"/>
                <a:gd name="T50" fmla="*/ 0 w 13"/>
                <a:gd name="T51" fmla="*/ 17 h 17"/>
                <a:gd name="T52" fmla="*/ 0 w 13"/>
                <a:gd name="T53" fmla="*/ 16 h 17"/>
                <a:gd name="T54" fmla="*/ 2 w 13"/>
                <a:gd name="T55" fmla="*/ 14 h 17"/>
                <a:gd name="T56" fmla="*/ 8 w 13"/>
                <a:gd name="T57" fmla="*/ 11 h 17"/>
                <a:gd name="T58" fmla="*/ 11 w 13"/>
                <a:gd name="T59" fmla="*/ 10 h 17"/>
                <a:gd name="T60" fmla="*/ 9 w 13"/>
                <a:gd name="T61" fmla="*/ 12 h 17"/>
                <a:gd name="T62" fmla="*/ 8 w 13"/>
                <a:gd name="T63" fmla="*/ 12 h 17"/>
                <a:gd name="T64" fmla="*/ 9 w 13"/>
                <a:gd name="T65" fmla="*/ 13 h 17"/>
                <a:gd name="T66" fmla="*/ 11 w 13"/>
                <a:gd name="T67" fmla="*/ 9 h 17"/>
                <a:gd name="T68" fmla="*/ 10 w 13"/>
                <a:gd name="T69" fmla="*/ 7 h 17"/>
                <a:gd name="T70" fmla="*/ 9 w 13"/>
                <a:gd name="T71" fmla="*/ 6 h 17"/>
                <a:gd name="T72" fmla="*/ 10 w 13"/>
                <a:gd name="T73" fmla="*/ 4 h 17"/>
                <a:gd name="T74" fmla="*/ 10 w 13"/>
                <a:gd name="T75" fmla="*/ 4 h 17"/>
                <a:gd name="T76" fmla="*/ 9 w 13"/>
                <a:gd name="T77" fmla="*/ 4 h 17"/>
                <a:gd name="T78" fmla="*/ 8 w 13"/>
                <a:gd name="T79" fmla="*/ 4 h 17"/>
                <a:gd name="T80" fmla="*/ 7 w 13"/>
                <a:gd name="T81" fmla="*/ 4 h 17"/>
                <a:gd name="T82" fmla="*/ 7 w 13"/>
                <a:gd name="T83" fmla="*/ 3 h 17"/>
                <a:gd name="T84" fmla="*/ 8 w 13"/>
                <a:gd name="T85" fmla="*/ 3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17">
                  <a:moveTo>
                    <a:pt x="8" y="3"/>
                  </a:moveTo>
                  <a:cubicBezTo>
                    <a:pt x="8" y="3"/>
                    <a:pt x="8" y="3"/>
                    <a:pt x="9" y="3"/>
                  </a:cubicBezTo>
                  <a:cubicBezTo>
                    <a:pt x="12" y="3"/>
                    <a:pt x="11" y="1"/>
                    <a:pt x="11" y="1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2"/>
                    <a:pt x="5" y="1"/>
                  </a:cubicBezTo>
                  <a:cubicBezTo>
                    <a:pt x="5" y="1"/>
                    <a:pt x="5" y="0"/>
                    <a:pt x="4" y="1"/>
                  </a:cubicBezTo>
                  <a:cubicBezTo>
                    <a:pt x="4" y="1"/>
                    <a:pt x="3" y="1"/>
                    <a:pt x="5" y="3"/>
                  </a:cubicBezTo>
                  <a:cubicBezTo>
                    <a:pt x="5" y="3"/>
                    <a:pt x="3" y="3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1"/>
                    <a:pt x="2" y="2"/>
                    <a:pt x="4" y="3"/>
                  </a:cubicBezTo>
                  <a:cubicBezTo>
                    <a:pt x="3" y="3"/>
                    <a:pt x="1" y="3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2"/>
                    <a:pt x="5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0" y="9"/>
                    <a:pt x="11" y="10"/>
                  </a:cubicBezTo>
                  <a:cubicBezTo>
                    <a:pt x="11" y="10"/>
                    <a:pt x="10" y="11"/>
                    <a:pt x="10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3" y="10"/>
                    <a:pt x="11" y="9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0184"/>
            <p:cNvSpPr/>
            <p:nvPr/>
          </p:nvSpPr>
          <p:spPr bwMode="auto">
            <a:xfrm>
              <a:off x="980" y="2401"/>
              <a:ext cx="235" cy="293"/>
            </a:xfrm>
            <a:custGeom>
              <a:gdLst>
                <a:gd name="T0" fmla="*/ 5 w 14"/>
                <a:gd name="T1" fmla="*/ 3 h 17"/>
                <a:gd name="T2" fmla="*/ 2 w 14"/>
                <a:gd name="T3" fmla="*/ 1 h 17"/>
                <a:gd name="T4" fmla="*/ 4 w 14"/>
                <a:gd name="T5" fmla="*/ 1 h 17"/>
                <a:gd name="T6" fmla="*/ 5 w 14"/>
                <a:gd name="T7" fmla="*/ 3 h 17"/>
                <a:gd name="T8" fmla="*/ 5 w 14"/>
                <a:gd name="T9" fmla="*/ 1 h 17"/>
                <a:gd name="T10" fmla="*/ 6 w 14"/>
                <a:gd name="T11" fmla="*/ 3 h 17"/>
                <a:gd name="T12" fmla="*/ 6 w 14"/>
                <a:gd name="T13" fmla="*/ 3 h 17"/>
                <a:gd name="T14" fmla="*/ 8 w 14"/>
                <a:gd name="T15" fmla="*/ 1 h 17"/>
                <a:gd name="T16" fmla="*/ 8 w 14"/>
                <a:gd name="T17" fmla="*/ 3 h 17"/>
                <a:gd name="T18" fmla="*/ 11 w 14"/>
                <a:gd name="T19" fmla="*/ 1 h 17"/>
                <a:gd name="T20" fmla="*/ 12 w 14"/>
                <a:gd name="T21" fmla="*/ 1 h 17"/>
                <a:gd name="T22" fmla="*/ 9 w 14"/>
                <a:gd name="T23" fmla="*/ 3 h 17"/>
                <a:gd name="T24" fmla="*/ 7 w 14"/>
                <a:gd name="T25" fmla="*/ 4 h 17"/>
                <a:gd name="T26" fmla="*/ 6 w 14"/>
                <a:gd name="T27" fmla="*/ 4 h 17"/>
                <a:gd name="T28" fmla="*/ 7 w 14"/>
                <a:gd name="T29" fmla="*/ 4 h 17"/>
                <a:gd name="T30" fmla="*/ 7 w 14"/>
                <a:gd name="T31" fmla="*/ 4 h 17"/>
                <a:gd name="T32" fmla="*/ 7 w 14"/>
                <a:gd name="T33" fmla="*/ 5 h 17"/>
                <a:gd name="T34" fmla="*/ 6 w 14"/>
                <a:gd name="T35" fmla="*/ 7 h 17"/>
                <a:gd name="T36" fmla="*/ 8 w 14"/>
                <a:gd name="T37" fmla="*/ 8 h 17"/>
                <a:gd name="T38" fmla="*/ 11 w 14"/>
                <a:gd name="T39" fmla="*/ 10 h 17"/>
                <a:gd name="T40" fmla="*/ 12 w 14"/>
                <a:gd name="T41" fmla="*/ 11 h 17"/>
                <a:gd name="T42" fmla="*/ 11 w 14"/>
                <a:gd name="T43" fmla="*/ 11 h 17"/>
                <a:gd name="T44" fmla="*/ 12 w 14"/>
                <a:gd name="T45" fmla="*/ 13 h 17"/>
                <a:gd name="T46" fmla="*/ 13 w 14"/>
                <a:gd name="T47" fmla="*/ 16 h 17"/>
                <a:gd name="T48" fmla="*/ 13 w 14"/>
                <a:gd name="T49" fmla="*/ 16 h 17"/>
                <a:gd name="T50" fmla="*/ 14 w 14"/>
                <a:gd name="T51" fmla="*/ 17 h 17"/>
                <a:gd name="T52" fmla="*/ 13 w 14"/>
                <a:gd name="T53" fmla="*/ 16 h 17"/>
                <a:gd name="T54" fmla="*/ 12 w 14"/>
                <a:gd name="T55" fmla="*/ 14 h 17"/>
                <a:gd name="T56" fmla="*/ 5 w 14"/>
                <a:gd name="T57" fmla="*/ 11 h 17"/>
                <a:gd name="T58" fmla="*/ 2 w 14"/>
                <a:gd name="T59" fmla="*/ 10 h 17"/>
                <a:gd name="T60" fmla="*/ 4 w 14"/>
                <a:gd name="T61" fmla="*/ 12 h 17"/>
                <a:gd name="T62" fmla="*/ 5 w 14"/>
                <a:gd name="T63" fmla="*/ 12 h 17"/>
                <a:gd name="T64" fmla="*/ 4 w 14"/>
                <a:gd name="T65" fmla="*/ 13 h 17"/>
                <a:gd name="T66" fmla="*/ 2 w 14"/>
                <a:gd name="T67" fmla="*/ 9 h 17"/>
                <a:gd name="T68" fmla="*/ 3 w 14"/>
                <a:gd name="T69" fmla="*/ 7 h 17"/>
                <a:gd name="T70" fmla="*/ 5 w 14"/>
                <a:gd name="T71" fmla="*/ 6 h 17"/>
                <a:gd name="T72" fmla="*/ 3 w 14"/>
                <a:gd name="T73" fmla="*/ 4 h 17"/>
                <a:gd name="T74" fmla="*/ 3 w 14"/>
                <a:gd name="T75" fmla="*/ 4 h 17"/>
                <a:gd name="T76" fmla="*/ 4 w 14"/>
                <a:gd name="T77" fmla="*/ 4 h 17"/>
                <a:gd name="T78" fmla="*/ 5 w 14"/>
                <a:gd name="T79" fmla="*/ 4 h 17"/>
                <a:gd name="T80" fmla="*/ 6 w 14"/>
                <a:gd name="T81" fmla="*/ 4 h 17"/>
                <a:gd name="T82" fmla="*/ 6 w 14"/>
                <a:gd name="T83" fmla="*/ 3 h 17"/>
                <a:gd name="T84" fmla="*/ 5 w 14"/>
                <a:gd name="T85" fmla="*/ 3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17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1" y="3"/>
                    <a:pt x="2" y="1"/>
                    <a:pt x="2" y="1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2"/>
                    <a:pt x="8" y="1"/>
                  </a:cubicBezTo>
                  <a:cubicBezTo>
                    <a:pt x="8" y="1"/>
                    <a:pt x="8" y="0"/>
                    <a:pt x="9" y="1"/>
                  </a:cubicBezTo>
                  <a:cubicBezTo>
                    <a:pt x="9" y="1"/>
                    <a:pt x="10" y="1"/>
                    <a:pt x="8" y="3"/>
                  </a:cubicBezTo>
                  <a:cubicBezTo>
                    <a:pt x="9" y="3"/>
                    <a:pt x="10" y="3"/>
                    <a:pt x="10" y="1"/>
                  </a:cubicBezTo>
                  <a:cubicBezTo>
                    <a:pt x="10" y="1"/>
                    <a:pt x="10" y="0"/>
                    <a:pt x="11" y="1"/>
                  </a:cubicBezTo>
                  <a:cubicBezTo>
                    <a:pt x="11" y="1"/>
                    <a:pt x="11" y="2"/>
                    <a:pt x="10" y="3"/>
                  </a:cubicBezTo>
                  <a:cubicBezTo>
                    <a:pt x="10" y="3"/>
                    <a:pt x="12" y="3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1"/>
                    <a:pt x="13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3"/>
                    <a:pt x="10" y="13"/>
                    <a:pt x="9" y="12"/>
                  </a:cubicBezTo>
                  <a:cubicBezTo>
                    <a:pt x="9" y="12"/>
                    <a:pt x="8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9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3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0" y="10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0185"/>
            <p:cNvSpPr/>
            <p:nvPr/>
          </p:nvSpPr>
          <p:spPr bwMode="auto">
            <a:xfrm>
              <a:off x="930" y="2643"/>
              <a:ext cx="134" cy="120"/>
            </a:xfrm>
            <a:custGeom>
              <a:gdLst>
                <a:gd name="T0" fmla="*/ 67 w 134"/>
                <a:gd name="T1" fmla="*/ 0 h 120"/>
                <a:gd name="T2" fmla="*/ 84 w 134"/>
                <a:gd name="T3" fmla="*/ 51 h 120"/>
                <a:gd name="T4" fmla="*/ 134 w 134"/>
                <a:gd name="T5" fmla="*/ 51 h 120"/>
                <a:gd name="T6" fmla="*/ 100 w 134"/>
                <a:gd name="T7" fmla="*/ 86 h 120"/>
                <a:gd name="T8" fmla="*/ 117 w 134"/>
                <a:gd name="T9" fmla="*/ 120 h 120"/>
                <a:gd name="T10" fmla="*/ 67 w 134"/>
                <a:gd name="T11" fmla="*/ 103 h 120"/>
                <a:gd name="T12" fmla="*/ 33 w 134"/>
                <a:gd name="T13" fmla="*/ 120 h 120"/>
                <a:gd name="T14" fmla="*/ 33 w 134"/>
                <a:gd name="T15" fmla="*/ 86 h 120"/>
                <a:gd name="T16" fmla="*/ 0 w 134"/>
                <a:gd name="T17" fmla="*/ 51 h 120"/>
                <a:gd name="T18" fmla="*/ 50 w 134"/>
                <a:gd name="T19" fmla="*/ 51 h 120"/>
                <a:gd name="T20" fmla="*/ 67 w 134"/>
                <a:gd name="T21" fmla="*/ 0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0">
                  <a:moveTo>
                    <a:pt x="67" y="0"/>
                  </a:moveTo>
                  <a:lnTo>
                    <a:pt x="84" y="51"/>
                  </a:lnTo>
                  <a:lnTo>
                    <a:pt x="134" y="51"/>
                  </a:lnTo>
                  <a:lnTo>
                    <a:pt x="100" y="86"/>
                  </a:lnTo>
                  <a:lnTo>
                    <a:pt x="117" y="120"/>
                  </a:lnTo>
                  <a:lnTo>
                    <a:pt x="67" y="103"/>
                  </a:lnTo>
                  <a:lnTo>
                    <a:pt x="33" y="120"/>
                  </a:lnTo>
                  <a:lnTo>
                    <a:pt x="33" y="86"/>
                  </a:lnTo>
                  <a:lnTo>
                    <a:pt x="0" y="51"/>
                  </a:lnTo>
                  <a:lnTo>
                    <a:pt x="50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0186"/>
            <p:cNvSpPr/>
            <p:nvPr/>
          </p:nvSpPr>
          <p:spPr bwMode="auto">
            <a:xfrm>
              <a:off x="1064" y="2712"/>
              <a:ext cx="50" cy="51"/>
            </a:xfrm>
            <a:custGeom>
              <a:gdLst>
                <a:gd name="T0" fmla="*/ 34 w 50"/>
                <a:gd name="T1" fmla="*/ 0 h 51"/>
                <a:gd name="T2" fmla="*/ 34 w 50"/>
                <a:gd name="T3" fmla="*/ 17 h 51"/>
                <a:gd name="T4" fmla="*/ 50 w 50"/>
                <a:gd name="T5" fmla="*/ 17 h 51"/>
                <a:gd name="T6" fmla="*/ 34 w 50"/>
                <a:gd name="T7" fmla="*/ 34 h 51"/>
                <a:gd name="T8" fmla="*/ 50 w 50"/>
                <a:gd name="T9" fmla="*/ 51 h 51"/>
                <a:gd name="T10" fmla="*/ 34 w 50"/>
                <a:gd name="T11" fmla="*/ 51 h 51"/>
                <a:gd name="T12" fmla="*/ 17 w 50"/>
                <a:gd name="T13" fmla="*/ 51 h 51"/>
                <a:gd name="T14" fmla="*/ 17 w 50"/>
                <a:gd name="T15" fmla="*/ 34 h 51"/>
                <a:gd name="T16" fmla="*/ 0 w 50"/>
                <a:gd name="T17" fmla="*/ 17 h 51"/>
                <a:gd name="T18" fmla="*/ 17 w 50"/>
                <a:gd name="T19" fmla="*/ 17 h 51"/>
                <a:gd name="T20" fmla="*/ 34 w 50"/>
                <a:gd name="T21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1">
                  <a:moveTo>
                    <a:pt x="34" y="0"/>
                  </a:moveTo>
                  <a:lnTo>
                    <a:pt x="34" y="17"/>
                  </a:lnTo>
                  <a:lnTo>
                    <a:pt x="50" y="17"/>
                  </a:lnTo>
                  <a:lnTo>
                    <a:pt x="34" y="34"/>
                  </a:lnTo>
                  <a:lnTo>
                    <a:pt x="50" y="51"/>
                  </a:lnTo>
                  <a:lnTo>
                    <a:pt x="34" y="51"/>
                  </a:lnTo>
                  <a:lnTo>
                    <a:pt x="17" y="51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0187"/>
            <p:cNvSpPr/>
            <p:nvPr/>
          </p:nvSpPr>
          <p:spPr bwMode="auto">
            <a:xfrm>
              <a:off x="879" y="2712"/>
              <a:ext cx="51" cy="51"/>
            </a:xfrm>
            <a:custGeom>
              <a:gdLst>
                <a:gd name="T0" fmla="*/ 34 w 51"/>
                <a:gd name="T1" fmla="*/ 0 h 51"/>
                <a:gd name="T2" fmla="*/ 34 w 51"/>
                <a:gd name="T3" fmla="*/ 17 h 51"/>
                <a:gd name="T4" fmla="*/ 51 w 51"/>
                <a:gd name="T5" fmla="*/ 17 h 51"/>
                <a:gd name="T6" fmla="*/ 51 w 51"/>
                <a:gd name="T7" fmla="*/ 34 h 51"/>
                <a:gd name="T8" fmla="*/ 51 w 51"/>
                <a:gd name="T9" fmla="*/ 51 h 51"/>
                <a:gd name="T10" fmla="*/ 34 w 51"/>
                <a:gd name="T11" fmla="*/ 51 h 51"/>
                <a:gd name="T12" fmla="*/ 17 w 51"/>
                <a:gd name="T13" fmla="*/ 51 h 51"/>
                <a:gd name="T14" fmla="*/ 17 w 51"/>
                <a:gd name="T15" fmla="*/ 34 h 51"/>
                <a:gd name="T16" fmla="*/ 0 w 51"/>
                <a:gd name="T17" fmla="*/ 17 h 51"/>
                <a:gd name="T18" fmla="*/ 17 w 51"/>
                <a:gd name="T19" fmla="*/ 17 h 51"/>
                <a:gd name="T20" fmla="*/ 34 w 51"/>
                <a:gd name="T21" fmla="*/ 0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1">
                  <a:moveTo>
                    <a:pt x="34" y="0"/>
                  </a:moveTo>
                  <a:lnTo>
                    <a:pt x="34" y="17"/>
                  </a:lnTo>
                  <a:lnTo>
                    <a:pt x="51" y="17"/>
                  </a:lnTo>
                  <a:lnTo>
                    <a:pt x="51" y="34"/>
                  </a:lnTo>
                  <a:lnTo>
                    <a:pt x="51" y="51"/>
                  </a:lnTo>
                  <a:lnTo>
                    <a:pt x="34" y="51"/>
                  </a:lnTo>
                  <a:lnTo>
                    <a:pt x="17" y="51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val="4238760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7696" b="76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829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6600" y="3321355"/>
            <a:ext cx="8077200" cy="1325563"/>
          </a:xfrm>
        </p:spPr>
        <p:txBody>
          <a:bodyPr anchor="t">
            <a:noAutofit/>
          </a:bodyPr>
          <a:lstStyle>
            <a:lvl1pPr>
              <a:defRPr sz="6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26CA-29F0-4A6F-9BB3-865BE8155631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66800" y="1143000"/>
            <a:ext cx="7200000" cy="3289648"/>
            <a:chOff x="838200" y="1143000"/>
            <a:chExt cx="7200000" cy="3289648"/>
          </a:xfrm>
        </p:grpSpPr>
        <p:sp>
          <p:nvSpPr>
            <p:cNvPr id="7" name="矩形 6"/>
            <p:cNvSpPr/>
            <p:nvPr userDrawn="1"/>
          </p:nvSpPr>
          <p:spPr>
            <a:xfrm>
              <a:off x="838200" y="1143000"/>
              <a:ext cx="1759597" cy="32896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900" smtClean="0"/>
                <a:t>4</a:t>
              </a:r>
              <a:endParaRPr lang="zh-CN" altLang="en-US" sz="19900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2651668" y="2728648"/>
              <a:ext cx="1759597" cy="118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4465135" y="2728648"/>
              <a:ext cx="1759597" cy="1183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6278603" y="2728648"/>
              <a:ext cx="1759597" cy="1183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9886950" y="-22465"/>
            <a:ext cx="1714500" cy="1834977"/>
            <a:chOff x="9886950" y="-22465"/>
            <a:chExt cx="1714500" cy="1834977"/>
          </a:xfrm>
        </p:grpSpPr>
        <p:sp>
          <p:nvSpPr>
            <p:cNvPr id="15" name="矩形 14"/>
            <p:cNvSpPr/>
            <p:nvPr userDrawn="1"/>
          </p:nvSpPr>
          <p:spPr>
            <a:xfrm>
              <a:off x="9886950" y="-22465"/>
              <a:ext cx="17145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4750" y="153586"/>
              <a:ext cx="1498901" cy="1492412"/>
            </a:xfrm>
            <a:prstGeom prst="rect">
              <a:avLst/>
            </a:prstGeom>
          </p:spPr>
        </p:pic>
        <p:sp>
          <p:nvSpPr>
            <p:cNvPr id="17" name="矩形 16"/>
            <p:cNvSpPr/>
            <p:nvPr userDrawn="1"/>
          </p:nvSpPr>
          <p:spPr>
            <a:xfrm>
              <a:off x="9886950" y="1668512"/>
              <a:ext cx="17145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30172"/>
          <p:cNvGrpSpPr>
            <a:grpSpLocks noChangeAspect="1"/>
          </p:cNvGrpSpPr>
          <p:nvPr userDrawn="1"/>
        </p:nvGrpSpPr>
        <p:grpSpPr>
          <a:xfrm>
            <a:off x="2457466" y="4143376"/>
            <a:ext cx="646114" cy="615950"/>
            <a:chOff x="6444" y="3162"/>
            <a:chExt cx="407" cy="388"/>
          </a:xfrm>
        </p:grpSpPr>
        <p:sp>
          <p:nvSpPr>
            <p:cNvPr id="19" name="Freeform 30173"/>
            <p:cNvSpPr/>
            <p:nvPr/>
          </p:nvSpPr>
          <p:spPr bwMode="auto">
            <a:xfrm>
              <a:off x="6554" y="3243"/>
              <a:ext cx="189" cy="246"/>
            </a:xfrm>
            <a:custGeom>
              <a:gdLst>
                <a:gd name="T0" fmla="*/ 9 w 9"/>
                <a:gd name="T1" fmla="*/ 4 h 12"/>
                <a:gd name="T2" fmla="*/ 5 w 9"/>
                <a:gd name="T3" fmla="*/ 0 h 12"/>
                <a:gd name="T4" fmla="*/ 0 w 9"/>
                <a:gd name="T5" fmla="*/ 4 h 12"/>
                <a:gd name="T6" fmla="*/ 1 w 9"/>
                <a:gd name="T7" fmla="*/ 8 h 12"/>
                <a:gd name="T8" fmla="*/ 2 w 9"/>
                <a:gd name="T9" fmla="*/ 10 h 12"/>
                <a:gd name="T10" fmla="*/ 3 w 9"/>
                <a:gd name="T11" fmla="*/ 12 h 12"/>
                <a:gd name="T12" fmla="*/ 4 w 9"/>
                <a:gd name="T13" fmla="*/ 12 h 12"/>
                <a:gd name="T14" fmla="*/ 4 w 9"/>
                <a:gd name="T15" fmla="*/ 12 h 12"/>
                <a:gd name="T16" fmla="*/ 6 w 9"/>
                <a:gd name="T17" fmla="*/ 12 h 12"/>
                <a:gd name="T18" fmla="*/ 6 w 9"/>
                <a:gd name="T19" fmla="*/ 12 h 12"/>
                <a:gd name="T20" fmla="*/ 6 w 9"/>
                <a:gd name="T21" fmla="*/ 12 h 12"/>
                <a:gd name="T22" fmla="*/ 7 w 9"/>
                <a:gd name="T23" fmla="*/ 10 h 12"/>
                <a:gd name="T24" fmla="*/ 8 w 9"/>
                <a:gd name="T25" fmla="*/ 8 h 12"/>
                <a:gd name="T26" fmla="*/ 9 w 9"/>
                <a:gd name="T27" fmla="*/ 4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2">
                  <a:moveTo>
                    <a:pt x="9" y="4"/>
                  </a:move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1"/>
                    <a:pt x="7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7"/>
                    <a:pt x="9" y="6"/>
                    <a:pt x="9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0174"/>
            <p:cNvSpPr/>
            <p:nvPr/>
          </p:nvSpPr>
          <p:spPr bwMode="auto">
            <a:xfrm>
              <a:off x="6617" y="3509"/>
              <a:ext cx="63" cy="41"/>
            </a:xfrm>
            <a:custGeom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3 w 3"/>
                <a:gd name="T15" fmla="*/ 0 h 2"/>
                <a:gd name="T16" fmla="*/ 3 w 3"/>
                <a:gd name="T17" fmla="*/ 0 h 2"/>
                <a:gd name="T18" fmla="*/ 2 w 3"/>
                <a:gd name="T19" fmla="*/ 0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0175"/>
            <p:cNvSpPr/>
            <p:nvPr/>
          </p:nvSpPr>
          <p:spPr bwMode="auto">
            <a:xfrm>
              <a:off x="6444" y="3346"/>
              <a:ext cx="47" cy="23"/>
            </a:xfrm>
            <a:custGeom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0176"/>
            <p:cNvSpPr/>
            <p:nvPr/>
          </p:nvSpPr>
          <p:spPr bwMode="auto">
            <a:xfrm>
              <a:off x="6806" y="3346"/>
              <a:ext cx="45" cy="23"/>
            </a:xfrm>
            <a:custGeom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0177"/>
            <p:cNvSpPr/>
            <p:nvPr/>
          </p:nvSpPr>
          <p:spPr bwMode="auto">
            <a:xfrm>
              <a:off x="6638" y="3162"/>
              <a:ext cx="29" cy="40"/>
            </a:xfrm>
            <a:custGeom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1 w 2"/>
                <a:gd name="T9" fmla="*/ 2 h 2"/>
                <a:gd name="T10" fmla="*/ 2 w 2"/>
                <a:gd name="T11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0178"/>
            <p:cNvSpPr/>
            <p:nvPr/>
          </p:nvSpPr>
          <p:spPr bwMode="auto">
            <a:xfrm rot="5400000" flipH="1">
              <a:off x="6506" y="3197"/>
              <a:ext cx="42" cy="62"/>
            </a:xfrm>
            <a:custGeom>
              <a:gdLst>
                <a:gd name="T0" fmla="*/ 2 w 2"/>
                <a:gd name="T1" fmla="*/ 2 h 3"/>
                <a:gd name="T2" fmla="*/ 0 w 2"/>
                <a:gd name="T3" fmla="*/ 0 h 3"/>
                <a:gd name="T4" fmla="*/ 0 w 2"/>
                <a:gd name="T5" fmla="*/ 1 h 3"/>
                <a:gd name="T6" fmla="*/ 1 w 2"/>
                <a:gd name="T7" fmla="*/ 3 h 3"/>
                <a:gd name="T8" fmla="*/ 2 w 2"/>
                <a:gd name="T9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0179"/>
            <p:cNvSpPr/>
            <p:nvPr/>
          </p:nvSpPr>
          <p:spPr bwMode="auto">
            <a:xfrm>
              <a:off x="6740" y="3207"/>
              <a:ext cx="63" cy="41"/>
            </a:xfrm>
            <a:custGeom>
              <a:gdLst>
                <a:gd name="T0" fmla="*/ 1 w 3"/>
                <a:gd name="T1" fmla="*/ 2 h 2"/>
                <a:gd name="T2" fmla="*/ 3 w 3"/>
                <a:gd name="T3" fmla="*/ 1 h 2"/>
                <a:gd name="T4" fmla="*/ 2 w 3"/>
                <a:gd name="T5" fmla="*/ 0 h 2"/>
                <a:gd name="T6" fmla="*/ 0 w 3"/>
                <a:gd name="T7" fmla="*/ 2 h 2"/>
                <a:gd name="T8" fmla="*/ 1 w 3"/>
                <a:gd name="T9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val="3557462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3468" y="288925"/>
            <a:ext cx="9540332" cy="473075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95965"/>
            <a:ext cx="10515600" cy="510901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4D1-A7E3-4581-B68E-E08F910798D4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91992"/>
            <a:ext cx="7200000" cy="670008"/>
            <a:chOff x="228600" y="-581718"/>
            <a:chExt cx="10311450" cy="1078448"/>
          </a:xfrm>
        </p:grpSpPr>
        <p:sp>
          <p:nvSpPr>
            <p:cNvPr id="8" name="矩形 7"/>
            <p:cNvSpPr/>
            <p:nvPr userDrawn="1"/>
          </p:nvSpPr>
          <p:spPr>
            <a:xfrm>
              <a:off x="228600" y="-581718"/>
              <a:ext cx="2520000" cy="10784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25750" y="-581718"/>
              <a:ext cx="2520000" cy="19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422900" y="-581718"/>
              <a:ext cx="2520000" cy="190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020050" y="-581718"/>
              <a:ext cx="2520000" cy="190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30163"/>
          <p:cNvGrpSpPr>
            <a:grpSpLocks noChangeAspect="1"/>
          </p:cNvGrpSpPr>
          <p:nvPr userDrawn="1"/>
        </p:nvGrpSpPr>
        <p:grpSpPr>
          <a:xfrm>
            <a:off x="1126447" y="144418"/>
            <a:ext cx="576000" cy="576000"/>
            <a:chOff x="3809" y="1943"/>
            <a:chExt cx="235" cy="235"/>
          </a:xfrm>
        </p:grpSpPr>
        <p:sp>
          <p:nvSpPr>
            <p:cNvPr id="13" name="Freeform 30164"/>
            <p:cNvSpPr>
              <a:spLocks noEditPoints="1"/>
            </p:cNvSpPr>
            <p:nvPr/>
          </p:nvSpPr>
          <p:spPr bwMode="auto">
            <a:xfrm>
              <a:off x="3908" y="1980"/>
              <a:ext cx="37" cy="124"/>
            </a:xfrm>
            <a:custGeom>
              <a:gdLst>
                <a:gd name="T0" fmla="*/ 0 w 3"/>
                <a:gd name="T1" fmla="*/ 3 h 10"/>
                <a:gd name="T2" fmla="*/ 0 w 3"/>
                <a:gd name="T3" fmla="*/ 3 h 10"/>
                <a:gd name="T4" fmla="*/ 1 w 3"/>
                <a:gd name="T5" fmla="*/ 3 h 10"/>
                <a:gd name="T6" fmla="*/ 1 w 3"/>
                <a:gd name="T7" fmla="*/ 3 h 10"/>
                <a:gd name="T8" fmla="*/ 1 w 3"/>
                <a:gd name="T9" fmla="*/ 3 h 10"/>
                <a:gd name="T10" fmla="*/ 2 w 3"/>
                <a:gd name="T11" fmla="*/ 3 h 10"/>
                <a:gd name="T12" fmla="*/ 2 w 3"/>
                <a:gd name="T13" fmla="*/ 3 h 10"/>
                <a:gd name="T14" fmla="*/ 2 w 3"/>
                <a:gd name="T15" fmla="*/ 3 h 10"/>
                <a:gd name="T16" fmla="*/ 3 w 3"/>
                <a:gd name="T17" fmla="*/ 3 h 10"/>
                <a:gd name="T18" fmla="*/ 3 w 3"/>
                <a:gd name="T19" fmla="*/ 4 h 10"/>
                <a:gd name="T20" fmla="*/ 2 w 3"/>
                <a:gd name="T21" fmla="*/ 4 h 10"/>
                <a:gd name="T22" fmla="*/ 2 w 3"/>
                <a:gd name="T23" fmla="*/ 5 h 10"/>
                <a:gd name="T24" fmla="*/ 3 w 3"/>
                <a:gd name="T25" fmla="*/ 5 h 10"/>
                <a:gd name="T26" fmla="*/ 3 w 3"/>
                <a:gd name="T27" fmla="*/ 6 h 10"/>
                <a:gd name="T28" fmla="*/ 2 w 3"/>
                <a:gd name="T29" fmla="*/ 6 h 10"/>
                <a:gd name="T30" fmla="*/ 2 w 3"/>
                <a:gd name="T31" fmla="*/ 6 h 10"/>
                <a:gd name="T32" fmla="*/ 2 w 3"/>
                <a:gd name="T33" fmla="*/ 6 h 10"/>
                <a:gd name="T34" fmla="*/ 2 w 3"/>
                <a:gd name="T35" fmla="*/ 7 h 10"/>
                <a:gd name="T36" fmla="*/ 2 w 3"/>
                <a:gd name="T37" fmla="*/ 7 h 10"/>
                <a:gd name="T38" fmla="*/ 2 w 3"/>
                <a:gd name="T39" fmla="*/ 7 h 10"/>
                <a:gd name="T40" fmla="*/ 2 w 3"/>
                <a:gd name="T41" fmla="*/ 8 h 10"/>
                <a:gd name="T42" fmla="*/ 1 w 3"/>
                <a:gd name="T43" fmla="*/ 8 h 10"/>
                <a:gd name="T44" fmla="*/ 1 w 3"/>
                <a:gd name="T45" fmla="*/ 9 h 10"/>
                <a:gd name="T46" fmla="*/ 2 w 3"/>
                <a:gd name="T47" fmla="*/ 10 h 10"/>
                <a:gd name="T48" fmla="*/ 3 w 3"/>
                <a:gd name="T49" fmla="*/ 10 h 10"/>
                <a:gd name="T50" fmla="*/ 3 w 3"/>
                <a:gd name="T51" fmla="*/ 10 h 10"/>
                <a:gd name="T52" fmla="*/ 3 w 3"/>
                <a:gd name="T53" fmla="*/ 0 h 10"/>
                <a:gd name="T54" fmla="*/ 0 w 3"/>
                <a:gd name="T55" fmla="*/ 0 h 10"/>
                <a:gd name="T56" fmla="*/ 0 w 3"/>
                <a:gd name="T57" fmla="*/ 3 h 10"/>
                <a:gd name="T58" fmla="*/ 0 w 3"/>
                <a:gd name="T59" fmla="*/ 3 h 10"/>
                <a:gd name="T60" fmla="*/ 2 w 3"/>
                <a:gd name="T61" fmla="*/ 1 h 10"/>
                <a:gd name="T62" fmla="*/ 3 w 3"/>
                <a:gd name="T63" fmla="*/ 1 h 10"/>
                <a:gd name="T64" fmla="*/ 3 w 3"/>
                <a:gd name="T65" fmla="*/ 2 h 10"/>
                <a:gd name="T66" fmla="*/ 2 w 3"/>
                <a:gd name="T67" fmla="*/ 2 h 10"/>
                <a:gd name="T68" fmla="*/ 2 w 3"/>
                <a:gd name="T69" fmla="*/ 1 h 10"/>
                <a:gd name="T70" fmla="*/ 0 w 3"/>
                <a:gd name="T71" fmla="*/ 1 h 10"/>
                <a:gd name="T72" fmla="*/ 1 w 3"/>
                <a:gd name="T73" fmla="*/ 1 h 10"/>
                <a:gd name="T74" fmla="*/ 1 w 3"/>
                <a:gd name="T75" fmla="*/ 2 h 10"/>
                <a:gd name="T76" fmla="*/ 0 w 3"/>
                <a:gd name="T77" fmla="*/ 2 h 10"/>
                <a:gd name="T78" fmla="*/ 0 w 3"/>
                <a:gd name="T79" fmla="*/ 1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" h="10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0165"/>
            <p:cNvSpPr>
              <a:spLocks noEditPoints="1"/>
            </p:cNvSpPr>
            <p:nvPr/>
          </p:nvSpPr>
          <p:spPr bwMode="auto">
            <a:xfrm>
              <a:off x="3958" y="2030"/>
              <a:ext cx="37" cy="99"/>
            </a:xfrm>
            <a:custGeom>
              <a:gdLst>
                <a:gd name="T0" fmla="*/ 2 w 3"/>
                <a:gd name="T1" fmla="*/ 2 h 8"/>
                <a:gd name="T2" fmla="*/ 0 w 3"/>
                <a:gd name="T3" fmla="*/ 0 h 8"/>
                <a:gd name="T4" fmla="*/ 0 w 3"/>
                <a:gd name="T5" fmla="*/ 2 h 8"/>
                <a:gd name="T6" fmla="*/ 0 w 3"/>
                <a:gd name="T7" fmla="*/ 3 h 8"/>
                <a:gd name="T8" fmla="*/ 0 w 3"/>
                <a:gd name="T9" fmla="*/ 6 h 8"/>
                <a:gd name="T10" fmla="*/ 1 w 3"/>
                <a:gd name="T11" fmla="*/ 8 h 8"/>
                <a:gd name="T12" fmla="*/ 1 w 3"/>
                <a:gd name="T13" fmla="*/ 8 h 8"/>
                <a:gd name="T14" fmla="*/ 1 w 3"/>
                <a:gd name="T15" fmla="*/ 8 h 8"/>
                <a:gd name="T16" fmla="*/ 1 w 3"/>
                <a:gd name="T17" fmla="*/ 8 h 8"/>
                <a:gd name="T18" fmla="*/ 2 w 3"/>
                <a:gd name="T19" fmla="*/ 8 h 8"/>
                <a:gd name="T20" fmla="*/ 2 w 3"/>
                <a:gd name="T21" fmla="*/ 3 h 8"/>
                <a:gd name="T22" fmla="*/ 3 w 3"/>
                <a:gd name="T23" fmla="*/ 3 h 8"/>
                <a:gd name="T24" fmla="*/ 2 w 3"/>
                <a:gd name="T25" fmla="*/ 2 h 8"/>
                <a:gd name="T26" fmla="*/ 1 w 3"/>
                <a:gd name="T27" fmla="*/ 5 h 8"/>
                <a:gd name="T28" fmla="*/ 0 w 3"/>
                <a:gd name="T29" fmla="*/ 5 h 8"/>
                <a:gd name="T30" fmla="*/ 0 w 3"/>
                <a:gd name="T31" fmla="*/ 4 h 8"/>
                <a:gd name="T32" fmla="*/ 1 w 3"/>
                <a:gd name="T33" fmla="*/ 4 h 8"/>
                <a:gd name="T34" fmla="*/ 1 w 3"/>
                <a:gd name="T35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8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2" y="2"/>
                  </a:lnTo>
                  <a:close/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0166"/>
            <p:cNvSpPr/>
            <p:nvPr/>
          </p:nvSpPr>
          <p:spPr bwMode="auto">
            <a:xfrm>
              <a:off x="3846" y="2017"/>
              <a:ext cx="112" cy="136"/>
            </a:xfrm>
            <a:custGeom>
              <a:gdLst>
                <a:gd name="T0" fmla="*/ 9 w 9"/>
                <a:gd name="T1" fmla="*/ 9 h 11"/>
                <a:gd name="T2" fmla="*/ 9 w 9"/>
                <a:gd name="T3" fmla="*/ 8 h 11"/>
                <a:gd name="T4" fmla="*/ 8 w 9"/>
                <a:gd name="T5" fmla="*/ 7 h 11"/>
                <a:gd name="T6" fmla="*/ 8 w 9"/>
                <a:gd name="T7" fmla="*/ 7 h 11"/>
                <a:gd name="T8" fmla="*/ 7 w 9"/>
                <a:gd name="T9" fmla="*/ 7 h 11"/>
                <a:gd name="T10" fmla="*/ 6 w 9"/>
                <a:gd name="T11" fmla="*/ 6 h 11"/>
                <a:gd name="T12" fmla="*/ 6 w 9"/>
                <a:gd name="T13" fmla="*/ 5 h 11"/>
                <a:gd name="T14" fmla="*/ 6 w 9"/>
                <a:gd name="T15" fmla="*/ 5 h 11"/>
                <a:gd name="T16" fmla="*/ 6 w 9"/>
                <a:gd name="T17" fmla="*/ 5 h 11"/>
                <a:gd name="T18" fmla="*/ 6 w 9"/>
                <a:gd name="T19" fmla="*/ 5 h 11"/>
                <a:gd name="T20" fmla="*/ 7 w 9"/>
                <a:gd name="T21" fmla="*/ 4 h 11"/>
                <a:gd name="T22" fmla="*/ 7 w 9"/>
                <a:gd name="T23" fmla="*/ 3 h 11"/>
                <a:gd name="T24" fmla="*/ 7 w 9"/>
                <a:gd name="T25" fmla="*/ 3 h 11"/>
                <a:gd name="T26" fmla="*/ 7 w 9"/>
                <a:gd name="T27" fmla="*/ 3 h 11"/>
                <a:gd name="T28" fmla="*/ 7 w 9"/>
                <a:gd name="T29" fmla="*/ 3 h 11"/>
                <a:gd name="T30" fmla="*/ 7 w 9"/>
                <a:gd name="T31" fmla="*/ 3 h 11"/>
                <a:gd name="T32" fmla="*/ 7 w 9"/>
                <a:gd name="T33" fmla="*/ 2 h 11"/>
                <a:gd name="T34" fmla="*/ 7 w 9"/>
                <a:gd name="T35" fmla="*/ 2 h 11"/>
                <a:gd name="T36" fmla="*/ 7 w 9"/>
                <a:gd name="T37" fmla="*/ 1 h 11"/>
                <a:gd name="T38" fmla="*/ 7 w 9"/>
                <a:gd name="T39" fmla="*/ 1 h 11"/>
                <a:gd name="T40" fmla="*/ 7 w 9"/>
                <a:gd name="T41" fmla="*/ 1 h 11"/>
                <a:gd name="T42" fmla="*/ 6 w 9"/>
                <a:gd name="T43" fmla="*/ 1 h 11"/>
                <a:gd name="T44" fmla="*/ 6 w 9"/>
                <a:gd name="T45" fmla="*/ 1 h 11"/>
                <a:gd name="T46" fmla="*/ 6 w 9"/>
                <a:gd name="T47" fmla="*/ 1 h 11"/>
                <a:gd name="T48" fmla="*/ 6 w 9"/>
                <a:gd name="T49" fmla="*/ 0 h 11"/>
                <a:gd name="T50" fmla="*/ 5 w 9"/>
                <a:gd name="T51" fmla="*/ 0 h 11"/>
                <a:gd name="T52" fmla="*/ 5 w 9"/>
                <a:gd name="T53" fmla="*/ 0 h 11"/>
                <a:gd name="T54" fmla="*/ 5 w 9"/>
                <a:gd name="T55" fmla="*/ 0 h 11"/>
                <a:gd name="T56" fmla="*/ 5 w 9"/>
                <a:gd name="T57" fmla="*/ 0 h 11"/>
                <a:gd name="T58" fmla="*/ 4 w 9"/>
                <a:gd name="T59" fmla="*/ 0 h 11"/>
                <a:gd name="T60" fmla="*/ 3 w 9"/>
                <a:gd name="T61" fmla="*/ 0 h 11"/>
                <a:gd name="T62" fmla="*/ 3 w 9"/>
                <a:gd name="T63" fmla="*/ 2 h 11"/>
                <a:gd name="T64" fmla="*/ 3 w 9"/>
                <a:gd name="T65" fmla="*/ 3 h 11"/>
                <a:gd name="T66" fmla="*/ 3 w 9"/>
                <a:gd name="T67" fmla="*/ 3 h 11"/>
                <a:gd name="T68" fmla="*/ 3 w 9"/>
                <a:gd name="T69" fmla="*/ 3 h 11"/>
                <a:gd name="T70" fmla="*/ 3 w 9"/>
                <a:gd name="T71" fmla="*/ 4 h 11"/>
                <a:gd name="T72" fmla="*/ 3 w 9"/>
                <a:gd name="T73" fmla="*/ 4 h 11"/>
                <a:gd name="T74" fmla="*/ 3 w 9"/>
                <a:gd name="T75" fmla="*/ 4 h 11"/>
                <a:gd name="T76" fmla="*/ 3 w 9"/>
                <a:gd name="T77" fmla="*/ 5 h 11"/>
                <a:gd name="T78" fmla="*/ 4 w 9"/>
                <a:gd name="T79" fmla="*/ 5 h 11"/>
                <a:gd name="T80" fmla="*/ 4 w 9"/>
                <a:gd name="T81" fmla="*/ 5 h 11"/>
                <a:gd name="T82" fmla="*/ 4 w 9"/>
                <a:gd name="T83" fmla="*/ 6 h 11"/>
                <a:gd name="T84" fmla="*/ 4 w 9"/>
                <a:gd name="T85" fmla="*/ 6 h 11"/>
                <a:gd name="T86" fmla="*/ 2 w 9"/>
                <a:gd name="T87" fmla="*/ 7 h 11"/>
                <a:gd name="T88" fmla="*/ 1 w 9"/>
                <a:gd name="T89" fmla="*/ 8 h 11"/>
                <a:gd name="T90" fmla="*/ 0 w 9"/>
                <a:gd name="T91" fmla="*/ 9 h 11"/>
                <a:gd name="T92" fmla="*/ 0 w 9"/>
                <a:gd name="T93" fmla="*/ 9 h 11"/>
                <a:gd name="T94" fmla="*/ 0 w 9"/>
                <a:gd name="T95" fmla="*/ 9 h 11"/>
                <a:gd name="T96" fmla="*/ 0 w 9"/>
                <a:gd name="T97" fmla="*/ 9 h 11"/>
                <a:gd name="T98" fmla="*/ 5 w 9"/>
                <a:gd name="T99" fmla="*/ 11 h 11"/>
                <a:gd name="T100" fmla="*/ 8 w 9"/>
                <a:gd name="T101" fmla="*/ 10 h 11"/>
                <a:gd name="T102" fmla="*/ 8 w 9"/>
                <a:gd name="T103" fmla="*/ 10 h 11"/>
                <a:gd name="T104" fmla="*/ 8 w 9"/>
                <a:gd name="T105" fmla="*/ 10 h 11"/>
                <a:gd name="T106" fmla="*/ 9 w 9"/>
                <a:gd name="T107" fmla="*/ 9 h 11"/>
                <a:gd name="T108" fmla="*/ 9 w 9"/>
                <a:gd name="T109" fmla="*/ 9 h 11"/>
                <a:gd name="T110" fmla="*/ 9 w 9"/>
                <a:gd name="T111" fmla="*/ 9 h 11"/>
                <a:gd name="T112" fmla="*/ 9 w 9"/>
                <a:gd name="T113" fmla="*/ 9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" h="11">
                  <a:moveTo>
                    <a:pt x="9" y="9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2" y="11"/>
                    <a:pt x="5" y="11"/>
                  </a:cubicBezTo>
                  <a:cubicBezTo>
                    <a:pt x="6" y="11"/>
                    <a:pt x="7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0167"/>
            <p:cNvSpPr/>
            <p:nvPr/>
          </p:nvSpPr>
          <p:spPr bwMode="auto">
            <a:xfrm>
              <a:off x="3846" y="2030"/>
              <a:ext cx="62" cy="123"/>
            </a:xfrm>
            <a:custGeom>
              <a:gdLst>
                <a:gd name="T0" fmla="*/ 5 w 5"/>
                <a:gd name="T1" fmla="*/ 5 h 10"/>
                <a:gd name="T2" fmla="*/ 3 w 5"/>
                <a:gd name="T3" fmla="*/ 0 h 10"/>
                <a:gd name="T4" fmla="*/ 3 w 5"/>
                <a:gd name="T5" fmla="*/ 2 h 10"/>
                <a:gd name="T6" fmla="*/ 2 w 5"/>
                <a:gd name="T7" fmla="*/ 3 h 10"/>
                <a:gd name="T8" fmla="*/ 3 w 5"/>
                <a:gd name="T9" fmla="*/ 3 h 10"/>
                <a:gd name="T10" fmla="*/ 4 w 5"/>
                <a:gd name="T11" fmla="*/ 4 h 10"/>
                <a:gd name="T12" fmla="*/ 4 w 5"/>
                <a:gd name="T13" fmla="*/ 4 h 10"/>
                <a:gd name="T14" fmla="*/ 4 w 5"/>
                <a:gd name="T15" fmla="*/ 5 h 10"/>
                <a:gd name="T16" fmla="*/ 4 w 5"/>
                <a:gd name="T17" fmla="*/ 6 h 10"/>
                <a:gd name="T18" fmla="*/ 0 w 5"/>
                <a:gd name="T19" fmla="*/ 7 h 10"/>
                <a:gd name="T20" fmla="*/ 0 w 5"/>
                <a:gd name="T21" fmla="*/ 9 h 10"/>
                <a:gd name="T22" fmla="*/ 0 w 5"/>
                <a:gd name="T23" fmla="*/ 9 h 10"/>
                <a:gd name="T24" fmla="*/ 0 w 5"/>
                <a:gd name="T25" fmla="*/ 9 h 10"/>
                <a:gd name="T26" fmla="*/ 3 w 5"/>
                <a:gd name="T27" fmla="*/ 10 h 10"/>
                <a:gd name="T28" fmla="*/ 5 w 5"/>
                <a:gd name="T29" fmla="*/ 5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0">
                  <a:moveTo>
                    <a:pt x="5" y="5"/>
                  </a:moveTo>
                  <a:cubicBezTo>
                    <a:pt x="5" y="2"/>
                    <a:pt x="4" y="0"/>
                    <a:pt x="3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3" y="6"/>
                    <a:pt x="1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7"/>
                    <a:pt x="5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0168"/>
            <p:cNvSpPr/>
            <p:nvPr/>
          </p:nvSpPr>
          <p:spPr bwMode="auto">
            <a:xfrm>
              <a:off x="3983" y="2116"/>
              <a:ext cx="61" cy="62"/>
            </a:xfrm>
            <a:custGeom>
              <a:gdLst>
                <a:gd name="T0" fmla="*/ 5 w 5"/>
                <a:gd name="T1" fmla="*/ 3 h 5"/>
                <a:gd name="T2" fmla="*/ 2 w 5"/>
                <a:gd name="T3" fmla="*/ 0 h 5"/>
                <a:gd name="T4" fmla="*/ 2 w 5"/>
                <a:gd name="T5" fmla="*/ 0 h 5"/>
                <a:gd name="T6" fmla="*/ 1 w 5"/>
                <a:gd name="T7" fmla="*/ 1 h 5"/>
                <a:gd name="T8" fmla="*/ 1 w 5"/>
                <a:gd name="T9" fmla="*/ 1 h 5"/>
                <a:gd name="T10" fmla="*/ 1 w 5"/>
                <a:gd name="T11" fmla="*/ 2 h 5"/>
                <a:gd name="T12" fmla="*/ 1 w 5"/>
                <a:gd name="T13" fmla="*/ 2 h 5"/>
                <a:gd name="T14" fmla="*/ 4 w 5"/>
                <a:gd name="T15" fmla="*/ 5 h 5"/>
                <a:gd name="T16" fmla="*/ 4 w 5"/>
                <a:gd name="T17" fmla="*/ 5 h 5"/>
                <a:gd name="T18" fmla="*/ 5 w 5"/>
                <a:gd name="T19" fmla="*/ 4 h 5"/>
                <a:gd name="T20" fmla="*/ 5 w 5"/>
                <a:gd name="T21" fmla="*/ 3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0169"/>
            <p:cNvSpPr>
              <a:spLocks noEditPoints="1"/>
            </p:cNvSpPr>
            <p:nvPr/>
          </p:nvSpPr>
          <p:spPr bwMode="auto">
            <a:xfrm>
              <a:off x="3809" y="1943"/>
              <a:ext cx="223" cy="223"/>
            </a:xfrm>
            <a:custGeom>
              <a:gdLst>
                <a:gd name="T0" fmla="*/ 15 w 18"/>
                <a:gd name="T1" fmla="*/ 15 h 18"/>
                <a:gd name="T2" fmla="*/ 15 w 18"/>
                <a:gd name="T3" fmla="*/ 14 h 18"/>
                <a:gd name="T4" fmla="*/ 16 w 18"/>
                <a:gd name="T5" fmla="*/ 14 h 18"/>
                <a:gd name="T6" fmla="*/ 17 w 18"/>
                <a:gd name="T7" fmla="*/ 14 h 18"/>
                <a:gd name="T8" fmla="*/ 18 w 18"/>
                <a:gd name="T9" fmla="*/ 9 h 18"/>
                <a:gd name="T10" fmla="*/ 9 w 18"/>
                <a:gd name="T11" fmla="*/ 0 h 18"/>
                <a:gd name="T12" fmla="*/ 0 w 18"/>
                <a:gd name="T13" fmla="*/ 9 h 18"/>
                <a:gd name="T14" fmla="*/ 9 w 18"/>
                <a:gd name="T15" fmla="*/ 18 h 18"/>
                <a:gd name="T16" fmla="*/ 15 w 18"/>
                <a:gd name="T17" fmla="*/ 16 h 18"/>
                <a:gd name="T18" fmla="*/ 14 w 18"/>
                <a:gd name="T19" fmla="*/ 16 h 18"/>
                <a:gd name="T20" fmla="*/ 15 w 18"/>
                <a:gd name="T21" fmla="*/ 15 h 18"/>
                <a:gd name="T22" fmla="*/ 9 w 18"/>
                <a:gd name="T23" fmla="*/ 16 h 18"/>
                <a:gd name="T24" fmla="*/ 2 w 18"/>
                <a:gd name="T25" fmla="*/ 9 h 18"/>
                <a:gd name="T26" fmla="*/ 9 w 18"/>
                <a:gd name="T27" fmla="*/ 2 h 18"/>
                <a:gd name="T28" fmla="*/ 16 w 18"/>
                <a:gd name="T29" fmla="*/ 9 h 18"/>
                <a:gd name="T30" fmla="*/ 9 w 18"/>
                <a:gd name="T31" fmla="*/ 16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8">
                  <a:moveTo>
                    <a:pt x="15" y="15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1" y="18"/>
                    <a:pt x="13" y="18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5"/>
                    <a:pt x="15" y="15"/>
                  </a:cubicBezTo>
                  <a:close/>
                  <a:moveTo>
                    <a:pt x="9" y="16"/>
                  </a:moveTo>
                  <a:cubicBezTo>
                    <a:pt x="5" y="16"/>
                    <a:pt x="2" y="13"/>
                    <a:pt x="2" y="9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13" y="2"/>
                    <a:pt x="16" y="5"/>
                    <a:pt x="16" y="9"/>
                  </a:cubicBezTo>
                  <a:cubicBezTo>
                    <a:pt x="16" y="13"/>
                    <a:pt x="13" y="16"/>
                    <a:pt x="9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val="301729994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3468" y="288925"/>
            <a:ext cx="9540332" cy="473075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95965"/>
            <a:ext cx="10515600" cy="510901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4D1-A7E3-4581-B68E-E08F910798D4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91992"/>
            <a:ext cx="7200000" cy="670008"/>
            <a:chOff x="228600" y="-581718"/>
            <a:chExt cx="10311450" cy="1078448"/>
          </a:xfrm>
        </p:grpSpPr>
        <p:sp>
          <p:nvSpPr>
            <p:cNvPr id="8" name="矩形 7"/>
            <p:cNvSpPr/>
            <p:nvPr userDrawn="1"/>
          </p:nvSpPr>
          <p:spPr>
            <a:xfrm>
              <a:off x="228600" y="-581718"/>
              <a:ext cx="2520000" cy="1078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25750" y="-581718"/>
              <a:ext cx="2520000" cy="190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422900" y="-581718"/>
              <a:ext cx="2520000" cy="190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020050" y="-581718"/>
              <a:ext cx="25200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Group 30190"/>
          <p:cNvGrpSpPr>
            <a:grpSpLocks noChangeAspect="1"/>
          </p:cNvGrpSpPr>
          <p:nvPr userDrawn="1"/>
        </p:nvGrpSpPr>
        <p:grpSpPr>
          <a:xfrm>
            <a:off x="1109497" y="177976"/>
            <a:ext cx="612000" cy="549395"/>
            <a:chOff x="3798" y="2166"/>
            <a:chExt cx="479" cy="430"/>
          </a:xfrm>
        </p:grpSpPr>
        <p:sp>
          <p:nvSpPr>
            <p:cNvPr id="20" name="Freeform 30191"/>
            <p:cNvSpPr>
              <a:spLocks noEditPoints="1"/>
            </p:cNvSpPr>
            <p:nvPr/>
          </p:nvSpPr>
          <p:spPr bwMode="auto">
            <a:xfrm>
              <a:off x="3798" y="2261"/>
              <a:ext cx="335" cy="335"/>
            </a:xfrm>
            <a:custGeom>
              <a:gdLst>
                <a:gd name="T0" fmla="*/ 14 w 14"/>
                <a:gd name="T1" fmla="*/ 1 h 14"/>
                <a:gd name="T2" fmla="*/ 13 w 14"/>
                <a:gd name="T3" fmla="*/ 1 h 14"/>
                <a:gd name="T4" fmla="*/ 12 w 14"/>
                <a:gd name="T5" fmla="*/ 1 h 14"/>
                <a:gd name="T6" fmla="*/ 12 w 14"/>
                <a:gd name="T7" fmla="*/ 1 h 14"/>
                <a:gd name="T8" fmla="*/ 4 w 14"/>
                <a:gd name="T9" fmla="*/ 3 h 14"/>
                <a:gd name="T10" fmla="*/ 3 w 14"/>
                <a:gd name="T11" fmla="*/ 1 h 14"/>
                <a:gd name="T12" fmla="*/ 2 w 14"/>
                <a:gd name="T13" fmla="*/ 11 h 14"/>
                <a:gd name="T14" fmla="*/ 12 w 14"/>
                <a:gd name="T15" fmla="*/ 11 h 14"/>
                <a:gd name="T16" fmla="*/ 11 w 14"/>
                <a:gd name="T17" fmla="*/ 9 h 14"/>
                <a:gd name="T18" fmla="*/ 13 w 14"/>
                <a:gd name="T19" fmla="*/ 3 h 14"/>
                <a:gd name="T20" fmla="*/ 13 w 14"/>
                <a:gd name="T21" fmla="*/ 3 h 14"/>
                <a:gd name="T22" fmla="*/ 14 w 14"/>
                <a:gd name="T23" fmla="*/ 2 h 14"/>
                <a:gd name="T24" fmla="*/ 14 w 14"/>
                <a:gd name="T25" fmla="*/ 1 h 14"/>
                <a:gd name="T26" fmla="*/ 7 w 14"/>
                <a:gd name="T27" fmla="*/ 6 h 14"/>
                <a:gd name="T28" fmla="*/ 5 w 14"/>
                <a:gd name="T29" fmla="*/ 3 h 14"/>
                <a:gd name="T30" fmla="*/ 12 w 14"/>
                <a:gd name="T31" fmla="*/ 2 h 14"/>
                <a:gd name="T32" fmla="*/ 7 w 14"/>
                <a:gd name="T33" fmla="*/ 6 h 14"/>
                <a:gd name="T34" fmla="*/ 12 w 14"/>
                <a:gd name="T35" fmla="*/ 3 h 14"/>
                <a:gd name="T36" fmla="*/ 10 w 14"/>
                <a:gd name="T37" fmla="*/ 9 h 14"/>
                <a:gd name="T38" fmla="*/ 8 w 14"/>
                <a:gd name="T39" fmla="*/ 6 h 14"/>
                <a:gd name="T40" fmla="*/ 12 w 14"/>
                <a:gd name="T41" fmla="*/ 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4">
                  <a:moveTo>
                    <a:pt x="14" y="1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4"/>
                    <a:pt x="0" y="8"/>
                    <a:pt x="2" y="11"/>
                  </a:cubicBezTo>
                  <a:cubicBezTo>
                    <a:pt x="5" y="14"/>
                    <a:pt x="9" y="14"/>
                    <a:pt x="12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moveTo>
                    <a:pt x="7" y="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7" y="6"/>
                  </a:lnTo>
                  <a:close/>
                  <a:moveTo>
                    <a:pt x="12" y="3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0192"/>
            <p:cNvSpPr/>
            <p:nvPr/>
          </p:nvSpPr>
          <p:spPr bwMode="auto">
            <a:xfrm>
              <a:off x="4109" y="2166"/>
              <a:ext cx="168" cy="143"/>
            </a:xfrm>
            <a:custGeom>
              <a:gdLst>
                <a:gd name="T0" fmla="*/ 1 w 7"/>
                <a:gd name="T1" fmla="*/ 0 h 6"/>
                <a:gd name="T2" fmla="*/ 0 w 7"/>
                <a:gd name="T3" fmla="*/ 1 h 6"/>
                <a:gd name="T4" fmla="*/ 5 w 7"/>
                <a:gd name="T5" fmla="*/ 6 h 6"/>
                <a:gd name="T6" fmla="*/ 6 w 7"/>
                <a:gd name="T7" fmla="*/ 6 h 6"/>
                <a:gd name="T8" fmla="*/ 1 w 7"/>
                <a:gd name="T9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5" y="1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1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0193"/>
            <p:cNvSpPr/>
            <p:nvPr/>
          </p:nvSpPr>
          <p:spPr bwMode="auto">
            <a:xfrm>
              <a:off x="4109" y="2214"/>
              <a:ext cx="96" cy="95"/>
            </a:xfrm>
            <a:custGeom>
              <a:gdLst>
                <a:gd name="T0" fmla="*/ 0 w 4"/>
                <a:gd name="T1" fmla="*/ 0 h 4"/>
                <a:gd name="T2" fmla="*/ 0 w 4"/>
                <a:gd name="T3" fmla="*/ 1 h 4"/>
                <a:gd name="T4" fmla="*/ 3 w 4"/>
                <a:gd name="T5" fmla="*/ 4 h 4"/>
                <a:gd name="T6" fmla="*/ 4 w 4"/>
                <a:gd name="T7" fmla="*/ 4 h 4"/>
                <a:gd name="T8" fmla="*/ 0 w 4"/>
                <a:gd name="T9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1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val="415070436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24400" y="6334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F054-0CF4-4BFC-B1F6-F6F444C061E4}" type="datetime1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38200" y="63341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err="1" smtClean="0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34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86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0" r:id="rId3"/>
    <p:sldLayoutId id="2147483654" r:id="rId4"/>
    <p:sldLayoutId id="2147483662" r:id="rId5"/>
    <p:sldLayoutId id="2147483663" r:id="rId6"/>
    <p:sldLayoutId id="2147483664" r:id="rId7"/>
    <p:sldLayoutId id="2147483650" r:id="rId8"/>
    <p:sldLayoutId id="2147483665" r:id="rId9"/>
    <p:sldLayoutId id="2147483666" r:id="rId10"/>
    <p:sldLayoutId id="2147483668" r:id="rId11"/>
    <p:sldLayoutId id="2147483661" r:id="rId12"/>
    <p:sldLayoutId id="2147483667" r:id="rId13"/>
    <p:sldLayoutId id="2147483651" r:id="rId14"/>
    <p:sldLayoutId id="2147483652" r:id="rId15"/>
    <p:sldLayoutId id="2147483653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70" r:id="rId22"/>
  </p:sldLayoutIdLst>
  <p:transition/>
  <p:timing/>
  <p:hf hd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470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31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3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3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3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3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en-US" lang="zh-CN"/>
              <a:t>九型人格培训</a:t>
            </a:r>
          </a:p>
        </p:txBody>
      </p:sp>
      <p:sp>
        <p:nvSpPr>
          <p:cNvPr id="52" name="副标题 51"/>
          <p:cNvSpPr>
            <a:spLocks noGrp="1"/>
          </p:cNvSpPr>
          <p:nvPr>
            <p:ph idx="1" type="subTitle"/>
          </p:nvPr>
        </p:nvSpPr>
        <p:spPr/>
        <p:txBody>
          <a:bodyPr>
            <a:normAutofit fontScale="92500" lnSpcReduction="20000"/>
          </a:bodyPr>
          <a:lstStyle/>
          <a:p>
            <a:r>
              <a:rPr altLang="en-US" lang="zh-CN" smtClean="0"/>
              <a:t>人才改变世界，智慧改变生活。</a:t>
            </a:r>
          </a:p>
        </p:txBody>
      </p:sp>
      <p:sp>
        <p:nvSpPr>
          <p:cNvPr id="61" name="页脚占位符 60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62" name="灯片编号占位符 6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213FBA62-A28D-47AE-944C-7447505FBF4E}" type="slidenum">
              <a:rPr altLang="en-US" lang="zh-CN" smtClean="0"/>
              <a:t>1</a:t>
            </a:fld>
          </a:p>
        </p:txBody>
      </p:sp>
      <p:sp>
        <p:nvSpPr>
          <p:cNvPr id="53" name="文本占位符 52"/>
          <p:cNvSpPr>
            <a:spLocks noGrp="1"/>
          </p:cNvSpPr>
          <p:nvPr>
            <p:ph idx="13" sz="quarter" type="body"/>
          </p:nvPr>
        </p:nvSpPr>
        <p:spPr/>
        <p:txBody>
          <a:bodyPr>
            <a:noAutofit/>
          </a:bodyPr>
          <a:lstStyle/>
          <a:p>
            <a:r>
              <a:rPr altLang="en-US" lang="zh-CN" smtClean="0"/>
              <a:t>中层管理培训系列</a:t>
            </a:r>
          </a:p>
        </p:txBody>
      </p:sp>
      <p:sp>
        <p:nvSpPr>
          <p:cNvPr id="54" name="文本占位符 53"/>
          <p:cNvSpPr>
            <a:spLocks noGrp="1"/>
          </p:cNvSpPr>
          <p:nvPr>
            <p:ph idx="14" sz="quarter" type="body"/>
          </p:nvPr>
        </p:nvSpPr>
        <p:spPr/>
        <p:txBody>
          <a:bodyPr/>
          <a:lstStyle/>
          <a:p>
            <a:r>
              <a:rPr altLang="en-US" lang="zh-CN" smtClean="0"/>
              <a:t>人力资源部 人才开发科</a:t>
            </a:r>
          </a:p>
        </p:txBody>
      </p:sp>
      <p:sp>
        <p:nvSpPr>
          <p:cNvPr id="55" name="文本占位符 54"/>
          <p:cNvSpPr>
            <a:spLocks noGrp="1"/>
          </p:cNvSpPr>
          <p:nvPr>
            <p:ph idx="15" sz="quarter" type="body"/>
          </p:nvPr>
        </p:nvSpPr>
        <p:spPr/>
        <p:txBody>
          <a:bodyPr>
            <a:normAutofit fontScale="85000" lnSpcReduction="20000"/>
          </a:bodyPr>
          <a:lstStyle/>
          <a:p>
            <a:r>
              <a:rPr altLang="en-US" lang="zh-CN" smtClean="0"/>
              <a:t>版本：2015AA</a:t>
            </a:r>
          </a:p>
        </p:txBody>
      </p:sp>
    </p:spTree>
    <p:extLst>
      <p:ext uri="{BB962C8B-B14F-4D97-AF65-F5344CB8AC3E}">
        <p14:creationId val="764312329"/>
      </p:ext>
    </p:extLst>
  </p:cSld>
  <p:clrMapOvr>
    <a:masterClrMapping/>
  </p:clrMapOvr>
  <mc:AlternateContent>
    <mc:Choice Requires="p14">
      <p:transition advTm="3000" p14:dur="2000" spd="slow"/>
    </mc:Choice>
    <mc:Fallback>
      <p:transition advTm="3000" spd="slow"/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九型人格行为目标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FF44206-C29A-4DAA-BE44-1DB236A6B649}" type="slidenum">
              <a:rPr altLang="en-US" lang="zh-CN" smtClean="0"/>
              <a:t>10</a:t>
            </a:fld>
          </a:p>
        </p:txBody>
      </p:sp>
      <p:grpSp>
        <p:nvGrpSpPr>
          <p:cNvPr id="15" name="组合 14"/>
          <p:cNvGrpSpPr/>
          <p:nvPr/>
        </p:nvGrpSpPr>
        <p:grpSpPr>
          <a:xfrm rot="3578388">
            <a:off x="4356388" y="1904588"/>
            <a:ext cx="3479226" cy="3479224"/>
            <a:chOff x="3839796" y="1540931"/>
            <a:chExt cx="4291204" cy="4291203"/>
          </a:xfrm>
        </p:grpSpPr>
        <p:sp>
          <p:nvSpPr>
            <p:cNvPr id="12" name="任意多边形 11"/>
            <p:cNvSpPr/>
            <p:nvPr/>
          </p:nvSpPr>
          <p:spPr>
            <a:xfrm>
              <a:off x="3839796" y="1540931"/>
              <a:ext cx="4291203" cy="4291203"/>
            </a:xfrm>
            <a:custGeom>
              <a:gdLst>
                <a:gd fmla="*/ 2145601 w 4291203" name="connsiteX0"/>
                <a:gd fmla="*/ 0 h 4291203" name="connsiteY0"/>
                <a:gd fmla="*/ 4003747 w 4291203" name="connsiteX1"/>
                <a:gd fmla="*/ 1072801 h 4291203" name="connsiteY1"/>
                <a:gd fmla="*/ 4003747 w 4291203" name="connsiteX2"/>
                <a:gd fmla="*/ 3218403 h 4291203" name="connsiteY2"/>
                <a:gd fmla="*/ 2145602 w 4291203" name="connsiteX3"/>
                <a:gd fmla="*/ 2145602 h 4291203" name="connsiteY3"/>
                <a:gd fmla="*/ 2145601 w 4291203" name="connsiteX4"/>
                <a:gd fmla="*/ 0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2145601" y="0"/>
                  </a:moveTo>
                  <a:cubicBezTo>
                    <a:pt x="2912151" y="0"/>
                    <a:pt x="3620472" y="408949"/>
                    <a:pt x="4003747" y="1072801"/>
                  </a:cubicBezTo>
                  <a:cubicBezTo>
                    <a:pt x="4387022" y="1736653"/>
                    <a:pt x="4387022" y="2554551"/>
                    <a:pt x="4003747" y="3218403"/>
                  </a:cubicBezTo>
                  <a:lnTo>
                    <a:pt x="2145602" y="2145602"/>
                  </a:lnTo>
                  <a:cubicBezTo>
                    <a:pt x="2145602" y="1430401"/>
                    <a:pt x="2145601" y="715201"/>
                    <a:pt x="2145601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121043" lIns="2385156" numCol="1" rIns="554244" spcCol="1270" spcFirstLastPara="0" tIns="843899" vert="horz" wrap="square">
              <a:noAutofit/>
            </a:bodyPr>
            <a:lstStyle/>
            <a:p>
              <a:pPr algn="ctr" defTabSz="18224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41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839797" y="1540931"/>
              <a:ext cx="4291203" cy="4291203"/>
            </a:xfrm>
            <a:custGeom>
              <a:gdLst>
                <a:gd fmla="*/ 4003747 w 4291203" name="connsiteX0"/>
                <a:gd fmla="*/ 3218402 h 4291203" name="connsiteY0"/>
                <a:gd fmla="*/ 2145601 w 4291203" name="connsiteX1"/>
                <a:gd fmla="*/ 4291203 h 4291203" name="connsiteY1"/>
                <a:gd fmla="*/ 287455 w 4291203" name="connsiteX2"/>
                <a:gd fmla="*/ 3218402 h 4291203" name="connsiteY2"/>
                <a:gd fmla="*/ 2145602 w 4291203" name="connsiteX3"/>
                <a:gd fmla="*/ 2145602 h 4291203" name="connsiteY3"/>
                <a:gd fmla="*/ 4003747 w 4291203" name="connsiteX4"/>
                <a:gd fmla="*/ 3218402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4003747" y="3218402"/>
                  </a:moveTo>
                  <a:cubicBezTo>
                    <a:pt x="3620472" y="3882254"/>
                    <a:pt x="2912151" y="4291203"/>
                    <a:pt x="2145601" y="4291203"/>
                  </a:cubicBezTo>
                  <a:cubicBezTo>
                    <a:pt x="1379051" y="4291203"/>
                    <a:pt x="670730" y="3882254"/>
                    <a:pt x="287455" y="3218402"/>
                  </a:cubicBezTo>
                  <a:lnTo>
                    <a:pt x="2145602" y="2145602"/>
                  </a:lnTo>
                  <a:lnTo>
                    <a:pt x="4003747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25280" lIns="1244823" numCol="1" rIns="1244822" spcCol="1270" spcFirstLastPara="0" tIns="2777394" vert="horz" wrap="square">
              <a:noAutofit/>
            </a:bodyPr>
            <a:lstStyle/>
            <a:p>
              <a:pPr algn="ctr" defTabSz="24447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55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839797" y="1540931"/>
              <a:ext cx="4291203" cy="4291203"/>
            </a:xfrm>
            <a:custGeom>
              <a:gdLst>
                <a:gd fmla="*/ 287456 w 4291203" name="connsiteX0"/>
                <a:gd fmla="*/ 3218402 h 4291203" name="connsiteY0"/>
                <a:gd fmla="*/ 287456 w 4291203" name="connsiteX1"/>
                <a:gd fmla="*/ 1072800 h 4291203" name="connsiteY1"/>
                <a:gd fmla="*/ 2145602 w 4291203" name="connsiteX2"/>
                <a:gd fmla="*/ -1 h 4291203" name="connsiteY2"/>
                <a:gd fmla="*/ 2145602 w 4291203" name="connsiteX3"/>
                <a:gd fmla="*/ 2145602 h 4291203" name="connsiteY3"/>
                <a:gd fmla="*/ 287456 w 4291203" name="connsiteX4"/>
                <a:gd fmla="*/ 3218402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287456" y="3218402"/>
                  </a:moveTo>
                  <a:cubicBezTo>
                    <a:pt x="-95819" y="2554550"/>
                    <a:pt x="-95819" y="1736652"/>
                    <a:pt x="287456" y="1072800"/>
                  </a:cubicBezTo>
                  <a:cubicBezTo>
                    <a:pt x="670731" y="408948"/>
                    <a:pt x="1379052" y="-1"/>
                    <a:pt x="2145602" y="-1"/>
                  </a:cubicBezTo>
                  <a:lnTo>
                    <a:pt x="2145602" y="2145602"/>
                  </a:lnTo>
                  <a:lnTo>
                    <a:pt x="287456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069957" lIns="511842" numCol="1" rIns="2427558" spcCol="1270" spcFirstLastPara="0" tIns="894985" vert="horz" wrap="square">
              <a:noAutofit/>
            </a:bodyPr>
            <a:lstStyle/>
            <a:p>
              <a:pPr algn="ctr" defTabSz="18224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410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752981" y="2884472"/>
            <a:ext cx="68095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本能主导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2266" y="3591128"/>
            <a:ext cx="86119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</a:rPr>
              <a:t>思考主导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66914" y="3595526"/>
            <a:ext cx="8450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情感主导</a:t>
            </a:r>
          </a:p>
        </p:txBody>
      </p:sp>
      <p:grpSp>
        <p:nvGrpSpPr>
          <p:cNvPr id="173" name="组合 172"/>
          <p:cNvGrpSpPr/>
          <p:nvPr/>
        </p:nvGrpSpPr>
        <p:grpSpPr>
          <a:xfrm>
            <a:off x="5737294" y="1375861"/>
            <a:ext cx="726032" cy="608450"/>
            <a:chOff x="5737294" y="1375861"/>
            <a:chExt cx="726032" cy="608450"/>
          </a:xfrm>
        </p:grpSpPr>
        <p:sp>
          <p:nvSpPr>
            <p:cNvPr id="19" name="椭圆 18"/>
            <p:cNvSpPr/>
            <p:nvPr/>
          </p:nvSpPr>
          <p:spPr>
            <a:xfrm>
              <a:off x="5796575" y="1375861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737294" y="1527150"/>
              <a:ext cx="726032" cy="305872"/>
              <a:chOff x="5773388" y="1429669"/>
              <a:chExt cx="644354" cy="27146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960269" y="1429669"/>
                <a:ext cx="271462" cy="271462"/>
                <a:chOff x="5932669" y="1402168"/>
                <a:chExt cx="271462" cy="271462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5978400" y="1447899"/>
                  <a:ext cx="180000" cy="180000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5932669" y="1402168"/>
                  <a:ext cx="271462" cy="271462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4" name="弧形 23"/>
              <p:cNvSpPr/>
              <p:nvPr/>
            </p:nvSpPr>
            <p:spPr>
              <a:xfrm>
                <a:off x="5773388" y="1475400"/>
                <a:ext cx="180000" cy="180000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弧形 24"/>
              <p:cNvSpPr/>
              <p:nvPr/>
            </p:nvSpPr>
            <p:spPr>
              <a:xfrm flipH="1">
                <a:off x="6237742" y="1475400"/>
                <a:ext cx="180000" cy="180000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7003607" y="1937077"/>
            <a:ext cx="608450" cy="608450"/>
            <a:chOff x="7003607" y="1937077"/>
            <a:chExt cx="608450" cy="608450"/>
          </a:xfrm>
        </p:grpSpPr>
        <p:sp>
          <p:nvSpPr>
            <p:cNvPr id="28" name="椭圆 27"/>
            <p:cNvSpPr/>
            <p:nvPr/>
          </p:nvSpPr>
          <p:spPr>
            <a:xfrm>
              <a:off x="7003607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7125382" y="2026570"/>
              <a:ext cx="364901" cy="365687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82076" y="2239233"/>
              <a:ext cx="51514" cy="1530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426283" y="1937077"/>
            <a:ext cx="608450" cy="608450"/>
            <a:chOff x="4426283" y="1937077"/>
            <a:chExt cx="608450" cy="608450"/>
          </a:xfrm>
        </p:grpSpPr>
        <p:sp>
          <p:nvSpPr>
            <p:cNvPr id="33" name="椭圆 32"/>
            <p:cNvSpPr/>
            <p:nvPr/>
          </p:nvSpPr>
          <p:spPr>
            <a:xfrm>
              <a:off x="4426283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519330" y="2084457"/>
              <a:ext cx="422357" cy="406662"/>
              <a:chOff x="3487136" y="1383506"/>
              <a:chExt cx="545306" cy="525042"/>
            </a:xfrm>
          </p:grpSpPr>
          <p:sp>
            <p:nvSpPr>
              <p:cNvPr id="34" name="等腰三角形 33"/>
              <p:cNvSpPr/>
              <p:nvPr/>
            </p:nvSpPr>
            <p:spPr>
              <a:xfrm flipV="1">
                <a:off x="3697710" y="1814944"/>
                <a:ext cx="124157" cy="93604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487136" y="1383506"/>
                <a:ext cx="545306" cy="394482"/>
              </a:xfrm>
              <a:custGeom>
                <a:gdLst>
                  <a:gd fmla="*/ 0 w 545306" name="connsiteX0"/>
                  <a:gd fmla="*/ 0 h 394482" name="connsiteY0"/>
                  <a:gd fmla="*/ 545306 w 545306" name="connsiteX1"/>
                  <a:gd fmla="*/ 0 h 394482" name="connsiteY1"/>
                  <a:gd fmla="*/ 545306 w 545306" name="connsiteX2"/>
                  <a:gd fmla="*/ 158794 h 394482" name="connsiteY2"/>
                  <a:gd fmla="*/ 544180 w 545306" name="connsiteX3"/>
                  <a:gd fmla="*/ 158794 h 394482" name="connsiteY3"/>
                  <a:gd fmla="*/ 544180 w 545306" name="connsiteX4"/>
                  <a:gd fmla="*/ 394482 h 394482" name="connsiteY4"/>
                  <a:gd fmla="*/ 407658 w 545306" name="connsiteX5"/>
                  <a:gd fmla="*/ 394482 h 394482" name="connsiteY5"/>
                  <a:gd fmla="*/ 407658 w 545306" name="connsiteX6"/>
                  <a:gd fmla="*/ 158794 h 394482" name="connsiteY6"/>
                  <a:gd fmla="*/ 136522 w 545306" name="connsiteX7"/>
                  <a:gd fmla="*/ 158794 h 394482" name="connsiteY7"/>
                  <a:gd fmla="*/ 136522 w 545306" name="connsiteX8"/>
                  <a:gd fmla="*/ 394482 h 394482" name="connsiteY8"/>
                  <a:gd fmla="*/ 0 w 545306" name="connsiteX9"/>
                  <a:gd fmla="*/ 394482 h 394482" name="connsiteY9"/>
                  <a:gd fmla="*/ 0 w 545306" name="connsiteX10"/>
                  <a:gd fmla="*/ 158794 h 394482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394482" w="545306">
                    <a:moveTo>
                      <a:pt x="0" y="0"/>
                    </a:moveTo>
                    <a:lnTo>
                      <a:pt x="545306" y="0"/>
                    </a:lnTo>
                    <a:lnTo>
                      <a:pt x="545306" y="158794"/>
                    </a:lnTo>
                    <a:lnTo>
                      <a:pt x="544180" y="158794"/>
                    </a:lnTo>
                    <a:lnTo>
                      <a:pt x="544180" y="394482"/>
                    </a:lnTo>
                    <a:lnTo>
                      <a:pt x="407658" y="394482"/>
                    </a:lnTo>
                    <a:lnTo>
                      <a:pt x="407658" y="158794"/>
                    </a:lnTo>
                    <a:lnTo>
                      <a:pt x="136522" y="158794"/>
                    </a:lnTo>
                    <a:lnTo>
                      <a:pt x="136522" y="394482"/>
                    </a:lnTo>
                    <a:lnTo>
                      <a:pt x="0" y="394482"/>
                    </a:lnTo>
                    <a:lnTo>
                      <a:pt x="0" y="158794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1" name="直接连接符 40"/>
              <p:cNvCxnSpPr>
                <a:endCxn id="34" idx="3"/>
              </p:cNvCxnSpPr>
              <p:nvPr/>
            </p:nvCxnSpPr>
            <p:spPr>
              <a:xfrm flipH="1">
                <a:off x="3759789" y="1538288"/>
                <a:ext cx="0" cy="27665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组合 170"/>
          <p:cNvGrpSpPr/>
          <p:nvPr/>
        </p:nvGrpSpPr>
        <p:grpSpPr>
          <a:xfrm>
            <a:off x="7657426" y="3111034"/>
            <a:ext cx="608450" cy="608450"/>
            <a:chOff x="7657426" y="3111034"/>
            <a:chExt cx="608450" cy="608450"/>
          </a:xfrm>
        </p:grpSpPr>
        <p:sp>
          <p:nvSpPr>
            <p:cNvPr id="47" name="椭圆 46"/>
            <p:cNvSpPr/>
            <p:nvPr/>
          </p:nvSpPr>
          <p:spPr>
            <a:xfrm>
              <a:off x="7657426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770066" y="3223845"/>
              <a:ext cx="383170" cy="382828"/>
              <a:chOff x="7947839" y="2763336"/>
              <a:chExt cx="340064" cy="339760"/>
            </a:xfrm>
          </p:grpSpPr>
          <p:cxnSp>
            <p:nvCxnSpPr>
              <p:cNvPr id="51" name="直接连接符 50"/>
              <p:cNvCxnSpPr/>
              <p:nvPr/>
            </p:nvCxnSpPr>
            <p:spPr>
              <a:xfrm flipH="1">
                <a:off x="8114713" y="2763336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8026168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8120302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 rot="16200000">
                <a:off x="8197903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 rot="16200000">
                <a:off x="8037839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组合 174"/>
          <p:cNvGrpSpPr/>
          <p:nvPr/>
        </p:nvGrpSpPr>
        <p:grpSpPr>
          <a:xfrm>
            <a:off x="3870702" y="3111034"/>
            <a:ext cx="608450" cy="608450"/>
            <a:chOff x="3870702" y="3111034"/>
            <a:chExt cx="608450" cy="608450"/>
          </a:xfrm>
        </p:grpSpPr>
        <p:sp>
          <p:nvSpPr>
            <p:cNvPr id="61" name="椭圆 60"/>
            <p:cNvSpPr/>
            <p:nvPr/>
          </p:nvSpPr>
          <p:spPr>
            <a:xfrm>
              <a:off x="3870702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941528" y="3210432"/>
              <a:ext cx="434598" cy="463321"/>
              <a:chOff x="2389750" y="2485925"/>
              <a:chExt cx="414338" cy="441721"/>
            </a:xfrm>
          </p:grpSpPr>
          <p:sp>
            <p:nvSpPr>
              <p:cNvPr id="68" name="半闭框 67"/>
              <p:cNvSpPr/>
              <p:nvPr/>
            </p:nvSpPr>
            <p:spPr>
              <a:xfrm rot="2700000">
                <a:off x="2508102" y="2485925"/>
                <a:ext cx="205008" cy="205008"/>
              </a:xfrm>
              <a:prstGeom prst="halfFrame">
                <a:avLst>
                  <a:gd fmla="val 17072" name="adj1"/>
                  <a:gd fmla="val 18374" name="adj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rot="2700000">
                <a:off x="2578919" y="2513307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" name="矩形 69"/>
              <p:cNvSpPr/>
              <p:nvPr/>
            </p:nvSpPr>
            <p:spPr>
              <a:xfrm flipH="1" rot="18900000">
                <a:off x="2606293" y="2513308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69" name="组合 168"/>
          <p:cNvGrpSpPr/>
          <p:nvPr/>
        </p:nvGrpSpPr>
        <p:grpSpPr>
          <a:xfrm>
            <a:off x="6542789" y="5155183"/>
            <a:ext cx="747744" cy="608450"/>
            <a:chOff x="6542789" y="5155183"/>
            <a:chExt cx="747744" cy="608450"/>
          </a:xfrm>
        </p:grpSpPr>
        <p:sp>
          <p:nvSpPr>
            <p:cNvPr id="85" name="椭圆 84"/>
            <p:cNvSpPr/>
            <p:nvPr/>
          </p:nvSpPr>
          <p:spPr>
            <a:xfrm>
              <a:off x="6577729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</a:rPr>
                <a:t>M</a:t>
              </a:r>
            </a:p>
          </p:txBody>
        </p:sp>
        <p:cxnSp>
          <p:nvCxnSpPr>
            <p:cNvPr id="94" name="直接连接符 93"/>
            <p:cNvCxnSpPr/>
            <p:nvPr/>
          </p:nvCxnSpPr>
          <p:spPr>
            <a:xfrm flipH="1" flipV="1" rot="16200000">
              <a:off x="6907859" y="5094338"/>
              <a:ext cx="0" cy="7301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7239019" y="5370294"/>
              <a:ext cx="51514" cy="100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988411" y="5155183"/>
            <a:ext cx="608450" cy="636017"/>
            <a:chOff x="4988411" y="5155183"/>
            <a:chExt cx="608450" cy="636017"/>
          </a:xfrm>
        </p:grpSpPr>
        <p:sp>
          <p:nvSpPr>
            <p:cNvPr id="90" name="椭圆 89"/>
            <p:cNvSpPr/>
            <p:nvPr/>
          </p:nvSpPr>
          <p:spPr>
            <a:xfrm>
              <a:off x="4988411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椭圆 96"/>
            <p:cNvSpPr/>
            <p:nvPr/>
          </p:nvSpPr>
          <p:spPr>
            <a:xfrm>
              <a:off x="5232266" y="5246925"/>
              <a:ext cx="120739" cy="1207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弧形 97"/>
            <p:cNvSpPr/>
            <p:nvPr/>
          </p:nvSpPr>
          <p:spPr>
            <a:xfrm rot="5400000">
              <a:off x="5150685" y="5177667"/>
              <a:ext cx="283899" cy="259254"/>
            </a:xfrm>
            <a:prstGeom prst="arc">
              <a:avLst>
                <a:gd fmla="val 16200000" name="adj1"/>
                <a:gd fmla="val 5480708" name="adj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弧形 98"/>
            <p:cNvSpPr/>
            <p:nvPr/>
          </p:nvSpPr>
          <p:spPr>
            <a:xfrm flipV="1" rot="16200000">
              <a:off x="5163007" y="5531946"/>
              <a:ext cx="259254" cy="259254"/>
            </a:xfrm>
            <a:prstGeom prst="arc">
              <a:avLst>
                <a:gd fmla="val 16200000" name="adj1"/>
                <a:gd fmla="val 5480708" name="adj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0" name="直接连接符 99"/>
            <p:cNvCxnSpPr/>
            <p:nvPr/>
          </p:nvCxnSpPr>
          <p:spPr>
            <a:xfrm flipH="1" flipV="1">
              <a:off x="5292634" y="5450820"/>
              <a:ext cx="0" cy="81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4146947" y="4389065"/>
            <a:ext cx="608450" cy="608450"/>
            <a:chOff x="4146947" y="4389065"/>
            <a:chExt cx="608450" cy="608450"/>
          </a:xfrm>
        </p:grpSpPr>
        <p:sp>
          <p:nvSpPr>
            <p:cNvPr id="74" name="椭圆 73"/>
            <p:cNvSpPr/>
            <p:nvPr/>
          </p:nvSpPr>
          <p:spPr>
            <a:xfrm>
              <a:off x="4146947" y="4389065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流程图: 汇总连接 78"/>
            <p:cNvSpPr/>
            <p:nvPr/>
          </p:nvSpPr>
          <p:spPr>
            <a:xfrm>
              <a:off x="4281818" y="4600903"/>
              <a:ext cx="338708" cy="338708"/>
            </a:xfrm>
            <a:prstGeom prst="flowChartSummingJunction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81" name="直接连接符 80"/>
            <p:cNvCxnSpPr/>
            <p:nvPr/>
          </p:nvCxnSpPr>
          <p:spPr>
            <a:xfrm flipH="1" flipV="1">
              <a:off x="4453407" y="4442406"/>
              <a:ext cx="0" cy="1622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4453855" y="4448985"/>
              <a:ext cx="67524" cy="548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7450452" y="4423359"/>
            <a:ext cx="608450" cy="608450"/>
            <a:chOff x="7450452" y="4423359"/>
            <a:chExt cx="608450" cy="608450"/>
          </a:xfrm>
        </p:grpSpPr>
        <p:sp>
          <p:nvSpPr>
            <p:cNvPr id="104" name="椭圆 103"/>
            <p:cNvSpPr/>
            <p:nvPr/>
          </p:nvSpPr>
          <p:spPr>
            <a:xfrm>
              <a:off x="7450452" y="4423359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H="1" flipV="1">
              <a:off x="7756912" y="4476700"/>
              <a:ext cx="0" cy="16225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106"/>
            <p:cNvSpPr/>
            <p:nvPr/>
          </p:nvSpPr>
          <p:spPr>
            <a:xfrm>
              <a:off x="7757359" y="4483279"/>
              <a:ext cx="67524" cy="548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613353" y="4636058"/>
              <a:ext cx="282647" cy="20314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等腰三角形 108"/>
            <p:cNvSpPr/>
            <p:nvPr/>
          </p:nvSpPr>
          <p:spPr>
            <a:xfrm flipV="1">
              <a:off x="7612057" y="4839293"/>
              <a:ext cx="283943" cy="101079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7586798" y="2038721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做正确的事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252535" y="3248378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做别人需要的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057322" y="4516270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做成为第一的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7314345" y="5244509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专注内外的美好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628573" y="3254106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做快乐的事情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965432" y="4476416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做别人喜欢的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2802718" y="5318411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深度分析和研究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209064" y="2036055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控制整体局面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5018670" y="948826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/>
              <a:t>让大家和谐</a:t>
            </a:r>
          </a:p>
        </p:txBody>
      </p:sp>
      <p:cxnSp>
        <p:nvCxnSpPr>
          <p:cNvPr id="130" name="直接连接符 129"/>
          <p:cNvCxnSpPr>
            <a:stCxn id="74" idx="6"/>
            <a:endCxn id="19" idx="4"/>
          </p:cNvCxnSpPr>
          <p:nvPr/>
        </p:nvCxnSpPr>
        <p:spPr>
          <a:xfrm flipV="1">
            <a:off x="4755397" y="1984310"/>
            <a:ext cx="1345403" cy="27089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104" idx="2"/>
            <a:endCxn id="19" idx="4"/>
          </p:cNvCxnSpPr>
          <p:nvPr/>
        </p:nvCxnSpPr>
        <p:spPr>
          <a:xfrm flipH="1" flipV="1">
            <a:off x="6100800" y="1984310"/>
            <a:ext cx="1349652" cy="27432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stCxn id="104" idx="2"/>
            <a:endCxn id="74" idx="6"/>
          </p:cNvCxnSpPr>
          <p:nvPr/>
        </p:nvCxnSpPr>
        <p:spPr>
          <a:xfrm flipH="1" flipV="1">
            <a:off x="4755397" y="4693290"/>
            <a:ext cx="2695055" cy="342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stCxn id="85" idx="0"/>
            <a:endCxn id="47" idx="2"/>
          </p:cNvCxnSpPr>
          <p:nvPr/>
        </p:nvCxnSpPr>
        <p:spPr>
          <a:xfrm flipV="1">
            <a:off x="6881953" y="3415259"/>
            <a:ext cx="775473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33" idx="5"/>
            <a:endCxn id="47" idx="2"/>
          </p:cNvCxnSpPr>
          <p:nvPr/>
        </p:nvCxnSpPr>
        <p:spPr>
          <a:xfrm>
            <a:off x="4945627" y="2456421"/>
            <a:ext cx="2711799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33" idx="5"/>
            <a:endCxn id="90" idx="0"/>
          </p:cNvCxnSpPr>
          <p:nvPr/>
        </p:nvCxnSpPr>
        <p:spPr>
          <a:xfrm>
            <a:off x="4945627" y="2456421"/>
            <a:ext cx="347008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61" idx="6"/>
            <a:endCxn id="90" idx="0"/>
          </p:cNvCxnSpPr>
          <p:nvPr/>
        </p:nvCxnSpPr>
        <p:spPr>
          <a:xfrm>
            <a:off x="4479152" y="3415259"/>
            <a:ext cx="813484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>
            <a:stCxn id="61" idx="6"/>
            <a:endCxn id="28" idx="3"/>
          </p:cNvCxnSpPr>
          <p:nvPr/>
        </p:nvCxnSpPr>
        <p:spPr>
          <a:xfrm flipV="1">
            <a:off x="4479152" y="2456421"/>
            <a:ext cx="2613561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>
            <a:stCxn id="85" idx="0"/>
            <a:endCxn id="28" idx="3"/>
          </p:cNvCxnSpPr>
          <p:nvPr/>
        </p:nvCxnSpPr>
        <p:spPr>
          <a:xfrm flipV="1">
            <a:off x="6881953" y="2456421"/>
            <a:ext cx="210759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101533292"/>
      </p:ext>
    </p:extLst>
  </p:cSld>
  <p:clrMapOvr>
    <a:masterClrMapping/>
  </p:clrMapOvr>
  <mc:AlternateContent>
    <mc:Choice Requires="p14">
      <p:transition advTm="3000" p14:dur="700" spd="med">
        <p:fade/>
      </p:transition>
    </mc:Choice>
    <mc:Fallback>
      <p:transition advTm="3000"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九型人格根本需求（力量来源）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D0E10A6-4600-41D8-A44A-13132A3B4F5F}" type="slidenum">
              <a:rPr altLang="en-US" lang="zh-CN" smtClean="0"/>
              <a:t>11</a:t>
            </a:fld>
          </a:p>
        </p:txBody>
      </p:sp>
      <p:grpSp>
        <p:nvGrpSpPr>
          <p:cNvPr id="15" name="组合 14"/>
          <p:cNvGrpSpPr/>
          <p:nvPr/>
        </p:nvGrpSpPr>
        <p:grpSpPr>
          <a:xfrm rot="3578388">
            <a:off x="4356388" y="1904588"/>
            <a:ext cx="3479226" cy="3479224"/>
            <a:chOff x="3839796" y="1540931"/>
            <a:chExt cx="4291204" cy="4291203"/>
          </a:xfrm>
        </p:grpSpPr>
        <p:sp>
          <p:nvSpPr>
            <p:cNvPr id="12" name="任意多边形 11"/>
            <p:cNvSpPr/>
            <p:nvPr/>
          </p:nvSpPr>
          <p:spPr>
            <a:xfrm>
              <a:off x="3839796" y="1540931"/>
              <a:ext cx="4291203" cy="4291203"/>
            </a:xfrm>
            <a:custGeom>
              <a:gdLst>
                <a:gd fmla="*/ 2145601 w 4291203" name="connsiteX0"/>
                <a:gd fmla="*/ 0 h 4291203" name="connsiteY0"/>
                <a:gd fmla="*/ 4003747 w 4291203" name="connsiteX1"/>
                <a:gd fmla="*/ 1072801 h 4291203" name="connsiteY1"/>
                <a:gd fmla="*/ 4003747 w 4291203" name="connsiteX2"/>
                <a:gd fmla="*/ 3218403 h 4291203" name="connsiteY2"/>
                <a:gd fmla="*/ 2145602 w 4291203" name="connsiteX3"/>
                <a:gd fmla="*/ 2145602 h 4291203" name="connsiteY3"/>
                <a:gd fmla="*/ 2145601 w 4291203" name="connsiteX4"/>
                <a:gd fmla="*/ 0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2145601" y="0"/>
                  </a:moveTo>
                  <a:cubicBezTo>
                    <a:pt x="2912151" y="0"/>
                    <a:pt x="3620472" y="408949"/>
                    <a:pt x="4003747" y="1072801"/>
                  </a:cubicBezTo>
                  <a:cubicBezTo>
                    <a:pt x="4387022" y="1736653"/>
                    <a:pt x="4387022" y="2554551"/>
                    <a:pt x="4003747" y="3218403"/>
                  </a:cubicBezTo>
                  <a:lnTo>
                    <a:pt x="2145602" y="2145602"/>
                  </a:lnTo>
                  <a:cubicBezTo>
                    <a:pt x="2145602" y="1430401"/>
                    <a:pt x="2145601" y="715201"/>
                    <a:pt x="2145601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121043" lIns="2385156" numCol="1" rIns="554244" spcCol="1270" spcFirstLastPara="0" tIns="843899" vert="horz" wrap="square">
              <a:noAutofit/>
            </a:bodyPr>
            <a:lstStyle/>
            <a:p>
              <a:pPr algn="ctr" defTabSz="18224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41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839797" y="1540931"/>
              <a:ext cx="4291203" cy="4291203"/>
            </a:xfrm>
            <a:custGeom>
              <a:gdLst>
                <a:gd fmla="*/ 4003747 w 4291203" name="connsiteX0"/>
                <a:gd fmla="*/ 3218402 h 4291203" name="connsiteY0"/>
                <a:gd fmla="*/ 2145601 w 4291203" name="connsiteX1"/>
                <a:gd fmla="*/ 4291203 h 4291203" name="connsiteY1"/>
                <a:gd fmla="*/ 287455 w 4291203" name="connsiteX2"/>
                <a:gd fmla="*/ 3218402 h 4291203" name="connsiteY2"/>
                <a:gd fmla="*/ 2145602 w 4291203" name="connsiteX3"/>
                <a:gd fmla="*/ 2145602 h 4291203" name="connsiteY3"/>
                <a:gd fmla="*/ 4003747 w 4291203" name="connsiteX4"/>
                <a:gd fmla="*/ 3218402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4003747" y="3218402"/>
                  </a:moveTo>
                  <a:cubicBezTo>
                    <a:pt x="3620472" y="3882254"/>
                    <a:pt x="2912151" y="4291203"/>
                    <a:pt x="2145601" y="4291203"/>
                  </a:cubicBezTo>
                  <a:cubicBezTo>
                    <a:pt x="1379051" y="4291203"/>
                    <a:pt x="670730" y="3882254"/>
                    <a:pt x="287455" y="3218402"/>
                  </a:cubicBezTo>
                  <a:lnTo>
                    <a:pt x="2145602" y="2145602"/>
                  </a:lnTo>
                  <a:lnTo>
                    <a:pt x="4003747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25280" lIns="1244823" numCol="1" rIns="1244822" spcCol="1270" spcFirstLastPara="0" tIns="2777394" vert="horz" wrap="square">
              <a:noAutofit/>
            </a:bodyPr>
            <a:lstStyle/>
            <a:p>
              <a:pPr algn="ctr" defTabSz="24447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55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839797" y="1540931"/>
              <a:ext cx="4291203" cy="4291203"/>
            </a:xfrm>
            <a:custGeom>
              <a:gdLst>
                <a:gd fmla="*/ 287456 w 4291203" name="connsiteX0"/>
                <a:gd fmla="*/ 3218402 h 4291203" name="connsiteY0"/>
                <a:gd fmla="*/ 287456 w 4291203" name="connsiteX1"/>
                <a:gd fmla="*/ 1072800 h 4291203" name="connsiteY1"/>
                <a:gd fmla="*/ 2145602 w 4291203" name="connsiteX2"/>
                <a:gd fmla="*/ -1 h 4291203" name="connsiteY2"/>
                <a:gd fmla="*/ 2145602 w 4291203" name="connsiteX3"/>
                <a:gd fmla="*/ 2145602 h 4291203" name="connsiteY3"/>
                <a:gd fmla="*/ 287456 w 4291203" name="connsiteX4"/>
                <a:gd fmla="*/ 3218402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287456" y="3218402"/>
                  </a:moveTo>
                  <a:cubicBezTo>
                    <a:pt x="-95819" y="2554550"/>
                    <a:pt x="-95819" y="1736652"/>
                    <a:pt x="287456" y="1072800"/>
                  </a:cubicBezTo>
                  <a:cubicBezTo>
                    <a:pt x="670731" y="408948"/>
                    <a:pt x="1379052" y="-1"/>
                    <a:pt x="2145602" y="-1"/>
                  </a:cubicBezTo>
                  <a:lnTo>
                    <a:pt x="2145602" y="2145602"/>
                  </a:lnTo>
                  <a:lnTo>
                    <a:pt x="287456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069957" lIns="511842" numCol="1" rIns="2427558" spcCol="1270" spcFirstLastPara="0" tIns="894985" vert="horz" wrap="square">
              <a:noAutofit/>
            </a:bodyPr>
            <a:lstStyle/>
            <a:p>
              <a:pPr algn="ctr" defTabSz="18224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410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752981" y="2884472"/>
            <a:ext cx="68095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本能主导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2266" y="3591128"/>
            <a:ext cx="86119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</a:rPr>
              <a:t>思考主导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66914" y="3595526"/>
            <a:ext cx="8450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情感主导</a:t>
            </a:r>
          </a:p>
        </p:txBody>
      </p:sp>
      <p:grpSp>
        <p:nvGrpSpPr>
          <p:cNvPr id="173" name="组合 172"/>
          <p:cNvGrpSpPr/>
          <p:nvPr/>
        </p:nvGrpSpPr>
        <p:grpSpPr>
          <a:xfrm>
            <a:off x="5737294" y="1375861"/>
            <a:ext cx="726032" cy="608450"/>
            <a:chOff x="5737294" y="1375861"/>
            <a:chExt cx="726032" cy="608450"/>
          </a:xfrm>
        </p:grpSpPr>
        <p:sp>
          <p:nvSpPr>
            <p:cNvPr id="19" name="椭圆 18"/>
            <p:cNvSpPr/>
            <p:nvPr/>
          </p:nvSpPr>
          <p:spPr>
            <a:xfrm>
              <a:off x="5796575" y="1375861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737294" y="1527150"/>
              <a:ext cx="726032" cy="305872"/>
              <a:chOff x="5773388" y="1429669"/>
              <a:chExt cx="644354" cy="27146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960269" y="1429669"/>
                <a:ext cx="271462" cy="271462"/>
                <a:chOff x="5932669" y="1402168"/>
                <a:chExt cx="271462" cy="271462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5978400" y="1447899"/>
                  <a:ext cx="180000" cy="180000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5932669" y="1402168"/>
                  <a:ext cx="271462" cy="271462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4" name="弧形 23"/>
              <p:cNvSpPr/>
              <p:nvPr/>
            </p:nvSpPr>
            <p:spPr>
              <a:xfrm>
                <a:off x="5773388" y="1475400"/>
                <a:ext cx="180000" cy="180000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弧形 24"/>
              <p:cNvSpPr/>
              <p:nvPr/>
            </p:nvSpPr>
            <p:spPr>
              <a:xfrm flipH="1">
                <a:off x="6237742" y="1475400"/>
                <a:ext cx="180000" cy="180000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7003607" y="1937077"/>
            <a:ext cx="608450" cy="608450"/>
            <a:chOff x="7003607" y="1937077"/>
            <a:chExt cx="608450" cy="608450"/>
          </a:xfrm>
        </p:grpSpPr>
        <p:sp>
          <p:nvSpPr>
            <p:cNvPr id="28" name="椭圆 27"/>
            <p:cNvSpPr/>
            <p:nvPr/>
          </p:nvSpPr>
          <p:spPr>
            <a:xfrm>
              <a:off x="7003607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7125382" y="2026570"/>
              <a:ext cx="364901" cy="365687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82076" y="2239233"/>
              <a:ext cx="51514" cy="1530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426283" y="1937077"/>
            <a:ext cx="608450" cy="608450"/>
            <a:chOff x="4426283" y="1937077"/>
            <a:chExt cx="608450" cy="608450"/>
          </a:xfrm>
        </p:grpSpPr>
        <p:sp>
          <p:nvSpPr>
            <p:cNvPr id="33" name="椭圆 32"/>
            <p:cNvSpPr/>
            <p:nvPr/>
          </p:nvSpPr>
          <p:spPr>
            <a:xfrm>
              <a:off x="4426283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519330" y="2084457"/>
              <a:ext cx="422357" cy="406662"/>
              <a:chOff x="3487136" y="1383506"/>
              <a:chExt cx="545306" cy="525042"/>
            </a:xfrm>
          </p:grpSpPr>
          <p:sp>
            <p:nvSpPr>
              <p:cNvPr id="34" name="等腰三角形 33"/>
              <p:cNvSpPr/>
              <p:nvPr/>
            </p:nvSpPr>
            <p:spPr>
              <a:xfrm flipV="1">
                <a:off x="3697710" y="1814944"/>
                <a:ext cx="124157" cy="93604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487136" y="1383506"/>
                <a:ext cx="545306" cy="394482"/>
              </a:xfrm>
              <a:custGeom>
                <a:gdLst>
                  <a:gd fmla="*/ 0 w 545306" name="connsiteX0"/>
                  <a:gd fmla="*/ 0 h 394482" name="connsiteY0"/>
                  <a:gd fmla="*/ 545306 w 545306" name="connsiteX1"/>
                  <a:gd fmla="*/ 0 h 394482" name="connsiteY1"/>
                  <a:gd fmla="*/ 545306 w 545306" name="connsiteX2"/>
                  <a:gd fmla="*/ 158794 h 394482" name="connsiteY2"/>
                  <a:gd fmla="*/ 544180 w 545306" name="connsiteX3"/>
                  <a:gd fmla="*/ 158794 h 394482" name="connsiteY3"/>
                  <a:gd fmla="*/ 544180 w 545306" name="connsiteX4"/>
                  <a:gd fmla="*/ 394482 h 394482" name="connsiteY4"/>
                  <a:gd fmla="*/ 407658 w 545306" name="connsiteX5"/>
                  <a:gd fmla="*/ 394482 h 394482" name="connsiteY5"/>
                  <a:gd fmla="*/ 407658 w 545306" name="connsiteX6"/>
                  <a:gd fmla="*/ 158794 h 394482" name="connsiteY6"/>
                  <a:gd fmla="*/ 136522 w 545306" name="connsiteX7"/>
                  <a:gd fmla="*/ 158794 h 394482" name="connsiteY7"/>
                  <a:gd fmla="*/ 136522 w 545306" name="connsiteX8"/>
                  <a:gd fmla="*/ 394482 h 394482" name="connsiteY8"/>
                  <a:gd fmla="*/ 0 w 545306" name="connsiteX9"/>
                  <a:gd fmla="*/ 394482 h 394482" name="connsiteY9"/>
                  <a:gd fmla="*/ 0 w 545306" name="connsiteX10"/>
                  <a:gd fmla="*/ 158794 h 394482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394482" w="545306">
                    <a:moveTo>
                      <a:pt x="0" y="0"/>
                    </a:moveTo>
                    <a:lnTo>
                      <a:pt x="545306" y="0"/>
                    </a:lnTo>
                    <a:lnTo>
                      <a:pt x="545306" y="158794"/>
                    </a:lnTo>
                    <a:lnTo>
                      <a:pt x="544180" y="158794"/>
                    </a:lnTo>
                    <a:lnTo>
                      <a:pt x="544180" y="394482"/>
                    </a:lnTo>
                    <a:lnTo>
                      <a:pt x="407658" y="394482"/>
                    </a:lnTo>
                    <a:lnTo>
                      <a:pt x="407658" y="158794"/>
                    </a:lnTo>
                    <a:lnTo>
                      <a:pt x="136522" y="158794"/>
                    </a:lnTo>
                    <a:lnTo>
                      <a:pt x="136522" y="394482"/>
                    </a:lnTo>
                    <a:lnTo>
                      <a:pt x="0" y="394482"/>
                    </a:lnTo>
                    <a:lnTo>
                      <a:pt x="0" y="158794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1" name="直接连接符 40"/>
              <p:cNvCxnSpPr>
                <a:endCxn id="34" idx="3"/>
              </p:cNvCxnSpPr>
              <p:nvPr/>
            </p:nvCxnSpPr>
            <p:spPr>
              <a:xfrm flipH="1">
                <a:off x="3759789" y="1538288"/>
                <a:ext cx="0" cy="27665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组合 170"/>
          <p:cNvGrpSpPr/>
          <p:nvPr/>
        </p:nvGrpSpPr>
        <p:grpSpPr>
          <a:xfrm>
            <a:off x="7657426" y="3111034"/>
            <a:ext cx="608450" cy="608450"/>
            <a:chOff x="7657426" y="3111034"/>
            <a:chExt cx="608450" cy="608450"/>
          </a:xfrm>
        </p:grpSpPr>
        <p:sp>
          <p:nvSpPr>
            <p:cNvPr id="47" name="椭圆 46"/>
            <p:cNvSpPr/>
            <p:nvPr/>
          </p:nvSpPr>
          <p:spPr>
            <a:xfrm>
              <a:off x="7657426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770066" y="3223845"/>
              <a:ext cx="383170" cy="382828"/>
              <a:chOff x="7947839" y="2763336"/>
              <a:chExt cx="340064" cy="339760"/>
            </a:xfrm>
          </p:grpSpPr>
          <p:cxnSp>
            <p:nvCxnSpPr>
              <p:cNvPr id="51" name="直接连接符 50"/>
              <p:cNvCxnSpPr/>
              <p:nvPr/>
            </p:nvCxnSpPr>
            <p:spPr>
              <a:xfrm flipH="1">
                <a:off x="8114713" y="2763336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8026168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8120302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 rot="16200000">
                <a:off x="8197903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 rot="16200000">
                <a:off x="8037839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组合 174"/>
          <p:cNvGrpSpPr/>
          <p:nvPr/>
        </p:nvGrpSpPr>
        <p:grpSpPr>
          <a:xfrm>
            <a:off x="3870702" y="3111034"/>
            <a:ext cx="608450" cy="608450"/>
            <a:chOff x="3870702" y="3111034"/>
            <a:chExt cx="608450" cy="608450"/>
          </a:xfrm>
        </p:grpSpPr>
        <p:sp>
          <p:nvSpPr>
            <p:cNvPr id="61" name="椭圆 60"/>
            <p:cNvSpPr/>
            <p:nvPr/>
          </p:nvSpPr>
          <p:spPr>
            <a:xfrm>
              <a:off x="3870702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941528" y="3210432"/>
              <a:ext cx="434598" cy="463321"/>
              <a:chOff x="2389750" y="2485925"/>
              <a:chExt cx="414338" cy="441721"/>
            </a:xfrm>
          </p:grpSpPr>
          <p:sp>
            <p:nvSpPr>
              <p:cNvPr id="68" name="半闭框 67"/>
              <p:cNvSpPr/>
              <p:nvPr/>
            </p:nvSpPr>
            <p:spPr>
              <a:xfrm rot="2700000">
                <a:off x="2508102" y="2485925"/>
                <a:ext cx="205008" cy="205008"/>
              </a:xfrm>
              <a:prstGeom prst="halfFrame">
                <a:avLst>
                  <a:gd fmla="val 17072" name="adj1"/>
                  <a:gd fmla="val 18374" name="adj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rot="2700000">
                <a:off x="2578919" y="2513307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" name="矩形 69"/>
              <p:cNvSpPr/>
              <p:nvPr/>
            </p:nvSpPr>
            <p:spPr>
              <a:xfrm flipH="1" rot="18900000">
                <a:off x="2606293" y="2513308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69" name="组合 168"/>
          <p:cNvGrpSpPr/>
          <p:nvPr/>
        </p:nvGrpSpPr>
        <p:grpSpPr>
          <a:xfrm>
            <a:off x="6542789" y="5155183"/>
            <a:ext cx="747744" cy="608450"/>
            <a:chOff x="6542789" y="5155183"/>
            <a:chExt cx="747744" cy="608450"/>
          </a:xfrm>
        </p:grpSpPr>
        <p:sp>
          <p:nvSpPr>
            <p:cNvPr id="85" name="椭圆 84"/>
            <p:cNvSpPr/>
            <p:nvPr/>
          </p:nvSpPr>
          <p:spPr>
            <a:xfrm>
              <a:off x="6577729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</a:rPr>
                <a:t>M</a:t>
              </a:r>
            </a:p>
          </p:txBody>
        </p:sp>
        <p:cxnSp>
          <p:nvCxnSpPr>
            <p:cNvPr id="94" name="直接连接符 93"/>
            <p:cNvCxnSpPr/>
            <p:nvPr/>
          </p:nvCxnSpPr>
          <p:spPr>
            <a:xfrm flipH="1" flipV="1" rot="16200000">
              <a:off x="6907859" y="5094338"/>
              <a:ext cx="0" cy="7301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7239019" y="5370294"/>
              <a:ext cx="51514" cy="100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988411" y="5155183"/>
            <a:ext cx="608450" cy="636017"/>
            <a:chOff x="4988411" y="5155183"/>
            <a:chExt cx="608450" cy="636017"/>
          </a:xfrm>
        </p:grpSpPr>
        <p:sp>
          <p:nvSpPr>
            <p:cNvPr id="90" name="椭圆 89"/>
            <p:cNvSpPr/>
            <p:nvPr/>
          </p:nvSpPr>
          <p:spPr>
            <a:xfrm>
              <a:off x="4988411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椭圆 96"/>
            <p:cNvSpPr/>
            <p:nvPr/>
          </p:nvSpPr>
          <p:spPr>
            <a:xfrm>
              <a:off x="5232266" y="5246925"/>
              <a:ext cx="120739" cy="1207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弧形 97"/>
            <p:cNvSpPr/>
            <p:nvPr/>
          </p:nvSpPr>
          <p:spPr>
            <a:xfrm rot="5400000">
              <a:off x="5150685" y="5177667"/>
              <a:ext cx="283899" cy="259254"/>
            </a:xfrm>
            <a:prstGeom prst="arc">
              <a:avLst>
                <a:gd fmla="val 16200000" name="adj1"/>
                <a:gd fmla="val 5480708" name="adj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弧形 98"/>
            <p:cNvSpPr/>
            <p:nvPr/>
          </p:nvSpPr>
          <p:spPr>
            <a:xfrm flipV="1" rot="16200000">
              <a:off x="5163007" y="5531946"/>
              <a:ext cx="259254" cy="259254"/>
            </a:xfrm>
            <a:prstGeom prst="arc">
              <a:avLst>
                <a:gd fmla="val 16200000" name="adj1"/>
                <a:gd fmla="val 5480708" name="adj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0" name="直接连接符 99"/>
            <p:cNvCxnSpPr/>
            <p:nvPr/>
          </p:nvCxnSpPr>
          <p:spPr>
            <a:xfrm flipH="1" flipV="1">
              <a:off x="5292634" y="5450820"/>
              <a:ext cx="0" cy="81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4146947" y="4389065"/>
            <a:ext cx="608450" cy="608450"/>
            <a:chOff x="4146947" y="4389065"/>
            <a:chExt cx="608450" cy="608450"/>
          </a:xfrm>
        </p:grpSpPr>
        <p:sp>
          <p:nvSpPr>
            <p:cNvPr id="74" name="椭圆 73"/>
            <p:cNvSpPr/>
            <p:nvPr/>
          </p:nvSpPr>
          <p:spPr>
            <a:xfrm>
              <a:off x="4146947" y="4389065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流程图: 汇总连接 78"/>
            <p:cNvSpPr/>
            <p:nvPr/>
          </p:nvSpPr>
          <p:spPr>
            <a:xfrm>
              <a:off x="4281818" y="4600903"/>
              <a:ext cx="338708" cy="338708"/>
            </a:xfrm>
            <a:prstGeom prst="flowChartSummingJunction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81" name="直接连接符 80"/>
            <p:cNvCxnSpPr/>
            <p:nvPr/>
          </p:nvCxnSpPr>
          <p:spPr>
            <a:xfrm flipH="1" flipV="1">
              <a:off x="4453407" y="4442406"/>
              <a:ext cx="0" cy="1622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4453855" y="4448985"/>
              <a:ext cx="67524" cy="548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7450452" y="4423359"/>
            <a:ext cx="608450" cy="608450"/>
            <a:chOff x="7450452" y="4423359"/>
            <a:chExt cx="608450" cy="608450"/>
          </a:xfrm>
        </p:grpSpPr>
        <p:sp>
          <p:nvSpPr>
            <p:cNvPr id="104" name="椭圆 103"/>
            <p:cNvSpPr/>
            <p:nvPr/>
          </p:nvSpPr>
          <p:spPr>
            <a:xfrm>
              <a:off x="7450452" y="4423359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H="1" flipV="1">
              <a:off x="7756912" y="4476700"/>
              <a:ext cx="0" cy="16225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106"/>
            <p:cNvSpPr/>
            <p:nvPr/>
          </p:nvSpPr>
          <p:spPr>
            <a:xfrm>
              <a:off x="7757359" y="4483279"/>
              <a:ext cx="67524" cy="548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613353" y="4636058"/>
              <a:ext cx="282647" cy="20314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等腰三角形 108"/>
            <p:cNvSpPr/>
            <p:nvPr/>
          </p:nvSpPr>
          <p:spPr>
            <a:xfrm flipV="1">
              <a:off x="7612057" y="4839293"/>
              <a:ext cx="283943" cy="101079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7586798" y="2038721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获得自我的肯定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252535" y="3248378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被别人需要的爱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057322" y="4516270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获得绝对的肯定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7314345" y="5244509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深度体验美好感受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628573" y="3254106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获得自在快乐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965432" y="4476416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被别人保护和关怀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2802718" y="5318411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思想上掌握和满足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209064" y="2036055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获得掌控和征服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5018670" y="948826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/>
              <a:t>社会人际和谐</a:t>
            </a:r>
          </a:p>
        </p:txBody>
      </p:sp>
      <p:cxnSp>
        <p:nvCxnSpPr>
          <p:cNvPr id="130" name="直接连接符 129"/>
          <p:cNvCxnSpPr>
            <a:stCxn id="74" idx="6"/>
            <a:endCxn id="19" idx="4"/>
          </p:cNvCxnSpPr>
          <p:nvPr/>
        </p:nvCxnSpPr>
        <p:spPr>
          <a:xfrm flipV="1">
            <a:off x="4755397" y="1984310"/>
            <a:ext cx="1345403" cy="27089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104" idx="2"/>
            <a:endCxn id="19" idx="4"/>
          </p:cNvCxnSpPr>
          <p:nvPr/>
        </p:nvCxnSpPr>
        <p:spPr>
          <a:xfrm flipH="1" flipV="1">
            <a:off x="6100800" y="1984310"/>
            <a:ext cx="1349652" cy="27432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stCxn id="104" idx="2"/>
            <a:endCxn id="74" idx="6"/>
          </p:cNvCxnSpPr>
          <p:nvPr/>
        </p:nvCxnSpPr>
        <p:spPr>
          <a:xfrm flipH="1" flipV="1">
            <a:off x="4755397" y="4693290"/>
            <a:ext cx="2695055" cy="342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stCxn id="85" idx="0"/>
            <a:endCxn id="47" idx="2"/>
          </p:cNvCxnSpPr>
          <p:nvPr/>
        </p:nvCxnSpPr>
        <p:spPr>
          <a:xfrm flipV="1">
            <a:off x="6881953" y="3415259"/>
            <a:ext cx="775473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33" idx="5"/>
            <a:endCxn id="47" idx="2"/>
          </p:cNvCxnSpPr>
          <p:nvPr/>
        </p:nvCxnSpPr>
        <p:spPr>
          <a:xfrm>
            <a:off x="4945627" y="2456421"/>
            <a:ext cx="2711799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33" idx="5"/>
            <a:endCxn id="90" idx="0"/>
          </p:cNvCxnSpPr>
          <p:nvPr/>
        </p:nvCxnSpPr>
        <p:spPr>
          <a:xfrm>
            <a:off x="4945627" y="2456421"/>
            <a:ext cx="347008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61" idx="6"/>
            <a:endCxn id="90" idx="0"/>
          </p:cNvCxnSpPr>
          <p:nvPr/>
        </p:nvCxnSpPr>
        <p:spPr>
          <a:xfrm>
            <a:off x="4479152" y="3415259"/>
            <a:ext cx="813484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>
            <a:stCxn id="61" idx="6"/>
            <a:endCxn id="28" idx="3"/>
          </p:cNvCxnSpPr>
          <p:nvPr/>
        </p:nvCxnSpPr>
        <p:spPr>
          <a:xfrm flipV="1">
            <a:off x="4479152" y="2456421"/>
            <a:ext cx="2613561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>
            <a:stCxn id="85" idx="0"/>
            <a:endCxn id="28" idx="3"/>
          </p:cNvCxnSpPr>
          <p:nvPr/>
        </p:nvCxnSpPr>
        <p:spPr>
          <a:xfrm flipV="1">
            <a:off x="6881953" y="2456421"/>
            <a:ext cx="210759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3674535"/>
      </p:ext>
    </p:extLst>
  </p:cSld>
  <p:clrMapOvr>
    <a:masterClrMapping/>
  </p:clrMapOvr>
  <mc:AlternateContent>
    <mc:Choice Requires="p14">
      <p:transition advTm="3000" p14:dur="700" spd="med">
        <p:fade/>
      </p:transition>
    </mc:Choice>
    <mc:Fallback>
      <p:transition advTm="3000"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九型人格根本恐惧（抗拒来源）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E0143DC-28AF-4558-AA78-4AA2AE814C10}" type="slidenum">
              <a:rPr altLang="en-US" lang="zh-CN" smtClean="0"/>
              <a:t>12</a:t>
            </a:fld>
          </a:p>
        </p:txBody>
      </p:sp>
      <p:grpSp>
        <p:nvGrpSpPr>
          <p:cNvPr id="15" name="组合 14"/>
          <p:cNvGrpSpPr/>
          <p:nvPr/>
        </p:nvGrpSpPr>
        <p:grpSpPr>
          <a:xfrm rot="3578388">
            <a:off x="4356388" y="1904588"/>
            <a:ext cx="3479226" cy="3479224"/>
            <a:chOff x="3839796" y="1540931"/>
            <a:chExt cx="4291204" cy="4291203"/>
          </a:xfrm>
        </p:grpSpPr>
        <p:sp>
          <p:nvSpPr>
            <p:cNvPr id="12" name="任意多边形 11"/>
            <p:cNvSpPr/>
            <p:nvPr/>
          </p:nvSpPr>
          <p:spPr>
            <a:xfrm>
              <a:off x="3839796" y="1540931"/>
              <a:ext cx="4291203" cy="4291203"/>
            </a:xfrm>
            <a:custGeom>
              <a:gdLst>
                <a:gd fmla="*/ 2145601 w 4291203" name="connsiteX0"/>
                <a:gd fmla="*/ 0 h 4291203" name="connsiteY0"/>
                <a:gd fmla="*/ 4003747 w 4291203" name="connsiteX1"/>
                <a:gd fmla="*/ 1072801 h 4291203" name="connsiteY1"/>
                <a:gd fmla="*/ 4003747 w 4291203" name="connsiteX2"/>
                <a:gd fmla="*/ 3218403 h 4291203" name="connsiteY2"/>
                <a:gd fmla="*/ 2145602 w 4291203" name="connsiteX3"/>
                <a:gd fmla="*/ 2145602 h 4291203" name="connsiteY3"/>
                <a:gd fmla="*/ 2145601 w 4291203" name="connsiteX4"/>
                <a:gd fmla="*/ 0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2145601" y="0"/>
                  </a:moveTo>
                  <a:cubicBezTo>
                    <a:pt x="2912151" y="0"/>
                    <a:pt x="3620472" y="408949"/>
                    <a:pt x="4003747" y="1072801"/>
                  </a:cubicBezTo>
                  <a:cubicBezTo>
                    <a:pt x="4387022" y="1736653"/>
                    <a:pt x="4387022" y="2554551"/>
                    <a:pt x="4003747" y="3218403"/>
                  </a:cubicBezTo>
                  <a:lnTo>
                    <a:pt x="2145602" y="2145602"/>
                  </a:lnTo>
                  <a:cubicBezTo>
                    <a:pt x="2145602" y="1430401"/>
                    <a:pt x="2145601" y="715201"/>
                    <a:pt x="2145601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121043" lIns="2385156" numCol="1" rIns="554244" spcCol="1270" spcFirstLastPara="0" tIns="843899" vert="horz" wrap="square">
              <a:noAutofit/>
            </a:bodyPr>
            <a:lstStyle/>
            <a:p>
              <a:pPr algn="ctr" defTabSz="18224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41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839797" y="1540931"/>
              <a:ext cx="4291203" cy="4291203"/>
            </a:xfrm>
            <a:custGeom>
              <a:gdLst>
                <a:gd fmla="*/ 4003747 w 4291203" name="connsiteX0"/>
                <a:gd fmla="*/ 3218402 h 4291203" name="connsiteY0"/>
                <a:gd fmla="*/ 2145601 w 4291203" name="connsiteX1"/>
                <a:gd fmla="*/ 4291203 h 4291203" name="connsiteY1"/>
                <a:gd fmla="*/ 287455 w 4291203" name="connsiteX2"/>
                <a:gd fmla="*/ 3218402 h 4291203" name="connsiteY2"/>
                <a:gd fmla="*/ 2145602 w 4291203" name="connsiteX3"/>
                <a:gd fmla="*/ 2145602 h 4291203" name="connsiteY3"/>
                <a:gd fmla="*/ 4003747 w 4291203" name="connsiteX4"/>
                <a:gd fmla="*/ 3218402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4003747" y="3218402"/>
                  </a:moveTo>
                  <a:cubicBezTo>
                    <a:pt x="3620472" y="3882254"/>
                    <a:pt x="2912151" y="4291203"/>
                    <a:pt x="2145601" y="4291203"/>
                  </a:cubicBezTo>
                  <a:cubicBezTo>
                    <a:pt x="1379051" y="4291203"/>
                    <a:pt x="670730" y="3882254"/>
                    <a:pt x="287455" y="3218402"/>
                  </a:cubicBezTo>
                  <a:lnTo>
                    <a:pt x="2145602" y="2145602"/>
                  </a:lnTo>
                  <a:lnTo>
                    <a:pt x="4003747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25280" lIns="1244823" numCol="1" rIns="1244822" spcCol="1270" spcFirstLastPara="0" tIns="2777394" vert="horz" wrap="square">
              <a:noAutofit/>
            </a:bodyPr>
            <a:lstStyle/>
            <a:p>
              <a:pPr algn="ctr" defTabSz="24447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55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839797" y="1540931"/>
              <a:ext cx="4291203" cy="4291203"/>
            </a:xfrm>
            <a:custGeom>
              <a:gdLst>
                <a:gd fmla="*/ 287456 w 4291203" name="connsiteX0"/>
                <a:gd fmla="*/ 3218402 h 4291203" name="connsiteY0"/>
                <a:gd fmla="*/ 287456 w 4291203" name="connsiteX1"/>
                <a:gd fmla="*/ 1072800 h 4291203" name="connsiteY1"/>
                <a:gd fmla="*/ 2145602 w 4291203" name="connsiteX2"/>
                <a:gd fmla="*/ -1 h 4291203" name="connsiteY2"/>
                <a:gd fmla="*/ 2145602 w 4291203" name="connsiteX3"/>
                <a:gd fmla="*/ 2145602 h 4291203" name="connsiteY3"/>
                <a:gd fmla="*/ 287456 w 4291203" name="connsiteX4"/>
                <a:gd fmla="*/ 3218402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287456" y="3218402"/>
                  </a:moveTo>
                  <a:cubicBezTo>
                    <a:pt x="-95819" y="2554550"/>
                    <a:pt x="-95819" y="1736652"/>
                    <a:pt x="287456" y="1072800"/>
                  </a:cubicBezTo>
                  <a:cubicBezTo>
                    <a:pt x="670731" y="408948"/>
                    <a:pt x="1379052" y="-1"/>
                    <a:pt x="2145602" y="-1"/>
                  </a:cubicBezTo>
                  <a:lnTo>
                    <a:pt x="2145602" y="2145602"/>
                  </a:lnTo>
                  <a:lnTo>
                    <a:pt x="287456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069957" lIns="511842" numCol="1" rIns="2427558" spcCol="1270" spcFirstLastPara="0" tIns="894985" vert="horz" wrap="square">
              <a:noAutofit/>
            </a:bodyPr>
            <a:lstStyle/>
            <a:p>
              <a:pPr algn="ctr" defTabSz="18224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410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752981" y="2884472"/>
            <a:ext cx="68095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本能主导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2266" y="3591128"/>
            <a:ext cx="86119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</a:rPr>
              <a:t>思考主导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66914" y="3595526"/>
            <a:ext cx="8450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情感主导</a:t>
            </a:r>
          </a:p>
        </p:txBody>
      </p:sp>
      <p:grpSp>
        <p:nvGrpSpPr>
          <p:cNvPr id="173" name="组合 172"/>
          <p:cNvGrpSpPr/>
          <p:nvPr/>
        </p:nvGrpSpPr>
        <p:grpSpPr>
          <a:xfrm>
            <a:off x="5737294" y="1375861"/>
            <a:ext cx="726032" cy="608450"/>
            <a:chOff x="5737294" y="1375861"/>
            <a:chExt cx="726032" cy="608450"/>
          </a:xfrm>
        </p:grpSpPr>
        <p:sp>
          <p:nvSpPr>
            <p:cNvPr id="19" name="椭圆 18"/>
            <p:cNvSpPr/>
            <p:nvPr/>
          </p:nvSpPr>
          <p:spPr>
            <a:xfrm>
              <a:off x="5796575" y="1375861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737294" y="1527150"/>
              <a:ext cx="726032" cy="305872"/>
              <a:chOff x="5773388" y="1429669"/>
              <a:chExt cx="644354" cy="27146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960269" y="1429669"/>
                <a:ext cx="271462" cy="271462"/>
                <a:chOff x="5932669" y="1402168"/>
                <a:chExt cx="271462" cy="271462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5978400" y="1447899"/>
                  <a:ext cx="180000" cy="180000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5932669" y="1402168"/>
                  <a:ext cx="271462" cy="271462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4" name="弧形 23"/>
              <p:cNvSpPr/>
              <p:nvPr/>
            </p:nvSpPr>
            <p:spPr>
              <a:xfrm>
                <a:off x="5773388" y="1475400"/>
                <a:ext cx="180000" cy="180000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弧形 24"/>
              <p:cNvSpPr/>
              <p:nvPr/>
            </p:nvSpPr>
            <p:spPr>
              <a:xfrm flipH="1">
                <a:off x="6237742" y="1475400"/>
                <a:ext cx="180000" cy="180000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7003607" y="1937077"/>
            <a:ext cx="608450" cy="608450"/>
            <a:chOff x="7003607" y="1937077"/>
            <a:chExt cx="608450" cy="608450"/>
          </a:xfrm>
        </p:grpSpPr>
        <p:sp>
          <p:nvSpPr>
            <p:cNvPr id="28" name="椭圆 27"/>
            <p:cNvSpPr/>
            <p:nvPr/>
          </p:nvSpPr>
          <p:spPr>
            <a:xfrm>
              <a:off x="7003607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7125382" y="2026570"/>
              <a:ext cx="364901" cy="365687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82076" y="2239233"/>
              <a:ext cx="51514" cy="1530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426283" y="1937077"/>
            <a:ext cx="608450" cy="608450"/>
            <a:chOff x="4426283" y="1937077"/>
            <a:chExt cx="608450" cy="608450"/>
          </a:xfrm>
        </p:grpSpPr>
        <p:sp>
          <p:nvSpPr>
            <p:cNvPr id="33" name="椭圆 32"/>
            <p:cNvSpPr/>
            <p:nvPr/>
          </p:nvSpPr>
          <p:spPr>
            <a:xfrm>
              <a:off x="4426283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519330" y="2084457"/>
              <a:ext cx="422357" cy="406662"/>
              <a:chOff x="3487136" y="1383506"/>
              <a:chExt cx="545306" cy="525042"/>
            </a:xfrm>
          </p:grpSpPr>
          <p:sp>
            <p:nvSpPr>
              <p:cNvPr id="34" name="等腰三角形 33"/>
              <p:cNvSpPr/>
              <p:nvPr/>
            </p:nvSpPr>
            <p:spPr>
              <a:xfrm flipV="1">
                <a:off x="3697710" y="1814944"/>
                <a:ext cx="124157" cy="93604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487136" y="1383506"/>
                <a:ext cx="545306" cy="394482"/>
              </a:xfrm>
              <a:custGeom>
                <a:gdLst>
                  <a:gd fmla="*/ 0 w 545306" name="connsiteX0"/>
                  <a:gd fmla="*/ 0 h 394482" name="connsiteY0"/>
                  <a:gd fmla="*/ 545306 w 545306" name="connsiteX1"/>
                  <a:gd fmla="*/ 0 h 394482" name="connsiteY1"/>
                  <a:gd fmla="*/ 545306 w 545306" name="connsiteX2"/>
                  <a:gd fmla="*/ 158794 h 394482" name="connsiteY2"/>
                  <a:gd fmla="*/ 544180 w 545306" name="connsiteX3"/>
                  <a:gd fmla="*/ 158794 h 394482" name="connsiteY3"/>
                  <a:gd fmla="*/ 544180 w 545306" name="connsiteX4"/>
                  <a:gd fmla="*/ 394482 h 394482" name="connsiteY4"/>
                  <a:gd fmla="*/ 407658 w 545306" name="connsiteX5"/>
                  <a:gd fmla="*/ 394482 h 394482" name="connsiteY5"/>
                  <a:gd fmla="*/ 407658 w 545306" name="connsiteX6"/>
                  <a:gd fmla="*/ 158794 h 394482" name="connsiteY6"/>
                  <a:gd fmla="*/ 136522 w 545306" name="connsiteX7"/>
                  <a:gd fmla="*/ 158794 h 394482" name="connsiteY7"/>
                  <a:gd fmla="*/ 136522 w 545306" name="connsiteX8"/>
                  <a:gd fmla="*/ 394482 h 394482" name="connsiteY8"/>
                  <a:gd fmla="*/ 0 w 545306" name="connsiteX9"/>
                  <a:gd fmla="*/ 394482 h 394482" name="connsiteY9"/>
                  <a:gd fmla="*/ 0 w 545306" name="connsiteX10"/>
                  <a:gd fmla="*/ 158794 h 394482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394482" w="545306">
                    <a:moveTo>
                      <a:pt x="0" y="0"/>
                    </a:moveTo>
                    <a:lnTo>
                      <a:pt x="545306" y="0"/>
                    </a:lnTo>
                    <a:lnTo>
                      <a:pt x="545306" y="158794"/>
                    </a:lnTo>
                    <a:lnTo>
                      <a:pt x="544180" y="158794"/>
                    </a:lnTo>
                    <a:lnTo>
                      <a:pt x="544180" y="394482"/>
                    </a:lnTo>
                    <a:lnTo>
                      <a:pt x="407658" y="394482"/>
                    </a:lnTo>
                    <a:lnTo>
                      <a:pt x="407658" y="158794"/>
                    </a:lnTo>
                    <a:lnTo>
                      <a:pt x="136522" y="158794"/>
                    </a:lnTo>
                    <a:lnTo>
                      <a:pt x="136522" y="394482"/>
                    </a:lnTo>
                    <a:lnTo>
                      <a:pt x="0" y="394482"/>
                    </a:lnTo>
                    <a:lnTo>
                      <a:pt x="0" y="158794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1" name="直接连接符 40"/>
              <p:cNvCxnSpPr>
                <a:endCxn id="34" idx="3"/>
              </p:cNvCxnSpPr>
              <p:nvPr/>
            </p:nvCxnSpPr>
            <p:spPr>
              <a:xfrm flipH="1">
                <a:off x="3759789" y="1538288"/>
                <a:ext cx="0" cy="27665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组合 170"/>
          <p:cNvGrpSpPr/>
          <p:nvPr/>
        </p:nvGrpSpPr>
        <p:grpSpPr>
          <a:xfrm>
            <a:off x="7657426" y="3111034"/>
            <a:ext cx="608450" cy="608450"/>
            <a:chOff x="7657426" y="3111034"/>
            <a:chExt cx="608450" cy="608450"/>
          </a:xfrm>
        </p:grpSpPr>
        <p:sp>
          <p:nvSpPr>
            <p:cNvPr id="47" name="椭圆 46"/>
            <p:cNvSpPr/>
            <p:nvPr/>
          </p:nvSpPr>
          <p:spPr>
            <a:xfrm>
              <a:off x="7657426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770066" y="3223845"/>
              <a:ext cx="383170" cy="382828"/>
              <a:chOff x="7947839" y="2763336"/>
              <a:chExt cx="340064" cy="339760"/>
            </a:xfrm>
          </p:grpSpPr>
          <p:cxnSp>
            <p:nvCxnSpPr>
              <p:cNvPr id="51" name="直接连接符 50"/>
              <p:cNvCxnSpPr/>
              <p:nvPr/>
            </p:nvCxnSpPr>
            <p:spPr>
              <a:xfrm flipH="1">
                <a:off x="8114713" y="2763336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8026168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8120302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 rot="16200000">
                <a:off x="8197903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 rot="16200000">
                <a:off x="8037839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组合 174"/>
          <p:cNvGrpSpPr/>
          <p:nvPr/>
        </p:nvGrpSpPr>
        <p:grpSpPr>
          <a:xfrm>
            <a:off x="3870702" y="3111034"/>
            <a:ext cx="608450" cy="608450"/>
            <a:chOff x="3870702" y="3111034"/>
            <a:chExt cx="608450" cy="608450"/>
          </a:xfrm>
        </p:grpSpPr>
        <p:sp>
          <p:nvSpPr>
            <p:cNvPr id="61" name="椭圆 60"/>
            <p:cNvSpPr/>
            <p:nvPr/>
          </p:nvSpPr>
          <p:spPr>
            <a:xfrm>
              <a:off x="3870702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941528" y="3210432"/>
              <a:ext cx="434598" cy="463321"/>
              <a:chOff x="2389750" y="2485925"/>
              <a:chExt cx="414338" cy="441721"/>
            </a:xfrm>
          </p:grpSpPr>
          <p:sp>
            <p:nvSpPr>
              <p:cNvPr id="68" name="半闭框 67"/>
              <p:cNvSpPr/>
              <p:nvPr/>
            </p:nvSpPr>
            <p:spPr>
              <a:xfrm rot="2700000">
                <a:off x="2508102" y="2485925"/>
                <a:ext cx="205008" cy="205008"/>
              </a:xfrm>
              <a:prstGeom prst="halfFrame">
                <a:avLst>
                  <a:gd fmla="val 17072" name="adj1"/>
                  <a:gd fmla="val 18374" name="adj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rot="2700000">
                <a:off x="2578919" y="2513307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" name="矩形 69"/>
              <p:cNvSpPr/>
              <p:nvPr/>
            </p:nvSpPr>
            <p:spPr>
              <a:xfrm flipH="1" rot="18900000">
                <a:off x="2606293" y="2513308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69" name="组合 168"/>
          <p:cNvGrpSpPr/>
          <p:nvPr/>
        </p:nvGrpSpPr>
        <p:grpSpPr>
          <a:xfrm>
            <a:off x="6542789" y="5155183"/>
            <a:ext cx="747744" cy="608450"/>
            <a:chOff x="6542789" y="5155183"/>
            <a:chExt cx="747744" cy="608450"/>
          </a:xfrm>
        </p:grpSpPr>
        <p:sp>
          <p:nvSpPr>
            <p:cNvPr id="85" name="椭圆 84"/>
            <p:cNvSpPr/>
            <p:nvPr/>
          </p:nvSpPr>
          <p:spPr>
            <a:xfrm>
              <a:off x="6577729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</a:rPr>
                <a:t>M</a:t>
              </a:r>
            </a:p>
          </p:txBody>
        </p:sp>
        <p:cxnSp>
          <p:nvCxnSpPr>
            <p:cNvPr id="94" name="直接连接符 93"/>
            <p:cNvCxnSpPr/>
            <p:nvPr/>
          </p:nvCxnSpPr>
          <p:spPr>
            <a:xfrm flipH="1" flipV="1" rot="16200000">
              <a:off x="6907859" y="5094338"/>
              <a:ext cx="0" cy="7301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7239019" y="5370294"/>
              <a:ext cx="51514" cy="100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988411" y="5155183"/>
            <a:ext cx="608450" cy="636017"/>
            <a:chOff x="4988411" y="5155183"/>
            <a:chExt cx="608450" cy="636017"/>
          </a:xfrm>
        </p:grpSpPr>
        <p:sp>
          <p:nvSpPr>
            <p:cNvPr id="90" name="椭圆 89"/>
            <p:cNvSpPr/>
            <p:nvPr/>
          </p:nvSpPr>
          <p:spPr>
            <a:xfrm>
              <a:off x="4988411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椭圆 96"/>
            <p:cNvSpPr/>
            <p:nvPr/>
          </p:nvSpPr>
          <p:spPr>
            <a:xfrm>
              <a:off x="5232266" y="5246925"/>
              <a:ext cx="120739" cy="1207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弧形 97"/>
            <p:cNvSpPr/>
            <p:nvPr/>
          </p:nvSpPr>
          <p:spPr>
            <a:xfrm rot="5400000">
              <a:off x="5150685" y="5177667"/>
              <a:ext cx="283899" cy="259254"/>
            </a:xfrm>
            <a:prstGeom prst="arc">
              <a:avLst>
                <a:gd fmla="val 16200000" name="adj1"/>
                <a:gd fmla="val 5480708" name="adj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弧形 98"/>
            <p:cNvSpPr/>
            <p:nvPr/>
          </p:nvSpPr>
          <p:spPr>
            <a:xfrm flipV="1" rot="16200000">
              <a:off x="5163007" y="5531946"/>
              <a:ext cx="259254" cy="259254"/>
            </a:xfrm>
            <a:prstGeom prst="arc">
              <a:avLst>
                <a:gd fmla="val 16200000" name="adj1"/>
                <a:gd fmla="val 5480708" name="adj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0" name="直接连接符 99"/>
            <p:cNvCxnSpPr/>
            <p:nvPr/>
          </p:nvCxnSpPr>
          <p:spPr>
            <a:xfrm flipH="1" flipV="1">
              <a:off x="5292634" y="5450820"/>
              <a:ext cx="0" cy="81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4146947" y="4389065"/>
            <a:ext cx="608450" cy="608450"/>
            <a:chOff x="4146947" y="4389065"/>
            <a:chExt cx="608450" cy="608450"/>
          </a:xfrm>
        </p:grpSpPr>
        <p:sp>
          <p:nvSpPr>
            <p:cNvPr id="74" name="椭圆 73"/>
            <p:cNvSpPr/>
            <p:nvPr/>
          </p:nvSpPr>
          <p:spPr>
            <a:xfrm>
              <a:off x="4146947" y="4389065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流程图: 汇总连接 78"/>
            <p:cNvSpPr/>
            <p:nvPr/>
          </p:nvSpPr>
          <p:spPr>
            <a:xfrm>
              <a:off x="4281818" y="4600903"/>
              <a:ext cx="338708" cy="338708"/>
            </a:xfrm>
            <a:prstGeom prst="flowChartSummingJunction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81" name="直接连接符 80"/>
            <p:cNvCxnSpPr/>
            <p:nvPr/>
          </p:nvCxnSpPr>
          <p:spPr>
            <a:xfrm flipH="1" flipV="1">
              <a:off x="4453407" y="4442406"/>
              <a:ext cx="0" cy="1622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4453855" y="4448985"/>
              <a:ext cx="67524" cy="548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7450452" y="4423359"/>
            <a:ext cx="608450" cy="608450"/>
            <a:chOff x="7450452" y="4423359"/>
            <a:chExt cx="608450" cy="608450"/>
          </a:xfrm>
        </p:grpSpPr>
        <p:sp>
          <p:nvSpPr>
            <p:cNvPr id="104" name="椭圆 103"/>
            <p:cNvSpPr/>
            <p:nvPr/>
          </p:nvSpPr>
          <p:spPr>
            <a:xfrm>
              <a:off x="7450452" y="4423359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H="1" flipV="1">
              <a:off x="7756912" y="4476700"/>
              <a:ext cx="0" cy="16225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106"/>
            <p:cNvSpPr/>
            <p:nvPr/>
          </p:nvSpPr>
          <p:spPr>
            <a:xfrm>
              <a:off x="7757359" y="4483279"/>
              <a:ext cx="67524" cy="548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613353" y="4636058"/>
              <a:ext cx="282647" cy="20314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等腰三角形 108"/>
            <p:cNvSpPr/>
            <p:nvPr/>
          </p:nvSpPr>
          <p:spPr>
            <a:xfrm flipV="1">
              <a:off x="7612057" y="4839293"/>
              <a:ext cx="283943" cy="101079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7586798" y="2038721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事情做错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252535" y="3248378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被冷落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057322" y="4516270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事情失败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7314345" y="5244509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有缺陷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628573" y="3254106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被约束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965432" y="4476416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被欺骗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2802718" y="5318411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无知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209064" y="2036055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失去控制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5018670" y="948826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/>
              <a:t>矛盾冲突</a:t>
            </a:r>
          </a:p>
        </p:txBody>
      </p:sp>
      <p:cxnSp>
        <p:nvCxnSpPr>
          <p:cNvPr id="130" name="直接连接符 129"/>
          <p:cNvCxnSpPr>
            <a:stCxn id="74" idx="6"/>
            <a:endCxn id="19" idx="4"/>
          </p:cNvCxnSpPr>
          <p:nvPr/>
        </p:nvCxnSpPr>
        <p:spPr>
          <a:xfrm flipV="1">
            <a:off x="4755397" y="1984310"/>
            <a:ext cx="1345403" cy="27089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104" idx="2"/>
            <a:endCxn id="19" idx="4"/>
          </p:cNvCxnSpPr>
          <p:nvPr/>
        </p:nvCxnSpPr>
        <p:spPr>
          <a:xfrm flipH="1" flipV="1">
            <a:off x="6100800" y="1984310"/>
            <a:ext cx="1349652" cy="27432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stCxn id="104" idx="2"/>
            <a:endCxn id="74" idx="6"/>
          </p:cNvCxnSpPr>
          <p:nvPr/>
        </p:nvCxnSpPr>
        <p:spPr>
          <a:xfrm flipH="1" flipV="1">
            <a:off x="4755397" y="4693290"/>
            <a:ext cx="2695055" cy="342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stCxn id="85" idx="0"/>
            <a:endCxn id="47" idx="2"/>
          </p:cNvCxnSpPr>
          <p:nvPr/>
        </p:nvCxnSpPr>
        <p:spPr>
          <a:xfrm flipV="1">
            <a:off x="6881953" y="3415259"/>
            <a:ext cx="775473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33" idx="5"/>
            <a:endCxn id="47" idx="2"/>
          </p:cNvCxnSpPr>
          <p:nvPr/>
        </p:nvCxnSpPr>
        <p:spPr>
          <a:xfrm>
            <a:off x="4945627" y="2456421"/>
            <a:ext cx="2711799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33" idx="5"/>
            <a:endCxn id="90" idx="0"/>
          </p:cNvCxnSpPr>
          <p:nvPr/>
        </p:nvCxnSpPr>
        <p:spPr>
          <a:xfrm>
            <a:off x="4945627" y="2456421"/>
            <a:ext cx="347008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61" idx="6"/>
            <a:endCxn id="90" idx="0"/>
          </p:cNvCxnSpPr>
          <p:nvPr/>
        </p:nvCxnSpPr>
        <p:spPr>
          <a:xfrm>
            <a:off x="4479152" y="3415259"/>
            <a:ext cx="813484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>
            <a:stCxn id="61" idx="6"/>
            <a:endCxn id="28" idx="3"/>
          </p:cNvCxnSpPr>
          <p:nvPr/>
        </p:nvCxnSpPr>
        <p:spPr>
          <a:xfrm flipV="1">
            <a:off x="4479152" y="2456421"/>
            <a:ext cx="2613561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>
            <a:stCxn id="85" idx="0"/>
            <a:endCxn id="28" idx="3"/>
          </p:cNvCxnSpPr>
          <p:nvPr/>
        </p:nvCxnSpPr>
        <p:spPr>
          <a:xfrm flipV="1">
            <a:off x="6881953" y="2456421"/>
            <a:ext cx="210759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02182790"/>
      </p:ext>
    </p:extLst>
  </p:cSld>
  <p:clrMapOvr>
    <a:masterClrMapping/>
  </p:clrMapOvr>
  <mc:AlternateContent>
    <mc:Choice Requires="p14">
      <p:transition advTm="3000" p14:dur="700" spd="med">
        <p:fade/>
      </p:transition>
    </mc:Choice>
    <mc:Fallback>
      <p:transition advTm="3000"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学习九型人格的禁忌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 marL="457200">
              <a:buFont typeface="+mj-lt"/>
              <a:buAutoNum type="arabicPeriod"/>
            </a:pPr>
            <a:r>
              <a:rPr altLang="en-US" lang="zh-CN" smtClean="0"/>
              <a:t>别在未能全面掌握时，瞎贴标签，随便   判断别人属于哪一个类型，因为这样做很容易触犯别人性格里的禁忌。</a:t>
            </a:r>
          </a:p>
          <a:p>
            <a:pPr indent="-457200" marL="457200">
              <a:buFont typeface="+mj-lt"/>
              <a:buAutoNum type="arabicPeriod"/>
            </a:pPr>
            <a:r>
              <a:rPr altLang="en-US" lang="zh-CN" smtClean="0"/>
              <a:t>别把别人看作是类型的代表，因为他们是他们自己，而不是一种类型。</a:t>
            </a:r>
          </a:p>
          <a:p>
            <a:pPr indent="-457200" marL="457200">
              <a:buFont typeface="+mj-lt"/>
              <a:buAutoNum type="arabicPeriod"/>
            </a:pPr>
            <a:r>
              <a:rPr altLang="en-US" lang="zh-CN" smtClean="0"/>
              <a:t>别把这套学问的「教条」套在别人身上。</a:t>
            </a:r>
          </a:p>
          <a:p>
            <a:pPr indent="-457200" marL="457200">
              <a:buFont typeface="+mj-lt"/>
              <a:buAutoNum type="arabicPeriod"/>
            </a:pPr>
            <a:r>
              <a:rPr altLang="en-US" lang="zh-CN" smtClean="0"/>
              <a:t>别利用你的类型当作行为的借口。</a:t>
            </a:r>
          </a:p>
          <a:p>
            <a:pPr indent="-457200" marL="457200">
              <a:buFont typeface="+mj-lt"/>
              <a:buAutoNum type="arabicPeriod"/>
            </a:pPr>
            <a:r>
              <a:rPr altLang="en-US" lang="zh-CN" smtClean="0"/>
              <a:t>别把「九型人格」当作茶余饭后的游戏。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26E8B40-E324-4B45-8710-DD6C7C611577}" type="slidenum">
              <a:rPr altLang="en-US" lang="zh-CN" smtClean="0"/>
              <a:t>13</a:t>
            </a:fld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98664" y="2691200"/>
            <a:ext cx="3755136" cy="3791712"/>
          </a:xfrm>
          <a:prstGeom prst="rect">
            <a:avLst/>
          </a:prstGeom>
        </p:spPr>
      </p:pic>
    </p:spTree>
    <p:extLst>
      <p:ext uri="{BB962C8B-B14F-4D97-AF65-F5344CB8AC3E}">
        <p14:creationId val="899334107"/>
      </p:ext>
    </p:extLst>
  </p:cSld>
  <p:clrMapOvr>
    <a:masterClrMapping/>
  </p:clrMapOvr>
  <mc:AlternateContent>
    <mc:Choice Requires="p14">
      <p:transition advTm="3000" p14:dur="3000" spd="slow">
        <p14:shred/>
      </p:transition>
    </mc:Choice>
    <mc:Fallback>
      <p:transition advTm="3000"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“情感型”性格特征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E107BC9-942F-4BA3-8EA1-0334DD34FEEB}" type="slidenum">
              <a:rPr altLang="en-US" lang="zh-CN" smtClean="0"/>
              <a:t>14</a:t>
            </a:fld>
          </a:p>
        </p:txBody>
      </p:sp>
    </p:spTree>
    <p:extLst>
      <p:ext uri="{BB962C8B-B14F-4D97-AF65-F5344CB8AC3E}">
        <p14:creationId val="1021691349"/>
      </p:ext>
    </p:extLst>
  </p:cSld>
  <p:clrMapOvr>
    <a:masterClrMapping/>
  </p:clrMapOvr>
  <mc:AlternateContent>
    <mc:Choice Requires="p15">
      <p:transition advTm="3000" p14:dur="2000" spd="slow">
        <p15:prstTrans prst="prestige"/>
      </p:transition>
    </mc:Choice>
    <mc:Fallback>
      <p:transition advTm="3000"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助人型－性格特征</a:t>
            </a:r>
          </a:p>
        </p:txBody>
      </p:sp>
      <p:sp>
        <p:nvSpPr>
          <p:cNvPr id="7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lang="zh-CN" smtClean="0"/>
              <a:t>感性、天生的同理心，乐于助人、主动、取悦人，时常感觉自己付出的不够，强调别人需求，忽略自己的需求，甘于牺牲、有[感情帐簿] 对爱的极度需求；戏剧化（吸引注意），拒绝别人帮助，语气柔和，喜欢与人身体接触。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6D146ED3-3A0A-4D99-9E69-B71403079D62}" type="slidenum">
              <a:rPr altLang="en-US" lang="zh-CN" smtClean="0"/>
              <a:t>15</a:t>
            </a:fld>
          </a:p>
        </p:txBody>
      </p:sp>
      <p:sp>
        <p:nvSpPr>
          <p:cNvPr id="8" name="矩形 7"/>
          <p:cNvSpPr/>
          <p:nvPr/>
        </p:nvSpPr>
        <p:spPr>
          <a:xfrm>
            <a:off x="948000" y="3592209"/>
            <a:ext cx="10296000" cy="223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3600">
                <a:solidFill>
                  <a:schemeClr val="accent2"/>
                </a:solidFill>
              </a:rPr>
              <a:t>「用有限的生命，投入到无限的为人民服务中去。」</a:t>
            </a:r>
          </a:p>
          <a:p>
            <a:pPr>
              <a:lnSpc>
                <a:spcPct val="130000"/>
              </a:lnSpc>
            </a:pPr>
            <a:r>
              <a:rPr altLang="en-US" lang="zh-CN" sz="3600">
                <a:solidFill>
                  <a:schemeClr val="accent2"/>
                </a:solidFill>
              </a:rPr>
              <a:t>　　　                 　　　— 雷锋 </a:t>
            </a:r>
          </a:p>
        </p:txBody>
      </p:sp>
    </p:spTree>
    <p:extLst>
      <p:ext uri="{BB962C8B-B14F-4D97-AF65-F5344CB8AC3E}">
        <p14:creationId val="3594939407"/>
      </p:ext>
    </p:extLst>
  </p:cSld>
  <p:clrMapOvr>
    <a:masterClrMapping/>
  </p:clrMapOvr>
  <p:transition advTm="3000" spd="slow">
    <p:push dir="u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 smtClean="0"/>
              <a:t>助人型－性格变化</a:t>
            </a:r>
          </a:p>
        </p:txBody>
      </p:sp>
      <p:sp>
        <p:nvSpPr>
          <p:cNvPr id="84" name="内容占位符 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44412D7-D6C4-4678-8C98-60A22971494F}" type="slidenum">
              <a:rPr altLang="en-US" lang="zh-CN" smtClean="0"/>
              <a:t>16</a:t>
            </a:fld>
          </a:p>
        </p:txBody>
      </p:sp>
      <p:grpSp>
        <p:nvGrpSpPr>
          <p:cNvPr id="6" name="组 5"/>
          <p:cNvGrpSpPr/>
          <p:nvPr/>
        </p:nvGrpSpPr>
        <p:grpSpPr>
          <a:xfrm>
            <a:off x="3928180" y="1414786"/>
            <a:ext cx="8263820" cy="4415339"/>
            <a:chOff x="2209064" y="1375861"/>
            <a:chExt cx="8263820" cy="4415339"/>
          </a:xfrm>
        </p:grpSpPr>
        <p:grpSp>
          <p:nvGrpSpPr>
            <p:cNvPr id="7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76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gdLst>
                  <a:gd fmla="*/ 2145601 w 4291203" name="connsiteX0"/>
                  <a:gd fmla="*/ 0 h 4291203" name="connsiteY0"/>
                  <a:gd fmla="*/ 4003747 w 4291203" name="connsiteX1"/>
                  <a:gd fmla="*/ 1072801 h 4291203" name="connsiteY1"/>
                  <a:gd fmla="*/ 4003747 w 4291203" name="connsiteX2"/>
                  <a:gd fmla="*/ 3218403 h 4291203" name="connsiteY2"/>
                  <a:gd fmla="*/ 2145602 w 4291203" name="connsiteX3"/>
                  <a:gd fmla="*/ 2145602 h 4291203" name="connsiteY3"/>
                  <a:gd fmla="*/ 2145601 w 4291203" name="connsiteX4"/>
                  <a:gd fmla="*/ 0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121043" lIns="2385156" numCol="1" rIns="554244" spcCol="1270" spcFirstLastPara="0" tIns="843899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  <p:sp>
            <p:nvSpPr>
              <p:cNvPr id="77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4003747 w 4291203" name="connsiteX0"/>
                  <a:gd fmla="*/ 3218402 h 4291203" name="connsiteY0"/>
                  <a:gd fmla="*/ 2145601 w 4291203" name="connsiteX1"/>
                  <a:gd fmla="*/ 4291203 h 4291203" name="connsiteY1"/>
                  <a:gd fmla="*/ 287455 w 4291203" name="connsiteX2"/>
                  <a:gd fmla="*/ 3218402 h 4291203" name="connsiteY2"/>
                  <a:gd fmla="*/ 2145602 w 4291203" name="connsiteX3"/>
                  <a:gd fmla="*/ 2145602 h 4291203" name="connsiteY3"/>
                  <a:gd fmla="*/ 4003747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325280" lIns="1244823" numCol="1" rIns="1244822" spcCol="1270" spcFirstLastPara="0" tIns="2777394" vert="horz" wrap="square">
                <a:noAutofit/>
              </a:bodyPr>
              <a:lstStyle/>
              <a:p>
                <a:pPr algn="ctr" defTabSz="24447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500"/>
              </a:p>
            </p:txBody>
          </p:sp>
          <p:sp>
            <p:nvSpPr>
              <p:cNvPr id="78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287456 w 4291203" name="connsiteX0"/>
                  <a:gd fmla="*/ 3218402 h 4291203" name="connsiteY0"/>
                  <a:gd fmla="*/ 287456 w 4291203" name="connsiteX1"/>
                  <a:gd fmla="*/ 1072800 h 4291203" name="connsiteY1"/>
                  <a:gd fmla="*/ 2145602 w 4291203" name="connsiteX2"/>
                  <a:gd fmla="*/ -1 h 4291203" name="connsiteY2"/>
                  <a:gd fmla="*/ 2145602 w 4291203" name="connsiteX3"/>
                  <a:gd fmla="*/ 2145602 h 4291203" name="connsiteY3"/>
                  <a:gd fmla="*/ 287456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069957" lIns="511842" numCol="1" rIns="2427558" spcCol="1270" spcFirstLastPara="0" tIns="894985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2981" y="2884472"/>
              <a:ext cx="68095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32265" y="3591129"/>
              <a:ext cx="86119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66912" y="3595527"/>
              <a:ext cx="8450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1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0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71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75" name="椭圆 74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72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3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2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7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3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2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63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4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gdLst>
                    <a:gd fmla="*/ 0 w 545306" name="connsiteX0"/>
                    <a:gd fmla="*/ 0 h 394482" name="connsiteY0"/>
                    <a:gd fmla="*/ 545306 w 545306" name="connsiteX1"/>
                    <a:gd fmla="*/ 0 h 394482" name="connsiteY1"/>
                    <a:gd fmla="*/ 545306 w 545306" name="connsiteX2"/>
                    <a:gd fmla="*/ 158794 h 394482" name="connsiteY2"/>
                    <a:gd fmla="*/ 544180 w 545306" name="connsiteX3"/>
                    <a:gd fmla="*/ 158794 h 394482" name="connsiteY3"/>
                    <a:gd fmla="*/ 544180 w 545306" name="connsiteX4"/>
                    <a:gd fmla="*/ 394482 h 394482" name="connsiteY4"/>
                    <a:gd fmla="*/ 407658 w 545306" name="connsiteX5"/>
                    <a:gd fmla="*/ 394482 h 394482" name="connsiteY5"/>
                    <a:gd fmla="*/ 407658 w 545306" name="connsiteX6"/>
                    <a:gd fmla="*/ 158794 h 394482" name="connsiteY6"/>
                    <a:gd fmla="*/ 136522 w 545306" name="connsiteX7"/>
                    <a:gd fmla="*/ 158794 h 394482" name="connsiteY7"/>
                    <a:gd fmla="*/ 136522 w 545306" name="connsiteX8"/>
                    <a:gd fmla="*/ 394482 h 394482" name="connsiteY8"/>
                    <a:gd fmla="*/ 0 w 545306" name="connsiteX9"/>
                    <a:gd fmla="*/ 394482 h 394482" name="connsiteY9"/>
                    <a:gd fmla="*/ 0 w 545306" name="connsiteX10"/>
                    <a:gd fmla="*/ 158794 h 394482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394482" w="545306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65" name="直接连接符 40"/>
                <p:cNvCxnSpPr>
                  <a:endCxn id="46" idx="3"/>
                </p:cNvCxnSpPr>
                <p:nvPr/>
              </p:nvCxnSpPr>
              <p:spPr>
                <a:xfrm flipH="1"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5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56" name="直接连接符 50"/>
                <p:cNvCxnSpPr/>
                <p:nvPr/>
              </p:nvCxnSpPr>
              <p:spPr>
                <a:xfrm flipH="1"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5"/>
                <p:cNvCxnSpPr/>
                <p:nvPr/>
              </p:nvCxnSpPr>
              <p:spPr>
                <a:xfrm flipH="1"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6"/>
                <p:cNvCxnSpPr/>
                <p:nvPr/>
              </p:nvCxnSpPr>
              <p:spPr>
                <a:xfrm flipH="1"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0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51" name="半闭框 50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fmla="val 17072" name="adj1"/>
                    <a:gd fmla="val 18374" name="adj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 flipH="1" rot="18900000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6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3200">
                    <a:solidFill>
                      <a:schemeClr val="accent1"/>
                    </a:solidFill>
                  </a:rPr>
                  <a:t>M</a:t>
                </a:r>
              </a:p>
            </p:txBody>
          </p:sp>
          <p:cxnSp>
            <p:nvCxnSpPr>
              <p:cNvPr id="47" name="直接连接符 93"/>
              <p:cNvCxnSpPr/>
              <p:nvPr/>
            </p:nvCxnSpPr>
            <p:spPr>
              <a:xfrm flipH="1" flipV="1" rot="16200000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矩形 47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7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弧形 98"/>
              <p:cNvSpPr/>
              <p:nvPr/>
            </p:nvSpPr>
            <p:spPr>
              <a:xfrm flipV="1" rot="16200000">
                <a:off x="5163007" y="5531946"/>
                <a:ext cx="259254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5" name="直接连接符 99"/>
              <p:cNvCxnSpPr/>
              <p:nvPr/>
            </p:nvCxnSpPr>
            <p:spPr>
              <a:xfrm flipH="1"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9" name="直接连接符 80"/>
              <p:cNvCxnSpPr/>
              <p:nvPr/>
            </p:nvCxnSpPr>
            <p:spPr>
              <a:xfrm flipH="1"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9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3" name="直接连接符 105"/>
              <p:cNvCxnSpPr/>
              <p:nvPr/>
            </p:nvCxnSpPr>
            <p:spPr>
              <a:xfrm flipH="1"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8252533" y="3248378"/>
              <a:ext cx="222034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/>
                <a:t>第二型：助人型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314347" y="5244508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/>
                <a:t>第四型：感觉型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209064" y="2036054"/>
              <a:ext cx="222034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/>
                <a:t>第八型：领袖型</a:t>
              </a:r>
            </a:p>
          </p:txBody>
        </p:sp>
        <p:cxnSp>
          <p:nvCxnSpPr>
            <p:cNvPr id="23" name="直接连接符 129"/>
            <p:cNvCxnSpPr/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30"/>
            <p:cNvCxnSpPr/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33"/>
            <p:cNvCxnSpPr/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136"/>
            <p:cNvCxnSpPr/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139"/>
            <p:cNvCxnSpPr/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triangl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142"/>
            <p:cNvCxnSpPr/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45"/>
            <p:cNvCxnSpPr/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48"/>
            <p:cNvCxnSpPr>
              <a:endCxn id="40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151"/>
            <p:cNvCxnSpPr>
              <a:endCxn id="40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 78"/>
          <p:cNvGrpSpPr/>
          <p:nvPr/>
        </p:nvGrpSpPr>
        <p:grpSpPr>
          <a:xfrm>
            <a:off x="1040214" y="1665385"/>
            <a:ext cx="2981565" cy="3920722"/>
            <a:chOff x="1040214" y="1665385"/>
            <a:chExt cx="2981565" cy="3920722"/>
          </a:xfrm>
        </p:grpSpPr>
        <p:sp>
          <p:nvSpPr>
            <p:cNvPr id="80" name="文本框 79"/>
            <p:cNvSpPr txBox="1"/>
            <p:nvPr/>
          </p:nvSpPr>
          <p:spPr>
            <a:xfrm>
              <a:off x="1059033" y="1665385"/>
              <a:ext cx="2962746" cy="396240"/>
            </a:xfrm>
            <a:prstGeom prst="rect">
              <a:avLst/>
            </a:prstGeom>
            <a:solidFill>
              <a:schemeClr val="accent3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1183309" y="2133374"/>
              <a:ext cx="2822057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2000">
                  <a:solidFill>
                    <a:schemeClr val="accent6"/>
                  </a:solidFill>
                </a:rPr>
                <a:t>走向第八型，横行无理，自大，任性，将自己的主意强加于他人身上。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040214" y="4410234"/>
              <a:ext cx="2962746" cy="396240"/>
            </a:xfrm>
            <a:prstGeom prst="rect">
              <a:avLst/>
            </a:prstGeom>
            <a:solidFill>
              <a:schemeClr val="tx2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1164490" y="4878221"/>
              <a:ext cx="2822057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2000">
                  <a:solidFill>
                    <a:schemeClr val="tx2"/>
                  </a:solidFill>
                </a:rPr>
                <a:t>走向第四型，为自己的心愿坚持到底。</a:t>
              </a:r>
            </a:p>
          </p:txBody>
        </p:sp>
      </p:grpSp>
    </p:spTree>
    <p:extLst>
      <p:ext uri="{BB962C8B-B14F-4D97-AF65-F5344CB8AC3E}">
        <p14:creationId val="54350259"/>
      </p:ext>
    </p:extLst>
  </p:cSld>
  <p:clrMapOvr>
    <a:masterClrMapping/>
  </p:clrMapOvr>
  <p:transition advTm="3000" spd="slow">
    <p:push dir="u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成就型－性格特征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lang="zh-CN" smtClean="0"/>
              <a:t>重视名利，是个现实主义者，在意自己在别人面前的表现，让人看到最好的一面，喜欢成为众人的焦点，做事愿意走捷径，有极强的行动力，为达成目标会想尽任何的可能性（做事一定要赢），喜爱支配，竞争心强，形象是最重要的。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5B7B8CB-A128-4DC2-A63E-43F831F3E75A}" type="slidenum">
              <a:rPr altLang="en-US" lang="zh-CN" smtClean="0"/>
              <a:t>17</a:t>
            </a:fld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948000" y="3644155"/>
            <a:ext cx="10296000" cy="201240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2"/>
                </a:solidFill>
              </a:rPr>
              <a:t>「我并没有说要成为世界第一，</a:t>
            </a:r>
            <a:br>
              <a:rPr altLang="en-US" lang="zh-CN" sz="3600">
                <a:solidFill>
                  <a:schemeClr val="accent2"/>
                </a:solidFill>
              </a:rPr>
            </a:br>
            <a:r>
              <a:rPr altLang="en-US" lang="zh-CN" sz="3600">
                <a:solidFill>
                  <a:schemeClr val="accent2"/>
                </a:solidFill>
              </a:rPr>
              <a:t>我只是想超越在我前面的盖茨而已。」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2"/>
                </a:solidFill>
              </a:rPr>
              <a:t>— 拉里．埃里森</a:t>
            </a:r>
          </a:p>
        </p:txBody>
      </p:sp>
    </p:spTree>
    <p:extLst>
      <p:ext uri="{BB962C8B-B14F-4D97-AF65-F5344CB8AC3E}">
        <p14:creationId val="1887689580"/>
      </p:ext>
    </p:extLst>
  </p:cSld>
  <p:clrMapOvr>
    <a:masterClrMapping/>
  </p:clrMapOvr>
  <p:transition advTm="3000" spd="slow">
    <p:push dir="u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成就型－性格变化</a:t>
            </a:r>
          </a:p>
        </p:txBody>
      </p:sp>
      <p:sp>
        <p:nvSpPr>
          <p:cNvPr id="84" name="内容占位符 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3B01001-CA5D-417B-AB6C-9F1E8969E5F0}" type="slidenum">
              <a:rPr altLang="en-US" lang="zh-CN" smtClean="0"/>
              <a:t>18</a:t>
            </a:fld>
          </a:p>
        </p:txBody>
      </p:sp>
      <p:grpSp>
        <p:nvGrpSpPr>
          <p:cNvPr id="6" name="组 5"/>
          <p:cNvGrpSpPr/>
          <p:nvPr/>
        </p:nvGrpSpPr>
        <p:grpSpPr>
          <a:xfrm>
            <a:off x="3889506" y="948826"/>
            <a:ext cx="8270185" cy="4842374"/>
            <a:chOff x="1965432" y="948826"/>
            <a:chExt cx="8270185" cy="4842374"/>
          </a:xfrm>
        </p:grpSpPr>
        <p:grpSp>
          <p:nvGrpSpPr>
            <p:cNvPr id="7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76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gdLst>
                  <a:gd fmla="*/ 2145601 w 4291203" name="connsiteX0"/>
                  <a:gd fmla="*/ 0 h 4291203" name="connsiteY0"/>
                  <a:gd fmla="*/ 4003747 w 4291203" name="connsiteX1"/>
                  <a:gd fmla="*/ 1072801 h 4291203" name="connsiteY1"/>
                  <a:gd fmla="*/ 4003747 w 4291203" name="connsiteX2"/>
                  <a:gd fmla="*/ 3218403 h 4291203" name="connsiteY2"/>
                  <a:gd fmla="*/ 2145602 w 4291203" name="connsiteX3"/>
                  <a:gd fmla="*/ 2145602 h 4291203" name="connsiteY3"/>
                  <a:gd fmla="*/ 2145601 w 4291203" name="connsiteX4"/>
                  <a:gd fmla="*/ 0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121043" lIns="2385156" numCol="1" rIns="554244" spcCol="1270" spcFirstLastPara="0" tIns="843899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  <p:sp>
            <p:nvSpPr>
              <p:cNvPr id="77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4003747 w 4291203" name="connsiteX0"/>
                  <a:gd fmla="*/ 3218402 h 4291203" name="connsiteY0"/>
                  <a:gd fmla="*/ 2145601 w 4291203" name="connsiteX1"/>
                  <a:gd fmla="*/ 4291203 h 4291203" name="connsiteY1"/>
                  <a:gd fmla="*/ 287455 w 4291203" name="connsiteX2"/>
                  <a:gd fmla="*/ 3218402 h 4291203" name="connsiteY2"/>
                  <a:gd fmla="*/ 2145602 w 4291203" name="connsiteX3"/>
                  <a:gd fmla="*/ 2145602 h 4291203" name="connsiteY3"/>
                  <a:gd fmla="*/ 4003747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325280" lIns="1244823" numCol="1" rIns="1244822" spcCol="1270" spcFirstLastPara="0" tIns="2777394" vert="horz" wrap="square">
                <a:noAutofit/>
              </a:bodyPr>
              <a:lstStyle/>
              <a:p>
                <a:pPr algn="ctr" defTabSz="24447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500"/>
              </a:p>
            </p:txBody>
          </p:sp>
          <p:sp>
            <p:nvSpPr>
              <p:cNvPr id="78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287456 w 4291203" name="connsiteX0"/>
                  <a:gd fmla="*/ 3218402 h 4291203" name="connsiteY0"/>
                  <a:gd fmla="*/ 287456 w 4291203" name="connsiteX1"/>
                  <a:gd fmla="*/ 1072800 h 4291203" name="connsiteY1"/>
                  <a:gd fmla="*/ 2145602 w 4291203" name="connsiteX2"/>
                  <a:gd fmla="*/ -1 h 4291203" name="connsiteY2"/>
                  <a:gd fmla="*/ 2145602 w 4291203" name="connsiteX3"/>
                  <a:gd fmla="*/ 2145602 h 4291203" name="connsiteY3"/>
                  <a:gd fmla="*/ 287456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069957" lIns="511842" numCol="1" rIns="2427558" spcCol="1270" spcFirstLastPara="0" tIns="894985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2981" y="2884472"/>
              <a:ext cx="68095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32265" y="3591128"/>
              <a:ext cx="86119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66913" y="3595526"/>
              <a:ext cx="8450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1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0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71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75" name="椭圆 74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72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3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2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7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3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2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63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4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gdLst>
                    <a:gd fmla="*/ 0 w 545306" name="connsiteX0"/>
                    <a:gd fmla="*/ 0 h 394482" name="connsiteY0"/>
                    <a:gd fmla="*/ 545306 w 545306" name="connsiteX1"/>
                    <a:gd fmla="*/ 0 h 394482" name="connsiteY1"/>
                    <a:gd fmla="*/ 545306 w 545306" name="connsiteX2"/>
                    <a:gd fmla="*/ 158794 h 394482" name="connsiteY2"/>
                    <a:gd fmla="*/ 544180 w 545306" name="connsiteX3"/>
                    <a:gd fmla="*/ 158794 h 394482" name="connsiteY3"/>
                    <a:gd fmla="*/ 544180 w 545306" name="connsiteX4"/>
                    <a:gd fmla="*/ 394482 h 394482" name="connsiteY4"/>
                    <a:gd fmla="*/ 407658 w 545306" name="connsiteX5"/>
                    <a:gd fmla="*/ 394482 h 394482" name="connsiteY5"/>
                    <a:gd fmla="*/ 407658 w 545306" name="connsiteX6"/>
                    <a:gd fmla="*/ 158794 h 394482" name="connsiteY6"/>
                    <a:gd fmla="*/ 136522 w 545306" name="connsiteX7"/>
                    <a:gd fmla="*/ 158794 h 394482" name="connsiteY7"/>
                    <a:gd fmla="*/ 136522 w 545306" name="connsiteX8"/>
                    <a:gd fmla="*/ 394482 h 394482" name="connsiteY8"/>
                    <a:gd fmla="*/ 0 w 545306" name="connsiteX9"/>
                    <a:gd fmla="*/ 394482 h 394482" name="connsiteY9"/>
                    <a:gd fmla="*/ 0 w 545306" name="connsiteX10"/>
                    <a:gd fmla="*/ 158794 h 394482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394482" w="545306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65" name="直接连接符 40"/>
                <p:cNvCxnSpPr>
                  <a:endCxn id="42" idx="3"/>
                </p:cNvCxnSpPr>
                <p:nvPr/>
              </p:nvCxnSpPr>
              <p:spPr>
                <a:xfrm flipH="1"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5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56" name="直接连接符 50"/>
                <p:cNvCxnSpPr/>
                <p:nvPr/>
              </p:nvCxnSpPr>
              <p:spPr>
                <a:xfrm flipH="1"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5"/>
                <p:cNvCxnSpPr/>
                <p:nvPr/>
              </p:nvCxnSpPr>
              <p:spPr>
                <a:xfrm flipH="1"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6"/>
                <p:cNvCxnSpPr/>
                <p:nvPr/>
              </p:nvCxnSpPr>
              <p:spPr>
                <a:xfrm flipH="1"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0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51" name="半闭框 50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fmla="val 17072" name="adj1"/>
                    <a:gd fmla="val 18374" name="adj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 flipH="1" rot="18900000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6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3200">
                    <a:solidFill>
                      <a:schemeClr val="accent1"/>
                    </a:solidFill>
                  </a:rPr>
                  <a:t>M</a:t>
                </a:r>
              </a:p>
            </p:txBody>
          </p:sp>
          <p:cxnSp>
            <p:nvCxnSpPr>
              <p:cNvPr id="47" name="直接连接符 93"/>
              <p:cNvCxnSpPr/>
              <p:nvPr/>
            </p:nvCxnSpPr>
            <p:spPr>
              <a:xfrm flipH="1" flipV="1" rot="16200000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矩形 47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7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弧形 98"/>
              <p:cNvSpPr/>
              <p:nvPr/>
            </p:nvSpPr>
            <p:spPr>
              <a:xfrm flipV="1" rot="16200000">
                <a:off x="5163007" y="5531946"/>
                <a:ext cx="259254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5" name="直接连接符 99"/>
              <p:cNvCxnSpPr/>
              <p:nvPr/>
            </p:nvCxnSpPr>
            <p:spPr>
              <a:xfrm flipH="1"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9" name="直接连接符 80"/>
              <p:cNvCxnSpPr/>
              <p:nvPr/>
            </p:nvCxnSpPr>
            <p:spPr>
              <a:xfrm flipH="1"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9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3" name="直接连接符 105"/>
              <p:cNvCxnSpPr/>
              <p:nvPr/>
            </p:nvCxnSpPr>
            <p:spPr>
              <a:xfrm flipH="1"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8057321" y="4516270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/>
                <a:t>第三型：成就型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965432" y="4476416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/>
                <a:t>第六型：忠诚型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18669" y="948826"/>
              <a:ext cx="222034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/>
                <a:t>第九型：和平型</a:t>
              </a:r>
            </a:p>
          </p:txBody>
        </p:sp>
        <p:cxnSp>
          <p:nvCxnSpPr>
            <p:cNvPr id="23" name="直接连接符 129"/>
            <p:cNvCxnSpPr/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30"/>
            <p:cNvCxnSpPr/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33"/>
            <p:cNvCxnSpPr/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triangl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136"/>
            <p:cNvCxnSpPr/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139"/>
            <p:cNvCxnSpPr>
              <a:stCxn id="41" idx="5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142"/>
            <p:cNvCxnSpPr>
              <a:stCxn id="41" idx="5"/>
            </p:cNvCxnSpPr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45"/>
            <p:cNvCxnSpPr>
              <a:stCxn id="69" idx="6"/>
            </p:cNvCxnSpPr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48"/>
            <p:cNvCxnSpPr>
              <a:stCxn id="69" idx="6"/>
              <a:endCxn id="36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151"/>
            <p:cNvCxnSpPr>
              <a:endCxn id="36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 78"/>
          <p:cNvGrpSpPr/>
          <p:nvPr/>
        </p:nvGrpSpPr>
        <p:grpSpPr>
          <a:xfrm>
            <a:off x="1040214" y="1665385"/>
            <a:ext cx="2981565" cy="4690164"/>
            <a:chOff x="1040214" y="1665385"/>
            <a:chExt cx="2981565" cy="4690164"/>
          </a:xfrm>
        </p:grpSpPr>
        <p:sp>
          <p:nvSpPr>
            <p:cNvPr id="80" name="文本框 79"/>
            <p:cNvSpPr txBox="1"/>
            <p:nvPr/>
          </p:nvSpPr>
          <p:spPr>
            <a:xfrm>
              <a:off x="1059033" y="1665385"/>
              <a:ext cx="2962746" cy="396240"/>
            </a:xfrm>
            <a:prstGeom prst="rect">
              <a:avLst/>
            </a:prstGeom>
            <a:solidFill>
              <a:schemeClr val="accent3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1183309" y="2133373"/>
              <a:ext cx="2822057" cy="173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en-US" lang="zh-CN">
                  <a:solidFill>
                    <a:srgbClr val="000000"/>
                  </a:solidFill>
                </a:rPr>
                <a:t>走向第九型，会兵败如山倒，一厥不振，心神恍惚，无主见，自我放弃，懒惰，没有神采，暴饮暴食，不顾身份，意念多而不专注，一事无成，充满无用感。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040214" y="4410233"/>
              <a:ext cx="2962746" cy="396240"/>
            </a:xfrm>
            <a:prstGeom prst="rect">
              <a:avLst/>
            </a:prstGeom>
            <a:solidFill>
              <a:schemeClr val="tx2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1164490" y="4878220"/>
              <a:ext cx="2822057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en-US" lang="zh-CN">
                  <a:solidFill>
                    <a:srgbClr val="000000"/>
                  </a:solidFill>
                </a:rPr>
                <a:t>走向第六型，会是成功的团体领袖，有实力，会适当地运用策略，不会操之过急，是位不可多得的管理专才和团体领导者。</a:t>
              </a:r>
            </a:p>
          </p:txBody>
        </p:sp>
      </p:grpSp>
    </p:spTree>
    <p:extLst>
      <p:ext uri="{BB962C8B-B14F-4D97-AF65-F5344CB8AC3E}">
        <p14:creationId val="1743768897"/>
      </p:ext>
    </p:extLst>
  </p:cSld>
  <p:clrMapOvr>
    <a:masterClrMapping/>
  </p:clrMapOvr>
  <p:transition advTm="3000" spd="slow">
    <p:push dir="u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浪漫型－性格特征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lang="zh-CN" smtClean="0"/>
              <a:t>浪漫，有幻想，有深度，有品位。喜欢通过有美感的事物去表达个人感情，内向，抽离，忧郁，情绪化，追求独特的感觉。寻求拯救者，一个了解他们，并且支持他们梦想的人；恐惧平淡，被遗弃，对人若即若离，我行我素却又依赖支持者。活在自我的感觉空间里。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24967F0E-870C-4165-BC16-E966A2F2DD37}" type="slidenum">
              <a:rPr altLang="en-US" lang="zh-CN" smtClean="0"/>
              <a:t>19</a:t>
            </a:fld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48000" y="4075609"/>
            <a:ext cx="10296000" cy="201240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2"/>
                </a:solidFill>
              </a:rPr>
              <a:t>「忧郁的男人是最富有才气的。」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2"/>
                </a:solidFill>
              </a:rPr>
              <a:t>— 亚里士多德</a:t>
            </a:r>
          </a:p>
        </p:txBody>
      </p:sp>
    </p:spTree>
    <p:extLst>
      <p:ext uri="{BB962C8B-B14F-4D97-AF65-F5344CB8AC3E}">
        <p14:creationId val="3584593268"/>
      </p:ext>
    </p:extLst>
  </p:cSld>
  <p:clrMapOvr>
    <a:masterClrMapping/>
  </p:clrMapOvr>
  <p:transition advTm="3000"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 8"/>
          <p:cNvGrpSpPr/>
          <p:nvPr/>
        </p:nvGrpSpPr>
        <p:grpSpPr>
          <a:xfrm>
            <a:off x="533400" y="-1397953"/>
            <a:ext cx="15316200" cy="11949272"/>
            <a:chOff x="533400" y="-1397953"/>
            <a:chExt cx="15316200" cy="11949272"/>
          </a:xfrm>
        </p:grpSpPr>
        <p:sp>
          <p:nvSpPr>
            <p:cNvPr id="8" name="文本框 7"/>
            <p:cNvSpPr txBox="1"/>
            <p:nvPr/>
          </p:nvSpPr>
          <p:spPr>
            <a:xfrm>
              <a:off x="8610599" y="3164681"/>
              <a:ext cx="4673600" cy="73151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mtClean="0" sz="47400">
                  <a:solidFill>
                    <a:schemeClr val="accent1">
                      <a:lumMod val="20000"/>
                      <a:lumOff val="80000"/>
                    </a:schemeClr>
                  </a:solidFill>
                  <a:latin charset="-122" typeface="Heiti SC Light"/>
                  <a:ea charset="-122" typeface="Heiti SC Light"/>
                  <a:cs charset="-122" typeface="Heiti SC Light"/>
                </a:rPr>
                <a:t>”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3400" y="-1397953"/>
              <a:ext cx="15316200" cy="73151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7400">
                  <a:solidFill>
                    <a:schemeClr val="accent3">
                      <a:lumMod val="60000"/>
                      <a:lumOff val="40000"/>
                    </a:schemeClr>
                  </a:solidFill>
                  <a:latin charset="-122" typeface="Heiti SC Light"/>
                  <a:ea charset="-122" typeface="Heiti SC Light"/>
                  <a:cs charset="-122" typeface="Heiti SC Light"/>
                </a:rPr>
                <a:t>“</a:t>
              </a:r>
            </a:p>
          </p:txBody>
        </p:sp>
      </p:grpSp>
      <p:sp>
        <p:nvSpPr>
          <p:cNvPr id="2" name="页脚占位符 1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3" name="幻灯片编号占位符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6763576F-C8A6-4779-9C78-4264F6814762}" type="slidenum">
              <a:rPr altLang="en-US" lang="zh-CN" smtClean="0"/>
              <a:t>2</a:t>
            </a:fld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560" t="5232"/>
          <a:stretch>
            <a:fillRect/>
          </a:stretch>
        </p:blipFill>
        <p:spPr>
          <a:xfrm>
            <a:off x="533400" y="1795912"/>
            <a:ext cx="3703320" cy="3703320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</p:pic>
      <p:sp>
        <p:nvSpPr>
          <p:cNvPr id="6" name="矩形 5"/>
          <p:cNvSpPr/>
          <p:nvPr/>
        </p:nvSpPr>
        <p:spPr>
          <a:xfrm>
            <a:off x="4991100" y="2192972"/>
            <a:ext cx="640080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4000">
                <a:solidFill>
                  <a:schemeClr val="accent2"/>
                </a:solidFill>
                <a:latin typeface="+mj-ea"/>
                <a:ea typeface="+mj-ea"/>
              </a:rPr>
              <a:t>你想别人怎样对待你，</a:t>
            </a:r>
          </a:p>
          <a:p>
            <a:pPr>
              <a:spcBef>
                <a:spcPct val="50000"/>
              </a:spcBef>
            </a:pPr>
            <a:r>
              <a:rPr altLang="en-US" lang="zh-CN" sz="4000">
                <a:solidFill>
                  <a:schemeClr val="accent2"/>
                </a:solidFill>
                <a:latin typeface="+mj-ea"/>
                <a:ea typeface="+mj-ea"/>
              </a:rPr>
              <a:t>你也应该怎样对待别人</a:t>
            </a:r>
          </a:p>
          <a:p>
            <a:pPr>
              <a:spcBef>
                <a:spcPct val="50000"/>
              </a:spcBef>
            </a:pPr>
            <a:r>
              <a:rPr altLang="en-US" lang="zh-CN" sz="4000">
                <a:solidFill>
                  <a:schemeClr val="accent2"/>
                </a:solidFill>
                <a:latin typeface="+mj-ea"/>
                <a:ea typeface="+mj-ea"/>
              </a:rPr>
              <a:t>——戴尔·卡耐基</a:t>
            </a:r>
          </a:p>
        </p:txBody>
      </p:sp>
    </p:spTree>
    <p:extLst>
      <p:ext uri="{BB962C8B-B14F-4D97-AF65-F5344CB8AC3E}">
        <p14:creationId val="1647149314"/>
      </p:ext>
    </p:extLst>
  </p:cSld>
  <p:clrMapOvr>
    <a:masterClrMapping/>
  </p:clrMapOvr>
  <p:transition advTm="3000" spd="slow">
    <p:wipe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 smtClean="0"/>
              <a:t>浪漫型－性格变化</a:t>
            </a:r>
          </a:p>
        </p:txBody>
      </p:sp>
      <p:sp>
        <p:nvSpPr>
          <p:cNvPr id="90" name="内容占位符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224AB972-D2CC-48DA-9C6C-47160498C2DC}" type="slidenum">
              <a:rPr altLang="en-US" lang="zh-CN" smtClean="0"/>
              <a:t>20</a:t>
            </a:fld>
          </a:p>
        </p:txBody>
      </p:sp>
      <p:grpSp>
        <p:nvGrpSpPr>
          <p:cNvPr id="84" name="组 83"/>
          <p:cNvGrpSpPr/>
          <p:nvPr/>
        </p:nvGrpSpPr>
        <p:grpSpPr>
          <a:xfrm>
            <a:off x="5589818" y="1375861"/>
            <a:ext cx="6602182" cy="4415339"/>
            <a:chOff x="3870702" y="1375861"/>
            <a:chExt cx="6602182" cy="4415339"/>
          </a:xfrm>
        </p:grpSpPr>
        <p:grpSp>
          <p:nvGrpSpPr>
            <p:cNvPr id="6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7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gdLst>
                  <a:gd fmla="*/ 2145601 w 4291203" name="connsiteX0"/>
                  <a:gd fmla="*/ 0 h 4291203" name="connsiteY0"/>
                  <a:gd fmla="*/ 4003747 w 4291203" name="connsiteX1"/>
                  <a:gd fmla="*/ 1072801 h 4291203" name="connsiteY1"/>
                  <a:gd fmla="*/ 4003747 w 4291203" name="connsiteX2"/>
                  <a:gd fmla="*/ 3218403 h 4291203" name="connsiteY2"/>
                  <a:gd fmla="*/ 2145602 w 4291203" name="connsiteX3"/>
                  <a:gd fmla="*/ 2145602 h 4291203" name="connsiteY3"/>
                  <a:gd fmla="*/ 2145601 w 4291203" name="connsiteX4"/>
                  <a:gd fmla="*/ 0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121043" lIns="2385156" numCol="1" rIns="554244" spcCol="1270" spcFirstLastPara="0" tIns="843899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  <p:sp>
            <p:nvSpPr>
              <p:cNvPr id="8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4003747 w 4291203" name="connsiteX0"/>
                  <a:gd fmla="*/ 3218402 h 4291203" name="connsiteY0"/>
                  <a:gd fmla="*/ 2145601 w 4291203" name="connsiteX1"/>
                  <a:gd fmla="*/ 4291203 h 4291203" name="connsiteY1"/>
                  <a:gd fmla="*/ 287455 w 4291203" name="connsiteX2"/>
                  <a:gd fmla="*/ 3218402 h 4291203" name="connsiteY2"/>
                  <a:gd fmla="*/ 2145602 w 4291203" name="connsiteX3"/>
                  <a:gd fmla="*/ 2145602 h 4291203" name="connsiteY3"/>
                  <a:gd fmla="*/ 4003747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325280" lIns="1244823" numCol="1" rIns="1244822" spcCol="1270" spcFirstLastPara="0" tIns="2777394" vert="horz" wrap="square">
                <a:noAutofit/>
              </a:bodyPr>
              <a:lstStyle/>
              <a:p>
                <a:pPr algn="ctr" defTabSz="24447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500"/>
              </a:p>
            </p:txBody>
          </p:sp>
          <p:sp>
            <p:nvSpPr>
              <p:cNvPr id="9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287456 w 4291203" name="connsiteX0"/>
                  <a:gd fmla="*/ 3218402 h 4291203" name="connsiteY0"/>
                  <a:gd fmla="*/ 287456 w 4291203" name="connsiteX1"/>
                  <a:gd fmla="*/ 1072800 h 4291203" name="connsiteY1"/>
                  <a:gd fmla="*/ 2145602 w 4291203" name="connsiteX2"/>
                  <a:gd fmla="*/ -1 h 4291203" name="connsiteY2"/>
                  <a:gd fmla="*/ 2145602 w 4291203" name="connsiteX3"/>
                  <a:gd fmla="*/ 2145602 h 4291203" name="connsiteY3"/>
                  <a:gd fmla="*/ 287456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069957" lIns="511842" numCol="1" rIns="2427558" spcCol="1270" spcFirstLastPara="0" tIns="894985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5752981" y="2884472"/>
              <a:ext cx="68095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32266" y="3591128"/>
              <a:ext cx="86119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166913" y="3595526"/>
              <a:ext cx="8450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3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5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16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19" name="椭圆 18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0" name="椭圆 19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7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8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21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5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7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28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9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gdLst>
                    <a:gd fmla="*/ 0 w 545306" name="connsiteX0"/>
                    <a:gd fmla="*/ 0 h 394482" name="connsiteY0"/>
                    <a:gd fmla="*/ 545306 w 545306" name="connsiteX1"/>
                    <a:gd fmla="*/ 0 h 394482" name="connsiteY1"/>
                    <a:gd fmla="*/ 545306 w 545306" name="connsiteX2"/>
                    <a:gd fmla="*/ 158794 h 394482" name="connsiteY2"/>
                    <a:gd fmla="*/ 544180 w 545306" name="connsiteX3"/>
                    <a:gd fmla="*/ 158794 h 394482" name="connsiteY3"/>
                    <a:gd fmla="*/ 544180 w 545306" name="connsiteX4"/>
                    <a:gd fmla="*/ 394482 h 394482" name="connsiteY4"/>
                    <a:gd fmla="*/ 407658 w 545306" name="connsiteX5"/>
                    <a:gd fmla="*/ 394482 h 394482" name="connsiteY5"/>
                    <a:gd fmla="*/ 407658 w 545306" name="connsiteX6"/>
                    <a:gd fmla="*/ 158794 h 394482" name="connsiteY6"/>
                    <a:gd fmla="*/ 136522 w 545306" name="connsiteX7"/>
                    <a:gd fmla="*/ 158794 h 394482" name="connsiteY7"/>
                    <a:gd fmla="*/ 136522 w 545306" name="connsiteX8"/>
                    <a:gd fmla="*/ 394482 h 394482" name="connsiteY8"/>
                    <a:gd fmla="*/ 0 w 545306" name="connsiteX9"/>
                    <a:gd fmla="*/ 394482 h 394482" name="connsiteY9"/>
                    <a:gd fmla="*/ 0 w 545306" name="connsiteX10"/>
                    <a:gd fmla="*/ 158794 h 394482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394482" w="545306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30" name="直接连接符 40"/>
                <p:cNvCxnSpPr/>
                <p:nvPr/>
              </p:nvCxnSpPr>
              <p:spPr>
                <a:xfrm flipH="1"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3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34" name="直接连接符 50"/>
                <p:cNvCxnSpPr/>
                <p:nvPr/>
              </p:nvCxnSpPr>
              <p:spPr>
                <a:xfrm flipH="1"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55"/>
                <p:cNvCxnSpPr/>
                <p:nvPr/>
              </p:nvCxnSpPr>
              <p:spPr>
                <a:xfrm flipH="1"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56"/>
                <p:cNvCxnSpPr/>
                <p:nvPr/>
              </p:nvCxnSpPr>
              <p:spPr>
                <a:xfrm flipH="1"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41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42" name="半闭框 41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fmla="val 17072" name="adj1"/>
                    <a:gd fmla="val 18374" name="adj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 flipH="1" rot="18900000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45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3200">
                    <a:solidFill>
                      <a:schemeClr val="accent1"/>
                    </a:solidFill>
                  </a:rPr>
                  <a:t>M</a:t>
                </a:r>
              </a:p>
            </p:txBody>
          </p:sp>
          <p:cxnSp>
            <p:nvCxnSpPr>
              <p:cNvPr id="47" name="直接连接符 93"/>
              <p:cNvCxnSpPr/>
              <p:nvPr/>
            </p:nvCxnSpPr>
            <p:spPr>
              <a:xfrm flipH="1" flipV="1" rot="16200000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矩形 47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9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2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3" name="弧形 98"/>
              <p:cNvSpPr/>
              <p:nvPr/>
            </p:nvSpPr>
            <p:spPr>
              <a:xfrm flipV="1" rot="16200000">
                <a:off x="5163007" y="5531946"/>
                <a:ext cx="259254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54" name="直接连接符 99"/>
              <p:cNvCxnSpPr/>
              <p:nvPr/>
            </p:nvCxnSpPr>
            <p:spPr>
              <a:xfrm flipH="1"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7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58" name="直接连接符 80"/>
              <p:cNvCxnSpPr/>
              <p:nvPr/>
            </p:nvCxnSpPr>
            <p:spPr>
              <a:xfrm flipH="1"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60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62" name="直接连接符 105"/>
              <p:cNvCxnSpPr/>
              <p:nvPr/>
            </p:nvCxnSpPr>
            <p:spPr>
              <a:xfrm flipH="1"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矩形 62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5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7586800" y="2038721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/>
                <a:t>第一型：完美型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252534" y="3248378"/>
              <a:ext cx="222034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/>
                <a:t>第二型：助人型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314347" y="5244509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/>
                <a:t>第四型：浪漫型</a:t>
              </a:r>
            </a:p>
          </p:txBody>
        </p:sp>
        <p:cxnSp>
          <p:nvCxnSpPr>
            <p:cNvPr id="75" name="直接连接符 129"/>
            <p:cNvCxnSpPr>
              <a:endCxn id="23" idx="4"/>
            </p:cNvCxnSpPr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130"/>
            <p:cNvCxnSpPr>
              <a:endCxn id="23" idx="4"/>
            </p:cNvCxnSpPr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133"/>
            <p:cNvCxnSpPr/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136"/>
            <p:cNvCxnSpPr>
              <a:endCxn id="51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139"/>
            <p:cNvCxnSpPr>
              <a:endCxn id="51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142"/>
            <p:cNvCxnSpPr/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145"/>
            <p:cNvCxnSpPr/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148"/>
            <p:cNvCxnSpPr>
              <a:endCxn id="32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151"/>
            <p:cNvCxnSpPr>
              <a:endCxn id="32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triangl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 84"/>
          <p:cNvGrpSpPr/>
          <p:nvPr/>
        </p:nvGrpSpPr>
        <p:grpSpPr>
          <a:xfrm>
            <a:off x="1040214" y="1665385"/>
            <a:ext cx="2981565" cy="4136166"/>
            <a:chOff x="1040214" y="1665385"/>
            <a:chExt cx="2981565" cy="4136166"/>
          </a:xfrm>
        </p:grpSpPr>
        <p:sp>
          <p:nvSpPr>
            <p:cNvPr id="86" name="文本框 85"/>
            <p:cNvSpPr txBox="1"/>
            <p:nvPr/>
          </p:nvSpPr>
          <p:spPr>
            <a:xfrm>
              <a:off x="1059033" y="1665385"/>
              <a:ext cx="2962746" cy="396240"/>
            </a:xfrm>
            <a:prstGeom prst="rect">
              <a:avLst/>
            </a:prstGeom>
            <a:solidFill>
              <a:schemeClr val="accent3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1183309" y="2133373"/>
              <a:ext cx="2822057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90000"/>
                </a:spcBef>
              </a:pPr>
              <a:r>
                <a:rPr altLang="en-US" lang="zh-CN">
                  <a:solidFill>
                    <a:srgbClr val="000000"/>
                  </a:solidFill>
                  <a:latin charset="0" typeface="Times New Roman"/>
                </a:rPr>
                <a:t>走向第二型，会在感情道路上一意孤行，痴缠，任性，占有欲强，有时会感到失落，抑郁和行为反复无常。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40214" y="4410233"/>
              <a:ext cx="2962746" cy="396240"/>
            </a:xfrm>
            <a:prstGeom prst="rect">
              <a:avLst/>
            </a:prstGeom>
            <a:solidFill>
              <a:schemeClr val="tx2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164490" y="4878220"/>
              <a:ext cx="2822057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90000"/>
                </a:spcBef>
              </a:pPr>
              <a:r>
                <a:rPr altLang="en-US" lang="zh-CN">
                  <a:solidFill>
                    <a:srgbClr val="000000"/>
                  </a:solidFill>
                  <a:latin charset="0" typeface="Times New Roman"/>
                </a:rPr>
                <a:t>走向第一型，会变得冷静而较为理性，做事有原则，而不会感情用事。</a:t>
              </a:r>
            </a:p>
          </p:txBody>
        </p:sp>
      </p:grpSp>
    </p:spTree>
    <p:extLst>
      <p:ext uri="{BB962C8B-B14F-4D97-AF65-F5344CB8AC3E}">
        <p14:creationId val="505492905"/>
      </p:ext>
    </p:extLst>
  </p:cSld>
  <p:clrMapOvr>
    <a:masterClrMapping/>
  </p:clrMapOvr>
  <p:transition advTm="3000" spd="slow">
    <p:push dir="u"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“理性型”性格特征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93830D76-F527-46CF-9C80-AC4923531947}" type="slidenum">
              <a:rPr altLang="en-US" lang="zh-CN" smtClean="0"/>
              <a:t>21</a:t>
            </a:fld>
          </a:p>
        </p:txBody>
      </p:sp>
    </p:spTree>
    <p:extLst>
      <p:ext uri="{BB962C8B-B14F-4D97-AF65-F5344CB8AC3E}">
        <p14:creationId val="1978412227"/>
      </p:ext>
    </p:extLst>
  </p:cSld>
  <p:clrMapOvr>
    <a:masterClrMapping/>
  </p:clrMapOvr>
  <mc:AlternateContent>
    <mc:Choice Requires="p15">
      <p:transition advTm="3000" p14:dur="2000" spd="slow">
        <p15:prstTrans prst="prestige"/>
      </p:transition>
    </mc:Choice>
    <mc:Fallback>
      <p:transition advTm="3000" spd="slow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思想型－性格特征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lang="zh-CN" smtClean="0"/>
              <a:t>热衷于追求知识，博学多闻，喜欢分析事物及探讨抽象的观念，从而建立理论架构，百分百用脑做人，刻意表现深度。与现实脱节，抽离，不喜欢群体运作，重观察及思考胜于参与，抗拒感情牵绑，延迟采取行动，认知导向；独处，基本生活技能较弱；思维能力极高。保护隐私。不重外表但注重内涵。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D156CBA-28A1-4016-9DD3-85DFFD9188D8}" type="slidenum">
              <a:rPr altLang="en-US" lang="zh-CN" smtClean="0"/>
              <a:t>22</a:t>
            </a:fld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0531" y="4349481"/>
            <a:ext cx="623093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charset="0" typeface="Times New Roman"/>
                <a:ea charset="0" typeface="方正粗倩简体"/>
              </a:defRPr>
            </a:lvl1pPr>
            <a:lvl2pPr eaLnBrk="0" hangingPunct="0" indent="-285750" marL="742950">
              <a:defRPr sz="3600">
                <a:solidFill>
                  <a:schemeClr val="tx1"/>
                </a:solidFill>
                <a:latin charset="0" typeface="Times New Roman"/>
                <a:ea charset="0" typeface="方正粗倩简体"/>
              </a:defRPr>
            </a:lvl2pPr>
            <a:lvl3pPr eaLnBrk="0" hangingPunct="0" indent="-228600" marL="1143000">
              <a:defRPr sz="3600">
                <a:solidFill>
                  <a:schemeClr val="tx1"/>
                </a:solidFill>
                <a:latin charset="0" typeface="Times New Roman"/>
                <a:ea charset="0" typeface="方正粗倩简体"/>
              </a:defRPr>
            </a:lvl3pPr>
            <a:lvl4pPr eaLnBrk="0" hangingPunct="0" indent="-228600" marL="1600200">
              <a:defRPr sz="3600">
                <a:solidFill>
                  <a:schemeClr val="tx1"/>
                </a:solidFill>
                <a:latin charset="0" typeface="Times New Roman"/>
                <a:ea charset="0" typeface="方正粗倩简体"/>
              </a:defRPr>
            </a:lvl4pPr>
            <a:lvl5pPr eaLnBrk="0" hangingPunct="0" indent="-228600" marL="2057400">
              <a:defRPr sz="3600">
                <a:solidFill>
                  <a:schemeClr val="tx1"/>
                </a:solidFill>
                <a:latin charset="0" typeface="Times New Roman"/>
                <a:ea charset="0" typeface="方正粗倩简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typeface="Arial"/>
              <a:defRPr sz="3600">
                <a:solidFill>
                  <a:schemeClr val="tx1"/>
                </a:solidFill>
                <a:latin charset="0" typeface="Times New Roman"/>
                <a:ea charset="0" typeface="方正粗倩简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typeface="Arial"/>
              <a:defRPr sz="3600">
                <a:solidFill>
                  <a:schemeClr val="tx1"/>
                </a:solidFill>
                <a:latin charset="0" typeface="Times New Roman"/>
                <a:ea charset="0" typeface="方正粗倩简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typeface="Arial"/>
              <a:defRPr sz="3600">
                <a:solidFill>
                  <a:schemeClr val="tx1"/>
                </a:solidFill>
                <a:latin charset="0" typeface="Times New Roman"/>
                <a:ea charset="0" typeface="方正粗倩简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typeface="Arial"/>
              <a:defRPr sz="3600">
                <a:solidFill>
                  <a:schemeClr val="tx1"/>
                </a:solidFill>
                <a:latin charset="0" typeface="Times New Roman"/>
                <a:ea charset="0" typeface="方正粗倩简体"/>
              </a:defRPr>
            </a:lvl9pPr>
          </a:lstStyle>
          <a:p>
            <a:r>
              <a:rPr altLang="en-US" lang="zh-CN">
                <a:solidFill>
                  <a:schemeClr val="accent3"/>
                </a:solidFill>
                <a:latin typeface="+mn-ea"/>
                <a:ea typeface="+mn-ea"/>
              </a:rPr>
              <a:t>「知识就是力量。」</a:t>
            </a:r>
          </a:p>
          <a:p>
            <a:r>
              <a:rPr altLang="en-US" lang="zh-CN">
                <a:solidFill>
                  <a:schemeClr val="accent3"/>
                </a:solidFill>
                <a:latin typeface="+mn-ea"/>
                <a:ea typeface="+mn-ea"/>
              </a:rPr>
              <a:t>— 培根</a:t>
            </a:r>
          </a:p>
        </p:txBody>
      </p:sp>
    </p:spTree>
    <p:extLst>
      <p:ext uri="{BB962C8B-B14F-4D97-AF65-F5344CB8AC3E}">
        <p14:creationId val="1959119554"/>
      </p:ext>
    </p:extLst>
  </p:cSld>
  <p:clrMapOvr>
    <a:masterClrMapping/>
  </p:clrMapOvr>
  <p:transition advTm="3000" spd="slow">
    <p:push dir="u"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思想型－性格变化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E0A28ED-DF74-4EB3-B6D8-5275468CDBE4}" type="slidenum">
              <a:rPr altLang="en-US" lang="zh-CN" smtClean="0"/>
              <a:t>23</a:t>
            </a:fld>
          </a:p>
        </p:txBody>
      </p:sp>
      <p:grpSp>
        <p:nvGrpSpPr>
          <p:cNvPr id="7" name="组 6"/>
          <p:cNvGrpSpPr/>
          <p:nvPr/>
        </p:nvGrpSpPr>
        <p:grpSpPr>
          <a:xfrm>
            <a:off x="4608758" y="1375861"/>
            <a:ext cx="6637303" cy="4415339"/>
            <a:chOff x="1628573" y="1375861"/>
            <a:chExt cx="6637303" cy="4415339"/>
          </a:xfrm>
        </p:grpSpPr>
        <p:grpSp>
          <p:nvGrpSpPr>
            <p:cNvPr id="8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83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gdLst>
                  <a:gd fmla="*/ 2145601 w 4291203" name="connsiteX0"/>
                  <a:gd fmla="*/ 0 h 4291203" name="connsiteY0"/>
                  <a:gd fmla="*/ 4003747 w 4291203" name="connsiteX1"/>
                  <a:gd fmla="*/ 1072801 h 4291203" name="connsiteY1"/>
                  <a:gd fmla="*/ 4003747 w 4291203" name="connsiteX2"/>
                  <a:gd fmla="*/ 3218403 h 4291203" name="connsiteY2"/>
                  <a:gd fmla="*/ 2145602 w 4291203" name="connsiteX3"/>
                  <a:gd fmla="*/ 2145602 h 4291203" name="connsiteY3"/>
                  <a:gd fmla="*/ 2145601 w 4291203" name="connsiteX4"/>
                  <a:gd fmla="*/ 0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121043" lIns="2385156" numCol="1" rIns="554244" spcCol="1270" spcFirstLastPara="0" tIns="843899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  <p:sp>
            <p:nvSpPr>
              <p:cNvPr id="84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4003747 w 4291203" name="connsiteX0"/>
                  <a:gd fmla="*/ 3218402 h 4291203" name="connsiteY0"/>
                  <a:gd fmla="*/ 2145601 w 4291203" name="connsiteX1"/>
                  <a:gd fmla="*/ 4291203 h 4291203" name="connsiteY1"/>
                  <a:gd fmla="*/ 287455 w 4291203" name="connsiteX2"/>
                  <a:gd fmla="*/ 3218402 h 4291203" name="connsiteY2"/>
                  <a:gd fmla="*/ 2145602 w 4291203" name="connsiteX3"/>
                  <a:gd fmla="*/ 2145602 h 4291203" name="connsiteY3"/>
                  <a:gd fmla="*/ 4003747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325280" lIns="1244823" numCol="1" rIns="1244822" spcCol="1270" spcFirstLastPara="0" tIns="2777394" vert="horz" wrap="square">
                <a:noAutofit/>
              </a:bodyPr>
              <a:lstStyle/>
              <a:p>
                <a:pPr algn="ctr" defTabSz="24447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500"/>
              </a:p>
            </p:txBody>
          </p:sp>
          <p:sp>
            <p:nvSpPr>
              <p:cNvPr id="85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287456 w 4291203" name="connsiteX0"/>
                  <a:gd fmla="*/ 3218402 h 4291203" name="connsiteY0"/>
                  <a:gd fmla="*/ 287456 w 4291203" name="connsiteX1"/>
                  <a:gd fmla="*/ 1072800 h 4291203" name="connsiteY1"/>
                  <a:gd fmla="*/ 2145602 w 4291203" name="connsiteX2"/>
                  <a:gd fmla="*/ -1 h 4291203" name="connsiteY2"/>
                  <a:gd fmla="*/ 2145602 w 4291203" name="connsiteX3"/>
                  <a:gd fmla="*/ 2145602 h 4291203" name="connsiteY3"/>
                  <a:gd fmla="*/ 287456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069957" lIns="511842" numCol="1" rIns="2427558" spcCol="1270" spcFirstLastPara="0" tIns="894985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5752981" y="2884472"/>
              <a:ext cx="68095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32265" y="3591128"/>
              <a:ext cx="86119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66912" y="3595526"/>
              <a:ext cx="8450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2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7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78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81" name="椭圆 80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82" name="椭圆 81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79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0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3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4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4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9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70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1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gdLst>
                    <a:gd fmla="*/ 0 w 545306" name="connsiteX0"/>
                    <a:gd fmla="*/ 0 h 394482" name="connsiteY0"/>
                    <a:gd fmla="*/ 545306 w 545306" name="connsiteX1"/>
                    <a:gd fmla="*/ 0 h 394482" name="connsiteY1"/>
                    <a:gd fmla="*/ 545306 w 545306" name="connsiteX2"/>
                    <a:gd fmla="*/ 158794 h 394482" name="connsiteY2"/>
                    <a:gd fmla="*/ 544180 w 545306" name="connsiteX3"/>
                    <a:gd fmla="*/ 158794 h 394482" name="connsiteY3"/>
                    <a:gd fmla="*/ 544180 w 545306" name="connsiteX4"/>
                    <a:gd fmla="*/ 394482 h 394482" name="connsiteY4"/>
                    <a:gd fmla="*/ 407658 w 545306" name="connsiteX5"/>
                    <a:gd fmla="*/ 394482 h 394482" name="connsiteY5"/>
                    <a:gd fmla="*/ 407658 w 545306" name="connsiteX6"/>
                    <a:gd fmla="*/ 158794 h 394482" name="connsiteY6"/>
                    <a:gd fmla="*/ 136522 w 545306" name="connsiteX7"/>
                    <a:gd fmla="*/ 158794 h 394482" name="connsiteY7"/>
                    <a:gd fmla="*/ 136522 w 545306" name="connsiteX8"/>
                    <a:gd fmla="*/ 394482 h 394482" name="connsiteY8"/>
                    <a:gd fmla="*/ 0 w 545306" name="connsiteX9"/>
                    <a:gd fmla="*/ 394482 h 394482" name="connsiteY9"/>
                    <a:gd fmla="*/ 0 w 545306" name="connsiteX10"/>
                    <a:gd fmla="*/ 158794 h 394482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394482" w="545306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72" name="直接连接符 40"/>
                <p:cNvCxnSpPr>
                  <a:endCxn id="43" idx="3"/>
                </p:cNvCxnSpPr>
                <p:nvPr/>
              </p:nvCxnSpPr>
              <p:spPr>
                <a:xfrm flipH="1"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2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63" name="直接连接符 50"/>
                <p:cNvCxnSpPr/>
                <p:nvPr/>
              </p:nvCxnSpPr>
              <p:spPr>
                <a:xfrm flipH="1"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55"/>
                <p:cNvCxnSpPr/>
                <p:nvPr/>
              </p:nvCxnSpPr>
              <p:spPr>
                <a:xfrm flipH="1"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56"/>
                <p:cNvCxnSpPr/>
                <p:nvPr/>
              </p:nvCxnSpPr>
              <p:spPr>
                <a:xfrm flipH="1"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7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58" name="半闭框 57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fmla="val 17072" name="adj1"/>
                    <a:gd fmla="val 18374" name="adj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0" name="矩形 59"/>
                <p:cNvSpPr/>
                <p:nvPr/>
              </p:nvSpPr>
              <p:spPr>
                <a:xfrm flipH="1" rot="18900000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7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3200">
                    <a:solidFill>
                      <a:schemeClr val="accent1"/>
                    </a:solidFill>
                  </a:rPr>
                  <a:t>M</a:t>
                </a:r>
              </a:p>
            </p:txBody>
          </p:sp>
          <p:cxnSp>
            <p:nvCxnSpPr>
              <p:cNvPr id="54" name="直接连接符 93"/>
              <p:cNvCxnSpPr/>
              <p:nvPr/>
            </p:nvCxnSpPr>
            <p:spPr>
              <a:xfrm flipH="1" flipV="1" rot="16200000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矩形 54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8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0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弧形 98"/>
              <p:cNvSpPr/>
              <p:nvPr/>
            </p:nvSpPr>
            <p:spPr>
              <a:xfrm flipV="1" rot="16200000">
                <a:off x="5163007" y="5531946"/>
                <a:ext cx="259254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52" name="直接连接符 99"/>
              <p:cNvCxnSpPr/>
              <p:nvPr/>
            </p:nvCxnSpPr>
            <p:spPr>
              <a:xfrm flipH="1"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5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6" name="直接连接符 80"/>
              <p:cNvCxnSpPr/>
              <p:nvPr/>
            </p:nvCxnSpPr>
            <p:spPr>
              <a:xfrm flipH="1"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矩形 46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0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0" name="直接连接符 105"/>
              <p:cNvCxnSpPr/>
              <p:nvPr/>
            </p:nvCxnSpPr>
            <p:spPr>
              <a:xfrm flipH="1"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矩形 40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628573" y="3254106"/>
              <a:ext cx="222034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/>
                <a:t>第七型：活泼型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02718" y="5318411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/>
                <a:t>第五型：思想型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209064" y="2036055"/>
              <a:ext cx="222034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/>
                <a:t>第八型：领袖型</a:t>
              </a:r>
            </a:p>
          </p:txBody>
        </p:sp>
        <p:cxnSp>
          <p:nvCxnSpPr>
            <p:cNvPr id="30" name="直接连接符 129"/>
            <p:cNvCxnSpPr/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130"/>
            <p:cNvCxnSpPr/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33"/>
            <p:cNvCxnSpPr/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136"/>
            <p:cNvCxnSpPr>
              <a:endCxn id="56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139"/>
            <p:cNvCxnSpPr>
              <a:endCxn id="56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142"/>
            <p:cNvCxnSpPr/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45"/>
            <p:cNvCxnSpPr/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triangl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148"/>
            <p:cNvCxnSpPr/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151"/>
            <p:cNvCxnSpPr/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 85"/>
          <p:cNvGrpSpPr/>
          <p:nvPr/>
        </p:nvGrpSpPr>
        <p:grpSpPr>
          <a:xfrm>
            <a:off x="1040214" y="1665385"/>
            <a:ext cx="2981565" cy="4690164"/>
            <a:chOff x="1040214" y="1665385"/>
            <a:chExt cx="2981565" cy="4690164"/>
          </a:xfrm>
        </p:grpSpPr>
        <p:sp>
          <p:nvSpPr>
            <p:cNvPr id="87" name="文本框 86"/>
            <p:cNvSpPr txBox="1"/>
            <p:nvPr/>
          </p:nvSpPr>
          <p:spPr>
            <a:xfrm>
              <a:off x="1059033" y="1665385"/>
              <a:ext cx="2962746" cy="396240"/>
            </a:xfrm>
            <a:prstGeom prst="rect">
              <a:avLst/>
            </a:prstGeom>
            <a:solidFill>
              <a:schemeClr val="accent3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1183309" y="2133373"/>
              <a:ext cx="2822057" cy="1737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en-US" lang="zh-CN">
                  <a:solidFill>
                    <a:srgbClr val="000000"/>
                  </a:solidFill>
                  <a:latin charset="0" typeface="宋体"/>
                </a:rPr>
                <a:t>走向第七型，会变得不切实际，孤芳自赏，常发白日梦而且有点神经质，经常理论多于一切，举棋不定，不肯作出承诺，口若悬河地扮专家。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040214" y="4410233"/>
              <a:ext cx="2962746" cy="396240"/>
            </a:xfrm>
            <a:prstGeom prst="rect">
              <a:avLst/>
            </a:prstGeom>
            <a:solidFill>
              <a:schemeClr val="tx2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1164490" y="4878220"/>
              <a:ext cx="2822057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en-US" lang="zh-CN">
                  <a:solidFill>
                    <a:srgbClr val="000000"/>
                  </a:solidFill>
                  <a:latin charset="0" typeface="宋体"/>
                </a:rPr>
                <a:t>走向第八型，有大将之风，勇于冒险，能将构思付诸实践，勇谋兼备，会接受和关心别人，是一位不可多得的将相之材。</a:t>
              </a:r>
            </a:p>
          </p:txBody>
        </p:sp>
      </p:grpSp>
    </p:spTree>
    <p:extLst>
      <p:ext uri="{BB962C8B-B14F-4D97-AF65-F5344CB8AC3E}">
        <p14:creationId val="349281413"/>
      </p:ext>
    </p:extLst>
  </p:cSld>
  <p:clrMapOvr>
    <a:masterClrMapping/>
  </p:clrMapOvr>
  <p:transition advTm="3000" spd="slow">
    <p:push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忠诚型－性格特征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lang="zh-CN" smtClean="0"/>
              <a:t>有责任感，重承诺，做事总是许多担心，过分谨慎，恐惧犯错，设想最坏结果。不喜欢受人注目，老二心态。防卫性强，缺乏安全感，怀疑而非明显的恐惧。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5A33D6-64C8-411C-A3A9-EB84DA5DB764}" type="slidenum">
              <a:rPr altLang="en-US" lang="zh-CN" smtClean="0"/>
              <a:t>24</a:t>
            </a:fld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30743" y="3942506"/>
            <a:ext cx="9330515" cy="1180836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3"/>
                </a:solidFill>
              </a:rPr>
              <a:t>「最佳的防守，就是进攻。」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3"/>
                </a:solidFill>
              </a:rPr>
              <a:t>— 比利（前世界球王）</a:t>
            </a:r>
          </a:p>
        </p:txBody>
      </p:sp>
    </p:spTree>
    <p:extLst>
      <p:ext uri="{BB962C8B-B14F-4D97-AF65-F5344CB8AC3E}">
        <p14:creationId val="3320544737"/>
      </p:ext>
    </p:extLst>
  </p:cSld>
  <p:clrMapOvr>
    <a:masterClrMapping/>
  </p:clrMapOvr>
  <p:transition advTm="3000" spd="slow">
    <p:push dir="u"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忠诚型－性格变化</a:t>
            </a:r>
          </a:p>
        </p:txBody>
      </p:sp>
      <p:sp>
        <p:nvSpPr>
          <p:cNvPr id="90" name="内容占位符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DF9C699-67F9-497C-80EF-EDAEFDF0F2D9}" type="slidenum">
              <a:rPr altLang="en-US" lang="zh-CN" smtClean="0"/>
              <a:t>25</a:t>
            </a:fld>
          </a:p>
        </p:txBody>
      </p:sp>
      <p:grpSp>
        <p:nvGrpSpPr>
          <p:cNvPr id="6" name="组 5"/>
          <p:cNvGrpSpPr/>
          <p:nvPr/>
        </p:nvGrpSpPr>
        <p:grpSpPr>
          <a:xfrm>
            <a:off x="3968335" y="948826"/>
            <a:ext cx="8270185" cy="4842374"/>
            <a:chOff x="1965432" y="948826"/>
            <a:chExt cx="8270185" cy="4842374"/>
          </a:xfrm>
        </p:grpSpPr>
        <p:grpSp>
          <p:nvGrpSpPr>
            <p:cNvPr id="7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82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gdLst>
                  <a:gd fmla="*/ 2145601 w 4291203" name="connsiteX0"/>
                  <a:gd fmla="*/ 0 h 4291203" name="connsiteY0"/>
                  <a:gd fmla="*/ 4003747 w 4291203" name="connsiteX1"/>
                  <a:gd fmla="*/ 1072801 h 4291203" name="connsiteY1"/>
                  <a:gd fmla="*/ 4003747 w 4291203" name="connsiteX2"/>
                  <a:gd fmla="*/ 3218403 h 4291203" name="connsiteY2"/>
                  <a:gd fmla="*/ 2145602 w 4291203" name="connsiteX3"/>
                  <a:gd fmla="*/ 2145602 h 4291203" name="connsiteY3"/>
                  <a:gd fmla="*/ 2145601 w 4291203" name="connsiteX4"/>
                  <a:gd fmla="*/ 0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121043" lIns="2385156" numCol="1" rIns="554244" spcCol="1270" spcFirstLastPara="0" tIns="843899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  <p:sp>
            <p:nvSpPr>
              <p:cNvPr id="83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4003747 w 4291203" name="connsiteX0"/>
                  <a:gd fmla="*/ 3218402 h 4291203" name="connsiteY0"/>
                  <a:gd fmla="*/ 2145601 w 4291203" name="connsiteX1"/>
                  <a:gd fmla="*/ 4291203 h 4291203" name="connsiteY1"/>
                  <a:gd fmla="*/ 287455 w 4291203" name="connsiteX2"/>
                  <a:gd fmla="*/ 3218402 h 4291203" name="connsiteY2"/>
                  <a:gd fmla="*/ 2145602 w 4291203" name="connsiteX3"/>
                  <a:gd fmla="*/ 2145602 h 4291203" name="connsiteY3"/>
                  <a:gd fmla="*/ 4003747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325280" lIns="1244823" numCol="1" rIns="1244822" spcCol="1270" spcFirstLastPara="0" tIns="2777394" vert="horz" wrap="square">
                <a:noAutofit/>
              </a:bodyPr>
              <a:lstStyle/>
              <a:p>
                <a:pPr algn="ctr" defTabSz="24447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500"/>
              </a:p>
            </p:txBody>
          </p:sp>
          <p:sp>
            <p:nvSpPr>
              <p:cNvPr id="84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287456 w 4291203" name="connsiteX0"/>
                  <a:gd fmla="*/ 3218402 h 4291203" name="connsiteY0"/>
                  <a:gd fmla="*/ 287456 w 4291203" name="connsiteX1"/>
                  <a:gd fmla="*/ 1072800 h 4291203" name="connsiteY1"/>
                  <a:gd fmla="*/ 2145602 w 4291203" name="connsiteX2"/>
                  <a:gd fmla="*/ -1 h 4291203" name="connsiteY2"/>
                  <a:gd fmla="*/ 2145602 w 4291203" name="connsiteX3"/>
                  <a:gd fmla="*/ 2145602 h 4291203" name="connsiteY3"/>
                  <a:gd fmla="*/ 287456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069957" lIns="511842" numCol="1" rIns="2427558" spcCol="1270" spcFirstLastPara="0" tIns="894985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2981" y="2884472"/>
              <a:ext cx="68095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32266" y="3591128"/>
              <a:ext cx="86119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66913" y="3595526"/>
              <a:ext cx="8450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1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6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77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80" name="椭圆 79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78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9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2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3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3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8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69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0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gdLst>
                    <a:gd fmla="*/ 0 w 545306" name="connsiteX0"/>
                    <a:gd fmla="*/ 0 h 394482" name="connsiteY0"/>
                    <a:gd fmla="*/ 545306 w 545306" name="connsiteX1"/>
                    <a:gd fmla="*/ 0 h 394482" name="connsiteY1"/>
                    <a:gd fmla="*/ 545306 w 545306" name="connsiteX2"/>
                    <a:gd fmla="*/ 158794 h 394482" name="connsiteY2"/>
                    <a:gd fmla="*/ 544180 w 545306" name="connsiteX3"/>
                    <a:gd fmla="*/ 158794 h 394482" name="connsiteY3"/>
                    <a:gd fmla="*/ 544180 w 545306" name="connsiteX4"/>
                    <a:gd fmla="*/ 394482 h 394482" name="connsiteY4"/>
                    <a:gd fmla="*/ 407658 w 545306" name="connsiteX5"/>
                    <a:gd fmla="*/ 394482 h 394482" name="connsiteY5"/>
                    <a:gd fmla="*/ 407658 w 545306" name="connsiteX6"/>
                    <a:gd fmla="*/ 158794 h 394482" name="connsiteY6"/>
                    <a:gd fmla="*/ 136522 w 545306" name="connsiteX7"/>
                    <a:gd fmla="*/ 158794 h 394482" name="connsiteY7"/>
                    <a:gd fmla="*/ 136522 w 545306" name="connsiteX8"/>
                    <a:gd fmla="*/ 394482 h 394482" name="connsiteY8"/>
                    <a:gd fmla="*/ 0 w 545306" name="connsiteX9"/>
                    <a:gd fmla="*/ 394482 h 394482" name="connsiteY9"/>
                    <a:gd fmla="*/ 0 w 545306" name="connsiteX10"/>
                    <a:gd fmla="*/ 158794 h 394482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394482" w="545306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71" name="直接连接符 40"/>
                <p:cNvCxnSpPr>
                  <a:endCxn id="42" idx="3"/>
                </p:cNvCxnSpPr>
                <p:nvPr/>
              </p:nvCxnSpPr>
              <p:spPr>
                <a:xfrm flipH="1"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1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62" name="直接连接符 50"/>
                <p:cNvCxnSpPr/>
                <p:nvPr/>
              </p:nvCxnSpPr>
              <p:spPr>
                <a:xfrm flipH="1"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55"/>
                <p:cNvCxnSpPr/>
                <p:nvPr/>
              </p:nvCxnSpPr>
              <p:spPr>
                <a:xfrm flipH="1"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56"/>
                <p:cNvCxnSpPr/>
                <p:nvPr/>
              </p:nvCxnSpPr>
              <p:spPr>
                <a:xfrm flipH="1"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6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57" name="半闭框 56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fmla="val 17072" name="adj1"/>
                    <a:gd fmla="val 18374" name="adj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 flipH="1" rot="18900000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6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3200">
                    <a:solidFill>
                      <a:schemeClr val="accent1"/>
                    </a:solidFill>
                  </a:rPr>
                  <a:t>M</a:t>
                </a:r>
              </a:p>
            </p:txBody>
          </p:sp>
          <p:cxnSp>
            <p:nvCxnSpPr>
              <p:cNvPr id="53" name="直接连接符 93"/>
              <p:cNvCxnSpPr/>
              <p:nvPr/>
            </p:nvCxnSpPr>
            <p:spPr>
              <a:xfrm flipH="1" flipV="1" rot="16200000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7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9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0" name="弧形 98"/>
              <p:cNvSpPr/>
              <p:nvPr/>
            </p:nvSpPr>
            <p:spPr>
              <a:xfrm flipV="1" rot="16200000">
                <a:off x="5163007" y="5531946"/>
                <a:ext cx="259254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51" name="直接连接符 99"/>
              <p:cNvCxnSpPr/>
              <p:nvPr/>
            </p:nvCxnSpPr>
            <p:spPr>
              <a:xfrm flipH="1"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5" name="直接连接符 80"/>
              <p:cNvCxnSpPr/>
              <p:nvPr/>
            </p:nvCxnSpPr>
            <p:spPr>
              <a:xfrm flipH="1"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矩形 45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9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9" name="直接连接符 105"/>
              <p:cNvCxnSpPr/>
              <p:nvPr/>
            </p:nvCxnSpPr>
            <p:spPr>
              <a:xfrm flipH="1"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8057323" y="4516270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/>
                <a:t>第三型：成就型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65431" y="4476416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/>
                <a:t>第六型：忠诚型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018670" y="948826"/>
              <a:ext cx="222034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/>
                <a:t>第九型：和平型</a:t>
              </a:r>
            </a:p>
          </p:txBody>
        </p:sp>
        <p:cxnSp>
          <p:nvCxnSpPr>
            <p:cNvPr id="29" name="直接连接符 129"/>
            <p:cNvCxnSpPr/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triangl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30"/>
            <p:cNvCxnSpPr/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133"/>
            <p:cNvCxnSpPr/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triangl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36"/>
            <p:cNvCxnSpPr>
              <a:endCxn id="55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139"/>
            <p:cNvCxnSpPr>
              <a:endCxn id="55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142"/>
            <p:cNvCxnSpPr/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145"/>
            <p:cNvCxnSpPr/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48"/>
            <p:cNvCxnSpPr/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151"/>
            <p:cNvCxnSpPr/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 84"/>
          <p:cNvGrpSpPr/>
          <p:nvPr/>
        </p:nvGrpSpPr>
        <p:grpSpPr>
          <a:xfrm>
            <a:off x="1040214" y="1665385"/>
            <a:ext cx="2981565" cy="4690164"/>
            <a:chOff x="1040214" y="1665385"/>
            <a:chExt cx="2981565" cy="4690164"/>
          </a:xfrm>
        </p:grpSpPr>
        <p:sp>
          <p:nvSpPr>
            <p:cNvPr id="86" name="文本框 85"/>
            <p:cNvSpPr txBox="1"/>
            <p:nvPr/>
          </p:nvSpPr>
          <p:spPr>
            <a:xfrm>
              <a:off x="1059033" y="1665385"/>
              <a:ext cx="2962746" cy="396240"/>
            </a:xfrm>
            <a:prstGeom prst="rect">
              <a:avLst/>
            </a:prstGeom>
            <a:solidFill>
              <a:schemeClr val="accent3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1183309" y="2133373"/>
              <a:ext cx="2822057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charset="2" typeface="Wingdings"/>
                <a:buChar char="Ø"/>
              </a:pPr>
              <a:r>
                <a:rPr altLang="en-US" lang="zh-CN">
                  <a:solidFill>
                    <a:srgbClr val="000000"/>
                  </a:solidFill>
                </a:rPr>
                <a:t>走向第三型，变成工作狂，反应过敏，会轻率卤莽地做事，为求达到目的，会不顾一切，缺乏人性。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40214" y="4410233"/>
              <a:ext cx="2962746" cy="396240"/>
            </a:xfrm>
            <a:prstGeom prst="rect">
              <a:avLst/>
            </a:prstGeom>
            <a:solidFill>
              <a:schemeClr val="tx2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164490" y="4878220"/>
              <a:ext cx="2822057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en-US" lang="zh-CN">
                  <a:solidFill>
                    <a:srgbClr val="000000"/>
                  </a:solidFill>
                </a:rPr>
                <a:t>走向第九 型，能顺其自然，信任身边的人，乐意效忠所属的群体，并愿意放下自己拘紧的态度和防卫机制。</a:t>
              </a:r>
            </a:p>
          </p:txBody>
        </p:sp>
      </p:grpSp>
    </p:spTree>
    <p:extLst>
      <p:ext uri="{BB962C8B-B14F-4D97-AF65-F5344CB8AC3E}">
        <p14:creationId val="377970868"/>
      </p:ext>
    </p:extLst>
  </p:cSld>
  <p:clrMapOvr>
    <a:masterClrMapping/>
  </p:clrMapOvr>
  <p:transition advTm="3000" spd="slow">
    <p:push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活泼型－性格特征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lang="zh-CN" smtClean="0"/>
              <a:t>乐观，精力充沛，见闻广博，兴趣广泛，理想主义者，喜欢探索新鲜事物，深知自我娱乐之道。贪食、惰性、不知足，及时行乐、自我为中心，很少顾及他人感受，反叛；讨厌规则 ，等级观念淡薄，目标不清晰，无承诺感，大话西游；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D23D2561-3F62-43FD-8B82-0C65D669FE3C}" type="slidenum">
              <a:rPr altLang="en-US" lang="zh-CN" smtClean="0"/>
              <a:t>26</a:t>
            </a:fld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48000" y="3597413"/>
            <a:ext cx="10296000" cy="235080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3"/>
                </a:solidFill>
              </a:rPr>
              <a:t>「这个世界之所以美好，是我们可以选择快乐。」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3"/>
                </a:solidFill>
              </a:rPr>
              <a:t>—沃尔特·迪斯尼 </a:t>
            </a:r>
            <a:br>
              <a:rPr altLang="en-US" lang="zh-CN" sz="3600">
                <a:solidFill>
                  <a:schemeClr val="accent3"/>
                </a:solidFill>
              </a:rPr>
            </a:br>
            <a:r>
              <a:rPr altLang="en-US" lang="zh-CN" sz="3600">
                <a:solidFill>
                  <a:schemeClr val="accent3"/>
                </a:solidFill>
              </a:rPr>
              <a:t>（美国迪士尼乐园创办人）</a:t>
            </a:r>
          </a:p>
        </p:txBody>
      </p:sp>
    </p:spTree>
    <p:extLst>
      <p:ext uri="{BB962C8B-B14F-4D97-AF65-F5344CB8AC3E}">
        <p14:creationId val="2409330355"/>
      </p:ext>
    </p:extLst>
  </p:cSld>
  <p:clrMapOvr>
    <a:masterClrMapping/>
  </p:clrMapOvr>
  <p:transition advTm="3000" spd="slow">
    <p:push dir="u"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活泼型－性格变化</a:t>
            </a:r>
          </a:p>
        </p:txBody>
      </p:sp>
      <p:sp>
        <p:nvSpPr>
          <p:cNvPr id="90" name="内容占位符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CD4AA5C-C7CB-455D-B982-310F99755D9C}" type="slidenum">
              <a:rPr altLang="en-US" lang="zh-CN" smtClean="0"/>
              <a:t>27</a:t>
            </a:fld>
          </a:p>
        </p:txBody>
      </p:sp>
      <p:grpSp>
        <p:nvGrpSpPr>
          <p:cNvPr id="6" name="组 5"/>
          <p:cNvGrpSpPr/>
          <p:nvPr/>
        </p:nvGrpSpPr>
        <p:grpSpPr>
          <a:xfrm>
            <a:off x="3978317" y="1375861"/>
            <a:ext cx="8136522" cy="4415339"/>
            <a:chOff x="1628573" y="1375861"/>
            <a:chExt cx="8136522" cy="4415339"/>
          </a:xfrm>
        </p:grpSpPr>
        <p:grpSp>
          <p:nvGrpSpPr>
            <p:cNvPr id="7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82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gdLst>
                  <a:gd fmla="*/ 2145601 w 4291203" name="connsiteX0"/>
                  <a:gd fmla="*/ 0 h 4291203" name="connsiteY0"/>
                  <a:gd fmla="*/ 4003747 w 4291203" name="connsiteX1"/>
                  <a:gd fmla="*/ 1072801 h 4291203" name="connsiteY1"/>
                  <a:gd fmla="*/ 4003747 w 4291203" name="connsiteX2"/>
                  <a:gd fmla="*/ 3218403 h 4291203" name="connsiteY2"/>
                  <a:gd fmla="*/ 2145602 w 4291203" name="connsiteX3"/>
                  <a:gd fmla="*/ 2145602 h 4291203" name="connsiteY3"/>
                  <a:gd fmla="*/ 2145601 w 4291203" name="connsiteX4"/>
                  <a:gd fmla="*/ 0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121043" lIns="2385156" numCol="1" rIns="554244" spcCol="1270" spcFirstLastPara="0" tIns="843899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  <p:sp>
            <p:nvSpPr>
              <p:cNvPr id="83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4003747 w 4291203" name="connsiteX0"/>
                  <a:gd fmla="*/ 3218402 h 4291203" name="connsiteY0"/>
                  <a:gd fmla="*/ 2145601 w 4291203" name="connsiteX1"/>
                  <a:gd fmla="*/ 4291203 h 4291203" name="connsiteY1"/>
                  <a:gd fmla="*/ 287455 w 4291203" name="connsiteX2"/>
                  <a:gd fmla="*/ 3218402 h 4291203" name="connsiteY2"/>
                  <a:gd fmla="*/ 2145602 w 4291203" name="connsiteX3"/>
                  <a:gd fmla="*/ 2145602 h 4291203" name="connsiteY3"/>
                  <a:gd fmla="*/ 4003747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325280" lIns="1244823" numCol="1" rIns="1244822" spcCol="1270" spcFirstLastPara="0" tIns="2777394" vert="horz" wrap="square">
                <a:noAutofit/>
              </a:bodyPr>
              <a:lstStyle/>
              <a:p>
                <a:pPr algn="ctr" defTabSz="24447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500"/>
              </a:p>
            </p:txBody>
          </p:sp>
          <p:sp>
            <p:nvSpPr>
              <p:cNvPr id="84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287456 w 4291203" name="connsiteX0"/>
                  <a:gd fmla="*/ 3218402 h 4291203" name="connsiteY0"/>
                  <a:gd fmla="*/ 287456 w 4291203" name="connsiteX1"/>
                  <a:gd fmla="*/ 1072800 h 4291203" name="connsiteY1"/>
                  <a:gd fmla="*/ 2145602 w 4291203" name="connsiteX2"/>
                  <a:gd fmla="*/ -1 h 4291203" name="connsiteY2"/>
                  <a:gd fmla="*/ 2145602 w 4291203" name="connsiteX3"/>
                  <a:gd fmla="*/ 2145602 h 4291203" name="connsiteY3"/>
                  <a:gd fmla="*/ 287456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069957" lIns="511842" numCol="1" rIns="2427558" spcCol="1270" spcFirstLastPara="0" tIns="894985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2981" y="2884472"/>
              <a:ext cx="68095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32265" y="3591128"/>
              <a:ext cx="86119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66913" y="3595526"/>
              <a:ext cx="8450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1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6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77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80" name="椭圆 79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78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9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2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3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3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8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69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0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gdLst>
                    <a:gd fmla="*/ 0 w 545306" name="connsiteX0"/>
                    <a:gd fmla="*/ 0 h 394482" name="connsiteY0"/>
                    <a:gd fmla="*/ 545306 w 545306" name="connsiteX1"/>
                    <a:gd fmla="*/ 0 h 394482" name="connsiteY1"/>
                    <a:gd fmla="*/ 545306 w 545306" name="connsiteX2"/>
                    <a:gd fmla="*/ 158794 h 394482" name="connsiteY2"/>
                    <a:gd fmla="*/ 544180 w 545306" name="connsiteX3"/>
                    <a:gd fmla="*/ 158794 h 394482" name="connsiteY3"/>
                    <a:gd fmla="*/ 544180 w 545306" name="connsiteX4"/>
                    <a:gd fmla="*/ 394482 h 394482" name="connsiteY4"/>
                    <a:gd fmla="*/ 407658 w 545306" name="connsiteX5"/>
                    <a:gd fmla="*/ 394482 h 394482" name="connsiteY5"/>
                    <a:gd fmla="*/ 407658 w 545306" name="connsiteX6"/>
                    <a:gd fmla="*/ 158794 h 394482" name="connsiteY6"/>
                    <a:gd fmla="*/ 136522 w 545306" name="connsiteX7"/>
                    <a:gd fmla="*/ 158794 h 394482" name="connsiteY7"/>
                    <a:gd fmla="*/ 136522 w 545306" name="connsiteX8"/>
                    <a:gd fmla="*/ 394482 h 394482" name="connsiteY8"/>
                    <a:gd fmla="*/ 0 w 545306" name="connsiteX9"/>
                    <a:gd fmla="*/ 394482 h 394482" name="connsiteY9"/>
                    <a:gd fmla="*/ 0 w 545306" name="connsiteX10"/>
                    <a:gd fmla="*/ 158794 h 394482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394482" w="545306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71" name="直接连接符 40"/>
                <p:cNvCxnSpPr>
                  <a:endCxn id="42" idx="3"/>
                </p:cNvCxnSpPr>
                <p:nvPr/>
              </p:nvCxnSpPr>
              <p:spPr>
                <a:xfrm flipH="1"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1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62" name="直接连接符 50"/>
                <p:cNvCxnSpPr/>
                <p:nvPr/>
              </p:nvCxnSpPr>
              <p:spPr>
                <a:xfrm flipH="1"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55"/>
                <p:cNvCxnSpPr/>
                <p:nvPr/>
              </p:nvCxnSpPr>
              <p:spPr>
                <a:xfrm flipH="1"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56"/>
                <p:cNvCxnSpPr/>
                <p:nvPr/>
              </p:nvCxnSpPr>
              <p:spPr>
                <a:xfrm flipH="1"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6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57" name="半闭框 56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fmla="val 17072" name="adj1"/>
                    <a:gd fmla="val 18374" name="adj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 flipH="1" rot="18900000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6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3200">
                    <a:solidFill>
                      <a:schemeClr val="accent1"/>
                    </a:solidFill>
                  </a:rPr>
                  <a:t>M</a:t>
                </a:r>
              </a:p>
            </p:txBody>
          </p:sp>
          <p:cxnSp>
            <p:nvCxnSpPr>
              <p:cNvPr id="53" name="直接连接符 93"/>
              <p:cNvCxnSpPr/>
              <p:nvPr/>
            </p:nvCxnSpPr>
            <p:spPr>
              <a:xfrm flipH="1" flipV="1" rot="16200000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7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9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0" name="弧形 98"/>
              <p:cNvSpPr/>
              <p:nvPr/>
            </p:nvSpPr>
            <p:spPr>
              <a:xfrm flipV="1" rot="16200000">
                <a:off x="5163007" y="5531946"/>
                <a:ext cx="259254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51" name="直接连接符 99"/>
              <p:cNvCxnSpPr/>
              <p:nvPr/>
            </p:nvCxnSpPr>
            <p:spPr>
              <a:xfrm flipH="1"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5" name="直接连接符 80"/>
              <p:cNvCxnSpPr/>
              <p:nvPr/>
            </p:nvCxnSpPr>
            <p:spPr>
              <a:xfrm flipH="1"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矩形 45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9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9" name="直接连接符 105"/>
              <p:cNvCxnSpPr/>
              <p:nvPr/>
            </p:nvCxnSpPr>
            <p:spPr>
              <a:xfrm flipH="1"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586800" y="2038721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/>
                <a:t>第一型：完美型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28573" y="3254106"/>
              <a:ext cx="222034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/>
                <a:t>第七型：活泼型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802717" y="5318411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/>
                <a:t>第五型：思想型</a:t>
              </a:r>
            </a:p>
          </p:txBody>
        </p:sp>
        <p:cxnSp>
          <p:nvCxnSpPr>
            <p:cNvPr id="29" name="直接连接符 129"/>
            <p:cNvCxnSpPr/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30"/>
            <p:cNvCxnSpPr/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133"/>
            <p:cNvCxnSpPr/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36"/>
            <p:cNvCxnSpPr>
              <a:endCxn id="55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139"/>
            <p:cNvCxnSpPr>
              <a:endCxn id="55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142"/>
            <p:cNvCxnSpPr/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145"/>
            <p:cNvCxnSpPr/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triangl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48"/>
            <p:cNvCxnSpPr/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151"/>
            <p:cNvCxnSpPr/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 84"/>
          <p:cNvGrpSpPr/>
          <p:nvPr/>
        </p:nvGrpSpPr>
        <p:grpSpPr>
          <a:xfrm>
            <a:off x="1040214" y="1665385"/>
            <a:ext cx="2981565" cy="4413165"/>
            <a:chOff x="1040214" y="1665385"/>
            <a:chExt cx="2981565" cy="4413165"/>
          </a:xfrm>
        </p:grpSpPr>
        <p:sp>
          <p:nvSpPr>
            <p:cNvPr id="86" name="文本框 85"/>
            <p:cNvSpPr txBox="1"/>
            <p:nvPr/>
          </p:nvSpPr>
          <p:spPr>
            <a:xfrm>
              <a:off x="1059033" y="1665385"/>
              <a:ext cx="2962746" cy="396240"/>
            </a:xfrm>
            <a:prstGeom prst="rect">
              <a:avLst/>
            </a:prstGeom>
            <a:solidFill>
              <a:schemeClr val="accent3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1183309" y="2133373"/>
              <a:ext cx="2822057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75000"/>
                </a:spcBef>
              </a:pPr>
              <a:r>
                <a:rPr altLang="en-US" lang="zh-CN">
                  <a:solidFill>
                    <a:srgbClr val="000000"/>
                  </a:solidFill>
                </a:rPr>
                <a:t>走向第一型，变得专制、容易发怒、固执和对人有所要求。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40214" y="4410234"/>
              <a:ext cx="2962746" cy="396240"/>
            </a:xfrm>
            <a:prstGeom prst="rect">
              <a:avLst/>
            </a:prstGeom>
            <a:solidFill>
              <a:schemeClr val="tx2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164490" y="4878220"/>
              <a:ext cx="2822057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en-US" lang="zh-CN" smtClean="0">
                  <a:solidFill>
                    <a:srgbClr val="000000"/>
                  </a:solidFill>
                </a:rPr>
                <a:t>走向第五型，懂得自我克制，心思慎密，会经过观察和周详的考虑才去作决定。</a:t>
              </a:r>
            </a:p>
          </p:txBody>
        </p:sp>
      </p:grpSp>
    </p:spTree>
    <p:extLst>
      <p:ext uri="{BB962C8B-B14F-4D97-AF65-F5344CB8AC3E}">
        <p14:creationId val="373026856"/>
      </p:ext>
    </p:extLst>
  </p:cSld>
  <p:clrMapOvr>
    <a:masterClrMapping/>
  </p:clrMapOvr>
  <p:transition advTm="3000" spd="slow">
    <p:push/>
  </p:transition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444262" y="3321355"/>
            <a:ext cx="8509488" cy="1325563"/>
          </a:xfrm>
        </p:spPr>
        <p:txBody>
          <a:bodyPr/>
          <a:lstStyle/>
          <a:p>
            <a:r>
              <a:rPr altLang="en-US" lang="zh-CN" smtClean="0"/>
              <a:t>“本能型”性格特征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527CE785-58A2-4A0A-8D95-51BFB913A2FE}" type="slidenum">
              <a:rPr altLang="en-US" lang="zh-CN" smtClean="0"/>
              <a:t>28</a:t>
            </a:fld>
          </a:p>
        </p:txBody>
      </p:sp>
    </p:spTree>
    <p:extLst>
      <p:ext uri="{BB962C8B-B14F-4D97-AF65-F5344CB8AC3E}">
        <p14:creationId val="709452491"/>
      </p:ext>
    </p:extLst>
  </p:cSld>
  <p:clrMapOvr>
    <a:masterClrMapping/>
  </p:clrMapOvr>
  <mc:AlternateContent>
    <mc:Choice Requires="p15">
      <p:transition advTm="3000" p14:dur="2000" spd="slow">
        <p15:prstTrans prst="prestige"/>
      </p:transition>
    </mc:Choice>
    <mc:Fallback>
      <p:transition advTm="3000" spd="slow">
        <p:fade/>
      </p:transition>
    </mc:Fallback>
  </mc:AlternateContent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领袖型－性格特征</a:t>
            </a:r>
          </a:p>
        </p:txBody>
      </p:sp>
      <p:sp>
        <p:nvSpPr>
          <p:cNvPr id="98" name="内容占位符 9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lang="zh-CN" smtClean="0"/>
              <a:t>彻底的自由主义者，敢冒险，是掌舵人、创业者、固执、支配性，给人有霸气的感觉。抗拒牵绑，感觉迟钝，对人防卫性强，不让人接近，强化外壳，防止受伤。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9382692D-ACA0-4D38-91CE-6DA2358646E5}" type="slidenum">
              <a:rPr altLang="en-US" lang="zh-CN" smtClean="0"/>
              <a:t>29</a:t>
            </a:fld>
          </a:p>
        </p:txBody>
      </p:sp>
      <p:sp>
        <p:nvSpPr>
          <p:cNvPr id="104" name="Rectangle 5"/>
          <p:cNvSpPr>
            <a:spLocks noChangeArrowheads="1"/>
          </p:cNvSpPr>
          <p:nvPr/>
        </p:nvSpPr>
        <p:spPr bwMode="auto">
          <a:xfrm>
            <a:off x="2250046" y="3635740"/>
            <a:ext cx="7691908" cy="179280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1"/>
                </a:solidFill>
              </a:rPr>
              <a:t>「中国人，不是东亚病夫！」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1"/>
                </a:solidFill>
              </a:rPr>
              <a:t>— 李小龙</a:t>
            </a:r>
          </a:p>
        </p:txBody>
      </p:sp>
    </p:spTree>
    <p:extLst>
      <p:ext uri="{BB962C8B-B14F-4D97-AF65-F5344CB8AC3E}">
        <p14:creationId val="430251095"/>
      </p:ext>
    </p:extLst>
  </p:cSld>
  <p:clrMapOvr>
    <a:masterClrMapping/>
  </p:clrMapOvr>
  <p:transition advTm="3000" spd="slow">
    <p:comb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矩形 55"/>
          <p:cNvSpPr/>
          <p:nvPr/>
        </p:nvSpPr>
        <p:spPr>
          <a:xfrm rot="5400000">
            <a:off x="5552930" y="5495464"/>
            <a:ext cx="1086138" cy="768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B57C0FD-8851-48BC-9F62-5627E4FEDBC2}" type="slidenum">
              <a:rPr altLang="en-US" lang="zh-CN" smtClean="0"/>
              <a:t>3</a:t>
            </a:fld>
          </a:p>
        </p:txBody>
      </p:sp>
      <p:sp>
        <p:nvSpPr>
          <p:cNvPr id="40" name="矩形 39"/>
          <p:cNvSpPr/>
          <p:nvPr/>
        </p:nvSpPr>
        <p:spPr>
          <a:xfrm rot="5400000">
            <a:off x="5552930" y="2137294"/>
            <a:ext cx="1086138" cy="76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 14"/>
          <p:cNvGrpSpPr/>
          <p:nvPr/>
        </p:nvGrpSpPr>
        <p:grpSpPr>
          <a:xfrm>
            <a:off x="1081215" y="1344757"/>
            <a:ext cx="4976369" cy="1000030"/>
            <a:chOff x="1081215" y="1344757"/>
            <a:chExt cx="4976369" cy="1000030"/>
          </a:xfrm>
        </p:grpSpPr>
        <p:grpSp>
          <p:nvGrpSpPr>
            <p:cNvPr id="57" name="组合 48"/>
            <p:cNvGrpSpPr/>
            <p:nvPr/>
          </p:nvGrpSpPr>
          <p:grpSpPr>
            <a:xfrm>
              <a:off x="1081215" y="1344757"/>
              <a:ext cx="4976369" cy="1000030"/>
              <a:chOff x="1081215" y="1154257"/>
              <a:chExt cx="4976369" cy="1000030"/>
            </a:xfrm>
          </p:grpSpPr>
          <p:sp>
            <p:nvSpPr>
              <p:cNvPr id="58" name="对角圆角矩形 57"/>
              <p:cNvSpPr/>
              <p:nvPr userDrawn="1"/>
            </p:nvSpPr>
            <p:spPr>
              <a:xfrm>
                <a:off x="1941342" y="1443600"/>
                <a:ext cx="4116242" cy="710687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9" name="泪滴形 44"/>
              <p:cNvSpPr/>
              <p:nvPr userDrawn="1"/>
            </p:nvSpPr>
            <p:spPr>
              <a:xfrm flipV="1">
                <a:off x="1081215" y="1154257"/>
                <a:ext cx="999935" cy="999935"/>
              </a:xfrm>
              <a:prstGeom prst="teardrop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2749986" y="1798766"/>
              <a:ext cx="2621280" cy="457200"/>
            </a:xfrm>
            <a:prstGeom prst="rect">
              <a:avLst/>
            </a:prstGeom>
          </p:spPr>
          <p:txBody>
            <a:bodyPr anchor="ctr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九型人格性格型态</a:t>
              </a:r>
            </a:p>
          </p:txBody>
        </p:sp>
        <p:grpSp>
          <p:nvGrpSpPr>
            <p:cNvPr id="14" name="Group 30163"/>
            <p:cNvGrpSpPr>
              <a:grpSpLocks noChangeAspect="1"/>
            </p:cNvGrpSpPr>
            <p:nvPr/>
          </p:nvGrpSpPr>
          <p:grpSpPr>
            <a:xfrm>
              <a:off x="1228543" y="1520911"/>
              <a:ext cx="700090" cy="700090"/>
              <a:chOff x="3809" y="1943"/>
              <a:chExt cx="235" cy="235"/>
            </a:xfrm>
          </p:grpSpPr>
          <p:sp>
            <p:nvSpPr>
              <p:cNvPr id="16" name="Freeform 30164"/>
              <p:cNvSpPr>
                <a:spLocks noEditPoints="1"/>
              </p:cNvSpPr>
              <p:nvPr/>
            </p:nvSpPr>
            <p:spPr bwMode="auto">
              <a:xfrm>
                <a:off x="3908" y="1980"/>
                <a:ext cx="37" cy="124"/>
              </a:xfrm>
              <a:custGeom>
                <a:gdLst>
                  <a:gd fmla="*/ 0 w 3" name="T0"/>
                  <a:gd fmla="*/ 3 h 10" name="T1"/>
                  <a:gd fmla="*/ 0 w 3" name="T2"/>
                  <a:gd fmla="*/ 3 h 10" name="T3"/>
                  <a:gd fmla="*/ 1 w 3" name="T4"/>
                  <a:gd fmla="*/ 3 h 10" name="T5"/>
                  <a:gd fmla="*/ 1 w 3" name="T6"/>
                  <a:gd fmla="*/ 3 h 10" name="T7"/>
                  <a:gd fmla="*/ 1 w 3" name="T8"/>
                  <a:gd fmla="*/ 3 h 10" name="T9"/>
                  <a:gd fmla="*/ 2 w 3" name="T10"/>
                  <a:gd fmla="*/ 3 h 10" name="T11"/>
                  <a:gd fmla="*/ 2 w 3" name="T12"/>
                  <a:gd fmla="*/ 3 h 10" name="T13"/>
                  <a:gd fmla="*/ 2 w 3" name="T14"/>
                  <a:gd fmla="*/ 3 h 10" name="T15"/>
                  <a:gd fmla="*/ 3 w 3" name="T16"/>
                  <a:gd fmla="*/ 3 h 10" name="T17"/>
                  <a:gd fmla="*/ 3 w 3" name="T18"/>
                  <a:gd fmla="*/ 4 h 10" name="T19"/>
                  <a:gd fmla="*/ 2 w 3" name="T20"/>
                  <a:gd fmla="*/ 4 h 10" name="T21"/>
                  <a:gd fmla="*/ 2 w 3" name="T22"/>
                  <a:gd fmla="*/ 5 h 10" name="T23"/>
                  <a:gd fmla="*/ 3 w 3" name="T24"/>
                  <a:gd fmla="*/ 5 h 10" name="T25"/>
                  <a:gd fmla="*/ 3 w 3" name="T26"/>
                  <a:gd fmla="*/ 6 h 10" name="T27"/>
                  <a:gd fmla="*/ 2 w 3" name="T28"/>
                  <a:gd fmla="*/ 6 h 10" name="T29"/>
                  <a:gd fmla="*/ 2 w 3" name="T30"/>
                  <a:gd fmla="*/ 6 h 10" name="T31"/>
                  <a:gd fmla="*/ 2 w 3" name="T32"/>
                  <a:gd fmla="*/ 6 h 10" name="T33"/>
                  <a:gd fmla="*/ 2 w 3" name="T34"/>
                  <a:gd fmla="*/ 7 h 10" name="T35"/>
                  <a:gd fmla="*/ 2 w 3" name="T36"/>
                  <a:gd fmla="*/ 7 h 10" name="T37"/>
                  <a:gd fmla="*/ 2 w 3" name="T38"/>
                  <a:gd fmla="*/ 7 h 10" name="T39"/>
                  <a:gd fmla="*/ 2 w 3" name="T40"/>
                  <a:gd fmla="*/ 8 h 10" name="T41"/>
                  <a:gd fmla="*/ 1 w 3" name="T42"/>
                  <a:gd fmla="*/ 8 h 10" name="T43"/>
                  <a:gd fmla="*/ 1 w 3" name="T44"/>
                  <a:gd fmla="*/ 9 h 10" name="T45"/>
                  <a:gd fmla="*/ 2 w 3" name="T46"/>
                  <a:gd fmla="*/ 10 h 10" name="T47"/>
                  <a:gd fmla="*/ 3 w 3" name="T48"/>
                  <a:gd fmla="*/ 10 h 10" name="T49"/>
                  <a:gd fmla="*/ 3 w 3" name="T50"/>
                  <a:gd fmla="*/ 10 h 10" name="T51"/>
                  <a:gd fmla="*/ 3 w 3" name="T52"/>
                  <a:gd fmla="*/ 0 h 10" name="T53"/>
                  <a:gd fmla="*/ 0 w 3" name="T54"/>
                  <a:gd fmla="*/ 0 h 10" name="T55"/>
                  <a:gd fmla="*/ 0 w 3" name="T56"/>
                  <a:gd fmla="*/ 3 h 10" name="T57"/>
                  <a:gd fmla="*/ 0 w 3" name="T58"/>
                  <a:gd fmla="*/ 3 h 10" name="T59"/>
                  <a:gd fmla="*/ 2 w 3" name="T60"/>
                  <a:gd fmla="*/ 1 h 10" name="T61"/>
                  <a:gd fmla="*/ 3 w 3" name="T62"/>
                  <a:gd fmla="*/ 1 h 10" name="T63"/>
                  <a:gd fmla="*/ 3 w 3" name="T64"/>
                  <a:gd fmla="*/ 2 h 10" name="T65"/>
                  <a:gd fmla="*/ 2 w 3" name="T66"/>
                  <a:gd fmla="*/ 2 h 10" name="T67"/>
                  <a:gd fmla="*/ 2 w 3" name="T68"/>
                  <a:gd fmla="*/ 1 h 10" name="T69"/>
                  <a:gd fmla="*/ 0 w 3" name="T70"/>
                  <a:gd fmla="*/ 1 h 10" name="T71"/>
                  <a:gd fmla="*/ 1 w 3" name="T72"/>
                  <a:gd fmla="*/ 1 h 10" name="T73"/>
                  <a:gd fmla="*/ 1 w 3" name="T74"/>
                  <a:gd fmla="*/ 2 h 10" name="T75"/>
                  <a:gd fmla="*/ 0 w 3" name="T76"/>
                  <a:gd fmla="*/ 2 h 10" name="T77"/>
                  <a:gd fmla="*/ 0 w 3" name="T78"/>
                  <a:gd fmla="*/ 1 h 10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0" w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2" y="1"/>
                    </a:lnTo>
                    <a:close/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30165"/>
              <p:cNvSpPr>
                <a:spLocks noEditPoints="1"/>
              </p:cNvSpPr>
              <p:nvPr/>
            </p:nvSpPr>
            <p:spPr bwMode="auto">
              <a:xfrm>
                <a:off x="3958" y="2030"/>
                <a:ext cx="37" cy="99"/>
              </a:xfrm>
              <a:custGeom>
                <a:gdLst>
                  <a:gd fmla="*/ 2 w 3" name="T0"/>
                  <a:gd fmla="*/ 2 h 8" name="T1"/>
                  <a:gd fmla="*/ 0 w 3" name="T2"/>
                  <a:gd fmla="*/ 0 h 8" name="T3"/>
                  <a:gd fmla="*/ 0 w 3" name="T4"/>
                  <a:gd fmla="*/ 2 h 8" name="T5"/>
                  <a:gd fmla="*/ 0 w 3" name="T6"/>
                  <a:gd fmla="*/ 3 h 8" name="T7"/>
                  <a:gd fmla="*/ 0 w 3" name="T8"/>
                  <a:gd fmla="*/ 6 h 8" name="T9"/>
                  <a:gd fmla="*/ 1 w 3" name="T10"/>
                  <a:gd fmla="*/ 8 h 8" name="T11"/>
                  <a:gd fmla="*/ 1 w 3" name="T12"/>
                  <a:gd fmla="*/ 8 h 8" name="T13"/>
                  <a:gd fmla="*/ 1 w 3" name="T14"/>
                  <a:gd fmla="*/ 8 h 8" name="T15"/>
                  <a:gd fmla="*/ 1 w 3" name="T16"/>
                  <a:gd fmla="*/ 8 h 8" name="T17"/>
                  <a:gd fmla="*/ 2 w 3" name="T18"/>
                  <a:gd fmla="*/ 8 h 8" name="T19"/>
                  <a:gd fmla="*/ 2 w 3" name="T20"/>
                  <a:gd fmla="*/ 3 h 8" name="T21"/>
                  <a:gd fmla="*/ 3 w 3" name="T22"/>
                  <a:gd fmla="*/ 3 h 8" name="T23"/>
                  <a:gd fmla="*/ 2 w 3" name="T24"/>
                  <a:gd fmla="*/ 2 h 8" name="T25"/>
                  <a:gd fmla="*/ 1 w 3" name="T26"/>
                  <a:gd fmla="*/ 5 h 8" name="T27"/>
                  <a:gd fmla="*/ 0 w 3" name="T28"/>
                  <a:gd fmla="*/ 5 h 8" name="T29"/>
                  <a:gd fmla="*/ 0 w 3" name="T30"/>
                  <a:gd fmla="*/ 4 h 8" name="T31"/>
                  <a:gd fmla="*/ 1 w 3" name="T32"/>
                  <a:gd fmla="*/ 4 h 8" name="T33"/>
                  <a:gd fmla="*/ 1 w 3" name="T34"/>
                  <a:gd fmla="*/ 5 h 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" w="3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2" y="2"/>
                    </a:lnTo>
                    <a:close/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30166"/>
              <p:cNvSpPr/>
              <p:nvPr/>
            </p:nvSpPr>
            <p:spPr bwMode="auto">
              <a:xfrm>
                <a:off x="3846" y="2017"/>
                <a:ext cx="112" cy="136"/>
              </a:xfrm>
              <a:custGeom>
                <a:gdLst>
                  <a:gd fmla="*/ 9 w 9" name="T0"/>
                  <a:gd fmla="*/ 9 h 11" name="T1"/>
                  <a:gd fmla="*/ 9 w 9" name="T2"/>
                  <a:gd fmla="*/ 8 h 11" name="T3"/>
                  <a:gd fmla="*/ 8 w 9" name="T4"/>
                  <a:gd fmla="*/ 7 h 11" name="T5"/>
                  <a:gd fmla="*/ 8 w 9" name="T6"/>
                  <a:gd fmla="*/ 7 h 11" name="T7"/>
                  <a:gd fmla="*/ 7 w 9" name="T8"/>
                  <a:gd fmla="*/ 7 h 11" name="T9"/>
                  <a:gd fmla="*/ 6 w 9" name="T10"/>
                  <a:gd fmla="*/ 6 h 11" name="T11"/>
                  <a:gd fmla="*/ 6 w 9" name="T12"/>
                  <a:gd fmla="*/ 5 h 11" name="T13"/>
                  <a:gd fmla="*/ 6 w 9" name="T14"/>
                  <a:gd fmla="*/ 5 h 11" name="T15"/>
                  <a:gd fmla="*/ 6 w 9" name="T16"/>
                  <a:gd fmla="*/ 5 h 11" name="T17"/>
                  <a:gd fmla="*/ 6 w 9" name="T18"/>
                  <a:gd fmla="*/ 5 h 11" name="T19"/>
                  <a:gd fmla="*/ 7 w 9" name="T20"/>
                  <a:gd fmla="*/ 4 h 11" name="T21"/>
                  <a:gd fmla="*/ 7 w 9" name="T22"/>
                  <a:gd fmla="*/ 3 h 11" name="T23"/>
                  <a:gd fmla="*/ 7 w 9" name="T24"/>
                  <a:gd fmla="*/ 3 h 11" name="T25"/>
                  <a:gd fmla="*/ 7 w 9" name="T26"/>
                  <a:gd fmla="*/ 3 h 11" name="T27"/>
                  <a:gd fmla="*/ 7 w 9" name="T28"/>
                  <a:gd fmla="*/ 3 h 11" name="T29"/>
                  <a:gd fmla="*/ 7 w 9" name="T30"/>
                  <a:gd fmla="*/ 3 h 11" name="T31"/>
                  <a:gd fmla="*/ 7 w 9" name="T32"/>
                  <a:gd fmla="*/ 2 h 11" name="T33"/>
                  <a:gd fmla="*/ 7 w 9" name="T34"/>
                  <a:gd fmla="*/ 2 h 11" name="T35"/>
                  <a:gd fmla="*/ 7 w 9" name="T36"/>
                  <a:gd fmla="*/ 1 h 11" name="T37"/>
                  <a:gd fmla="*/ 7 w 9" name="T38"/>
                  <a:gd fmla="*/ 1 h 11" name="T39"/>
                  <a:gd fmla="*/ 7 w 9" name="T40"/>
                  <a:gd fmla="*/ 1 h 11" name="T41"/>
                  <a:gd fmla="*/ 6 w 9" name="T42"/>
                  <a:gd fmla="*/ 1 h 11" name="T43"/>
                  <a:gd fmla="*/ 6 w 9" name="T44"/>
                  <a:gd fmla="*/ 1 h 11" name="T45"/>
                  <a:gd fmla="*/ 6 w 9" name="T46"/>
                  <a:gd fmla="*/ 1 h 11" name="T47"/>
                  <a:gd fmla="*/ 6 w 9" name="T48"/>
                  <a:gd fmla="*/ 0 h 11" name="T49"/>
                  <a:gd fmla="*/ 5 w 9" name="T50"/>
                  <a:gd fmla="*/ 0 h 11" name="T51"/>
                  <a:gd fmla="*/ 5 w 9" name="T52"/>
                  <a:gd fmla="*/ 0 h 11" name="T53"/>
                  <a:gd fmla="*/ 5 w 9" name="T54"/>
                  <a:gd fmla="*/ 0 h 11" name="T55"/>
                  <a:gd fmla="*/ 5 w 9" name="T56"/>
                  <a:gd fmla="*/ 0 h 11" name="T57"/>
                  <a:gd fmla="*/ 4 w 9" name="T58"/>
                  <a:gd fmla="*/ 0 h 11" name="T59"/>
                  <a:gd fmla="*/ 3 w 9" name="T60"/>
                  <a:gd fmla="*/ 0 h 11" name="T61"/>
                  <a:gd fmla="*/ 3 w 9" name="T62"/>
                  <a:gd fmla="*/ 2 h 11" name="T63"/>
                  <a:gd fmla="*/ 3 w 9" name="T64"/>
                  <a:gd fmla="*/ 3 h 11" name="T65"/>
                  <a:gd fmla="*/ 3 w 9" name="T66"/>
                  <a:gd fmla="*/ 3 h 11" name="T67"/>
                  <a:gd fmla="*/ 3 w 9" name="T68"/>
                  <a:gd fmla="*/ 3 h 11" name="T69"/>
                  <a:gd fmla="*/ 3 w 9" name="T70"/>
                  <a:gd fmla="*/ 4 h 11" name="T71"/>
                  <a:gd fmla="*/ 3 w 9" name="T72"/>
                  <a:gd fmla="*/ 4 h 11" name="T73"/>
                  <a:gd fmla="*/ 3 w 9" name="T74"/>
                  <a:gd fmla="*/ 4 h 11" name="T75"/>
                  <a:gd fmla="*/ 3 w 9" name="T76"/>
                  <a:gd fmla="*/ 5 h 11" name="T77"/>
                  <a:gd fmla="*/ 4 w 9" name="T78"/>
                  <a:gd fmla="*/ 5 h 11" name="T79"/>
                  <a:gd fmla="*/ 4 w 9" name="T80"/>
                  <a:gd fmla="*/ 5 h 11" name="T81"/>
                  <a:gd fmla="*/ 4 w 9" name="T82"/>
                  <a:gd fmla="*/ 6 h 11" name="T83"/>
                  <a:gd fmla="*/ 4 w 9" name="T84"/>
                  <a:gd fmla="*/ 6 h 11" name="T85"/>
                  <a:gd fmla="*/ 2 w 9" name="T86"/>
                  <a:gd fmla="*/ 7 h 11" name="T87"/>
                  <a:gd fmla="*/ 1 w 9" name="T88"/>
                  <a:gd fmla="*/ 8 h 11" name="T89"/>
                  <a:gd fmla="*/ 0 w 9" name="T90"/>
                  <a:gd fmla="*/ 9 h 11" name="T91"/>
                  <a:gd fmla="*/ 0 w 9" name="T92"/>
                  <a:gd fmla="*/ 9 h 11" name="T93"/>
                  <a:gd fmla="*/ 0 w 9" name="T94"/>
                  <a:gd fmla="*/ 9 h 11" name="T95"/>
                  <a:gd fmla="*/ 0 w 9" name="T96"/>
                  <a:gd fmla="*/ 9 h 11" name="T97"/>
                  <a:gd fmla="*/ 5 w 9" name="T98"/>
                  <a:gd fmla="*/ 11 h 11" name="T99"/>
                  <a:gd fmla="*/ 8 w 9" name="T100"/>
                  <a:gd fmla="*/ 10 h 11" name="T101"/>
                  <a:gd fmla="*/ 8 w 9" name="T102"/>
                  <a:gd fmla="*/ 10 h 11" name="T103"/>
                  <a:gd fmla="*/ 8 w 9" name="T104"/>
                  <a:gd fmla="*/ 10 h 11" name="T105"/>
                  <a:gd fmla="*/ 9 w 9" name="T106"/>
                  <a:gd fmla="*/ 9 h 11" name="T107"/>
                  <a:gd fmla="*/ 9 w 9" name="T108"/>
                  <a:gd fmla="*/ 9 h 11" name="T109"/>
                  <a:gd fmla="*/ 9 w 9" name="T110"/>
                  <a:gd fmla="*/ 9 h 11" name="T111"/>
                  <a:gd fmla="*/ 9 w 9" name="T112"/>
                  <a:gd fmla="*/ 9 h 11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1" w="9">
                    <a:moveTo>
                      <a:pt x="9" y="9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2" y="11"/>
                      <a:pt x="5" y="11"/>
                    </a:cubicBezTo>
                    <a:cubicBezTo>
                      <a:pt x="6" y="11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30167"/>
              <p:cNvSpPr/>
              <p:nvPr/>
            </p:nvSpPr>
            <p:spPr bwMode="auto">
              <a:xfrm>
                <a:off x="3846" y="2030"/>
                <a:ext cx="62" cy="123"/>
              </a:xfrm>
              <a:custGeom>
                <a:gdLst>
                  <a:gd fmla="*/ 5 w 5" name="T0"/>
                  <a:gd fmla="*/ 5 h 10" name="T1"/>
                  <a:gd fmla="*/ 3 w 5" name="T2"/>
                  <a:gd fmla="*/ 0 h 10" name="T3"/>
                  <a:gd fmla="*/ 3 w 5" name="T4"/>
                  <a:gd fmla="*/ 2 h 10" name="T5"/>
                  <a:gd fmla="*/ 2 w 5" name="T6"/>
                  <a:gd fmla="*/ 3 h 10" name="T7"/>
                  <a:gd fmla="*/ 3 w 5" name="T8"/>
                  <a:gd fmla="*/ 3 h 10" name="T9"/>
                  <a:gd fmla="*/ 4 w 5" name="T10"/>
                  <a:gd fmla="*/ 4 h 10" name="T11"/>
                  <a:gd fmla="*/ 4 w 5" name="T12"/>
                  <a:gd fmla="*/ 4 h 10" name="T13"/>
                  <a:gd fmla="*/ 4 w 5" name="T14"/>
                  <a:gd fmla="*/ 5 h 10" name="T15"/>
                  <a:gd fmla="*/ 4 w 5" name="T16"/>
                  <a:gd fmla="*/ 6 h 10" name="T17"/>
                  <a:gd fmla="*/ 0 w 5" name="T18"/>
                  <a:gd fmla="*/ 7 h 10" name="T19"/>
                  <a:gd fmla="*/ 0 w 5" name="T20"/>
                  <a:gd fmla="*/ 9 h 10" name="T21"/>
                  <a:gd fmla="*/ 0 w 5" name="T22"/>
                  <a:gd fmla="*/ 9 h 10" name="T23"/>
                  <a:gd fmla="*/ 0 w 5" name="T24"/>
                  <a:gd fmla="*/ 9 h 10" name="T25"/>
                  <a:gd fmla="*/ 3 w 5" name="T26"/>
                  <a:gd fmla="*/ 10 h 10" name="T27"/>
                  <a:gd fmla="*/ 5 w 5" name="T28"/>
                  <a:gd fmla="*/ 5 h 10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0" w="5">
                    <a:moveTo>
                      <a:pt x="5" y="5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3" y="6"/>
                      <a:pt x="1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4" y="10"/>
                      <a:pt x="5" y="7"/>
                      <a:pt x="5" y="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30168"/>
              <p:cNvSpPr/>
              <p:nvPr/>
            </p:nvSpPr>
            <p:spPr bwMode="auto">
              <a:xfrm>
                <a:off x="3983" y="2116"/>
                <a:ext cx="61" cy="62"/>
              </a:xfrm>
              <a:custGeom>
                <a:gdLst>
                  <a:gd fmla="*/ 5 w 5" name="T0"/>
                  <a:gd fmla="*/ 3 h 5" name="T1"/>
                  <a:gd fmla="*/ 2 w 5" name="T2"/>
                  <a:gd fmla="*/ 0 h 5" name="T3"/>
                  <a:gd fmla="*/ 2 w 5" name="T4"/>
                  <a:gd fmla="*/ 0 h 5" name="T5"/>
                  <a:gd fmla="*/ 1 w 5" name="T6"/>
                  <a:gd fmla="*/ 1 h 5" name="T7"/>
                  <a:gd fmla="*/ 1 w 5" name="T8"/>
                  <a:gd fmla="*/ 1 h 5" name="T9"/>
                  <a:gd fmla="*/ 1 w 5" name="T10"/>
                  <a:gd fmla="*/ 2 h 5" name="T11"/>
                  <a:gd fmla="*/ 1 w 5" name="T12"/>
                  <a:gd fmla="*/ 2 h 5" name="T13"/>
                  <a:gd fmla="*/ 4 w 5" name="T14"/>
                  <a:gd fmla="*/ 5 h 5" name="T15"/>
                  <a:gd fmla="*/ 4 w 5" name="T16"/>
                  <a:gd fmla="*/ 5 h 5" name="T17"/>
                  <a:gd fmla="*/ 5 w 5" name="T18"/>
                  <a:gd fmla="*/ 4 h 5" name="T19"/>
                  <a:gd fmla="*/ 5 w 5" name="T20"/>
                  <a:gd fmla="*/ 3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5">
                    <a:moveTo>
                      <a:pt x="5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30169"/>
              <p:cNvSpPr>
                <a:spLocks noEditPoints="1"/>
              </p:cNvSpPr>
              <p:nvPr/>
            </p:nvSpPr>
            <p:spPr bwMode="auto">
              <a:xfrm>
                <a:off x="3809" y="1943"/>
                <a:ext cx="223" cy="223"/>
              </a:xfrm>
              <a:custGeom>
                <a:gdLst>
                  <a:gd fmla="*/ 15 w 18" name="T0"/>
                  <a:gd fmla="*/ 15 h 18" name="T1"/>
                  <a:gd fmla="*/ 15 w 18" name="T2"/>
                  <a:gd fmla="*/ 14 h 18" name="T3"/>
                  <a:gd fmla="*/ 16 w 18" name="T4"/>
                  <a:gd fmla="*/ 14 h 18" name="T5"/>
                  <a:gd fmla="*/ 17 w 18" name="T6"/>
                  <a:gd fmla="*/ 14 h 18" name="T7"/>
                  <a:gd fmla="*/ 18 w 18" name="T8"/>
                  <a:gd fmla="*/ 9 h 18" name="T9"/>
                  <a:gd fmla="*/ 9 w 18" name="T10"/>
                  <a:gd fmla="*/ 0 h 18" name="T11"/>
                  <a:gd fmla="*/ 0 w 18" name="T12"/>
                  <a:gd fmla="*/ 9 h 18" name="T13"/>
                  <a:gd fmla="*/ 9 w 18" name="T14"/>
                  <a:gd fmla="*/ 18 h 18" name="T15"/>
                  <a:gd fmla="*/ 15 w 18" name="T16"/>
                  <a:gd fmla="*/ 16 h 18" name="T17"/>
                  <a:gd fmla="*/ 14 w 18" name="T18"/>
                  <a:gd fmla="*/ 16 h 18" name="T19"/>
                  <a:gd fmla="*/ 15 w 18" name="T20"/>
                  <a:gd fmla="*/ 15 h 18" name="T21"/>
                  <a:gd fmla="*/ 9 w 18" name="T22"/>
                  <a:gd fmla="*/ 16 h 18" name="T23"/>
                  <a:gd fmla="*/ 2 w 18" name="T24"/>
                  <a:gd fmla="*/ 9 h 18" name="T25"/>
                  <a:gd fmla="*/ 9 w 18" name="T26"/>
                  <a:gd fmla="*/ 2 h 18" name="T27"/>
                  <a:gd fmla="*/ 16 w 18" name="T28"/>
                  <a:gd fmla="*/ 9 h 18" name="T29"/>
                  <a:gd fmla="*/ 9 w 18" name="T30"/>
                  <a:gd fmla="*/ 16 h 1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8" w="18">
                    <a:moveTo>
                      <a:pt x="15" y="15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1" y="18"/>
                      <a:pt x="13" y="18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5"/>
                      <a:pt x="15" y="15"/>
                    </a:cubicBezTo>
                    <a:close/>
                    <a:moveTo>
                      <a:pt x="9" y="16"/>
                    </a:moveTo>
                    <a:cubicBezTo>
                      <a:pt x="5" y="16"/>
                      <a:pt x="2" y="13"/>
                      <a:pt x="2" y="9"/>
                    </a:cubicBezTo>
                    <a:cubicBezTo>
                      <a:pt x="2" y="5"/>
                      <a:pt x="5" y="2"/>
                      <a:pt x="9" y="2"/>
                    </a:cubicBezTo>
                    <a:cubicBezTo>
                      <a:pt x="13" y="2"/>
                      <a:pt x="16" y="5"/>
                      <a:pt x="16" y="9"/>
                    </a:cubicBezTo>
                    <a:cubicBezTo>
                      <a:pt x="16" y="13"/>
                      <a:pt x="13" y="16"/>
                      <a:pt x="9" y="1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55" name="矩形 54"/>
          <p:cNvSpPr/>
          <p:nvPr/>
        </p:nvSpPr>
        <p:spPr>
          <a:xfrm rot="5400000">
            <a:off x="5552930" y="4376074"/>
            <a:ext cx="1086138" cy="76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 11"/>
          <p:cNvGrpSpPr/>
          <p:nvPr/>
        </p:nvGrpSpPr>
        <p:grpSpPr>
          <a:xfrm>
            <a:off x="1081215" y="3583152"/>
            <a:ext cx="4976369" cy="999935"/>
            <a:chOff x="1081215" y="3583152"/>
            <a:chExt cx="4976369" cy="999935"/>
          </a:xfrm>
        </p:grpSpPr>
        <p:grpSp>
          <p:nvGrpSpPr>
            <p:cNvPr id="60" name="组合 50"/>
            <p:cNvGrpSpPr/>
            <p:nvPr/>
          </p:nvGrpSpPr>
          <p:grpSpPr>
            <a:xfrm>
              <a:off x="1081215" y="3583152"/>
              <a:ext cx="4976369" cy="999935"/>
              <a:chOff x="1081215" y="3580771"/>
              <a:chExt cx="4976369" cy="999935"/>
            </a:xfrm>
          </p:grpSpPr>
          <p:sp>
            <p:nvSpPr>
              <p:cNvPr id="61" name="对角圆角矩形 60"/>
              <p:cNvSpPr/>
              <p:nvPr userDrawn="1"/>
            </p:nvSpPr>
            <p:spPr>
              <a:xfrm>
                <a:off x="1941342" y="3870019"/>
                <a:ext cx="4116242" cy="710687"/>
              </a:xfrm>
              <a:prstGeom prst="round2Diag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2" name="泪滴形 45"/>
              <p:cNvSpPr/>
              <p:nvPr userDrawn="1"/>
            </p:nvSpPr>
            <p:spPr>
              <a:xfrm flipV="1">
                <a:off x="1081215" y="3580771"/>
                <a:ext cx="999935" cy="999935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2597587" y="4010025"/>
              <a:ext cx="2926080" cy="457200"/>
            </a:xfrm>
            <a:prstGeom prst="rect">
              <a:avLst/>
            </a:prstGeom>
          </p:spPr>
          <p:txBody>
            <a:bodyPr anchor="ctr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“理性型”性格型态</a:t>
              </a:r>
            </a:p>
          </p:txBody>
        </p:sp>
        <p:grpSp>
          <p:nvGrpSpPr>
            <p:cNvPr id="33" name="Group 30182"/>
            <p:cNvGrpSpPr>
              <a:grpSpLocks noChangeAspect="1"/>
            </p:cNvGrpSpPr>
            <p:nvPr/>
          </p:nvGrpSpPr>
          <p:grpSpPr>
            <a:xfrm>
              <a:off x="1209675" y="3865791"/>
              <a:ext cx="719138" cy="576263"/>
              <a:chOff x="762" y="2418"/>
              <a:chExt cx="453" cy="363"/>
            </a:xfrm>
          </p:grpSpPr>
          <p:sp>
            <p:nvSpPr>
              <p:cNvPr id="34" name="AutoShape 30181"/>
              <p:cNvSpPr>
                <a:spLocks noChangeArrowheads="1" noChangeAspect="1" noTextEdit="1"/>
              </p:cNvSpPr>
              <p:nvPr/>
            </p:nvSpPr>
            <p:spPr bwMode="auto">
              <a:xfrm>
                <a:off x="762" y="2418"/>
                <a:ext cx="453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30183"/>
              <p:cNvSpPr/>
              <p:nvPr/>
            </p:nvSpPr>
            <p:spPr bwMode="auto">
              <a:xfrm>
                <a:off x="778" y="2401"/>
                <a:ext cx="219" cy="293"/>
              </a:xfrm>
              <a:custGeom>
                <a:gdLst>
                  <a:gd fmla="*/ 9 w 13" name="T0"/>
                  <a:gd fmla="*/ 3 h 17" name="T1"/>
                  <a:gd fmla="*/ 11 w 13" name="T2"/>
                  <a:gd fmla="*/ 1 h 17" name="T3"/>
                  <a:gd fmla="*/ 10 w 13" name="T4"/>
                  <a:gd fmla="*/ 1 h 17" name="T5"/>
                  <a:gd fmla="*/ 8 w 13" name="T6"/>
                  <a:gd fmla="*/ 3 h 17" name="T7"/>
                  <a:gd fmla="*/ 8 w 13" name="T8"/>
                  <a:gd fmla="*/ 1 h 17" name="T9"/>
                  <a:gd fmla="*/ 7 w 13" name="T10"/>
                  <a:gd fmla="*/ 3 h 17" name="T11"/>
                  <a:gd fmla="*/ 7 w 13" name="T12"/>
                  <a:gd fmla="*/ 3 h 17" name="T13"/>
                  <a:gd fmla="*/ 5 w 13" name="T14"/>
                  <a:gd fmla="*/ 1 h 17" name="T15"/>
                  <a:gd fmla="*/ 5 w 13" name="T16"/>
                  <a:gd fmla="*/ 3 h 17" name="T17"/>
                  <a:gd fmla="*/ 3 w 13" name="T18"/>
                  <a:gd fmla="*/ 1 h 17" name="T19"/>
                  <a:gd fmla="*/ 1 w 13" name="T20"/>
                  <a:gd fmla="*/ 1 h 17" name="T21"/>
                  <a:gd fmla="*/ 4 w 13" name="T22"/>
                  <a:gd fmla="*/ 3 h 17" name="T23"/>
                  <a:gd fmla="*/ 6 w 13" name="T24"/>
                  <a:gd fmla="*/ 4 h 17" name="T25"/>
                  <a:gd fmla="*/ 7 w 13" name="T26"/>
                  <a:gd fmla="*/ 4 h 17" name="T27"/>
                  <a:gd fmla="*/ 7 w 13" name="T28"/>
                  <a:gd fmla="*/ 4 h 17" name="T29"/>
                  <a:gd fmla="*/ 6 w 13" name="T30"/>
                  <a:gd fmla="*/ 4 h 17" name="T31"/>
                  <a:gd fmla="*/ 6 w 13" name="T32"/>
                  <a:gd fmla="*/ 5 h 17" name="T33"/>
                  <a:gd fmla="*/ 7 w 13" name="T34"/>
                  <a:gd fmla="*/ 7 h 17" name="T35"/>
                  <a:gd fmla="*/ 5 w 13" name="T36"/>
                  <a:gd fmla="*/ 8 h 17" name="T37"/>
                  <a:gd fmla="*/ 2 w 13" name="T38"/>
                  <a:gd fmla="*/ 10 h 17" name="T39"/>
                  <a:gd fmla="*/ 1 w 13" name="T40"/>
                  <a:gd fmla="*/ 11 h 17" name="T41"/>
                  <a:gd fmla="*/ 2 w 13" name="T42"/>
                  <a:gd fmla="*/ 11 h 17" name="T43"/>
                  <a:gd fmla="*/ 1 w 13" name="T44"/>
                  <a:gd fmla="*/ 13 h 17" name="T45"/>
                  <a:gd fmla="*/ 0 w 13" name="T46"/>
                  <a:gd fmla="*/ 16 h 17" name="T47"/>
                  <a:gd fmla="*/ 0 w 13" name="T48"/>
                  <a:gd fmla="*/ 16 h 17" name="T49"/>
                  <a:gd fmla="*/ 0 w 13" name="T50"/>
                  <a:gd fmla="*/ 17 h 17" name="T51"/>
                  <a:gd fmla="*/ 0 w 13" name="T52"/>
                  <a:gd fmla="*/ 16 h 17" name="T53"/>
                  <a:gd fmla="*/ 2 w 13" name="T54"/>
                  <a:gd fmla="*/ 14 h 17" name="T55"/>
                  <a:gd fmla="*/ 8 w 13" name="T56"/>
                  <a:gd fmla="*/ 11 h 17" name="T57"/>
                  <a:gd fmla="*/ 11 w 13" name="T58"/>
                  <a:gd fmla="*/ 10 h 17" name="T59"/>
                  <a:gd fmla="*/ 9 w 13" name="T60"/>
                  <a:gd fmla="*/ 12 h 17" name="T61"/>
                  <a:gd fmla="*/ 8 w 13" name="T62"/>
                  <a:gd fmla="*/ 12 h 17" name="T63"/>
                  <a:gd fmla="*/ 9 w 13" name="T64"/>
                  <a:gd fmla="*/ 13 h 17" name="T65"/>
                  <a:gd fmla="*/ 11 w 13" name="T66"/>
                  <a:gd fmla="*/ 9 h 17" name="T67"/>
                  <a:gd fmla="*/ 10 w 13" name="T68"/>
                  <a:gd fmla="*/ 7 h 17" name="T69"/>
                  <a:gd fmla="*/ 9 w 13" name="T70"/>
                  <a:gd fmla="*/ 6 h 17" name="T71"/>
                  <a:gd fmla="*/ 10 w 13" name="T72"/>
                  <a:gd fmla="*/ 4 h 17" name="T73"/>
                  <a:gd fmla="*/ 10 w 13" name="T74"/>
                  <a:gd fmla="*/ 4 h 17" name="T75"/>
                  <a:gd fmla="*/ 9 w 13" name="T76"/>
                  <a:gd fmla="*/ 4 h 17" name="T77"/>
                  <a:gd fmla="*/ 8 w 13" name="T78"/>
                  <a:gd fmla="*/ 4 h 17" name="T79"/>
                  <a:gd fmla="*/ 7 w 13" name="T80"/>
                  <a:gd fmla="*/ 4 h 17" name="T81"/>
                  <a:gd fmla="*/ 7 w 13" name="T82"/>
                  <a:gd fmla="*/ 3 h 17" name="T83"/>
                  <a:gd fmla="*/ 8 w 13" name="T84"/>
                  <a:gd fmla="*/ 3 h 17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17" w="13">
                    <a:moveTo>
                      <a:pt x="8" y="3"/>
                    </a:moveTo>
                    <a:cubicBezTo>
                      <a:pt x="8" y="3"/>
                      <a:pt x="8" y="3"/>
                      <a:pt x="9" y="3"/>
                    </a:cubicBezTo>
                    <a:cubicBezTo>
                      <a:pt x="12" y="3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8" y="3"/>
                      <a:pt x="8" y="3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8" y="3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2"/>
                      <a:pt x="5" y="1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4" y="1"/>
                      <a:pt x="3" y="1"/>
                      <a:pt x="5" y="3"/>
                    </a:cubicBezTo>
                    <a:cubicBezTo>
                      <a:pt x="5" y="3"/>
                      <a:pt x="3" y="3"/>
                      <a:pt x="3" y="1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3" y="1"/>
                      <a:pt x="2" y="2"/>
                      <a:pt x="4" y="3"/>
                    </a:cubicBezTo>
                    <a:cubicBezTo>
                      <a:pt x="3" y="3"/>
                      <a:pt x="1" y="3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4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4" y="12"/>
                      <a:pt x="5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10" y="9"/>
                      <a:pt x="11" y="10"/>
                    </a:cubicBezTo>
                    <a:cubicBezTo>
                      <a:pt x="11" y="10"/>
                      <a:pt x="10" y="11"/>
                      <a:pt x="10" y="11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3" y="10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30184"/>
              <p:cNvSpPr/>
              <p:nvPr/>
            </p:nvSpPr>
            <p:spPr bwMode="auto">
              <a:xfrm>
                <a:off x="980" y="2401"/>
                <a:ext cx="235" cy="293"/>
              </a:xfrm>
              <a:custGeom>
                <a:gdLst>
                  <a:gd fmla="*/ 5 w 14" name="T0"/>
                  <a:gd fmla="*/ 3 h 17" name="T1"/>
                  <a:gd fmla="*/ 2 w 14" name="T2"/>
                  <a:gd fmla="*/ 1 h 17" name="T3"/>
                  <a:gd fmla="*/ 4 w 14" name="T4"/>
                  <a:gd fmla="*/ 1 h 17" name="T5"/>
                  <a:gd fmla="*/ 5 w 14" name="T6"/>
                  <a:gd fmla="*/ 3 h 17" name="T7"/>
                  <a:gd fmla="*/ 5 w 14" name="T8"/>
                  <a:gd fmla="*/ 1 h 17" name="T9"/>
                  <a:gd fmla="*/ 6 w 14" name="T10"/>
                  <a:gd fmla="*/ 3 h 17" name="T11"/>
                  <a:gd fmla="*/ 6 w 14" name="T12"/>
                  <a:gd fmla="*/ 3 h 17" name="T13"/>
                  <a:gd fmla="*/ 8 w 14" name="T14"/>
                  <a:gd fmla="*/ 1 h 17" name="T15"/>
                  <a:gd fmla="*/ 8 w 14" name="T16"/>
                  <a:gd fmla="*/ 3 h 17" name="T17"/>
                  <a:gd fmla="*/ 11 w 14" name="T18"/>
                  <a:gd fmla="*/ 1 h 17" name="T19"/>
                  <a:gd fmla="*/ 12 w 14" name="T20"/>
                  <a:gd fmla="*/ 1 h 17" name="T21"/>
                  <a:gd fmla="*/ 9 w 14" name="T22"/>
                  <a:gd fmla="*/ 3 h 17" name="T23"/>
                  <a:gd fmla="*/ 7 w 14" name="T24"/>
                  <a:gd fmla="*/ 4 h 17" name="T25"/>
                  <a:gd fmla="*/ 6 w 14" name="T26"/>
                  <a:gd fmla="*/ 4 h 17" name="T27"/>
                  <a:gd fmla="*/ 7 w 14" name="T28"/>
                  <a:gd fmla="*/ 4 h 17" name="T29"/>
                  <a:gd fmla="*/ 7 w 14" name="T30"/>
                  <a:gd fmla="*/ 4 h 17" name="T31"/>
                  <a:gd fmla="*/ 7 w 14" name="T32"/>
                  <a:gd fmla="*/ 5 h 17" name="T33"/>
                  <a:gd fmla="*/ 6 w 14" name="T34"/>
                  <a:gd fmla="*/ 7 h 17" name="T35"/>
                  <a:gd fmla="*/ 8 w 14" name="T36"/>
                  <a:gd fmla="*/ 8 h 17" name="T37"/>
                  <a:gd fmla="*/ 11 w 14" name="T38"/>
                  <a:gd fmla="*/ 10 h 17" name="T39"/>
                  <a:gd fmla="*/ 12 w 14" name="T40"/>
                  <a:gd fmla="*/ 11 h 17" name="T41"/>
                  <a:gd fmla="*/ 11 w 14" name="T42"/>
                  <a:gd fmla="*/ 11 h 17" name="T43"/>
                  <a:gd fmla="*/ 12 w 14" name="T44"/>
                  <a:gd fmla="*/ 13 h 17" name="T45"/>
                  <a:gd fmla="*/ 13 w 14" name="T46"/>
                  <a:gd fmla="*/ 16 h 17" name="T47"/>
                  <a:gd fmla="*/ 13 w 14" name="T48"/>
                  <a:gd fmla="*/ 16 h 17" name="T49"/>
                  <a:gd fmla="*/ 14 w 14" name="T50"/>
                  <a:gd fmla="*/ 17 h 17" name="T51"/>
                  <a:gd fmla="*/ 13 w 14" name="T52"/>
                  <a:gd fmla="*/ 16 h 17" name="T53"/>
                  <a:gd fmla="*/ 12 w 14" name="T54"/>
                  <a:gd fmla="*/ 14 h 17" name="T55"/>
                  <a:gd fmla="*/ 5 w 14" name="T56"/>
                  <a:gd fmla="*/ 11 h 17" name="T57"/>
                  <a:gd fmla="*/ 2 w 14" name="T58"/>
                  <a:gd fmla="*/ 10 h 17" name="T59"/>
                  <a:gd fmla="*/ 4 w 14" name="T60"/>
                  <a:gd fmla="*/ 12 h 17" name="T61"/>
                  <a:gd fmla="*/ 5 w 14" name="T62"/>
                  <a:gd fmla="*/ 12 h 17" name="T63"/>
                  <a:gd fmla="*/ 4 w 14" name="T64"/>
                  <a:gd fmla="*/ 13 h 17" name="T65"/>
                  <a:gd fmla="*/ 2 w 14" name="T66"/>
                  <a:gd fmla="*/ 9 h 17" name="T67"/>
                  <a:gd fmla="*/ 3 w 14" name="T68"/>
                  <a:gd fmla="*/ 7 h 17" name="T69"/>
                  <a:gd fmla="*/ 5 w 14" name="T70"/>
                  <a:gd fmla="*/ 6 h 17" name="T71"/>
                  <a:gd fmla="*/ 3 w 14" name="T72"/>
                  <a:gd fmla="*/ 4 h 17" name="T73"/>
                  <a:gd fmla="*/ 3 w 14" name="T74"/>
                  <a:gd fmla="*/ 4 h 17" name="T75"/>
                  <a:gd fmla="*/ 4 w 14" name="T76"/>
                  <a:gd fmla="*/ 4 h 17" name="T77"/>
                  <a:gd fmla="*/ 5 w 14" name="T78"/>
                  <a:gd fmla="*/ 4 h 17" name="T79"/>
                  <a:gd fmla="*/ 6 w 14" name="T80"/>
                  <a:gd fmla="*/ 4 h 17" name="T81"/>
                  <a:gd fmla="*/ 6 w 14" name="T82"/>
                  <a:gd fmla="*/ 3 h 17" name="T83"/>
                  <a:gd fmla="*/ 5 w 14" name="T84"/>
                  <a:gd fmla="*/ 3 h 17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17" w="14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5" y="3"/>
                      <a:pt x="5" y="3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2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9" y="2"/>
                      <a:pt x="8" y="1"/>
                    </a:cubicBezTo>
                    <a:cubicBezTo>
                      <a:pt x="8" y="1"/>
                      <a:pt x="8" y="0"/>
                      <a:pt x="9" y="1"/>
                    </a:cubicBezTo>
                    <a:cubicBezTo>
                      <a:pt x="9" y="1"/>
                      <a:pt x="10" y="1"/>
                      <a:pt x="8" y="3"/>
                    </a:cubicBezTo>
                    <a:cubicBezTo>
                      <a:pt x="9" y="3"/>
                      <a:pt x="10" y="3"/>
                      <a:pt x="10" y="1"/>
                    </a:cubicBezTo>
                    <a:cubicBezTo>
                      <a:pt x="10" y="1"/>
                      <a:pt x="10" y="0"/>
                      <a:pt x="11" y="1"/>
                    </a:cubicBezTo>
                    <a:cubicBezTo>
                      <a:pt x="11" y="1"/>
                      <a:pt x="11" y="2"/>
                      <a:pt x="10" y="3"/>
                    </a:cubicBezTo>
                    <a:cubicBezTo>
                      <a:pt x="10" y="3"/>
                      <a:pt x="12" y="3"/>
                      <a:pt x="12" y="1"/>
                    </a:cubicBezTo>
                    <a:cubicBezTo>
                      <a:pt x="12" y="1"/>
                      <a:pt x="12" y="0"/>
                      <a:pt x="13" y="1"/>
                    </a:cubicBezTo>
                    <a:cubicBezTo>
                      <a:pt x="13" y="1"/>
                      <a:pt x="13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1" y="9"/>
                      <a:pt x="11" y="9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1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2" y="16"/>
                      <a:pt x="12" y="16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3"/>
                      <a:pt x="10" y="13"/>
                      <a:pt x="9" y="12"/>
                    </a:cubicBezTo>
                    <a:cubicBezTo>
                      <a:pt x="9" y="12"/>
                      <a:pt x="8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9"/>
                      <a:pt x="2" y="10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3" y="11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0" y="10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30185"/>
              <p:cNvSpPr/>
              <p:nvPr/>
            </p:nvSpPr>
            <p:spPr bwMode="auto">
              <a:xfrm>
                <a:off x="930" y="2643"/>
                <a:ext cx="134" cy="120"/>
              </a:xfrm>
              <a:custGeom>
                <a:gdLst>
                  <a:gd fmla="*/ 67 w 134" name="T0"/>
                  <a:gd fmla="*/ 0 h 120" name="T1"/>
                  <a:gd fmla="*/ 84 w 134" name="T2"/>
                  <a:gd fmla="*/ 51 h 120" name="T3"/>
                  <a:gd fmla="*/ 134 w 134" name="T4"/>
                  <a:gd fmla="*/ 51 h 120" name="T5"/>
                  <a:gd fmla="*/ 100 w 134" name="T6"/>
                  <a:gd fmla="*/ 86 h 120" name="T7"/>
                  <a:gd fmla="*/ 117 w 134" name="T8"/>
                  <a:gd fmla="*/ 120 h 120" name="T9"/>
                  <a:gd fmla="*/ 67 w 134" name="T10"/>
                  <a:gd fmla="*/ 103 h 120" name="T11"/>
                  <a:gd fmla="*/ 33 w 134" name="T12"/>
                  <a:gd fmla="*/ 120 h 120" name="T13"/>
                  <a:gd fmla="*/ 33 w 134" name="T14"/>
                  <a:gd fmla="*/ 86 h 120" name="T15"/>
                  <a:gd fmla="*/ 0 w 134" name="T16"/>
                  <a:gd fmla="*/ 51 h 120" name="T17"/>
                  <a:gd fmla="*/ 50 w 134" name="T18"/>
                  <a:gd fmla="*/ 51 h 120" name="T19"/>
                  <a:gd fmla="*/ 67 w 134" name="T20"/>
                  <a:gd fmla="*/ 0 h 12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20" w="134">
                    <a:moveTo>
                      <a:pt x="67" y="0"/>
                    </a:moveTo>
                    <a:lnTo>
                      <a:pt x="84" y="51"/>
                    </a:lnTo>
                    <a:lnTo>
                      <a:pt x="134" y="51"/>
                    </a:lnTo>
                    <a:lnTo>
                      <a:pt x="100" y="86"/>
                    </a:lnTo>
                    <a:lnTo>
                      <a:pt x="117" y="120"/>
                    </a:lnTo>
                    <a:lnTo>
                      <a:pt x="67" y="103"/>
                    </a:lnTo>
                    <a:lnTo>
                      <a:pt x="33" y="120"/>
                    </a:lnTo>
                    <a:lnTo>
                      <a:pt x="33" y="86"/>
                    </a:lnTo>
                    <a:lnTo>
                      <a:pt x="0" y="51"/>
                    </a:lnTo>
                    <a:lnTo>
                      <a:pt x="50" y="5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30186"/>
              <p:cNvSpPr/>
              <p:nvPr/>
            </p:nvSpPr>
            <p:spPr bwMode="auto">
              <a:xfrm>
                <a:off x="1064" y="2712"/>
                <a:ext cx="50" cy="51"/>
              </a:xfrm>
              <a:custGeom>
                <a:gdLst>
                  <a:gd fmla="*/ 34 w 50" name="T0"/>
                  <a:gd fmla="*/ 0 h 51" name="T1"/>
                  <a:gd fmla="*/ 34 w 50" name="T2"/>
                  <a:gd fmla="*/ 17 h 51" name="T3"/>
                  <a:gd fmla="*/ 50 w 50" name="T4"/>
                  <a:gd fmla="*/ 17 h 51" name="T5"/>
                  <a:gd fmla="*/ 34 w 50" name="T6"/>
                  <a:gd fmla="*/ 34 h 51" name="T7"/>
                  <a:gd fmla="*/ 50 w 50" name="T8"/>
                  <a:gd fmla="*/ 51 h 51" name="T9"/>
                  <a:gd fmla="*/ 34 w 50" name="T10"/>
                  <a:gd fmla="*/ 51 h 51" name="T11"/>
                  <a:gd fmla="*/ 17 w 50" name="T12"/>
                  <a:gd fmla="*/ 51 h 51" name="T13"/>
                  <a:gd fmla="*/ 17 w 50" name="T14"/>
                  <a:gd fmla="*/ 34 h 51" name="T15"/>
                  <a:gd fmla="*/ 0 w 50" name="T16"/>
                  <a:gd fmla="*/ 17 h 51" name="T17"/>
                  <a:gd fmla="*/ 17 w 50" name="T18"/>
                  <a:gd fmla="*/ 17 h 51" name="T19"/>
                  <a:gd fmla="*/ 34 w 50" name="T20"/>
                  <a:gd fmla="*/ 0 h 5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1" w="50">
                    <a:moveTo>
                      <a:pt x="34" y="0"/>
                    </a:moveTo>
                    <a:lnTo>
                      <a:pt x="34" y="17"/>
                    </a:lnTo>
                    <a:lnTo>
                      <a:pt x="50" y="17"/>
                    </a:lnTo>
                    <a:lnTo>
                      <a:pt x="34" y="34"/>
                    </a:lnTo>
                    <a:lnTo>
                      <a:pt x="50" y="51"/>
                    </a:lnTo>
                    <a:lnTo>
                      <a:pt x="34" y="51"/>
                    </a:lnTo>
                    <a:lnTo>
                      <a:pt x="17" y="51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30187"/>
              <p:cNvSpPr/>
              <p:nvPr/>
            </p:nvSpPr>
            <p:spPr bwMode="auto">
              <a:xfrm>
                <a:off x="879" y="2712"/>
                <a:ext cx="51" cy="51"/>
              </a:xfrm>
              <a:custGeom>
                <a:gdLst>
                  <a:gd fmla="*/ 34 w 51" name="T0"/>
                  <a:gd fmla="*/ 0 h 51" name="T1"/>
                  <a:gd fmla="*/ 34 w 51" name="T2"/>
                  <a:gd fmla="*/ 17 h 51" name="T3"/>
                  <a:gd fmla="*/ 51 w 51" name="T4"/>
                  <a:gd fmla="*/ 17 h 51" name="T5"/>
                  <a:gd fmla="*/ 51 w 51" name="T6"/>
                  <a:gd fmla="*/ 34 h 51" name="T7"/>
                  <a:gd fmla="*/ 51 w 51" name="T8"/>
                  <a:gd fmla="*/ 51 h 51" name="T9"/>
                  <a:gd fmla="*/ 34 w 51" name="T10"/>
                  <a:gd fmla="*/ 51 h 51" name="T11"/>
                  <a:gd fmla="*/ 17 w 51" name="T12"/>
                  <a:gd fmla="*/ 51 h 51" name="T13"/>
                  <a:gd fmla="*/ 17 w 51" name="T14"/>
                  <a:gd fmla="*/ 34 h 51" name="T15"/>
                  <a:gd fmla="*/ 0 w 51" name="T16"/>
                  <a:gd fmla="*/ 17 h 51" name="T17"/>
                  <a:gd fmla="*/ 17 w 51" name="T18"/>
                  <a:gd fmla="*/ 17 h 51" name="T19"/>
                  <a:gd fmla="*/ 34 w 51" name="T20"/>
                  <a:gd fmla="*/ 0 h 5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1" w="51">
                    <a:moveTo>
                      <a:pt x="34" y="0"/>
                    </a:moveTo>
                    <a:lnTo>
                      <a:pt x="34" y="17"/>
                    </a:lnTo>
                    <a:lnTo>
                      <a:pt x="51" y="17"/>
                    </a:lnTo>
                    <a:lnTo>
                      <a:pt x="51" y="34"/>
                    </a:lnTo>
                    <a:lnTo>
                      <a:pt x="51" y="51"/>
                    </a:lnTo>
                    <a:lnTo>
                      <a:pt x="34" y="51"/>
                    </a:lnTo>
                    <a:lnTo>
                      <a:pt x="17" y="51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54" name="矩形 53"/>
          <p:cNvSpPr/>
          <p:nvPr/>
        </p:nvSpPr>
        <p:spPr>
          <a:xfrm rot="5400000">
            <a:off x="5552930" y="3256684"/>
            <a:ext cx="1086138" cy="76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 12"/>
          <p:cNvGrpSpPr/>
          <p:nvPr/>
        </p:nvGrpSpPr>
        <p:grpSpPr>
          <a:xfrm>
            <a:off x="6134416" y="2464551"/>
            <a:ext cx="4950521" cy="999935"/>
            <a:chOff x="6134416" y="2464551"/>
            <a:chExt cx="4950521" cy="999935"/>
          </a:xfrm>
        </p:grpSpPr>
        <p:grpSp>
          <p:nvGrpSpPr>
            <p:cNvPr id="63" name="组合 49"/>
            <p:cNvGrpSpPr/>
            <p:nvPr/>
          </p:nvGrpSpPr>
          <p:grpSpPr>
            <a:xfrm>
              <a:off x="6134416" y="2464551"/>
              <a:ext cx="4950521" cy="999935"/>
              <a:chOff x="6134416" y="2364539"/>
              <a:chExt cx="4950521" cy="999935"/>
            </a:xfrm>
          </p:grpSpPr>
          <p:sp>
            <p:nvSpPr>
              <p:cNvPr id="64" name="对角圆角矩形 63"/>
              <p:cNvSpPr/>
              <p:nvPr userDrawn="1"/>
            </p:nvSpPr>
            <p:spPr>
              <a:xfrm flipH="1">
                <a:off x="6134416" y="2653787"/>
                <a:ext cx="4116242" cy="710687"/>
              </a:xfrm>
              <a:prstGeom prst="round2Diag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5" name="泪滴形 46"/>
              <p:cNvSpPr/>
              <p:nvPr userDrawn="1"/>
            </p:nvSpPr>
            <p:spPr>
              <a:xfrm flipH="1" flipV="1">
                <a:off x="10085002" y="2364539"/>
                <a:ext cx="999935" cy="999935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6771022" y="2903666"/>
              <a:ext cx="2926080" cy="457200"/>
            </a:xfrm>
            <a:prstGeom prst="rect">
              <a:avLst/>
            </a:prstGeom>
          </p:spPr>
          <p:txBody>
            <a:bodyPr anchor="ctr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“情感型”性格型态</a:t>
              </a:r>
            </a:p>
          </p:txBody>
        </p:sp>
        <p:grpSp>
          <p:nvGrpSpPr>
            <p:cNvPr id="41" name="Group 30190"/>
            <p:cNvGrpSpPr>
              <a:grpSpLocks noChangeAspect="1"/>
            </p:cNvGrpSpPr>
            <p:nvPr/>
          </p:nvGrpSpPr>
          <p:grpSpPr>
            <a:xfrm>
              <a:off x="10271125" y="2618969"/>
              <a:ext cx="682625" cy="684213"/>
              <a:chOff x="3822" y="2142"/>
              <a:chExt cx="430" cy="431"/>
            </a:xfrm>
          </p:grpSpPr>
          <p:sp>
            <p:nvSpPr>
              <p:cNvPr id="42" name="AutoShape 30189"/>
              <p:cNvSpPr>
                <a:spLocks noChangeArrowheads="1" noChangeAspect="1" noTextEdit="1"/>
              </p:cNvSpPr>
              <p:nvPr/>
            </p:nvSpPr>
            <p:spPr bwMode="auto">
              <a:xfrm>
                <a:off x="3822" y="2142"/>
                <a:ext cx="430" cy="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30191"/>
              <p:cNvSpPr>
                <a:spLocks noEditPoints="1"/>
              </p:cNvSpPr>
              <p:nvPr/>
            </p:nvSpPr>
            <p:spPr bwMode="auto">
              <a:xfrm>
                <a:off x="3798" y="2261"/>
                <a:ext cx="335" cy="335"/>
              </a:xfrm>
              <a:custGeom>
                <a:gdLst>
                  <a:gd fmla="*/ 14 w 14" name="T0"/>
                  <a:gd fmla="*/ 1 h 14" name="T1"/>
                  <a:gd fmla="*/ 13 w 14" name="T2"/>
                  <a:gd fmla="*/ 1 h 14" name="T3"/>
                  <a:gd fmla="*/ 12 w 14" name="T4"/>
                  <a:gd fmla="*/ 1 h 14" name="T5"/>
                  <a:gd fmla="*/ 12 w 14" name="T6"/>
                  <a:gd fmla="*/ 1 h 14" name="T7"/>
                  <a:gd fmla="*/ 4 w 14" name="T8"/>
                  <a:gd fmla="*/ 3 h 14" name="T9"/>
                  <a:gd fmla="*/ 3 w 14" name="T10"/>
                  <a:gd fmla="*/ 1 h 14" name="T11"/>
                  <a:gd fmla="*/ 2 w 14" name="T12"/>
                  <a:gd fmla="*/ 11 h 14" name="T13"/>
                  <a:gd fmla="*/ 12 w 14" name="T14"/>
                  <a:gd fmla="*/ 11 h 14" name="T15"/>
                  <a:gd fmla="*/ 11 w 14" name="T16"/>
                  <a:gd fmla="*/ 9 h 14" name="T17"/>
                  <a:gd fmla="*/ 13 w 14" name="T18"/>
                  <a:gd fmla="*/ 3 h 14" name="T19"/>
                  <a:gd fmla="*/ 13 w 14" name="T20"/>
                  <a:gd fmla="*/ 3 h 14" name="T21"/>
                  <a:gd fmla="*/ 14 w 14" name="T22"/>
                  <a:gd fmla="*/ 2 h 14" name="T23"/>
                  <a:gd fmla="*/ 14 w 14" name="T24"/>
                  <a:gd fmla="*/ 1 h 14" name="T25"/>
                  <a:gd fmla="*/ 7 w 14" name="T26"/>
                  <a:gd fmla="*/ 6 h 14" name="T27"/>
                  <a:gd fmla="*/ 5 w 14" name="T28"/>
                  <a:gd fmla="*/ 3 h 14" name="T29"/>
                  <a:gd fmla="*/ 12 w 14" name="T30"/>
                  <a:gd fmla="*/ 2 h 14" name="T31"/>
                  <a:gd fmla="*/ 7 w 14" name="T32"/>
                  <a:gd fmla="*/ 6 h 14" name="T33"/>
                  <a:gd fmla="*/ 12 w 14" name="T34"/>
                  <a:gd fmla="*/ 3 h 14" name="T35"/>
                  <a:gd fmla="*/ 10 w 14" name="T36"/>
                  <a:gd fmla="*/ 9 h 14" name="T37"/>
                  <a:gd fmla="*/ 8 w 14" name="T38"/>
                  <a:gd fmla="*/ 6 h 14" name="T39"/>
                  <a:gd fmla="*/ 12 w 14" name="T40"/>
                  <a:gd fmla="*/ 3 h 1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4" w="14">
                    <a:moveTo>
                      <a:pt x="14" y="1"/>
                    </a:moveTo>
                    <a:cubicBezTo>
                      <a:pt x="14" y="0"/>
                      <a:pt x="13" y="0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8"/>
                      <a:pt x="2" y="11"/>
                    </a:cubicBezTo>
                    <a:cubicBezTo>
                      <a:pt x="5" y="14"/>
                      <a:pt x="9" y="14"/>
                      <a:pt x="12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1"/>
                      <a:pt x="14" y="1"/>
                    </a:cubicBezTo>
                    <a:moveTo>
                      <a:pt x="7" y="6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12" y="2"/>
                      <a:pt x="12" y="2"/>
                      <a:pt x="12" y="2"/>
                    </a:cubicBezTo>
                    <a:lnTo>
                      <a:pt x="7" y="6"/>
                    </a:lnTo>
                    <a:close/>
                    <a:moveTo>
                      <a:pt x="12" y="3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8" y="6"/>
                      <a:pt x="8" y="6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30192"/>
              <p:cNvSpPr/>
              <p:nvPr/>
            </p:nvSpPr>
            <p:spPr bwMode="auto">
              <a:xfrm>
                <a:off x="4109" y="2166"/>
                <a:ext cx="168" cy="143"/>
              </a:xfrm>
              <a:custGeom>
                <a:gdLst>
                  <a:gd fmla="*/ 1 w 7" name="T0"/>
                  <a:gd fmla="*/ 0 h 6" name="T1"/>
                  <a:gd fmla="*/ 0 w 7" name="T2"/>
                  <a:gd fmla="*/ 1 h 6" name="T3"/>
                  <a:gd fmla="*/ 5 w 7" name="T4"/>
                  <a:gd fmla="*/ 6 h 6" name="T5"/>
                  <a:gd fmla="*/ 6 w 7" name="T6"/>
                  <a:gd fmla="*/ 6 h 6" name="T7"/>
                  <a:gd fmla="*/ 1 w 7" name="T8"/>
                  <a:gd fmla="*/ 0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7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5" y="1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1"/>
                      <a:pt x="1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30193"/>
              <p:cNvSpPr/>
              <p:nvPr/>
            </p:nvSpPr>
            <p:spPr bwMode="auto">
              <a:xfrm>
                <a:off x="4109" y="2214"/>
                <a:ext cx="96" cy="95"/>
              </a:xfrm>
              <a:custGeom>
                <a:gdLst>
                  <a:gd fmla="*/ 0 w 4" name="T0"/>
                  <a:gd fmla="*/ 0 h 4" name="T1"/>
                  <a:gd fmla="*/ 0 w 4" name="T2"/>
                  <a:gd fmla="*/ 1 h 4" name="T3"/>
                  <a:gd fmla="*/ 3 w 4" name="T4"/>
                  <a:gd fmla="*/ 4 h 4" name="T5"/>
                  <a:gd fmla="*/ 4 w 4" name="T6"/>
                  <a:gd fmla="*/ 4 h 4" name="T7"/>
                  <a:gd fmla="*/ 0 w 4" name="T8"/>
                  <a:gd fmla="*/ 0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1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9" name="组 8"/>
          <p:cNvGrpSpPr/>
          <p:nvPr/>
        </p:nvGrpSpPr>
        <p:grpSpPr>
          <a:xfrm>
            <a:off x="6134416" y="4701201"/>
            <a:ext cx="4950520" cy="1000971"/>
            <a:chOff x="6134416" y="4701201"/>
            <a:chExt cx="4950520" cy="1000971"/>
          </a:xfrm>
        </p:grpSpPr>
        <p:grpSp>
          <p:nvGrpSpPr>
            <p:cNvPr id="66" name="组合 51"/>
            <p:cNvGrpSpPr/>
            <p:nvPr/>
          </p:nvGrpSpPr>
          <p:grpSpPr>
            <a:xfrm>
              <a:off x="6134416" y="4701201"/>
              <a:ext cx="4950520" cy="1000971"/>
              <a:chOff x="6134416" y="4782163"/>
              <a:chExt cx="4950520" cy="1000971"/>
            </a:xfrm>
          </p:grpSpPr>
          <p:sp>
            <p:nvSpPr>
              <p:cNvPr id="67" name="对角圆角矩形 66"/>
              <p:cNvSpPr/>
              <p:nvPr userDrawn="1"/>
            </p:nvSpPr>
            <p:spPr>
              <a:xfrm flipH="1">
                <a:off x="6134416" y="5072447"/>
                <a:ext cx="4116242" cy="710687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" name="泪滴形 47"/>
              <p:cNvSpPr/>
              <p:nvPr userDrawn="1"/>
            </p:nvSpPr>
            <p:spPr>
              <a:xfrm flipH="1" flipV="1">
                <a:off x="10085001" y="4782163"/>
                <a:ext cx="999935" cy="999935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771022" y="5133975"/>
              <a:ext cx="2926080" cy="457200"/>
            </a:xfrm>
            <a:prstGeom prst="rect">
              <a:avLst/>
            </a:prstGeom>
          </p:spPr>
          <p:txBody>
            <a:bodyPr anchor="ctr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“本能型”性格型态</a:t>
              </a:r>
            </a:p>
          </p:txBody>
        </p:sp>
        <p:grpSp>
          <p:nvGrpSpPr>
            <p:cNvPr id="46" name="Group 30172"/>
            <p:cNvGrpSpPr>
              <a:grpSpLocks noChangeAspect="1"/>
            </p:cNvGrpSpPr>
            <p:nvPr/>
          </p:nvGrpSpPr>
          <p:grpSpPr>
            <a:xfrm>
              <a:off x="10274866" y="4933915"/>
              <a:ext cx="646114" cy="615950"/>
              <a:chOff x="6444" y="3162"/>
              <a:chExt cx="407" cy="388"/>
            </a:xfrm>
          </p:grpSpPr>
          <p:sp>
            <p:nvSpPr>
              <p:cNvPr id="47" name="Freeform 30173"/>
              <p:cNvSpPr/>
              <p:nvPr/>
            </p:nvSpPr>
            <p:spPr bwMode="auto">
              <a:xfrm>
                <a:off x="6554" y="3243"/>
                <a:ext cx="189" cy="246"/>
              </a:xfrm>
              <a:custGeom>
                <a:gdLst>
                  <a:gd fmla="*/ 9 w 9" name="T0"/>
                  <a:gd fmla="*/ 4 h 12" name="T1"/>
                  <a:gd fmla="*/ 5 w 9" name="T2"/>
                  <a:gd fmla="*/ 0 h 12" name="T3"/>
                  <a:gd fmla="*/ 0 w 9" name="T4"/>
                  <a:gd fmla="*/ 4 h 12" name="T5"/>
                  <a:gd fmla="*/ 1 w 9" name="T6"/>
                  <a:gd fmla="*/ 8 h 12" name="T7"/>
                  <a:gd fmla="*/ 2 w 9" name="T8"/>
                  <a:gd fmla="*/ 10 h 12" name="T9"/>
                  <a:gd fmla="*/ 3 w 9" name="T10"/>
                  <a:gd fmla="*/ 12 h 12" name="T11"/>
                  <a:gd fmla="*/ 4 w 9" name="T12"/>
                  <a:gd fmla="*/ 12 h 12" name="T13"/>
                  <a:gd fmla="*/ 4 w 9" name="T14"/>
                  <a:gd fmla="*/ 12 h 12" name="T15"/>
                  <a:gd fmla="*/ 6 w 9" name="T16"/>
                  <a:gd fmla="*/ 12 h 12" name="T17"/>
                  <a:gd fmla="*/ 6 w 9" name="T18"/>
                  <a:gd fmla="*/ 12 h 12" name="T19"/>
                  <a:gd fmla="*/ 6 w 9" name="T20"/>
                  <a:gd fmla="*/ 12 h 12" name="T21"/>
                  <a:gd fmla="*/ 7 w 9" name="T22"/>
                  <a:gd fmla="*/ 10 h 12" name="T23"/>
                  <a:gd fmla="*/ 8 w 9" name="T24"/>
                  <a:gd fmla="*/ 8 h 12" name="T25"/>
                  <a:gd fmla="*/ 9 w 9" name="T26"/>
                  <a:gd fmla="*/ 4 h 1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2" w="9">
                    <a:moveTo>
                      <a:pt x="9" y="4"/>
                    </a:move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1" y="8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2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9" y="7"/>
                      <a:pt x="9" y="6"/>
                      <a:pt x="9" y="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30174"/>
              <p:cNvSpPr/>
              <p:nvPr/>
            </p:nvSpPr>
            <p:spPr bwMode="auto">
              <a:xfrm>
                <a:off x="6617" y="3509"/>
                <a:ext cx="63" cy="41"/>
              </a:xfrm>
              <a:custGeom>
                <a:gdLst>
                  <a:gd fmla="*/ 2 w 3" name="T0"/>
                  <a:gd fmla="*/ 0 h 2" name="T1"/>
                  <a:gd fmla="*/ 0 w 3" name="T2"/>
                  <a:gd fmla="*/ 0 h 2" name="T3"/>
                  <a:gd fmla="*/ 0 w 3" name="T4"/>
                  <a:gd fmla="*/ 0 h 2" name="T5"/>
                  <a:gd fmla="*/ 0 w 3" name="T6"/>
                  <a:gd fmla="*/ 1 h 2" name="T7"/>
                  <a:gd fmla="*/ 1 w 3" name="T8"/>
                  <a:gd fmla="*/ 2 h 2" name="T9"/>
                  <a:gd fmla="*/ 2 w 3" name="T10"/>
                  <a:gd fmla="*/ 2 h 2" name="T11"/>
                  <a:gd fmla="*/ 3 w 3" name="T12"/>
                  <a:gd fmla="*/ 1 h 2" name="T13"/>
                  <a:gd fmla="*/ 3 w 3" name="T14"/>
                  <a:gd fmla="*/ 0 h 2" name="T15"/>
                  <a:gd fmla="*/ 3 w 3" name="T16"/>
                  <a:gd fmla="*/ 0 h 2" name="T17"/>
                  <a:gd fmla="*/ 2 w 3" name="T18"/>
                  <a:gd fmla="*/ 0 h 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" w="3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30175"/>
              <p:cNvSpPr/>
              <p:nvPr/>
            </p:nvSpPr>
            <p:spPr bwMode="auto">
              <a:xfrm>
                <a:off x="6444" y="3346"/>
                <a:ext cx="47" cy="23"/>
              </a:xfrm>
              <a:custGeom>
                <a:gdLst>
                  <a:gd fmla="*/ 1 w 1" name="T0"/>
                  <a:gd fmla="*/ 0 h 1" name="T1"/>
                  <a:gd fmla="*/ 0 w 1" name="T2"/>
                  <a:gd fmla="*/ 0 h 1" name="T3"/>
                  <a:gd fmla="*/ 0 w 1" name="T4"/>
                  <a:gd fmla="*/ 1 h 1" name="T5"/>
                  <a:gd fmla="*/ 1 w 1" name="T6"/>
                  <a:gd fmla="*/ 1 h 1" name="T7"/>
                  <a:gd fmla="*/ 1 w 1" name="T8"/>
                  <a:gd fmla="*/ 0 h 1" name="T9"/>
                  <a:gd fmla="*/ 1 w 1" name="T10"/>
                  <a:gd fmla="*/ 0 h 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30176"/>
              <p:cNvSpPr/>
              <p:nvPr/>
            </p:nvSpPr>
            <p:spPr bwMode="auto">
              <a:xfrm>
                <a:off x="6806" y="3346"/>
                <a:ext cx="45" cy="23"/>
              </a:xfrm>
              <a:custGeom>
                <a:gdLst>
                  <a:gd fmla="*/ 0 w 2" name="T0"/>
                  <a:gd fmla="*/ 1 h 1" name="T1"/>
                  <a:gd fmla="*/ 2 w 2" name="T2"/>
                  <a:gd fmla="*/ 1 h 1" name="T3"/>
                  <a:gd fmla="*/ 2 w 2" name="T4"/>
                  <a:gd fmla="*/ 0 h 1" name="T5"/>
                  <a:gd fmla="*/ 0 w 2" name="T6"/>
                  <a:gd fmla="*/ 0 h 1" name="T7"/>
                  <a:gd fmla="*/ 0 w 2" name="T8"/>
                  <a:gd fmla="*/ 0 h 1" name="T9"/>
                  <a:gd fmla="*/ 0 w 2" name="T10"/>
                  <a:gd fmla="*/ 1 h 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" w="2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30177"/>
              <p:cNvSpPr/>
              <p:nvPr/>
            </p:nvSpPr>
            <p:spPr bwMode="auto">
              <a:xfrm>
                <a:off x="6638" y="3162"/>
                <a:ext cx="29" cy="40"/>
              </a:xfrm>
              <a:custGeom>
                <a:gdLst>
                  <a:gd fmla="*/ 2 w 2" name="T0"/>
                  <a:gd fmla="*/ 2 h 2" name="T1"/>
                  <a:gd fmla="*/ 2 w 2" name="T2"/>
                  <a:gd fmla="*/ 0 h 2" name="T3"/>
                  <a:gd fmla="*/ 0 w 2" name="T4"/>
                  <a:gd fmla="*/ 0 h 2" name="T5"/>
                  <a:gd fmla="*/ 0 w 2" name="T6"/>
                  <a:gd fmla="*/ 2 h 2" name="T7"/>
                  <a:gd fmla="*/ 1 w 2" name="T8"/>
                  <a:gd fmla="*/ 2 h 2" name="T9"/>
                  <a:gd fmla="*/ 2 w 2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30178"/>
              <p:cNvSpPr/>
              <p:nvPr/>
            </p:nvSpPr>
            <p:spPr bwMode="auto">
              <a:xfrm flipH="1" rot="5400000">
                <a:off x="6506" y="3197"/>
                <a:ext cx="42" cy="62"/>
              </a:xfrm>
              <a:custGeom>
                <a:gdLst>
                  <a:gd fmla="*/ 2 w 2" name="T0"/>
                  <a:gd fmla="*/ 2 h 3" name="T1"/>
                  <a:gd fmla="*/ 0 w 2" name="T2"/>
                  <a:gd fmla="*/ 0 h 3" name="T3"/>
                  <a:gd fmla="*/ 0 w 2" name="T4"/>
                  <a:gd fmla="*/ 1 h 3" name="T5"/>
                  <a:gd fmla="*/ 1 w 2" name="T6"/>
                  <a:gd fmla="*/ 3 h 3" name="T7"/>
                  <a:gd fmla="*/ 2 w 2" name="T8"/>
                  <a:gd fmla="*/ 2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30179"/>
              <p:cNvSpPr/>
              <p:nvPr/>
            </p:nvSpPr>
            <p:spPr bwMode="auto">
              <a:xfrm>
                <a:off x="6740" y="3207"/>
                <a:ext cx="63" cy="41"/>
              </a:xfrm>
              <a:custGeom>
                <a:gdLst>
                  <a:gd fmla="*/ 1 w 3" name="T0"/>
                  <a:gd fmla="*/ 2 h 2" name="T1"/>
                  <a:gd fmla="*/ 3 w 3" name="T2"/>
                  <a:gd fmla="*/ 1 h 2" name="T3"/>
                  <a:gd fmla="*/ 2 w 3" name="T4"/>
                  <a:gd fmla="*/ 0 h 2" name="T5"/>
                  <a:gd fmla="*/ 0 w 3" name="T6"/>
                  <a:gd fmla="*/ 2 h 2" name="T7"/>
                  <a:gd fmla="*/ 1 w 3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1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285352884"/>
      </p:ext>
    </p:extLst>
  </p:cSld>
  <p:clrMapOvr>
    <a:masterClrMapping/>
  </p:clrMapOvr>
  <mc:AlternateContent>
    <mc:Choice Requires="p14">
      <p:transition advTm="3000" p14:dur="700" spd="med">
        <p:fade/>
      </p:transition>
    </mc:Choice>
    <mc:Fallback>
      <p:transition advTm="3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6"/>
      <p:bldP grpId="0" spid="40"/>
      <p:bldP grpId="0" spid="55"/>
      <p:bldP grpId="0" spid="54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领袖型－性格变化</a:t>
            </a:r>
          </a:p>
        </p:txBody>
      </p:sp>
      <p:sp>
        <p:nvSpPr>
          <p:cNvPr id="175" name="内容占位符 17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0E3B4581-912B-4398-9C4B-1152EABBA211}" type="slidenum">
              <a:rPr altLang="en-US" lang="zh-CN" smtClean="0"/>
              <a:t>30</a:t>
            </a:fld>
          </a:p>
        </p:txBody>
      </p:sp>
      <p:sp>
        <p:nvSpPr>
          <p:cNvPr id="2" name="文本框 1"/>
          <p:cNvSpPr txBox="1"/>
          <p:nvPr/>
        </p:nvSpPr>
        <p:spPr>
          <a:xfrm>
            <a:off x="1059033" y="1665385"/>
            <a:ext cx="2962746" cy="396240"/>
          </a:xfrm>
          <a:prstGeom prst="rect">
            <a:avLst/>
          </a:prstGeom>
          <a:solidFill>
            <a:schemeClr val="accent3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mtClean="0" sz="2000">
                <a:solidFill>
                  <a:schemeClr val="bg1"/>
                </a:solidFill>
              </a:rPr>
              <a:t>处于压力和自我防卫时</a:t>
            </a:r>
          </a:p>
        </p:txBody>
      </p:sp>
      <p:sp>
        <p:nvSpPr>
          <p:cNvPr id="8" name="矩形 7"/>
          <p:cNvSpPr/>
          <p:nvPr/>
        </p:nvSpPr>
        <p:spPr>
          <a:xfrm>
            <a:off x="1183309" y="2133373"/>
            <a:ext cx="2822057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2000">
                <a:solidFill>
                  <a:srgbClr val="000000"/>
                </a:solidFill>
              </a:rPr>
              <a:t>走向第五型，固执倔强，远离人群，会对人盘算，以自己的论据去迫人就范，有时扮专家。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040214" y="3941887"/>
            <a:ext cx="2962746" cy="396240"/>
          </a:xfrm>
          <a:prstGeom prst="rect">
            <a:avLst/>
          </a:prstGeom>
          <a:solidFill>
            <a:schemeClr val="tx2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mtClean="0" sz="2000">
                <a:solidFill>
                  <a:schemeClr val="bg1"/>
                </a:solidFill>
              </a:rPr>
              <a:t>处于安定和人格提升时</a:t>
            </a:r>
          </a:p>
        </p:txBody>
      </p:sp>
      <p:sp>
        <p:nvSpPr>
          <p:cNvPr id="90" name="矩形 89"/>
          <p:cNvSpPr/>
          <p:nvPr/>
        </p:nvSpPr>
        <p:spPr>
          <a:xfrm>
            <a:off x="1164490" y="4409874"/>
            <a:ext cx="2822057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lang="zh-CN" sz="2000">
                <a:solidFill>
                  <a:srgbClr val="000000"/>
                </a:solidFill>
              </a:rPr>
              <a:t>走向第二型，侠骨柔肠，慷慨而乐于助人，有理想抱负，能济世为怀，肯真诚和体贴地去关心别人，以笑容和爱心去缓和暴噪和冲动的心态。</a:t>
            </a:r>
          </a:p>
        </p:txBody>
      </p:sp>
      <p:grpSp>
        <p:nvGrpSpPr>
          <p:cNvPr id="91" name="组 90"/>
          <p:cNvGrpSpPr/>
          <p:nvPr/>
        </p:nvGrpSpPr>
        <p:grpSpPr>
          <a:xfrm>
            <a:off x="3928180" y="1375861"/>
            <a:ext cx="8263820" cy="4415339"/>
            <a:chOff x="2209064" y="1375861"/>
            <a:chExt cx="8263820" cy="4415339"/>
          </a:xfrm>
        </p:grpSpPr>
        <p:grpSp>
          <p:nvGrpSpPr>
            <p:cNvPr id="92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167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gdLst>
                  <a:gd fmla="*/ 2145601 w 4291203" name="connsiteX0"/>
                  <a:gd fmla="*/ 0 h 4291203" name="connsiteY0"/>
                  <a:gd fmla="*/ 4003747 w 4291203" name="connsiteX1"/>
                  <a:gd fmla="*/ 1072801 h 4291203" name="connsiteY1"/>
                  <a:gd fmla="*/ 4003747 w 4291203" name="connsiteX2"/>
                  <a:gd fmla="*/ 3218403 h 4291203" name="connsiteY2"/>
                  <a:gd fmla="*/ 2145602 w 4291203" name="connsiteX3"/>
                  <a:gd fmla="*/ 2145602 h 4291203" name="connsiteY3"/>
                  <a:gd fmla="*/ 2145601 w 4291203" name="connsiteX4"/>
                  <a:gd fmla="*/ 0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121043" lIns="2385156" numCol="1" rIns="554244" spcCol="1270" spcFirstLastPara="0" tIns="843899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  <p:sp>
            <p:nvSpPr>
              <p:cNvPr id="168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4003747 w 4291203" name="connsiteX0"/>
                  <a:gd fmla="*/ 3218402 h 4291203" name="connsiteY0"/>
                  <a:gd fmla="*/ 2145601 w 4291203" name="connsiteX1"/>
                  <a:gd fmla="*/ 4291203 h 4291203" name="connsiteY1"/>
                  <a:gd fmla="*/ 287455 w 4291203" name="connsiteX2"/>
                  <a:gd fmla="*/ 3218402 h 4291203" name="connsiteY2"/>
                  <a:gd fmla="*/ 2145602 w 4291203" name="connsiteX3"/>
                  <a:gd fmla="*/ 2145602 h 4291203" name="connsiteY3"/>
                  <a:gd fmla="*/ 4003747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325280" lIns="1244823" numCol="1" rIns="1244822" spcCol="1270" spcFirstLastPara="0" tIns="2777394" vert="horz" wrap="square">
                <a:noAutofit/>
              </a:bodyPr>
              <a:lstStyle/>
              <a:p>
                <a:pPr algn="ctr" defTabSz="24447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500"/>
              </a:p>
            </p:txBody>
          </p:sp>
          <p:sp>
            <p:nvSpPr>
              <p:cNvPr id="169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287456 w 4291203" name="connsiteX0"/>
                  <a:gd fmla="*/ 3218402 h 4291203" name="connsiteY0"/>
                  <a:gd fmla="*/ 287456 w 4291203" name="connsiteX1"/>
                  <a:gd fmla="*/ 1072800 h 4291203" name="connsiteY1"/>
                  <a:gd fmla="*/ 2145602 w 4291203" name="connsiteX2"/>
                  <a:gd fmla="*/ -1 h 4291203" name="connsiteY2"/>
                  <a:gd fmla="*/ 2145602 w 4291203" name="connsiteX3"/>
                  <a:gd fmla="*/ 2145602 h 4291203" name="connsiteY3"/>
                  <a:gd fmla="*/ 287456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069957" lIns="511842" numCol="1" rIns="2427558" spcCol="1270" spcFirstLastPara="0" tIns="894985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5752981" y="2884472"/>
              <a:ext cx="68095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5232265" y="3591128"/>
              <a:ext cx="86119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6166912" y="3595526"/>
              <a:ext cx="8450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96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160" name="椭圆 159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61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162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165" name="椭圆 164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66" name="椭圆 165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63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64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97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157" name="椭圆 156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8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98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152" name="椭圆 151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53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154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55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gdLst>
                    <a:gd fmla="*/ 0 w 545306" name="connsiteX0"/>
                    <a:gd fmla="*/ 0 h 394482" name="connsiteY0"/>
                    <a:gd fmla="*/ 545306 w 545306" name="connsiteX1"/>
                    <a:gd fmla="*/ 0 h 394482" name="connsiteY1"/>
                    <a:gd fmla="*/ 545306 w 545306" name="connsiteX2"/>
                    <a:gd fmla="*/ 158794 h 394482" name="connsiteY2"/>
                    <a:gd fmla="*/ 544180 w 545306" name="connsiteX3"/>
                    <a:gd fmla="*/ 158794 h 394482" name="connsiteY3"/>
                    <a:gd fmla="*/ 544180 w 545306" name="connsiteX4"/>
                    <a:gd fmla="*/ 394482 h 394482" name="connsiteY4"/>
                    <a:gd fmla="*/ 407658 w 545306" name="connsiteX5"/>
                    <a:gd fmla="*/ 394482 h 394482" name="connsiteY5"/>
                    <a:gd fmla="*/ 407658 w 545306" name="connsiteX6"/>
                    <a:gd fmla="*/ 158794 h 394482" name="connsiteY6"/>
                    <a:gd fmla="*/ 136522 w 545306" name="connsiteX7"/>
                    <a:gd fmla="*/ 158794 h 394482" name="connsiteY7"/>
                    <a:gd fmla="*/ 136522 w 545306" name="connsiteX8"/>
                    <a:gd fmla="*/ 394482 h 394482" name="connsiteY8"/>
                    <a:gd fmla="*/ 0 w 545306" name="connsiteX9"/>
                    <a:gd fmla="*/ 394482 h 394482" name="connsiteY9"/>
                    <a:gd fmla="*/ 0 w 545306" name="connsiteX10"/>
                    <a:gd fmla="*/ 158794 h 394482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394482" w="545306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156" name="直接连接符 40"/>
                <p:cNvCxnSpPr>
                  <a:endCxn id="131" idx="3"/>
                </p:cNvCxnSpPr>
                <p:nvPr/>
              </p:nvCxnSpPr>
              <p:spPr>
                <a:xfrm flipH="1"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46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147" name="直接连接符 50"/>
                <p:cNvCxnSpPr/>
                <p:nvPr/>
              </p:nvCxnSpPr>
              <p:spPr>
                <a:xfrm flipH="1"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55"/>
                <p:cNvCxnSpPr/>
                <p:nvPr/>
              </p:nvCxnSpPr>
              <p:spPr>
                <a:xfrm flipH="1"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56"/>
                <p:cNvCxnSpPr/>
                <p:nvPr/>
              </p:nvCxnSpPr>
              <p:spPr>
                <a:xfrm flipH="1"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0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140" name="椭圆 139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41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142" name="半闭框 141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fmla="val 17072" name="adj1"/>
                    <a:gd fmla="val 18374" name="adj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44" name="矩形 143"/>
                <p:cNvSpPr/>
                <p:nvPr/>
              </p:nvSpPr>
              <p:spPr>
                <a:xfrm flipH="1" rot="18900000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01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137" name="椭圆 136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3200">
                    <a:solidFill>
                      <a:schemeClr val="accent1"/>
                    </a:solidFill>
                  </a:rPr>
                  <a:t>M</a:t>
                </a:r>
              </a:p>
            </p:txBody>
          </p:sp>
          <p:cxnSp>
            <p:nvCxnSpPr>
              <p:cNvPr id="138" name="直接连接符 93"/>
              <p:cNvCxnSpPr/>
              <p:nvPr/>
            </p:nvCxnSpPr>
            <p:spPr>
              <a:xfrm flipH="1" flipV="1" rot="16200000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矩形 138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2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4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5" name="弧形 98"/>
              <p:cNvSpPr/>
              <p:nvPr/>
            </p:nvSpPr>
            <p:spPr>
              <a:xfrm flipV="1" rot="16200000">
                <a:off x="5163007" y="5531946"/>
                <a:ext cx="259254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6" name="直接连接符 99"/>
              <p:cNvCxnSpPr/>
              <p:nvPr/>
            </p:nvCxnSpPr>
            <p:spPr>
              <a:xfrm flipH="1"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9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0" name="直接连接符 80"/>
              <p:cNvCxnSpPr/>
              <p:nvPr/>
            </p:nvCxnSpPr>
            <p:spPr>
              <a:xfrm flipH="1"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矩形 130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4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24" name="直接连接符 105"/>
              <p:cNvCxnSpPr/>
              <p:nvPr/>
            </p:nvCxnSpPr>
            <p:spPr>
              <a:xfrm flipH="1"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矩形 124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7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6" name="文本框 105"/>
            <p:cNvSpPr txBox="1"/>
            <p:nvPr/>
          </p:nvSpPr>
          <p:spPr>
            <a:xfrm>
              <a:off x="8252533" y="3248378"/>
              <a:ext cx="222034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/>
                <a:t>第二型：助人型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2802718" y="5318411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/>
                <a:t>第五型：思想型</a:t>
              </a: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2209064" y="2036055"/>
              <a:ext cx="222034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/>
                <a:t>第八型：领袖型</a:t>
              </a:r>
            </a:p>
          </p:txBody>
        </p:sp>
        <p:cxnSp>
          <p:nvCxnSpPr>
            <p:cNvPr id="114" name="直接连接符 129"/>
            <p:cNvCxnSpPr/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30"/>
            <p:cNvCxnSpPr/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33"/>
            <p:cNvCxnSpPr/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36"/>
            <p:cNvCxnSpPr>
              <a:endCxn id="144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39"/>
            <p:cNvCxnSpPr>
              <a:endCxn id="144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triangl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42"/>
            <p:cNvCxnSpPr/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45"/>
            <p:cNvCxnSpPr/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48"/>
            <p:cNvCxnSpPr>
              <a:endCxn id="125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51"/>
            <p:cNvCxnSpPr>
              <a:endCxn id="125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700313522"/>
      </p:ext>
    </p:extLst>
  </p:cSld>
  <p:clrMapOvr>
    <a:masterClrMapping/>
  </p:clrMapOvr>
  <p:transition advTm="3000" spd="slow">
    <p:comb/>
  </p:transition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和平型－性格特征</a:t>
            </a:r>
          </a:p>
        </p:txBody>
      </p:sp>
      <p:sp>
        <p:nvSpPr>
          <p:cNvPr id="93" name="内容占位符 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lang="zh-CN" smtClean="0"/>
              <a:t>甘于现实，不求调整，为人被动；对生命表现得不甚热衷，自我意识弱，常将专注力放在别人身上。有颇强烈的宿命论，因此一切听天由命；强调别人处境的优势，逃避面对问题以及面对自己，过度适应；依附自动化习惯；容易分散注意力。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4601348F-5840-4758-A75F-C16E88297F02}" type="slidenum">
              <a:rPr altLang="en-US" lang="zh-CN" smtClean="0"/>
              <a:t>31</a:t>
            </a:fld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3236729" y="4048868"/>
            <a:ext cx="5718541" cy="1180836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1"/>
                </a:solidFill>
              </a:rPr>
              <a:t>「无为而治。」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1"/>
                </a:solidFill>
              </a:rPr>
              <a:t>— 老子</a:t>
            </a:r>
          </a:p>
        </p:txBody>
      </p:sp>
    </p:spTree>
    <p:extLst>
      <p:ext uri="{BB962C8B-B14F-4D97-AF65-F5344CB8AC3E}">
        <p14:creationId val="4113366917"/>
      </p:ext>
    </p:extLst>
  </p:cSld>
  <p:clrMapOvr>
    <a:masterClrMapping/>
  </p:clrMapOvr>
  <p:transition advTm="3000" spd="slow">
    <p:comb/>
  </p:transition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和平型－性格变化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9BD4518F-3EBF-4987-94E8-9E20A8860491}" type="slidenum">
              <a:rPr altLang="en-US" lang="zh-CN" smtClean="0"/>
              <a:t>32</a:t>
            </a:fld>
          </a:p>
        </p:txBody>
      </p:sp>
      <p:grpSp>
        <p:nvGrpSpPr>
          <p:cNvPr id="84" name="组 83"/>
          <p:cNvGrpSpPr/>
          <p:nvPr/>
        </p:nvGrpSpPr>
        <p:grpSpPr>
          <a:xfrm>
            <a:off x="3952569" y="948826"/>
            <a:ext cx="8270185" cy="4842374"/>
            <a:chOff x="1965432" y="948826"/>
            <a:chExt cx="8270185" cy="4842374"/>
          </a:xfrm>
        </p:grpSpPr>
        <p:grpSp>
          <p:nvGrpSpPr>
            <p:cNvPr id="6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7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gdLst>
                  <a:gd fmla="*/ 2145601 w 4291203" name="connsiteX0"/>
                  <a:gd fmla="*/ 0 h 4291203" name="connsiteY0"/>
                  <a:gd fmla="*/ 4003747 w 4291203" name="connsiteX1"/>
                  <a:gd fmla="*/ 1072801 h 4291203" name="connsiteY1"/>
                  <a:gd fmla="*/ 4003747 w 4291203" name="connsiteX2"/>
                  <a:gd fmla="*/ 3218403 h 4291203" name="connsiteY2"/>
                  <a:gd fmla="*/ 2145602 w 4291203" name="connsiteX3"/>
                  <a:gd fmla="*/ 2145602 h 4291203" name="connsiteY3"/>
                  <a:gd fmla="*/ 2145601 w 4291203" name="connsiteX4"/>
                  <a:gd fmla="*/ 0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121043" lIns="2385156" numCol="1" rIns="554244" spcCol="1270" spcFirstLastPara="0" tIns="843899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  <p:sp>
            <p:nvSpPr>
              <p:cNvPr id="8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4003747 w 4291203" name="connsiteX0"/>
                  <a:gd fmla="*/ 3218402 h 4291203" name="connsiteY0"/>
                  <a:gd fmla="*/ 2145601 w 4291203" name="connsiteX1"/>
                  <a:gd fmla="*/ 4291203 h 4291203" name="connsiteY1"/>
                  <a:gd fmla="*/ 287455 w 4291203" name="connsiteX2"/>
                  <a:gd fmla="*/ 3218402 h 4291203" name="connsiteY2"/>
                  <a:gd fmla="*/ 2145602 w 4291203" name="connsiteX3"/>
                  <a:gd fmla="*/ 2145602 h 4291203" name="connsiteY3"/>
                  <a:gd fmla="*/ 4003747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325280" lIns="1244823" numCol="1" rIns="1244822" spcCol="1270" spcFirstLastPara="0" tIns="2777394" vert="horz" wrap="square">
                <a:noAutofit/>
              </a:bodyPr>
              <a:lstStyle/>
              <a:p>
                <a:pPr algn="ctr" defTabSz="24447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500"/>
              </a:p>
            </p:txBody>
          </p:sp>
          <p:sp>
            <p:nvSpPr>
              <p:cNvPr id="9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287456 w 4291203" name="connsiteX0"/>
                  <a:gd fmla="*/ 3218402 h 4291203" name="connsiteY0"/>
                  <a:gd fmla="*/ 287456 w 4291203" name="connsiteX1"/>
                  <a:gd fmla="*/ 1072800 h 4291203" name="connsiteY1"/>
                  <a:gd fmla="*/ 2145602 w 4291203" name="connsiteX2"/>
                  <a:gd fmla="*/ -1 h 4291203" name="connsiteY2"/>
                  <a:gd fmla="*/ 2145602 w 4291203" name="connsiteX3"/>
                  <a:gd fmla="*/ 2145602 h 4291203" name="connsiteY3"/>
                  <a:gd fmla="*/ 287456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069957" lIns="511842" numCol="1" rIns="2427558" spcCol="1270" spcFirstLastPara="0" tIns="894985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5752981" y="2884472"/>
              <a:ext cx="68095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32265" y="3591128"/>
              <a:ext cx="86119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166913" y="3595526"/>
              <a:ext cx="8450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3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5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16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19" name="椭圆 18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0" name="椭圆 19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7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8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21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5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7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28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9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gdLst>
                    <a:gd fmla="*/ 0 w 545306" name="connsiteX0"/>
                    <a:gd fmla="*/ 0 h 394482" name="connsiteY0"/>
                    <a:gd fmla="*/ 545306 w 545306" name="connsiteX1"/>
                    <a:gd fmla="*/ 0 h 394482" name="connsiteY1"/>
                    <a:gd fmla="*/ 545306 w 545306" name="connsiteX2"/>
                    <a:gd fmla="*/ 158794 h 394482" name="connsiteY2"/>
                    <a:gd fmla="*/ 544180 w 545306" name="connsiteX3"/>
                    <a:gd fmla="*/ 158794 h 394482" name="connsiteY3"/>
                    <a:gd fmla="*/ 544180 w 545306" name="connsiteX4"/>
                    <a:gd fmla="*/ 394482 h 394482" name="connsiteY4"/>
                    <a:gd fmla="*/ 407658 w 545306" name="connsiteX5"/>
                    <a:gd fmla="*/ 394482 h 394482" name="connsiteY5"/>
                    <a:gd fmla="*/ 407658 w 545306" name="connsiteX6"/>
                    <a:gd fmla="*/ 158794 h 394482" name="connsiteY6"/>
                    <a:gd fmla="*/ 136522 w 545306" name="connsiteX7"/>
                    <a:gd fmla="*/ 158794 h 394482" name="connsiteY7"/>
                    <a:gd fmla="*/ 136522 w 545306" name="connsiteX8"/>
                    <a:gd fmla="*/ 394482 h 394482" name="connsiteY8"/>
                    <a:gd fmla="*/ 0 w 545306" name="connsiteX9"/>
                    <a:gd fmla="*/ 394482 h 394482" name="connsiteY9"/>
                    <a:gd fmla="*/ 0 w 545306" name="connsiteX10"/>
                    <a:gd fmla="*/ 158794 h 394482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394482" w="545306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30" name="直接连接符 40"/>
                <p:cNvCxnSpPr/>
                <p:nvPr/>
              </p:nvCxnSpPr>
              <p:spPr>
                <a:xfrm flipH="1"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3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34" name="直接连接符 50"/>
                <p:cNvCxnSpPr/>
                <p:nvPr/>
              </p:nvCxnSpPr>
              <p:spPr>
                <a:xfrm flipH="1"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55"/>
                <p:cNvCxnSpPr/>
                <p:nvPr/>
              </p:nvCxnSpPr>
              <p:spPr>
                <a:xfrm flipH="1"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56"/>
                <p:cNvCxnSpPr/>
                <p:nvPr/>
              </p:nvCxnSpPr>
              <p:spPr>
                <a:xfrm flipH="1"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41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42" name="半闭框 41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fmla="val 17072" name="adj1"/>
                    <a:gd fmla="val 18374" name="adj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 flipH="1" rot="18900000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45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3200">
                    <a:solidFill>
                      <a:schemeClr val="accent1"/>
                    </a:solidFill>
                  </a:rPr>
                  <a:t>M</a:t>
                </a:r>
              </a:p>
            </p:txBody>
          </p:sp>
          <p:cxnSp>
            <p:nvCxnSpPr>
              <p:cNvPr id="47" name="直接连接符 93"/>
              <p:cNvCxnSpPr/>
              <p:nvPr/>
            </p:nvCxnSpPr>
            <p:spPr>
              <a:xfrm flipH="1" flipV="1" rot="16200000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矩形 47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9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2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3" name="弧形 98"/>
              <p:cNvSpPr/>
              <p:nvPr/>
            </p:nvSpPr>
            <p:spPr>
              <a:xfrm flipV="1" rot="16200000">
                <a:off x="5163007" y="5531946"/>
                <a:ext cx="259254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54" name="直接连接符 99"/>
              <p:cNvCxnSpPr/>
              <p:nvPr/>
            </p:nvCxnSpPr>
            <p:spPr>
              <a:xfrm flipH="1"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7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58" name="直接连接符 80"/>
              <p:cNvCxnSpPr/>
              <p:nvPr/>
            </p:nvCxnSpPr>
            <p:spPr>
              <a:xfrm flipH="1"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60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62" name="直接连接符 105"/>
              <p:cNvCxnSpPr/>
              <p:nvPr/>
            </p:nvCxnSpPr>
            <p:spPr>
              <a:xfrm flipH="1"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矩形 62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5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8" name="文本框 67"/>
            <p:cNvSpPr txBox="1"/>
            <p:nvPr/>
          </p:nvSpPr>
          <p:spPr>
            <a:xfrm>
              <a:off x="8057321" y="4516270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/>
                <a:t>第三型：成就型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965432" y="4476416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/>
                <a:t>第六型：忠诚型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5018669" y="948826"/>
              <a:ext cx="222034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/>
                <a:t>第九型：和平型</a:t>
              </a:r>
            </a:p>
          </p:txBody>
        </p:sp>
        <p:cxnSp>
          <p:nvCxnSpPr>
            <p:cNvPr id="75" name="直接连接符 129"/>
            <p:cNvCxnSpPr>
              <a:endCxn id="23" idx="4"/>
            </p:cNvCxnSpPr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triangl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130"/>
            <p:cNvCxnSpPr>
              <a:endCxn id="23" idx="4"/>
            </p:cNvCxnSpPr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133"/>
            <p:cNvCxnSpPr/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  <a:headEnd len="med" type="none" w="med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136"/>
            <p:cNvCxnSpPr>
              <a:endCxn id="51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139"/>
            <p:cNvCxnSpPr>
              <a:endCxn id="51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142"/>
            <p:cNvCxnSpPr/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145"/>
            <p:cNvCxnSpPr/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148"/>
            <p:cNvCxnSpPr>
              <a:endCxn id="32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151"/>
            <p:cNvCxnSpPr>
              <a:endCxn id="32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 84"/>
          <p:cNvGrpSpPr/>
          <p:nvPr/>
        </p:nvGrpSpPr>
        <p:grpSpPr>
          <a:xfrm>
            <a:off x="1040214" y="1665385"/>
            <a:ext cx="2981565" cy="4690164"/>
            <a:chOff x="1040214" y="1665385"/>
            <a:chExt cx="2981565" cy="4690164"/>
          </a:xfrm>
        </p:grpSpPr>
        <p:sp>
          <p:nvSpPr>
            <p:cNvPr id="86" name="文本框 85"/>
            <p:cNvSpPr txBox="1"/>
            <p:nvPr/>
          </p:nvSpPr>
          <p:spPr>
            <a:xfrm>
              <a:off x="1059033" y="1665385"/>
              <a:ext cx="2962746" cy="396240"/>
            </a:xfrm>
            <a:prstGeom prst="rect">
              <a:avLst/>
            </a:prstGeom>
            <a:solidFill>
              <a:schemeClr val="accent3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1183309" y="2133373"/>
              <a:ext cx="2822057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en-US" lang="zh-CN">
                  <a:solidFill>
                    <a:srgbClr val="000000"/>
                  </a:solidFill>
                </a:rPr>
                <a:t>走向第六型，行为变得偏激，多疑过虑，怕大祸临头，怕被人陷害和欺骗，变得更加防守和被动。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40214" y="4410233"/>
              <a:ext cx="2962746" cy="396240"/>
            </a:xfrm>
            <a:prstGeom prst="rect">
              <a:avLst/>
            </a:prstGeom>
            <a:solidFill>
              <a:schemeClr val="tx2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164490" y="4878220"/>
              <a:ext cx="2822057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altLang="en-US" lang="zh-CN">
                  <a:solidFill>
                    <a:srgbClr val="000000"/>
                  </a:solidFill>
                </a:rPr>
                <a:t>走向第三型，有清晰而明确之目标，肯奋发图强，用积极的态度去做事，以换取日后更多安逸和闲适的空间。</a:t>
              </a:r>
            </a:p>
          </p:txBody>
        </p:sp>
      </p:grpSp>
    </p:spTree>
    <p:extLst>
      <p:ext uri="{BB962C8B-B14F-4D97-AF65-F5344CB8AC3E}">
        <p14:creationId val="2023762697"/>
      </p:ext>
    </p:extLst>
  </p:cSld>
  <p:clrMapOvr>
    <a:masterClrMapping/>
  </p:clrMapOvr>
  <p:transition advTm="3000" spd="slow">
    <p:comb/>
  </p:transition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完美型－性格特征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lang="zh-CN" smtClean="0"/>
              <a:t>世界是黑白分明的，没有灰色地带，对是对，错是错，做人一定要公正，有节制，做事一定要有效率。压抑愤怒、挑剔、严肃、严谨、爱批评、要求过高、负责任、有道德优越感、正直、正确、完美主义、自我批判、追求高度自律他律。</a:t>
            </a:r>
            <a:br>
              <a:rPr altLang="en-US" lang="zh-CN" smtClean="0"/>
            </a:b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DADC2AD-8B8B-4360-B871-86FB1029B438}" type="slidenum">
              <a:rPr altLang="en-US" lang="zh-CN" smtClean="0"/>
              <a:t>33</a:t>
            </a:fld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48000" y="3750471"/>
            <a:ext cx="10296000" cy="209520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2"/>
                </a:solidFill>
              </a:rPr>
              <a:t>「不管前面是地雷阵还是万丈深渊，我都将勇往直前，义无反顾，鞠躬尽瘁，死而后已。」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altLang="en-US" lang="zh-CN" sz="3600">
                <a:solidFill>
                  <a:schemeClr val="accent2"/>
                </a:solidFill>
              </a:rPr>
              <a:t>—朱鎔基</a:t>
            </a:r>
          </a:p>
        </p:txBody>
      </p:sp>
    </p:spTree>
    <p:extLst>
      <p:ext uri="{BB962C8B-B14F-4D97-AF65-F5344CB8AC3E}">
        <p14:creationId val="4075379790"/>
      </p:ext>
    </p:extLst>
  </p:cSld>
  <p:clrMapOvr>
    <a:masterClrMapping/>
  </p:clrMapOvr>
  <p:transition advTm="3000" spd="slow">
    <p:comb/>
  </p:transition>
  <p:timing/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完美型－性格变化</a:t>
            </a:r>
          </a:p>
        </p:txBody>
      </p:sp>
      <p:sp>
        <p:nvSpPr>
          <p:cNvPr id="90" name="内容占位符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0D6BAAC-8679-4552-BFB8-44098015B975}" type="slidenum">
              <a:rPr altLang="en-US" lang="zh-CN" smtClean="0"/>
              <a:t>34</a:t>
            </a:fld>
          </a:p>
        </p:txBody>
      </p:sp>
      <p:grpSp>
        <p:nvGrpSpPr>
          <p:cNvPr id="6" name="组 5"/>
          <p:cNvGrpSpPr/>
          <p:nvPr/>
        </p:nvGrpSpPr>
        <p:grpSpPr>
          <a:xfrm>
            <a:off x="4055478" y="1375861"/>
            <a:ext cx="8136522" cy="4415339"/>
            <a:chOff x="1628573" y="1375861"/>
            <a:chExt cx="8136522" cy="4415339"/>
          </a:xfrm>
        </p:grpSpPr>
        <p:grpSp>
          <p:nvGrpSpPr>
            <p:cNvPr id="7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82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gdLst>
                  <a:gd fmla="*/ 2145601 w 4291203" name="connsiteX0"/>
                  <a:gd fmla="*/ 0 h 4291203" name="connsiteY0"/>
                  <a:gd fmla="*/ 4003747 w 4291203" name="connsiteX1"/>
                  <a:gd fmla="*/ 1072801 h 4291203" name="connsiteY1"/>
                  <a:gd fmla="*/ 4003747 w 4291203" name="connsiteX2"/>
                  <a:gd fmla="*/ 3218403 h 4291203" name="connsiteY2"/>
                  <a:gd fmla="*/ 2145602 w 4291203" name="connsiteX3"/>
                  <a:gd fmla="*/ 2145602 h 4291203" name="connsiteY3"/>
                  <a:gd fmla="*/ 2145601 w 4291203" name="connsiteX4"/>
                  <a:gd fmla="*/ 0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121043" lIns="2385156" numCol="1" rIns="554244" spcCol="1270" spcFirstLastPara="0" tIns="843899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  <p:sp>
            <p:nvSpPr>
              <p:cNvPr id="83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4003747 w 4291203" name="connsiteX0"/>
                  <a:gd fmla="*/ 3218402 h 4291203" name="connsiteY0"/>
                  <a:gd fmla="*/ 2145601 w 4291203" name="connsiteX1"/>
                  <a:gd fmla="*/ 4291203 h 4291203" name="connsiteY1"/>
                  <a:gd fmla="*/ 287455 w 4291203" name="connsiteX2"/>
                  <a:gd fmla="*/ 3218402 h 4291203" name="connsiteY2"/>
                  <a:gd fmla="*/ 2145602 w 4291203" name="connsiteX3"/>
                  <a:gd fmla="*/ 2145602 h 4291203" name="connsiteY3"/>
                  <a:gd fmla="*/ 4003747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325280" lIns="1244823" numCol="1" rIns="1244822" spcCol="1270" spcFirstLastPara="0" tIns="2777394" vert="horz" wrap="square">
                <a:noAutofit/>
              </a:bodyPr>
              <a:lstStyle/>
              <a:p>
                <a:pPr algn="ctr" defTabSz="24447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500"/>
              </a:p>
            </p:txBody>
          </p:sp>
          <p:sp>
            <p:nvSpPr>
              <p:cNvPr id="84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gdLst>
                  <a:gd fmla="*/ 287456 w 4291203" name="connsiteX0"/>
                  <a:gd fmla="*/ 3218402 h 4291203" name="connsiteY0"/>
                  <a:gd fmla="*/ 287456 w 4291203" name="connsiteX1"/>
                  <a:gd fmla="*/ 1072800 h 4291203" name="connsiteY1"/>
                  <a:gd fmla="*/ 2145602 w 4291203" name="connsiteX2"/>
                  <a:gd fmla="*/ -1 h 4291203" name="connsiteY2"/>
                  <a:gd fmla="*/ 2145602 w 4291203" name="connsiteX3"/>
                  <a:gd fmla="*/ 2145602 h 4291203" name="connsiteY3"/>
                  <a:gd fmla="*/ 287456 w 4291203" name="connsiteX4"/>
                  <a:gd fmla="*/ 3218402 h 42912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4291203" w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2069957" lIns="511842" numCol="1" rIns="2427558" spcCol="1270" spcFirstLastPara="0" tIns="894985" vert="horz" wrap="square">
                <a:noAutofit/>
              </a:bodyPr>
              <a:lstStyle/>
              <a:p>
                <a:pPr algn="ctr" defTabSz="18224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410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2981" y="2884472"/>
              <a:ext cx="680958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32266" y="3591128"/>
              <a:ext cx="861194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66914" y="3595526"/>
              <a:ext cx="84504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1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76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77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80" name="椭圆 79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78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9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fmla="val 16200000" name="adj1"/>
                    <a:gd fmla="val 5480708" name="adj2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2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3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3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8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69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0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gdLst>
                    <a:gd fmla="*/ 0 w 545306" name="connsiteX0"/>
                    <a:gd fmla="*/ 0 h 394482" name="connsiteY0"/>
                    <a:gd fmla="*/ 545306 w 545306" name="connsiteX1"/>
                    <a:gd fmla="*/ 0 h 394482" name="connsiteY1"/>
                    <a:gd fmla="*/ 545306 w 545306" name="connsiteX2"/>
                    <a:gd fmla="*/ 158794 h 394482" name="connsiteY2"/>
                    <a:gd fmla="*/ 544180 w 545306" name="connsiteX3"/>
                    <a:gd fmla="*/ 158794 h 394482" name="connsiteY3"/>
                    <a:gd fmla="*/ 544180 w 545306" name="connsiteX4"/>
                    <a:gd fmla="*/ 394482 h 394482" name="connsiteY4"/>
                    <a:gd fmla="*/ 407658 w 545306" name="connsiteX5"/>
                    <a:gd fmla="*/ 394482 h 394482" name="connsiteY5"/>
                    <a:gd fmla="*/ 407658 w 545306" name="connsiteX6"/>
                    <a:gd fmla="*/ 158794 h 394482" name="connsiteY6"/>
                    <a:gd fmla="*/ 136522 w 545306" name="connsiteX7"/>
                    <a:gd fmla="*/ 158794 h 394482" name="connsiteY7"/>
                    <a:gd fmla="*/ 136522 w 545306" name="connsiteX8"/>
                    <a:gd fmla="*/ 394482 h 394482" name="connsiteY8"/>
                    <a:gd fmla="*/ 0 w 545306" name="connsiteX9"/>
                    <a:gd fmla="*/ 394482 h 394482" name="connsiteY9"/>
                    <a:gd fmla="*/ 0 w 545306" name="connsiteX10"/>
                    <a:gd fmla="*/ 158794 h 394482" name="connsiteY10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b="b" l="l" r="r" t="t"/>
                  <a:pathLst>
                    <a:path h="394482" w="545306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cxnSp>
              <p:nvCxnSpPr>
                <p:cNvPr id="71" name="直接连接符 40"/>
                <p:cNvCxnSpPr>
                  <a:endCxn id="46" idx="3"/>
                </p:cNvCxnSpPr>
                <p:nvPr/>
              </p:nvCxnSpPr>
              <p:spPr>
                <a:xfrm flipH="1"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61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62" name="直接连接符 50"/>
                <p:cNvCxnSpPr/>
                <p:nvPr/>
              </p:nvCxnSpPr>
              <p:spPr>
                <a:xfrm flipH="1"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55"/>
                <p:cNvCxnSpPr/>
                <p:nvPr/>
              </p:nvCxnSpPr>
              <p:spPr>
                <a:xfrm flipH="1"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56"/>
                <p:cNvCxnSpPr/>
                <p:nvPr/>
              </p:nvCxnSpPr>
              <p:spPr>
                <a:xfrm flipH="1"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6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57" name="半闭框 56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fmla="val 17072" name="adj1"/>
                    <a:gd fmla="val 18374" name="adj2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 flipH="1" rot="18900000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6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3200">
                    <a:solidFill>
                      <a:schemeClr val="accent1"/>
                    </a:solidFill>
                  </a:rPr>
                  <a:t>M</a:t>
                </a:r>
              </a:p>
            </p:txBody>
          </p:sp>
          <p:cxnSp>
            <p:nvCxnSpPr>
              <p:cNvPr id="53" name="直接连接符 93"/>
              <p:cNvCxnSpPr/>
              <p:nvPr/>
            </p:nvCxnSpPr>
            <p:spPr>
              <a:xfrm flipH="1" flipV="1" rot="16200000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7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9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0" name="弧形 98"/>
              <p:cNvSpPr/>
              <p:nvPr/>
            </p:nvSpPr>
            <p:spPr>
              <a:xfrm flipV="1" rot="16200000">
                <a:off x="5163007" y="5531946"/>
                <a:ext cx="259254" cy="259254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51" name="直接连接符 99"/>
              <p:cNvCxnSpPr/>
              <p:nvPr/>
            </p:nvCxnSpPr>
            <p:spPr>
              <a:xfrm flipH="1"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5" name="直接连接符 80"/>
              <p:cNvCxnSpPr/>
              <p:nvPr/>
            </p:nvCxnSpPr>
            <p:spPr>
              <a:xfrm flipH="1"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矩形 45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9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9" name="直接连接符 105"/>
              <p:cNvCxnSpPr/>
              <p:nvPr/>
            </p:nvCxnSpPr>
            <p:spPr>
              <a:xfrm flipH="1"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586798" y="2038721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/>
                <a:t>第一型：完美型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14345" y="5244509"/>
              <a:ext cx="217829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/>
                <a:t>第四型：感觉型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28573" y="3254106"/>
              <a:ext cx="222034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/>
                <a:t>第七型：活泼型</a:t>
              </a:r>
            </a:p>
          </p:txBody>
        </p:sp>
        <p:cxnSp>
          <p:nvCxnSpPr>
            <p:cNvPr id="29" name="直接连接符 129"/>
            <p:cNvCxnSpPr/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30"/>
            <p:cNvCxnSpPr/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133"/>
            <p:cNvCxnSpPr/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36"/>
            <p:cNvCxnSpPr>
              <a:endCxn id="59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139"/>
            <p:cNvCxnSpPr>
              <a:endCxn id="59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142"/>
            <p:cNvCxnSpPr/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145"/>
            <p:cNvCxnSpPr/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48"/>
            <p:cNvCxnSpPr>
              <a:endCxn id="40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151"/>
            <p:cNvCxnSpPr>
              <a:endCxn id="40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accent3"/>
              </a:solidFill>
              <a:headEnd len="med" type="none" w="med"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 84"/>
          <p:cNvGrpSpPr/>
          <p:nvPr/>
        </p:nvGrpSpPr>
        <p:grpSpPr>
          <a:xfrm>
            <a:off x="1040214" y="1665385"/>
            <a:ext cx="2981565" cy="4302365"/>
            <a:chOff x="1040214" y="1665385"/>
            <a:chExt cx="2981565" cy="4302365"/>
          </a:xfrm>
        </p:grpSpPr>
        <p:sp>
          <p:nvSpPr>
            <p:cNvPr id="86" name="文本框 85"/>
            <p:cNvSpPr txBox="1"/>
            <p:nvPr/>
          </p:nvSpPr>
          <p:spPr>
            <a:xfrm>
              <a:off x="1059033" y="1665385"/>
              <a:ext cx="2962746" cy="396240"/>
            </a:xfrm>
            <a:prstGeom prst="rect">
              <a:avLst/>
            </a:prstGeom>
            <a:solidFill>
              <a:schemeClr val="accent3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1183309" y="2133373"/>
              <a:ext cx="2822057" cy="1325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altLang="en-US" lang="zh-CN">
                  <a:latin typeface="+mn-ea"/>
                </a:rPr>
                <a:t>走向第四型，情绪化，反复无常，忧郁，自我批判，有时会自恋自怜，自暴自弃，沮丧和充满无用感，但却会执  着和坚持到底。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40214" y="4410234"/>
              <a:ext cx="2962746" cy="396240"/>
            </a:xfrm>
            <a:prstGeom prst="rect">
              <a:avLst/>
            </a:prstGeom>
            <a:solidFill>
              <a:schemeClr val="tx2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mtClean="0" sz="200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164490" y="4878221"/>
              <a:ext cx="2822057" cy="107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altLang="en-US" lang="zh-CN">
                  <a:latin typeface="+mn-ea"/>
                </a:rPr>
                <a:t>走向第七型，会放下拘谨的形象，能够自嘲，有创意，肯作新尝试，会接纳他人的意见。</a:t>
              </a:r>
            </a:p>
          </p:txBody>
        </p:sp>
      </p:grpSp>
    </p:spTree>
    <p:extLst>
      <p:ext uri="{BB962C8B-B14F-4D97-AF65-F5344CB8AC3E}">
        <p14:creationId val="605624150"/>
      </p:ext>
    </p:extLst>
  </p:cSld>
  <p:clrMapOvr>
    <a:masterClrMapping/>
  </p:clrMapOvr>
  <p:transition advTm="3000" spd="slow">
    <p:comb/>
  </p:transition>
  <p:timing/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kumimoji="1" lang="zh-CN" smtClean="0"/>
              <a:t>九型人格的比喻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E64627DE-6A32-4860-AC30-5373A785E49F}" type="slidenum">
              <a:rPr altLang="en-US" lang="zh-CN" smtClean="0"/>
              <a:t>35</a:t>
            </a:fld>
          </a:p>
        </p:txBody>
      </p:sp>
      <p:graphicFrame>
        <p:nvGraphicFramePr>
          <p:cNvPr id="6" name="Group 1027"/>
          <p:cNvGraphicFramePr>
            <a:graphicFrameLocks noGrp="1"/>
          </p:cNvGraphicFramePr>
          <p:nvPr>
            <p:extLst>
              <p:ext uri="{D42A27DB-BD31-4B8C-83A1-F6EECF244321}">
                <p14:modId val="1968116330"/>
              </p:ext>
            </p:extLst>
          </p:nvPr>
        </p:nvGraphicFramePr>
        <p:xfrm>
          <a:off x="641132" y="1295400"/>
          <a:ext cx="10909737" cy="4561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3683"/>
                <a:gridCol w="819807"/>
                <a:gridCol w="3055331"/>
                <a:gridCol w="2658140"/>
                <a:gridCol w="3682776"/>
              </a:tblGrid>
              <a:tr h="355600">
                <a:tc rowSpan="2"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mtClean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号码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rowSpan="2"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mtClean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人格名称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gridSpan="2"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代表动物及特征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rowSpan="2"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ctr" hangingPunct="1" indent="0" latinLnBrk="0" lvl="0" marL="0" marR="0" rtl="0">
                        <a:lnSpc>
                          <a:spcPct val="16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生命中最大的挑战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0">
                <a:tc v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成熟/顺境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未成熟/逆境</a:t>
                      </a:r>
                      <a:endParaRPr altLang="en-US" b="0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 v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</a:tr>
              <a:tr h="406400"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完美型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蚂蚁：做足一百分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猎犬：挑剔，愤世嫉俗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总是执着于对与错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406400"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助人型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小狗：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慷慨，为他人着想</a:t>
                      </a:r>
                      <a:endParaRPr altLang="en-US" b="0" baseline="0" cap="none" i="0" kumimoji="1" lang="zh-CN" normalizeH="0" strike="noStrike" sz="2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波斯猫：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以为自己不能取代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用自己的爱去换取别人的接受</a:t>
                      </a:r>
                      <a:endParaRPr altLang="en-US" b="0" baseline="0" cap="none" i="0" kumimoji="1" lang="zh-CN" normalizeH="0" strike="noStrike" sz="2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406400"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成就型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秃鹰：有干劲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孔雀：炫耀自己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拼命找</a:t>
                      </a: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成就感，在物质</a:t>
                      </a:r>
                      <a:r>
                        <a:rPr altLang="en-US" baseline="0" cap="none" kumimoji="1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世界迷失</a:t>
                      </a: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自己</a:t>
                      </a:r>
                      <a:endParaRPr altLang="en-US" b="0" baseline="0" cap="none" i="0" kumimoji="1" lang="zh-CN" normalizeH="0" strike="noStrike" sz="2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406400"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感觉型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黑马：热情洋溢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卷毛狗：摇尾乞怜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特立独行，过分情绪化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406400"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思想型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猫头鹰</a:t>
                      </a:r>
                      <a:r>
                        <a:rPr altLang="en-US" baseline="0" cap="none" kumimoji="1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：智慧</a:t>
                      </a: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而锐利，行动敏捷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狐狸</a:t>
                      </a:r>
                      <a:r>
                        <a:rPr altLang="en-US" baseline="0" cap="none" kumimoji="1" lang="zh-CN" normalizeH="0" smtClean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：狐疑</a:t>
                      </a: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不前，喜欢独处</a:t>
                      </a:r>
                      <a:endParaRPr altLang="en-US" b="0" baseline="0" cap="none" i="0" kumimoji="1" lang="zh-CN" normalizeH="0" strike="noStrike" sz="2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空想，不付诸行动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406400"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忠诚型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羚羊：发挥团队力量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白兔：焦虑，惊惧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猜疑，畏首畏尾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406400"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活泼型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蝴蝶：热爱生命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猴子：不能脚踏实地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太过于自我，没有深度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406400"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领袖型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老虎：天生领袖</a:t>
                      </a:r>
                      <a:endParaRPr altLang="en-US" b="0" baseline="0" cap="none" i="0" kumimoji="1" lang="zh-CN" normalizeH="0" strike="noStrike" sz="2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犀牛：霸道，控制欲强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挑战欲、控制欲过强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406400"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ctr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8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altLang="en-US" b="1" baseline="0" cap="none" i="0" kumimoji="1" lang="zh-CN" normalizeH="0" strike="noStrike" sz="18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和平型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海豚：爱好和平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大象：得过且过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 vert="horz" wrap="square"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1pPr>
                      <a:lvl2pPr algn="l" eaLnBrk="0" hangingPunct="0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2pPr>
                      <a:lvl3pPr algn="l" eaLnBrk="0" hangingPunct="0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3pPr>
                      <a:lvl4pPr algn="l" eaLnBrk="0" hangingPunct="0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4pPr>
                      <a:lvl5pPr algn="l" eaLnBrk="0" hangingPunct="0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charset="0" typeface="Times New Roman"/>
                          <a:ea charset="0" typeface="宋体"/>
                        </a:defRPr>
                      </a:lvl9pPr>
                    </a:lstStyle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altLang="en-US" baseline="0" cap="none" kumimoji="1" lang="zh-CN" normalizeH="0" strike="noStrike" sz="1600" u="none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随波逐流</a:t>
                      </a:r>
                      <a:endParaRPr altLang="en-US" b="1" baseline="0" cap="none" i="0" kumimoji="1" lang="zh-CN" normalizeH="0" strike="noStrike" sz="1600" u="non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val="1973603940"/>
      </p:ext>
    </p:extLst>
  </p:cSld>
  <p:clrMapOvr>
    <a:masterClrMapping/>
  </p:clrMapOvr>
  <mc:AlternateContent>
    <mc:Choice Requires="p14">
      <p:transition advTm="3000" p14:dur="2000" spd="slow"/>
    </mc:Choice>
    <mc:Fallback>
      <p:transition advTm="3000" spd="slow"/>
    </mc:Fallback>
  </mc:AlternateContent>
  <p:timing/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kumimoji="1" lang="zh-CN" smtClean="0"/>
              <a:t>主题设置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F4AEBB0-E1DF-406B-A32A-F5D319B938F4}" type="slidenum">
              <a:rPr altLang="en-US" lang="zh-CN" smtClean="0"/>
              <a:t>36</a:t>
            </a:fld>
          </a:p>
        </p:txBody>
      </p:sp>
      <p:sp>
        <p:nvSpPr>
          <p:cNvPr id="5" name="内容占位符 4"/>
          <p:cNvSpPr>
            <a:spLocks noGrp="1"/>
          </p:cNvSpPr>
          <p:nvPr>
            <p:ph idx="13" sz="quarter"/>
          </p:nvPr>
        </p:nvSpPr>
        <p:spPr>
          <a:xfrm>
            <a:off x="838200" y="1360449"/>
            <a:ext cx="4402873" cy="4594264"/>
          </a:xfrm>
        </p:spPr>
        <p:txBody>
          <a:bodyPr/>
          <a:lstStyle/>
          <a:p>
            <a:pPr algn="ctr" indent="0" marL="0">
              <a:buNone/>
            </a:pPr>
            <a:r>
              <a:rPr altLang="en-US" kumimoji="1" lang="zh-CN" smtClean="0"/>
              <a:t>字体</a:t>
            </a:r>
          </a:p>
          <a:p>
            <a:pPr algn="ctr" indent="0" marL="0">
              <a:buNone/>
            </a:pPr>
            <a:r>
              <a:rPr altLang="en-US" kumimoji="1" lang="zh-CN" smtClean="0"/>
              <a:t>英文标题：Arial Black</a:t>
            </a:r>
          </a:p>
          <a:p>
            <a:pPr algn="ctr" indent="0" marL="0">
              <a:buNone/>
            </a:pPr>
            <a:r>
              <a:rPr altLang="en-US" kumimoji="1" lang="zh-CN" smtClean="0"/>
              <a:t>英文正文：Arial</a:t>
            </a:r>
          </a:p>
          <a:p>
            <a:pPr algn="ctr" indent="0" marL="0">
              <a:buNone/>
            </a:pPr>
            <a:r>
              <a:rPr altLang="en-US" kumimoji="1" lang="zh-CN" smtClean="0"/>
              <a:t>中文标题：微软雅黑</a:t>
            </a:r>
          </a:p>
          <a:p>
            <a:pPr algn="ctr" indent="0" marL="0">
              <a:buNone/>
            </a:pPr>
            <a:r>
              <a:rPr altLang="en-US" kumimoji="1" lang="zh-CN" smtClean="0"/>
              <a:t>中文正文：微软雅黑</a:t>
            </a:r>
          </a:p>
        </p:txBody>
      </p:sp>
      <p:sp>
        <p:nvSpPr>
          <p:cNvPr id="6" name="内容占位符 4"/>
          <p:cNvSpPr txBox="1"/>
          <p:nvPr/>
        </p:nvSpPr>
        <p:spPr>
          <a:xfrm>
            <a:off x="6156980" y="1360449"/>
            <a:ext cx="4402873" cy="4594264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13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3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3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3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3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Font charset="0" panose="020b0604020202020204" pitchFamily="34" typeface="Arial"/>
              <a:buNone/>
            </a:pPr>
            <a:r>
              <a:rPr altLang="en-US" kumimoji="1" lang="zh-CN" smtClean="0"/>
              <a:t>颜色 RGB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val="2045165483"/>
              </p:ext>
            </p:extLst>
          </p:nvPr>
        </p:nvGraphicFramePr>
        <p:xfrm>
          <a:off x="7390636" y="2102418"/>
          <a:ext cx="3628633" cy="3138654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628633"/>
              </a:tblGrid>
              <a:tr h="523109">
                <a:tc>
                  <a:txBody>
                    <a:bodyPr vert="horz" wrap="square"/>
                    <a:lstStyle/>
                    <a:p>
                      <a:r>
                        <a:rPr altLang="zh-CN" b="0" lang="en-US" smtClean="0" sz="2400">
                          <a:solidFill>
                            <a:schemeClr val="bg1"/>
                          </a:solidFill>
                        </a:rPr>
                        <a:t>62-172-167</a:t>
                      </a:r>
                      <a:endParaRPr altLang="en-US" b="0" lang="zh-CN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381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</a:tcPr>
                </a:tc>
              </a:tr>
              <a:tr h="523109">
                <a:tc>
                  <a:txBody>
                    <a:bodyPr vert="horz" wrap="square"/>
                    <a:lstStyle/>
                    <a:p>
                      <a:r>
                        <a:rPr altLang="zh-CN" b="0" lang="en-US" smtClean="0" sz="2400">
                          <a:solidFill>
                            <a:schemeClr val="bg1"/>
                          </a:solidFill>
                        </a:rPr>
                        <a:t>24-41-48</a:t>
                      </a:r>
                      <a:endParaRPr altLang="en-US" b="0" lang="zh-CN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381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23109">
                <a:tc>
                  <a:txBody>
                    <a:bodyPr vert="horz" wrap="square"/>
                    <a:lstStyle/>
                    <a:p>
                      <a:r>
                        <a:rPr altLang="zh-CN" b="0" lang="en-US" smtClean="0" sz="2400">
                          <a:solidFill>
                            <a:schemeClr val="bg1"/>
                          </a:solidFill>
                        </a:rPr>
                        <a:t>241-146-68</a:t>
                      </a:r>
                      <a:endParaRPr altLang="en-US" b="0" lang="zh-CN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523109">
                <a:tc>
                  <a:txBody>
                    <a:bodyPr vert="horz" wrap="square"/>
                    <a:lstStyle/>
                    <a:p>
                      <a:r>
                        <a:rPr altLang="zh-CN" b="0" lang="en-US" smtClean="0" sz="2400">
                          <a:solidFill>
                            <a:schemeClr val="bg1"/>
                          </a:solidFill>
                        </a:rPr>
                        <a:t>40-110-114</a:t>
                      </a:r>
                      <a:endParaRPr altLang="en-US" b="0" lang="zh-CN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523109">
                <a:tc>
                  <a:txBody>
                    <a:bodyPr vert="horz" wrap="square"/>
                    <a:lstStyle/>
                    <a:p>
                      <a:r>
                        <a:rPr altLang="zh-CN" b="0" lang="en-US" smtClean="0" sz="2400">
                          <a:solidFill>
                            <a:schemeClr val="bg1"/>
                          </a:solidFill>
                        </a:rPr>
                        <a:t>33-57-59</a:t>
                      </a:r>
                      <a:endParaRPr altLang="en-US" b="0" lang="zh-CN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523109">
                <a:tc>
                  <a:txBody>
                    <a:bodyPr vert="horz" wrap="square"/>
                    <a:lstStyle/>
                    <a:p>
                      <a:r>
                        <a:rPr altLang="zh-CN" b="0" lang="en-US" smtClean="0" sz="2400">
                          <a:solidFill>
                            <a:schemeClr val="bg1"/>
                          </a:solidFill>
                        </a:rPr>
                        <a:t>223-113-23</a:t>
                      </a:r>
                      <a:endParaRPr altLang="en-US" b="0" lang="zh-CN" sz="2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val="874506252"/>
      </p:ext>
    </p:extLst>
  </p:cSld>
  <p:clrMapOvr>
    <a:masterClrMapping/>
  </p:clrMapOvr>
  <mc:AlternateContent>
    <mc:Choice Requires="p14">
      <p:transition advTm="3000" p14:dur="2000" spd="slow"/>
    </mc:Choice>
    <mc:Fallback>
      <p:transition advTm="3000" spd="slow"/>
    </mc:Fallback>
  </mc:AlternateContent>
  <p:timing/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kumimoji="1" lang="zh-CN" smtClean="0"/>
              <a:t>使用帮助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3B0E3E0-DCAE-438A-A23A-EF44165E9E9E}" type="slidenum">
              <a:rPr altLang="en-US" lang="zh-CN" smtClean="0"/>
              <a:t>37</a:t>
            </a:fld>
          </a:p>
        </p:txBody>
      </p:sp>
      <p:sp>
        <p:nvSpPr>
          <p:cNvPr id="5" name="内容占位符 4"/>
          <p:cNvSpPr>
            <a:spLocks noGrp="1"/>
          </p:cNvSpPr>
          <p:nvPr>
            <p:ph idx="13" sz="quarter"/>
          </p:nvPr>
        </p:nvSpPr>
        <p:spPr/>
        <p:txBody>
          <a:bodyPr>
            <a:noAutofit/>
          </a:bodyPr>
          <a:lstStyle/>
          <a:p>
            <a:pPr indent="-514350" marL="514350">
              <a:buFont typeface="+mj-lt"/>
              <a:buAutoNum type="arabicPeriod"/>
            </a:pPr>
            <a:r>
              <a:rPr altLang="en-US" kumimoji="1" lang="zh-CN" smtClean="0" sz="3200"/>
              <a:t>压缩包内涵.poxt模版文件，制作ppt时可直接作为母版（设计－浏览主题）；</a:t>
            </a:r>
          </a:p>
          <a:p>
            <a:pPr indent="-514350" marL="514350">
              <a:buFont typeface="+mj-lt"/>
              <a:buAutoNum type="arabicPeriod"/>
            </a:pPr>
            <a:r>
              <a:rPr altLang="en-US" kumimoji="1" lang="zh-CN" smtClean="0" sz="3200"/>
              <a:t>压缩包内涵.thmx文件，制作ppt可作为基础配色（设计－浏览主题）；</a:t>
            </a:r>
          </a:p>
          <a:p>
            <a:pPr indent="-514350" marL="514350">
              <a:buFont typeface="+mj-lt"/>
              <a:buAutoNum type="arabicPeriod"/>
            </a:pPr>
            <a:r>
              <a:rPr altLang="en-US" kumimoji="1" lang="zh-CN" smtClean="0" sz="3200"/>
              <a:t>压缩包含“九型人格测试excel表格”，仅供参考；</a:t>
            </a:r>
          </a:p>
          <a:p>
            <a:pPr indent="-514350" marL="514350">
              <a:buFont typeface="+mj-lt"/>
              <a:buAutoNum type="arabicPeriod"/>
            </a:pPr>
            <a:r>
              <a:rPr altLang="en-US" kumimoji="1" lang="zh-CN" smtClean="0" sz="3200"/>
              <a:t>使用中有任何问题，欢迎随时联系我，联系方式在尾页。</a:t>
            </a:r>
          </a:p>
        </p:txBody>
      </p:sp>
    </p:spTree>
    <p:extLst>
      <p:ext uri="{BB962C8B-B14F-4D97-AF65-F5344CB8AC3E}">
        <p14:creationId val="125499895"/>
      </p:ext>
    </p:extLst>
  </p:cSld>
  <p:clrMapOvr>
    <a:masterClrMapping/>
  </p:clrMapOvr>
  <mc:AlternateContent>
    <mc:Choice Requires="p14">
      <p:transition advTm="3000" p14:dur="2000" spd="slow"/>
    </mc:Choice>
    <mc:Fallback>
      <p:transition advTm="3000" spd="slow"/>
    </mc:Fallback>
  </mc:AlternateContent>
  <p:timing/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zh-CN" kumimoji="1" lang="en-US" smtClean="0"/>
              <a:t>Contact me!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2EB3B5F9-0605-4345-862A-8D116C8BBA25}" type="slidenum">
              <a:rPr altLang="en-US" lang="zh-CN" smtClean="0"/>
              <a:t>38</a:t>
            </a:fld>
          </a:p>
        </p:txBody>
      </p:sp>
      <p:sp>
        <p:nvSpPr>
          <p:cNvPr id="5" name="内容占位符 4"/>
          <p:cNvSpPr>
            <a:spLocks noGrp="1"/>
          </p:cNvSpPr>
          <p:nvPr>
            <p:ph idx="13" sz="quarter"/>
          </p:nvPr>
        </p:nvSpPr>
        <p:spPr>
          <a:xfrm>
            <a:off x="5779212" y="1808163"/>
            <a:ext cx="6087533" cy="4146550"/>
          </a:xfrm>
        </p:spPr>
        <p:txBody>
          <a:bodyPr anchor="ctr"/>
          <a:lstStyle/>
          <a:p>
            <a:pPr indent="0" marL="0">
              <a:lnSpc>
                <a:spcPct val="100000"/>
              </a:lnSpc>
              <a:buNone/>
            </a:pPr>
            <a:r>
              <a:rPr altLang="en-US" kumimoji="1" lang="zh-CN"/>
              <a:t>微博：@PPTonna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kumimoji="1" lang="zh-CN"/>
              <a:t>微信：tonnatang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kumimoji="1" lang="zh-CN"/>
              <a:t>公众号：PPTonna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kumimoji="1" lang="zh-CN"/>
              <a:t>演界网： http://pptonna.yanj.cn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kumimoji="1" lang="zh-CN"/>
              <a:t>邮箱：tonnatang@live.com</a:t>
            </a:r>
          </a:p>
          <a:p>
            <a:pPr indent="0" marL="0">
              <a:lnSpc>
                <a:spcPct val="100000"/>
              </a:lnSpc>
              <a:buNone/>
            </a:pPr>
            <a:r>
              <a:rPr altLang="en-US" kumimoji="1" lang="zh-CN"/>
              <a:t>QQ ：2381313788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5266267" y="1988063"/>
            <a:ext cx="6087532" cy="32766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228600" latinLnBrk="0" marL="228600" rtl="0">
              <a:lnSpc>
                <a:spcPct val="13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13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13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13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13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Font charset="0" panose="020b0604020202020204" pitchFamily="34" typeface="Arial"/>
              <a:buNone/>
            </a:pPr>
            <a:endParaRPr altLang="en-US" kumimoji="1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98545" y="2243138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val="1684692770"/>
      </p:ext>
    </p:extLst>
  </p:cSld>
  <p:clrMapOvr>
    <a:masterClrMapping/>
  </p:clrMapOvr>
  <mc:AlternateContent>
    <mc:Choice Requires="p14">
      <p:transition advTm="6000" p14:dur="2000" spd="slow"/>
    </mc:Choice>
    <mc:Fallback>
      <p:transition advTm="6000" spd="slow"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九型人格性格型态</a:t>
            </a: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8ACA23E-3EA6-47EB-8F43-F7CC9F0221FB}" type="slidenum">
              <a:rPr altLang="en-US" lang="zh-CN" smtClean="0"/>
              <a:t>4</a:t>
            </a:fld>
          </a:p>
        </p:txBody>
      </p:sp>
    </p:spTree>
    <p:extLst>
      <p:ext uri="{BB962C8B-B14F-4D97-AF65-F5344CB8AC3E}">
        <p14:creationId val="32623579"/>
      </p:ext>
    </p:extLst>
  </p:cSld>
  <p:clrMapOvr>
    <a:masterClrMapping/>
  </p:clrMapOvr>
  <mc:AlternateContent>
    <mc:Choice Requires="p15">
      <p:transition advTm="3000" p14:dur="2000" spd="slow">
        <p15:prstTrans prst="prestige"/>
      </p:transition>
    </mc:Choice>
    <mc:Fallback>
      <p:transition advTm="3000"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九型人格学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27C6B60F-7A3A-472A-BDD0-018B3029EB6B}" type="slidenum">
              <a:rPr altLang="en-US" lang="zh-CN" smtClean="0"/>
              <a:t>5</a:t>
            </a:fld>
          </a:p>
        </p:txBody>
      </p:sp>
      <p:sp>
        <p:nvSpPr>
          <p:cNvPr id="18" name="直角三角形 17"/>
          <p:cNvSpPr/>
          <p:nvPr/>
        </p:nvSpPr>
        <p:spPr>
          <a:xfrm flipH="1">
            <a:off x="6734628" y="993362"/>
            <a:ext cx="5457371" cy="58646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27058"/>
          <a:stretch>
            <a:fillRect/>
          </a:stretch>
        </p:blipFill>
        <p:spPr>
          <a:xfrm>
            <a:off x="352424" y="835690"/>
            <a:ext cx="5457826" cy="5611788"/>
          </a:xfrm>
          <a:custGeom>
            <a:gdLst>
              <a:gd fmla="*/ 0 w 4229100" name="connsiteX0"/>
              <a:gd fmla="*/ 0 h 4348401" name="connsiteY0"/>
              <a:gd fmla="*/ 4229100 w 4229100" name="connsiteX1"/>
              <a:gd fmla="*/ 0 h 4348401" name="connsiteY1"/>
              <a:gd fmla="*/ 0 w 4229100" name="connsiteX2"/>
              <a:gd fmla="*/ 4348401 h 4348401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348401" w="4229100">
                <a:moveTo>
                  <a:pt x="0" y="0"/>
                </a:moveTo>
                <a:lnTo>
                  <a:pt x="4229100" y="0"/>
                </a:lnTo>
                <a:lnTo>
                  <a:pt x="0" y="4348401"/>
                </a:lnTo>
                <a:close/>
              </a:path>
            </a:pathLst>
          </a:custGeom>
        </p:spPr>
      </p:pic>
      <p:sp>
        <p:nvSpPr>
          <p:cNvPr id="37" name="矩形 36"/>
          <p:cNvSpPr/>
          <p:nvPr/>
        </p:nvSpPr>
        <p:spPr>
          <a:xfrm>
            <a:off x="8681315" y="4588747"/>
            <a:ext cx="3365543" cy="2119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mtClean="0"/>
              <a:t>出生两到三个月的婴儿身上有九种不同的气质，分别是：活跃程度、规律性、主动性、适应性、感兴趣的范围、反应的强度、心景的素质、分心程度、专注力范围/持久性。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4950619" y="1969294"/>
            <a:ext cx="4678613" cy="1116806"/>
            <a:chOff x="4950619" y="1969294"/>
            <a:chExt cx="4678613" cy="1116806"/>
          </a:xfrm>
        </p:grpSpPr>
        <p:sp>
          <p:nvSpPr>
            <p:cNvPr id="10" name="矩形 9"/>
            <p:cNvSpPr/>
            <p:nvPr/>
          </p:nvSpPr>
          <p:spPr>
            <a:xfrm>
              <a:off x="5511800" y="1969294"/>
              <a:ext cx="4117432" cy="11168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mtClean="0">
                  <a:solidFill>
                    <a:schemeClr val="accent1"/>
                  </a:solidFill>
                </a:rPr>
                <a:t>九型人格不仅是一种精妙的性格分析工具，更能为个人修养与自我提升、历练提供深入的洞察力。</a:t>
              </a:r>
            </a:p>
          </p:txBody>
        </p:sp>
        <p:grpSp>
          <p:nvGrpSpPr>
            <p:cNvPr id="39" name="Group 4"/>
            <p:cNvGrpSpPr>
              <a:grpSpLocks noChangeAspect="1"/>
            </p:cNvGrpSpPr>
            <p:nvPr/>
          </p:nvGrpSpPr>
          <p:grpSpPr>
            <a:xfrm>
              <a:off x="4950619" y="2250678"/>
              <a:ext cx="455613" cy="554038"/>
              <a:chOff x="3806" y="2157"/>
              <a:chExt cx="287" cy="349"/>
            </a:xfrm>
            <a:solidFill>
              <a:schemeClr val="accent1"/>
            </a:solidFill>
          </p:grpSpPr>
          <p:sp>
            <p:nvSpPr>
              <p:cNvPr id="41" name="Freeform 5"/>
              <p:cNvSpPr/>
              <p:nvPr/>
            </p:nvSpPr>
            <p:spPr bwMode="auto">
              <a:xfrm>
                <a:off x="3806" y="2157"/>
                <a:ext cx="172" cy="349"/>
              </a:xfrm>
              <a:custGeom>
                <a:gdLst>
                  <a:gd fmla="*/ 1 w 9" name="T0"/>
                  <a:gd fmla="*/ 13 h 19" name="T1"/>
                  <a:gd fmla="*/ 2 w 9" name="T2"/>
                  <a:gd fmla="*/ 15 h 19" name="T3"/>
                  <a:gd fmla="*/ 4 w 9" name="T4"/>
                  <a:gd fmla="*/ 18 h 19" name="T5"/>
                  <a:gd fmla="*/ 4 w 9" name="T6"/>
                  <a:gd fmla="*/ 19 h 19" name="T7"/>
                  <a:gd fmla="*/ 5 w 9" name="T8"/>
                  <a:gd fmla="*/ 18 h 19" name="T9"/>
                  <a:gd fmla="*/ 5 w 9" name="T10"/>
                  <a:gd fmla="*/ 18 h 19" name="T11"/>
                  <a:gd fmla="*/ 6 w 9" name="T12"/>
                  <a:gd fmla="*/ 16 h 19" name="T13"/>
                  <a:gd fmla="*/ 8 w 9" name="T14"/>
                  <a:gd fmla="*/ 14 h 19" name="T15"/>
                  <a:gd fmla="*/ 8 w 9" name="T16"/>
                  <a:gd fmla="*/ 9 h 19" name="T17"/>
                  <a:gd fmla="*/ 7 w 9" name="T18"/>
                  <a:gd fmla="*/ 5 h 19" name="T19"/>
                  <a:gd fmla="*/ 6 w 9" name="T20"/>
                  <a:gd fmla="*/ 2 h 19" name="T21"/>
                  <a:gd fmla="*/ 6 w 9" name="T22"/>
                  <a:gd fmla="*/ 0 h 19" name="T23"/>
                  <a:gd fmla="*/ 6 w 9" name="T24"/>
                  <a:gd fmla="*/ 4 h 19" name="T25"/>
                  <a:gd fmla="*/ 6 w 9" name="T26"/>
                  <a:gd fmla="*/ 8 h 19" name="T27"/>
                  <a:gd fmla="*/ 5 w 9" name="T28"/>
                  <a:gd fmla="*/ 13 h 19" name="T29"/>
                  <a:gd fmla="*/ 4 w 9" name="T30"/>
                  <a:gd fmla="*/ 14 h 19" name="T31"/>
                  <a:gd fmla="*/ 3 w 9" name="T32"/>
                  <a:gd fmla="*/ 12 h 19" name="T33"/>
                  <a:gd fmla="*/ 2 w 9" name="T34"/>
                  <a:gd fmla="*/ 9 h 19" name="T35"/>
                  <a:gd fmla="*/ 4 w 9" name="T36"/>
                  <a:gd fmla="*/ 4 h 19" name="T37"/>
                  <a:gd fmla="*/ 4 w 9" name="T38"/>
                  <a:gd fmla="*/ 4 h 19" name="T39"/>
                  <a:gd fmla="*/ 2 w 9" name="T40"/>
                  <a:gd fmla="*/ 6 h 19" name="T41"/>
                  <a:gd fmla="*/ 1 w 9" name="T42"/>
                  <a:gd fmla="*/ 13 h 19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9" w="9">
                    <a:moveTo>
                      <a:pt x="1" y="13"/>
                    </a:moveTo>
                    <a:cubicBezTo>
                      <a:pt x="1" y="14"/>
                      <a:pt x="2" y="14"/>
                      <a:pt x="2" y="15"/>
                    </a:cubicBezTo>
                    <a:cubicBezTo>
                      <a:pt x="3" y="16"/>
                      <a:pt x="4" y="17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7"/>
                      <a:pt x="6" y="16"/>
                      <a:pt x="6" y="16"/>
                    </a:cubicBezTo>
                    <a:cubicBezTo>
                      <a:pt x="7" y="15"/>
                      <a:pt x="7" y="14"/>
                      <a:pt x="8" y="14"/>
                    </a:cubicBezTo>
                    <a:cubicBezTo>
                      <a:pt x="8" y="12"/>
                      <a:pt x="9" y="10"/>
                      <a:pt x="8" y="9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7" y="4"/>
                      <a:pt x="6" y="3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1"/>
                      <a:pt x="5" y="3"/>
                      <a:pt x="6" y="4"/>
                    </a:cubicBezTo>
                    <a:cubicBezTo>
                      <a:pt x="6" y="5"/>
                      <a:pt x="6" y="6"/>
                      <a:pt x="6" y="8"/>
                    </a:cubicBezTo>
                    <a:cubicBezTo>
                      <a:pt x="6" y="10"/>
                      <a:pt x="6" y="11"/>
                      <a:pt x="5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3"/>
                      <a:pt x="3" y="12"/>
                      <a:pt x="3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7"/>
                      <a:pt x="3" y="6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0" y="8"/>
                      <a:pt x="0" y="10"/>
                      <a:pt x="1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6"/>
              <p:cNvSpPr/>
              <p:nvPr/>
            </p:nvSpPr>
            <p:spPr bwMode="auto">
              <a:xfrm>
                <a:off x="3921" y="2231"/>
                <a:ext cx="172" cy="275"/>
              </a:xfrm>
              <a:custGeom>
                <a:gdLst>
                  <a:gd fmla="*/ 4 w 9" name="T0"/>
                  <a:gd fmla="*/ 3 h 15" name="T1"/>
                  <a:gd fmla="*/ 6 w 9" name="T2"/>
                  <a:gd fmla="*/ 5 h 15" name="T3"/>
                  <a:gd fmla="*/ 6 w 9" name="T4"/>
                  <a:gd fmla="*/ 7 h 15" name="T5"/>
                  <a:gd fmla="*/ 4 w 9" name="T6"/>
                  <a:gd fmla="*/ 10 h 15" name="T7"/>
                  <a:gd fmla="*/ 3 w 9" name="T8"/>
                  <a:gd fmla="*/ 12 h 15" name="T9"/>
                  <a:gd fmla="*/ 1 w 9" name="T10"/>
                  <a:gd fmla="*/ 13 h 15" name="T11"/>
                  <a:gd fmla="*/ 0 w 9" name="T12"/>
                  <a:gd fmla="*/ 15 h 15" name="T13"/>
                  <a:gd fmla="*/ 1 w 9" name="T14"/>
                  <a:gd fmla="*/ 14 h 15" name="T15"/>
                  <a:gd fmla="*/ 3 w 9" name="T16"/>
                  <a:gd fmla="*/ 13 h 15" name="T17"/>
                  <a:gd fmla="*/ 4 w 9" name="T18"/>
                  <a:gd fmla="*/ 12 h 15" name="T19"/>
                  <a:gd fmla="*/ 7 w 9" name="T20"/>
                  <a:gd fmla="*/ 11 h 15" name="T21"/>
                  <a:gd fmla="*/ 7 w 9" name="T22"/>
                  <a:gd fmla="*/ 3 h 15" name="T23"/>
                  <a:gd fmla="*/ 5 w 9" name="T24"/>
                  <a:gd fmla="*/ 2 h 15" name="T25"/>
                  <a:gd fmla="*/ 2 w 9" name="T26"/>
                  <a:gd fmla="*/ 0 h 15" name="T27"/>
                  <a:gd fmla="*/ 2 w 9" name="T28"/>
                  <a:gd fmla="*/ 0 h 15" name="T29"/>
                  <a:gd fmla="*/ 3 w 9" name="T30"/>
                  <a:gd fmla="*/ 1 h 15" name="T31"/>
                  <a:gd fmla="*/ 4 w 9" name="T32"/>
                  <a:gd fmla="*/ 3 h 1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5" w="9">
                    <a:moveTo>
                      <a:pt x="4" y="3"/>
                    </a:moveTo>
                    <a:cubicBezTo>
                      <a:pt x="5" y="3"/>
                      <a:pt x="5" y="4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8"/>
                      <a:pt x="5" y="10"/>
                      <a:pt x="4" y="10"/>
                    </a:cubicBezTo>
                    <a:cubicBezTo>
                      <a:pt x="4" y="11"/>
                      <a:pt x="3" y="11"/>
                      <a:pt x="3" y="12"/>
                    </a:cubicBezTo>
                    <a:cubicBezTo>
                      <a:pt x="2" y="12"/>
                      <a:pt x="2" y="13"/>
                      <a:pt x="1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12"/>
                      <a:pt x="6" y="11"/>
                      <a:pt x="7" y="11"/>
                    </a:cubicBezTo>
                    <a:cubicBezTo>
                      <a:pt x="9" y="9"/>
                      <a:pt x="9" y="6"/>
                      <a:pt x="7" y="3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" name="组 5"/>
          <p:cNvGrpSpPr/>
          <p:nvPr/>
        </p:nvGrpSpPr>
        <p:grpSpPr>
          <a:xfrm>
            <a:off x="3599134" y="3403568"/>
            <a:ext cx="4692107" cy="1116806"/>
            <a:chOff x="3599134" y="3403568"/>
            <a:chExt cx="4692107" cy="1116806"/>
          </a:xfrm>
        </p:grpSpPr>
        <p:sp>
          <p:nvSpPr>
            <p:cNvPr id="19" name="矩形 18"/>
            <p:cNvSpPr/>
            <p:nvPr/>
          </p:nvSpPr>
          <p:spPr>
            <a:xfrm>
              <a:off x="4173809" y="3403568"/>
              <a:ext cx="4117432" cy="11168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>
                  <a:solidFill>
                    <a:schemeClr val="accent1"/>
                  </a:solidFill>
                </a:rPr>
                <a:t>不受表面的外在行为的变化所影响，让人真正知己知彼，明白自己的个性，接纳自己的短处，发扬自己的长处。</a:t>
              </a:r>
            </a:p>
          </p:txBody>
        </p:sp>
        <p:grpSp>
          <p:nvGrpSpPr>
            <p:cNvPr id="43" name="Group 4"/>
            <p:cNvGrpSpPr>
              <a:grpSpLocks noChangeAspect="1"/>
            </p:cNvGrpSpPr>
            <p:nvPr/>
          </p:nvGrpSpPr>
          <p:grpSpPr>
            <a:xfrm>
              <a:off x="3599134" y="3684952"/>
              <a:ext cx="455613" cy="554038"/>
              <a:chOff x="3806" y="2157"/>
              <a:chExt cx="287" cy="349"/>
            </a:xfrm>
            <a:solidFill>
              <a:schemeClr val="accent1"/>
            </a:solidFill>
          </p:grpSpPr>
          <p:sp>
            <p:nvSpPr>
              <p:cNvPr id="44" name="Freeform 5"/>
              <p:cNvSpPr/>
              <p:nvPr/>
            </p:nvSpPr>
            <p:spPr bwMode="auto">
              <a:xfrm>
                <a:off x="3806" y="2157"/>
                <a:ext cx="172" cy="349"/>
              </a:xfrm>
              <a:custGeom>
                <a:gdLst>
                  <a:gd fmla="*/ 1 w 9" name="T0"/>
                  <a:gd fmla="*/ 13 h 19" name="T1"/>
                  <a:gd fmla="*/ 2 w 9" name="T2"/>
                  <a:gd fmla="*/ 15 h 19" name="T3"/>
                  <a:gd fmla="*/ 4 w 9" name="T4"/>
                  <a:gd fmla="*/ 18 h 19" name="T5"/>
                  <a:gd fmla="*/ 4 w 9" name="T6"/>
                  <a:gd fmla="*/ 19 h 19" name="T7"/>
                  <a:gd fmla="*/ 5 w 9" name="T8"/>
                  <a:gd fmla="*/ 18 h 19" name="T9"/>
                  <a:gd fmla="*/ 5 w 9" name="T10"/>
                  <a:gd fmla="*/ 18 h 19" name="T11"/>
                  <a:gd fmla="*/ 6 w 9" name="T12"/>
                  <a:gd fmla="*/ 16 h 19" name="T13"/>
                  <a:gd fmla="*/ 8 w 9" name="T14"/>
                  <a:gd fmla="*/ 14 h 19" name="T15"/>
                  <a:gd fmla="*/ 8 w 9" name="T16"/>
                  <a:gd fmla="*/ 9 h 19" name="T17"/>
                  <a:gd fmla="*/ 7 w 9" name="T18"/>
                  <a:gd fmla="*/ 5 h 19" name="T19"/>
                  <a:gd fmla="*/ 6 w 9" name="T20"/>
                  <a:gd fmla="*/ 2 h 19" name="T21"/>
                  <a:gd fmla="*/ 6 w 9" name="T22"/>
                  <a:gd fmla="*/ 0 h 19" name="T23"/>
                  <a:gd fmla="*/ 6 w 9" name="T24"/>
                  <a:gd fmla="*/ 4 h 19" name="T25"/>
                  <a:gd fmla="*/ 6 w 9" name="T26"/>
                  <a:gd fmla="*/ 8 h 19" name="T27"/>
                  <a:gd fmla="*/ 5 w 9" name="T28"/>
                  <a:gd fmla="*/ 13 h 19" name="T29"/>
                  <a:gd fmla="*/ 4 w 9" name="T30"/>
                  <a:gd fmla="*/ 14 h 19" name="T31"/>
                  <a:gd fmla="*/ 3 w 9" name="T32"/>
                  <a:gd fmla="*/ 12 h 19" name="T33"/>
                  <a:gd fmla="*/ 2 w 9" name="T34"/>
                  <a:gd fmla="*/ 9 h 19" name="T35"/>
                  <a:gd fmla="*/ 4 w 9" name="T36"/>
                  <a:gd fmla="*/ 4 h 19" name="T37"/>
                  <a:gd fmla="*/ 4 w 9" name="T38"/>
                  <a:gd fmla="*/ 4 h 19" name="T39"/>
                  <a:gd fmla="*/ 2 w 9" name="T40"/>
                  <a:gd fmla="*/ 6 h 19" name="T41"/>
                  <a:gd fmla="*/ 1 w 9" name="T42"/>
                  <a:gd fmla="*/ 13 h 19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9" w="9">
                    <a:moveTo>
                      <a:pt x="1" y="13"/>
                    </a:moveTo>
                    <a:cubicBezTo>
                      <a:pt x="1" y="14"/>
                      <a:pt x="2" y="14"/>
                      <a:pt x="2" y="15"/>
                    </a:cubicBezTo>
                    <a:cubicBezTo>
                      <a:pt x="3" y="16"/>
                      <a:pt x="4" y="17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7"/>
                      <a:pt x="6" y="16"/>
                      <a:pt x="6" y="16"/>
                    </a:cubicBezTo>
                    <a:cubicBezTo>
                      <a:pt x="7" y="15"/>
                      <a:pt x="7" y="14"/>
                      <a:pt x="8" y="14"/>
                    </a:cubicBezTo>
                    <a:cubicBezTo>
                      <a:pt x="8" y="12"/>
                      <a:pt x="9" y="10"/>
                      <a:pt x="8" y="9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7" y="4"/>
                      <a:pt x="6" y="3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1"/>
                      <a:pt x="5" y="3"/>
                      <a:pt x="6" y="4"/>
                    </a:cubicBezTo>
                    <a:cubicBezTo>
                      <a:pt x="6" y="5"/>
                      <a:pt x="6" y="6"/>
                      <a:pt x="6" y="8"/>
                    </a:cubicBezTo>
                    <a:cubicBezTo>
                      <a:pt x="6" y="10"/>
                      <a:pt x="6" y="11"/>
                      <a:pt x="5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3"/>
                      <a:pt x="3" y="12"/>
                      <a:pt x="3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7"/>
                      <a:pt x="3" y="6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0" y="8"/>
                      <a:pt x="0" y="10"/>
                      <a:pt x="1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6"/>
              <p:cNvSpPr/>
              <p:nvPr/>
            </p:nvSpPr>
            <p:spPr bwMode="auto">
              <a:xfrm>
                <a:off x="3921" y="2231"/>
                <a:ext cx="172" cy="275"/>
              </a:xfrm>
              <a:custGeom>
                <a:gdLst>
                  <a:gd fmla="*/ 4 w 9" name="T0"/>
                  <a:gd fmla="*/ 3 h 15" name="T1"/>
                  <a:gd fmla="*/ 6 w 9" name="T2"/>
                  <a:gd fmla="*/ 5 h 15" name="T3"/>
                  <a:gd fmla="*/ 6 w 9" name="T4"/>
                  <a:gd fmla="*/ 7 h 15" name="T5"/>
                  <a:gd fmla="*/ 4 w 9" name="T6"/>
                  <a:gd fmla="*/ 10 h 15" name="T7"/>
                  <a:gd fmla="*/ 3 w 9" name="T8"/>
                  <a:gd fmla="*/ 12 h 15" name="T9"/>
                  <a:gd fmla="*/ 1 w 9" name="T10"/>
                  <a:gd fmla="*/ 13 h 15" name="T11"/>
                  <a:gd fmla="*/ 0 w 9" name="T12"/>
                  <a:gd fmla="*/ 15 h 15" name="T13"/>
                  <a:gd fmla="*/ 1 w 9" name="T14"/>
                  <a:gd fmla="*/ 14 h 15" name="T15"/>
                  <a:gd fmla="*/ 3 w 9" name="T16"/>
                  <a:gd fmla="*/ 13 h 15" name="T17"/>
                  <a:gd fmla="*/ 4 w 9" name="T18"/>
                  <a:gd fmla="*/ 12 h 15" name="T19"/>
                  <a:gd fmla="*/ 7 w 9" name="T20"/>
                  <a:gd fmla="*/ 11 h 15" name="T21"/>
                  <a:gd fmla="*/ 7 w 9" name="T22"/>
                  <a:gd fmla="*/ 3 h 15" name="T23"/>
                  <a:gd fmla="*/ 5 w 9" name="T24"/>
                  <a:gd fmla="*/ 2 h 15" name="T25"/>
                  <a:gd fmla="*/ 2 w 9" name="T26"/>
                  <a:gd fmla="*/ 0 h 15" name="T27"/>
                  <a:gd fmla="*/ 2 w 9" name="T28"/>
                  <a:gd fmla="*/ 0 h 15" name="T29"/>
                  <a:gd fmla="*/ 3 w 9" name="T30"/>
                  <a:gd fmla="*/ 1 h 15" name="T31"/>
                  <a:gd fmla="*/ 4 w 9" name="T32"/>
                  <a:gd fmla="*/ 3 h 1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5" w="9">
                    <a:moveTo>
                      <a:pt x="4" y="3"/>
                    </a:moveTo>
                    <a:cubicBezTo>
                      <a:pt x="5" y="3"/>
                      <a:pt x="5" y="4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8"/>
                      <a:pt x="5" y="10"/>
                      <a:pt x="4" y="10"/>
                    </a:cubicBezTo>
                    <a:cubicBezTo>
                      <a:pt x="4" y="11"/>
                      <a:pt x="3" y="11"/>
                      <a:pt x="3" y="12"/>
                    </a:cubicBezTo>
                    <a:cubicBezTo>
                      <a:pt x="2" y="12"/>
                      <a:pt x="2" y="13"/>
                      <a:pt x="1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12"/>
                      <a:pt x="6" y="11"/>
                      <a:pt x="7" y="11"/>
                    </a:cubicBezTo>
                    <a:cubicBezTo>
                      <a:pt x="9" y="9"/>
                      <a:pt x="9" y="6"/>
                      <a:pt x="7" y="3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7" name="组 6"/>
          <p:cNvGrpSpPr/>
          <p:nvPr/>
        </p:nvGrpSpPr>
        <p:grpSpPr>
          <a:xfrm>
            <a:off x="2297655" y="4837843"/>
            <a:ext cx="4655595" cy="1116806"/>
            <a:chOff x="2297655" y="4837843"/>
            <a:chExt cx="4655595" cy="1116806"/>
          </a:xfrm>
        </p:grpSpPr>
        <p:sp>
          <p:nvSpPr>
            <p:cNvPr id="20" name="矩形 19"/>
            <p:cNvSpPr/>
            <p:nvPr/>
          </p:nvSpPr>
          <p:spPr>
            <a:xfrm>
              <a:off x="2835818" y="4837843"/>
              <a:ext cx="4117432" cy="11168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r>
                <a:rPr altLang="en-US" lang="zh-CN" smtClean="0">
                  <a:solidFill>
                    <a:schemeClr val="accent1"/>
                  </a:solidFill>
                </a:rPr>
                <a:t>让人明白其他不同人的个性类型，懂得与不同的人交往沟通及融洽相处，与别人建立更真挚、和谐的合作关系。</a:t>
              </a:r>
            </a:p>
          </p:txBody>
        </p:sp>
        <p:grpSp>
          <p:nvGrpSpPr>
            <p:cNvPr id="46" name="Group 4"/>
            <p:cNvGrpSpPr>
              <a:grpSpLocks noChangeAspect="1"/>
            </p:cNvGrpSpPr>
            <p:nvPr/>
          </p:nvGrpSpPr>
          <p:grpSpPr>
            <a:xfrm>
              <a:off x="2297655" y="5110466"/>
              <a:ext cx="455613" cy="554038"/>
              <a:chOff x="3806" y="2157"/>
              <a:chExt cx="287" cy="349"/>
            </a:xfrm>
            <a:solidFill>
              <a:schemeClr val="accent1"/>
            </a:solidFill>
          </p:grpSpPr>
          <p:sp>
            <p:nvSpPr>
              <p:cNvPr id="47" name="Freeform 5"/>
              <p:cNvSpPr/>
              <p:nvPr/>
            </p:nvSpPr>
            <p:spPr bwMode="auto">
              <a:xfrm>
                <a:off x="3806" y="2157"/>
                <a:ext cx="172" cy="349"/>
              </a:xfrm>
              <a:custGeom>
                <a:gdLst>
                  <a:gd fmla="*/ 1 w 9" name="T0"/>
                  <a:gd fmla="*/ 13 h 19" name="T1"/>
                  <a:gd fmla="*/ 2 w 9" name="T2"/>
                  <a:gd fmla="*/ 15 h 19" name="T3"/>
                  <a:gd fmla="*/ 4 w 9" name="T4"/>
                  <a:gd fmla="*/ 18 h 19" name="T5"/>
                  <a:gd fmla="*/ 4 w 9" name="T6"/>
                  <a:gd fmla="*/ 19 h 19" name="T7"/>
                  <a:gd fmla="*/ 5 w 9" name="T8"/>
                  <a:gd fmla="*/ 18 h 19" name="T9"/>
                  <a:gd fmla="*/ 5 w 9" name="T10"/>
                  <a:gd fmla="*/ 18 h 19" name="T11"/>
                  <a:gd fmla="*/ 6 w 9" name="T12"/>
                  <a:gd fmla="*/ 16 h 19" name="T13"/>
                  <a:gd fmla="*/ 8 w 9" name="T14"/>
                  <a:gd fmla="*/ 14 h 19" name="T15"/>
                  <a:gd fmla="*/ 8 w 9" name="T16"/>
                  <a:gd fmla="*/ 9 h 19" name="T17"/>
                  <a:gd fmla="*/ 7 w 9" name="T18"/>
                  <a:gd fmla="*/ 5 h 19" name="T19"/>
                  <a:gd fmla="*/ 6 w 9" name="T20"/>
                  <a:gd fmla="*/ 2 h 19" name="T21"/>
                  <a:gd fmla="*/ 6 w 9" name="T22"/>
                  <a:gd fmla="*/ 0 h 19" name="T23"/>
                  <a:gd fmla="*/ 6 w 9" name="T24"/>
                  <a:gd fmla="*/ 4 h 19" name="T25"/>
                  <a:gd fmla="*/ 6 w 9" name="T26"/>
                  <a:gd fmla="*/ 8 h 19" name="T27"/>
                  <a:gd fmla="*/ 5 w 9" name="T28"/>
                  <a:gd fmla="*/ 13 h 19" name="T29"/>
                  <a:gd fmla="*/ 4 w 9" name="T30"/>
                  <a:gd fmla="*/ 14 h 19" name="T31"/>
                  <a:gd fmla="*/ 3 w 9" name="T32"/>
                  <a:gd fmla="*/ 12 h 19" name="T33"/>
                  <a:gd fmla="*/ 2 w 9" name="T34"/>
                  <a:gd fmla="*/ 9 h 19" name="T35"/>
                  <a:gd fmla="*/ 4 w 9" name="T36"/>
                  <a:gd fmla="*/ 4 h 19" name="T37"/>
                  <a:gd fmla="*/ 4 w 9" name="T38"/>
                  <a:gd fmla="*/ 4 h 19" name="T39"/>
                  <a:gd fmla="*/ 2 w 9" name="T40"/>
                  <a:gd fmla="*/ 6 h 19" name="T41"/>
                  <a:gd fmla="*/ 1 w 9" name="T42"/>
                  <a:gd fmla="*/ 13 h 19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9" w="9">
                    <a:moveTo>
                      <a:pt x="1" y="13"/>
                    </a:moveTo>
                    <a:cubicBezTo>
                      <a:pt x="1" y="14"/>
                      <a:pt x="2" y="14"/>
                      <a:pt x="2" y="15"/>
                    </a:cubicBezTo>
                    <a:cubicBezTo>
                      <a:pt x="3" y="16"/>
                      <a:pt x="4" y="17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7"/>
                      <a:pt x="6" y="16"/>
                      <a:pt x="6" y="16"/>
                    </a:cubicBezTo>
                    <a:cubicBezTo>
                      <a:pt x="7" y="15"/>
                      <a:pt x="7" y="14"/>
                      <a:pt x="8" y="14"/>
                    </a:cubicBezTo>
                    <a:cubicBezTo>
                      <a:pt x="8" y="12"/>
                      <a:pt x="9" y="10"/>
                      <a:pt x="8" y="9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7" y="4"/>
                      <a:pt x="6" y="3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1"/>
                      <a:pt x="5" y="3"/>
                      <a:pt x="6" y="4"/>
                    </a:cubicBezTo>
                    <a:cubicBezTo>
                      <a:pt x="6" y="5"/>
                      <a:pt x="6" y="6"/>
                      <a:pt x="6" y="8"/>
                    </a:cubicBezTo>
                    <a:cubicBezTo>
                      <a:pt x="6" y="10"/>
                      <a:pt x="6" y="11"/>
                      <a:pt x="5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3"/>
                      <a:pt x="3" y="12"/>
                      <a:pt x="3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7"/>
                      <a:pt x="3" y="6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0" y="8"/>
                      <a:pt x="0" y="10"/>
                      <a:pt x="1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6"/>
              <p:cNvSpPr/>
              <p:nvPr/>
            </p:nvSpPr>
            <p:spPr bwMode="auto">
              <a:xfrm>
                <a:off x="3921" y="2231"/>
                <a:ext cx="172" cy="275"/>
              </a:xfrm>
              <a:custGeom>
                <a:gdLst>
                  <a:gd fmla="*/ 4 w 9" name="T0"/>
                  <a:gd fmla="*/ 3 h 15" name="T1"/>
                  <a:gd fmla="*/ 6 w 9" name="T2"/>
                  <a:gd fmla="*/ 5 h 15" name="T3"/>
                  <a:gd fmla="*/ 6 w 9" name="T4"/>
                  <a:gd fmla="*/ 7 h 15" name="T5"/>
                  <a:gd fmla="*/ 4 w 9" name="T6"/>
                  <a:gd fmla="*/ 10 h 15" name="T7"/>
                  <a:gd fmla="*/ 3 w 9" name="T8"/>
                  <a:gd fmla="*/ 12 h 15" name="T9"/>
                  <a:gd fmla="*/ 1 w 9" name="T10"/>
                  <a:gd fmla="*/ 13 h 15" name="T11"/>
                  <a:gd fmla="*/ 0 w 9" name="T12"/>
                  <a:gd fmla="*/ 15 h 15" name="T13"/>
                  <a:gd fmla="*/ 1 w 9" name="T14"/>
                  <a:gd fmla="*/ 14 h 15" name="T15"/>
                  <a:gd fmla="*/ 3 w 9" name="T16"/>
                  <a:gd fmla="*/ 13 h 15" name="T17"/>
                  <a:gd fmla="*/ 4 w 9" name="T18"/>
                  <a:gd fmla="*/ 12 h 15" name="T19"/>
                  <a:gd fmla="*/ 7 w 9" name="T20"/>
                  <a:gd fmla="*/ 11 h 15" name="T21"/>
                  <a:gd fmla="*/ 7 w 9" name="T22"/>
                  <a:gd fmla="*/ 3 h 15" name="T23"/>
                  <a:gd fmla="*/ 5 w 9" name="T24"/>
                  <a:gd fmla="*/ 2 h 15" name="T25"/>
                  <a:gd fmla="*/ 2 w 9" name="T26"/>
                  <a:gd fmla="*/ 0 h 15" name="T27"/>
                  <a:gd fmla="*/ 2 w 9" name="T28"/>
                  <a:gd fmla="*/ 0 h 15" name="T29"/>
                  <a:gd fmla="*/ 3 w 9" name="T30"/>
                  <a:gd fmla="*/ 1 h 15" name="T31"/>
                  <a:gd fmla="*/ 4 w 9" name="T32"/>
                  <a:gd fmla="*/ 3 h 15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5" w="9">
                    <a:moveTo>
                      <a:pt x="4" y="3"/>
                    </a:moveTo>
                    <a:cubicBezTo>
                      <a:pt x="5" y="3"/>
                      <a:pt x="5" y="4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8"/>
                      <a:pt x="5" y="10"/>
                      <a:pt x="4" y="10"/>
                    </a:cubicBezTo>
                    <a:cubicBezTo>
                      <a:pt x="4" y="11"/>
                      <a:pt x="3" y="11"/>
                      <a:pt x="3" y="12"/>
                    </a:cubicBezTo>
                    <a:cubicBezTo>
                      <a:pt x="2" y="12"/>
                      <a:pt x="2" y="13"/>
                      <a:pt x="1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12"/>
                      <a:pt x="6" y="11"/>
                      <a:pt x="7" y="11"/>
                    </a:cubicBezTo>
                    <a:cubicBezTo>
                      <a:pt x="9" y="9"/>
                      <a:pt x="9" y="6"/>
                      <a:pt x="7" y="3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49" name="直角三角形 48"/>
          <p:cNvSpPr/>
          <p:nvPr/>
        </p:nvSpPr>
        <p:spPr>
          <a:xfrm flipH="1">
            <a:off x="11209178" y="4000642"/>
            <a:ext cx="512491" cy="55073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45880352"/>
      </p:ext>
    </p:extLst>
  </p:cSld>
  <p:clrMapOvr>
    <a:masterClrMapping/>
  </p:clrMapOvr>
  <mc:AlternateContent>
    <mc:Choice Requires="p14">
      <p:transition advTm="3000" p14:dur="3900" spd="slow">
        <p14:glitter pattern="hexagon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九型人格学</a:t>
            </a:r>
          </a:p>
        </p:txBody>
      </p:sp>
      <p:sp>
        <p:nvSpPr>
          <p:cNvPr id="22" name="内容占位符 21"/>
          <p:cNvSpPr>
            <a:spLocks noGrp="1"/>
          </p:cNvSpPr>
          <p:nvPr>
            <p:ph idx="1"/>
          </p:nvPr>
        </p:nvSpPr>
        <p:spPr>
          <a:xfrm>
            <a:off x="838200" y="1067949"/>
            <a:ext cx="10515600" cy="1141851"/>
          </a:xfrm>
        </p:spPr>
        <p:txBody>
          <a:bodyPr/>
          <a:lstStyle/>
          <a:p>
            <a:pPr indent="0" marL="0">
              <a:buNone/>
            </a:pPr>
            <a:r>
              <a:rPr altLang="en-US" lang="zh-CN" smtClean="0"/>
              <a:t>九型人格学（Enneagram）是一个有2000多年历史的古老学问，它按照人们习惯性的思维模式、情绪反应和行为习惯等性格特质，将人的性格分为九种。</a:t>
            </a: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B6DF92B-4537-4DD8-8766-7FF61B1EFB04}" type="slidenum">
              <a:rPr altLang="en-US" lang="zh-CN" smtClean="0"/>
              <a:t>6</a:t>
            </a:fld>
          </a:p>
        </p:txBody>
      </p:sp>
      <p:sp>
        <p:nvSpPr>
          <p:cNvPr id="12" name="矩形 11"/>
          <p:cNvSpPr/>
          <p:nvPr/>
        </p:nvSpPr>
        <p:spPr>
          <a:xfrm>
            <a:off x="3422854" y="3009904"/>
            <a:ext cx="2608161" cy="80009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altLang="zh-CN" lang="en-US" smtClean="0" sz="6300"/>
              <a:t>Ennea</a:t>
            </a:r>
          </a:p>
        </p:txBody>
      </p:sp>
      <p:sp>
        <p:nvSpPr>
          <p:cNvPr id="13" name="矩形 12"/>
          <p:cNvSpPr/>
          <p:nvPr/>
        </p:nvSpPr>
        <p:spPr>
          <a:xfrm>
            <a:off x="6031015" y="2647950"/>
            <a:ext cx="2608161" cy="129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 sz="6300">
                <a:solidFill>
                  <a:schemeClr val="accent1"/>
                </a:solidFill>
              </a:rPr>
              <a:t>gram</a:t>
            </a:r>
          </a:p>
        </p:txBody>
      </p:sp>
      <p:sp>
        <p:nvSpPr>
          <p:cNvPr id="20" name="矩形 19"/>
          <p:cNvSpPr/>
          <p:nvPr/>
        </p:nvSpPr>
        <p:spPr>
          <a:xfrm>
            <a:off x="3422854" y="4243386"/>
            <a:ext cx="2608161" cy="1290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6300">
                <a:solidFill>
                  <a:schemeClr val="accent3"/>
                </a:solidFill>
              </a:rPr>
              <a:t>九</a:t>
            </a:r>
          </a:p>
        </p:txBody>
      </p:sp>
      <p:sp>
        <p:nvSpPr>
          <p:cNvPr id="21" name="矩形 20"/>
          <p:cNvSpPr/>
          <p:nvPr/>
        </p:nvSpPr>
        <p:spPr>
          <a:xfrm>
            <a:off x="6031015" y="4243386"/>
            <a:ext cx="2608161" cy="1290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mtClean="0" sz="6300">
                <a:solidFill>
                  <a:schemeClr val="accent1"/>
                </a:solidFill>
              </a:rPr>
              <a:t>型态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 flipV="1">
            <a:off x="4724400" y="3810000"/>
            <a:ext cx="0" cy="43338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7038975" y="3810000"/>
            <a:ext cx="0" cy="433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487464267"/>
      </p:ext>
    </p:extLst>
  </p:cSld>
  <p:clrMapOvr>
    <a:masterClrMapping/>
  </p:clrMapOvr>
  <p:transition advTm="3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22"/>
      <p:bldP grpId="0" spid="12"/>
      <p:bldP grpId="0" spid="13"/>
      <p:bldP grpId="0" spid="20"/>
      <p:bldP grpId="0" spid="2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九型人格学特征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 marL="457200">
              <a:buAutoNum type="arabicPeriod"/>
            </a:pPr>
            <a:r>
              <a:rPr altLang="zh-CN" lang="en-US" smtClean="0"/>
              <a:t>【基本人格型态】不会改变</a:t>
            </a:r>
          </a:p>
          <a:p>
            <a:pPr indent="-457200" marL="457200">
              <a:buAutoNum type="arabicPeriod"/>
            </a:pPr>
            <a:r>
              <a:rPr altLang="zh-CN" lang="en-US" smtClean="0"/>
              <a:t>同类型人之间有很多共同点，但各自拥有一些属于自己的特质</a:t>
            </a:r>
          </a:p>
          <a:p>
            <a:pPr indent="-457200" marL="457200">
              <a:buAutoNum type="arabicPeriod"/>
            </a:pPr>
            <a:r>
              <a:rPr altLang="zh-CN" lang="en-US" smtClean="0"/>
              <a:t>没有性别属性</a:t>
            </a:r>
          </a:p>
          <a:p>
            <a:pPr indent="-457200" marL="457200">
              <a:buAutoNum type="arabicPeriod"/>
            </a:pPr>
            <a:r>
              <a:rPr altLang="zh-CN" lang="en-US" smtClean="0"/>
              <a:t>每一型各有优缺点，没有好坏之分</a:t>
            </a:r>
          </a:p>
          <a:p>
            <a:pPr indent="-457200" marL="457200">
              <a:buAutoNum type="arabicPeriod"/>
            </a:pPr>
            <a:r>
              <a:rPr altLang="zh-CN" lang="en-US" smtClean="0"/>
              <a:t>性格的分类不能成为你的【借口】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FB55FB95-E17F-4E64-AA08-61CF516148AE}" type="slidenum">
              <a:rPr altLang="en-US" lang="zh-CN" smtClean="0"/>
              <a:t>7</a:t>
            </a:fld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4095"/>
          <a:stretch>
            <a:fillRect/>
          </a:stretch>
        </p:blipFill>
        <p:spPr>
          <a:xfrm>
            <a:off x="7457472" y="2719524"/>
            <a:ext cx="3816752" cy="3979726"/>
          </a:xfrm>
          <a:custGeom>
            <a:gdLst>
              <a:gd fmla="*/ 2386166 w 6577158" name="connsiteX0"/>
              <a:gd fmla="*/ 3630076 h 6858000" name="connsiteY0"/>
              <a:gd fmla="*/ 3394587 w 6577158" name="connsiteX1"/>
              <a:gd fmla="*/ 3630076 h 6858000" name="connsiteY1"/>
              <a:gd fmla="*/ 3394587 w 6577158" name="connsiteX2"/>
              <a:gd fmla="*/ 4685961 h 6858000" name="connsiteY2"/>
              <a:gd fmla="*/ 2386166 w 6577158" name="connsiteX3"/>
              <a:gd fmla="*/ 5741846 h 6858000" name="connsiteY3"/>
              <a:gd fmla="*/ 1377745 w 6577158" name="connsiteX4"/>
              <a:gd fmla="*/ 4685961 h 6858000" name="connsiteY4"/>
              <a:gd fmla="*/ 2386166 w 6577158" name="connsiteX5"/>
              <a:gd fmla="*/ 3630076 h 6858000" name="connsiteY5"/>
              <a:gd fmla="*/ 3487056 w 6577158" name="connsiteX6"/>
              <a:gd fmla="*/ 3622456 h 6858000" name="connsiteY6"/>
              <a:gd fmla="*/ 5032107 w 6577158" name="connsiteX7"/>
              <a:gd fmla="*/ 3622456 h 6858000" name="connsiteY7"/>
              <a:gd fmla="*/ 6577158 w 6577158" name="connsiteX8"/>
              <a:gd fmla="*/ 5240228 h 6858000" name="connsiteY8"/>
              <a:gd fmla="*/ 5032107 w 6577158" name="connsiteX9"/>
              <a:gd fmla="*/ 6858000 h 6858000" name="connsiteY9"/>
              <a:gd fmla="*/ 3487056 w 6577158" name="connsiteX10"/>
              <a:gd fmla="*/ 5240228 h 6858000" name="connsiteY10"/>
              <a:gd fmla="*/ 5032107 w 6577158" name="connsiteX11"/>
              <a:gd fmla="*/ 288925 h 6858000" name="connsiteY11"/>
              <a:gd fmla="*/ 6577158 w 6577158" name="connsiteX12"/>
              <a:gd fmla="*/ 1906697 h 6858000" name="connsiteY12"/>
              <a:gd fmla="*/ 5032107 w 6577158" name="connsiteX13"/>
              <a:gd fmla="*/ 3524469 h 6858000" name="connsiteY13"/>
              <a:gd fmla="*/ 3487056 w 6577158" name="connsiteX14"/>
              <a:gd fmla="*/ 3524469 h 6858000" name="connsiteY14"/>
              <a:gd fmla="*/ 3487056 w 6577158" name="connsiteX15"/>
              <a:gd fmla="*/ 1906697 h 6858000" name="connsiteY15"/>
              <a:gd fmla="*/ 5032107 w 6577158" name="connsiteX16"/>
              <a:gd fmla="*/ 288925 h 6858000" name="connsiteY16"/>
              <a:gd fmla="*/ 1697274 w 6577158" name="connsiteX17"/>
              <a:gd fmla="*/ 0 h 6858000" name="connsiteY17"/>
              <a:gd fmla="*/ 1697313 w 6577158" name="connsiteX18"/>
              <a:gd fmla="*/ 0 h 6858000" name="connsiteY18"/>
              <a:gd fmla="*/ 1870832 w 6577158" name="connsiteX19"/>
              <a:gd fmla="*/ 9175 h 6858000" name="connsiteY19"/>
              <a:gd fmla="*/ 3394587 w 6577158" name="connsiteX20"/>
              <a:gd fmla="*/ 1777180 h 6858000" name="connsiteY20"/>
              <a:gd fmla="*/ 3394587 w 6577158" name="connsiteX21"/>
              <a:gd fmla="*/ 3554361 h 6858000" name="connsiteY21"/>
              <a:gd fmla="*/ 1697294 w 6577158" name="connsiteX22"/>
              <a:gd fmla="*/ 3554361 h 6858000" name="connsiteY22"/>
              <a:gd fmla="*/ 0 w 6577158" name="connsiteX23"/>
              <a:gd fmla="*/ 1777180 h 6858000" name="connsiteY23"/>
              <a:gd fmla="*/ 0 w 6577158" name="connsiteX24"/>
              <a:gd fmla="*/ 1777159 h 6858000" name="connsiteY24"/>
              <a:gd fmla="*/ 8762 w 6577158" name="connsiteX25"/>
              <a:gd fmla="*/ 1595474 h 6858000" name="connsiteY25"/>
              <a:gd fmla="*/ 1523755 w 6577158" name="connsiteX26"/>
              <a:gd fmla="*/ 9175 h 6858000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6858000" w="6577158">
                <a:moveTo>
                  <a:pt x="2386166" y="3630076"/>
                </a:moveTo>
                <a:lnTo>
                  <a:pt x="3394587" y="3630076"/>
                </a:lnTo>
                <a:lnTo>
                  <a:pt x="3394587" y="4685961"/>
                </a:lnTo>
                <a:cubicBezTo>
                  <a:pt x="3394587" y="5269110"/>
                  <a:pt x="2943102" y="5741846"/>
                  <a:pt x="2386166" y="5741846"/>
                </a:cubicBezTo>
                <a:cubicBezTo>
                  <a:pt x="1829230" y="5741846"/>
                  <a:pt x="1377745" y="5269110"/>
                  <a:pt x="1377745" y="4685961"/>
                </a:cubicBezTo>
                <a:cubicBezTo>
                  <a:pt x="1377745" y="4102812"/>
                  <a:pt x="1829230" y="3630076"/>
                  <a:pt x="2386166" y="3630076"/>
                </a:cubicBezTo>
                <a:close/>
                <a:moveTo>
                  <a:pt x="3487056" y="3622456"/>
                </a:moveTo>
                <a:lnTo>
                  <a:pt x="5032107" y="3622456"/>
                </a:lnTo>
                <a:cubicBezTo>
                  <a:pt x="5885415" y="3622456"/>
                  <a:pt x="6577158" y="4346757"/>
                  <a:pt x="6577158" y="5240228"/>
                </a:cubicBezTo>
                <a:cubicBezTo>
                  <a:pt x="6577158" y="6133699"/>
                  <a:pt x="5885415" y="6858000"/>
                  <a:pt x="5032107" y="6858000"/>
                </a:cubicBezTo>
                <a:cubicBezTo>
                  <a:pt x="4178799" y="6858000"/>
                  <a:pt x="3487056" y="6133699"/>
                  <a:pt x="3487056" y="5240228"/>
                </a:cubicBezTo>
                <a:close/>
                <a:moveTo>
                  <a:pt x="5032107" y="288925"/>
                </a:moveTo>
                <a:cubicBezTo>
                  <a:pt x="5885415" y="288925"/>
                  <a:pt x="6577158" y="1013226"/>
                  <a:pt x="6577158" y="1906697"/>
                </a:cubicBezTo>
                <a:cubicBezTo>
                  <a:pt x="6577158" y="2800168"/>
                  <a:pt x="5885415" y="3524469"/>
                  <a:pt x="5032107" y="3524469"/>
                </a:cubicBezTo>
                <a:lnTo>
                  <a:pt x="3487056" y="3524469"/>
                </a:lnTo>
                <a:lnTo>
                  <a:pt x="3487056" y="1906697"/>
                </a:lnTo>
                <a:cubicBezTo>
                  <a:pt x="3487056" y="1013226"/>
                  <a:pt x="4178799" y="288925"/>
                  <a:pt x="5032107" y="288925"/>
                </a:cubicBezTo>
                <a:close/>
                <a:moveTo>
                  <a:pt x="1697274" y="0"/>
                </a:moveTo>
                <a:lnTo>
                  <a:pt x="1697313" y="0"/>
                </a:lnTo>
                <a:lnTo>
                  <a:pt x="1870832" y="9175"/>
                </a:lnTo>
                <a:cubicBezTo>
                  <a:pt x="2726703" y="100184"/>
                  <a:pt x="3394587" y="857015"/>
                  <a:pt x="3394587" y="1777180"/>
                </a:cubicBezTo>
                <a:lnTo>
                  <a:pt x="3394587" y="3554361"/>
                </a:lnTo>
                <a:lnTo>
                  <a:pt x="1697294" y="3554361"/>
                </a:lnTo>
                <a:cubicBezTo>
                  <a:pt x="759904" y="3554361"/>
                  <a:pt x="0" y="2758690"/>
                  <a:pt x="0" y="1777180"/>
                </a:cubicBezTo>
                <a:lnTo>
                  <a:pt x="0" y="1777159"/>
                </a:lnTo>
                <a:lnTo>
                  <a:pt x="8762" y="1595474"/>
                </a:lnTo>
                <a:cubicBezTo>
                  <a:pt x="89886" y="759063"/>
                  <a:pt x="724942" y="94117"/>
                  <a:pt x="1523755" y="917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136562020"/>
      </p:ext>
    </p:extLst>
  </p:cSld>
  <p:clrMapOvr>
    <a:masterClrMapping/>
  </p:clrMapOvr>
  <mc:AlternateContent>
    <mc:Choice Requires="p15">
      <p:transition advTm="3000" p14:dur="1250" spd="slow">
        <p15:prstTrans prst="pageCurlDoubl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1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5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9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3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 uiExpand="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九型人格学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40FC7F0-C1C6-450C-AF77-8387DCD77C47}" type="slidenum">
              <a:rPr altLang="en-US" lang="zh-CN" smtClean="0"/>
              <a:t>8</a:t>
            </a:fld>
          </a:p>
        </p:txBody>
      </p:sp>
      <p:grpSp>
        <p:nvGrpSpPr>
          <p:cNvPr id="15" name="组合 14"/>
          <p:cNvGrpSpPr/>
          <p:nvPr/>
        </p:nvGrpSpPr>
        <p:grpSpPr>
          <a:xfrm rot="3578388">
            <a:off x="4356388" y="1904588"/>
            <a:ext cx="3479226" cy="3479224"/>
            <a:chOff x="3839796" y="1540931"/>
            <a:chExt cx="4291204" cy="4291203"/>
          </a:xfrm>
        </p:grpSpPr>
        <p:sp>
          <p:nvSpPr>
            <p:cNvPr id="12" name="任意多边形 11"/>
            <p:cNvSpPr/>
            <p:nvPr/>
          </p:nvSpPr>
          <p:spPr>
            <a:xfrm>
              <a:off x="3839796" y="1540931"/>
              <a:ext cx="4291203" cy="4291203"/>
            </a:xfrm>
            <a:custGeom>
              <a:gdLst>
                <a:gd fmla="*/ 2145601 w 4291203" name="connsiteX0"/>
                <a:gd fmla="*/ 0 h 4291203" name="connsiteY0"/>
                <a:gd fmla="*/ 4003747 w 4291203" name="connsiteX1"/>
                <a:gd fmla="*/ 1072801 h 4291203" name="connsiteY1"/>
                <a:gd fmla="*/ 4003747 w 4291203" name="connsiteX2"/>
                <a:gd fmla="*/ 3218403 h 4291203" name="connsiteY2"/>
                <a:gd fmla="*/ 2145602 w 4291203" name="connsiteX3"/>
                <a:gd fmla="*/ 2145602 h 4291203" name="connsiteY3"/>
                <a:gd fmla="*/ 2145601 w 4291203" name="connsiteX4"/>
                <a:gd fmla="*/ 0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2145601" y="0"/>
                  </a:moveTo>
                  <a:cubicBezTo>
                    <a:pt x="2912151" y="0"/>
                    <a:pt x="3620472" y="408949"/>
                    <a:pt x="4003747" y="1072801"/>
                  </a:cubicBezTo>
                  <a:cubicBezTo>
                    <a:pt x="4387022" y="1736653"/>
                    <a:pt x="4387022" y="2554551"/>
                    <a:pt x="4003747" y="3218403"/>
                  </a:cubicBezTo>
                  <a:lnTo>
                    <a:pt x="2145602" y="2145602"/>
                  </a:lnTo>
                  <a:cubicBezTo>
                    <a:pt x="2145602" y="1430401"/>
                    <a:pt x="2145601" y="715201"/>
                    <a:pt x="2145601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121043" lIns="2385156" numCol="1" rIns="554244" spcCol="1270" spcFirstLastPara="0" tIns="843899" vert="horz" wrap="square">
              <a:noAutofit/>
            </a:bodyPr>
            <a:lstStyle/>
            <a:p>
              <a:pPr algn="ctr" defTabSz="18224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41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839797" y="1540931"/>
              <a:ext cx="4291203" cy="4291203"/>
            </a:xfrm>
            <a:custGeom>
              <a:gdLst>
                <a:gd fmla="*/ 4003747 w 4291203" name="connsiteX0"/>
                <a:gd fmla="*/ 3218402 h 4291203" name="connsiteY0"/>
                <a:gd fmla="*/ 2145601 w 4291203" name="connsiteX1"/>
                <a:gd fmla="*/ 4291203 h 4291203" name="connsiteY1"/>
                <a:gd fmla="*/ 287455 w 4291203" name="connsiteX2"/>
                <a:gd fmla="*/ 3218402 h 4291203" name="connsiteY2"/>
                <a:gd fmla="*/ 2145602 w 4291203" name="connsiteX3"/>
                <a:gd fmla="*/ 2145602 h 4291203" name="connsiteY3"/>
                <a:gd fmla="*/ 4003747 w 4291203" name="connsiteX4"/>
                <a:gd fmla="*/ 3218402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4003747" y="3218402"/>
                  </a:moveTo>
                  <a:cubicBezTo>
                    <a:pt x="3620472" y="3882254"/>
                    <a:pt x="2912151" y="4291203"/>
                    <a:pt x="2145601" y="4291203"/>
                  </a:cubicBezTo>
                  <a:cubicBezTo>
                    <a:pt x="1379051" y="4291203"/>
                    <a:pt x="670730" y="3882254"/>
                    <a:pt x="287455" y="3218402"/>
                  </a:cubicBezTo>
                  <a:lnTo>
                    <a:pt x="2145602" y="2145602"/>
                  </a:lnTo>
                  <a:lnTo>
                    <a:pt x="4003747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25280" lIns="1244823" numCol="1" rIns="1244822" spcCol="1270" spcFirstLastPara="0" tIns="2777394" vert="horz" wrap="square">
              <a:noAutofit/>
            </a:bodyPr>
            <a:lstStyle/>
            <a:p>
              <a:pPr algn="ctr" defTabSz="24447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55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839797" y="1540931"/>
              <a:ext cx="4291203" cy="4291203"/>
            </a:xfrm>
            <a:custGeom>
              <a:gdLst>
                <a:gd fmla="*/ 287456 w 4291203" name="connsiteX0"/>
                <a:gd fmla="*/ 3218402 h 4291203" name="connsiteY0"/>
                <a:gd fmla="*/ 287456 w 4291203" name="connsiteX1"/>
                <a:gd fmla="*/ 1072800 h 4291203" name="connsiteY1"/>
                <a:gd fmla="*/ 2145602 w 4291203" name="connsiteX2"/>
                <a:gd fmla="*/ -1 h 4291203" name="connsiteY2"/>
                <a:gd fmla="*/ 2145602 w 4291203" name="connsiteX3"/>
                <a:gd fmla="*/ 2145602 h 4291203" name="connsiteY3"/>
                <a:gd fmla="*/ 287456 w 4291203" name="connsiteX4"/>
                <a:gd fmla="*/ 3218402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287456" y="3218402"/>
                  </a:moveTo>
                  <a:cubicBezTo>
                    <a:pt x="-95819" y="2554550"/>
                    <a:pt x="-95819" y="1736652"/>
                    <a:pt x="287456" y="1072800"/>
                  </a:cubicBezTo>
                  <a:cubicBezTo>
                    <a:pt x="670731" y="408948"/>
                    <a:pt x="1379052" y="-1"/>
                    <a:pt x="2145602" y="-1"/>
                  </a:cubicBezTo>
                  <a:lnTo>
                    <a:pt x="2145602" y="2145602"/>
                  </a:lnTo>
                  <a:lnTo>
                    <a:pt x="287456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069957" lIns="511842" numCol="1" rIns="2427558" spcCol="1270" spcFirstLastPara="0" tIns="894985" vert="horz" wrap="square">
              <a:noAutofit/>
            </a:bodyPr>
            <a:lstStyle/>
            <a:p>
              <a:pPr algn="ctr" defTabSz="18224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410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752981" y="2884472"/>
            <a:ext cx="68095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本能主导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2266" y="3591128"/>
            <a:ext cx="86119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</a:rPr>
              <a:t>思考主导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66914" y="3595526"/>
            <a:ext cx="8450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情感主导</a:t>
            </a:r>
          </a:p>
        </p:txBody>
      </p:sp>
      <p:grpSp>
        <p:nvGrpSpPr>
          <p:cNvPr id="173" name="组合 172"/>
          <p:cNvGrpSpPr/>
          <p:nvPr/>
        </p:nvGrpSpPr>
        <p:grpSpPr>
          <a:xfrm>
            <a:off x="5737294" y="1375861"/>
            <a:ext cx="726032" cy="608450"/>
            <a:chOff x="5737294" y="1375861"/>
            <a:chExt cx="726032" cy="608450"/>
          </a:xfrm>
        </p:grpSpPr>
        <p:sp>
          <p:nvSpPr>
            <p:cNvPr id="19" name="椭圆 18"/>
            <p:cNvSpPr/>
            <p:nvPr/>
          </p:nvSpPr>
          <p:spPr>
            <a:xfrm>
              <a:off x="5796575" y="1375861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737294" y="1527150"/>
              <a:ext cx="726032" cy="305872"/>
              <a:chOff x="5773388" y="1429669"/>
              <a:chExt cx="644354" cy="27146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960269" y="1429669"/>
                <a:ext cx="271462" cy="271462"/>
                <a:chOff x="5932669" y="1402168"/>
                <a:chExt cx="271462" cy="271462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5978400" y="1447899"/>
                  <a:ext cx="180000" cy="180000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5932669" y="1402168"/>
                  <a:ext cx="271462" cy="271462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4" name="弧形 23"/>
              <p:cNvSpPr/>
              <p:nvPr/>
            </p:nvSpPr>
            <p:spPr>
              <a:xfrm>
                <a:off x="5773388" y="1475400"/>
                <a:ext cx="180000" cy="180000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弧形 24"/>
              <p:cNvSpPr/>
              <p:nvPr/>
            </p:nvSpPr>
            <p:spPr>
              <a:xfrm flipH="1">
                <a:off x="6237742" y="1475400"/>
                <a:ext cx="180000" cy="180000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7003607" y="1937077"/>
            <a:ext cx="608450" cy="608450"/>
            <a:chOff x="7003607" y="1937077"/>
            <a:chExt cx="608450" cy="608450"/>
          </a:xfrm>
        </p:grpSpPr>
        <p:sp>
          <p:nvSpPr>
            <p:cNvPr id="28" name="椭圆 27"/>
            <p:cNvSpPr/>
            <p:nvPr/>
          </p:nvSpPr>
          <p:spPr>
            <a:xfrm>
              <a:off x="7003607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7125382" y="2026570"/>
              <a:ext cx="364901" cy="365687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82076" y="2239233"/>
              <a:ext cx="51514" cy="1530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426283" y="1937077"/>
            <a:ext cx="608450" cy="608450"/>
            <a:chOff x="4426283" y="1937077"/>
            <a:chExt cx="608450" cy="608450"/>
          </a:xfrm>
        </p:grpSpPr>
        <p:sp>
          <p:nvSpPr>
            <p:cNvPr id="33" name="椭圆 32"/>
            <p:cNvSpPr/>
            <p:nvPr/>
          </p:nvSpPr>
          <p:spPr>
            <a:xfrm>
              <a:off x="4426283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519330" y="2084457"/>
              <a:ext cx="422357" cy="406662"/>
              <a:chOff x="3487136" y="1383506"/>
              <a:chExt cx="545306" cy="525042"/>
            </a:xfrm>
          </p:grpSpPr>
          <p:sp>
            <p:nvSpPr>
              <p:cNvPr id="34" name="等腰三角形 33"/>
              <p:cNvSpPr/>
              <p:nvPr/>
            </p:nvSpPr>
            <p:spPr>
              <a:xfrm flipV="1">
                <a:off x="3697710" y="1814944"/>
                <a:ext cx="124157" cy="93604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487136" y="1383506"/>
                <a:ext cx="545306" cy="394482"/>
              </a:xfrm>
              <a:custGeom>
                <a:gdLst>
                  <a:gd fmla="*/ 0 w 545306" name="connsiteX0"/>
                  <a:gd fmla="*/ 0 h 394482" name="connsiteY0"/>
                  <a:gd fmla="*/ 545306 w 545306" name="connsiteX1"/>
                  <a:gd fmla="*/ 0 h 394482" name="connsiteY1"/>
                  <a:gd fmla="*/ 545306 w 545306" name="connsiteX2"/>
                  <a:gd fmla="*/ 158794 h 394482" name="connsiteY2"/>
                  <a:gd fmla="*/ 544180 w 545306" name="connsiteX3"/>
                  <a:gd fmla="*/ 158794 h 394482" name="connsiteY3"/>
                  <a:gd fmla="*/ 544180 w 545306" name="connsiteX4"/>
                  <a:gd fmla="*/ 394482 h 394482" name="connsiteY4"/>
                  <a:gd fmla="*/ 407658 w 545306" name="connsiteX5"/>
                  <a:gd fmla="*/ 394482 h 394482" name="connsiteY5"/>
                  <a:gd fmla="*/ 407658 w 545306" name="connsiteX6"/>
                  <a:gd fmla="*/ 158794 h 394482" name="connsiteY6"/>
                  <a:gd fmla="*/ 136522 w 545306" name="connsiteX7"/>
                  <a:gd fmla="*/ 158794 h 394482" name="connsiteY7"/>
                  <a:gd fmla="*/ 136522 w 545306" name="connsiteX8"/>
                  <a:gd fmla="*/ 394482 h 394482" name="connsiteY8"/>
                  <a:gd fmla="*/ 0 w 545306" name="connsiteX9"/>
                  <a:gd fmla="*/ 394482 h 394482" name="connsiteY9"/>
                  <a:gd fmla="*/ 0 w 545306" name="connsiteX10"/>
                  <a:gd fmla="*/ 158794 h 394482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394482" w="545306">
                    <a:moveTo>
                      <a:pt x="0" y="0"/>
                    </a:moveTo>
                    <a:lnTo>
                      <a:pt x="545306" y="0"/>
                    </a:lnTo>
                    <a:lnTo>
                      <a:pt x="545306" y="158794"/>
                    </a:lnTo>
                    <a:lnTo>
                      <a:pt x="544180" y="158794"/>
                    </a:lnTo>
                    <a:lnTo>
                      <a:pt x="544180" y="394482"/>
                    </a:lnTo>
                    <a:lnTo>
                      <a:pt x="407658" y="394482"/>
                    </a:lnTo>
                    <a:lnTo>
                      <a:pt x="407658" y="158794"/>
                    </a:lnTo>
                    <a:lnTo>
                      <a:pt x="136522" y="158794"/>
                    </a:lnTo>
                    <a:lnTo>
                      <a:pt x="136522" y="394482"/>
                    </a:lnTo>
                    <a:lnTo>
                      <a:pt x="0" y="394482"/>
                    </a:lnTo>
                    <a:lnTo>
                      <a:pt x="0" y="158794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1" name="直接连接符 40"/>
              <p:cNvCxnSpPr>
                <a:endCxn id="34" idx="3"/>
              </p:cNvCxnSpPr>
              <p:nvPr/>
            </p:nvCxnSpPr>
            <p:spPr>
              <a:xfrm flipH="1">
                <a:off x="3759789" y="1538288"/>
                <a:ext cx="0" cy="27665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组合 170"/>
          <p:cNvGrpSpPr/>
          <p:nvPr/>
        </p:nvGrpSpPr>
        <p:grpSpPr>
          <a:xfrm>
            <a:off x="7657426" y="3111034"/>
            <a:ext cx="608450" cy="608450"/>
            <a:chOff x="7657426" y="3111034"/>
            <a:chExt cx="608450" cy="608450"/>
          </a:xfrm>
        </p:grpSpPr>
        <p:sp>
          <p:nvSpPr>
            <p:cNvPr id="47" name="椭圆 46"/>
            <p:cNvSpPr/>
            <p:nvPr/>
          </p:nvSpPr>
          <p:spPr>
            <a:xfrm>
              <a:off x="7657426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770066" y="3223845"/>
              <a:ext cx="383170" cy="382828"/>
              <a:chOff x="7947839" y="2763336"/>
              <a:chExt cx="340064" cy="339760"/>
            </a:xfrm>
          </p:grpSpPr>
          <p:cxnSp>
            <p:nvCxnSpPr>
              <p:cNvPr id="51" name="直接连接符 50"/>
              <p:cNvCxnSpPr/>
              <p:nvPr/>
            </p:nvCxnSpPr>
            <p:spPr>
              <a:xfrm flipH="1">
                <a:off x="8114713" y="2763336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8026168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8120302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 rot="16200000">
                <a:off x="8197903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 rot="16200000">
                <a:off x="8037839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组合 174"/>
          <p:cNvGrpSpPr/>
          <p:nvPr/>
        </p:nvGrpSpPr>
        <p:grpSpPr>
          <a:xfrm>
            <a:off x="3870702" y="3111034"/>
            <a:ext cx="608450" cy="608450"/>
            <a:chOff x="3870702" y="3111034"/>
            <a:chExt cx="608450" cy="608450"/>
          </a:xfrm>
        </p:grpSpPr>
        <p:sp>
          <p:nvSpPr>
            <p:cNvPr id="61" name="椭圆 60"/>
            <p:cNvSpPr/>
            <p:nvPr/>
          </p:nvSpPr>
          <p:spPr>
            <a:xfrm>
              <a:off x="3870702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941528" y="3210432"/>
              <a:ext cx="434598" cy="463321"/>
              <a:chOff x="2389750" y="2485925"/>
              <a:chExt cx="414338" cy="441721"/>
            </a:xfrm>
          </p:grpSpPr>
          <p:sp>
            <p:nvSpPr>
              <p:cNvPr id="68" name="半闭框 67"/>
              <p:cNvSpPr/>
              <p:nvPr/>
            </p:nvSpPr>
            <p:spPr>
              <a:xfrm rot="2700000">
                <a:off x="2508102" y="2485925"/>
                <a:ext cx="205008" cy="205008"/>
              </a:xfrm>
              <a:prstGeom prst="halfFrame">
                <a:avLst>
                  <a:gd fmla="val 17072" name="adj1"/>
                  <a:gd fmla="val 18374" name="adj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rot="2700000">
                <a:off x="2578919" y="2513307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" name="矩形 69"/>
              <p:cNvSpPr/>
              <p:nvPr/>
            </p:nvSpPr>
            <p:spPr>
              <a:xfrm flipH="1" rot="18900000">
                <a:off x="2606293" y="2513308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69" name="组合 168"/>
          <p:cNvGrpSpPr/>
          <p:nvPr/>
        </p:nvGrpSpPr>
        <p:grpSpPr>
          <a:xfrm>
            <a:off x="6542789" y="5155183"/>
            <a:ext cx="747744" cy="608450"/>
            <a:chOff x="6542789" y="5155183"/>
            <a:chExt cx="747744" cy="608450"/>
          </a:xfrm>
        </p:grpSpPr>
        <p:sp>
          <p:nvSpPr>
            <p:cNvPr id="85" name="椭圆 84"/>
            <p:cNvSpPr/>
            <p:nvPr/>
          </p:nvSpPr>
          <p:spPr>
            <a:xfrm>
              <a:off x="6577729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</a:rPr>
                <a:t>M</a:t>
              </a:r>
            </a:p>
          </p:txBody>
        </p:sp>
        <p:cxnSp>
          <p:nvCxnSpPr>
            <p:cNvPr id="94" name="直接连接符 93"/>
            <p:cNvCxnSpPr/>
            <p:nvPr/>
          </p:nvCxnSpPr>
          <p:spPr>
            <a:xfrm flipH="1" flipV="1" rot="16200000">
              <a:off x="6907859" y="5094338"/>
              <a:ext cx="0" cy="7301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7239019" y="5370294"/>
              <a:ext cx="51514" cy="100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988411" y="5155183"/>
            <a:ext cx="608450" cy="636017"/>
            <a:chOff x="4988411" y="5155183"/>
            <a:chExt cx="608450" cy="636017"/>
          </a:xfrm>
        </p:grpSpPr>
        <p:sp>
          <p:nvSpPr>
            <p:cNvPr id="90" name="椭圆 89"/>
            <p:cNvSpPr/>
            <p:nvPr/>
          </p:nvSpPr>
          <p:spPr>
            <a:xfrm>
              <a:off x="4988411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椭圆 96"/>
            <p:cNvSpPr/>
            <p:nvPr/>
          </p:nvSpPr>
          <p:spPr>
            <a:xfrm>
              <a:off x="5232266" y="5246925"/>
              <a:ext cx="120739" cy="1207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弧形 97"/>
            <p:cNvSpPr/>
            <p:nvPr/>
          </p:nvSpPr>
          <p:spPr>
            <a:xfrm rot="5400000">
              <a:off x="5150685" y="5177667"/>
              <a:ext cx="283899" cy="259254"/>
            </a:xfrm>
            <a:prstGeom prst="arc">
              <a:avLst>
                <a:gd fmla="val 16200000" name="adj1"/>
                <a:gd fmla="val 5480708" name="adj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弧形 98"/>
            <p:cNvSpPr/>
            <p:nvPr/>
          </p:nvSpPr>
          <p:spPr>
            <a:xfrm flipV="1" rot="16200000">
              <a:off x="5163007" y="5531946"/>
              <a:ext cx="259254" cy="259254"/>
            </a:xfrm>
            <a:prstGeom prst="arc">
              <a:avLst>
                <a:gd fmla="val 16200000" name="adj1"/>
                <a:gd fmla="val 5480708" name="adj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0" name="直接连接符 99"/>
            <p:cNvCxnSpPr/>
            <p:nvPr/>
          </p:nvCxnSpPr>
          <p:spPr>
            <a:xfrm flipH="1" flipV="1">
              <a:off x="5292634" y="5450820"/>
              <a:ext cx="0" cy="81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4146947" y="4389065"/>
            <a:ext cx="608450" cy="608450"/>
            <a:chOff x="4146947" y="4389065"/>
            <a:chExt cx="608450" cy="608450"/>
          </a:xfrm>
        </p:grpSpPr>
        <p:sp>
          <p:nvSpPr>
            <p:cNvPr id="74" name="椭圆 73"/>
            <p:cNvSpPr/>
            <p:nvPr/>
          </p:nvSpPr>
          <p:spPr>
            <a:xfrm>
              <a:off x="4146947" y="4389065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流程图: 汇总连接 78"/>
            <p:cNvSpPr/>
            <p:nvPr/>
          </p:nvSpPr>
          <p:spPr>
            <a:xfrm>
              <a:off x="4281818" y="4600903"/>
              <a:ext cx="338708" cy="338708"/>
            </a:xfrm>
            <a:prstGeom prst="flowChartSummingJunction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81" name="直接连接符 80"/>
            <p:cNvCxnSpPr/>
            <p:nvPr/>
          </p:nvCxnSpPr>
          <p:spPr>
            <a:xfrm flipH="1" flipV="1">
              <a:off x="4453407" y="4442406"/>
              <a:ext cx="0" cy="1622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4453855" y="4448985"/>
              <a:ext cx="67524" cy="548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7450452" y="4423359"/>
            <a:ext cx="608450" cy="608450"/>
            <a:chOff x="7450452" y="4423359"/>
            <a:chExt cx="608450" cy="608450"/>
          </a:xfrm>
        </p:grpSpPr>
        <p:sp>
          <p:nvSpPr>
            <p:cNvPr id="104" name="椭圆 103"/>
            <p:cNvSpPr/>
            <p:nvPr/>
          </p:nvSpPr>
          <p:spPr>
            <a:xfrm>
              <a:off x="7450452" y="4423359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H="1" flipV="1">
              <a:off x="7756912" y="4476700"/>
              <a:ext cx="0" cy="16225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106"/>
            <p:cNvSpPr/>
            <p:nvPr/>
          </p:nvSpPr>
          <p:spPr>
            <a:xfrm>
              <a:off x="7757359" y="4483279"/>
              <a:ext cx="67524" cy="548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613353" y="4636058"/>
              <a:ext cx="282647" cy="20314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等腰三角形 108"/>
            <p:cNvSpPr/>
            <p:nvPr/>
          </p:nvSpPr>
          <p:spPr>
            <a:xfrm flipV="1">
              <a:off x="7612057" y="4839293"/>
              <a:ext cx="283943" cy="101079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7586798" y="2038721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第一型：完美型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252535" y="3248378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第二型：助人型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057322" y="4516270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第三型：成就型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7314345" y="5244509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第四型：浪漫型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628573" y="3254106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第七型：活泼型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965432" y="4476416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第六型：忠诚型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2802718" y="5318411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第五型：思想型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209064" y="2036055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第八型：领袖型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5018670" y="948826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/>
              <a:t>第九型：和平型</a:t>
            </a:r>
          </a:p>
        </p:txBody>
      </p:sp>
      <p:cxnSp>
        <p:nvCxnSpPr>
          <p:cNvPr id="130" name="直接连接符 129"/>
          <p:cNvCxnSpPr>
            <a:stCxn id="74" idx="6"/>
            <a:endCxn id="19" idx="4"/>
          </p:cNvCxnSpPr>
          <p:nvPr/>
        </p:nvCxnSpPr>
        <p:spPr>
          <a:xfrm flipV="1">
            <a:off x="4755397" y="1984310"/>
            <a:ext cx="1345403" cy="27089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104" idx="2"/>
            <a:endCxn id="19" idx="4"/>
          </p:cNvCxnSpPr>
          <p:nvPr/>
        </p:nvCxnSpPr>
        <p:spPr>
          <a:xfrm flipH="1" flipV="1">
            <a:off x="6100800" y="1984310"/>
            <a:ext cx="1349652" cy="27432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stCxn id="104" idx="2"/>
            <a:endCxn id="74" idx="6"/>
          </p:cNvCxnSpPr>
          <p:nvPr/>
        </p:nvCxnSpPr>
        <p:spPr>
          <a:xfrm flipH="1" flipV="1">
            <a:off x="4755397" y="4693290"/>
            <a:ext cx="2695055" cy="342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stCxn id="85" idx="0"/>
            <a:endCxn id="47" idx="2"/>
          </p:cNvCxnSpPr>
          <p:nvPr/>
        </p:nvCxnSpPr>
        <p:spPr>
          <a:xfrm flipV="1">
            <a:off x="6881953" y="3415259"/>
            <a:ext cx="775473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33" idx="5"/>
            <a:endCxn id="47" idx="2"/>
          </p:cNvCxnSpPr>
          <p:nvPr/>
        </p:nvCxnSpPr>
        <p:spPr>
          <a:xfrm>
            <a:off x="4945627" y="2456421"/>
            <a:ext cx="2711799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33" idx="5"/>
            <a:endCxn id="90" idx="0"/>
          </p:cNvCxnSpPr>
          <p:nvPr/>
        </p:nvCxnSpPr>
        <p:spPr>
          <a:xfrm>
            <a:off x="4945627" y="2456421"/>
            <a:ext cx="347008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61" idx="6"/>
            <a:endCxn id="90" idx="0"/>
          </p:cNvCxnSpPr>
          <p:nvPr/>
        </p:nvCxnSpPr>
        <p:spPr>
          <a:xfrm>
            <a:off x="4479152" y="3415259"/>
            <a:ext cx="813484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>
            <a:stCxn id="61" idx="6"/>
            <a:endCxn id="28" idx="3"/>
          </p:cNvCxnSpPr>
          <p:nvPr/>
        </p:nvCxnSpPr>
        <p:spPr>
          <a:xfrm flipV="1">
            <a:off x="4479152" y="2456421"/>
            <a:ext cx="2613561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>
            <a:stCxn id="85" idx="0"/>
            <a:endCxn id="28" idx="3"/>
          </p:cNvCxnSpPr>
          <p:nvPr/>
        </p:nvCxnSpPr>
        <p:spPr>
          <a:xfrm flipV="1">
            <a:off x="6881953" y="2456421"/>
            <a:ext cx="210759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713687532"/>
      </p:ext>
    </p:extLst>
  </p:cSld>
  <p:clrMapOvr>
    <a:masterClrMapping/>
  </p:clrMapOvr>
  <mc:AlternateContent>
    <mc:Choice Requires="p14">
      <p:transition advTm="3000" p14:dur="700" spd="med">
        <p:fade/>
      </p:transition>
    </mc:Choice>
    <mc:Fallback>
      <p:transition advTm="3000"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九型人格自我意识</a:t>
            </a:r>
          </a:p>
        </p:txBody>
      </p:sp>
      <p:sp>
        <p:nvSpPr>
          <p:cNvPr id="4" name="页脚占位符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r>
              <a:rPr altLang="zh-CN" lang="en-US" smtClean="0"/>
              <a:t>PPTonna Design Workshop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C63FEDD8-EC3E-472E-B3D1-7512228216F0}" type="slidenum">
              <a:rPr altLang="en-US" lang="zh-CN" smtClean="0"/>
              <a:t>9</a:t>
            </a:fld>
          </a:p>
        </p:txBody>
      </p:sp>
      <p:grpSp>
        <p:nvGrpSpPr>
          <p:cNvPr id="15" name="组合 14"/>
          <p:cNvGrpSpPr/>
          <p:nvPr/>
        </p:nvGrpSpPr>
        <p:grpSpPr>
          <a:xfrm rot="3578388">
            <a:off x="4356388" y="1904588"/>
            <a:ext cx="3479226" cy="3479224"/>
            <a:chOff x="3839796" y="1540931"/>
            <a:chExt cx="4291204" cy="4291203"/>
          </a:xfrm>
        </p:grpSpPr>
        <p:sp>
          <p:nvSpPr>
            <p:cNvPr id="12" name="任意多边形 11"/>
            <p:cNvSpPr/>
            <p:nvPr/>
          </p:nvSpPr>
          <p:spPr>
            <a:xfrm>
              <a:off x="3839796" y="1540931"/>
              <a:ext cx="4291203" cy="4291203"/>
            </a:xfrm>
            <a:custGeom>
              <a:gdLst>
                <a:gd fmla="*/ 2145601 w 4291203" name="connsiteX0"/>
                <a:gd fmla="*/ 0 h 4291203" name="connsiteY0"/>
                <a:gd fmla="*/ 4003747 w 4291203" name="connsiteX1"/>
                <a:gd fmla="*/ 1072801 h 4291203" name="connsiteY1"/>
                <a:gd fmla="*/ 4003747 w 4291203" name="connsiteX2"/>
                <a:gd fmla="*/ 3218403 h 4291203" name="connsiteY2"/>
                <a:gd fmla="*/ 2145602 w 4291203" name="connsiteX3"/>
                <a:gd fmla="*/ 2145602 h 4291203" name="connsiteY3"/>
                <a:gd fmla="*/ 2145601 w 4291203" name="connsiteX4"/>
                <a:gd fmla="*/ 0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2145601" y="0"/>
                  </a:moveTo>
                  <a:cubicBezTo>
                    <a:pt x="2912151" y="0"/>
                    <a:pt x="3620472" y="408949"/>
                    <a:pt x="4003747" y="1072801"/>
                  </a:cubicBezTo>
                  <a:cubicBezTo>
                    <a:pt x="4387022" y="1736653"/>
                    <a:pt x="4387022" y="2554551"/>
                    <a:pt x="4003747" y="3218403"/>
                  </a:cubicBezTo>
                  <a:lnTo>
                    <a:pt x="2145602" y="2145602"/>
                  </a:lnTo>
                  <a:cubicBezTo>
                    <a:pt x="2145602" y="1430401"/>
                    <a:pt x="2145601" y="715201"/>
                    <a:pt x="2145601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121043" lIns="2385156" numCol="1" rIns="554244" spcCol="1270" spcFirstLastPara="0" tIns="843899" vert="horz" wrap="square">
              <a:noAutofit/>
            </a:bodyPr>
            <a:lstStyle/>
            <a:p>
              <a:pPr algn="ctr" defTabSz="18224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41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839797" y="1540931"/>
              <a:ext cx="4291203" cy="4291203"/>
            </a:xfrm>
            <a:custGeom>
              <a:gdLst>
                <a:gd fmla="*/ 4003747 w 4291203" name="connsiteX0"/>
                <a:gd fmla="*/ 3218402 h 4291203" name="connsiteY0"/>
                <a:gd fmla="*/ 2145601 w 4291203" name="connsiteX1"/>
                <a:gd fmla="*/ 4291203 h 4291203" name="connsiteY1"/>
                <a:gd fmla="*/ 287455 w 4291203" name="connsiteX2"/>
                <a:gd fmla="*/ 3218402 h 4291203" name="connsiteY2"/>
                <a:gd fmla="*/ 2145602 w 4291203" name="connsiteX3"/>
                <a:gd fmla="*/ 2145602 h 4291203" name="connsiteY3"/>
                <a:gd fmla="*/ 4003747 w 4291203" name="connsiteX4"/>
                <a:gd fmla="*/ 3218402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4003747" y="3218402"/>
                  </a:moveTo>
                  <a:cubicBezTo>
                    <a:pt x="3620472" y="3882254"/>
                    <a:pt x="2912151" y="4291203"/>
                    <a:pt x="2145601" y="4291203"/>
                  </a:cubicBezTo>
                  <a:cubicBezTo>
                    <a:pt x="1379051" y="4291203"/>
                    <a:pt x="670730" y="3882254"/>
                    <a:pt x="287455" y="3218402"/>
                  </a:cubicBezTo>
                  <a:lnTo>
                    <a:pt x="2145602" y="2145602"/>
                  </a:lnTo>
                  <a:lnTo>
                    <a:pt x="4003747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25280" lIns="1244823" numCol="1" rIns="1244822" spcCol="1270" spcFirstLastPara="0" tIns="2777394" vert="horz" wrap="square">
              <a:noAutofit/>
            </a:bodyPr>
            <a:lstStyle/>
            <a:p>
              <a:pPr algn="ctr" defTabSz="24447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55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839797" y="1540931"/>
              <a:ext cx="4291203" cy="4291203"/>
            </a:xfrm>
            <a:custGeom>
              <a:gdLst>
                <a:gd fmla="*/ 287456 w 4291203" name="connsiteX0"/>
                <a:gd fmla="*/ 3218402 h 4291203" name="connsiteY0"/>
                <a:gd fmla="*/ 287456 w 4291203" name="connsiteX1"/>
                <a:gd fmla="*/ 1072800 h 4291203" name="connsiteY1"/>
                <a:gd fmla="*/ 2145602 w 4291203" name="connsiteX2"/>
                <a:gd fmla="*/ -1 h 4291203" name="connsiteY2"/>
                <a:gd fmla="*/ 2145602 w 4291203" name="connsiteX3"/>
                <a:gd fmla="*/ 2145602 h 4291203" name="connsiteY3"/>
                <a:gd fmla="*/ 287456 w 4291203" name="connsiteX4"/>
                <a:gd fmla="*/ 3218402 h 429120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91203" w="4291203">
                  <a:moveTo>
                    <a:pt x="287456" y="3218402"/>
                  </a:moveTo>
                  <a:cubicBezTo>
                    <a:pt x="-95819" y="2554550"/>
                    <a:pt x="-95819" y="1736652"/>
                    <a:pt x="287456" y="1072800"/>
                  </a:cubicBezTo>
                  <a:cubicBezTo>
                    <a:pt x="670731" y="408948"/>
                    <a:pt x="1379052" y="-1"/>
                    <a:pt x="2145602" y="-1"/>
                  </a:cubicBezTo>
                  <a:lnTo>
                    <a:pt x="2145602" y="2145602"/>
                  </a:lnTo>
                  <a:lnTo>
                    <a:pt x="287456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069957" lIns="511842" numCol="1" rIns="2427558" spcCol="1270" spcFirstLastPara="0" tIns="894985" vert="horz" wrap="square">
              <a:noAutofit/>
            </a:bodyPr>
            <a:lstStyle/>
            <a:p>
              <a:pPr algn="ctr" defTabSz="18224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410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752981" y="2884472"/>
            <a:ext cx="68095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本能主导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2266" y="3591128"/>
            <a:ext cx="86119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chemeClr val="bg1"/>
                </a:solidFill>
              </a:rPr>
              <a:t>思考主导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66914" y="3595526"/>
            <a:ext cx="845043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</a:rPr>
              <a:t>情感主导</a:t>
            </a:r>
          </a:p>
        </p:txBody>
      </p:sp>
      <p:grpSp>
        <p:nvGrpSpPr>
          <p:cNvPr id="173" name="组合 172"/>
          <p:cNvGrpSpPr/>
          <p:nvPr/>
        </p:nvGrpSpPr>
        <p:grpSpPr>
          <a:xfrm>
            <a:off x="5737294" y="1375861"/>
            <a:ext cx="726032" cy="608450"/>
            <a:chOff x="5737294" y="1375861"/>
            <a:chExt cx="726032" cy="608450"/>
          </a:xfrm>
        </p:grpSpPr>
        <p:sp>
          <p:nvSpPr>
            <p:cNvPr id="19" name="椭圆 18"/>
            <p:cNvSpPr/>
            <p:nvPr/>
          </p:nvSpPr>
          <p:spPr>
            <a:xfrm>
              <a:off x="5796575" y="1375861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737294" y="1527150"/>
              <a:ext cx="726032" cy="305872"/>
              <a:chOff x="5773388" y="1429669"/>
              <a:chExt cx="644354" cy="27146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960269" y="1429669"/>
                <a:ext cx="271462" cy="271462"/>
                <a:chOff x="5932669" y="1402168"/>
                <a:chExt cx="271462" cy="271462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5978400" y="1447899"/>
                  <a:ext cx="180000" cy="180000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5932669" y="1402168"/>
                  <a:ext cx="271462" cy="271462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4" name="弧形 23"/>
              <p:cNvSpPr/>
              <p:nvPr/>
            </p:nvSpPr>
            <p:spPr>
              <a:xfrm>
                <a:off x="5773388" y="1475400"/>
                <a:ext cx="180000" cy="180000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弧形 24"/>
              <p:cNvSpPr/>
              <p:nvPr/>
            </p:nvSpPr>
            <p:spPr>
              <a:xfrm flipH="1">
                <a:off x="6237742" y="1475400"/>
                <a:ext cx="180000" cy="180000"/>
              </a:xfrm>
              <a:prstGeom prst="arc">
                <a:avLst>
                  <a:gd fmla="val 16200000" name="adj1"/>
                  <a:gd fmla="val 5480708" name="adj2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7003607" y="1937077"/>
            <a:ext cx="608450" cy="608450"/>
            <a:chOff x="7003607" y="1937077"/>
            <a:chExt cx="608450" cy="608450"/>
          </a:xfrm>
        </p:grpSpPr>
        <p:sp>
          <p:nvSpPr>
            <p:cNvPr id="28" name="椭圆 27"/>
            <p:cNvSpPr/>
            <p:nvPr/>
          </p:nvSpPr>
          <p:spPr>
            <a:xfrm>
              <a:off x="7003607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7125382" y="2026570"/>
              <a:ext cx="364901" cy="365687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82076" y="2239233"/>
              <a:ext cx="51514" cy="1530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426283" y="1937077"/>
            <a:ext cx="608450" cy="608450"/>
            <a:chOff x="4426283" y="1937077"/>
            <a:chExt cx="608450" cy="608450"/>
          </a:xfrm>
        </p:grpSpPr>
        <p:sp>
          <p:nvSpPr>
            <p:cNvPr id="33" name="椭圆 32"/>
            <p:cNvSpPr/>
            <p:nvPr/>
          </p:nvSpPr>
          <p:spPr>
            <a:xfrm>
              <a:off x="4426283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519330" y="2084457"/>
              <a:ext cx="422357" cy="406662"/>
              <a:chOff x="3487136" y="1383506"/>
              <a:chExt cx="545306" cy="525042"/>
            </a:xfrm>
          </p:grpSpPr>
          <p:sp>
            <p:nvSpPr>
              <p:cNvPr id="34" name="等腰三角形 33"/>
              <p:cNvSpPr/>
              <p:nvPr/>
            </p:nvSpPr>
            <p:spPr>
              <a:xfrm flipV="1">
                <a:off x="3697710" y="1814944"/>
                <a:ext cx="124157" cy="93604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487136" y="1383506"/>
                <a:ext cx="545306" cy="394482"/>
              </a:xfrm>
              <a:custGeom>
                <a:gdLst>
                  <a:gd fmla="*/ 0 w 545306" name="connsiteX0"/>
                  <a:gd fmla="*/ 0 h 394482" name="connsiteY0"/>
                  <a:gd fmla="*/ 545306 w 545306" name="connsiteX1"/>
                  <a:gd fmla="*/ 0 h 394482" name="connsiteY1"/>
                  <a:gd fmla="*/ 545306 w 545306" name="connsiteX2"/>
                  <a:gd fmla="*/ 158794 h 394482" name="connsiteY2"/>
                  <a:gd fmla="*/ 544180 w 545306" name="connsiteX3"/>
                  <a:gd fmla="*/ 158794 h 394482" name="connsiteY3"/>
                  <a:gd fmla="*/ 544180 w 545306" name="connsiteX4"/>
                  <a:gd fmla="*/ 394482 h 394482" name="connsiteY4"/>
                  <a:gd fmla="*/ 407658 w 545306" name="connsiteX5"/>
                  <a:gd fmla="*/ 394482 h 394482" name="connsiteY5"/>
                  <a:gd fmla="*/ 407658 w 545306" name="connsiteX6"/>
                  <a:gd fmla="*/ 158794 h 394482" name="connsiteY6"/>
                  <a:gd fmla="*/ 136522 w 545306" name="connsiteX7"/>
                  <a:gd fmla="*/ 158794 h 394482" name="connsiteY7"/>
                  <a:gd fmla="*/ 136522 w 545306" name="connsiteX8"/>
                  <a:gd fmla="*/ 394482 h 394482" name="connsiteY8"/>
                  <a:gd fmla="*/ 0 w 545306" name="connsiteX9"/>
                  <a:gd fmla="*/ 394482 h 394482" name="connsiteY9"/>
                  <a:gd fmla="*/ 0 w 545306" name="connsiteX10"/>
                  <a:gd fmla="*/ 158794 h 394482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394482" w="545306">
                    <a:moveTo>
                      <a:pt x="0" y="0"/>
                    </a:moveTo>
                    <a:lnTo>
                      <a:pt x="545306" y="0"/>
                    </a:lnTo>
                    <a:lnTo>
                      <a:pt x="545306" y="158794"/>
                    </a:lnTo>
                    <a:lnTo>
                      <a:pt x="544180" y="158794"/>
                    </a:lnTo>
                    <a:lnTo>
                      <a:pt x="544180" y="394482"/>
                    </a:lnTo>
                    <a:lnTo>
                      <a:pt x="407658" y="394482"/>
                    </a:lnTo>
                    <a:lnTo>
                      <a:pt x="407658" y="158794"/>
                    </a:lnTo>
                    <a:lnTo>
                      <a:pt x="136522" y="158794"/>
                    </a:lnTo>
                    <a:lnTo>
                      <a:pt x="136522" y="394482"/>
                    </a:lnTo>
                    <a:lnTo>
                      <a:pt x="0" y="394482"/>
                    </a:lnTo>
                    <a:lnTo>
                      <a:pt x="0" y="158794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1" name="直接连接符 40"/>
              <p:cNvCxnSpPr>
                <a:endCxn id="34" idx="3"/>
              </p:cNvCxnSpPr>
              <p:nvPr/>
            </p:nvCxnSpPr>
            <p:spPr>
              <a:xfrm flipH="1">
                <a:off x="3759789" y="1538288"/>
                <a:ext cx="0" cy="27665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组合 170"/>
          <p:cNvGrpSpPr/>
          <p:nvPr/>
        </p:nvGrpSpPr>
        <p:grpSpPr>
          <a:xfrm>
            <a:off x="7657426" y="3111034"/>
            <a:ext cx="608450" cy="608450"/>
            <a:chOff x="7657426" y="3111034"/>
            <a:chExt cx="608450" cy="608450"/>
          </a:xfrm>
        </p:grpSpPr>
        <p:sp>
          <p:nvSpPr>
            <p:cNvPr id="47" name="椭圆 46"/>
            <p:cNvSpPr/>
            <p:nvPr/>
          </p:nvSpPr>
          <p:spPr>
            <a:xfrm>
              <a:off x="7657426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770066" y="3223845"/>
              <a:ext cx="383170" cy="382828"/>
              <a:chOff x="7947839" y="2763336"/>
              <a:chExt cx="340064" cy="339760"/>
            </a:xfrm>
          </p:grpSpPr>
          <p:cxnSp>
            <p:nvCxnSpPr>
              <p:cNvPr id="51" name="直接连接符 50"/>
              <p:cNvCxnSpPr/>
              <p:nvPr/>
            </p:nvCxnSpPr>
            <p:spPr>
              <a:xfrm flipH="1">
                <a:off x="8114713" y="2763336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8026168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8120302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 rot="16200000">
                <a:off x="8197903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 rot="16200000">
                <a:off x="8037839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组合 174"/>
          <p:cNvGrpSpPr/>
          <p:nvPr/>
        </p:nvGrpSpPr>
        <p:grpSpPr>
          <a:xfrm>
            <a:off x="3870702" y="3111034"/>
            <a:ext cx="608450" cy="608450"/>
            <a:chOff x="3870702" y="3111034"/>
            <a:chExt cx="608450" cy="608450"/>
          </a:xfrm>
        </p:grpSpPr>
        <p:sp>
          <p:nvSpPr>
            <p:cNvPr id="61" name="椭圆 60"/>
            <p:cNvSpPr/>
            <p:nvPr/>
          </p:nvSpPr>
          <p:spPr>
            <a:xfrm>
              <a:off x="3870702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941528" y="3210432"/>
              <a:ext cx="434598" cy="463321"/>
              <a:chOff x="2389750" y="2485925"/>
              <a:chExt cx="414338" cy="441721"/>
            </a:xfrm>
          </p:grpSpPr>
          <p:sp>
            <p:nvSpPr>
              <p:cNvPr id="68" name="半闭框 67"/>
              <p:cNvSpPr/>
              <p:nvPr/>
            </p:nvSpPr>
            <p:spPr>
              <a:xfrm rot="2700000">
                <a:off x="2508102" y="2485925"/>
                <a:ext cx="205008" cy="205008"/>
              </a:xfrm>
              <a:prstGeom prst="halfFrame">
                <a:avLst>
                  <a:gd fmla="val 17072" name="adj1"/>
                  <a:gd fmla="val 18374" name="adj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rot="2700000">
                <a:off x="2578919" y="2513307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" name="矩形 69"/>
              <p:cNvSpPr/>
              <p:nvPr/>
            </p:nvSpPr>
            <p:spPr>
              <a:xfrm flipH="1" rot="18900000">
                <a:off x="2606293" y="2513308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69" name="组合 168"/>
          <p:cNvGrpSpPr/>
          <p:nvPr/>
        </p:nvGrpSpPr>
        <p:grpSpPr>
          <a:xfrm>
            <a:off x="6542789" y="5155183"/>
            <a:ext cx="747744" cy="608450"/>
            <a:chOff x="6542789" y="5155183"/>
            <a:chExt cx="747744" cy="608450"/>
          </a:xfrm>
        </p:grpSpPr>
        <p:sp>
          <p:nvSpPr>
            <p:cNvPr id="85" name="椭圆 84"/>
            <p:cNvSpPr/>
            <p:nvPr/>
          </p:nvSpPr>
          <p:spPr>
            <a:xfrm>
              <a:off x="6577729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solidFill>
                    <a:schemeClr val="accent1"/>
                  </a:solidFill>
                </a:rPr>
                <a:t>M</a:t>
              </a:r>
            </a:p>
          </p:txBody>
        </p:sp>
        <p:cxnSp>
          <p:nvCxnSpPr>
            <p:cNvPr id="94" name="直接连接符 93"/>
            <p:cNvCxnSpPr/>
            <p:nvPr/>
          </p:nvCxnSpPr>
          <p:spPr>
            <a:xfrm flipH="1" flipV="1" rot="16200000">
              <a:off x="6907859" y="5094338"/>
              <a:ext cx="0" cy="7301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7239019" y="5370294"/>
              <a:ext cx="51514" cy="100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988411" y="5155183"/>
            <a:ext cx="608450" cy="636017"/>
            <a:chOff x="4988411" y="5155183"/>
            <a:chExt cx="608450" cy="636017"/>
          </a:xfrm>
        </p:grpSpPr>
        <p:sp>
          <p:nvSpPr>
            <p:cNvPr id="90" name="椭圆 89"/>
            <p:cNvSpPr/>
            <p:nvPr/>
          </p:nvSpPr>
          <p:spPr>
            <a:xfrm>
              <a:off x="4988411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椭圆 96"/>
            <p:cNvSpPr/>
            <p:nvPr/>
          </p:nvSpPr>
          <p:spPr>
            <a:xfrm>
              <a:off x="5232266" y="5246925"/>
              <a:ext cx="120739" cy="1207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弧形 97"/>
            <p:cNvSpPr/>
            <p:nvPr/>
          </p:nvSpPr>
          <p:spPr>
            <a:xfrm rot="5400000">
              <a:off x="5150685" y="5177667"/>
              <a:ext cx="283899" cy="259254"/>
            </a:xfrm>
            <a:prstGeom prst="arc">
              <a:avLst>
                <a:gd fmla="val 16200000" name="adj1"/>
                <a:gd fmla="val 5480708" name="adj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弧形 98"/>
            <p:cNvSpPr/>
            <p:nvPr/>
          </p:nvSpPr>
          <p:spPr>
            <a:xfrm flipV="1" rot="16200000">
              <a:off x="5163007" y="5531946"/>
              <a:ext cx="259254" cy="259254"/>
            </a:xfrm>
            <a:prstGeom prst="arc">
              <a:avLst>
                <a:gd fmla="val 16200000" name="adj1"/>
                <a:gd fmla="val 5480708" name="adj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0" name="直接连接符 99"/>
            <p:cNvCxnSpPr/>
            <p:nvPr/>
          </p:nvCxnSpPr>
          <p:spPr>
            <a:xfrm flipH="1" flipV="1">
              <a:off x="5292634" y="5450820"/>
              <a:ext cx="0" cy="81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4146947" y="4389065"/>
            <a:ext cx="608450" cy="608450"/>
            <a:chOff x="4146947" y="4389065"/>
            <a:chExt cx="608450" cy="608450"/>
          </a:xfrm>
        </p:grpSpPr>
        <p:sp>
          <p:nvSpPr>
            <p:cNvPr id="74" name="椭圆 73"/>
            <p:cNvSpPr/>
            <p:nvPr/>
          </p:nvSpPr>
          <p:spPr>
            <a:xfrm>
              <a:off x="4146947" y="4389065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9" name="流程图: 汇总连接 78"/>
            <p:cNvSpPr/>
            <p:nvPr/>
          </p:nvSpPr>
          <p:spPr>
            <a:xfrm>
              <a:off x="4281818" y="4600903"/>
              <a:ext cx="338708" cy="338708"/>
            </a:xfrm>
            <a:prstGeom prst="flowChartSummingJunction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81" name="直接连接符 80"/>
            <p:cNvCxnSpPr/>
            <p:nvPr/>
          </p:nvCxnSpPr>
          <p:spPr>
            <a:xfrm flipH="1" flipV="1">
              <a:off x="4453407" y="4442406"/>
              <a:ext cx="0" cy="1622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4453855" y="4448985"/>
              <a:ext cx="67524" cy="548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7450452" y="4423359"/>
            <a:ext cx="608450" cy="608450"/>
            <a:chOff x="7450452" y="4423359"/>
            <a:chExt cx="608450" cy="608450"/>
          </a:xfrm>
        </p:grpSpPr>
        <p:sp>
          <p:nvSpPr>
            <p:cNvPr id="104" name="椭圆 103"/>
            <p:cNvSpPr/>
            <p:nvPr/>
          </p:nvSpPr>
          <p:spPr>
            <a:xfrm>
              <a:off x="7450452" y="4423359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H="1" flipV="1">
              <a:off x="7756912" y="4476700"/>
              <a:ext cx="0" cy="16225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106"/>
            <p:cNvSpPr/>
            <p:nvPr/>
          </p:nvSpPr>
          <p:spPr>
            <a:xfrm>
              <a:off x="7757359" y="4483279"/>
              <a:ext cx="67524" cy="548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613353" y="4636058"/>
              <a:ext cx="282647" cy="20314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9" name="等腰三角形 108"/>
            <p:cNvSpPr/>
            <p:nvPr/>
          </p:nvSpPr>
          <p:spPr>
            <a:xfrm flipV="1">
              <a:off x="7612057" y="4839293"/>
              <a:ext cx="283943" cy="101079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7586798" y="2038721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我是讲原则的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252535" y="3248378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我是充满爱心的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057322" y="4516270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我是最棒的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7314345" y="5244509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/>
              <a:t>我是独特的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628573" y="3254106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我是快乐的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965432" y="4476416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我是真诚可信的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2802718" y="5318411"/>
            <a:ext cx="217829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我是有深度的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209064" y="2036055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/>
              <a:t>我是老大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5018670" y="948826"/>
            <a:ext cx="222034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/>
              <a:t>我是好脾气的</a:t>
            </a:r>
          </a:p>
        </p:txBody>
      </p:sp>
      <p:cxnSp>
        <p:nvCxnSpPr>
          <p:cNvPr id="130" name="直接连接符 129"/>
          <p:cNvCxnSpPr>
            <a:stCxn id="74" idx="6"/>
            <a:endCxn id="19" idx="4"/>
          </p:cNvCxnSpPr>
          <p:nvPr/>
        </p:nvCxnSpPr>
        <p:spPr>
          <a:xfrm flipV="1">
            <a:off x="4755397" y="1984310"/>
            <a:ext cx="1345403" cy="27089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104" idx="2"/>
            <a:endCxn id="19" idx="4"/>
          </p:cNvCxnSpPr>
          <p:nvPr/>
        </p:nvCxnSpPr>
        <p:spPr>
          <a:xfrm flipH="1" flipV="1">
            <a:off x="6100800" y="1984310"/>
            <a:ext cx="1349652" cy="27432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stCxn id="104" idx="2"/>
            <a:endCxn id="74" idx="6"/>
          </p:cNvCxnSpPr>
          <p:nvPr/>
        </p:nvCxnSpPr>
        <p:spPr>
          <a:xfrm flipH="1" flipV="1">
            <a:off x="4755397" y="4693290"/>
            <a:ext cx="2695055" cy="342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stCxn id="85" idx="0"/>
            <a:endCxn id="47" idx="2"/>
          </p:cNvCxnSpPr>
          <p:nvPr/>
        </p:nvCxnSpPr>
        <p:spPr>
          <a:xfrm flipV="1">
            <a:off x="6881953" y="3415259"/>
            <a:ext cx="775473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33" idx="5"/>
            <a:endCxn id="47" idx="2"/>
          </p:cNvCxnSpPr>
          <p:nvPr/>
        </p:nvCxnSpPr>
        <p:spPr>
          <a:xfrm>
            <a:off x="4945627" y="2456421"/>
            <a:ext cx="2711799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33" idx="5"/>
            <a:endCxn id="90" idx="0"/>
          </p:cNvCxnSpPr>
          <p:nvPr/>
        </p:nvCxnSpPr>
        <p:spPr>
          <a:xfrm>
            <a:off x="4945627" y="2456421"/>
            <a:ext cx="347008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61" idx="6"/>
            <a:endCxn id="90" idx="0"/>
          </p:cNvCxnSpPr>
          <p:nvPr/>
        </p:nvCxnSpPr>
        <p:spPr>
          <a:xfrm>
            <a:off x="4479152" y="3415259"/>
            <a:ext cx="813484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>
            <a:stCxn id="61" idx="6"/>
            <a:endCxn id="28" idx="3"/>
          </p:cNvCxnSpPr>
          <p:nvPr/>
        </p:nvCxnSpPr>
        <p:spPr>
          <a:xfrm flipV="1">
            <a:off x="4479152" y="2456421"/>
            <a:ext cx="2613561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>
            <a:stCxn id="85" idx="0"/>
            <a:endCxn id="28" idx="3"/>
          </p:cNvCxnSpPr>
          <p:nvPr/>
        </p:nvCxnSpPr>
        <p:spPr>
          <a:xfrm flipV="1">
            <a:off x="6881953" y="2456421"/>
            <a:ext cx="210759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855843024"/>
      </p:ext>
    </p:extLst>
  </p:cSld>
  <p:clrMapOvr>
    <a:masterClrMapping/>
  </p:clrMapOvr>
  <mc:AlternateContent>
    <mc:Choice Requires="p14">
      <p:transition advTm="3000" p14:dur="700" spd="med">
        <p:fade/>
      </p:transition>
    </mc:Choice>
    <mc:Fallback>
      <p:transition advTm="3000"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绿桔">
      <a:dk1>
        <a:srgbClr val="182930"/>
      </a:dk1>
      <a:lt1>
        <a:sysClr val="window" lastClr="FFFFFF"/>
      </a:lt1>
      <a:dk2>
        <a:srgbClr val="21393B"/>
      </a:dk2>
      <a:lt2>
        <a:srgbClr val="E7E6E6"/>
      </a:lt2>
      <a:accent1>
        <a:srgbClr val="3EACA7"/>
      </a:accent1>
      <a:accent2>
        <a:srgbClr val="182930"/>
      </a:accent2>
      <a:accent3>
        <a:srgbClr val="F19244"/>
      </a:accent3>
      <a:accent4>
        <a:srgbClr val="286E72"/>
      </a:accent4>
      <a:accent5>
        <a:srgbClr val="21393B"/>
      </a:accent5>
      <a:accent6>
        <a:srgbClr val="DF7117"/>
      </a:accent6>
      <a:hlink>
        <a:srgbClr val="0563C1"/>
      </a:hlink>
      <a:folHlink>
        <a:srgbClr val="954F72"/>
      </a:folHlink>
    </a:clrScheme>
    <a:fontScheme name="2016公司年度总结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1B12A1D5-3409-534B-B3CA-2F4E2665D420}" name="[PPTonna]九型人格母版" vid="{2890B451-2E7B-1041-8AC1-F2A00678041C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351</Paragraphs>
  <Slides>38</Slides>
  <Notes>3</Notes>
  <TotalTime>635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51">
      <vt:lpstr>Arial</vt:lpstr>
      <vt:lpstr>Arial Black</vt:lpstr>
      <vt:lpstr>微软雅黑</vt:lpstr>
      <vt:lpstr>Calibri Light</vt:lpstr>
      <vt:lpstr>Calibri</vt:lpstr>
      <vt:lpstr>等线 Light</vt:lpstr>
      <vt:lpstr>等线</vt:lpstr>
      <vt:lpstr>Heiti SC Light</vt:lpstr>
      <vt:lpstr>Times New Roman</vt:lpstr>
      <vt:lpstr>方正粗倩简体</vt:lpstr>
      <vt:lpstr>宋体</vt:lpstr>
      <vt:lpstr>Wingdings</vt:lpstr>
      <vt:lpstr>Office 主题​​</vt:lpstr>
      <vt:lpstr>九型人格培训</vt:lpstr>
      <vt:lpstr>PowerPoint Presentation</vt:lpstr>
      <vt:lpstr>PowerPoint Presentation</vt:lpstr>
      <vt:lpstr>九型人格性格型态</vt:lpstr>
      <vt:lpstr>九型人格学</vt:lpstr>
      <vt:lpstr>九型人格学</vt:lpstr>
      <vt:lpstr>九型人格学特征</vt:lpstr>
      <vt:lpstr>九型人格学</vt:lpstr>
      <vt:lpstr>九型人格自我意识</vt:lpstr>
      <vt:lpstr>九型人格行为目标</vt:lpstr>
      <vt:lpstr>九型人格根本需求（力量来源）</vt:lpstr>
      <vt:lpstr>九型人格根本恐惧（抗拒来源）</vt:lpstr>
      <vt:lpstr>学习九型人格的禁忌</vt:lpstr>
      <vt:lpstr>“情感型”性格特征</vt:lpstr>
      <vt:lpstr>助人型－性格特征</vt:lpstr>
      <vt:lpstr>助人型－性格变化</vt:lpstr>
      <vt:lpstr>成就型－性格特征</vt:lpstr>
      <vt:lpstr>成就型－性格变化</vt:lpstr>
      <vt:lpstr>浪漫型－性格特征</vt:lpstr>
      <vt:lpstr>浪漫型－性格变化</vt:lpstr>
      <vt:lpstr>“理性型”性格特征</vt:lpstr>
      <vt:lpstr>思想型－性格特征</vt:lpstr>
      <vt:lpstr>思想型－性格变化</vt:lpstr>
      <vt:lpstr>忠诚型－性格特征</vt:lpstr>
      <vt:lpstr>忠诚型－性格变化</vt:lpstr>
      <vt:lpstr>活泼型－性格特征</vt:lpstr>
      <vt:lpstr>活泼型－性格变化</vt:lpstr>
      <vt:lpstr>“本能型”性格特征</vt:lpstr>
      <vt:lpstr>领袖型－性格特征</vt:lpstr>
      <vt:lpstr>领袖型－性格变化</vt:lpstr>
      <vt:lpstr>和平型－性格特征</vt:lpstr>
      <vt:lpstr>和平型－性格变化</vt:lpstr>
      <vt:lpstr>完美型－性格特征</vt:lpstr>
      <vt:lpstr>完美型－性格变化</vt:lpstr>
      <vt:lpstr>九型人格的比喻</vt:lpstr>
      <vt:lpstr>主题设置</vt:lpstr>
      <vt:lpstr>使用帮助</vt:lpstr>
      <vt:lpstr>Contact me!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2015-12-05T05:52:05Z</dcterms:created>
  <cp:lastModifiedBy>优品PPT</cp:lastModifiedBy>
  <dcterms:modified xsi:type="dcterms:W3CDTF">2021-08-20T11:16:05Z</dcterms:modified>
  <cp:revision>60</cp:revision>
  <dc:title>PowerPoint 演示文稿</dc:title>
</cp:coreProperties>
</file>