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48" r:id="rId1"/>
    <p:sldMasterId id="2147483656" r:id="rId2"/>
    <p:sldMasterId id="2147483660" r:id="rId3"/>
  </p:sldMasterIdLst>
  <p:notesMasterIdLst>
    <p:notesMasterId r:id="rId4"/>
  </p:notesMasterIdLst>
  <p:sldIdLst>
    <p:sldId id="256" r:id="rId5"/>
    <p:sldId id="257" r:id="rId6"/>
    <p:sldId id="258" r:id="rId7"/>
    <p:sldId id="259" r:id="rId8"/>
    <p:sldId id="260" r:id="rId9"/>
    <p:sldId id="261" r:id="rId10"/>
    <p:sldId id="262" r:id="rId11"/>
    <p:sldId id="282" r:id="rId12"/>
    <p:sldId id="264" r:id="rId13"/>
    <p:sldId id="265" r:id="rId14"/>
    <p:sldId id="266" r:id="rId15"/>
    <p:sldId id="267" r:id="rId16"/>
    <p:sldId id="268" r:id="rId17"/>
    <p:sldId id="269" r:id="rId18"/>
    <p:sldId id="270" r:id="rId19"/>
    <p:sldId id="283" r:id="rId20"/>
    <p:sldId id="272" r:id="rId21"/>
    <p:sldId id="273" r:id="rId22"/>
    <p:sldId id="284" r:id="rId23"/>
    <p:sldId id="275" r:id="rId24"/>
    <p:sldId id="276" r:id="rId25"/>
    <p:sldId id="277" r:id="rId26"/>
    <p:sldId id="285" r:id="rId27"/>
    <p:sldId id="279" r:id="rId28"/>
    <p:sldId id="280" r:id="rId29"/>
    <p:sldId id="286" r:id="rId30"/>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snapToGrid="0">
      <p:cViewPr varScale="1">
        <p:scale>
          <a:sx n="108" d="100"/>
          <a:sy n="108" d="100"/>
        </p:scale>
        <p:origin x="678" y="114"/>
      </p:cViewPr>
      <p:guideLst>
        <p:guide orient="horz" pos="2160"/>
        <p:guide pos="3840"/>
      </p:guideLst>
    </p:cSldViewPr>
  </p:slideViewPr>
  <p:notesTextViewPr>
    <p:cViewPr>
      <p:scale>
        <a:sx n="1" d="1"/>
        <a:sy n="1" d="1"/>
      </p:scale>
      <p:origin x="0" y="0"/>
    </p:cViewPr>
  </p:notesTextViewPr>
  <p:notesViewPr>
    <p:cSldViewPr snapToGrid="0" showGuides="1">
      <p:cViewPr varScale="1">
        <p:scale>
          <a:sx n="87" d="100"/>
          <a:sy n="87" d="100"/>
        </p:scale>
        <p:origin x="1656" y="72"/>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3.xml" Type="http://schemas.openxmlformats.org/officeDocument/2006/relationships/slideMaster"/><Relationship Id="rId30" Target="slides/slide26.xml" Type="http://schemas.openxmlformats.org/officeDocument/2006/relationships/slide"/><Relationship Id="rId31" Target="tags/tag7.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4B6F2E-F489-434E-9874-D26615C7E79C}" type="datetimeFigureOut">
              <a:rPr lang="zh-CN" altLang="en-US" smtClean="0"/>
              <a:t>2021/6/11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014ADC-8952-45C8-A8A4-7D385A8E8019}" type="slidenum">
              <a:rPr lang="zh-CN" altLang="en-US" smtClean="0"/>
              <a:t>‹#›</a:t>
            </a:fld>
            <a:endParaRPr lang="zh-CN" altLang="en-US"/>
          </a:p>
        </p:txBody>
      </p:sp>
    </p:spTree>
    <p:extLst>
      <p:ext uri="{BB962C8B-B14F-4D97-AF65-F5344CB8AC3E}">
        <p14:creationId val="1923428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71645574"/>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5785255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251088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http://www.1ppt.com/xiazai/" TargetMode="External" Type="http://schemas.openxmlformats.org/officeDocument/2006/relationships/hyperlink"/><Relationship Id="rId2"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03B4CD5-61CC-4CF0-9F7B-5CD3E4A6ADB8}" type="datetimeFigureOut">
              <a:rPr lang="zh-CN" altLang="en-US" smtClean="0"/>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E38AB34-34DA-43B1-84EB-01FEEEEB8AF1}" type="slidenum">
              <a:rPr lang="zh-CN" altLang="en-US" smtClean="0"/>
              <a:t>‹#›</a:t>
            </a:fld>
            <a:endParaRPr lang="zh-CN" altLang="en-US"/>
          </a:p>
        </p:txBody>
      </p:sp>
    </p:spTree>
    <p:extLst>
      <p:ext uri="{BB962C8B-B14F-4D97-AF65-F5344CB8AC3E}">
        <p14:creationId val="1924025087"/>
      </p:ext>
    </p:extLst>
  </p:cSld>
  <p:clrMapOvr>
    <a:masterClrMapping/>
  </p:clrMapOvr>
  <p:transition spd="slow" advTm="3000">
    <p:cove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20327928"/>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9208160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9343434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6048780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6017515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7633102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9717808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5602355"/>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3105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180696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03B4CD5-61CC-4CF0-9F7B-5CD3E4A6ADB8}" type="datetimeFigureOut">
              <a:rPr lang="zh-CN" altLang="en-US" smtClean="0"/>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E38AB34-34DA-43B1-84EB-01FEEEEB8AF1}" type="slidenum">
              <a:rPr lang="zh-CN" altLang="en-US" smtClean="0"/>
              <a:t>‹#›</a:t>
            </a:fld>
            <a:endParaRPr lang="zh-CN" altLang="en-US"/>
          </a:p>
        </p:txBody>
      </p:sp>
    </p:spTree>
    <p:extLst>
      <p:ext uri="{BB962C8B-B14F-4D97-AF65-F5344CB8AC3E}">
        <p14:creationId val="687819749"/>
      </p:ext>
    </p:extLst>
  </p:cSld>
  <p:clrMapOvr>
    <a:masterClrMapping/>
  </p:clrMapOvr>
  <p:transition spd="slow" advTm="3000">
    <p:cove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1_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03B4CD5-61CC-4CF0-9F7B-5CD3E4A6ADB8}" type="datetimeFigureOut">
              <a:rPr lang="zh-CN" altLang="en-US" smtClean="0"/>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E38AB34-34DA-43B1-84EB-01FEEEEB8AF1}" type="slidenum">
              <a:rPr lang="zh-CN" altLang="en-US" smtClean="0"/>
              <a:t>‹#›</a:t>
            </a:fld>
            <a:endParaRPr lang="zh-CN" altLang="en-US"/>
          </a:p>
        </p:txBody>
      </p:sp>
      <p:sp>
        <p:nvSpPr>
          <p:cNvPr id="8" name="TextBox 7"/>
          <p:cNvSpPr txBox="1"/>
          <p:nvPr userDrawn="1"/>
        </p:nvSpPr>
        <p:spPr>
          <a:xfrm>
            <a:off x="1780704" y="6525239"/>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black"/>
                </a:solidFill>
                <a:effectLst/>
                <a:uLnTx/>
                <a:uFillTx/>
                <a:hlinkClick r:id="rId1"/>
              </a:rPr>
              <a:t>PPT</a:t>
            </a:r>
            <a:r>
              <a:rPr kumimoji="0" lang="zh-CN" altLang="en-US" sz="100" b="0" i="0" u="none" strike="noStrike" kern="0" cap="none" spc="0" normalizeH="0" baseline="0" noProof="0" smtClean="0">
                <a:ln>
                  <a:noFill/>
                </a:ln>
                <a:solidFill>
                  <a:prstClr val="black"/>
                </a:solidFill>
                <a:effectLst/>
                <a:uLnTx/>
                <a:uFillTx/>
                <a:hlinkClick r:id="rId1"/>
              </a:rPr>
              <a:t>下载</a:t>
            </a:r>
            <a:r>
              <a:rPr kumimoji="0" lang="zh-CN" altLang="en-US" sz="100" b="0" i="0" u="none" strike="noStrike" kern="0" cap="none" spc="0" normalizeH="0" baseline="0" noProof="0" smtClean="0">
                <a:ln>
                  <a:noFill/>
                </a:ln>
                <a:solidFill>
                  <a:prstClr val="black"/>
                </a:solidFill>
                <a:effectLst/>
                <a:uLnTx/>
                <a:uFillTx/>
              </a:rPr>
              <a:t> </a:t>
            </a:r>
            <a:r>
              <a:rPr kumimoji="0" lang="en-US" altLang="zh-CN" sz="100" b="0" i="0" u="none" strike="noStrike" kern="0" cap="none" spc="0" normalizeH="0" baseline="0" noProof="0" smtClean="0">
                <a:ln>
                  <a:noFill/>
                </a:ln>
                <a:solidFill>
                  <a:prstClr val="black"/>
                </a:solidFill>
                <a:effectLst/>
                <a:uLnTx/>
                <a:uFillTx/>
              </a:rPr>
              <a:t>http://www.1ppt.com/xiazai/</a:t>
            </a:r>
          </a:p>
        </p:txBody>
      </p:sp>
    </p:spTree>
    <p:extLst>
      <p:ext uri="{BB962C8B-B14F-4D97-AF65-F5344CB8AC3E}">
        <p14:creationId val="2999510662"/>
      </p:ext>
    </p:extLst>
  </p:cSld>
  <p:clrMapOvr>
    <a:masterClrMapping/>
  </p:clrMapOvr>
  <p:transition spd="slow" advTm="3000">
    <p:cove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F03B4CD5-61CC-4CF0-9F7B-5CD3E4A6ADB8}" type="datetimeFigureOut">
              <a:rPr lang="zh-CN" altLang="en-US" smtClean="0"/>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E38AB34-34DA-43B1-84EB-01FEEEEB8AF1}" type="slidenum">
              <a:rPr lang="zh-CN" altLang="en-US" smtClean="0"/>
              <a:t>‹#›</a:t>
            </a:fld>
            <a:endParaRPr lang="zh-CN" altLang="en-US"/>
          </a:p>
        </p:txBody>
      </p:sp>
    </p:spTree>
    <p:extLst>
      <p:ext uri="{BB962C8B-B14F-4D97-AF65-F5344CB8AC3E}">
        <p14:creationId val="4275980290"/>
      </p:ext>
    </p:extLst>
  </p:cSld>
  <p:clrMapOvr>
    <a:masterClrMapping/>
  </p:clrMapOvr>
  <p:transition spd="slow" advTm="3000">
    <p:cove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03B4CD5-61CC-4CF0-9F7B-5CD3E4A6ADB8}" type="datetimeFigureOut">
              <a:rPr lang="zh-CN" altLang="en-US" smtClean="0"/>
              <a:t>2021/6/11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E38AB34-34DA-43B1-84EB-01FEEEEB8AF1}" type="slidenum">
              <a:rPr lang="zh-CN" altLang="en-US" smtClean="0"/>
              <a:t>‹#›</a:t>
            </a:fld>
            <a:endParaRPr lang="zh-CN" altLang="en-US"/>
          </a:p>
        </p:txBody>
      </p:sp>
    </p:spTree>
    <p:extLst>
      <p:ext uri="{BB962C8B-B14F-4D97-AF65-F5344CB8AC3E}">
        <p14:creationId val="1463307958"/>
      </p:ext>
    </p:extLst>
  </p:cSld>
  <p:clrMapOvr>
    <a:masterClrMapping/>
  </p:clrMapOvr>
  <p:transition spd="slow" advTm="3000">
    <p:cove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2021/6/11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584249739"/>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2021/6/11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29438834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226323097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8772152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media/image1.jpeg" Type="http://schemas.openxmlformats.org/officeDocument/2006/relationships/image"/><Relationship Id="rId7"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6.xml" Type="http://schemas.openxmlformats.org/officeDocument/2006/relationships/slideLayout"/><Relationship Id="rId2" Target="../slideLayouts/slideLayout7.xml" Type="http://schemas.openxmlformats.org/officeDocument/2006/relationships/slideLayout"/><Relationship Id="rId3" Target="../slideLayouts/slideLayout8.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9.xml" Type="http://schemas.openxmlformats.org/officeDocument/2006/relationships/slideLayout"/><Relationship Id="rId10" Target="../slideLayouts/slideLayout18.xml" Type="http://schemas.openxmlformats.org/officeDocument/2006/relationships/slideLayout"/><Relationship Id="rId11" Target="../slideLayouts/slideLayout19.xml" Type="http://schemas.openxmlformats.org/officeDocument/2006/relationships/slideLayout"/><Relationship Id="rId12" Target="../theme/theme3.xml" Type="http://schemas.openxmlformats.org/officeDocument/2006/relationships/theme"/><Relationship Id="rId2" Target="../slideLayouts/slideLayout10.xml" Type="http://schemas.openxmlformats.org/officeDocument/2006/relationships/slideLayout"/><Relationship Id="rId3" Target="../slideLayouts/slideLayout11.xml" Type="http://schemas.openxmlformats.org/officeDocument/2006/relationships/slideLayout"/><Relationship Id="rId4" Target="../slideLayouts/slideLayout12.xml" Type="http://schemas.openxmlformats.org/officeDocument/2006/relationships/slideLayout"/><Relationship Id="rId5" Target="../slideLayouts/slideLayout13.xml" Type="http://schemas.openxmlformats.org/officeDocument/2006/relationships/slideLayout"/><Relationship Id="rId6" Target="../slideLayouts/slideLayout14.xml" Type="http://schemas.openxmlformats.org/officeDocument/2006/relationships/slideLayout"/><Relationship Id="rId7" Target="../slideLayouts/slideLayout15.xml" Type="http://schemas.openxmlformats.org/officeDocument/2006/relationships/slideLayout"/><Relationship Id="rId8" Target="../slideLayouts/slideLayout16.xml" Type="http://schemas.openxmlformats.org/officeDocument/2006/relationships/slideLayout"/><Relationship Id="rId9" Target="../slideLayouts/slideLayout17.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B4CD5-61CC-4CF0-9F7B-5CD3E4A6ADB8}" type="datetimeFigureOut">
              <a:rPr lang="zh-CN" altLang="en-US" smtClean="0"/>
              <a:t>2021/6/11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8AB34-34DA-43B1-84EB-01FEEEEB8AF1}" type="slidenum">
              <a:rPr lang="zh-CN" altLang="en-US" smtClean="0"/>
              <a:t>‹#›</a:t>
            </a:fld>
            <a:endParaRPr lang="zh-CN" altLang="en-US"/>
          </a:p>
        </p:txBody>
      </p:sp>
      <p:pic>
        <p:nvPicPr>
          <p:cNvPr id="9" name="图片 8">
            <a:extLst>
              <a:ext uri="{FF2B5EF4-FFF2-40B4-BE49-F238E27FC236}">
                <a16:creationId xmlns:a16="http://schemas.microsoft.com/office/drawing/2014/main" id="{AED40389-9626-416E-8742-292300074404}"/>
              </a:ext>
            </a:extLst>
          </p:cNvPr>
          <p:cNvPicPr>
            <a:picLocks noChangeAspect="1"/>
          </p:cNvPicPr>
          <p:nvPr userDrawn="1"/>
        </p:nvPicPr>
        <p:blipFill>
          <a:blip r:embed="rId6">
            <a:extLst>
              <a:ext uri="{28A0092B-C50C-407E-A947-70E740481C1C}">
                <a14:useLocalDpi val="0"/>
              </a:ext>
            </a:extLst>
          </a:blip>
          <a:stretch>
            <a:fillRect/>
          </a:stretch>
        </p:blipFill>
        <p:spPr>
          <a:xfrm>
            <a:off x="0" y="0"/>
            <a:ext cx="12192000" cy="6858000"/>
          </a:xfrm>
          <a:prstGeom prst="rect">
            <a:avLst/>
          </a:prstGeom>
        </p:spPr>
      </p:pic>
    </p:spTree>
    <p:extLst>
      <p:ext uri="{BB962C8B-B14F-4D97-AF65-F5344CB8AC3E}">
        <p14:creationId val="152813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1" r:id="rId4"/>
    <p:sldLayoutId id="2147483654" r:id="rId5"/>
  </p:sldLayoutIdLst>
  <p:transition spd="slow" advTm="3000">
    <p:cover/>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3631390871"/>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2021/6/11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20120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3.xml" Type="http://schemas.openxmlformats.org/officeDocument/2006/relationships/notesSlide"/><Relationship Id="rId3" Target="../media/image8.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9.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2.jpeg" Type="http://schemas.openxmlformats.org/officeDocument/2006/relationships/image"/><Relationship Id="rId3" Target="../media/image4.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10.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2.jpeg" Type="http://schemas.openxmlformats.org/officeDocument/2006/relationships/image"/><Relationship Id="rId3"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11.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12.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2.jpeg" Type="http://schemas.openxmlformats.org/officeDocument/2006/relationships/image"/><Relationship Id="rId3" Target="../media/image4.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13.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2.jpeg" Type="http://schemas.openxmlformats.org/officeDocument/2006/relationships/image"/><Relationship Id="rId3" Target="../media/image4.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5.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6.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2.jpeg" Type="http://schemas.openxmlformats.org/officeDocument/2006/relationships/image"/><Relationship Id="rId3" Target="../media/image4.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5.xml" Type="http://schemas.openxmlformats.org/officeDocument/2006/relationships/slideLayout"/><Relationship Id="rId2" Target="../tags/tag1.xml" Type="http://schemas.openxmlformats.org/officeDocument/2006/relationships/tags"/><Relationship Id="rId3" Target="../tags/tag2.xml" Type="http://schemas.openxmlformats.org/officeDocument/2006/relationships/tags"/><Relationship Id="rId4" Target="../tags/tag3.xml" Type="http://schemas.openxmlformats.org/officeDocument/2006/relationships/tags"/><Relationship Id="rId5" Target="../tags/tag4.xml" Type="http://schemas.openxmlformats.org/officeDocument/2006/relationships/tags"/><Relationship Id="rId6" Target="../tags/tag5.xml" Type="http://schemas.openxmlformats.org/officeDocument/2006/relationships/tags"/><Relationship Id="rId7" Target="../tags/tag6.xml" Type="http://schemas.openxmlformats.org/officeDocument/2006/relationships/tags"/><Relationship Id="rId8" Target="../media/image7.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 name="图片 4">
            <a:extLst>
              <a:ext uri="{FF2B5EF4-FFF2-40B4-BE49-F238E27FC236}">
                <a16:creationId xmlns:a16="http://schemas.microsoft.com/office/drawing/2014/main" id="{60B09C83-C6A3-4B68-ACBC-1621F6A0E6F4}"/>
              </a:ext>
            </a:extLst>
          </p:cNvPr>
          <p:cNvPicPr>
            <a:picLocks noChangeAspect="1"/>
          </p:cNvPicPr>
          <p:nvPr/>
        </p:nvPicPr>
        <p:blipFill>
          <a:blip r:embed="rId2">
            <a:extLst>
              <a:ext uri="{28A0092B-C50C-407E-A947-70E740481C1C}">
                <a14:useLocalDpi val="0"/>
              </a:ext>
            </a:extLst>
          </a:blip>
          <a:stretch>
            <a:fillRect/>
          </a:stretch>
        </p:blipFill>
        <p:spPr>
          <a:xfrm>
            <a:off x="0" y="0"/>
            <a:ext cx="12192000" cy="6858000"/>
          </a:xfrm>
          <a:prstGeom prst="rect">
            <a:avLst/>
          </a:prstGeom>
        </p:spPr>
      </p:pic>
      <p:sp>
        <p:nvSpPr>
          <p:cNvPr id="4" name="PA-矩形 4">
            <a:extLst>
              <a:ext uri="{FF2B5EF4-FFF2-40B4-BE49-F238E27FC236}">
                <a16:creationId xmlns:a16="http://schemas.microsoft.com/office/drawing/2014/main" id="{62F7A001-0942-4B5F-BDD9-753AE7308238}"/>
              </a:ext>
            </a:extLst>
          </p:cNvPr>
          <p:cNvSpPr txBox="1">
            <a:spLocks noChangeArrowheads="1"/>
          </p:cNvSpPr>
          <p:nvPr/>
        </p:nvSpPr>
        <p:spPr bwMode="auto">
          <a:xfrm>
            <a:off x="6569020" y="4255776"/>
            <a:ext cx="1919758" cy="34805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09" compatLnSpc="1" lIns="91419" numCol="1" rIns="91419" tIns="45709"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defTabSz="914400" eaLnBrk="1" fontAlgn="base" hangingPunct="1" indent="0" latinLnBrk="0" lvl="0" marL="0" marR="0">
              <a:buClrTx/>
              <a:buSzTx/>
              <a:buFontTx/>
              <a:buNone/>
              <a:defRPr/>
            </a:pPr>
            <a:r>
              <a:rPr altLang="en-US" b="0" kern="0" lang="zh-CN" sz="1400">
                <a:solidFill>
                  <a:schemeClr val="tx1"/>
                </a:solidFill>
                <a:latin typeface="+mn-lt"/>
                <a:ea typeface="+mn-ea"/>
                <a:cs typeface="+mn-ea"/>
                <a:sym typeface="+mn-lt"/>
              </a:rPr>
              <a:t>主讲人：优页PPT</a:t>
            </a:r>
          </a:p>
        </p:txBody>
      </p:sp>
      <p:sp>
        <p:nvSpPr>
          <p:cNvPr id="6" name="PA-矩形 4">
            <a:extLst>
              <a:ext uri="{FF2B5EF4-FFF2-40B4-BE49-F238E27FC236}">
                <a16:creationId xmlns:a16="http://schemas.microsoft.com/office/drawing/2014/main" id="{778EEB38-6A01-4310-9B9C-17205689B922}"/>
              </a:ext>
            </a:extLst>
          </p:cNvPr>
          <p:cNvSpPr txBox="1">
            <a:spLocks noChangeArrowheads="1"/>
          </p:cNvSpPr>
          <p:nvPr/>
        </p:nvSpPr>
        <p:spPr bwMode="auto">
          <a:xfrm>
            <a:off x="8108849" y="4255776"/>
            <a:ext cx="1552823" cy="34143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09" compatLnSpc="1" lIns="91419" numCol="1" rIns="91419" tIns="45709"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fontAlgn="base" lvl="0">
              <a:defRPr/>
            </a:pPr>
            <a:r>
              <a:rPr altLang="en-US" b="0" kern="0" lang="zh-CN" sz="1400">
                <a:solidFill>
                  <a:schemeClr val="tx1"/>
                </a:solidFill>
                <a:latin typeface="+mn-lt"/>
                <a:ea typeface="+mn-ea"/>
                <a:cs typeface="+mn-ea"/>
                <a:sym typeface="+mn-lt"/>
              </a:rPr>
              <a:t>时间：20XX</a:t>
            </a:r>
          </a:p>
        </p:txBody>
      </p:sp>
      <p:sp>
        <p:nvSpPr>
          <p:cNvPr id="8" name="文本框 37">
            <a:extLst>
              <a:ext uri="{FF2B5EF4-FFF2-40B4-BE49-F238E27FC236}">
                <a16:creationId xmlns:a16="http://schemas.microsoft.com/office/drawing/2014/main" id="{ABE122BC-0325-424C-9128-402D07F8C366}"/>
              </a:ext>
            </a:extLst>
          </p:cNvPr>
          <p:cNvSpPr txBox="1"/>
          <p:nvPr/>
        </p:nvSpPr>
        <p:spPr>
          <a:xfrm>
            <a:off x="1786174" y="1534431"/>
            <a:ext cx="6659880" cy="1432560"/>
          </a:xfrm>
          <a:prstGeom prst="rect">
            <a:avLst/>
          </a:prstGeom>
        </p:spPr>
        <p:txBody>
          <a:bodyPr wrap="none">
            <a:spAutoFit/>
          </a:bodyPr>
          <a:lstStyle>
            <a:defPPr>
              <a:defRPr lang="zh-CN"/>
            </a:defPPr>
            <a:lvl1pPr algn="ctr" defTabSz="609600" fontAlgn="auto" indent="0" lvl="0" marR="0">
              <a:lnSpc>
                <a:spcPct val="100000"/>
              </a:lnSpc>
              <a:spcBef>
                <a:spcPct val="0"/>
              </a:spcBef>
              <a:spcAft>
                <a:spcPct val="0"/>
              </a:spcAft>
              <a:buClrTx/>
              <a:buSzTx/>
              <a:buFontTx/>
              <a:buNone/>
              <a:defRPr b="1" baseline="0" cap="none" i="0" kumimoji="0" normalizeH="0" spc="0" strike="noStrike" sz="8000" u="none">
                <a:ln w="19050">
                  <a:solidFill>
                    <a:prstClr val="white"/>
                  </a:solidFill>
                </a:ln>
                <a:gradFill flip="none" rotWithShape="1">
                  <a:gsLst>
                    <a:gs pos="0">
                      <a:srgbClr val="E57E20"/>
                    </a:gs>
                    <a:gs pos="71000">
                      <a:srgbClr val="D83417"/>
                    </a:gs>
                  </a:gsLst>
                  <a:lin ang="5400000" scaled="1"/>
                </a:gradFill>
                <a:effectLst>
                  <a:outerShdw algn="tl" blurRad="38100" dir="2700000" dist="38100">
                    <a:srgbClr val="000000">
                      <a:alpha val="43137"/>
                    </a:srgbClr>
                  </a:outerShdw>
                </a:effectLst>
                <a:uLnTx/>
                <a:uFillTx/>
                <a:latin charset="-122" panose="020b0503020204020204" pitchFamily="34" typeface="微软雅黑"/>
                <a:ea charset="-122" panose="020b0503020204020204" pitchFamily="34" typeface="微软雅黑"/>
              </a:defRPr>
            </a:lvl1pPr>
          </a:lstStyle>
          <a:p>
            <a:pPr algn="l"/>
            <a:r>
              <a:rPr altLang="en-US" b="0" lang="zh-CN" spc="-300" sz="8800">
                <a:ln w="19050">
                  <a:noFill/>
                </a:ln>
                <a:solidFill>
                  <a:srgbClr val="C2191F"/>
                </a:solidFill>
                <a:latin charset="-122" panose="02000000000000000000" pitchFamily="2" typeface="方正粗黑宋简体"/>
                <a:ea charset="-122" panose="02000000000000000000" pitchFamily="2" typeface="方正粗黑宋简体"/>
                <a:cs typeface="+mn-ea"/>
                <a:sym typeface="+mn-lt"/>
              </a:rPr>
              <a:t>消除事故隐患</a:t>
            </a:r>
          </a:p>
        </p:txBody>
      </p:sp>
      <p:sp>
        <p:nvSpPr>
          <p:cNvPr id="10" name="文本框 15">
            <a:extLst>
              <a:ext uri="{FF2B5EF4-FFF2-40B4-BE49-F238E27FC236}">
                <a16:creationId xmlns:a16="http://schemas.microsoft.com/office/drawing/2014/main" id="{2D60FBC2-3EC9-4AA6-AFAC-02B1CAB024C1}"/>
              </a:ext>
            </a:extLst>
          </p:cNvPr>
          <p:cNvSpPr txBox="1"/>
          <p:nvPr/>
        </p:nvSpPr>
        <p:spPr>
          <a:xfrm>
            <a:off x="3961684" y="2372396"/>
            <a:ext cx="4983480" cy="1097280"/>
          </a:xfrm>
          <a:prstGeom prst="rect">
            <a:avLst/>
          </a:prstGeom>
          <a:noFill/>
        </p:spPr>
        <p:txBody>
          <a:bodyPr wrap="none">
            <a:spAutoFit/>
          </a:bodyPr>
          <a:lstStyle>
            <a:defPPr>
              <a:defRPr lang="zh-CN"/>
            </a:defPPr>
            <a:lvl1pPr algn="ctr" defTabSz="609600" fontAlgn="auto" indent="0" lvl="0" marR="0">
              <a:lnSpc>
                <a:spcPct val="100000"/>
              </a:lnSpc>
              <a:spcBef>
                <a:spcPct val="0"/>
              </a:spcBef>
              <a:spcAft>
                <a:spcPct val="0"/>
              </a:spcAft>
              <a:buClrTx/>
              <a:buSzTx/>
              <a:buFontTx/>
              <a:buNone/>
              <a:defRPr b="1" baseline="0" cap="none" i="0" kumimoji="0" normalizeH="0" spc="0" strike="noStrike" sz="8000" u="none">
                <a:ln w="19050">
                  <a:solidFill>
                    <a:prstClr val="white"/>
                  </a:solidFill>
                </a:ln>
                <a:gradFill flip="none" rotWithShape="1">
                  <a:gsLst>
                    <a:gs pos="0">
                      <a:srgbClr val="E57E20"/>
                    </a:gs>
                    <a:gs pos="71000">
                      <a:srgbClr val="D83417"/>
                    </a:gs>
                  </a:gsLst>
                  <a:lin ang="5400000" scaled="1"/>
                </a:gradFill>
                <a:effectLst>
                  <a:outerShdw algn="tl" blurRad="38100" dir="2700000" dist="38100">
                    <a:srgbClr val="000000">
                      <a:alpha val="43137"/>
                    </a:srgbClr>
                  </a:outerShdw>
                </a:effectLst>
                <a:uLnTx/>
                <a:uFillTx/>
                <a:latin charset="-122" panose="020b0503020204020204" pitchFamily="34" typeface="微软雅黑"/>
                <a:ea charset="-122" panose="020b0503020204020204" pitchFamily="34" typeface="微软雅黑"/>
              </a:defRPr>
            </a:lvl1pPr>
          </a:lstStyle>
          <a:p>
            <a:pPr algn="l"/>
            <a:r>
              <a:rPr altLang="en-US" b="0" lang="zh-CN" spc="-300" sz="6600">
                <a:ln w="19050">
                  <a:noFill/>
                </a:ln>
                <a:solidFill>
                  <a:srgbClr val="C2191F"/>
                </a:solidFill>
                <a:latin charset="-122" panose="02000000000000000000" pitchFamily="2" typeface="方正粗黑宋简体"/>
                <a:ea charset="-122" panose="02000000000000000000" pitchFamily="2" typeface="方正粗黑宋简体"/>
                <a:cs typeface="+mn-ea"/>
                <a:sym typeface="+mn-lt"/>
              </a:rPr>
              <a:t>筑牢安全防线</a:t>
            </a:r>
          </a:p>
        </p:txBody>
      </p:sp>
      <p:sp>
        <p:nvSpPr>
          <p:cNvPr id="11" name="PA-矩形 4">
            <a:extLst>
              <a:ext uri="{FF2B5EF4-FFF2-40B4-BE49-F238E27FC236}">
                <a16:creationId xmlns:a16="http://schemas.microsoft.com/office/drawing/2014/main" id="{00CF69E3-0864-435B-8B33-AB883FA7E2F9}"/>
              </a:ext>
            </a:extLst>
          </p:cNvPr>
          <p:cNvSpPr txBox="1">
            <a:spLocks noChangeArrowheads="1"/>
          </p:cNvSpPr>
          <p:nvPr/>
        </p:nvSpPr>
        <p:spPr bwMode="auto">
          <a:xfrm>
            <a:off x="3534573" y="3850841"/>
            <a:ext cx="5662495" cy="34805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09" compatLnSpc="1" lIns="91419" numCol="1" rIns="91419" tIns="45709"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dist" fontAlgn="base" lvl="0">
              <a:defRPr/>
            </a:pPr>
            <a:r>
              <a:rPr altLang="en-US" b="0" kern="0" lang="zh-CN" sz="1800">
                <a:solidFill>
                  <a:schemeClr val="tx1"/>
                </a:solidFill>
                <a:latin typeface="+mn-lt"/>
                <a:ea typeface="+mn-ea"/>
                <a:cs typeface="+mn-ea"/>
                <a:sym typeface="+mn-lt"/>
              </a:rPr>
              <a:t>安全生产，人人有责。遵章守纪，保障安全</a:t>
            </a:r>
          </a:p>
        </p:txBody>
      </p:sp>
    </p:spTree>
    <p:extLst>
      <p:ext uri="{BB962C8B-B14F-4D97-AF65-F5344CB8AC3E}">
        <p14:creationId val="1447892072"/>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150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500" fill="hold" id="7"/>
                                        <p:tgtEl>
                                          <p:spTgt spid="8"/>
                                        </p:tgtEl>
                                        <p:attrNameLst>
                                          <p:attrName>ppt_x</p:attrName>
                                        </p:attrNameLst>
                                      </p:cBhvr>
                                      <p:tavLst>
                                        <p:tav tm="0">
                                          <p:val>
                                            <p:strVal val="#ppt_x"/>
                                          </p:val>
                                        </p:tav>
                                        <p:tav tm="100000">
                                          <p:val>
                                            <p:strVal val="#ppt_x"/>
                                          </p:val>
                                        </p:tav>
                                      </p:tavLst>
                                    </p:anim>
                                    <p:anim calcmode="lin" valueType="num">
                                      <p:cBhvr additive="base">
                                        <p:cTn dur="500" fill="hold" id="8"/>
                                        <p:tgtEl>
                                          <p:spTgt spid="8"/>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1500"/>
                                  </p:stCondLst>
                                  <p:childTnLst>
                                    <p:set>
                                      <p:cBhvr>
                                        <p:cTn dur="1" fill="hold" id="10">
                                          <p:stCondLst>
                                            <p:cond delay="0"/>
                                          </p:stCondLst>
                                        </p:cTn>
                                        <p:tgtEl>
                                          <p:spTgt spid="10"/>
                                        </p:tgtEl>
                                        <p:attrNameLst>
                                          <p:attrName>style.visibility</p:attrName>
                                        </p:attrNameLst>
                                      </p:cBhvr>
                                      <p:to>
                                        <p:strVal val="visible"/>
                                      </p:to>
                                    </p:set>
                                    <p:anim calcmode="lin" valueType="num">
                                      <p:cBhvr additive="base">
                                        <p:cTn dur="500" fill="hold" id="11"/>
                                        <p:tgtEl>
                                          <p:spTgt spid="10"/>
                                        </p:tgtEl>
                                        <p:attrNameLst>
                                          <p:attrName>ppt_x</p:attrName>
                                        </p:attrNameLst>
                                      </p:cBhvr>
                                      <p:tavLst>
                                        <p:tav tm="0">
                                          <p:val>
                                            <p:strVal val="#ppt_x"/>
                                          </p:val>
                                        </p:tav>
                                        <p:tav tm="100000">
                                          <p:val>
                                            <p:strVal val="#ppt_x"/>
                                          </p:val>
                                        </p:tav>
                                      </p:tavLst>
                                    </p:anim>
                                    <p:anim calcmode="lin" valueType="num">
                                      <p:cBhvr additive="base">
                                        <p:cTn dur="500" fill="hold" id="12"/>
                                        <p:tgtEl>
                                          <p:spTgt spid="10"/>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2000"/>
                                  </p:stCondLst>
                                  <p:childTnLst>
                                    <p:set>
                                      <p:cBhvr>
                                        <p:cTn dur="1" fill="hold" id="14">
                                          <p:stCondLst>
                                            <p:cond delay="0"/>
                                          </p:stCondLst>
                                        </p:cTn>
                                        <p:tgtEl>
                                          <p:spTgt spid="11"/>
                                        </p:tgtEl>
                                        <p:attrNameLst>
                                          <p:attrName>style.visibility</p:attrName>
                                        </p:attrNameLst>
                                      </p:cBhvr>
                                      <p:to>
                                        <p:strVal val="visible"/>
                                      </p:to>
                                    </p:set>
                                    <p:anim calcmode="lin" valueType="num">
                                      <p:cBhvr additive="base">
                                        <p:cTn dur="500" fill="hold" id="15"/>
                                        <p:tgtEl>
                                          <p:spTgt spid="11"/>
                                        </p:tgtEl>
                                        <p:attrNameLst>
                                          <p:attrName>ppt_x</p:attrName>
                                        </p:attrNameLst>
                                      </p:cBhvr>
                                      <p:tavLst>
                                        <p:tav tm="0">
                                          <p:val>
                                            <p:strVal val="#ppt_x"/>
                                          </p:val>
                                        </p:tav>
                                        <p:tav tm="100000">
                                          <p:val>
                                            <p:strVal val="#ppt_x"/>
                                          </p:val>
                                        </p:tav>
                                      </p:tavLst>
                                    </p:anim>
                                    <p:anim calcmode="lin" valueType="num">
                                      <p:cBhvr additive="base">
                                        <p:cTn dur="500" fill="hold" id="16"/>
                                        <p:tgtEl>
                                          <p:spTgt spid="11"/>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2500"/>
                                  </p:stCondLst>
                                  <p:childTnLst>
                                    <p:set>
                                      <p:cBhvr>
                                        <p:cTn dur="1" fill="hold" id="18">
                                          <p:stCondLst>
                                            <p:cond delay="0"/>
                                          </p:stCondLst>
                                        </p:cTn>
                                        <p:tgtEl>
                                          <p:spTgt spid="4"/>
                                        </p:tgtEl>
                                        <p:attrNameLst>
                                          <p:attrName>style.visibility</p:attrName>
                                        </p:attrNameLst>
                                      </p:cBhvr>
                                      <p:to>
                                        <p:strVal val="visible"/>
                                      </p:to>
                                    </p:set>
                                    <p:anim calcmode="lin" valueType="num">
                                      <p:cBhvr additive="base">
                                        <p:cTn dur="500" fill="hold" id="19"/>
                                        <p:tgtEl>
                                          <p:spTgt spid="4"/>
                                        </p:tgtEl>
                                        <p:attrNameLst>
                                          <p:attrName>ppt_x</p:attrName>
                                        </p:attrNameLst>
                                      </p:cBhvr>
                                      <p:tavLst>
                                        <p:tav tm="0">
                                          <p:val>
                                            <p:strVal val="#ppt_x"/>
                                          </p:val>
                                        </p:tav>
                                        <p:tav tm="100000">
                                          <p:val>
                                            <p:strVal val="#ppt_x"/>
                                          </p:val>
                                        </p:tav>
                                      </p:tavLst>
                                    </p:anim>
                                    <p:anim calcmode="lin" valueType="num">
                                      <p:cBhvr additive="base">
                                        <p:cTn dur="500" fill="hold" id="20"/>
                                        <p:tgtEl>
                                          <p:spTgt spid="4"/>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2500"/>
                                  </p:stCondLst>
                                  <p:childTnLst>
                                    <p:set>
                                      <p:cBhvr>
                                        <p:cTn dur="1" fill="hold" id="22">
                                          <p:stCondLst>
                                            <p:cond delay="0"/>
                                          </p:stCondLst>
                                        </p:cTn>
                                        <p:tgtEl>
                                          <p:spTgt spid="6"/>
                                        </p:tgtEl>
                                        <p:attrNameLst>
                                          <p:attrName>style.visibility</p:attrName>
                                        </p:attrNameLst>
                                      </p:cBhvr>
                                      <p:to>
                                        <p:strVal val="visible"/>
                                      </p:to>
                                    </p:set>
                                    <p:anim calcmode="lin" valueType="num">
                                      <p:cBhvr additive="base">
                                        <p:cTn dur="500" fill="hold" id="23"/>
                                        <p:tgtEl>
                                          <p:spTgt spid="6"/>
                                        </p:tgtEl>
                                        <p:attrNameLst>
                                          <p:attrName>ppt_x</p:attrName>
                                        </p:attrNameLst>
                                      </p:cBhvr>
                                      <p:tavLst>
                                        <p:tav tm="0">
                                          <p:val>
                                            <p:strVal val="#ppt_x"/>
                                          </p:val>
                                        </p:tav>
                                        <p:tav tm="100000">
                                          <p:val>
                                            <p:strVal val="#ppt_x"/>
                                          </p:val>
                                        </p:tav>
                                      </p:tavLst>
                                    </p:anim>
                                    <p:anim calcmode="lin" valueType="num">
                                      <p:cBhvr additive="base">
                                        <p:cTn dur="500" fill="hold" id="24"/>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8"/>
      <p:bldP grpId="0" spid="10"/>
      <p:bldP grpId="0" spid="1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a:extLst>
              <a:ext uri="{FF2B5EF4-FFF2-40B4-BE49-F238E27FC236}">
                <a16:creationId xmlns:a16="http://schemas.microsoft.com/office/drawing/2014/main" id="{18EF07E3-F9BB-4E07-86DA-00DA017DDB8A}"/>
              </a:ext>
            </a:extLst>
          </p:cNvPr>
          <p:cNvGrpSpPr/>
          <p:nvPr/>
        </p:nvGrpSpPr>
        <p:grpSpPr>
          <a:xfrm>
            <a:off x="1461536" y="1252385"/>
            <a:ext cx="9201095" cy="873131"/>
            <a:chOff x="1131336" y="1690688"/>
            <a:chExt cx="9201095" cy="873131"/>
          </a:xfrm>
        </p:grpSpPr>
        <p:sp>
          <p:nvSpPr>
            <p:cNvPr id="4" name="矩形 3">
              <a:extLst>
                <a:ext uri="{FF2B5EF4-FFF2-40B4-BE49-F238E27FC236}">
                  <a16:creationId xmlns:a16="http://schemas.microsoft.com/office/drawing/2014/main" id="{9F8ECA2E-28A1-42FC-93CF-A8DAA7B0166F}"/>
                </a:ext>
              </a:extLst>
            </p:cNvPr>
            <p:cNvSpPr/>
            <p:nvPr/>
          </p:nvSpPr>
          <p:spPr>
            <a:xfrm flipH="1">
              <a:off x="1845785" y="1690688"/>
              <a:ext cx="8486646" cy="873131"/>
            </a:xfrm>
            <a:prstGeom prst="rect">
              <a:avLst/>
            </a:prstGeom>
            <a:gradFill>
              <a:gsLst>
                <a:gs pos="29000">
                  <a:schemeClr val="accent1">
                    <a:alpha val="0"/>
                  </a:schemeClr>
                </a:gs>
                <a:gs pos="100000">
                  <a:schemeClr val="accent1">
                    <a:alpha val="3000"/>
                  </a:schemeClr>
                </a:gs>
              </a:gsLst>
              <a:lin ang="0" scaled="0"/>
            </a:gradFill>
            <a:ln w="6350">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cs typeface="+mn-ea"/>
                <a:sym typeface="+mn-lt"/>
              </a:endParaRPr>
            </a:p>
          </p:txBody>
        </p:sp>
        <p:sp>
          <p:nvSpPr>
            <p:cNvPr id="5" name="矩形: 圆角 4">
              <a:extLst>
                <a:ext uri="{FF2B5EF4-FFF2-40B4-BE49-F238E27FC236}">
                  <a16:creationId xmlns:a16="http://schemas.microsoft.com/office/drawing/2014/main" id="{46B76F08-EBE9-4C1B-A25E-817216CE0F8D}"/>
                </a:ext>
              </a:extLst>
            </p:cNvPr>
            <p:cNvSpPr/>
            <p:nvPr/>
          </p:nvSpPr>
          <p:spPr bwMode="auto">
            <a:xfrm>
              <a:off x="1131336" y="1849495"/>
              <a:ext cx="1442681" cy="555517"/>
            </a:xfrm>
            <a:prstGeom prst="roundRect">
              <a:avLst>
                <a:gd fmla="val 0" name="adj"/>
              </a:avLst>
            </a:prstGeom>
            <a:solidFill>
              <a:srgbClr val="C30F0F"/>
            </a:solidFill>
            <a:ln>
              <a:no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lang="zh-CN">
                  <a:ln w="19050">
                    <a:noFill/>
                  </a:ln>
                  <a:solidFill>
                    <a:schemeClr val="bg1"/>
                  </a:solidFill>
                  <a:cs typeface="+mn-ea"/>
                  <a:sym typeface="+mn-lt"/>
                </a:rPr>
                <a:t>指导思想</a:t>
              </a:r>
            </a:p>
          </p:txBody>
        </p:sp>
        <p:sp>
          <p:nvSpPr>
            <p:cNvPr id="10" name="矩形 9">
              <a:extLst>
                <a:ext uri="{FF2B5EF4-FFF2-40B4-BE49-F238E27FC236}">
                  <a16:creationId xmlns:a16="http://schemas.microsoft.com/office/drawing/2014/main" id="{9E825B84-C50A-4F35-957F-D208FFCB8893}"/>
                </a:ext>
              </a:extLst>
            </p:cNvPr>
            <p:cNvSpPr/>
            <p:nvPr/>
          </p:nvSpPr>
          <p:spPr>
            <a:xfrm>
              <a:off x="2756819" y="1844184"/>
              <a:ext cx="7132769"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solidFill>
                    <a:prstClr val="black"/>
                  </a:solidFill>
                  <a:cs typeface="+mn-ea"/>
                  <a:sym typeface="+mn-lt"/>
                </a:rPr>
                <a:t>以习近平新时代中国特色社会主义思想为指导，深入学习宣传贯彻党的十九大和十九届二中、三中、四中全会精神。</a:t>
              </a:r>
            </a:p>
          </p:txBody>
        </p:sp>
      </p:grpSp>
      <p:grpSp>
        <p:nvGrpSpPr>
          <p:cNvPr id="19" name="组合 18">
            <a:extLst>
              <a:ext uri="{FF2B5EF4-FFF2-40B4-BE49-F238E27FC236}">
                <a16:creationId xmlns:a16="http://schemas.microsoft.com/office/drawing/2014/main" id="{2342F3B4-9A67-4597-9EDF-C85CF363A3F2}"/>
              </a:ext>
            </a:extLst>
          </p:cNvPr>
          <p:cNvGrpSpPr/>
          <p:nvPr/>
        </p:nvGrpSpPr>
        <p:grpSpPr>
          <a:xfrm>
            <a:off x="1461536" y="2254224"/>
            <a:ext cx="9201095" cy="873131"/>
            <a:chOff x="1131336" y="2678459"/>
            <a:chExt cx="9201095" cy="873131"/>
          </a:xfrm>
        </p:grpSpPr>
        <p:sp>
          <p:nvSpPr>
            <p:cNvPr id="11" name="矩形 10">
              <a:extLst>
                <a:ext uri="{FF2B5EF4-FFF2-40B4-BE49-F238E27FC236}">
                  <a16:creationId xmlns:a16="http://schemas.microsoft.com/office/drawing/2014/main" id="{5C3997A5-3C2F-4FE7-91DF-655D8B33AEA3}"/>
                </a:ext>
              </a:extLst>
            </p:cNvPr>
            <p:cNvSpPr/>
            <p:nvPr/>
          </p:nvSpPr>
          <p:spPr>
            <a:xfrm flipH="1">
              <a:off x="1845785" y="2678459"/>
              <a:ext cx="8486646" cy="873131"/>
            </a:xfrm>
            <a:prstGeom prst="rect">
              <a:avLst/>
            </a:prstGeom>
            <a:gradFill>
              <a:gsLst>
                <a:gs pos="29000">
                  <a:schemeClr val="accent1">
                    <a:alpha val="0"/>
                  </a:schemeClr>
                </a:gs>
                <a:gs pos="100000">
                  <a:schemeClr val="accent1">
                    <a:alpha val="3000"/>
                  </a:schemeClr>
                </a:gs>
              </a:gsLst>
              <a:lin ang="0" scaled="0"/>
            </a:gradFill>
            <a:ln w="6350">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cs typeface="+mn-ea"/>
                <a:sym typeface="+mn-lt"/>
              </a:endParaRPr>
            </a:p>
          </p:txBody>
        </p:sp>
        <p:sp>
          <p:nvSpPr>
            <p:cNvPr id="6" name="矩形: 圆角 5">
              <a:extLst>
                <a:ext uri="{FF2B5EF4-FFF2-40B4-BE49-F238E27FC236}">
                  <a16:creationId xmlns:a16="http://schemas.microsoft.com/office/drawing/2014/main" id="{1C202D1D-862D-4D85-8E5D-36797047BE6C}"/>
                </a:ext>
              </a:extLst>
            </p:cNvPr>
            <p:cNvSpPr/>
            <p:nvPr/>
          </p:nvSpPr>
          <p:spPr bwMode="auto">
            <a:xfrm>
              <a:off x="1131336" y="2837266"/>
              <a:ext cx="1442681" cy="555517"/>
            </a:xfrm>
            <a:prstGeom prst="roundRect">
              <a:avLst>
                <a:gd fmla="val 0" name="adj"/>
              </a:avLst>
            </a:prstGeom>
            <a:solidFill>
              <a:srgbClr val="C30F0F"/>
            </a:solidFill>
            <a:ln>
              <a:no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lang="zh-CN">
                  <a:ln w="19050">
                    <a:noFill/>
                  </a:ln>
                  <a:solidFill>
                    <a:schemeClr val="bg1"/>
                  </a:solidFill>
                  <a:cs typeface="+mn-ea"/>
                  <a:sym typeface="+mn-lt"/>
                </a:rPr>
                <a:t>贯彻落实</a:t>
              </a:r>
            </a:p>
          </p:txBody>
        </p:sp>
        <p:sp>
          <p:nvSpPr>
            <p:cNvPr id="12" name="矩形 11">
              <a:extLst>
                <a:ext uri="{FF2B5EF4-FFF2-40B4-BE49-F238E27FC236}">
                  <a16:creationId xmlns:a16="http://schemas.microsoft.com/office/drawing/2014/main" id="{9D979913-7C98-4991-8288-6C2B9E5FDBEB}"/>
                </a:ext>
              </a:extLst>
            </p:cNvPr>
            <p:cNvSpPr/>
            <p:nvPr/>
          </p:nvSpPr>
          <p:spPr>
            <a:xfrm>
              <a:off x="2756818" y="2725294"/>
              <a:ext cx="7369180"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buClr>
                  <a:schemeClr val="accent1"/>
                </a:buClr>
                <a:defRPr/>
              </a:pPr>
              <a:r>
                <a:rPr altLang="en-US" lang="zh-CN" sz="1400">
                  <a:solidFill>
                    <a:prstClr val="black"/>
                  </a:solidFill>
                  <a:cs typeface="+mn-ea"/>
                  <a:sym typeface="+mn-lt"/>
                </a:rPr>
                <a:t>深入学习贯彻习近平总书记关于安全生产重要论述，贯彻落实党中央、国务院关于安全生产重大决策部署，着眼加强疫情防控常态化条件下安全生产和专项整治三年行动排查整治工作，推动各级树牢安全发展理念，压紧压实安全生产责任。</a:t>
              </a:r>
            </a:p>
          </p:txBody>
        </p:sp>
      </p:grpSp>
      <p:grpSp>
        <p:nvGrpSpPr>
          <p:cNvPr id="20" name="组合 19">
            <a:extLst>
              <a:ext uri="{FF2B5EF4-FFF2-40B4-BE49-F238E27FC236}">
                <a16:creationId xmlns:a16="http://schemas.microsoft.com/office/drawing/2014/main" id="{88D7BE08-03C2-4113-BFCA-11840D3E8E70}"/>
              </a:ext>
            </a:extLst>
          </p:cNvPr>
          <p:cNvGrpSpPr/>
          <p:nvPr/>
        </p:nvGrpSpPr>
        <p:grpSpPr>
          <a:xfrm>
            <a:off x="1461536" y="3263658"/>
            <a:ext cx="9201095" cy="873131"/>
            <a:chOff x="1131336" y="3786369"/>
            <a:chExt cx="9201095" cy="873131"/>
          </a:xfrm>
        </p:grpSpPr>
        <p:sp>
          <p:nvSpPr>
            <p:cNvPr id="13" name="矩形 12">
              <a:extLst>
                <a:ext uri="{FF2B5EF4-FFF2-40B4-BE49-F238E27FC236}">
                  <a16:creationId xmlns:a16="http://schemas.microsoft.com/office/drawing/2014/main" id="{8DE68C00-B595-4A26-B3CE-AFD51BB2F636}"/>
                </a:ext>
              </a:extLst>
            </p:cNvPr>
            <p:cNvSpPr/>
            <p:nvPr/>
          </p:nvSpPr>
          <p:spPr>
            <a:xfrm flipH="1">
              <a:off x="1845785" y="3786369"/>
              <a:ext cx="8486646" cy="873131"/>
            </a:xfrm>
            <a:prstGeom prst="rect">
              <a:avLst/>
            </a:prstGeom>
            <a:gradFill>
              <a:gsLst>
                <a:gs pos="29000">
                  <a:schemeClr val="accent1">
                    <a:alpha val="0"/>
                  </a:schemeClr>
                </a:gs>
                <a:gs pos="100000">
                  <a:schemeClr val="accent1">
                    <a:alpha val="3000"/>
                  </a:schemeClr>
                </a:gs>
              </a:gsLst>
              <a:lin ang="0" scaled="0"/>
            </a:gradFill>
            <a:ln w="6350">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cs typeface="+mn-ea"/>
                <a:sym typeface="+mn-lt"/>
              </a:endParaRPr>
            </a:p>
          </p:txBody>
        </p:sp>
        <p:sp>
          <p:nvSpPr>
            <p:cNvPr id="7" name="矩形: 圆角 6">
              <a:extLst>
                <a:ext uri="{FF2B5EF4-FFF2-40B4-BE49-F238E27FC236}">
                  <a16:creationId xmlns:a16="http://schemas.microsoft.com/office/drawing/2014/main" id="{10E1719C-87C4-4F0E-9629-FCF4F779E142}"/>
                </a:ext>
              </a:extLst>
            </p:cNvPr>
            <p:cNvSpPr/>
            <p:nvPr/>
          </p:nvSpPr>
          <p:spPr bwMode="auto">
            <a:xfrm>
              <a:off x="1131336" y="3945176"/>
              <a:ext cx="1442681" cy="555517"/>
            </a:xfrm>
            <a:prstGeom prst="roundRect">
              <a:avLst>
                <a:gd fmla="val 0" name="adj"/>
              </a:avLst>
            </a:prstGeom>
            <a:solidFill>
              <a:srgbClr val="C30F0F"/>
            </a:solidFill>
            <a:ln>
              <a:no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lang="zh-CN">
                  <a:ln w="19050">
                    <a:noFill/>
                  </a:ln>
                  <a:solidFill>
                    <a:schemeClr val="bg1"/>
                  </a:solidFill>
                  <a:cs typeface="+mn-ea"/>
                  <a:sym typeface="+mn-lt"/>
                </a:rPr>
                <a:t>安全管理</a:t>
              </a:r>
            </a:p>
          </p:txBody>
        </p:sp>
        <p:sp>
          <p:nvSpPr>
            <p:cNvPr id="14" name="矩形 13">
              <a:extLst>
                <a:ext uri="{FF2B5EF4-FFF2-40B4-BE49-F238E27FC236}">
                  <a16:creationId xmlns:a16="http://schemas.microsoft.com/office/drawing/2014/main" id="{4B1716A4-8074-41AB-A930-5E775A9C3660}"/>
                </a:ext>
              </a:extLst>
            </p:cNvPr>
            <p:cNvSpPr/>
            <p:nvPr/>
          </p:nvSpPr>
          <p:spPr>
            <a:xfrm>
              <a:off x="2756818" y="3955932"/>
              <a:ext cx="7228503"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solidFill>
                    <a:prstClr val="black"/>
                  </a:solidFill>
                  <a:cs typeface="+mn-ea"/>
                  <a:sym typeface="+mn-lt"/>
                </a:rPr>
                <a:t>增强全民安全生产意识，提升公众安全素质，推动基层和企业严格安全管理，落实安全生产责任，</a:t>
              </a:r>
            </a:p>
          </p:txBody>
        </p:sp>
      </p:grpSp>
      <p:grpSp>
        <p:nvGrpSpPr>
          <p:cNvPr id="21" name="组合 20">
            <a:extLst>
              <a:ext uri="{FF2B5EF4-FFF2-40B4-BE49-F238E27FC236}">
                <a16:creationId xmlns:a16="http://schemas.microsoft.com/office/drawing/2014/main" id="{133A78C5-C139-416A-A586-E79CBC5759EE}"/>
              </a:ext>
            </a:extLst>
          </p:cNvPr>
          <p:cNvGrpSpPr/>
          <p:nvPr/>
        </p:nvGrpSpPr>
        <p:grpSpPr>
          <a:xfrm>
            <a:off x="1461536" y="4256840"/>
            <a:ext cx="9201095" cy="873131"/>
            <a:chOff x="1131336" y="4751415"/>
            <a:chExt cx="9201095" cy="873131"/>
          </a:xfrm>
        </p:grpSpPr>
        <p:sp>
          <p:nvSpPr>
            <p:cNvPr id="15" name="矩形 14">
              <a:extLst>
                <a:ext uri="{FF2B5EF4-FFF2-40B4-BE49-F238E27FC236}">
                  <a16:creationId xmlns:a16="http://schemas.microsoft.com/office/drawing/2014/main" id="{3C93AFA2-081C-405C-8F7C-5042549721D4}"/>
                </a:ext>
              </a:extLst>
            </p:cNvPr>
            <p:cNvSpPr/>
            <p:nvPr/>
          </p:nvSpPr>
          <p:spPr>
            <a:xfrm flipH="1">
              <a:off x="1845785" y="4751415"/>
              <a:ext cx="8486646" cy="873131"/>
            </a:xfrm>
            <a:prstGeom prst="rect">
              <a:avLst/>
            </a:prstGeom>
            <a:gradFill>
              <a:gsLst>
                <a:gs pos="29000">
                  <a:schemeClr val="accent1">
                    <a:alpha val="0"/>
                  </a:schemeClr>
                </a:gs>
                <a:gs pos="100000">
                  <a:schemeClr val="accent1">
                    <a:alpha val="3000"/>
                  </a:schemeClr>
                </a:gs>
              </a:gsLst>
              <a:lin ang="0" scaled="0"/>
            </a:gradFill>
            <a:ln w="6350">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cs typeface="+mn-ea"/>
                <a:sym typeface="+mn-lt"/>
              </a:endParaRPr>
            </a:p>
          </p:txBody>
        </p:sp>
        <p:sp>
          <p:nvSpPr>
            <p:cNvPr id="8" name="矩形: 圆角 7">
              <a:extLst>
                <a:ext uri="{FF2B5EF4-FFF2-40B4-BE49-F238E27FC236}">
                  <a16:creationId xmlns:a16="http://schemas.microsoft.com/office/drawing/2014/main" id="{8436C610-F80E-442E-937F-46E9F169F9A2}"/>
                </a:ext>
              </a:extLst>
            </p:cNvPr>
            <p:cNvSpPr/>
            <p:nvPr/>
          </p:nvSpPr>
          <p:spPr bwMode="auto">
            <a:xfrm>
              <a:off x="1131336" y="4910222"/>
              <a:ext cx="1442681" cy="555517"/>
            </a:xfrm>
            <a:prstGeom prst="roundRect">
              <a:avLst>
                <a:gd fmla="val 0" name="adj"/>
              </a:avLst>
            </a:prstGeom>
            <a:solidFill>
              <a:srgbClr val="C30F0F"/>
            </a:solidFill>
            <a:ln>
              <a:no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lang="zh-CN">
                  <a:ln w="19050">
                    <a:noFill/>
                  </a:ln>
                  <a:solidFill>
                    <a:schemeClr val="bg1"/>
                  </a:solidFill>
                  <a:cs typeface="+mn-ea"/>
                  <a:sym typeface="+mn-lt"/>
                </a:rPr>
                <a:t>宣传教育</a:t>
              </a:r>
            </a:p>
          </p:txBody>
        </p:sp>
        <p:sp>
          <p:nvSpPr>
            <p:cNvPr id="16" name="矩形 15">
              <a:extLst>
                <a:ext uri="{FF2B5EF4-FFF2-40B4-BE49-F238E27FC236}">
                  <a16:creationId xmlns:a16="http://schemas.microsoft.com/office/drawing/2014/main" id="{BDDD85FB-171E-45AA-BD60-77B174BF9D32}"/>
                </a:ext>
              </a:extLst>
            </p:cNvPr>
            <p:cNvSpPr/>
            <p:nvPr/>
          </p:nvSpPr>
          <p:spPr>
            <a:xfrm>
              <a:off x="2756818" y="4878752"/>
              <a:ext cx="7228503"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50000"/>
                </a:lnSpc>
                <a:buClr>
                  <a:schemeClr val="accent1"/>
                </a:buClr>
                <a:defRPr/>
              </a:pPr>
              <a:r>
                <a:rPr altLang="en-US" lang="zh-CN" sz="1400">
                  <a:solidFill>
                    <a:prstClr val="black"/>
                  </a:solidFill>
                  <a:cs typeface="+mn-ea"/>
                  <a:sym typeface="+mn-lt"/>
                </a:rPr>
                <a:t>开展教育培训、隐患曝光、问题整改、经验推广、案例警示、监督举报、知识普及等既有声势又有实效的宣传教育活动。</a:t>
              </a:r>
            </a:p>
          </p:txBody>
        </p:sp>
      </p:grpSp>
      <p:grpSp>
        <p:nvGrpSpPr>
          <p:cNvPr id="22" name="组合 21">
            <a:extLst>
              <a:ext uri="{FF2B5EF4-FFF2-40B4-BE49-F238E27FC236}">
                <a16:creationId xmlns:a16="http://schemas.microsoft.com/office/drawing/2014/main" id="{37C7F868-A1D2-438F-94C6-85F403054ED4}"/>
              </a:ext>
            </a:extLst>
          </p:cNvPr>
          <p:cNvGrpSpPr/>
          <p:nvPr/>
        </p:nvGrpSpPr>
        <p:grpSpPr>
          <a:xfrm>
            <a:off x="1461536" y="5258762"/>
            <a:ext cx="9207987" cy="873131"/>
            <a:chOff x="1131336" y="5753337"/>
            <a:chExt cx="9207987" cy="873131"/>
          </a:xfrm>
        </p:grpSpPr>
        <p:sp>
          <p:nvSpPr>
            <p:cNvPr id="17" name="矩形 16">
              <a:extLst>
                <a:ext uri="{FF2B5EF4-FFF2-40B4-BE49-F238E27FC236}">
                  <a16:creationId xmlns:a16="http://schemas.microsoft.com/office/drawing/2014/main" id="{AF7206AF-9165-4015-AA91-9053D57A2F19}"/>
                </a:ext>
              </a:extLst>
            </p:cNvPr>
            <p:cNvSpPr/>
            <p:nvPr/>
          </p:nvSpPr>
          <p:spPr>
            <a:xfrm flipH="1">
              <a:off x="1852677" y="5753337"/>
              <a:ext cx="8486646" cy="873131"/>
            </a:xfrm>
            <a:prstGeom prst="rect">
              <a:avLst/>
            </a:prstGeom>
            <a:gradFill>
              <a:gsLst>
                <a:gs pos="29000">
                  <a:schemeClr val="accent1">
                    <a:alpha val="0"/>
                  </a:schemeClr>
                </a:gs>
                <a:gs pos="100000">
                  <a:schemeClr val="accent1">
                    <a:alpha val="3000"/>
                  </a:schemeClr>
                </a:gs>
              </a:gsLst>
              <a:lin ang="0" scaled="0"/>
            </a:gradFill>
            <a:ln w="6350">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cs typeface="+mn-ea"/>
                <a:sym typeface="+mn-lt"/>
              </a:endParaRPr>
            </a:p>
          </p:txBody>
        </p:sp>
        <p:sp>
          <p:nvSpPr>
            <p:cNvPr id="9" name="矩形: 圆角 8">
              <a:extLst>
                <a:ext uri="{FF2B5EF4-FFF2-40B4-BE49-F238E27FC236}">
                  <a16:creationId xmlns:a16="http://schemas.microsoft.com/office/drawing/2014/main" id="{A99436A3-33DE-4AA5-A507-58AA0E8A6760}"/>
                </a:ext>
              </a:extLst>
            </p:cNvPr>
            <p:cNvSpPr/>
            <p:nvPr/>
          </p:nvSpPr>
          <p:spPr bwMode="auto">
            <a:xfrm>
              <a:off x="1131336" y="5912144"/>
              <a:ext cx="1442681" cy="555517"/>
            </a:xfrm>
            <a:prstGeom prst="roundRect">
              <a:avLst>
                <a:gd fmla="val 0" name="adj"/>
              </a:avLst>
            </a:prstGeom>
            <a:solidFill>
              <a:srgbClr val="C30F0F"/>
            </a:solidFill>
            <a:ln>
              <a:no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lang="zh-CN">
                  <a:ln w="19050">
                    <a:noFill/>
                  </a:ln>
                  <a:solidFill>
                    <a:schemeClr val="bg1"/>
                  </a:solidFill>
                  <a:cs typeface="+mn-ea"/>
                  <a:sym typeface="+mn-lt"/>
                </a:rPr>
                <a:t>促进安全</a:t>
              </a:r>
            </a:p>
          </p:txBody>
        </p:sp>
        <p:sp>
          <p:nvSpPr>
            <p:cNvPr id="18" name="矩形 17">
              <a:extLst>
                <a:ext uri="{FF2B5EF4-FFF2-40B4-BE49-F238E27FC236}">
                  <a16:creationId xmlns:a16="http://schemas.microsoft.com/office/drawing/2014/main" id="{D3A9D535-7E0E-410F-B80A-64DE1A99B339}"/>
                </a:ext>
              </a:extLst>
            </p:cNvPr>
            <p:cNvSpPr/>
            <p:nvPr/>
          </p:nvSpPr>
          <p:spPr>
            <a:xfrm>
              <a:off x="2756818" y="5795471"/>
              <a:ext cx="7369180"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solidFill>
                    <a:prstClr val="black"/>
                  </a:solidFill>
                  <a:cs typeface="+mn-ea"/>
                  <a:sym typeface="+mn-lt"/>
                </a:rPr>
                <a:t>促进安全生产水平提升和安全生产形势持续稳定好转，不断增强人民群众获得感、幸福感、安全感，为决胜全面建成小康社会、决战脱贫攻坚营造稳定的安全生产环境。</a:t>
              </a:r>
            </a:p>
          </p:txBody>
        </p:sp>
      </p:grpSp>
      <p:sp>
        <p:nvSpPr>
          <p:cNvPr id="23" name="标题 3_1">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安全生产月主要内容</a:t>
            </a:r>
          </a:p>
        </p:txBody>
      </p:sp>
    </p:spTree>
    <p:extLst>
      <p:ext uri="{BB962C8B-B14F-4D97-AF65-F5344CB8AC3E}">
        <p14:creationId val="173491882"/>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500" id="7"/>
                                        <p:tgtEl>
                                          <p:spTgt spid="3"/>
                                        </p:tgtEl>
                                      </p:cBhvr>
                                    </p:animEffect>
                                  </p:childTnLst>
                                </p:cTn>
                              </p:par>
                              <p:par>
                                <p:cTn fill="hold" id="8" nodeType="withEffect" presetClass="entr" presetID="22" presetSubtype="8">
                                  <p:stCondLst>
                                    <p:cond delay="1000"/>
                                  </p:stCondLst>
                                  <p:childTnLst>
                                    <p:set>
                                      <p:cBhvr>
                                        <p:cTn dur="1" fill="hold" id="9">
                                          <p:stCondLst>
                                            <p:cond delay="0"/>
                                          </p:stCondLst>
                                        </p:cTn>
                                        <p:tgtEl>
                                          <p:spTgt spid="19"/>
                                        </p:tgtEl>
                                        <p:attrNameLst>
                                          <p:attrName>style.visibility</p:attrName>
                                        </p:attrNameLst>
                                      </p:cBhvr>
                                      <p:to>
                                        <p:strVal val="visible"/>
                                      </p:to>
                                    </p:set>
                                    <p:animEffect filter="wipe(left)" transition="in">
                                      <p:cBhvr>
                                        <p:cTn dur="500" id="10"/>
                                        <p:tgtEl>
                                          <p:spTgt spid="19"/>
                                        </p:tgtEl>
                                      </p:cBhvr>
                                    </p:animEffect>
                                  </p:childTnLst>
                                </p:cTn>
                              </p:par>
                              <p:par>
                                <p:cTn fill="hold" id="11" nodeType="withEffect" presetClass="entr" presetID="22" presetSubtype="8">
                                  <p:stCondLst>
                                    <p:cond delay="2000"/>
                                  </p:stCondLst>
                                  <p:childTnLst>
                                    <p:set>
                                      <p:cBhvr>
                                        <p:cTn dur="1" fill="hold" id="12">
                                          <p:stCondLst>
                                            <p:cond delay="0"/>
                                          </p:stCondLst>
                                        </p:cTn>
                                        <p:tgtEl>
                                          <p:spTgt spid="20"/>
                                        </p:tgtEl>
                                        <p:attrNameLst>
                                          <p:attrName>style.visibility</p:attrName>
                                        </p:attrNameLst>
                                      </p:cBhvr>
                                      <p:to>
                                        <p:strVal val="visible"/>
                                      </p:to>
                                    </p:set>
                                    <p:animEffect filter="wipe(left)" transition="in">
                                      <p:cBhvr>
                                        <p:cTn dur="500" id="13"/>
                                        <p:tgtEl>
                                          <p:spTgt spid="20"/>
                                        </p:tgtEl>
                                      </p:cBhvr>
                                    </p:animEffect>
                                  </p:childTnLst>
                                </p:cTn>
                              </p:par>
                              <p:par>
                                <p:cTn fill="hold" id="14" nodeType="withEffect" presetClass="entr" presetID="22" presetSubtype="8">
                                  <p:stCondLst>
                                    <p:cond delay="3000"/>
                                  </p:stCondLst>
                                  <p:childTnLst>
                                    <p:set>
                                      <p:cBhvr>
                                        <p:cTn dur="1" fill="hold" id="15">
                                          <p:stCondLst>
                                            <p:cond delay="0"/>
                                          </p:stCondLst>
                                        </p:cTn>
                                        <p:tgtEl>
                                          <p:spTgt spid="21"/>
                                        </p:tgtEl>
                                        <p:attrNameLst>
                                          <p:attrName>style.visibility</p:attrName>
                                        </p:attrNameLst>
                                      </p:cBhvr>
                                      <p:to>
                                        <p:strVal val="visible"/>
                                      </p:to>
                                    </p:set>
                                    <p:animEffect filter="wipe(left)" transition="in">
                                      <p:cBhvr>
                                        <p:cTn dur="500" id="16"/>
                                        <p:tgtEl>
                                          <p:spTgt spid="21"/>
                                        </p:tgtEl>
                                      </p:cBhvr>
                                    </p:animEffect>
                                  </p:childTnLst>
                                </p:cTn>
                              </p:par>
                              <p:par>
                                <p:cTn fill="hold" id="17" nodeType="withEffect" presetClass="entr" presetID="22" presetSubtype="8">
                                  <p:stCondLst>
                                    <p:cond delay="4000"/>
                                  </p:stCondLst>
                                  <p:childTnLst>
                                    <p:set>
                                      <p:cBhvr>
                                        <p:cTn dur="1" fill="hold" id="18">
                                          <p:stCondLst>
                                            <p:cond delay="0"/>
                                          </p:stCondLst>
                                        </p:cTn>
                                        <p:tgtEl>
                                          <p:spTgt spid="22"/>
                                        </p:tgtEl>
                                        <p:attrNameLst>
                                          <p:attrName>style.visibility</p:attrName>
                                        </p:attrNameLst>
                                      </p:cBhvr>
                                      <p:to>
                                        <p:strVal val="visible"/>
                                      </p:to>
                                    </p:set>
                                    <p:animEffect filter="wipe(left)" transition="in">
                                      <p:cBhvr>
                                        <p:cTn dur="500" id="19"/>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文本框 44">
            <a:extLst>
              <a:ext uri="{FF2B5EF4-FFF2-40B4-BE49-F238E27FC236}">
                <a16:creationId xmlns:a16="http://schemas.microsoft.com/office/drawing/2014/main" id="{5A8ACB33-91A1-46B6-B4A0-60F79713AB0A}"/>
              </a:ext>
            </a:extLst>
          </p:cNvPr>
          <p:cNvSpPr txBox="1"/>
          <p:nvPr/>
        </p:nvSpPr>
        <p:spPr>
          <a:xfrm>
            <a:off x="1966072" y="1463905"/>
            <a:ext cx="8259855" cy="518160"/>
          </a:xfrm>
          <a:prstGeom prst="rect">
            <a:avLst/>
          </a:prstGeom>
        </p:spPr>
        <p:txBody>
          <a:bodyPr wrap="square">
            <a:spAutoFit/>
          </a:bodyPr>
          <a:lstStyle>
            <a:defPPr>
              <a:defRPr lang="zh-CN"/>
            </a:defPPr>
            <a:lvl1pPr>
              <a:lnSpc>
                <a:spcPct val="110000"/>
              </a:lnSpc>
              <a:defRPr sz="4400">
                <a:solidFill>
                  <a:schemeClr val="accent1"/>
                </a:solidFill>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2800">
                <a:solidFill>
                  <a:schemeClr val="tx1"/>
                </a:solidFill>
                <a:latin typeface="+mn-lt"/>
                <a:ea typeface="+mn-ea"/>
                <a:cs typeface="+mn-ea"/>
                <a:sym typeface="+mn-lt"/>
              </a:rPr>
              <a:t>深入学习贯彻习近平总书记关于安全生产重要论述</a:t>
            </a:r>
          </a:p>
        </p:txBody>
      </p:sp>
      <p:sp>
        <p:nvSpPr>
          <p:cNvPr id="4" name="矩形 3">
            <a:extLst>
              <a:ext uri="{FF2B5EF4-FFF2-40B4-BE49-F238E27FC236}">
                <a16:creationId xmlns:a16="http://schemas.microsoft.com/office/drawing/2014/main" id="{12A5C439-FF42-446F-80B6-984F5B51BE23}"/>
              </a:ext>
            </a:extLst>
          </p:cNvPr>
          <p:cNvSpPr/>
          <p:nvPr/>
        </p:nvSpPr>
        <p:spPr>
          <a:xfrm flipV="1">
            <a:off x="1841570" y="2669458"/>
            <a:ext cx="2443346" cy="3429002"/>
          </a:xfrm>
          <a:prstGeom prst="rect">
            <a:avLst/>
          </a:prstGeom>
          <a:noFill/>
          <a:ln w="6350">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rgbClr val="C30F0F"/>
              </a:solidFill>
              <a:cs typeface="+mn-ea"/>
              <a:sym typeface="+mn-lt"/>
            </a:endParaRPr>
          </a:p>
        </p:txBody>
      </p:sp>
      <p:sp>
        <p:nvSpPr>
          <p:cNvPr id="5" name="矩形 4">
            <a:extLst>
              <a:ext uri="{FF2B5EF4-FFF2-40B4-BE49-F238E27FC236}">
                <a16:creationId xmlns:a16="http://schemas.microsoft.com/office/drawing/2014/main" id="{64023A55-1173-4721-ADFA-A198FB9ED174}"/>
              </a:ext>
            </a:extLst>
          </p:cNvPr>
          <p:cNvSpPr/>
          <p:nvPr/>
        </p:nvSpPr>
        <p:spPr>
          <a:xfrm>
            <a:off x="1868268" y="2804727"/>
            <a:ext cx="2389950" cy="23317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cs typeface="+mn-ea"/>
                <a:sym typeface="+mn-lt"/>
              </a:rPr>
              <a:t>各地区、各有关部门和单位要安排理论学习中心组专题学习，加深对习近平总书记关于安全生产重要论述的理解，牢固树立安全发展理念，增强从根本上消除事故隐患的思想自觉和行动自觉</a:t>
            </a:r>
          </a:p>
        </p:txBody>
      </p:sp>
      <p:sp>
        <p:nvSpPr>
          <p:cNvPr id="6" name="文本框 38">
            <a:extLst>
              <a:ext uri="{FF2B5EF4-FFF2-40B4-BE49-F238E27FC236}">
                <a16:creationId xmlns:a16="http://schemas.microsoft.com/office/drawing/2014/main" id="{7048BCF2-B6C2-4F89-8EFA-22918E902F58}"/>
              </a:ext>
            </a:extLst>
          </p:cNvPr>
          <p:cNvSpPr txBox="1"/>
          <p:nvPr/>
        </p:nvSpPr>
        <p:spPr>
          <a:xfrm>
            <a:off x="2398007" y="5179731"/>
            <a:ext cx="1893321" cy="914400"/>
          </a:xfrm>
          <a:prstGeom prst="rect">
            <a:avLst/>
          </a:prstGeom>
          <a:noFill/>
          <a:ln>
            <a:noFill/>
          </a:ln>
          <a:effectLst/>
        </p:spPr>
        <p:txBody>
          <a:bodyPr rtlCol="0" wrap="square">
            <a:spAutoFit/>
          </a:bodyPr>
          <a:lstStyle>
            <a:defPPr>
              <a:defRPr lang="zh-CN"/>
            </a:defPPr>
            <a:lvl1pPr>
              <a:defRPr i="0" spc="0" sz="2200">
                <a:ln w="19050">
                  <a:noFill/>
                </a:ln>
                <a:gradFill>
                  <a:gsLst>
                    <a:gs pos="100000">
                      <a:srgbClr val="E9BE61"/>
                    </a:gs>
                    <a:gs pos="49000">
                      <a:srgbClr val="FEEFAC"/>
                    </a:gs>
                  </a:gsLst>
                  <a:lin ang="5400000" scaled="0"/>
                </a:gradFill>
                <a:effectLst/>
                <a:latin charset="-122" panose="02020900000000000000" pitchFamily="18" typeface="思源宋体 CN Heavy"/>
                <a:ea charset="-122" panose="02020900000000000000" pitchFamily="18" typeface="思源宋体 CN Heavy"/>
              </a:defRPr>
            </a:lvl1pPr>
          </a:lstStyle>
          <a:p>
            <a:pPr algn="r"/>
            <a:r>
              <a:rPr altLang="zh-CN" lang="en-US" sz="5400">
                <a:solidFill>
                  <a:srgbClr val="C30F0F"/>
                </a:solidFill>
                <a:latin typeface="+mn-lt"/>
                <a:ea typeface="+mn-ea"/>
                <a:cs typeface="+mn-ea"/>
                <a:sym typeface="+mn-lt"/>
              </a:rPr>
              <a:t>01</a:t>
            </a:r>
          </a:p>
        </p:txBody>
      </p:sp>
      <p:sp>
        <p:nvSpPr>
          <p:cNvPr id="12" name="文本框 45">
            <a:extLst>
              <a:ext uri="{FF2B5EF4-FFF2-40B4-BE49-F238E27FC236}">
                <a16:creationId xmlns:a16="http://schemas.microsoft.com/office/drawing/2014/main" id="{F33EE51C-D424-453C-93A4-F2D810C02DED}"/>
              </a:ext>
            </a:extLst>
          </p:cNvPr>
          <p:cNvSpPr txBox="1"/>
          <p:nvPr/>
        </p:nvSpPr>
        <p:spPr>
          <a:xfrm>
            <a:off x="2380022" y="2145933"/>
            <a:ext cx="1203255" cy="365760"/>
          </a:xfrm>
          <a:prstGeom prst="rect">
            <a:avLst/>
          </a:prstGeom>
          <a:noFill/>
          <a:ln>
            <a:noFill/>
          </a:ln>
          <a:effectLst/>
        </p:spPr>
        <p:txBody>
          <a:bodyPr rtlCol="0" wrap="square">
            <a:spAutoFit/>
          </a:bodyPr>
          <a:lstStyle>
            <a:defPPr>
              <a:defRPr lang="zh-CN"/>
            </a:defPPr>
            <a:lvl1pPr>
              <a:defRPr i="0" spc="0" sz="2200">
                <a:ln w="19050">
                  <a:noFill/>
                </a:ln>
                <a:gradFill>
                  <a:gsLst>
                    <a:gs pos="100000">
                      <a:srgbClr val="E9BE61"/>
                    </a:gs>
                    <a:gs pos="49000">
                      <a:srgbClr val="FEEFAC"/>
                    </a:gs>
                  </a:gsLst>
                  <a:lin ang="5400000" scaled="0"/>
                </a:gradFill>
                <a:effectLst/>
                <a:latin charset="-122" panose="02020900000000000000" pitchFamily="18" typeface="思源宋体 CN Heavy"/>
                <a:ea charset="-122" panose="02020900000000000000" pitchFamily="18" typeface="思源宋体 CN Heavy"/>
              </a:defRPr>
            </a:lvl1pPr>
          </a:lstStyle>
          <a:p>
            <a:pPr algn="dist"/>
            <a:r>
              <a:rPr altLang="en-US" lang="zh-CN" sz="1800">
                <a:solidFill>
                  <a:schemeClr val="tx1"/>
                </a:solidFill>
                <a:latin typeface="+mn-lt"/>
                <a:ea typeface="+mn-ea"/>
                <a:cs typeface="+mn-ea"/>
                <a:sym typeface="+mn-lt"/>
              </a:rPr>
              <a:t>专题学习</a:t>
            </a:r>
          </a:p>
        </p:txBody>
      </p:sp>
      <p:sp>
        <p:nvSpPr>
          <p:cNvPr id="7" name="矩形 6">
            <a:extLst>
              <a:ext uri="{FF2B5EF4-FFF2-40B4-BE49-F238E27FC236}">
                <a16:creationId xmlns:a16="http://schemas.microsoft.com/office/drawing/2014/main" id="{EFBFCE8B-483B-4C62-BAE2-E2BDB4C14B8D}"/>
              </a:ext>
            </a:extLst>
          </p:cNvPr>
          <p:cNvSpPr/>
          <p:nvPr/>
        </p:nvSpPr>
        <p:spPr>
          <a:xfrm flipV="1">
            <a:off x="4756005" y="2654853"/>
            <a:ext cx="2443346" cy="3429002"/>
          </a:xfrm>
          <a:prstGeom prst="rect">
            <a:avLst/>
          </a:prstGeom>
          <a:noFill/>
          <a:ln w="6350">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tx1"/>
              </a:solidFill>
              <a:cs typeface="+mn-ea"/>
              <a:sym typeface="+mn-lt"/>
            </a:endParaRPr>
          </a:p>
        </p:txBody>
      </p:sp>
      <p:sp>
        <p:nvSpPr>
          <p:cNvPr id="8" name="矩形 7">
            <a:extLst>
              <a:ext uri="{FF2B5EF4-FFF2-40B4-BE49-F238E27FC236}">
                <a16:creationId xmlns:a16="http://schemas.microsoft.com/office/drawing/2014/main" id="{3043D419-7699-46DA-B8F3-9D1D2927FF45}"/>
              </a:ext>
            </a:extLst>
          </p:cNvPr>
          <p:cNvSpPr/>
          <p:nvPr/>
        </p:nvSpPr>
        <p:spPr>
          <a:xfrm>
            <a:off x="4840115" y="2807019"/>
            <a:ext cx="2336554" cy="23317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cs typeface="+mn-ea"/>
                <a:sym typeface="+mn-lt"/>
              </a:rPr>
              <a:t>要以各级党政领导干部和企业负责人为重点，通过领导干部带头讲、专家学者深入讲、一线人员互动讲相结合的方式，组织开展习近平总书记关于安全生产重要论述网络课堂培训。</a:t>
            </a:r>
          </a:p>
        </p:txBody>
      </p:sp>
      <p:sp>
        <p:nvSpPr>
          <p:cNvPr id="13" name="文本框 46">
            <a:extLst>
              <a:ext uri="{FF2B5EF4-FFF2-40B4-BE49-F238E27FC236}">
                <a16:creationId xmlns:a16="http://schemas.microsoft.com/office/drawing/2014/main" id="{85EBD2D8-209C-40D2-90C9-F0CF0DB49510}"/>
              </a:ext>
            </a:extLst>
          </p:cNvPr>
          <p:cNvSpPr txBox="1"/>
          <p:nvPr/>
        </p:nvSpPr>
        <p:spPr>
          <a:xfrm>
            <a:off x="5178574" y="2145933"/>
            <a:ext cx="1561952" cy="365760"/>
          </a:xfrm>
          <a:prstGeom prst="rect">
            <a:avLst/>
          </a:prstGeom>
          <a:noFill/>
          <a:ln>
            <a:noFill/>
          </a:ln>
          <a:effectLst/>
        </p:spPr>
        <p:txBody>
          <a:bodyPr rtlCol="0" wrap="square">
            <a:spAutoFit/>
          </a:bodyPr>
          <a:lstStyle>
            <a:defPPr>
              <a:defRPr lang="zh-CN"/>
            </a:defPPr>
            <a:lvl1pPr>
              <a:defRPr i="0" spc="0" sz="2200">
                <a:ln w="19050">
                  <a:noFill/>
                </a:ln>
                <a:gradFill>
                  <a:gsLst>
                    <a:gs pos="100000">
                      <a:srgbClr val="E9BE61"/>
                    </a:gs>
                    <a:gs pos="49000">
                      <a:srgbClr val="FEEFAC"/>
                    </a:gs>
                  </a:gsLst>
                  <a:lin ang="5400000" scaled="0"/>
                </a:gradFill>
                <a:effectLst/>
                <a:latin charset="-122" panose="02020900000000000000" pitchFamily="18" typeface="思源宋体 CN Heavy"/>
                <a:ea charset="-122" panose="02020900000000000000" pitchFamily="18" typeface="思源宋体 CN Heavy"/>
              </a:defRPr>
            </a:lvl1pPr>
          </a:lstStyle>
          <a:p>
            <a:r>
              <a:rPr altLang="en-US" lang="zh-CN" sz="1800">
                <a:solidFill>
                  <a:schemeClr val="tx1"/>
                </a:solidFill>
                <a:latin typeface="+mn-lt"/>
                <a:ea typeface="+mn-ea"/>
                <a:cs typeface="+mn-ea"/>
                <a:sym typeface="+mn-lt"/>
              </a:rPr>
              <a:t>领导干部带头</a:t>
            </a:r>
          </a:p>
        </p:txBody>
      </p:sp>
      <p:sp>
        <p:nvSpPr>
          <p:cNvPr id="15" name="文本框 38">
            <a:extLst>
              <a:ext uri="{FF2B5EF4-FFF2-40B4-BE49-F238E27FC236}">
                <a16:creationId xmlns:a16="http://schemas.microsoft.com/office/drawing/2014/main" id="{91C28EAF-F4E8-48CA-998A-2324E695DCF2}"/>
              </a:ext>
            </a:extLst>
          </p:cNvPr>
          <p:cNvSpPr txBox="1"/>
          <p:nvPr/>
        </p:nvSpPr>
        <p:spPr>
          <a:xfrm>
            <a:off x="5303546" y="5165663"/>
            <a:ext cx="1893321" cy="914400"/>
          </a:xfrm>
          <a:prstGeom prst="rect">
            <a:avLst/>
          </a:prstGeom>
          <a:noFill/>
          <a:ln>
            <a:noFill/>
          </a:ln>
          <a:effectLst/>
        </p:spPr>
        <p:txBody>
          <a:bodyPr rtlCol="0" wrap="square">
            <a:spAutoFit/>
          </a:bodyPr>
          <a:lstStyle>
            <a:defPPr>
              <a:defRPr lang="zh-CN"/>
            </a:defPPr>
            <a:lvl1pPr>
              <a:defRPr i="0" spc="0" sz="2200">
                <a:ln w="19050">
                  <a:noFill/>
                </a:ln>
                <a:gradFill>
                  <a:gsLst>
                    <a:gs pos="100000">
                      <a:srgbClr val="E9BE61"/>
                    </a:gs>
                    <a:gs pos="49000">
                      <a:srgbClr val="FEEFAC"/>
                    </a:gs>
                  </a:gsLst>
                  <a:lin ang="5400000" scaled="0"/>
                </a:gradFill>
                <a:effectLst/>
                <a:latin charset="-122" panose="02020900000000000000" pitchFamily="18" typeface="思源宋体 CN Heavy"/>
                <a:ea charset="-122" panose="02020900000000000000" pitchFamily="18" typeface="思源宋体 CN Heavy"/>
              </a:defRPr>
            </a:lvl1pPr>
          </a:lstStyle>
          <a:p>
            <a:pPr algn="r"/>
            <a:r>
              <a:rPr altLang="zh-CN" lang="en-US" sz="5400">
                <a:solidFill>
                  <a:srgbClr val="C30F0F"/>
                </a:solidFill>
                <a:latin typeface="+mn-lt"/>
                <a:ea typeface="+mn-ea"/>
                <a:cs typeface="+mn-ea"/>
                <a:sym typeface="+mn-lt"/>
              </a:rPr>
              <a:t>02</a:t>
            </a:r>
          </a:p>
        </p:txBody>
      </p:sp>
      <p:sp>
        <p:nvSpPr>
          <p:cNvPr id="9" name="矩形 8">
            <a:extLst>
              <a:ext uri="{FF2B5EF4-FFF2-40B4-BE49-F238E27FC236}">
                <a16:creationId xmlns:a16="http://schemas.microsoft.com/office/drawing/2014/main" id="{5065CD90-234F-482B-A904-0C3A3F88C695}"/>
              </a:ext>
            </a:extLst>
          </p:cNvPr>
          <p:cNvSpPr/>
          <p:nvPr/>
        </p:nvSpPr>
        <p:spPr>
          <a:xfrm>
            <a:off x="7635372" y="2804727"/>
            <a:ext cx="2336554" cy="265176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cs typeface="+mn-ea"/>
                <a:sym typeface="+mn-lt"/>
              </a:rPr>
              <a:t>要围绕学习贯彻习近平总书记关于安全生产重要论述，在报刊、广播、新媒体等平台开设专栏专题根据对象化、差异化、分众化特点，有针对性地开展全方位、多角度、立体化解读宣传，推动学习贯彻走深走实。</a:t>
            </a:r>
          </a:p>
        </p:txBody>
      </p:sp>
      <p:sp>
        <p:nvSpPr>
          <p:cNvPr id="10" name="文本框 43">
            <a:extLst>
              <a:ext uri="{FF2B5EF4-FFF2-40B4-BE49-F238E27FC236}">
                <a16:creationId xmlns:a16="http://schemas.microsoft.com/office/drawing/2014/main" id="{3133D668-71FA-4404-8FD0-2A3A720DB14E}"/>
              </a:ext>
            </a:extLst>
          </p:cNvPr>
          <p:cNvSpPr txBox="1"/>
          <p:nvPr/>
        </p:nvSpPr>
        <p:spPr>
          <a:xfrm>
            <a:off x="7399675" y="2145933"/>
            <a:ext cx="2520873" cy="365760"/>
          </a:xfrm>
          <a:prstGeom prst="rect">
            <a:avLst/>
          </a:prstGeom>
          <a:noFill/>
          <a:ln>
            <a:noFill/>
          </a:ln>
          <a:effectLst/>
        </p:spPr>
        <p:txBody>
          <a:bodyPr rtlCol="0" wrap="square">
            <a:spAutoFit/>
          </a:bodyPr>
          <a:lstStyle>
            <a:defPPr>
              <a:defRPr lang="zh-CN"/>
            </a:defPPr>
            <a:lvl1pPr>
              <a:defRPr i="0" spc="0" sz="2200">
                <a:ln w="19050">
                  <a:noFill/>
                </a:ln>
                <a:gradFill>
                  <a:gsLst>
                    <a:gs pos="100000">
                      <a:srgbClr val="E9BE61"/>
                    </a:gs>
                    <a:gs pos="49000">
                      <a:srgbClr val="FEEFAC"/>
                    </a:gs>
                  </a:gsLst>
                  <a:lin ang="5400000" scaled="0"/>
                </a:gradFill>
                <a:effectLst/>
                <a:latin charset="-122" panose="02020900000000000000" pitchFamily="18" typeface="思源宋体 CN Heavy"/>
                <a:ea charset="-122" panose="02020900000000000000" pitchFamily="18" typeface="思源宋体 CN Heavy"/>
              </a:defRPr>
            </a:lvl1pPr>
          </a:lstStyle>
          <a:p>
            <a:pPr algn="dist"/>
            <a:r>
              <a:rPr altLang="en-US" lang="zh-CN" sz="1800">
                <a:solidFill>
                  <a:schemeClr val="tx1"/>
                </a:solidFill>
                <a:latin typeface="+mn-lt"/>
                <a:ea typeface="+mn-ea"/>
                <a:cs typeface="+mn-ea"/>
                <a:sym typeface="+mn-lt"/>
              </a:rPr>
              <a:t>推动学习贯彻走深走实</a:t>
            </a:r>
          </a:p>
        </p:txBody>
      </p:sp>
      <p:sp>
        <p:nvSpPr>
          <p:cNvPr id="14" name="矩形 13">
            <a:extLst>
              <a:ext uri="{FF2B5EF4-FFF2-40B4-BE49-F238E27FC236}">
                <a16:creationId xmlns:a16="http://schemas.microsoft.com/office/drawing/2014/main" id="{899DC939-FC4C-440E-9840-BF3ECE724BB8}"/>
              </a:ext>
            </a:extLst>
          </p:cNvPr>
          <p:cNvSpPr/>
          <p:nvPr/>
        </p:nvSpPr>
        <p:spPr>
          <a:xfrm flipV="1">
            <a:off x="7581977" y="2674850"/>
            <a:ext cx="2443346" cy="3429002"/>
          </a:xfrm>
          <a:prstGeom prst="rect">
            <a:avLst/>
          </a:prstGeom>
          <a:noFill/>
          <a:ln w="6350">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tx1"/>
              </a:solidFill>
              <a:cs typeface="+mn-ea"/>
              <a:sym typeface="+mn-lt"/>
            </a:endParaRPr>
          </a:p>
        </p:txBody>
      </p:sp>
      <p:sp>
        <p:nvSpPr>
          <p:cNvPr id="16" name="文本框 38">
            <a:extLst>
              <a:ext uri="{FF2B5EF4-FFF2-40B4-BE49-F238E27FC236}">
                <a16:creationId xmlns:a16="http://schemas.microsoft.com/office/drawing/2014/main" id="{4A0C20B8-CAD4-449D-B928-D3F84132C710}"/>
              </a:ext>
            </a:extLst>
          </p:cNvPr>
          <p:cNvSpPr txBox="1"/>
          <p:nvPr/>
        </p:nvSpPr>
        <p:spPr>
          <a:xfrm>
            <a:off x="8132002" y="5179731"/>
            <a:ext cx="1893321" cy="914400"/>
          </a:xfrm>
          <a:prstGeom prst="rect">
            <a:avLst/>
          </a:prstGeom>
          <a:noFill/>
          <a:ln>
            <a:noFill/>
          </a:ln>
          <a:effectLst/>
        </p:spPr>
        <p:txBody>
          <a:bodyPr rtlCol="0" wrap="square">
            <a:spAutoFit/>
          </a:bodyPr>
          <a:lstStyle>
            <a:defPPr>
              <a:defRPr lang="zh-CN"/>
            </a:defPPr>
            <a:lvl1pPr>
              <a:defRPr i="0" spc="0" sz="2200">
                <a:ln w="19050">
                  <a:noFill/>
                </a:ln>
                <a:gradFill>
                  <a:gsLst>
                    <a:gs pos="100000">
                      <a:srgbClr val="E9BE61"/>
                    </a:gs>
                    <a:gs pos="49000">
                      <a:srgbClr val="FEEFAC"/>
                    </a:gs>
                  </a:gsLst>
                  <a:lin ang="5400000" scaled="0"/>
                </a:gradFill>
                <a:effectLst/>
                <a:latin charset="-122" panose="02020900000000000000" pitchFamily="18" typeface="思源宋体 CN Heavy"/>
                <a:ea charset="-122" panose="02020900000000000000" pitchFamily="18" typeface="思源宋体 CN Heavy"/>
              </a:defRPr>
            </a:lvl1pPr>
          </a:lstStyle>
          <a:p>
            <a:pPr algn="r"/>
            <a:r>
              <a:rPr altLang="zh-CN" lang="en-US" sz="5400">
                <a:solidFill>
                  <a:srgbClr val="C30F0F"/>
                </a:solidFill>
                <a:latin typeface="+mn-lt"/>
                <a:ea typeface="+mn-ea"/>
                <a:cs typeface="+mn-ea"/>
                <a:sym typeface="+mn-lt"/>
              </a:rPr>
              <a:t>03</a:t>
            </a:r>
          </a:p>
        </p:txBody>
      </p:sp>
      <p:sp>
        <p:nvSpPr>
          <p:cNvPr id="19" name="标题 3_1">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安全生产月主要内容</a:t>
            </a:r>
          </a:p>
        </p:txBody>
      </p:sp>
    </p:spTree>
    <p:extLst>
      <p:ext uri="{BB962C8B-B14F-4D97-AF65-F5344CB8AC3E}">
        <p14:creationId val="848204568"/>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37">
                                  <p:stCondLst>
                                    <p:cond delay="0"/>
                                  </p:stCondLst>
                                  <p:childTnLst>
                                    <p:set>
                                      <p:cBhvr>
                                        <p:cTn dur="1" fill="hold" id="6">
                                          <p:stCondLst>
                                            <p:cond delay="0"/>
                                          </p:stCondLst>
                                        </p:cTn>
                                        <p:tgtEl>
                                          <p:spTgt spid="11"/>
                                        </p:tgtEl>
                                        <p:attrNameLst>
                                          <p:attrName>style.visibility</p:attrName>
                                        </p:attrNameLst>
                                      </p:cBhvr>
                                      <p:to>
                                        <p:strVal val="visible"/>
                                      </p:to>
                                    </p:set>
                                    <p:animEffect filter="barn(outVertical)" transition="in">
                                      <p:cBhvr>
                                        <p:cTn dur="500" id="7"/>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12">
            <a:extLst>
              <a:ext uri="{FF2B5EF4-FFF2-40B4-BE49-F238E27FC236}">
                <a16:creationId xmlns:a16="http://schemas.microsoft.com/office/drawing/2014/main" id="{B65E255F-C38F-49B1-AE96-1690F3A4D7D7}"/>
              </a:ext>
            </a:extLst>
          </p:cNvPr>
          <p:cNvSpPr txBox="1"/>
          <p:nvPr/>
        </p:nvSpPr>
        <p:spPr>
          <a:xfrm>
            <a:off x="2230955" y="1307787"/>
            <a:ext cx="7242080" cy="518160"/>
          </a:xfrm>
          <a:prstGeom prst="rect">
            <a:avLst/>
          </a:prstGeom>
        </p:spPr>
        <p:txBody>
          <a:bodyPr wrap="square">
            <a:spAutoFit/>
          </a:bodyPr>
          <a:lstStyle>
            <a:defPPr>
              <a:defRPr lang="zh-CN"/>
            </a:defPPr>
            <a:lvl1pPr>
              <a:lnSpc>
                <a:spcPct val="110000"/>
              </a:lnSpc>
              <a:defRPr sz="4400">
                <a:solidFill>
                  <a:schemeClr val="accent1"/>
                </a:solidFill>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2800">
                <a:solidFill>
                  <a:schemeClr val="tx1"/>
                </a:solidFill>
                <a:latin typeface="+mn-lt"/>
                <a:ea typeface="+mn-ea"/>
                <a:cs typeface="+mn-ea"/>
                <a:sym typeface="+mn-lt"/>
              </a:rPr>
              <a:t>开展“排查整治进行时”专题活动</a:t>
            </a:r>
          </a:p>
        </p:txBody>
      </p:sp>
      <p:grpSp>
        <p:nvGrpSpPr>
          <p:cNvPr id="3" name="组合 2">
            <a:extLst>
              <a:ext uri="{FF2B5EF4-FFF2-40B4-BE49-F238E27FC236}">
                <a16:creationId xmlns:a16="http://schemas.microsoft.com/office/drawing/2014/main" id="{F1167A6A-1BA3-41CC-B6D6-6A6707827DD7}"/>
              </a:ext>
            </a:extLst>
          </p:cNvPr>
          <p:cNvGrpSpPr/>
          <p:nvPr/>
        </p:nvGrpSpPr>
        <p:grpSpPr>
          <a:xfrm>
            <a:off x="1219522" y="1946448"/>
            <a:ext cx="10034632" cy="1155613"/>
            <a:chOff x="1219522" y="2302048"/>
            <a:chExt cx="10034632" cy="1155613"/>
          </a:xfrm>
        </p:grpSpPr>
        <p:sp>
          <p:nvSpPr>
            <p:cNvPr id="5" name="矩形: 圆角 4">
              <a:extLst>
                <a:ext uri="{FF2B5EF4-FFF2-40B4-BE49-F238E27FC236}">
                  <a16:creationId xmlns:a16="http://schemas.microsoft.com/office/drawing/2014/main" id="{2C9B7CA7-54BE-48B9-88D9-C22EFC02A77B}"/>
                </a:ext>
              </a:extLst>
            </p:cNvPr>
            <p:cNvSpPr/>
            <p:nvPr/>
          </p:nvSpPr>
          <p:spPr>
            <a:xfrm flipH="1">
              <a:off x="1219522" y="2302048"/>
              <a:ext cx="10034632" cy="1155613"/>
            </a:xfrm>
            <a:prstGeom prst="roundRect">
              <a:avLst>
                <a:gd fmla="val 7014" name="adj"/>
              </a:avLst>
            </a:prstGeom>
            <a:noFill/>
            <a:ln>
              <a:solidFill>
                <a:srgbClr val="C30F0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tx1"/>
                </a:solidFill>
                <a:cs typeface="+mn-ea"/>
                <a:sym typeface="+mn-lt"/>
              </a:endParaRPr>
            </a:p>
          </p:txBody>
        </p:sp>
        <p:sp>
          <p:nvSpPr>
            <p:cNvPr id="6" name="矩形 5">
              <a:extLst>
                <a:ext uri="{FF2B5EF4-FFF2-40B4-BE49-F238E27FC236}">
                  <a16:creationId xmlns:a16="http://schemas.microsoft.com/office/drawing/2014/main" id="{A23E4243-39ED-4B43-A7BD-FAB34838895D}"/>
                </a:ext>
              </a:extLst>
            </p:cNvPr>
            <p:cNvSpPr/>
            <p:nvPr/>
          </p:nvSpPr>
          <p:spPr>
            <a:xfrm>
              <a:off x="2748231" y="2559337"/>
              <a:ext cx="8234093" cy="68580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rgbClr val="FEEFAC"/>
                </a:buClr>
                <a:defRPr/>
              </a:pPr>
              <a:r>
                <a:rPr altLang="en-US" lang="zh-CN" sz="1300">
                  <a:cs typeface="+mn-ea"/>
                  <a:sym typeface="+mn-lt"/>
                </a:rPr>
                <a:t> 各地区、各有关部门和单位要紧密结合《全国安全生产专项整治三年行动计划》中明确的工作任务，开展“排查整治进行时”专题活动，对排查整治工作广泛宣传发动，持续深入推进，反映工作进展，及时报道成效。</a:t>
              </a:r>
            </a:p>
          </p:txBody>
        </p:sp>
        <p:sp>
          <p:nvSpPr>
            <p:cNvPr id="7" name="文本框 15">
              <a:extLst>
                <a:ext uri="{FF2B5EF4-FFF2-40B4-BE49-F238E27FC236}">
                  <a16:creationId xmlns:a16="http://schemas.microsoft.com/office/drawing/2014/main" id="{274440C6-E8E8-4511-B70F-6F9744454881}"/>
                </a:ext>
              </a:extLst>
            </p:cNvPr>
            <p:cNvSpPr txBox="1"/>
            <p:nvPr/>
          </p:nvSpPr>
          <p:spPr>
            <a:xfrm>
              <a:off x="1346218" y="2633922"/>
              <a:ext cx="884737" cy="579120"/>
            </a:xfrm>
            <a:prstGeom prst="rect">
              <a:avLst/>
            </a:prstGeom>
          </p:spPr>
          <p:txBody>
            <a:bodyPr wrap="square">
              <a:spAutoFit/>
            </a:bodyPr>
            <a:lstStyle>
              <a:defPPr>
                <a:defRPr lang="zh-CN"/>
              </a:defPPr>
              <a:lvl1pPr>
                <a:lnSpc>
                  <a:spcPct val="110000"/>
                </a:lnSpc>
                <a:defRPr sz="4400">
                  <a:solidFill>
                    <a:schemeClr val="accent1"/>
                  </a:solidFill>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1600">
                  <a:solidFill>
                    <a:schemeClr val="tx1"/>
                  </a:solidFill>
                  <a:latin typeface="+mn-lt"/>
                  <a:ea typeface="+mn-ea"/>
                  <a:cs typeface="+mn-ea"/>
                  <a:sym typeface="+mn-lt"/>
                </a:rPr>
                <a:t>行动</a:t>
              </a:r>
            </a:p>
            <a:p>
              <a:pPr algn="ctr">
                <a:lnSpc>
                  <a:spcPct val="100000"/>
                </a:lnSpc>
              </a:pPr>
              <a:r>
                <a:rPr altLang="en-US" lang="zh-CN" sz="1600">
                  <a:solidFill>
                    <a:schemeClr val="tx1"/>
                  </a:solidFill>
                  <a:latin typeface="+mn-lt"/>
                  <a:ea typeface="+mn-ea"/>
                  <a:cs typeface="+mn-ea"/>
                  <a:sym typeface="+mn-lt"/>
                </a:rPr>
                <a:t>计划</a:t>
              </a:r>
            </a:p>
          </p:txBody>
        </p:sp>
        <p:cxnSp>
          <p:nvCxnSpPr>
            <p:cNvPr id="8" name="直接连接符 7">
              <a:extLst>
                <a:ext uri="{FF2B5EF4-FFF2-40B4-BE49-F238E27FC236}">
                  <a16:creationId xmlns:a16="http://schemas.microsoft.com/office/drawing/2014/main" id="{7EAA0D63-4180-479D-B3C8-59D055AAB676}"/>
                </a:ext>
              </a:extLst>
            </p:cNvPr>
            <p:cNvCxnSpPr/>
            <p:nvPr/>
          </p:nvCxnSpPr>
          <p:spPr>
            <a:xfrm flipH="1">
              <a:off x="2642752" y="2495888"/>
              <a:ext cx="0" cy="767932"/>
            </a:xfrm>
            <a:prstGeom prst="line">
              <a:avLst/>
            </a:prstGeom>
            <a:ln>
              <a:solidFill>
                <a:srgbClr val="C30F0F"/>
              </a:solidFill>
            </a:ln>
          </p:spPr>
          <p:style>
            <a:lnRef idx="1">
              <a:schemeClr val="accent1"/>
            </a:lnRef>
            <a:fillRef idx="0">
              <a:schemeClr val="accent1"/>
            </a:fillRef>
            <a:effectRef idx="0">
              <a:schemeClr val="accent1"/>
            </a:effectRef>
            <a:fontRef idx="minor">
              <a:schemeClr val="tx1"/>
            </a:fontRef>
          </p:style>
        </p:cxnSp>
      </p:grpSp>
      <p:grpSp>
        <p:nvGrpSpPr>
          <p:cNvPr id="17" name="组合 16">
            <a:extLst>
              <a:ext uri="{FF2B5EF4-FFF2-40B4-BE49-F238E27FC236}">
                <a16:creationId xmlns:a16="http://schemas.microsoft.com/office/drawing/2014/main" id="{9036CE69-38B8-4CAD-83D1-2E895F4B109B}"/>
              </a:ext>
            </a:extLst>
          </p:cNvPr>
          <p:cNvGrpSpPr/>
          <p:nvPr/>
        </p:nvGrpSpPr>
        <p:grpSpPr>
          <a:xfrm>
            <a:off x="1219522" y="3286426"/>
            <a:ext cx="10034632" cy="1384059"/>
            <a:chOff x="1219522" y="3642026"/>
            <a:chExt cx="10034632" cy="1384059"/>
          </a:xfrm>
        </p:grpSpPr>
        <p:sp>
          <p:nvSpPr>
            <p:cNvPr id="9" name="矩形: 圆角 8">
              <a:extLst>
                <a:ext uri="{FF2B5EF4-FFF2-40B4-BE49-F238E27FC236}">
                  <a16:creationId xmlns:a16="http://schemas.microsoft.com/office/drawing/2014/main" id="{B9D5D72F-57F2-4718-8444-4DCA0232DC77}"/>
                </a:ext>
              </a:extLst>
            </p:cNvPr>
            <p:cNvSpPr/>
            <p:nvPr/>
          </p:nvSpPr>
          <p:spPr>
            <a:xfrm flipH="1">
              <a:off x="1219522" y="3642026"/>
              <a:ext cx="10034632" cy="1384059"/>
            </a:xfrm>
            <a:prstGeom prst="roundRect">
              <a:avLst>
                <a:gd fmla="val 7014" name="adj"/>
              </a:avLst>
            </a:prstGeom>
            <a:noFill/>
            <a:ln>
              <a:solidFill>
                <a:srgbClr val="C30F0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tx1"/>
                </a:solidFill>
                <a:cs typeface="+mn-ea"/>
                <a:sym typeface="+mn-lt"/>
              </a:endParaRPr>
            </a:p>
          </p:txBody>
        </p:sp>
        <p:sp>
          <p:nvSpPr>
            <p:cNvPr id="10" name="矩形 9">
              <a:extLst>
                <a:ext uri="{FF2B5EF4-FFF2-40B4-BE49-F238E27FC236}">
                  <a16:creationId xmlns:a16="http://schemas.microsoft.com/office/drawing/2014/main" id="{E7A087FC-54E5-48B1-B2B6-6C871FCA9A09}"/>
                </a:ext>
              </a:extLst>
            </p:cNvPr>
            <p:cNvSpPr/>
            <p:nvPr/>
          </p:nvSpPr>
          <p:spPr>
            <a:xfrm>
              <a:off x="2748232" y="3792369"/>
              <a:ext cx="8097550" cy="98298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50000"/>
                </a:lnSpc>
                <a:buClr>
                  <a:srgbClr val="FEEFAC"/>
                </a:buClr>
                <a:defRPr/>
              </a:pPr>
              <a:r>
                <a:rPr altLang="en-US" lang="zh-CN" sz="1300">
                  <a:cs typeface="+mn-ea"/>
                  <a:sym typeface="+mn-lt"/>
                </a:rPr>
                <a:t>对涌现的先进典型和取得的成果及时总结，形成可复制的经验做法，制作专题视频在电视栏目播放，在各类媒体平台发布，组织相关地方政府、部门和企事业单位人员学习借鉴。加强典型事故案例剖析，制作警示教育片，组织人员在线观看，深刻吸取教训，切实引以为戒</a:t>
              </a:r>
            </a:p>
          </p:txBody>
        </p:sp>
        <p:sp>
          <p:nvSpPr>
            <p:cNvPr id="11" name="文本框 20">
              <a:extLst>
                <a:ext uri="{FF2B5EF4-FFF2-40B4-BE49-F238E27FC236}">
                  <a16:creationId xmlns:a16="http://schemas.microsoft.com/office/drawing/2014/main" id="{4B7BB161-4908-482F-B153-1994E19842A4}"/>
                </a:ext>
              </a:extLst>
            </p:cNvPr>
            <p:cNvSpPr txBox="1"/>
            <p:nvPr/>
          </p:nvSpPr>
          <p:spPr>
            <a:xfrm>
              <a:off x="1346219" y="4038590"/>
              <a:ext cx="1111232" cy="579120"/>
            </a:xfrm>
            <a:prstGeom prst="rect">
              <a:avLst/>
            </a:prstGeom>
          </p:spPr>
          <p:txBody>
            <a:bodyPr wrap="square">
              <a:spAutoFit/>
            </a:bodyPr>
            <a:lstStyle>
              <a:defPPr>
                <a:defRPr lang="zh-CN"/>
              </a:defPPr>
              <a:lvl1pPr>
                <a:lnSpc>
                  <a:spcPct val="110000"/>
                </a:lnSpc>
                <a:defRPr sz="4400">
                  <a:solidFill>
                    <a:schemeClr val="accent1"/>
                  </a:solidFill>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1600">
                  <a:solidFill>
                    <a:schemeClr val="tx1"/>
                  </a:solidFill>
                  <a:latin typeface="+mn-lt"/>
                  <a:ea typeface="+mn-ea"/>
                  <a:cs typeface="+mn-ea"/>
                  <a:sym typeface="+mn-lt"/>
                </a:rPr>
                <a:t>加强典型</a:t>
              </a:r>
            </a:p>
            <a:p>
              <a:pPr algn="ctr">
                <a:lnSpc>
                  <a:spcPct val="100000"/>
                </a:lnSpc>
              </a:pPr>
              <a:r>
                <a:rPr altLang="en-US" lang="zh-CN" sz="1600">
                  <a:solidFill>
                    <a:schemeClr val="tx1"/>
                  </a:solidFill>
                  <a:latin typeface="+mn-lt"/>
                  <a:ea typeface="+mn-ea"/>
                  <a:cs typeface="+mn-ea"/>
                  <a:sym typeface="+mn-lt"/>
                </a:rPr>
                <a:t>事故</a:t>
              </a:r>
            </a:p>
          </p:txBody>
        </p:sp>
        <p:cxnSp>
          <p:nvCxnSpPr>
            <p:cNvPr id="12" name="直接连接符 11">
              <a:extLst>
                <a:ext uri="{FF2B5EF4-FFF2-40B4-BE49-F238E27FC236}">
                  <a16:creationId xmlns:a16="http://schemas.microsoft.com/office/drawing/2014/main" id="{5C79EB72-6781-4DB1-8DCE-DE87FA59FA81}"/>
                </a:ext>
              </a:extLst>
            </p:cNvPr>
            <p:cNvCxnSpPr/>
            <p:nvPr/>
          </p:nvCxnSpPr>
          <p:spPr>
            <a:xfrm flipH="1">
              <a:off x="2642743" y="3861589"/>
              <a:ext cx="0" cy="767932"/>
            </a:xfrm>
            <a:prstGeom prst="line">
              <a:avLst/>
            </a:prstGeom>
            <a:ln>
              <a:solidFill>
                <a:srgbClr val="C30F0F"/>
              </a:solidFill>
            </a:ln>
          </p:spPr>
          <p:style>
            <a:lnRef idx="1">
              <a:schemeClr val="accent1"/>
            </a:lnRef>
            <a:fillRef idx="0">
              <a:schemeClr val="accent1"/>
            </a:fillRef>
            <a:effectRef idx="0">
              <a:schemeClr val="accent1"/>
            </a:effectRef>
            <a:fontRef idx="minor">
              <a:schemeClr val="tx1"/>
            </a:fontRef>
          </p:style>
        </p:cxnSp>
      </p:grpSp>
      <p:grpSp>
        <p:nvGrpSpPr>
          <p:cNvPr id="18" name="组合 17">
            <a:extLst>
              <a:ext uri="{FF2B5EF4-FFF2-40B4-BE49-F238E27FC236}">
                <a16:creationId xmlns:a16="http://schemas.microsoft.com/office/drawing/2014/main" id="{2B558AC4-CD84-407C-A1C9-85CBB05876EF}"/>
              </a:ext>
            </a:extLst>
          </p:cNvPr>
          <p:cNvGrpSpPr/>
          <p:nvPr/>
        </p:nvGrpSpPr>
        <p:grpSpPr>
          <a:xfrm>
            <a:off x="1219522" y="4925626"/>
            <a:ext cx="10034632" cy="1155613"/>
            <a:chOff x="1219522" y="5281226"/>
            <a:chExt cx="10034632" cy="1155613"/>
          </a:xfrm>
        </p:grpSpPr>
        <p:sp>
          <p:nvSpPr>
            <p:cNvPr id="13" name="矩形: 圆角 12">
              <a:extLst>
                <a:ext uri="{FF2B5EF4-FFF2-40B4-BE49-F238E27FC236}">
                  <a16:creationId xmlns:a16="http://schemas.microsoft.com/office/drawing/2014/main" id="{067F83F2-64DC-496C-9815-BDE0F685659D}"/>
                </a:ext>
              </a:extLst>
            </p:cNvPr>
            <p:cNvSpPr/>
            <p:nvPr/>
          </p:nvSpPr>
          <p:spPr>
            <a:xfrm flipH="1">
              <a:off x="1219522" y="5281226"/>
              <a:ext cx="10034632" cy="1155613"/>
            </a:xfrm>
            <a:prstGeom prst="roundRect">
              <a:avLst>
                <a:gd fmla="val 7014" name="adj"/>
              </a:avLst>
            </a:prstGeom>
            <a:noFill/>
            <a:ln>
              <a:solidFill>
                <a:srgbClr val="C30F0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solidFill>
                  <a:schemeClr val="tx1"/>
                </a:solidFill>
                <a:cs typeface="+mn-ea"/>
                <a:sym typeface="+mn-lt"/>
              </a:endParaRPr>
            </a:p>
          </p:txBody>
        </p:sp>
        <p:sp>
          <p:nvSpPr>
            <p:cNvPr id="14" name="矩形 13">
              <a:extLst>
                <a:ext uri="{FF2B5EF4-FFF2-40B4-BE49-F238E27FC236}">
                  <a16:creationId xmlns:a16="http://schemas.microsoft.com/office/drawing/2014/main" id="{D536F60F-051A-4CE8-9B28-2C04DF195774}"/>
                </a:ext>
              </a:extLst>
            </p:cNvPr>
            <p:cNvSpPr/>
            <p:nvPr/>
          </p:nvSpPr>
          <p:spPr>
            <a:xfrm>
              <a:off x="2748232" y="5412001"/>
              <a:ext cx="8097550" cy="68580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rgbClr val="FEEFAC"/>
                </a:buClr>
                <a:defRPr/>
              </a:pPr>
              <a:r>
                <a:rPr altLang="en-US" lang="zh-CN" sz="1300">
                  <a:cs typeface="+mn-ea"/>
                  <a:sym typeface="+mn-lt"/>
                </a:rPr>
                <a:t>广泛发动企业员工，开展“安全生产啄木鸟”“企业风险扫描仪”“隐患排查显微镜”等活动，推动企业对重点场所、关键环节安全风险隐患进行全面深入排查整治，从源头上防范生产安全事故发生</a:t>
              </a:r>
            </a:p>
          </p:txBody>
        </p:sp>
        <p:sp>
          <p:nvSpPr>
            <p:cNvPr id="15" name="文本框 24">
              <a:extLst>
                <a:ext uri="{FF2B5EF4-FFF2-40B4-BE49-F238E27FC236}">
                  <a16:creationId xmlns:a16="http://schemas.microsoft.com/office/drawing/2014/main" id="{355F9368-ECEF-4077-8489-8636864E8E3A}"/>
                </a:ext>
              </a:extLst>
            </p:cNvPr>
            <p:cNvSpPr txBox="1"/>
            <p:nvPr/>
          </p:nvSpPr>
          <p:spPr>
            <a:xfrm>
              <a:off x="1346218" y="5563567"/>
              <a:ext cx="1111233" cy="579120"/>
            </a:xfrm>
            <a:prstGeom prst="rect">
              <a:avLst/>
            </a:prstGeom>
          </p:spPr>
          <p:txBody>
            <a:bodyPr wrap="square">
              <a:spAutoFit/>
            </a:bodyPr>
            <a:lstStyle>
              <a:defPPr>
                <a:defRPr lang="zh-CN"/>
              </a:defPPr>
              <a:lvl1pPr>
                <a:lnSpc>
                  <a:spcPct val="110000"/>
                </a:lnSpc>
                <a:defRPr sz="4400">
                  <a:solidFill>
                    <a:schemeClr val="accent1"/>
                  </a:solidFill>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1600">
                  <a:solidFill>
                    <a:schemeClr val="tx1"/>
                  </a:solidFill>
                  <a:latin typeface="+mn-lt"/>
                  <a:ea typeface="+mn-ea"/>
                  <a:cs typeface="+mn-ea"/>
                  <a:sym typeface="+mn-lt"/>
                </a:rPr>
                <a:t>深入排查</a:t>
              </a:r>
            </a:p>
            <a:p>
              <a:pPr algn="ctr">
                <a:lnSpc>
                  <a:spcPct val="100000"/>
                </a:lnSpc>
              </a:pPr>
              <a:r>
                <a:rPr altLang="en-US" lang="zh-CN" sz="1600">
                  <a:solidFill>
                    <a:schemeClr val="tx1"/>
                  </a:solidFill>
                  <a:latin typeface="+mn-lt"/>
                  <a:ea typeface="+mn-ea"/>
                  <a:cs typeface="+mn-ea"/>
                  <a:sym typeface="+mn-lt"/>
                </a:rPr>
                <a:t>整治</a:t>
              </a:r>
            </a:p>
          </p:txBody>
        </p:sp>
        <p:cxnSp>
          <p:nvCxnSpPr>
            <p:cNvPr id="16" name="直接连接符 15">
              <a:extLst>
                <a:ext uri="{FF2B5EF4-FFF2-40B4-BE49-F238E27FC236}">
                  <a16:creationId xmlns:a16="http://schemas.microsoft.com/office/drawing/2014/main" id="{30DA84E8-B4A8-428C-83EE-8E6667C9C563}"/>
                </a:ext>
              </a:extLst>
            </p:cNvPr>
            <p:cNvCxnSpPr/>
            <p:nvPr/>
          </p:nvCxnSpPr>
          <p:spPr>
            <a:xfrm flipH="1">
              <a:off x="2642743" y="5475066"/>
              <a:ext cx="0" cy="767932"/>
            </a:xfrm>
            <a:prstGeom prst="line">
              <a:avLst/>
            </a:prstGeom>
            <a:ln>
              <a:solidFill>
                <a:srgbClr val="C30F0F"/>
              </a:solidFill>
            </a:ln>
          </p:spPr>
          <p:style>
            <a:lnRef idx="1">
              <a:schemeClr val="accent1"/>
            </a:lnRef>
            <a:fillRef idx="0">
              <a:schemeClr val="accent1"/>
            </a:fillRef>
            <a:effectRef idx="0">
              <a:schemeClr val="accent1"/>
            </a:effectRef>
            <a:fontRef idx="minor">
              <a:schemeClr val="tx1"/>
            </a:fontRef>
          </p:style>
        </p:cxnSp>
      </p:grpSp>
      <p:sp>
        <p:nvSpPr>
          <p:cNvPr id="19" name="标题 3_1">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安全生产月主要内容</a:t>
            </a:r>
          </a:p>
        </p:txBody>
      </p:sp>
    </p:spTree>
    <p:extLst>
      <p:ext uri="{BB962C8B-B14F-4D97-AF65-F5344CB8AC3E}">
        <p14:creationId val="1794052628"/>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37">
                                  <p:stCondLst>
                                    <p:cond delay="0"/>
                                  </p:stCondLst>
                                  <p:childTnLst>
                                    <p:set>
                                      <p:cBhvr>
                                        <p:cTn dur="1" fill="hold" id="6">
                                          <p:stCondLst>
                                            <p:cond delay="0"/>
                                          </p:stCondLst>
                                        </p:cTn>
                                        <p:tgtEl>
                                          <p:spTgt spid="4"/>
                                        </p:tgtEl>
                                        <p:attrNameLst>
                                          <p:attrName>style.visibility</p:attrName>
                                        </p:attrNameLst>
                                      </p:cBhvr>
                                      <p:to>
                                        <p:strVal val="visible"/>
                                      </p:to>
                                    </p:set>
                                    <p:animEffect filter="barn(outVertical)" transition="in">
                                      <p:cBhvr>
                                        <p:cTn dur="5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2" presetSubtype="1">
                                  <p:stCondLst>
                                    <p:cond delay="0"/>
                                  </p:stCondLst>
                                  <p:childTnLst>
                                    <p:set>
                                      <p:cBhvr>
                                        <p:cTn dur="1" fill="hold" id="11">
                                          <p:stCondLst>
                                            <p:cond delay="0"/>
                                          </p:stCondLst>
                                        </p:cTn>
                                        <p:tgtEl>
                                          <p:spTgt spid="3"/>
                                        </p:tgtEl>
                                        <p:attrNameLst>
                                          <p:attrName>style.visibility</p:attrName>
                                        </p:attrNameLst>
                                      </p:cBhvr>
                                      <p:to>
                                        <p:strVal val="visible"/>
                                      </p:to>
                                    </p:set>
                                    <p:animEffect filter="wipe(up)" transition="in">
                                      <p:cBhvr>
                                        <p:cTn dur="500" id="12"/>
                                        <p:tgtEl>
                                          <p:spTgt spid="3"/>
                                        </p:tgtEl>
                                      </p:cBhvr>
                                    </p:animEffect>
                                  </p:childTnLst>
                                </p:cTn>
                              </p:par>
                              <p:par>
                                <p:cTn fill="hold" id="13" nodeType="withEffect" presetClass="entr" presetID="22" presetSubtype="1">
                                  <p:stCondLst>
                                    <p:cond delay="1000"/>
                                  </p:stCondLst>
                                  <p:childTnLst>
                                    <p:set>
                                      <p:cBhvr>
                                        <p:cTn dur="1" fill="hold" id="14">
                                          <p:stCondLst>
                                            <p:cond delay="0"/>
                                          </p:stCondLst>
                                        </p:cTn>
                                        <p:tgtEl>
                                          <p:spTgt spid="17"/>
                                        </p:tgtEl>
                                        <p:attrNameLst>
                                          <p:attrName>style.visibility</p:attrName>
                                        </p:attrNameLst>
                                      </p:cBhvr>
                                      <p:to>
                                        <p:strVal val="visible"/>
                                      </p:to>
                                    </p:set>
                                    <p:animEffect filter="wipe(up)" transition="in">
                                      <p:cBhvr>
                                        <p:cTn dur="500" id="15"/>
                                        <p:tgtEl>
                                          <p:spTgt spid="17"/>
                                        </p:tgtEl>
                                      </p:cBhvr>
                                    </p:animEffect>
                                  </p:childTnLst>
                                </p:cTn>
                              </p:par>
                              <p:par>
                                <p:cTn fill="hold" id="16" nodeType="withEffect" presetClass="entr" presetID="22" presetSubtype="1">
                                  <p:stCondLst>
                                    <p:cond delay="2000"/>
                                  </p:stCondLst>
                                  <p:childTnLst>
                                    <p:set>
                                      <p:cBhvr>
                                        <p:cTn dur="1" fill="hold" id="17">
                                          <p:stCondLst>
                                            <p:cond delay="0"/>
                                          </p:stCondLst>
                                        </p:cTn>
                                        <p:tgtEl>
                                          <p:spTgt spid="18"/>
                                        </p:tgtEl>
                                        <p:attrNameLst>
                                          <p:attrName>style.visibility</p:attrName>
                                        </p:attrNameLst>
                                      </p:cBhvr>
                                      <p:to>
                                        <p:strVal val="visible"/>
                                      </p:to>
                                    </p:set>
                                    <p:animEffect filter="wipe(up)" transition="in">
                                      <p:cBhvr>
                                        <p:cTn dur="500" id="18"/>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文本框 32">
            <a:extLst>
              <a:ext uri="{FF2B5EF4-FFF2-40B4-BE49-F238E27FC236}">
                <a16:creationId xmlns:a16="http://schemas.microsoft.com/office/drawing/2014/main" id="{B694FDB3-2C9A-4C83-826F-BEFBA24BF93D}"/>
              </a:ext>
            </a:extLst>
          </p:cNvPr>
          <p:cNvSpPr txBox="1"/>
          <p:nvPr/>
        </p:nvSpPr>
        <p:spPr>
          <a:xfrm>
            <a:off x="3485347" y="1339436"/>
            <a:ext cx="5163354" cy="518160"/>
          </a:xfrm>
          <a:prstGeom prst="rect">
            <a:avLst/>
          </a:prstGeom>
        </p:spPr>
        <p:txBody>
          <a:bodyPr wrap="square">
            <a:spAutoFit/>
          </a:bodyPr>
          <a:lstStyle>
            <a:defPPr>
              <a:defRPr lang="zh-CN"/>
            </a:defPPr>
            <a:lvl1pPr>
              <a:lnSpc>
                <a:spcPct val="110000"/>
              </a:lnSpc>
              <a:defRPr sz="4400">
                <a:solidFill>
                  <a:schemeClr val="accent1"/>
                </a:solidFill>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2800">
                <a:solidFill>
                  <a:schemeClr val="tx1"/>
                </a:solidFill>
                <a:latin typeface="+mn-lt"/>
                <a:ea typeface="+mn-ea"/>
                <a:cs typeface="+mn-ea"/>
                <a:sym typeface="+mn-lt"/>
              </a:rPr>
              <a:t>开设“安全生产大家谈”云课堂</a:t>
            </a:r>
          </a:p>
        </p:txBody>
      </p:sp>
      <p:sp>
        <p:nvSpPr>
          <p:cNvPr id="5" name="文本框 15">
            <a:extLst>
              <a:ext uri="{FF2B5EF4-FFF2-40B4-BE49-F238E27FC236}">
                <a16:creationId xmlns:a16="http://schemas.microsoft.com/office/drawing/2014/main" id="{F522FD4E-4842-4E5A-B34D-16D63B5407CF}"/>
              </a:ext>
            </a:extLst>
          </p:cNvPr>
          <p:cNvSpPr txBox="1"/>
          <p:nvPr/>
        </p:nvSpPr>
        <p:spPr>
          <a:xfrm>
            <a:off x="390525" y="2955515"/>
            <a:ext cx="3012187" cy="1693800"/>
          </a:xfrm>
          <a:prstGeom prst="rect">
            <a:avLst/>
          </a:prstGeom>
        </p:spPr>
        <p:txBody>
          <a:bodyPr anchor="t" anchorCtr="0" bIns="46800" lIns="90000" rIns="90000" tIns="46800" wrap="square">
            <a:spAutoFit/>
          </a:bodyPr>
          <a:lstStyle>
            <a:defPPr>
              <a:defRPr lang="zh-CN"/>
            </a:defPPr>
            <a:lvl1pPr indent="0">
              <a:lnSpc>
                <a:spcPct val="110000"/>
              </a:lnSpc>
              <a:spcBef>
                <a:spcPct val="0"/>
              </a:spcBef>
              <a:buClr>
                <a:schemeClr val="accent1"/>
              </a:buClr>
              <a:buNone/>
              <a:defRPr baseline="0" sz="1600">
                <a:solidFill>
                  <a:schemeClr val="tx1">
                    <a:lumMod val="75000"/>
                    <a:lumOff val="25000"/>
                  </a:schemeClr>
                </a:solidFill>
                <a:latin charset="-122" panose="020b0300000000000000" pitchFamily="34" typeface="思源黑体 CN Light"/>
                <a:ea charset="-122" panose="020b0300000000000000" pitchFamily="34" typeface="思源黑体 CN Light"/>
                <a:cs typeface="+mn-ea"/>
              </a:defRPr>
            </a:lvl1pPr>
            <a:lvl2pPr indent="0">
              <a:buNone/>
              <a:defRPr sz="1200"/>
            </a:lvl2pPr>
            <a:lvl3pPr indent="0">
              <a:buNone/>
              <a:defRPr sz="1000"/>
            </a:lvl3pPr>
            <a:lvl4pPr indent="0">
              <a:buNone/>
              <a:defRPr sz="900"/>
            </a:lvl4pPr>
            <a:lvl5pPr indent="0">
              <a:buNone/>
              <a:defRPr sz="900"/>
            </a:lvl5pPr>
            <a:lvl6pPr indent="0">
              <a:buNone/>
              <a:defRPr sz="900"/>
            </a:lvl6pPr>
            <a:lvl7pPr indent="0">
              <a:buNone/>
              <a:defRPr sz="900"/>
            </a:lvl7pPr>
            <a:lvl8pPr indent="0">
              <a:buNone/>
              <a:defRPr sz="900"/>
            </a:lvl8pPr>
            <a:lvl9pPr indent="0">
              <a:buNone/>
              <a:defRPr sz="900"/>
            </a:lvl9pPr>
          </a:lstStyle>
          <a:p>
            <a:pPr algn="r">
              <a:lnSpc>
                <a:spcPct val="150000"/>
              </a:lnSpc>
              <a:spcBef>
                <a:spcPct val="0"/>
              </a:spcBef>
            </a:pPr>
            <a:r>
              <a:rPr altLang="en-US" lang="zh-CN" sz="1400">
                <a:solidFill>
                  <a:schemeClr val="tx1"/>
                </a:solidFill>
                <a:latin typeface="+mn-lt"/>
                <a:ea typeface="+mn-ea"/>
                <a:sym typeface="+mn-lt"/>
              </a:rPr>
              <a:t>组织安全生产领域知名专家学者地方政府部门领导、企业安全生产负责人和一线技术工人走进网络课堂，围绕责任落实、隐患排查、风险管控、应急处置等内容</a:t>
            </a:r>
          </a:p>
        </p:txBody>
      </p:sp>
      <p:grpSp>
        <p:nvGrpSpPr>
          <p:cNvPr id="11" name="组合 10">
            <a:extLst>
              <a:ext uri="{FF2B5EF4-FFF2-40B4-BE49-F238E27FC236}">
                <a16:creationId xmlns:a16="http://schemas.microsoft.com/office/drawing/2014/main" id="{8EAEF761-1E31-4195-9200-7F62F337ADCC}"/>
              </a:ext>
            </a:extLst>
          </p:cNvPr>
          <p:cNvGrpSpPr/>
          <p:nvPr/>
        </p:nvGrpSpPr>
        <p:grpSpPr>
          <a:xfrm>
            <a:off x="3639333" y="2955515"/>
            <a:ext cx="751692" cy="646331"/>
            <a:chOff x="3207001" y="2256658"/>
            <a:chExt cx="486808" cy="646331"/>
          </a:xfrm>
        </p:grpSpPr>
        <p:sp>
          <p:nvSpPr>
            <p:cNvPr id="12" name="矩形 11">
              <a:extLst>
                <a:ext uri="{FF2B5EF4-FFF2-40B4-BE49-F238E27FC236}">
                  <a16:creationId xmlns:a16="http://schemas.microsoft.com/office/drawing/2014/main" id="{56B7456B-ECF8-4603-87C8-80C8BF6C74D1}"/>
                </a:ext>
              </a:extLst>
            </p:cNvPr>
            <p:cNvSpPr/>
            <p:nvPr/>
          </p:nvSpPr>
          <p:spPr>
            <a:xfrm>
              <a:off x="3225809" y="2349618"/>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文本框 12">
              <a:extLst>
                <a:ext uri="{FF2B5EF4-FFF2-40B4-BE49-F238E27FC236}">
                  <a16:creationId xmlns:a16="http://schemas.microsoft.com/office/drawing/2014/main" id="{A6B81E5C-5E6D-484A-8BC8-FB640FCCABA3}"/>
                </a:ext>
              </a:extLst>
            </p:cNvPr>
            <p:cNvSpPr txBox="1"/>
            <p:nvPr/>
          </p:nvSpPr>
          <p:spPr>
            <a:xfrm>
              <a:off x="3207001" y="2256659"/>
              <a:ext cx="486807" cy="640080"/>
            </a:xfrm>
            <a:prstGeom prst="rect">
              <a:avLst/>
            </a:prstGeom>
            <a:noFill/>
          </p:spPr>
          <p:txBody>
            <a:bodyPr rtlCol="0" wrap="square">
              <a:spAutoFit/>
            </a:bodyPr>
            <a:lstStyle/>
            <a:p>
              <a:r>
                <a:rPr altLang="zh-CN" lang="en-US" sz="3600">
                  <a:solidFill>
                    <a:schemeClr val="bg1"/>
                  </a:solidFill>
                  <a:cs typeface="+mn-ea"/>
                  <a:sym typeface="+mn-lt"/>
                </a:rPr>
                <a:t>01</a:t>
              </a:r>
            </a:p>
          </p:txBody>
        </p:sp>
      </p:grpSp>
      <p:sp>
        <p:nvSpPr>
          <p:cNvPr id="7" name="文本框 17">
            <a:extLst>
              <a:ext uri="{FF2B5EF4-FFF2-40B4-BE49-F238E27FC236}">
                <a16:creationId xmlns:a16="http://schemas.microsoft.com/office/drawing/2014/main" id="{E0EDFC43-615C-4C02-A993-B72DB6010194}"/>
              </a:ext>
            </a:extLst>
          </p:cNvPr>
          <p:cNvSpPr txBox="1"/>
          <p:nvPr/>
        </p:nvSpPr>
        <p:spPr>
          <a:xfrm>
            <a:off x="4345218" y="5330553"/>
            <a:ext cx="3251854" cy="733680"/>
          </a:xfrm>
          <a:prstGeom prst="rect">
            <a:avLst/>
          </a:prstGeom>
        </p:spPr>
        <p:txBody>
          <a:bodyPr anchor="t" anchorCtr="0" bIns="46800" lIns="90000" rIns="90000" tIns="46800" wrap="square">
            <a:spAutoFit/>
          </a:bodyPr>
          <a:lstStyle>
            <a:defPPr>
              <a:defRPr lang="zh-CN"/>
            </a:defPPr>
            <a:lvl1pPr indent="0">
              <a:lnSpc>
                <a:spcPct val="110000"/>
              </a:lnSpc>
              <a:spcBef>
                <a:spcPct val="0"/>
              </a:spcBef>
              <a:buClr>
                <a:schemeClr val="accent1"/>
              </a:buClr>
              <a:buNone/>
              <a:defRPr baseline="0" sz="1600">
                <a:solidFill>
                  <a:schemeClr val="tx1">
                    <a:lumMod val="75000"/>
                    <a:lumOff val="25000"/>
                  </a:schemeClr>
                </a:solidFill>
                <a:latin charset="-122" panose="020b0300000000000000" pitchFamily="34" typeface="思源黑体 CN Light"/>
                <a:ea charset="-122" panose="020b0300000000000000" pitchFamily="34" typeface="思源黑体 CN Light"/>
                <a:cs typeface="+mn-ea"/>
              </a:defRPr>
            </a:lvl1pPr>
            <a:lvl2pPr indent="0">
              <a:buNone/>
              <a:defRPr sz="1200"/>
            </a:lvl2pPr>
            <a:lvl3pPr indent="0">
              <a:buNone/>
              <a:defRPr sz="1000"/>
            </a:lvl3pPr>
            <a:lvl4pPr indent="0">
              <a:buNone/>
              <a:defRPr sz="900"/>
            </a:lvl4pPr>
            <a:lvl5pPr indent="0">
              <a:buNone/>
              <a:defRPr sz="900"/>
            </a:lvl5pPr>
            <a:lvl6pPr indent="0">
              <a:buNone/>
              <a:defRPr sz="900"/>
            </a:lvl6pPr>
            <a:lvl7pPr indent="0">
              <a:buNone/>
              <a:defRPr sz="900"/>
            </a:lvl7pPr>
            <a:lvl8pPr indent="0">
              <a:buNone/>
              <a:defRPr sz="900"/>
            </a:lvl8pPr>
            <a:lvl9pPr indent="0">
              <a:buNone/>
              <a:defRPr sz="900"/>
            </a:lvl9pPr>
          </a:lstStyle>
          <a:p>
            <a:pPr algn="ctr">
              <a:lnSpc>
                <a:spcPct val="150000"/>
              </a:lnSpc>
              <a:spcBef>
                <a:spcPct val="0"/>
              </a:spcBef>
            </a:pPr>
            <a:r>
              <a:rPr altLang="en-US" lang="zh-CN" sz="1400">
                <a:solidFill>
                  <a:schemeClr val="tx1"/>
                </a:solidFill>
                <a:latin typeface="+mn-lt"/>
                <a:ea typeface="+mn-ea"/>
                <a:sym typeface="+mn-lt"/>
              </a:rPr>
              <a:t>各地区、各有关部门和单位要广泛组织干部职工、企业员工观看学习</a:t>
            </a:r>
          </a:p>
        </p:txBody>
      </p:sp>
      <p:grpSp>
        <p:nvGrpSpPr>
          <p:cNvPr id="14" name="组合 13">
            <a:extLst>
              <a:ext uri="{FF2B5EF4-FFF2-40B4-BE49-F238E27FC236}">
                <a16:creationId xmlns:a16="http://schemas.microsoft.com/office/drawing/2014/main" id="{CDF83938-6921-4A05-8055-BF30C9D96853}"/>
              </a:ext>
            </a:extLst>
          </p:cNvPr>
          <p:cNvGrpSpPr/>
          <p:nvPr/>
        </p:nvGrpSpPr>
        <p:grpSpPr>
          <a:xfrm>
            <a:off x="5562721" y="4650577"/>
            <a:ext cx="817817" cy="646331"/>
            <a:chOff x="7312218" y="2256657"/>
            <a:chExt cx="562803" cy="646331"/>
          </a:xfrm>
        </p:grpSpPr>
        <p:sp>
          <p:nvSpPr>
            <p:cNvPr id="15" name="矩形 14">
              <a:extLst>
                <a:ext uri="{FF2B5EF4-FFF2-40B4-BE49-F238E27FC236}">
                  <a16:creationId xmlns:a16="http://schemas.microsoft.com/office/drawing/2014/main" id="{7E220B3A-E484-44B0-96EA-6C545B46D6AC}"/>
                </a:ext>
              </a:extLst>
            </p:cNvPr>
            <p:cNvSpPr/>
            <p:nvPr/>
          </p:nvSpPr>
          <p:spPr>
            <a:xfrm>
              <a:off x="7359287" y="2349618"/>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文本框 15">
              <a:extLst>
                <a:ext uri="{FF2B5EF4-FFF2-40B4-BE49-F238E27FC236}">
                  <a16:creationId xmlns:a16="http://schemas.microsoft.com/office/drawing/2014/main" id="{042DF39E-FE30-4958-8DE8-8E0F61508881}"/>
                </a:ext>
              </a:extLst>
            </p:cNvPr>
            <p:cNvSpPr txBox="1"/>
            <p:nvPr/>
          </p:nvSpPr>
          <p:spPr>
            <a:xfrm>
              <a:off x="7312218" y="2256658"/>
              <a:ext cx="562803" cy="640080"/>
            </a:xfrm>
            <a:prstGeom prst="rect">
              <a:avLst/>
            </a:prstGeom>
            <a:noFill/>
          </p:spPr>
          <p:txBody>
            <a:bodyPr rtlCol="0" wrap="square">
              <a:spAutoFit/>
            </a:bodyPr>
            <a:lstStyle/>
            <a:p>
              <a:r>
                <a:rPr altLang="zh-CN" lang="en-US" sz="3600">
                  <a:solidFill>
                    <a:schemeClr val="bg1"/>
                  </a:solidFill>
                  <a:cs typeface="+mn-ea"/>
                  <a:sym typeface="+mn-lt"/>
                </a:rPr>
                <a:t>02</a:t>
              </a:r>
            </a:p>
          </p:txBody>
        </p:sp>
      </p:grpSp>
      <p:sp>
        <p:nvSpPr>
          <p:cNvPr id="9" name="文本框 19">
            <a:extLst>
              <a:ext uri="{FF2B5EF4-FFF2-40B4-BE49-F238E27FC236}">
                <a16:creationId xmlns:a16="http://schemas.microsoft.com/office/drawing/2014/main" id="{929E32F2-7920-4B13-9992-2DD6A3454B90}"/>
              </a:ext>
            </a:extLst>
          </p:cNvPr>
          <p:cNvSpPr txBox="1"/>
          <p:nvPr/>
        </p:nvSpPr>
        <p:spPr>
          <a:xfrm>
            <a:off x="8335456" y="2955515"/>
            <a:ext cx="3160077" cy="2653920"/>
          </a:xfrm>
          <a:prstGeom prst="rect">
            <a:avLst/>
          </a:prstGeom>
        </p:spPr>
        <p:txBody>
          <a:bodyPr anchor="t" anchorCtr="0" bIns="46800" lIns="90000" rIns="90000" tIns="46800" wrap="square">
            <a:spAutoFit/>
          </a:bodyPr>
          <a:lstStyle>
            <a:defPPr>
              <a:defRPr lang="zh-CN"/>
            </a:defPPr>
            <a:lvl1pPr indent="0">
              <a:lnSpc>
                <a:spcPct val="110000"/>
              </a:lnSpc>
              <a:spcBef>
                <a:spcPct val="0"/>
              </a:spcBef>
              <a:buClr>
                <a:schemeClr val="accent1"/>
              </a:buClr>
              <a:buNone/>
              <a:defRPr baseline="0" sz="1600">
                <a:solidFill>
                  <a:schemeClr val="tx1">
                    <a:lumMod val="75000"/>
                    <a:lumOff val="25000"/>
                  </a:schemeClr>
                </a:solidFill>
                <a:latin charset="-122" panose="020b0300000000000000" pitchFamily="34" typeface="思源黑体 CN Light"/>
                <a:ea charset="-122" panose="020b0300000000000000" pitchFamily="34" typeface="思源黑体 CN Light"/>
                <a:cs typeface="+mn-ea"/>
              </a:defRPr>
            </a:lvl1pPr>
            <a:lvl2pPr indent="0">
              <a:buNone/>
              <a:defRPr sz="1200"/>
            </a:lvl2pPr>
            <a:lvl3pPr indent="0">
              <a:buNone/>
              <a:defRPr sz="1000"/>
            </a:lvl3pPr>
            <a:lvl4pPr indent="0">
              <a:buNone/>
              <a:defRPr sz="900"/>
            </a:lvl4pPr>
            <a:lvl5pPr indent="0">
              <a:buNone/>
              <a:defRPr sz="900"/>
            </a:lvl5pPr>
            <a:lvl6pPr indent="0">
              <a:buNone/>
              <a:defRPr sz="900"/>
            </a:lvl6pPr>
            <a:lvl7pPr indent="0">
              <a:buNone/>
              <a:defRPr sz="900"/>
            </a:lvl7pPr>
            <a:lvl8pPr indent="0">
              <a:buNone/>
              <a:defRPr sz="900"/>
            </a:lvl8pPr>
            <a:lvl9pPr indent="0">
              <a:buNone/>
              <a:defRPr sz="900"/>
            </a:lvl9pPr>
          </a:lstStyle>
          <a:p>
            <a:pPr>
              <a:lnSpc>
                <a:spcPct val="150000"/>
              </a:lnSpc>
              <a:spcBef>
                <a:spcPct val="0"/>
              </a:spcBef>
            </a:pPr>
            <a:r>
              <a:rPr altLang="en-US" lang="zh-CN" sz="1400">
                <a:solidFill>
                  <a:schemeClr val="tx1"/>
                </a:solidFill>
                <a:latin typeface="+mn-lt"/>
                <a:ea typeface="+mn-ea"/>
                <a:sym typeface="+mn-lt"/>
              </a:rPr>
              <a:t>要充分发挥地方各级电视台、政府网站和网络直播平台作用，采取网络直播矩阵形式，紧紧围绕企业复工复产、隐患排查整治、安全风险防范、安全指导服务等，广泛开展网络视频访谈、远程在线辅导和安全生产“公开课”“微课堂”“公益讲座”等线上活动</a:t>
            </a:r>
          </a:p>
        </p:txBody>
      </p:sp>
      <p:grpSp>
        <p:nvGrpSpPr>
          <p:cNvPr id="17" name="组合 16">
            <a:extLst>
              <a:ext uri="{FF2B5EF4-FFF2-40B4-BE49-F238E27FC236}">
                <a16:creationId xmlns:a16="http://schemas.microsoft.com/office/drawing/2014/main" id="{B607807E-412E-4462-9621-4BE3B736E94C}"/>
              </a:ext>
            </a:extLst>
          </p:cNvPr>
          <p:cNvGrpSpPr/>
          <p:nvPr/>
        </p:nvGrpSpPr>
        <p:grpSpPr>
          <a:xfrm>
            <a:off x="7551102" y="2955515"/>
            <a:ext cx="784355" cy="646331"/>
            <a:chOff x="3175991" y="3700229"/>
            <a:chExt cx="603322" cy="646331"/>
          </a:xfrm>
        </p:grpSpPr>
        <p:sp>
          <p:nvSpPr>
            <p:cNvPr id="18" name="矩形 17">
              <a:extLst>
                <a:ext uri="{FF2B5EF4-FFF2-40B4-BE49-F238E27FC236}">
                  <a16:creationId xmlns:a16="http://schemas.microsoft.com/office/drawing/2014/main" id="{ABCCDEB1-B8B3-434E-9620-E044C5C2A1E9}"/>
                </a:ext>
              </a:extLst>
            </p:cNvPr>
            <p:cNvSpPr/>
            <p:nvPr/>
          </p:nvSpPr>
          <p:spPr>
            <a:xfrm>
              <a:off x="3225809"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文本框 18">
              <a:extLst>
                <a:ext uri="{FF2B5EF4-FFF2-40B4-BE49-F238E27FC236}">
                  <a16:creationId xmlns:a16="http://schemas.microsoft.com/office/drawing/2014/main" id="{BBB7A797-50C4-49AE-AD7B-7616F7431ED5}"/>
                </a:ext>
              </a:extLst>
            </p:cNvPr>
            <p:cNvSpPr txBox="1"/>
            <p:nvPr/>
          </p:nvSpPr>
          <p:spPr>
            <a:xfrm>
              <a:off x="3175990" y="3700230"/>
              <a:ext cx="603322" cy="640080"/>
            </a:xfrm>
            <a:prstGeom prst="rect">
              <a:avLst/>
            </a:prstGeom>
            <a:noFill/>
          </p:spPr>
          <p:txBody>
            <a:bodyPr rtlCol="0" wrap="square">
              <a:spAutoFit/>
            </a:bodyPr>
            <a:lstStyle/>
            <a:p>
              <a:r>
                <a:rPr altLang="zh-CN" lang="en-US" sz="3600">
                  <a:solidFill>
                    <a:schemeClr val="bg1"/>
                  </a:solidFill>
                  <a:cs typeface="+mn-ea"/>
                  <a:sym typeface="+mn-lt"/>
                </a:rPr>
                <a:t>03</a:t>
              </a:r>
            </a:p>
          </p:txBody>
        </p:sp>
      </p:grpSp>
      <p:pic>
        <p:nvPicPr>
          <p:cNvPr id="4" name="图片 3"/>
          <p:cNvPicPr>
            <a:picLocks noChangeAspect="1"/>
          </p:cNvPicPr>
          <p:nvPr/>
        </p:nvPicPr>
        <p:blipFill>
          <a:blip r:embed="rId3">
            <a:extLst>
              <a:ext uri="{28A0092B-C50C-407E-A947-70E740481C1C}">
                <a14:useLocalDpi val="0"/>
              </a:ext>
            </a:extLst>
          </a:blip>
          <a:stretch>
            <a:fillRect/>
          </a:stretch>
        </p:blipFill>
        <p:spPr>
          <a:xfrm>
            <a:off x="4222532" y="1560081"/>
            <a:ext cx="3422868" cy="3422868"/>
          </a:xfrm>
          <a:prstGeom prst="rect">
            <a:avLst/>
          </a:prstGeom>
        </p:spPr>
      </p:pic>
      <p:sp>
        <p:nvSpPr>
          <p:cNvPr id="23" name="标题 3_1">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安全生产月主要内容</a:t>
            </a:r>
          </a:p>
        </p:txBody>
      </p:sp>
    </p:spTree>
    <p:extLst>
      <p:ext uri="{BB962C8B-B14F-4D97-AF65-F5344CB8AC3E}">
        <p14:creationId val="348180688"/>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37">
                                  <p:stCondLst>
                                    <p:cond delay="0"/>
                                  </p:stCondLst>
                                  <p:childTnLst>
                                    <p:set>
                                      <p:cBhvr>
                                        <p:cTn dur="1" fill="hold" id="6">
                                          <p:stCondLst>
                                            <p:cond delay="0"/>
                                          </p:stCondLst>
                                        </p:cTn>
                                        <p:tgtEl>
                                          <p:spTgt spid="10"/>
                                        </p:tgtEl>
                                        <p:attrNameLst>
                                          <p:attrName>style.visibility</p:attrName>
                                        </p:attrNameLst>
                                      </p:cBhvr>
                                      <p:to>
                                        <p:strVal val="visible"/>
                                      </p:to>
                                    </p:set>
                                    <p:animEffect filter="barn(outVertical)" transition="in">
                                      <p:cBhvr>
                                        <p:cTn dur="500" id="7"/>
                                        <p:tgtEl>
                                          <p:spTgt spid="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3" name="组合 12">
            <a:extLst>
              <a:ext uri="{FF2B5EF4-FFF2-40B4-BE49-F238E27FC236}">
                <a16:creationId xmlns:a16="http://schemas.microsoft.com/office/drawing/2014/main" id="{1C10A740-4A25-414B-BE6E-60188FB88C76}"/>
              </a:ext>
            </a:extLst>
          </p:cNvPr>
          <p:cNvGrpSpPr/>
          <p:nvPr/>
        </p:nvGrpSpPr>
        <p:grpSpPr>
          <a:xfrm>
            <a:off x="4632313" y="2570231"/>
            <a:ext cx="998436" cy="998436"/>
            <a:chOff x="4632313" y="2274803"/>
            <a:chExt cx="998436" cy="998436"/>
          </a:xfrm>
          <a:solidFill>
            <a:srgbClr val="C30F0F"/>
          </a:solidFill>
        </p:grpSpPr>
        <p:sp>
          <p:nvSpPr>
            <p:cNvPr id="5" name="矩形 4">
              <a:extLst>
                <a:ext uri="{FF2B5EF4-FFF2-40B4-BE49-F238E27FC236}">
                  <a16:creationId xmlns:a16="http://schemas.microsoft.com/office/drawing/2014/main" id="{4D265272-ADEE-4ED9-B23B-B214F41C5ADC}"/>
                </a:ext>
              </a:extLst>
            </p:cNvPr>
            <p:cNvSpPr/>
            <p:nvPr/>
          </p:nvSpPr>
          <p:spPr>
            <a:xfrm rot="2729382">
              <a:off x="4632313" y="2274803"/>
              <a:ext cx="998436" cy="9984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 name="文本框 8">
              <a:extLst>
                <a:ext uri="{FF2B5EF4-FFF2-40B4-BE49-F238E27FC236}">
                  <a16:creationId xmlns:a16="http://schemas.microsoft.com/office/drawing/2014/main" id="{FB94A32F-B527-490F-BDF0-E3C361BD753F}"/>
                </a:ext>
              </a:extLst>
            </p:cNvPr>
            <p:cNvSpPr txBox="1"/>
            <p:nvPr/>
          </p:nvSpPr>
          <p:spPr>
            <a:xfrm>
              <a:off x="4762085" y="2389301"/>
              <a:ext cx="738892" cy="762000"/>
            </a:xfrm>
            <a:prstGeom prst="rect">
              <a:avLst/>
            </a:prstGeom>
            <a:noFill/>
          </p:spPr>
          <p:txBody>
            <a:bodyPr rtlCol="0" wrap="square">
              <a:spAutoFit/>
            </a:bodyPr>
            <a:lstStyle/>
            <a:p>
              <a:pPr algn="ctr"/>
              <a:r>
                <a:rPr altLang="zh-CN" lang="en-US" sz="4400">
                  <a:solidFill>
                    <a:schemeClr val="bg1"/>
                  </a:solidFill>
                  <a:cs typeface="+mn-ea"/>
                  <a:sym typeface="+mn-lt"/>
                </a:rPr>
                <a:t>1</a:t>
              </a:r>
            </a:p>
          </p:txBody>
        </p:sp>
      </p:grpSp>
      <p:grpSp>
        <p:nvGrpSpPr>
          <p:cNvPr id="14" name="组合 13">
            <a:extLst>
              <a:ext uri="{FF2B5EF4-FFF2-40B4-BE49-F238E27FC236}">
                <a16:creationId xmlns:a16="http://schemas.microsoft.com/office/drawing/2014/main" id="{B69C69CC-9EA9-441B-B6B3-510F507149EE}"/>
              </a:ext>
            </a:extLst>
          </p:cNvPr>
          <p:cNvGrpSpPr/>
          <p:nvPr/>
        </p:nvGrpSpPr>
        <p:grpSpPr>
          <a:xfrm>
            <a:off x="6561256" y="2502363"/>
            <a:ext cx="998436" cy="998436"/>
            <a:chOff x="6561256" y="2206935"/>
            <a:chExt cx="998436" cy="998436"/>
          </a:xfrm>
          <a:solidFill>
            <a:srgbClr val="FB3333"/>
          </a:solidFill>
        </p:grpSpPr>
        <p:sp>
          <p:nvSpPr>
            <p:cNvPr id="6" name="矩形 5">
              <a:extLst>
                <a:ext uri="{FF2B5EF4-FFF2-40B4-BE49-F238E27FC236}">
                  <a16:creationId xmlns:a16="http://schemas.microsoft.com/office/drawing/2014/main" id="{113F92F0-6B21-4513-B657-6319E996C5D2}"/>
                </a:ext>
              </a:extLst>
            </p:cNvPr>
            <p:cNvSpPr/>
            <p:nvPr/>
          </p:nvSpPr>
          <p:spPr>
            <a:xfrm rot="2729382">
              <a:off x="6561256" y="2206935"/>
              <a:ext cx="998436" cy="998436"/>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文本框 9">
              <a:extLst>
                <a:ext uri="{FF2B5EF4-FFF2-40B4-BE49-F238E27FC236}">
                  <a16:creationId xmlns:a16="http://schemas.microsoft.com/office/drawing/2014/main" id="{E34FE459-893D-476A-B770-FF6822EA3EC3}"/>
                </a:ext>
              </a:extLst>
            </p:cNvPr>
            <p:cNvSpPr txBox="1"/>
            <p:nvPr/>
          </p:nvSpPr>
          <p:spPr>
            <a:xfrm>
              <a:off x="6691027" y="2321433"/>
              <a:ext cx="738892" cy="762000"/>
            </a:xfrm>
            <a:prstGeom prst="rect">
              <a:avLst/>
            </a:prstGeom>
            <a:noFill/>
          </p:spPr>
          <p:txBody>
            <a:bodyPr rtlCol="0" wrap="square">
              <a:spAutoFit/>
            </a:bodyPr>
            <a:lstStyle/>
            <a:p>
              <a:pPr algn="ctr"/>
              <a:r>
                <a:rPr altLang="zh-CN" lang="en-US" sz="4400">
                  <a:solidFill>
                    <a:schemeClr val="bg1"/>
                  </a:solidFill>
                  <a:cs typeface="+mn-ea"/>
                  <a:sym typeface="+mn-lt"/>
                </a:rPr>
                <a:t>2</a:t>
              </a:r>
            </a:p>
          </p:txBody>
        </p:sp>
      </p:grpSp>
      <p:grpSp>
        <p:nvGrpSpPr>
          <p:cNvPr id="16" name="组合 15">
            <a:extLst>
              <a:ext uri="{FF2B5EF4-FFF2-40B4-BE49-F238E27FC236}">
                <a16:creationId xmlns:a16="http://schemas.microsoft.com/office/drawing/2014/main" id="{8A984A3B-9410-45B2-BAE2-24418C7B4345}"/>
              </a:ext>
            </a:extLst>
          </p:cNvPr>
          <p:cNvGrpSpPr/>
          <p:nvPr/>
        </p:nvGrpSpPr>
        <p:grpSpPr>
          <a:xfrm>
            <a:off x="6561255" y="4499167"/>
            <a:ext cx="998436" cy="998436"/>
            <a:chOff x="6561255" y="4203739"/>
            <a:chExt cx="998436" cy="998436"/>
          </a:xfrm>
          <a:solidFill>
            <a:srgbClr val="C30F0F"/>
          </a:solidFill>
        </p:grpSpPr>
        <p:sp>
          <p:nvSpPr>
            <p:cNvPr id="8" name="矩形 7">
              <a:extLst>
                <a:ext uri="{FF2B5EF4-FFF2-40B4-BE49-F238E27FC236}">
                  <a16:creationId xmlns:a16="http://schemas.microsoft.com/office/drawing/2014/main" id="{B6767ABB-C159-464B-9E79-60C3A2A9D522}"/>
                </a:ext>
              </a:extLst>
            </p:cNvPr>
            <p:cNvSpPr/>
            <p:nvPr/>
          </p:nvSpPr>
          <p:spPr>
            <a:xfrm rot="2729382">
              <a:off x="6561255" y="4203739"/>
              <a:ext cx="998436" cy="9984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文本框 10">
              <a:extLst>
                <a:ext uri="{FF2B5EF4-FFF2-40B4-BE49-F238E27FC236}">
                  <a16:creationId xmlns:a16="http://schemas.microsoft.com/office/drawing/2014/main" id="{92C7CF61-640D-4AEB-9AB0-8B97A4086FCD}"/>
                </a:ext>
              </a:extLst>
            </p:cNvPr>
            <p:cNvSpPr txBox="1"/>
            <p:nvPr/>
          </p:nvSpPr>
          <p:spPr>
            <a:xfrm>
              <a:off x="6691028" y="4318236"/>
              <a:ext cx="738892" cy="762000"/>
            </a:xfrm>
            <a:prstGeom prst="rect">
              <a:avLst/>
            </a:prstGeom>
            <a:noFill/>
          </p:spPr>
          <p:txBody>
            <a:bodyPr rtlCol="0" wrap="square">
              <a:spAutoFit/>
            </a:bodyPr>
            <a:lstStyle/>
            <a:p>
              <a:pPr algn="ctr"/>
              <a:r>
                <a:rPr altLang="zh-CN" lang="en-US" sz="4400">
                  <a:solidFill>
                    <a:schemeClr val="bg1"/>
                  </a:solidFill>
                  <a:cs typeface="+mn-ea"/>
                  <a:sym typeface="+mn-lt"/>
                </a:rPr>
                <a:t>3</a:t>
              </a:r>
            </a:p>
          </p:txBody>
        </p:sp>
      </p:grpSp>
      <p:grpSp>
        <p:nvGrpSpPr>
          <p:cNvPr id="15" name="组合 14">
            <a:extLst>
              <a:ext uri="{FF2B5EF4-FFF2-40B4-BE49-F238E27FC236}">
                <a16:creationId xmlns:a16="http://schemas.microsoft.com/office/drawing/2014/main" id="{4CDFE522-DF71-4279-84A5-535BB64CD823}"/>
              </a:ext>
            </a:extLst>
          </p:cNvPr>
          <p:cNvGrpSpPr/>
          <p:nvPr/>
        </p:nvGrpSpPr>
        <p:grpSpPr>
          <a:xfrm>
            <a:off x="4632307" y="4499167"/>
            <a:ext cx="998436" cy="998436"/>
            <a:chOff x="4632307" y="4203739"/>
            <a:chExt cx="998436" cy="998436"/>
          </a:xfrm>
          <a:solidFill>
            <a:srgbClr val="C30F0F"/>
          </a:solidFill>
        </p:grpSpPr>
        <p:sp>
          <p:nvSpPr>
            <p:cNvPr id="7" name="矩形 6">
              <a:extLst>
                <a:ext uri="{FF2B5EF4-FFF2-40B4-BE49-F238E27FC236}">
                  <a16:creationId xmlns:a16="http://schemas.microsoft.com/office/drawing/2014/main" id="{536349B9-9862-435A-954F-A5A22793DEF9}"/>
                </a:ext>
              </a:extLst>
            </p:cNvPr>
            <p:cNvSpPr/>
            <p:nvPr/>
          </p:nvSpPr>
          <p:spPr>
            <a:xfrm rot="2729382">
              <a:off x="4632307" y="4203739"/>
              <a:ext cx="998436" cy="9984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文本框 11">
              <a:extLst>
                <a:ext uri="{FF2B5EF4-FFF2-40B4-BE49-F238E27FC236}">
                  <a16:creationId xmlns:a16="http://schemas.microsoft.com/office/drawing/2014/main" id="{EFCB63B6-B0D6-4409-8F31-6E25743D3491}"/>
                </a:ext>
              </a:extLst>
            </p:cNvPr>
            <p:cNvSpPr txBox="1"/>
            <p:nvPr/>
          </p:nvSpPr>
          <p:spPr>
            <a:xfrm>
              <a:off x="4762080" y="4318236"/>
              <a:ext cx="738892" cy="762000"/>
            </a:xfrm>
            <a:prstGeom prst="rect">
              <a:avLst/>
            </a:prstGeom>
            <a:noFill/>
          </p:spPr>
          <p:txBody>
            <a:bodyPr rtlCol="0" wrap="square">
              <a:spAutoFit/>
            </a:bodyPr>
            <a:lstStyle/>
            <a:p>
              <a:pPr algn="ctr"/>
              <a:r>
                <a:rPr altLang="zh-CN" lang="en-US" sz="4400">
                  <a:solidFill>
                    <a:schemeClr val="bg1"/>
                  </a:solidFill>
                  <a:cs typeface="+mn-ea"/>
                  <a:sym typeface="+mn-lt"/>
                </a:rPr>
                <a:t>4</a:t>
              </a:r>
            </a:p>
          </p:txBody>
        </p:sp>
      </p:grpSp>
      <p:sp>
        <p:nvSpPr>
          <p:cNvPr id="17" name="矩形 16">
            <a:extLst>
              <a:ext uri="{FF2B5EF4-FFF2-40B4-BE49-F238E27FC236}">
                <a16:creationId xmlns:a16="http://schemas.microsoft.com/office/drawing/2014/main" id="{02D40A15-9419-4E84-A3C3-77DCD72EB82D}"/>
              </a:ext>
            </a:extLst>
          </p:cNvPr>
          <p:cNvSpPr/>
          <p:nvPr/>
        </p:nvSpPr>
        <p:spPr>
          <a:xfrm>
            <a:off x="7666849" y="2482017"/>
            <a:ext cx="4100379" cy="11887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indent="-171450" marL="171450">
              <a:lnSpc>
                <a:spcPct val="150000"/>
              </a:lnSpc>
              <a:buClr>
                <a:schemeClr val="tx1">
                  <a:lumMod val="85000"/>
                  <a:lumOff val="15000"/>
                </a:schemeClr>
              </a:buClr>
              <a:buSzPct val="99000"/>
              <a:buFont charset="0" panose="020b0604020202020204" pitchFamily="34" typeface="Arial"/>
              <a:buChar char="•"/>
            </a:pPr>
            <a:r>
              <a:rPr altLang="en-US" lang="zh-CN" sz="1200">
                <a:solidFill>
                  <a:schemeClr val="tx1">
                    <a:lumMod val="95000"/>
                    <a:lumOff val="5000"/>
                  </a:schemeClr>
                </a:solidFill>
                <a:cs typeface="+mn-ea"/>
                <a:sym typeface="+mn-lt"/>
              </a:rPr>
              <a:t>在中国应急信息网、全国“安全生产月”官网等平台开展知识竞赛等活动；</a:t>
            </a:r>
          </a:p>
          <a:p>
            <a:pPr indent="-171450" marL="171450">
              <a:lnSpc>
                <a:spcPct val="150000"/>
              </a:lnSpc>
              <a:buClr>
                <a:schemeClr val="tx1">
                  <a:lumMod val="85000"/>
                  <a:lumOff val="15000"/>
                </a:schemeClr>
              </a:buClr>
              <a:buSzPct val="99000"/>
              <a:buFont charset="0" panose="020b0604020202020204" pitchFamily="34" typeface="Arial"/>
              <a:buChar char="•"/>
            </a:pPr>
            <a:r>
              <a:rPr altLang="en-US" lang="zh-CN" sz="1200">
                <a:solidFill>
                  <a:schemeClr val="tx1">
                    <a:lumMod val="95000"/>
                    <a:lumOff val="5000"/>
                  </a:schemeClr>
                </a:solidFill>
                <a:cs typeface="+mn-ea"/>
                <a:sym typeface="+mn-lt"/>
              </a:rPr>
              <a:t>在抖音平台发起“我是安全明白人”话题，以微视频形式展示生产生活中容易忽视的安全问题；</a:t>
            </a:r>
          </a:p>
        </p:txBody>
      </p:sp>
      <p:sp>
        <p:nvSpPr>
          <p:cNvPr id="18" name="矩形 17">
            <a:extLst>
              <a:ext uri="{FF2B5EF4-FFF2-40B4-BE49-F238E27FC236}">
                <a16:creationId xmlns:a16="http://schemas.microsoft.com/office/drawing/2014/main" id="{CF4BD91B-9FCD-42BE-A8BF-2D46347EAAFA}"/>
              </a:ext>
            </a:extLst>
          </p:cNvPr>
          <p:cNvSpPr/>
          <p:nvPr/>
        </p:nvSpPr>
        <p:spPr>
          <a:xfrm>
            <a:off x="7745298" y="4288668"/>
            <a:ext cx="3913304" cy="173736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indent="-171450" marL="171450">
              <a:lnSpc>
                <a:spcPct val="150000"/>
              </a:lnSpc>
              <a:buClr>
                <a:schemeClr val="tx1">
                  <a:lumMod val="85000"/>
                  <a:lumOff val="15000"/>
                </a:schemeClr>
              </a:buClr>
              <a:buSzPct val="99000"/>
              <a:buFont charset="0" panose="020b0604020202020204" pitchFamily="34" typeface="Arial"/>
              <a:buChar char="•"/>
            </a:pPr>
            <a:r>
              <a:rPr altLang="en-US" lang="zh-CN" sz="1200">
                <a:solidFill>
                  <a:schemeClr val="tx1">
                    <a:lumMod val="95000"/>
                    <a:lumOff val="5000"/>
                  </a:schemeClr>
                </a:solidFill>
                <a:cs typeface="+mn-ea"/>
                <a:sym typeface="+mn-lt"/>
              </a:rPr>
              <a:t>在新浪微博发起“身边的安全谣言”话题，针对常见的安全误区和行为差错普及安全知识。</a:t>
            </a:r>
          </a:p>
          <a:p>
            <a:pPr indent="-171450" marL="171450">
              <a:lnSpc>
                <a:spcPct val="150000"/>
              </a:lnSpc>
              <a:buClr>
                <a:schemeClr val="tx1">
                  <a:lumMod val="85000"/>
                  <a:lumOff val="15000"/>
                </a:schemeClr>
              </a:buClr>
              <a:buSzPct val="99000"/>
              <a:buFont charset="0" panose="020b0604020202020204" pitchFamily="34" typeface="Arial"/>
              <a:buChar char="•"/>
            </a:pPr>
            <a:r>
              <a:rPr altLang="en-US" lang="zh-CN" sz="1200">
                <a:solidFill>
                  <a:schemeClr val="tx1">
                    <a:lumMod val="95000"/>
                    <a:lumOff val="5000"/>
                  </a:schemeClr>
                </a:solidFill>
                <a:cs typeface="+mn-ea"/>
                <a:sym typeface="+mn-lt"/>
              </a:rPr>
              <a:t>各地区、各有关部门和单位要结合实际，利用各类媒体、网站、手机应用程序等，创新开展直播互动、网上展厅、线上安全体验、H5安全互动游戏等活动，在全社会大力营造关注安全、关爱生命的浓厚氛围</a:t>
            </a:r>
          </a:p>
        </p:txBody>
      </p:sp>
      <p:sp>
        <p:nvSpPr>
          <p:cNvPr id="19" name="矩形 18">
            <a:extLst>
              <a:ext uri="{FF2B5EF4-FFF2-40B4-BE49-F238E27FC236}">
                <a16:creationId xmlns:a16="http://schemas.microsoft.com/office/drawing/2014/main" id="{478F4DFF-A887-4BE9-B07E-AD3E9FD17B26}"/>
              </a:ext>
            </a:extLst>
          </p:cNvPr>
          <p:cNvSpPr/>
          <p:nvPr/>
        </p:nvSpPr>
        <p:spPr>
          <a:xfrm>
            <a:off x="761300" y="2404353"/>
            <a:ext cx="3563104" cy="146304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indent="-171450" marL="171450">
              <a:lnSpc>
                <a:spcPct val="150000"/>
              </a:lnSpc>
              <a:buClr>
                <a:schemeClr val="tx1">
                  <a:lumMod val="85000"/>
                  <a:lumOff val="15000"/>
                </a:schemeClr>
              </a:buClr>
              <a:buSzPct val="99000"/>
              <a:buFont charset="0" panose="020b0604020202020204" pitchFamily="34" typeface="Arial"/>
              <a:buChar char="•"/>
            </a:pPr>
            <a:r>
              <a:rPr altLang="zh-CN" lang="en-US" sz="1200">
                <a:solidFill>
                  <a:schemeClr val="tx1">
                    <a:lumMod val="95000"/>
                    <a:lumOff val="5000"/>
                  </a:schemeClr>
                </a:solidFill>
                <a:cs typeface="+mn-ea"/>
                <a:sym typeface="+mn-lt"/>
              </a:rPr>
              <a:t>6月16日，在重点网站等新媒体平台开展网上“全国安全宣传咨询日”系列活动。</a:t>
            </a:r>
          </a:p>
          <a:p>
            <a:pPr indent="-171450" marL="171450">
              <a:lnSpc>
                <a:spcPct val="150000"/>
              </a:lnSpc>
              <a:buClr>
                <a:schemeClr val="tx1">
                  <a:lumMod val="85000"/>
                  <a:lumOff val="15000"/>
                </a:schemeClr>
              </a:buClr>
              <a:buSzPct val="99000"/>
              <a:buFont charset="0" panose="020b0604020202020204" pitchFamily="34" typeface="Arial"/>
              <a:buChar char="•"/>
            </a:pPr>
            <a:r>
              <a:rPr altLang="zh-CN" lang="en-US" sz="1200">
                <a:solidFill>
                  <a:schemeClr val="tx1">
                    <a:lumMod val="95000"/>
                    <a:lumOff val="5000"/>
                  </a:schemeClr>
                </a:solidFill>
                <a:cs typeface="+mn-ea"/>
                <a:sym typeface="+mn-lt"/>
              </a:rPr>
              <a:t>协调中央主流媒体以“主播走现场”形式，走进生产厂区、化工园区等，参观生产过程、工艺流程、装置设备，</a:t>
            </a:r>
          </a:p>
        </p:txBody>
      </p:sp>
      <p:sp>
        <p:nvSpPr>
          <p:cNvPr id="20" name="矩形 19">
            <a:extLst>
              <a:ext uri="{FF2B5EF4-FFF2-40B4-BE49-F238E27FC236}">
                <a16:creationId xmlns:a16="http://schemas.microsoft.com/office/drawing/2014/main" id="{6D3A4CB8-60BE-4E41-9575-58D5A2A377D5}"/>
              </a:ext>
            </a:extLst>
          </p:cNvPr>
          <p:cNvSpPr/>
          <p:nvPr/>
        </p:nvSpPr>
        <p:spPr>
          <a:xfrm>
            <a:off x="794885" y="4573285"/>
            <a:ext cx="3563104" cy="146304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indent="-171450" marL="171450">
              <a:lnSpc>
                <a:spcPct val="150000"/>
              </a:lnSpc>
              <a:buClr>
                <a:schemeClr val="tx1">
                  <a:lumMod val="85000"/>
                  <a:lumOff val="15000"/>
                </a:schemeClr>
              </a:buClr>
              <a:buSzPct val="99000"/>
              <a:buFont charset="0" panose="020b0604020202020204" pitchFamily="34" typeface="Arial"/>
              <a:buChar char="•"/>
            </a:pPr>
            <a:r>
              <a:rPr altLang="en-US" lang="zh-CN" sz="1200">
                <a:solidFill>
                  <a:schemeClr val="tx1">
                    <a:lumMod val="95000"/>
                    <a:lumOff val="5000"/>
                  </a:schemeClr>
                </a:solidFill>
                <a:cs typeface="+mn-ea"/>
                <a:sym typeface="+mn-lt"/>
              </a:rPr>
              <a:t>介绍安全生产举措，连线相关应急预案演练，搭建企业与社会公众沟通的桥梁；</a:t>
            </a:r>
          </a:p>
          <a:p>
            <a:pPr indent="-171450" marL="171450">
              <a:lnSpc>
                <a:spcPct val="150000"/>
              </a:lnSpc>
              <a:buClr>
                <a:schemeClr val="tx1">
                  <a:lumMod val="85000"/>
                  <a:lumOff val="15000"/>
                </a:schemeClr>
              </a:buClr>
              <a:buSzPct val="99000"/>
              <a:buFont charset="0" panose="020b0604020202020204" pitchFamily="34" typeface="Arial"/>
              <a:buChar char="•"/>
            </a:pPr>
            <a:r>
              <a:rPr altLang="en-US" lang="zh-CN" sz="1200">
                <a:solidFill>
                  <a:schemeClr val="tx1">
                    <a:lumMod val="95000"/>
                    <a:lumOff val="5000"/>
                  </a:schemeClr>
                </a:solidFill>
                <a:cs typeface="+mn-ea"/>
                <a:sym typeface="+mn-lt"/>
              </a:rPr>
              <a:t>联合知名直播平台，开展线上“公众开放日”、安全体验场馆360全景示范展示、安全打榜直播答题活动；</a:t>
            </a:r>
          </a:p>
        </p:txBody>
      </p:sp>
      <p:sp>
        <p:nvSpPr>
          <p:cNvPr id="21" name="文本框 12">
            <a:extLst>
              <a:ext uri="{FF2B5EF4-FFF2-40B4-BE49-F238E27FC236}">
                <a16:creationId xmlns:a16="http://schemas.microsoft.com/office/drawing/2014/main" id="{D669D4F1-0DCA-4486-B6C1-AE66C393257D}"/>
              </a:ext>
            </a:extLst>
          </p:cNvPr>
          <p:cNvSpPr txBox="1"/>
          <p:nvPr/>
        </p:nvSpPr>
        <p:spPr>
          <a:xfrm>
            <a:off x="2474960" y="1377686"/>
            <a:ext cx="7242080" cy="518160"/>
          </a:xfrm>
          <a:prstGeom prst="rect">
            <a:avLst/>
          </a:prstGeom>
        </p:spPr>
        <p:txBody>
          <a:bodyPr wrap="square">
            <a:spAutoFit/>
          </a:bodyPr>
          <a:lstStyle>
            <a:defPPr>
              <a:defRPr lang="zh-CN"/>
            </a:defPPr>
            <a:lvl1pPr>
              <a:lnSpc>
                <a:spcPct val="110000"/>
              </a:lnSpc>
              <a:defRPr sz="4400">
                <a:solidFill>
                  <a:schemeClr val="accent1"/>
                </a:solidFill>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2800">
                <a:solidFill>
                  <a:schemeClr val="tx1"/>
                </a:solidFill>
                <a:latin typeface="+mn-lt"/>
                <a:ea typeface="+mn-ea"/>
                <a:cs typeface="+mn-ea"/>
                <a:sym typeface="+mn-lt"/>
              </a:rPr>
              <a:t>开展网上“全国安全宣传咨询日”活动</a:t>
            </a:r>
          </a:p>
        </p:txBody>
      </p:sp>
      <p:sp>
        <p:nvSpPr>
          <p:cNvPr id="4" name="矩形 3">
            <a:extLst>
              <a:ext uri="{FF2B5EF4-FFF2-40B4-BE49-F238E27FC236}">
                <a16:creationId xmlns:a16="http://schemas.microsoft.com/office/drawing/2014/main" id="{09975175-33FF-4EC2-9417-1A4173220666}"/>
              </a:ext>
            </a:extLst>
          </p:cNvPr>
          <p:cNvSpPr/>
          <p:nvPr/>
        </p:nvSpPr>
        <p:spPr>
          <a:xfrm rot="2729382">
            <a:off x="5413993" y="3351911"/>
            <a:ext cx="1364014" cy="1364014"/>
          </a:xfrm>
          <a:prstGeom prst="rect">
            <a:avLst/>
          </a:prstGeom>
          <a:solidFill>
            <a:srgbClr val="C30F0F"/>
          </a:solidFill>
          <a:ln>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3" name="图片 22"/>
          <p:cNvPicPr>
            <a:picLocks noChangeAspect="1"/>
          </p:cNvPicPr>
          <p:nvPr/>
        </p:nvPicPr>
        <p:blipFill>
          <a:blip r:embed="rId2">
            <a:extLst>
              <a:ext uri="{28A0092B-C50C-407E-A947-70E740481C1C}">
                <a14:useLocalDpi val="0"/>
              </a:ext>
            </a:extLst>
          </a:blip>
          <a:stretch>
            <a:fillRect/>
          </a:stretch>
        </p:blipFill>
        <p:spPr>
          <a:xfrm>
            <a:off x="4840952" y="2755901"/>
            <a:ext cx="2423970" cy="2423968"/>
          </a:xfrm>
          <a:prstGeom prst="rect">
            <a:avLst/>
          </a:prstGeom>
        </p:spPr>
      </p:pic>
      <p:sp>
        <p:nvSpPr>
          <p:cNvPr id="24" name="标题 3_1">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安全生产月主要内容</a:t>
            </a:r>
          </a:p>
        </p:txBody>
      </p:sp>
    </p:spTree>
    <p:extLst>
      <p:ext uri="{BB962C8B-B14F-4D97-AF65-F5344CB8AC3E}">
        <p14:creationId val="3534936651"/>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37">
                                  <p:stCondLst>
                                    <p:cond delay="0"/>
                                  </p:stCondLst>
                                  <p:childTnLst>
                                    <p:set>
                                      <p:cBhvr>
                                        <p:cTn dur="1" fill="hold" id="6">
                                          <p:stCondLst>
                                            <p:cond delay="0"/>
                                          </p:stCondLst>
                                        </p:cTn>
                                        <p:tgtEl>
                                          <p:spTgt spid="21"/>
                                        </p:tgtEl>
                                        <p:attrNameLst>
                                          <p:attrName>style.visibility</p:attrName>
                                        </p:attrNameLst>
                                      </p:cBhvr>
                                      <p:to>
                                        <p:strVal val="visible"/>
                                      </p:to>
                                    </p:set>
                                    <p:animEffect filter="barn(outVertical)" transition="in">
                                      <p:cBhvr>
                                        <p:cTn dur="500" id="7"/>
                                        <p:tgtEl>
                                          <p:spTgt spid="21"/>
                                        </p:tgtEl>
                                      </p:cBhvr>
                                    </p:animEffect>
                                  </p:childTnLst>
                                </p:cTn>
                              </p:par>
                              <p:par>
                                <p:cTn fill="hold" id="8" nodeType="withEffect" presetClass="entr" presetID="22" presetSubtype="4">
                                  <p:stCondLst>
                                    <p:cond delay="500"/>
                                  </p:stCondLst>
                                  <p:childTnLst>
                                    <p:set>
                                      <p:cBhvr>
                                        <p:cTn dur="1" fill="hold" id="9">
                                          <p:stCondLst>
                                            <p:cond delay="0"/>
                                          </p:stCondLst>
                                        </p:cTn>
                                        <p:tgtEl>
                                          <p:spTgt spid="13"/>
                                        </p:tgtEl>
                                        <p:attrNameLst>
                                          <p:attrName>style.visibility</p:attrName>
                                        </p:attrNameLst>
                                      </p:cBhvr>
                                      <p:to>
                                        <p:strVal val="visible"/>
                                      </p:to>
                                    </p:set>
                                    <p:animEffect filter="wipe(down)" transition="in">
                                      <p:cBhvr>
                                        <p:cTn dur="500" id="10"/>
                                        <p:tgtEl>
                                          <p:spTgt spid="13"/>
                                        </p:tgtEl>
                                      </p:cBhvr>
                                    </p:animEffect>
                                  </p:childTnLst>
                                </p:cTn>
                              </p:par>
                              <p:par>
                                <p:cTn fill="hold" id="11" nodeType="withEffect" presetClass="entr" presetID="22" presetSubtype="4">
                                  <p:stCondLst>
                                    <p:cond delay="1000"/>
                                  </p:stCondLst>
                                  <p:childTnLst>
                                    <p:set>
                                      <p:cBhvr>
                                        <p:cTn dur="1" fill="hold" id="12">
                                          <p:stCondLst>
                                            <p:cond delay="0"/>
                                          </p:stCondLst>
                                        </p:cTn>
                                        <p:tgtEl>
                                          <p:spTgt spid="14"/>
                                        </p:tgtEl>
                                        <p:attrNameLst>
                                          <p:attrName>style.visibility</p:attrName>
                                        </p:attrNameLst>
                                      </p:cBhvr>
                                      <p:to>
                                        <p:strVal val="visible"/>
                                      </p:to>
                                    </p:set>
                                    <p:animEffect filter="wipe(down)" transition="in">
                                      <p:cBhvr>
                                        <p:cTn dur="500" id="13"/>
                                        <p:tgtEl>
                                          <p:spTgt spid="14"/>
                                        </p:tgtEl>
                                      </p:cBhvr>
                                    </p:animEffect>
                                  </p:childTnLst>
                                </p:cTn>
                              </p:par>
                              <p:par>
                                <p:cTn fill="hold" id="14" nodeType="withEffect" presetClass="entr" presetID="22" presetSubtype="1">
                                  <p:stCondLst>
                                    <p:cond delay="1500"/>
                                  </p:stCondLst>
                                  <p:childTnLst>
                                    <p:set>
                                      <p:cBhvr>
                                        <p:cTn dur="1" fill="hold" id="15">
                                          <p:stCondLst>
                                            <p:cond delay="0"/>
                                          </p:stCondLst>
                                        </p:cTn>
                                        <p:tgtEl>
                                          <p:spTgt spid="16"/>
                                        </p:tgtEl>
                                        <p:attrNameLst>
                                          <p:attrName>style.visibility</p:attrName>
                                        </p:attrNameLst>
                                      </p:cBhvr>
                                      <p:to>
                                        <p:strVal val="visible"/>
                                      </p:to>
                                    </p:set>
                                    <p:animEffect filter="wipe(up)" transition="in">
                                      <p:cBhvr>
                                        <p:cTn dur="500" id="16"/>
                                        <p:tgtEl>
                                          <p:spTgt spid="16"/>
                                        </p:tgtEl>
                                      </p:cBhvr>
                                    </p:animEffect>
                                  </p:childTnLst>
                                </p:cTn>
                              </p:par>
                              <p:par>
                                <p:cTn fill="hold" id="17" nodeType="withEffect" presetClass="entr" presetID="22" presetSubtype="1">
                                  <p:stCondLst>
                                    <p:cond delay="2000"/>
                                  </p:stCondLst>
                                  <p:childTnLst>
                                    <p:set>
                                      <p:cBhvr>
                                        <p:cTn dur="1" fill="hold" id="18">
                                          <p:stCondLst>
                                            <p:cond delay="0"/>
                                          </p:stCondLst>
                                        </p:cTn>
                                        <p:tgtEl>
                                          <p:spTgt spid="15"/>
                                        </p:tgtEl>
                                        <p:attrNameLst>
                                          <p:attrName>style.visibility</p:attrName>
                                        </p:attrNameLst>
                                      </p:cBhvr>
                                      <p:to>
                                        <p:strVal val="visible"/>
                                      </p:to>
                                    </p:set>
                                    <p:animEffect filter="wipe(up)" transition="in">
                                      <p:cBhvr>
                                        <p:cTn dur="500" id="19"/>
                                        <p:tgtEl>
                                          <p:spTgt spid="15"/>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22" presetSubtype="2">
                                  <p:stCondLst>
                                    <p:cond delay="0"/>
                                  </p:stCondLst>
                                  <p:childTnLst>
                                    <p:set>
                                      <p:cBhvr>
                                        <p:cTn dur="1" fill="hold" id="23">
                                          <p:stCondLst>
                                            <p:cond delay="0"/>
                                          </p:stCondLst>
                                        </p:cTn>
                                        <p:tgtEl>
                                          <p:spTgt spid="19"/>
                                        </p:tgtEl>
                                        <p:attrNameLst>
                                          <p:attrName>style.visibility</p:attrName>
                                        </p:attrNameLst>
                                      </p:cBhvr>
                                      <p:to>
                                        <p:strVal val="visible"/>
                                      </p:to>
                                    </p:set>
                                    <p:animEffect filter="wipe(right)" transition="in">
                                      <p:cBhvr>
                                        <p:cTn dur="500" id="24"/>
                                        <p:tgtEl>
                                          <p:spTgt spid="19"/>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2" presetSubtype="8">
                                  <p:stCondLst>
                                    <p:cond delay="0"/>
                                  </p:stCondLst>
                                  <p:childTnLst>
                                    <p:set>
                                      <p:cBhvr>
                                        <p:cTn dur="1" fill="hold" id="28">
                                          <p:stCondLst>
                                            <p:cond delay="0"/>
                                          </p:stCondLst>
                                        </p:cTn>
                                        <p:tgtEl>
                                          <p:spTgt spid="17"/>
                                        </p:tgtEl>
                                        <p:attrNameLst>
                                          <p:attrName>style.visibility</p:attrName>
                                        </p:attrNameLst>
                                      </p:cBhvr>
                                      <p:to>
                                        <p:strVal val="visible"/>
                                      </p:to>
                                    </p:set>
                                    <p:animEffect filter="wipe(left)" transition="in">
                                      <p:cBhvr>
                                        <p:cTn dur="500" id="29"/>
                                        <p:tgtEl>
                                          <p:spTgt spid="17"/>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2" presetSubtype="8">
                                  <p:stCondLst>
                                    <p:cond delay="0"/>
                                  </p:stCondLst>
                                  <p:childTnLst>
                                    <p:set>
                                      <p:cBhvr>
                                        <p:cTn dur="1" fill="hold" id="33">
                                          <p:stCondLst>
                                            <p:cond delay="0"/>
                                          </p:stCondLst>
                                        </p:cTn>
                                        <p:tgtEl>
                                          <p:spTgt spid="18"/>
                                        </p:tgtEl>
                                        <p:attrNameLst>
                                          <p:attrName>style.visibility</p:attrName>
                                        </p:attrNameLst>
                                      </p:cBhvr>
                                      <p:to>
                                        <p:strVal val="visible"/>
                                      </p:to>
                                    </p:set>
                                    <p:animEffect filter="wipe(left)" transition="in">
                                      <p:cBhvr>
                                        <p:cTn dur="500" id="34"/>
                                        <p:tgtEl>
                                          <p:spTgt spid="18"/>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22" presetSubtype="2">
                                  <p:stCondLst>
                                    <p:cond delay="0"/>
                                  </p:stCondLst>
                                  <p:childTnLst>
                                    <p:set>
                                      <p:cBhvr>
                                        <p:cTn dur="1" fill="hold" id="38">
                                          <p:stCondLst>
                                            <p:cond delay="0"/>
                                          </p:stCondLst>
                                        </p:cTn>
                                        <p:tgtEl>
                                          <p:spTgt spid="20"/>
                                        </p:tgtEl>
                                        <p:attrNameLst>
                                          <p:attrName>style.visibility</p:attrName>
                                        </p:attrNameLst>
                                      </p:cBhvr>
                                      <p:to>
                                        <p:strVal val="visible"/>
                                      </p:to>
                                    </p:set>
                                    <p:animEffect filter="wipe(right)" transition="in">
                                      <p:cBhvr>
                                        <p:cTn dur="500" id="39"/>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P grpId="0" spid="19"/>
      <p:bldP grpId="0" spid="20"/>
      <p:bldP grpId="0" spid="21"/>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12">
            <a:extLst>
              <a:ext uri="{FF2B5EF4-FFF2-40B4-BE49-F238E27FC236}">
                <a16:creationId xmlns:a16="http://schemas.microsoft.com/office/drawing/2014/main" id="{3B4D68DF-5D93-4F54-B355-4F980AD74117}"/>
              </a:ext>
            </a:extLst>
          </p:cNvPr>
          <p:cNvSpPr txBox="1"/>
          <p:nvPr/>
        </p:nvSpPr>
        <p:spPr>
          <a:xfrm>
            <a:off x="3252368" y="1322509"/>
            <a:ext cx="5420174" cy="518160"/>
          </a:xfrm>
          <a:prstGeom prst="rect">
            <a:avLst/>
          </a:prstGeom>
        </p:spPr>
        <p:txBody>
          <a:bodyPr wrap="square">
            <a:spAutoFit/>
          </a:bodyPr>
          <a:lstStyle>
            <a:defPPr>
              <a:defRPr lang="zh-CN"/>
            </a:defPPr>
            <a:lvl1pPr>
              <a:lnSpc>
                <a:spcPct val="110000"/>
              </a:lnSpc>
              <a:defRPr sz="4400">
                <a:solidFill>
                  <a:schemeClr val="accent1"/>
                </a:solidFill>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2800">
                <a:solidFill>
                  <a:schemeClr val="tx1">
                    <a:lumMod val="95000"/>
                    <a:lumOff val="5000"/>
                  </a:schemeClr>
                </a:solidFill>
                <a:latin typeface="+mn-lt"/>
                <a:ea typeface="+mn-ea"/>
                <a:cs typeface="+mn-ea"/>
                <a:sym typeface="+mn-lt"/>
              </a:rPr>
              <a:t>扎实推进安全宣传“五进”工作</a:t>
            </a:r>
          </a:p>
        </p:txBody>
      </p:sp>
      <p:sp>
        <p:nvSpPr>
          <p:cNvPr id="5" name="矩形 4">
            <a:extLst>
              <a:ext uri="{FF2B5EF4-FFF2-40B4-BE49-F238E27FC236}">
                <a16:creationId xmlns:a16="http://schemas.microsoft.com/office/drawing/2014/main" id="{48BB2378-70E5-4564-BAE8-A50EB6553535}"/>
              </a:ext>
            </a:extLst>
          </p:cNvPr>
          <p:cNvSpPr/>
          <p:nvPr/>
        </p:nvSpPr>
        <p:spPr>
          <a:xfrm>
            <a:off x="2390927" y="1953342"/>
            <a:ext cx="8746973"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solidFill>
                  <a:schemeClr val="tx1">
                    <a:lumMod val="95000"/>
                    <a:lumOff val="5000"/>
                  </a:schemeClr>
                </a:solidFill>
                <a:cs typeface="+mn-ea"/>
                <a:sym typeface="+mn-lt"/>
              </a:rPr>
              <a:t>近期，国务院安委会办公室和应急管理部已联合印发《推进安全宣传“五进”工作方案》，各地区、各有关部门和单位要按照要求，采取线上线下结合、线上为主线下为辅的方式，扎实推进安全宣传“五进”工作。</a:t>
            </a:r>
          </a:p>
        </p:txBody>
      </p:sp>
      <p:grpSp>
        <p:nvGrpSpPr>
          <p:cNvPr id="15" name="组合 14">
            <a:extLst>
              <a:ext uri="{FF2B5EF4-FFF2-40B4-BE49-F238E27FC236}">
                <a16:creationId xmlns:a16="http://schemas.microsoft.com/office/drawing/2014/main" id="{8290C5AB-75F8-4186-A438-EFF1F973E0E9}"/>
              </a:ext>
            </a:extLst>
          </p:cNvPr>
          <p:cNvGrpSpPr/>
          <p:nvPr/>
        </p:nvGrpSpPr>
        <p:grpSpPr>
          <a:xfrm>
            <a:off x="1583923" y="1953342"/>
            <a:ext cx="761550" cy="646331"/>
            <a:chOff x="3207001" y="2256658"/>
            <a:chExt cx="559859" cy="646331"/>
          </a:xfrm>
        </p:grpSpPr>
        <p:sp>
          <p:nvSpPr>
            <p:cNvPr id="16" name="矩形 15">
              <a:extLst>
                <a:ext uri="{FF2B5EF4-FFF2-40B4-BE49-F238E27FC236}">
                  <a16:creationId xmlns:a16="http://schemas.microsoft.com/office/drawing/2014/main" id="{6662575F-FA4D-445E-8FCF-60760624BFC1}"/>
                </a:ext>
              </a:extLst>
            </p:cNvPr>
            <p:cNvSpPr/>
            <p:nvPr/>
          </p:nvSpPr>
          <p:spPr>
            <a:xfrm>
              <a:off x="3225809" y="2349618"/>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09CA0197-613F-438E-8F16-27F2EFA54394}"/>
                </a:ext>
              </a:extLst>
            </p:cNvPr>
            <p:cNvSpPr txBox="1"/>
            <p:nvPr/>
          </p:nvSpPr>
          <p:spPr>
            <a:xfrm>
              <a:off x="3207001" y="2256658"/>
              <a:ext cx="559859" cy="640080"/>
            </a:xfrm>
            <a:prstGeom prst="rect">
              <a:avLst/>
            </a:prstGeom>
            <a:noFill/>
          </p:spPr>
          <p:txBody>
            <a:bodyPr rtlCol="0" wrap="square">
              <a:spAutoFit/>
            </a:bodyPr>
            <a:lstStyle/>
            <a:p>
              <a:r>
                <a:rPr altLang="zh-CN" lang="en-US" sz="3600">
                  <a:solidFill>
                    <a:schemeClr val="bg1"/>
                  </a:solidFill>
                  <a:cs typeface="+mn-ea"/>
                  <a:sym typeface="+mn-lt"/>
                </a:rPr>
                <a:t>01</a:t>
              </a:r>
            </a:p>
          </p:txBody>
        </p:sp>
      </p:grpSp>
      <p:sp>
        <p:nvSpPr>
          <p:cNvPr id="7" name="矩形 6">
            <a:extLst>
              <a:ext uri="{FF2B5EF4-FFF2-40B4-BE49-F238E27FC236}">
                <a16:creationId xmlns:a16="http://schemas.microsoft.com/office/drawing/2014/main" id="{8368FAE5-E7A4-472E-A797-3564F0B5BA6B}"/>
              </a:ext>
            </a:extLst>
          </p:cNvPr>
          <p:cNvSpPr/>
          <p:nvPr/>
        </p:nvSpPr>
        <p:spPr>
          <a:xfrm>
            <a:off x="2390928" y="3015519"/>
            <a:ext cx="7016054" cy="41148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solidFill>
                  <a:schemeClr val="tx1">
                    <a:lumMod val="95000"/>
                    <a:lumOff val="5000"/>
                  </a:schemeClr>
                </a:solidFill>
                <a:cs typeface="+mn-ea"/>
                <a:sym typeface="+mn-lt"/>
              </a:rPr>
              <a:t>重点围绕线上安全教育培训、专家指导服务、安全承诺等，开展安全宣传进企业活动；</a:t>
            </a:r>
          </a:p>
        </p:txBody>
      </p:sp>
      <p:grpSp>
        <p:nvGrpSpPr>
          <p:cNvPr id="18" name="组合 17">
            <a:extLst>
              <a:ext uri="{FF2B5EF4-FFF2-40B4-BE49-F238E27FC236}">
                <a16:creationId xmlns:a16="http://schemas.microsoft.com/office/drawing/2014/main" id="{2E0DB295-C172-4151-8177-B780CB06D576}"/>
              </a:ext>
            </a:extLst>
          </p:cNvPr>
          <p:cNvGrpSpPr/>
          <p:nvPr/>
        </p:nvGrpSpPr>
        <p:grpSpPr>
          <a:xfrm>
            <a:off x="1583923" y="2862308"/>
            <a:ext cx="779590" cy="646331"/>
            <a:chOff x="7312218" y="2256657"/>
            <a:chExt cx="573121" cy="646331"/>
          </a:xfrm>
        </p:grpSpPr>
        <p:sp>
          <p:nvSpPr>
            <p:cNvPr id="19" name="矩形 18">
              <a:extLst>
                <a:ext uri="{FF2B5EF4-FFF2-40B4-BE49-F238E27FC236}">
                  <a16:creationId xmlns:a16="http://schemas.microsoft.com/office/drawing/2014/main" id="{1D97ABB3-ADC5-4C2C-8755-743140F2E5B8}"/>
                </a:ext>
              </a:extLst>
            </p:cNvPr>
            <p:cNvSpPr/>
            <p:nvPr/>
          </p:nvSpPr>
          <p:spPr>
            <a:xfrm>
              <a:off x="7359287" y="2349618"/>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文本框 19">
              <a:extLst>
                <a:ext uri="{FF2B5EF4-FFF2-40B4-BE49-F238E27FC236}">
                  <a16:creationId xmlns:a16="http://schemas.microsoft.com/office/drawing/2014/main" id="{5AAC134C-B673-4040-A6A8-27C99CCC36E0}"/>
                </a:ext>
              </a:extLst>
            </p:cNvPr>
            <p:cNvSpPr txBox="1"/>
            <p:nvPr/>
          </p:nvSpPr>
          <p:spPr>
            <a:xfrm>
              <a:off x="7312218" y="2256657"/>
              <a:ext cx="573121" cy="640080"/>
            </a:xfrm>
            <a:prstGeom prst="rect">
              <a:avLst/>
            </a:prstGeom>
            <a:noFill/>
          </p:spPr>
          <p:txBody>
            <a:bodyPr rtlCol="0" wrap="square">
              <a:spAutoFit/>
            </a:bodyPr>
            <a:lstStyle/>
            <a:p>
              <a:r>
                <a:rPr altLang="zh-CN" lang="en-US" sz="3600">
                  <a:solidFill>
                    <a:schemeClr val="bg1"/>
                  </a:solidFill>
                  <a:cs typeface="+mn-ea"/>
                  <a:sym typeface="+mn-lt"/>
                </a:rPr>
                <a:t>02</a:t>
              </a:r>
            </a:p>
          </p:txBody>
        </p:sp>
      </p:grpSp>
      <p:sp>
        <p:nvSpPr>
          <p:cNvPr id="9" name="矩形 8">
            <a:extLst>
              <a:ext uri="{FF2B5EF4-FFF2-40B4-BE49-F238E27FC236}">
                <a16:creationId xmlns:a16="http://schemas.microsoft.com/office/drawing/2014/main" id="{A1CB7206-DE87-4D6A-8E81-C629CDAD7F4D}"/>
              </a:ext>
            </a:extLst>
          </p:cNvPr>
          <p:cNvSpPr/>
          <p:nvPr/>
        </p:nvSpPr>
        <p:spPr>
          <a:xfrm>
            <a:off x="2390927" y="3622416"/>
            <a:ext cx="7679926"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solidFill>
                  <a:schemeClr val="tx1">
                    <a:lumMod val="95000"/>
                    <a:lumOff val="5000"/>
                  </a:schemeClr>
                </a:solidFill>
                <a:cs typeface="+mn-ea"/>
                <a:sym typeface="+mn-lt"/>
              </a:rPr>
              <a:t>重点围绕农事活动、返城复工农民工和留守儿童、孤寡老人、智障残障等特殊群体安全提示教育，开展安全宣传进农村活动；</a:t>
            </a:r>
          </a:p>
        </p:txBody>
      </p:sp>
      <p:grpSp>
        <p:nvGrpSpPr>
          <p:cNvPr id="21" name="组合 20">
            <a:extLst>
              <a:ext uri="{FF2B5EF4-FFF2-40B4-BE49-F238E27FC236}">
                <a16:creationId xmlns:a16="http://schemas.microsoft.com/office/drawing/2014/main" id="{4C28F99A-2145-4ADF-A68C-F5D7F774C94E}"/>
              </a:ext>
            </a:extLst>
          </p:cNvPr>
          <p:cNvGrpSpPr/>
          <p:nvPr/>
        </p:nvGrpSpPr>
        <p:grpSpPr>
          <a:xfrm>
            <a:off x="1583923" y="3656947"/>
            <a:ext cx="858235" cy="646331"/>
            <a:chOff x="3175992" y="3700229"/>
            <a:chExt cx="630938" cy="646331"/>
          </a:xfrm>
        </p:grpSpPr>
        <p:sp>
          <p:nvSpPr>
            <p:cNvPr id="22" name="矩形 21">
              <a:extLst>
                <a:ext uri="{FF2B5EF4-FFF2-40B4-BE49-F238E27FC236}">
                  <a16:creationId xmlns:a16="http://schemas.microsoft.com/office/drawing/2014/main" id="{7773148A-4E9A-49F6-8BC0-10A6D687257F}"/>
                </a:ext>
              </a:extLst>
            </p:cNvPr>
            <p:cNvSpPr/>
            <p:nvPr/>
          </p:nvSpPr>
          <p:spPr>
            <a:xfrm>
              <a:off x="3225809"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文本框 22">
              <a:extLst>
                <a:ext uri="{FF2B5EF4-FFF2-40B4-BE49-F238E27FC236}">
                  <a16:creationId xmlns:a16="http://schemas.microsoft.com/office/drawing/2014/main" id="{893F81CB-73C1-4A8F-9CA7-5500F7FF6F3A}"/>
                </a:ext>
              </a:extLst>
            </p:cNvPr>
            <p:cNvSpPr txBox="1"/>
            <p:nvPr/>
          </p:nvSpPr>
          <p:spPr>
            <a:xfrm>
              <a:off x="3175992" y="3700230"/>
              <a:ext cx="630938" cy="640080"/>
            </a:xfrm>
            <a:prstGeom prst="rect">
              <a:avLst/>
            </a:prstGeom>
            <a:noFill/>
          </p:spPr>
          <p:txBody>
            <a:bodyPr rtlCol="0" wrap="square">
              <a:spAutoFit/>
            </a:bodyPr>
            <a:lstStyle/>
            <a:p>
              <a:r>
                <a:rPr altLang="zh-CN" lang="en-US" sz="3600">
                  <a:solidFill>
                    <a:schemeClr val="bg1"/>
                  </a:solidFill>
                  <a:cs typeface="+mn-ea"/>
                  <a:sym typeface="+mn-lt"/>
                </a:rPr>
                <a:t>03</a:t>
              </a:r>
            </a:p>
          </p:txBody>
        </p:sp>
      </p:grpSp>
      <p:sp>
        <p:nvSpPr>
          <p:cNvPr id="11" name="矩形 10">
            <a:extLst>
              <a:ext uri="{FF2B5EF4-FFF2-40B4-BE49-F238E27FC236}">
                <a16:creationId xmlns:a16="http://schemas.microsoft.com/office/drawing/2014/main" id="{267FB879-7245-4B73-BF91-DCD746FAAC6E}"/>
              </a:ext>
            </a:extLst>
          </p:cNvPr>
          <p:cNvSpPr/>
          <p:nvPr/>
        </p:nvSpPr>
        <p:spPr>
          <a:xfrm>
            <a:off x="2390927" y="4479010"/>
            <a:ext cx="7679926"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solidFill>
                  <a:schemeClr val="tx1">
                    <a:lumMod val="95000"/>
                    <a:lumOff val="5000"/>
                  </a:schemeClr>
                </a:solidFill>
                <a:cs typeface="+mn-ea"/>
                <a:sym typeface="+mn-lt"/>
              </a:rPr>
              <a:t>重点围绕营造基层社区“共建共治共享”社会治理格局，以组织“安全志愿者行动”为重点，开展安全宣传进社区活动；</a:t>
            </a:r>
          </a:p>
        </p:txBody>
      </p:sp>
      <p:grpSp>
        <p:nvGrpSpPr>
          <p:cNvPr id="24" name="组合 23">
            <a:extLst>
              <a:ext uri="{FF2B5EF4-FFF2-40B4-BE49-F238E27FC236}">
                <a16:creationId xmlns:a16="http://schemas.microsoft.com/office/drawing/2014/main" id="{EB1D20CE-0083-4B3D-AF1D-BFB0189FA30A}"/>
              </a:ext>
            </a:extLst>
          </p:cNvPr>
          <p:cNvGrpSpPr/>
          <p:nvPr/>
        </p:nvGrpSpPr>
        <p:grpSpPr>
          <a:xfrm>
            <a:off x="1583923" y="4479010"/>
            <a:ext cx="825573" cy="646331"/>
            <a:chOff x="7312219" y="3680564"/>
            <a:chExt cx="606926" cy="646331"/>
          </a:xfrm>
        </p:grpSpPr>
        <p:sp>
          <p:nvSpPr>
            <p:cNvPr id="25" name="矩形 24">
              <a:extLst>
                <a:ext uri="{FF2B5EF4-FFF2-40B4-BE49-F238E27FC236}">
                  <a16:creationId xmlns:a16="http://schemas.microsoft.com/office/drawing/2014/main" id="{58612EA6-379B-4D3E-8DD6-45940E73AE61}"/>
                </a:ext>
              </a:extLst>
            </p:cNvPr>
            <p:cNvSpPr/>
            <p:nvPr/>
          </p:nvSpPr>
          <p:spPr>
            <a:xfrm>
              <a:off x="7359287"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文本框 25">
              <a:extLst>
                <a:ext uri="{FF2B5EF4-FFF2-40B4-BE49-F238E27FC236}">
                  <a16:creationId xmlns:a16="http://schemas.microsoft.com/office/drawing/2014/main" id="{028DD268-AAE2-4EEF-AFF7-E793878935E8}"/>
                </a:ext>
              </a:extLst>
            </p:cNvPr>
            <p:cNvSpPr txBox="1"/>
            <p:nvPr/>
          </p:nvSpPr>
          <p:spPr>
            <a:xfrm>
              <a:off x="7312219" y="3680564"/>
              <a:ext cx="606926" cy="640080"/>
            </a:xfrm>
            <a:prstGeom prst="rect">
              <a:avLst/>
            </a:prstGeom>
            <a:noFill/>
          </p:spPr>
          <p:txBody>
            <a:bodyPr rtlCol="0" wrap="square">
              <a:spAutoFit/>
            </a:bodyPr>
            <a:lstStyle/>
            <a:p>
              <a:r>
                <a:rPr altLang="zh-CN" lang="en-US" sz="3600">
                  <a:solidFill>
                    <a:schemeClr val="bg1"/>
                  </a:solidFill>
                  <a:cs typeface="+mn-ea"/>
                  <a:sym typeface="+mn-lt"/>
                </a:rPr>
                <a:t>04</a:t>
              </a:r>
            </a:p>
          </p:txBody>
        </p:sp>
      </p:grpSp>
      <p:sp>
        <p:nvSpPr>
          <p:cNvPr id="13" name="矩形 12">
            <a:extLst>
              <a:ext uri="{FF2B5EF4-FFF2-40B4-BE49-F238E27FC236}">
                <a16:creationId xmlns:a16="http://schemas.microsoft.com/office/drawing/2014/main" id="{A484245B-B3D1-4C98-B822-17B6A72A8462}"/>
              </a:ext>
            </a:extLst>
          </p:cNvPr>
          <p:cNvSpPr/>
          <p:nvPr/>
        </p:nvSpPr>
        <p:spPr>
          <a:xfrm>
            <a:off x="2390926" y="5467005"/>
            <a:ext cx="8194523" cy="41148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solidFill>
                  <a:schemeClr val="tx1">
                    <a:lumMod val="95000"/>
                    <a:lumOff val="5000"/>
                  </a:schemeClr>
                </a:solidFill>
                <a:cs typeface="+mn-ea"/>
                <a:sym typeface="+mn-lt"/>
              </a:rPr>
              <a:t>重点围绕重点围绕开学学校、复课学生安全防控和居家学生生活安全教育，开展安全宣传进学校活动；</a:t>
            </a:r>
          </a:p>
        </p:txBody>
      </p:sp>
      <p:grpSp>
        <p:nvGrpSpPr>
          <p:cNvPr id="27" name="组合 26">
            <a:extLst>
              <a:ext uri="{FF2B5EF4-FFF2-40B4-BE49-F238E27FC236}">
                <a16:creationId xmlns:a16="http://schemas.microsoft.com/office/drawing/2014/main" id="{10328A67-E68F-4FF5-9600-88EC20D30474}"/>
              </a:ext>
            </a:extLst>
          </p:cNvPr>
          <p:cNvGrpSpPr/>
          <p:nvPr/>
        </p:nvGrpSpPr>
        <p:grpSpPr>
          <a:xfrm>
            <a:off x="1583923" y="5347153"/>
            <a:ext cx="825572" cy="646331"/>
            <a:chOff x="7312218" y="3680564"/>
            <a:chExt cx="606925" cy="646331"/>
          </a:xfrm>
        </p:grpSpPr>
        <p:sp>
          <p:nvSpPr>
            <p:cNvPr id="28" name="矩形 27">
              <a:extLst>
                <a:ext uri="{FF2B5EF4-FFF2-40B4-BE49-F238E27FC236}">
                  <a16:creationId xmlns:a16="http://schemas.microsoft.com/office/drawing/2014/main" id="{39387F0E-84AE-4C4A-890A-9DA6E07F090B}"/>
                </a:ext>
              </a:extLst>
            </p:cNvPr>
            <p:cNvSpPr/>
            <p:nvPr/>
          </p:nvSpPr>
          <p:spPr>
            <a:xfrm>
              <a:off x="7359287"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文本框 28">
              <a:extLst>
                <a:ext uri="{FF2B5EF4-FFF2-40B4-BE49-F238E27FC236}">
                  <a16:creationId xmlns:a16="http://schemas.microsoft.com/office/drawing/2014/main" id="{F92551A8-E8AE-4945-B90E-344740B26E97}"/>
                </a:ext>
              </a:extLst>
            </p:cNvPr>
            <p:cNvSpPr txBox="1"/>
            <p:nvPr/>
          </p:nvSpPr>
          <p:spPr>
            <a:xfrm>
              <a:off x="7312219" y="3680564"/>
              <a:ext cx="606925" cy="640080"/>
            </a:xfrm>
            <a:prstGeom prst="rect">
              <a:avLst/>
            </a:prstGeom>
            <a:noFill/>
          </p:spPr>
          <p:txBody>
            <a:bodyPr rtlCol="0" wrap="square">
              <a:spAutoFit/>
            </a:bodyPr>
            <a:lstStyle/>
            <a:p>
              <a:r>
                <a:rPr altLang="zh-CN" lang="en-US" sz="3600">
                  <a:solidFill>
                    <a:schemeClr val="bg1"/>
                  </a:solidFill>
                  <a:cs typeface="+mn-ea"/>
                  <a:sym typeface="+mn-lt"/>
                </a:rPr>
                <a:t>05</a:t>
              </a:r>
            </a:p>
          </p:txBody>
        </p:sp>
      </p:grpSp>
      <p:sp>
        <p:nvSpPr>
          <p:cNvPr id="34" name="标题 3_1">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安全生产月主要内容</a:t>
            </a:r>
          </a:p>
        </p:txBody>
      </p:sp>
    </p:spTree>
    <p:extLst>
      <p:ext uri="{BB962C8B-B14F-4D97-AF65-F5344CB8AC3E}">
        <p14:creationId val="897010739"/>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37">
                                  <p:stCondLst>
                                    <p:cond delay="0"/>
                                  </p:stCondLst>
                                  <p:childTnLst>
                                    <p:set>
                                      <p:cBhvr>
                                        <p:cTn dur="1" fill="hold" id="6">
                                          <p:stCondLst>
                                            <p:cond delay="0"/>
                                          </p:stCondLst>
                                        </p:cTn>
                                        <p:tgtEl>
                                          <p:spTgt spid="4"/>
                                        </p:tgtEl>
                                        <p:attrNameLst>
                                          <p:attrName>style.visibility</p:attrName>
                                        </p:attrNameLst>
                                      </p:cBhvr>
                                      <p:to>
                                        <p:strVal val="visible"/>
                                      </p:to>
                                    </p:set>
                                    <p:animEffect filter="barn(outVertical)" transition="in">
                                      <p:cBhvr>
                                        <p:cTn dur="500" id="7"/>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8" name="图片 7">
            <a:extLst>
              <a:ext uri="{FF2B5EF4-FFF2-40B4-BE49-F238E27FC236}">
                <a16:creationId xmlns:a16="http://schemas.microsoft.com/office/drawing/2014/main" id="{8EF8D5D8-E9C0-4B9F-AA5D-7F05C56E9E1C}"/>
              </a:ext>
            </a:extLst>
          </p:cNvPr>
          <p:cNvPicPr>
            <a:picLocks noChangeAspect="1"/>
          </p:cNvPicPr>
          <p:nvPr/>
        </p:nvPicPr>
        <p:blipFill>
          <a:blip r:embed="rId2">
            <a:extLst>
              <a:ext uri="{28A0092B-C50C-407E-A947-70E740481C1C}">
                <a14:useLocalDpi val="0"/>
              </a:ext>
            </a:extLst>
          </a:blip>
          <a:stretch>
            <a:fillRect/>
          </a:stretch>
        </p:blipFill>
        <p:spPr>
          <a:xfrm>
            <a:off x="0" y="0"/>
            <a:ext cx="12192000" cy="6858000"/>
          </a:xfrm>
          <a:prstGeom prst="rect">
            <a:avLst/>
          </a:prstGeom>
        </p:spPr>
      </p:pic>
      <p:sp>
        <p:nvSpPr>
          <p:cNvPr id="9" name="标题 3">
            <a:extLst>
              <a:ext uri="{FF2B5EF4-FFF2-40B4-BE49-F238E27FC236}">
                <a16:creationId xmlns:a16="http://schemas.microsoft.com/office/drawing/2014/main" id="{6B9277B0-391E-47A9-ADC1-BC35F42C64B2}"/>
              </a:ext>
            </a:extLst>
          </p:cNvPr>
          <p:cNvSpPr txBox="1"/>
          <p:nvPr/>
        </p:nvSpPr>
        <p:spPr>
          <a:xfrm>
            <a:off x="2633890" y="2870614"/>
            <a:ext cx="6742340" cy="1595945"/>
          </a:xfrm>
          <a:prstGeom prst="rect">
            <a:avLst/>
          </a:prstGeom>
        </p:spPr>
        <p:txBody>
          <a:bodyPr anchor="b" bIns="45720" lIns="91440" rIns="91440" rtlCol="0" tIns="45720" vert="horz">
            <a:normAutofit fontScale="90000" lnSpcReduction="10000"/>
          </a:bodyPr>
          <a:lstStyle>
            <a:lvl1pPr algn="l" defTabSz="914400" eaLnBrk="1" hangingPunct="1" latinLnBrk="0" rtl="0">
              <a:lnSpc>
                <a:spcPct val="90000"/>
              </a:lnSpc>
              <a:spcBef>
                <a:spcPct val="0"/>
              </a:spcBef>
              <a:buNone/>
              <a:defRPr kern="1200" sz="6000">
                <a:solidFill>
                  <a:schemeClr val="tx1"/>
                </a:solidFill>
                <a:latin typeface="+mj-lt"/>
                <a:ea typeface="+mj-ea"/>
                <a:cs typeface="+mj-cs"/>
              </a:defRPr>
            </a:lvl1pPr>
          </a:lstStyle>
          <a:p>
            <a:pPr algn="ctr">
              <a:lnSpc>
                <a:spcPct val="100000"/>
              </a:lnSpc>
              <a:spcBef>
                <a:spcPct val="0"/>
              </a:spcBef>
            </a:pPr>
            <a:r>
              <a:rPr altLang="en-US" b="1" lang="zh-CN">
                <a:solidFill>
                  <a:srgbClr val="C2191F"/>
                </a:solidFill>
                <a:latin typeface="+mn-lt"/>
                <a:ea typeface="+mn-ea"/>
                <a:cs typeface="+mn-ea"/>
                <a:sym typeface="+mn-lt"/>
              </a:rPr>
              <a:t>安全生产万里行活动主要内容</a:t>
            </a:r>
          </a:p>
        </p:txBody>
      </p:sp>
      <p:sp>
        <p:nvSpPr>
          <p:cNvPr id="10" name="文本框 9">
            <a:extLst>
              <a:ext uri="{FF2B5EF4-FFF2-40B4-BE49-F238E27FC236}">
                <a16:creationId xmlns:a16="http://schemas.microsoft.com/office/drawing/2014/main" id="{79BF8A98-BF13-4BCB-9136-00B53ADDA579}"/>
              </a:ext>
            </a:extLst>
          </p:cNvPr>
          <p:cNvSpPr txBox="1"/>
          <p:nvPr/>
        </p:nvSpPr>
        <p:spPr>
          <a:xfrm>
            <a:off x="5300209" y="2028099"/>
            <a:ext cx="1732581" cy="640080"/>
          </a:xfrm>
          <a:prstGeom prst="rect">
            <a:avLst/>
          </a:prstGeom>
          <a:noFill/>
        </p:spPr>
        <p:txBody>
          <a:bodyPr rtlCol="0" wrap="square">
            <a:spAutoFit/>
          </a:bodyPr>
          <a:lstStyle/>
          <a:p>
            <a:pPr algn="ctr"/>
            <a:r>
              <a:rPr altLang="en-US" b="1" lang="zh-CN" sz="3600">
                <a:solidFill>
                  <a:srgbClr val="C2191F"/>
                </a:solidFill>
                <a:cs typeface="+mn-ea"/>
                <a:sym typeface="+mn-lt"/>
              </a:rPr>
              <a:t>第三章</a:t>
            </a:r>
          </a:p>
        </p:txBody>
      </p:sp>
      <p:pic>
        <p:nvPicPr>
          <p:cNvPr id="11" name="图片 10">
            <a:extLst>
              <a:ext uri="{FF2B5EF4-FFF2-40B4-BE49-F238E27FC236}">
                <a16:creationId xmlns:a16="http://schemas.microsoft.com/office/drawing/2014/main" id="{BB4088D6-BAFC-42C0-9BD9-915A6C57228D}"/>
              </a:ext>
            </a:extLst>
          </p:cNvPr>
          <p:cNvPicPr>
            <a:picLocks noChangeAspect="1"/>
          </p:cNvPicPr>
          <p:nvPr/>
        </p:nvPicPr>
        <p:blipFill>
          <a:blip r:embed="rId3">
            <a:extLst>
              <a:ext uri="{28A0092B-C50C-407E-A947-70E740481C1C}">
                <a14:useLocalDpi val="0"/>
              </a:ext>
            </a:extLst>
          </a:blip>
          <a:stretch>
            <a:fillRect/>
          </a:stretch>
        </p:blipFill>
        <p:spPr>
          <a:xfrm>
            <a:off x="4126874" y="1582058"/>
            <a:ext cx="1394164" cy="1394164"/>
          </a:xfrm>
          <a:prstGeom prst="rect">
            <a:avLst/>
          </a:prstGeom>
        </p:spPr>
      </p:pic>
      <p:sp>
        <p:nvSpPr>
          <p:cNvPr id="7" name="TextBox 6"/>
          <p:cNvSpPr txBox="1"/>
          <p:nvPr/>
        </p:nvSpPr>
        <p:spPr>
          <a:xfrm>
            <a:off x="726604" y="6122969"/>
            <a:ext cx="1224136" cy="142240"/>
          </a:xfrm>
          <a:prstGeom prst="rect">
            <a:avLst/>
          </a:prstGeom>
          <a:noFill/>
        </p:spPr>
        <p:txBody>
          <a:bodyPr rtlCol="0" wrap="square">
            <a:spAutoFit/>
          </a:bodyPr>
          <a:lstStyle/>
          <a:p>
            <a:pPr defTabSz="914400" eaLnBrk="1" fontAlgn="auto" hangingPunct="1" indent="0" latinLnBrk="0" lvl="0" marL="0" marR="0">
              <a:lnSpc>
                <a:spcPct val="200000"/>
              </a:lnSpc>
              <a:spcBef>
                <a:spcPct val="0"/>
              </a:spcBef>
              <a:spcAft>
                <a:spcPct val="0"/>
              </a:spcAft>
              <a:buClrTx/>
              <a:buSzTx/>
              <a:buFontTx/>
              <a:buNone/>
              <a:defRPr/>
            </a:pPr>
            <a:r>
              <a:rPr altLang="zh-CN" b="0" baseline="0" cap="none" i="0" kern="0" kumimoji="0" lang="en-US" noProof="0" normalizeH="0" smtClean="0" spc="0" strike="noStrike" sz="100" u="none">
                <a:ln>
                  <a:noFill/>
                </a:ln>
                <a:solidFill>
                  <a:srgbClr val="C00000"/>
                </a:solidFill>
                <a:effectLst/>
                <a:uLnTx/>
                <a:uFillTx/>
              </a:rPr>
              <a:t>PPT下载 http://www.1ppt.com/xiazai/</a:t>
            </a:r>
          </a:p>
        </p:txBody>
      </p:sp>
    </p:spTree>
    <p:extLst>
      <p:ext uri="{BB962C8B-B14F-4D97-AF65-F5344CB8AC3E}">
        <p14:creationId val="3465211740"/>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0"/>
                                        </p:tgtEl>
                                        <p:attrNameLst>
                                          <p:attrName>style.visibility</p:attrName>
                                        </p:attrNameLst>
                                      </p:cBhvr>
                                      <p:to>
                                        <p:strVal val="visible"/>
                                      </p:to>
                                    </p:set>
                                    <p:animEffect filter="wipe(left)" transition="in">
                                      <p:cBhvr>
                                        <p:cTn dur="500" id="7"/>
                                        <p:tgtEl>
                                          <p:spTgt spid="10"/>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9"/>
                                        </p:tgtEl>
                                        <p:attrNameLst>
                                          <p:attrName>style.visibility</p:attrName>
                                        </p:attrNameLst>
                                      </p:cBhvr>
                                      <p:to>
                                        <p:strVal val="visible"/>
                                      </p:to>
                                    </p:set>
                                    <p:animEffect filter="wipe(left)" transition="in">
                                      <p:cBhvr>
                                        <p:cTn dur="500" id="1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标题 3">
            <a:extLst>
              <a:ext uri="{FF2B5EF4-FFF2-40B4-BE49-F238E27FC236}">
                <a16:creationId xmlns:a16="http://schemas.microsoft.com/office/drawing/2014/main" id="{B0934B79-9C15-47D7-802C-CBC74DC0B1FB}"/>
              </a:ext>
            </a:extLst>
          </p:cNvPr>
          <p:cNvSpPr>
            <a:spLocks noGrp="1"/>
          </p:cNvSpPr>
          <p:nvPr>
            <p:ph type="title"/>
          </p:nvPr>
        </p:nvSpPr>
        <p:spPr>
          <a:xfrm>
            <a:off x="2624358" y="532521"/>
            <a:ext cx="6424392" cy="442209"/>
          </a:xfrm>
        </p:spPr>
        <p:txBody>
          <a:bodyPr>
            <a:noAutofit/>
          </a:bodyPr>
          <a:lstStyle/>
          <a:p>
            <a:pPr algn="dist">
              <a:lnSpc>
                <a:spcPct val="100000"/>
              </a:lnSpc>
              <a:spcBef>
                <a:spcPct val="0"/>
              </a:spcBef>
            </a:pPr>
            <a:r>
              <a:rPr altLang="en-US" lang="zh-CN" sz="2800">
                <a:latin typeface="+mn-lt"/>
                <a:ea typeface="+mn-ea"/>
                <a:cs typeface="+mn-ea"/>
                <a:sym typeface="+mn-lt"/>
              </a:rPr>
              <a:t>全国“安全生产万里行”活动主要内容</a:t>
            </a:r>
          </a:p>
        </p:txBody>
      </p:sp>
      <p:sp>
        <p:nvSpPr>
          <p:cNvPr id="5" name="箭头: V 形 4">
            <a:extLst>
              <a:ext uri="{FF2B5EF4-FFF2-40B4-BE49-F238E27FC236}">
                <a16:creationId xmlns:a16="http://schemas.microsoft.com/office/drawing/2014/main" id="{F9732031-A379-4C41-A416-752F0AA2CF2F}"/>
              </a:ext>
            </a:extLst>
          </p:cNvPr>
          <p:cNvSpPr/>
          <p:nvPr/>
        </p:nvSpPr>
        <p:spPr>
          <a:xfrm>
            <a:off x="2064394" y="2023754"/>
            <a:ext cx="216024" cy="261305"/>
          </a:xfrm>
          <a:prstGeom prst="chevron">
            <a:avLst>
              <a:gd fmla="val 39326" name="adj"/>
            </a:avLst>
          </a:prstGeom>
          <a:solidFill>
            <a:srgbClr val="C30F0F"/>
          </a:solidFill>
          <a:ln>
            <a:no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2000">
              <a:ln w="19050">
                <a:noFill/>
              </a:ln>
              <a:gradFill>
                <a:gsLst>
                  <a:gs pos="100000">
                    <a:srgbClr val="E9BE61"/>
                  </a:gs>
                  <a:gs pos="49000">
                    <a:srgbClr val="FEEFAC"/>
                  </a:gs>
                </a:gsLst>
                <a:lin ang="5400000" scaled="0"/>
              </a:gradFill>
              <a:cs typeface="+mn-ea"/>
              <a:sym typeface="+mn-lt"/>
            </a:endParaRPr>
          </a:p>
        </p:txBody>
      </p:sp>
      <p:sp>
        <p:nvSpPr>
          <p:cNvPr id="7" name="矩形 6">
            <a:extLst>
              <a:ext uri="{FF2B5EF4-FFF2-40B4-BE49-F238E27FC236}">
                <a16:creationId xmlns:a16="http://schemas.microsoft.com/office/drawing/2014/main" id="{5040F455-A46B-42E0-AD11-63516A8CD9A5}"/>
              </a:ext>
            </a:extLst>
          </p:cNvPr>
          <p:cNvSpPr/>
          <p:nvPr/>
        </p:nvSpPr>
        <p:spPr>
          <a:xfrm>
            <a:off x="2299001" y="1700803"/>
            <a:ext cx="8699755" cy="105156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zh-CN" lang="en-US" sz="1400">
                <a:solidFill>
                  <a:prstClr val="black"/>
                </a:solidFill>
                <a:cs typeface="+mn-ea"/>
                <a:sym typeface="+mn-lt"/>
              </a:rPr>
              <a:t>2020年“安全生产万里行”与“安全生产月”活动同步启动，12月份结束。</a:t>
            </a:r>
          </a:p>
          <a:p>
            <a:pPr lvl="0">
              <a:lnSpc>
                <a:spcPct val="150000"/>
              </a:lnSpc>
              <a:buClr>
                <a:schemeClr val="accent1"/>
              </a:buClr>
              <a:defRPr/>
            </a:pPr>
            <a:r>
              <a:rPr altLang="zh-CN" lang="en-US" sz="1400">
                <a:solidFill>
                  <a:prstClr val="black"/>
                </a:solidFill>
                <a:cs typeface="+mn-ea"/>
                <a:sym typeface="+mn-lt"/>
              </a:rPr>
              <a:t>各地区、各有关部门和单位要紧紧围绕《全国安全生产专项整治三年行动计划》排查整治阶段工作要求，曝光突出问题和重大隐患，宣传推广经验做法，推动企业落实安全生产主体责任，不断强化安全生产工作。</a:t>
            </a:r>
          </a:p>
        </p:txBody>
      </p:sp>
      <p:sp>
        <p:nvSpPr>
          <p:cNvPr id="8" name="箭头: V 形 7">
            <a:extLst>
              <a:ext uri="{FF2B5EF4-FFF2-40B4-BE49-F238E27FC236}">
                <a16:creationId xmlns:a16="http://schemas.microsoft.com/office/drawing/2014/main" id="{D209DF3A-FBF5-461D-8657-91F4979DC8FE}"/>
              </a:ext>
            </a:extLst>
          </p:cNvPr>
          <p:cNvSpPr/>
          <p:nvPr/>
        </p:nvSpPr>
        <p:spPr>
          <a:xfrm>
            <a:off x="2064394" y="3261915"/>
            <a:ext cx="216024" cy="261305"/>
          </a:xfrm>
          <a:prstGeom prst="chevron">
            <a:avLst>
              <a:gd fmla="val 39326" name="adj"/>
            </a:avLst>
          </a:prstGeom>
          <a:solidFill>
            <a:srgbClr val="C30F0F"/>
          </a:solidFill>
          <a:ln>
            <a:no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2000">
              <a:ln w="19050">
                <a:noFill/>
              </a:ln>
              <a:gradFill>
                <a:gsLst>
                  <a:gs pos="100000">
                    <a:srgbClr val="E9BE61"/>
                  </a:gs>
                  <a:gs pos="49000">
                    <a:srgbClr val="FEEFAC"/>
                  </a:gs>
                </a:gsLst>
                <a:lin ang="5400000" scaled="0"/>
              </a:gradFill>
              <a:cs typeface="+mn-ea"/>
              <a:sym typeface="+mn-lt"/>
            </a:endParaRPr>
          </a:p>
        </p:txBody>
      </p:sp>
      <p:sp>
        <p:nvSpPr>
          <p:cNvPr id="10" name="矩形 9">
            <a:extLst>
              <a:ext uri="{FF2B5EF4-FFF2-40B4-BE49-F238E27FC236}">
                <a16:creationId xmlns:a16="http://schemas.microsoft.com/office/drawing/2014/main" id="{9229B9A5-1A1F-4141-A073-A1280F20F9EC}"/>
              </a:ext>
            </a:extLst>
          </p:cNvPr>
          <p:cNvSpPr/>
          <p:nvPr/>
        </p:nvSpPr>
        <p:spPr>
          <a:xfrm>
            <a:off x="2299002" y="3083496"/>
            <a:ext cx="8511873"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solidFill>
                  <a:prstClr val="black"/>
                </a:solidFill>
                <a:cs typeface="+mn-ea"/>
                <a:sym typeface="+mn-lt"/>
              </a:rPr>
              <a:t>围绕专项整治三年行动起步开局，协调中央及各地主要媒体报道全面深入排查治理、建立问题隐患和制度措施“两个清单”进展成效，组织记者深入采访报道各地排查治理安全隐患情况，反映整改措施。</a:t>
            </a:r>
          </a:p>
        </p:txBody>
      </p:sp>
      <p:cxnSp>
        <p:nvCxnSpPr>
          <p:cNvPr id="11" name="直接连接符 10">
            <a:extLst>
              <a:ext uri="{FF2B5EF4-FFF2-40B4-BE49-F238E27FC236}">
                <a16:creationId xmlns:a16="http://schemas.microsoft.com/office/drawing/2014/main" id="{A15948CA-3F79-41DD-8908-33E7766E34D3}"/>
              </a:ext>
            </a:extLst>
          </p:cNvPr>
          <p:cNvCxnSpPr/>
          <p:nvPr/>
        </p:nvCxnSpPr>
        <p:spPr>
          <a:xfrm>
            <a:off x="1393710" y="2847763"/>
            <a:ext cx="960504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箭头: V 形 11">
            <a:extLst>
              <a:ext uri="{FF2B5EF4-FFF2-40B4-BE49-F238E27FC236}">
                <a16:creationId xmlns:a16="http://schemas.microsoft.com/office/drawing/2014/main" id="{98B23673-F41C-40B3-8429-17E3966D1851}"/>
              </a:ext>
            </a:extLst>
          </p:cNvPr>
          <p:cNvSpPr/>
          <p:nvPr/>
        </p:nvSpPr>
        <p:spPr>
          <a:xfrm>
            <a:off x="2064394" y="4241457"/>
            <a:ext cx="216024" cy="261305"/>
          </a:xfrm>
          <a:prstGeom prst="chevron">
            <a:avLst>
              <a:gd fmla="val 39326" name="adj"/>
            </a:avLst>
          </a:prstGeom>
          <a:solidFill>
            <a:srgbClr val="C30F0F"/>
          </a:solidFill>
          <a:ln>
            <a:no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600">
              <a:ln w="19050">
                <a:noFill/>
              </a:ln>
              <a:gradFill>
                <a:gsLst>
                  <a:gs pos="100000">
                    <a:srgbClr val="E9BE61"/>
                  </a:gs>
                  <a:gs pos="49000">
                    <a:srgbClr val="FEEFAC"/>
                  </a:gs>
                </a:gsLst>
                <a:lin ang="5400000" scaled="0"/>
              </a:gradFill>
              <a:cs typeface="+mn-ea"/>
              <a:sym typeface="+mn-lt"/>
            </a:endParaRPr>
          </a:p>
        </p:txBody>
      </p:sp>
      <p:sp>
        <p:nvSpPr>
          <p:cNvPr id="14" name="矩形 13">
            <a:extLst>
              <a:ext uri="{FF2B5EF4-FFF2-40B4-BE49-F238E27FC236}">
                <a16:creationId xmlns:a16="http://schemas.microsoft.com/office/drawing/2014/main" id="{03A2DF8C-1F6D-4779-8CBE-FD86E3EADACB}"/>
              </a:ext>
            </a:extLst>
          </p:cNvPr>
          <p:cNvSpPr/>
          <p:nvPr/>
        </p:nvSpPr>
        <p:spPr>
          <a:xfrm>
            <a:off x="2299001" y="4158781"/>
            <a:ext cx="8245173" cy="41148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solidFill>
                  <a:prstClr val="black"/>
                </a:solidFill>
                <a:cs typeface="+mn-ea"/>
                <a:sym typeface="+mn-lt"/>
              </a:rPr>
              <a:t>及时曝光重点行业领域、单位场所和关键环节安全风险隐患排查治理过程中发现的问题，督促整改落实。</a:t>
            </a:r>
          </a:p>
        </p:txBody>
      </p:sp>
      <p:cxnSp>
        <p:nvCxnSpPr>
          <p:cNvPr id="15" name="直接连接符 14">
            <a:extLst>
              <a:ext uri="{FF2B5EF4-FFF2-40B4-BE49-F238E27FC236}">
                <a16:creationId xmlns:a16="http://schemas.microsoft.com/office/drawing/2014/main" id="{6357AD7D-5B5E-4000-A724-EBFB1E29C51A}"/>
              </a:ext>
            </a:extLst>
          </p:cNvPr>
          <p:cNvCxnSpPr/>
          <p:nvPr/>
        </p:nvCxnSpPr>
        <p:spPr>
          <a:xfrm>
            <a:off x="1393710" y="3963812"/>
            <a:ext cx="960504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箭头: V 形 15">
            <a:extLst>
              <a:ext uri="{FF2B5EF4-FFF2-40B4-BE49-F238E27FC236}">
                <a16:creationId xmlns:a16="http://schemas.microsoft.com/office/drawing/2014/main" id="{8C50DF72-8940-4DB8-873C-2AC2503A5212}"/>
              </a:ext>
            </a:extLst>
          </p:cNvPr>
          <p:cNvSpPr/>
          <p:nvPr/>
        </p:nvSpPr>
        <p:spPr>
          <a:xfrm>
            <a:off x="2064394" y="5144505"/>
            <a:ext cx="216024" cy="261305"/>
          </a:xfrm>
          <a:prstGeom prst="chevron">
            <a:avLst>
              <a:gd fmla="val 39326" name="adj"/>
            </a:avLst>
          </a:prstGeom>
          <a:solidFill>
            <a:srgbClr val="C30F0F"/>
          </a:solidFill>
          <a:ln>
            <a:no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600">
              <a:ln w="19050">
                <a:noFill/>
              </a:ln>
              <a:gradFill>
                <a:gsLst>
                  <a:gs pos="100000">
                    <a:srgbClr val="E9BE61"/>
                  </a:gs>
                  <a:gs pos="49000">
                    <a:srgbClr val="FEEFAC"/>
                  </a:gs>
                </a:gsLst>
                <a:lin ang="5400000" scaled="0"/>
              </a:gradFill>
              <a:cs typeface="+mn-ea"/>
              <a:sym typeface="+mn-lt"/>
            </a:endParaRPr>
          </a:p>
        </p:txBody>
      </p:sp>
      <p:sp>
        <p:nvSpPr>
          <p:cNvPr id="18" name="矩形 17">
            <a:extLst>
              <a:ext uri="{FF2B5EF4-FFF2-40B4-BE49-F238E27FC236}">
                <a16:creationId xmlns:a16="http://schemas.microsoft.com/office/drawing/2014/main" id="{E4B3E345-D44F-49BA-918E-6ADC22B151A9}"/>
              </a:ext>
            </a:extLst>
          </p:cNvPr>
          <p:cNvSpPr/>
          <p:nvPr/>
        </p:nvSpPr>
        <p:spPr>
          <a:xfrm>
            <a:off x="2299002" y="5013547"/>
            <a:ext cx="8699754"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solidFill>
                  <a:prstClr val="black"/>
                </a:solidFill>
                <a:cs typeface="+mn-ea"/>
                <a:sym typeface="+mn-lt"/>
              </a:rPr>
              <a:t>及时宣传推广落实责任链条、弥补短板弱项、创新管理举措、优化制度机制和加强重点工程安全等方面的经验做法。</a:t>
            </a:r>
          </a:p>
        </p:txBody>
      </p:sp>
      <p:cxnSp>
        <p:nvCxnSpPr>
          <p:cNvPr id="19" name="直接连接符 18">
            <a:extLst>
              <a:ext uri="{FF2B5EF4-FFF2-40B4-BE49-F238E27FC236}">
                <a16:creationId xmlns:a16="http://schemas.microsoft.com/office/drawing/2014/main" id="{48762E5F-58D6-47F8-9A19-429155843F6B}"/>
              </a:ext>
            </a:extLst>
          </p:cNvPr>
          <p:cNvCxnSpPr/>
          <p:nvPr/>
        </p:nvCxnSpPr>
        <p:spPr>
          <a:xfrm>
            <a:off x="1393710" y="4793913"/>
            <a:ext cx="960504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0" name="组合 19">
            <a:extLst>
              <a:ext uri="{FF2B5EF4-FFF2-40B4-BE49-F238E27FC236}">
                <a16:creationId xmlns:a16="http://schemas.microsoft.com/office/drawing/2014/main" id="{F58D8F5F-F09D-4C12-B470-5FE780663D9F}"/>
              </a:ext>
            </a:extLst>
          </p:cNvPr>
          <p:cNvGrpSpPr/>
          <p:nvPr/>
        </p:nvGrpSpPr>
        <p:grpSpPr>
          <a:xfrm>
            <a:off x="1384281" y="1837392"/>
            <a:ext cx="799687" cy="646331"/>
            <a:chOff x="3203037" y="2262809"/>
            <a:chExt cx="626943" cy="646331"/>
          </a:xfrm>
        </p:grpSpPr>
        <p:sp>
          <p:nvSpPr>
            <p:cNvPr id="21" name="矩形 20">
              <a:extLst>
                <a:ext uri="{FF2B5EF4-FFF2-40B4-BE49-F238E27FC236}">
                  <a16:creationId xmlns:a16="http://schemas.microsoft.com/office/drawing/2014/main" id="{A5E92C1D-0F23-404A-A823-C4DF0A204CDA}"/>
                </a:ext>
              </a:extLst>
            </p:cNvPr>
            <p:cNvSpPr/>
            <p:nvPr/>
          </p:nvSpPr>
          <p:spPr>
            <a:xfrm>
              <a:off x="3208524" y="2351974"/>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文本框 21">
              <a:extLst>
                <a:ext uri="{FF2B5EF4-FFF2-40B4-BE49-F238E27FC236}">
                  <a16:creationId xmlns:a16="http://schemas.microsoft.com/office/drawing/2014/main" id="{9CDA1D13-09FB-4620-970B-1F8F794772B2}"/>
                </a:ext>
              </a:extLst>
            </p:cNvPr>
            <p:cNvSpPr txBox="1"/>
            <p:nvPr/>
          </p:nvSpPr>
          <p:spPr>
            <a:xfrm>
              <a:off x="3203037" y="2262809"/>
              <a:ext cx="626943" cy="640080"/>
            </a:xfrm>
            <a:prstGeom prst="rect">
              <a:avLst/>
            </a:prstGeom>
            <a:noFill/>
          </p:spPr>
          <p:txBody>
            <a:bodyPr rtlCol="0" wrap="square">
              <a:spAutoFit/>
            </a:bodyPr>
            <a:lstStyle/>
            <a:p>
              <a:r>
                <a:rPr altLang="zh-CN" lang="en-US" sz="3600">
                  <a:solidFill>
                    <a:schemeClr val="bg1"/>
                  </a:solidFill>
                  <a:cs typeface="+mn-ea"/>
                  <a:sym typeface="+mn-lt"/>
                </a:rPr>
                <a:t>01</a:t>
              </a:r>
            </a:p>
          </p:txBody>
        </p:sp>
      </p:grpSp>
      <p:grpSp>
        <p:nvGrpSpPr>
          <p:cNvPr id="23" name="组合 22">
            <a:extLst>
              <a:ext uri="{FF2B5EF4-FFF2-40B4-BE49-F238E27FC236}">
                <a16:creationId xmlns:a16="http://schemas.microsoft.com/office/drawing/2014/main" id="{29E8D4EF-11CD-42F2-BF3E-1502F4A55F0A}"/>
              </a:ext>
            </a:extLst>
          </p:cNvPr>
          <p:cNvGrpSpPr/>
          <p:nvPr/>
        </p:nvGrpSpPr>
        <p:grpSpPr>
          <a:xfrm>
            <a:off x="1330903" y="3076775"/>
            <a:ext cx="853066" cy="646331"/>
            <a:chOff x="7298150" y="2264030"/>
            <a:chExt cx="668791" cy="646331"/>
          </a:xfrm>
        </p:grpSpPr>
        <p:sp>
          <p:nvSpPr>
            <p:cNvPr id="24" name="矩形 23">
              <a:extLst>
                <a:ext uri="{FF2B5EF4-FFF2-40B4-BE49-F238E27FC236}">
                  <a16:creationId xmlns:a16="http://schemas.microsoft.com/office/drawing/2014/main" id="{BA3A8ABC-9A63-46E1-8771-D1C36189254D}"/>
                </a:ext>
              </a:extLst>
            </p:cNvPr>
            <p:cNvSpPr/>
            <p:nvPr/>
          </p:nvSpPr>
          <p:spPr>
            <a:xfrm>
              <a:off x="7359287" y="2349618"/>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文本框 24">
              <a:extLst>
                <a:ext uri="{FF2B5EF4-FFF2-40B4-BE49-F238E27FC236}">
                  <a16:creationId xmlns:a16="http://schemas.microsoft.com/office/drawing/2014/main" id="{2566CAA6-CAFC-4C8B-B84A-49077A9CB141}"/>
                </a:ext>
              </a:extLst>
            </p:cNvPr>
            <p:cNvSpPr txBox="1"/>
            <p:nvPr/>
          </p:nvSpPr>
          <p:spPr>
            <a:xfrm>
              <a:off x="7298151" y="2264031"/>
              <a:ext cx="668791" cy="640080"/>
            </a:xfrm>
            <a:prstGeom prst="rect">
              <a:avLst/>
            </a:prstGeom>
            <a:noFill/>
          </p:spPr>
          <p:txBody>
            <a:bodyPr rtlCol="0" wrap="square">
              <a:spAutoFit/>
            </a:bodyPr>
            <a:lstStyle/>
            <a:p>
              <a:r>
                <a:rPr altLang="zh-CN" lang="en-US" sz="3600">
                  <a:solidFill>
                    <a:schemeClr val="bg1"/>
                  </a:solidFill>
                  <a:cs typeface="+mn-ea"/>
                  <a:sym typeface="+mn-lt"/>
                </a:rPr>
                <a:t>02</a:t>
              </a:r>
            </a:p>
          </p:txBody>
        </p:sp>
      </p:grpSp>
      <p:grpSp>
        <p:nvGrpSpPr>
          <p:cNvPr id="26" name="组合 25">
            <a:extLst>
              <a:ext uri="{FF2B5EF4-FFF2-40B4-BE49-F238E27FC236}">
                <a16:creationId xmlns:a16="http://schemas.microsoft.com/office/drawing/2014/main" id="{49B30137-E074-40DC-9479-C6A605A3E8B8}"/>
              </a:ext>
            </a:extLst>
          </p:cNvPr>
          <p:cNvGrpSpPr/>
          <p:nvPr/>
        </p:nvGrpSpPr>
        <p:grpSpPr>
          <a:xfrm>
            <a:off x="1330903" y="4048944"/>
            <a:ext cx="891935" cy="646331"/>
            <a:chOff x="3175991" y="3700229"/>
            <a:chExt cx="668789" cy="646331"/>
          </a:xfrm>
        </p:grpSpPr>
        <p:sp>
          <p:nvSpPr>
            <p:cNvPr id="27" name="矩形 26">
              <a:extLst>
                <a:ext uri="{FF2B5EF4-FFF2-40B4-BE49-F238E27FC236}">
                  <a16:creationId xmlns:a16="http://schemas.microsoft.com/office/drawing/2014/main" id="{638169BB-09D2-452F-B14A-B58242AF7D6C}"/>
                </a:ext>
              </a:extLst>
            </p:cNvPr>
            <p:cNvSpPr/>
            <p:nvPr/>
          </p:nvSpPr>
          <p:spPr>
            <a:xfrm>
              <a:off x="3225809"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8" name="文本框 27">
              <a:extLst>
                <a:ext uri="{FF2B5EF4-FFF2-40B4-BE49-F238E27FC236}">
                  <a16:creationId xmlns:a16="http://schemas.microsoft.com/office/drawing/2014/main" id="{6A2A0C63-B049-403B-99B8-B905F2F82F33}"/>
                </a:ext>
              </a:extLst>
            </p:cNvPr>
            <p:cNvSpPr txBox="1"/>
            <p:nvPr/>
          </p:nvSpPr>
          <p:spPr>
            <a:xfrm>
              <a:off x="3175991" y="3700230"/>
              <a:ext cx="668789" cy="640080"/>
            </a:xfrm>
            <a:prstGeom prst="rect">
              <a:avLst/>
            </a:prstGeom>
            <a:noFill/>
          </p:spPr>
          <p:txBody>
            <a:bodyPr rtlCol="0" wrap="square">
              <a:spAutoFit/>
            </a:bodyPr>
            <a:lstStyle/>
            <a:p>
              <a:r>
                <a:rPr altLang="zh-CN" lang="en-US" sz="3600">
                  <a:solidFill>
                    <a:schemeClr val="bg1"/>
                  </a:solidFill>
                  <a:cs typeface="+mn-ea"/>
                  <a:sym typeface="+mn-lt"/>
                </a:rPr>
                <a:t>03</a:t>
              </a:r>
            </a:p>
          </p:txBody>
        </p:sp>
      </p:grpSp>
      <p:grpSp>
        <p:nvGrpSpPr>
          <p:cNvPr id="29" name="组合 28">
            <a:extLst>
              <a:ext uri="{FF2B5EF4-FFF2-40B4-BE49-F238E27FC236}">
                <a16:creationId xmlns:a16="http://schemas.microsoft.com/office/drawing/2014/main" id="{EA0BDA53-8254-4074-92B6-AE5BF547851D}"/>
              </a:ext>
            </a:extLst>
          </p:cNvPr>
          <p:cNvGrpSpPr/>
          <p:nvPr/>
        </p:nvGrpSpPr>
        <p:grpSpPr>
          <a:xfrm>
            <a:off x="1330902" y="4951992"/>
            <a:ext cx="733491" cy="646331"/>
            <a:chOff x="7312219" y="3680564"/>
            <a:chExt cx="575046" cy="646331"/>
          </a:xfrm>
        </p:grpSpPr>
        <p:sp>
          <p:nvSpPr>
            <p:cNvPr id="30" name="矩形 29">
              <a:extLst>
                <a:ext uri="{FF2B5EF4-FFF2-40B4-BE49-F238E27FC236}">
                  <a16:creationId xmlns:a16="http://schemas.microsoft.com/office/drawing/2014/main" id="{625EE531-6B82-4C53-B577-62B8EC56AA5E}"/>
                </a:ext>
              </a:extLst>
            </p:cNvPr>
            <p:cNvSpPr/>
            <p:nvPr/>
          </p:nvSpPr>
          <p:spPr>
            <a:xfrm>
              <a:off x="7359287"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文本框 30">
              <a:extLst>
                <a:ext uri="{FF2B5EF4-FFF2-40B4-BE49-F238E27FC236}">
                  <a16:creationId xmlns:a16="http://schemas.microsoft.com/office/drawing/2014/main" id="{9B9BA1EE-EC3F-46DA-8EE8-0D294DFD9B11}"/>
                </a:ext>
              </a:extLst>
            </p:cNvPr>
            <p:cNvSpPr txBox="1"/>
            <p:nvPr/>
          </p:nvSpPr>
          <p:spPr>
            <a:xfrm>
              <a:off x="7312218" y="3680564"/>
              <a:ext cx="575046" cy="640080"/>
            </a:xfrm>
            <a:prstGeom prst="rect">
              <a:avLst/>
            </a:prstGeom>
            <a:noFill/>
          </p:spPr>
          <p:txBody>
            <a:bodyPr rtlCol="0" wrap="square">
              <a:spAutoFit/>
            </a:bodyPr>
            <a:lstStyle/>
            <a:p>
              <a:r>
                <a:rPr altLang="zh-CN" lang="en-US" sz="3600">
                  <a:solidFill>
                    <a:schemeClr val="bg1"/>
                  </a:solidFill>
                  <a:cs typeface="+mn-ea"/>
                  <a:sym typeface="+mn-lt"/>
                </a:rPr>
                <a:t>04</a:t>
              </a:r>
            </a:p>
          </p:txBody>
        </p:sp>
      </p:grpSp>
    </p:spTree>
    <p:extLst>
      <p:ext uri="{BB962C8B-B14F-4D97-AF65-F5344CB8AC3E}">
        <p14:creationId val="3331288777"/>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7" presetSubtype="10">
                                  <p:stCondLst>
                                    <p:cond delay="0"/>
                                  </p:stCondLst>
                                  <p:childTnLst>
                                    <p:set>
                                      <p:cBhvr>
                                        <p:cTn dur="1" fill="hold" id="6">
                                          <p:stCondLst>
                                            <p:cond delay="0"/>
                                          </p:stCondLst>
                                        </p:cTn>
                                        <p:tgtEl>
                                          <p:spTgt spid="20"/>
                                        </p:tgtEl>
                                        <p:attrNameLst>
                                          <p:attrName>style.visibility</p:attrName>
                                        </p:attrNameLst>
                                      </p:cBhvr>
                                      <p:to>
                                        <p:strVal val="visible"/>
                                      </p:to>
                                    </p:set>
                                    <p:anim calcmode="lin" valueType="num">
                                      <p:cBhvr>
                                        <p:cTn dur="500" fill="hold" id="7"/>
                                        <p:tgtEl>
                                          <p:spTgt spid="20"/>
                                        </p:tgtEl>
                                        <p:attrNameLst>
                                          <p:attrName>ppt_w</p:attrName>
                                        </p:attrNameLst>
                                      </p:cBhvr>
                                      <p:tavLst>
                                        <p:tav tm="0">
                                          <p:val>
                                            <p:fltVal val="0"/>
                                          </p:val>
                                        </p:tav>
                                        <p:tav tm="100000">
                                          <p:val>
                                            <p:strVal val="#ppt_w"/>
                                          </p:val>
                                        </p:tav>
                                      </p:tavLst>
                                    </p:anim>
                                    <p:anim calcmode="lin" valueType="num">
                                      <p:cBhvr>
                                        <p:cTn dur="500" fill="hold" id="8"/>
                                        <p:tgtEl>
                                          <p:spTgt spid="20"/>
                                        </p:tgtEl>
                                        <p:attrNameLst>
                                          <p:attrName>ppt_h</p:attrName>
                                        </p:attrNameLst>
                                      </p:cBhvr>
                                      <p:tavLst>
                                        <p:tav tm="0">
                                          <p:val>
                                            <p:strVal val="#ppt_h"/>
                                          </p:val>
                                        </p:tav>
                                        <p:tav tm="100000">
                                          <p:val>
                                            <p:strVal val="#ppt_h"/>
                                          </p:val>
                                        </p:tav>
                                      </p:tavLst>
                                    </p:anim>
                                  </p:childTnLst>
                                </p:cTn>
                              </p:par>
                            </p:childTnLst>
                          </p:cTn>
                        </p:par>
                        <p:par>
                          <p:cTn fill="hold" id="9" nodeType="afterGroup">
                            <p:stCondLst>
                              <p:cond delay="500"/>
                            </p:stCondLst>
                            <p:childTnLst>
                              <p:par>
                                <p:cTn fill="hold" id="10" nodeType="afterEffect" presetClass="entr" presetID="17" presetSubtype="10">
                                  <p:stCondLst>
                                    <p:cond delay="0"/>
                                  </p:stCondLst>
                                  <p:childTnLst>
                                    <p:set>
                                      <p:cBhvr>
                                        <p:cTn dur="1" fill="hold" id="11">
                                          <p:stCondLst>
                                            <p:cond delay="0"/>
                                          </p:stCondLst>
                                        </p:cTn>
                                        <p:tgtEl>
                                          <p:spTgt spid="23"/>
                                        </p:tgtEl>
                                        <p:attrNameLst>
                                          <p:attrName>style.visibility</p:attrName>
                                        </p:attrNameLst>
                                      </p:cBhvr>
                                      <p:to>
                                        <p:strVal val="visible"/>
                                      </p:to>
                                    </p:set>
                                    <p:anim calcmode="lin" valueType="num">
                                      <p:cBhvr>
                                        <p:cTn dur="500" fill="hold" id="12"/>
                                        <p:tgtEl>
                                          <p:spTgt spid="23"/>
                                        </p:tgtEl>
                                        <p:attrNameLst>
                                          <p:attrName>ppt_w</p:attrName>
                                        </p:attrNameLst>
                                      </p:cBhvr>
                                      <p:tavLst>
                                        <p:tav tm="0">
                                          <p:val>
                                            <p:fltVal val="0"/>
                                          </p:val>
                                        </p:tav>
                                        <p:tav tm="100000">
                                          <p:val>
                                            <p:strVal val="#ppt_w"/>
                                          </p:val>
                                        </p:tav>
                                      </p:tavLst>
                                    </p:anim>
                                    <p:anim calcmode="lin" valueType="num">
                                      <p:cBhvr>
                                        <p:cTn dur="500" fill="hold" id="13"/>
                                        <p:tgtEl>
                                          <p:spTgt spid="23"/>
                                        </p:tgtEl>
                                        <p:attrNameLst>
                                          <p:attrName>ppt_h</p:attrName>
                                        </p:attrNameLst>
                                      </p:cBhvr>
                                      <p:tavLst>
                                        <p:tav tm="0">
                                          <p:val>
                                            <p:strVal val="#ppt_h"/>
                                          </p:val>
                                        </p:tav>
                                        <p:tav tm="100000">
                                          <p:val>
                                            <p:strVal val="#ppt_h"/>
                                          </p:val>
                                        </p:tav>
                                      </p:tavLst>
                                    </p:anim>
                                  </p:childTnLst>
                                </p:cTn>
                              </p:par>
                            </p:childTnLst>
                          </p:cTn>
                        </p:par>
                        <p:par>
                          <p:cTn fill="hold" id="14" nodeType="afterGroup">
                            <p:stCondLst>
                              <p:cond delay="1000"/>
                            </p:stCondLst>
                            <p:childTnLst>
                              <p:par>
                                <p:cTn fill="hold" id="15" nodeType="afterEffect" presetClass="entr" presetID="17" presetSubtype="10">
                                  <p:stCondLst>
                                    <p:cond delay="0"/>
                                  </p:stCondLst>
                                  <p:childTnLst>
                                    <p:set>
                                      <p:cBhvr>
                                        <p:cTn dur="1" fill="hold" id="16">
                                          <p:stCondLst>
                                            <p:cond delay="0"/>
                                          </p:stCondLst>
                                        </p:cTn>
                                        <p:tgtEl>
                                          <p:spTgt spid="26"/>
                                        </p:tgtEl>
                                        <p:attrNameLst>
                                          <p:attrName>style.visibility</p:attrName>
                                        </p:attrNameLst>
                                      </p:cBhvr>
                                      <p:to>
                                        <p:strVal val="visible"/>
                                      </p:to>
                                    </p:set>
                                    <p:anim calcmode="lin" valueType="num">
                                      <p:cBhvr>
                                        <p:cTn dur="500" fill="hold" id="17"/>
                                        <p:tgtEl>
                                          <p:spTgt spid="26"/>
                                        </p:tgtEl>
                                        <p:attrNameLst>
                                          <p:attrName>ppt_w</p:attrName>
                                        </p:attrNameLst>
                                      </p:cBhvr>
                                      <p:tavLst>
                                        <p:tav tm="0">
                                          <p:val>
                                            <p:fltVal val="0"/>
                                          </p:val>
                                        </p:tav>
                                        <p:tav tm="100000">
                                          <p:val>
                                            <p:strVal val="#ppt_w"/>
                                          </p:val>
                                        </p:tav>
                                      </p:tavLst>
                                    </p:anim>
                                    <p:anim calcmode="lin" valueType="num">
                                      <p:cBhvr>
                                        <p:cTn dur="500" fill="hold" id="18"/>
                                        <p:tgtEl>
                                          <p:spTgt spid="26"/>
                                        </p:tgtEl>
                                        <p:attrNameLst>
                                          <p:attrName>ppt_h</p:attrName>
                                        </p:attrNameLst>
                                      </p:cBhvr>
                                      <p:tavLst>
                                        <p:tav tm="0">
                                          <p:val>
                                            <p:strVal val="#ppt_h"/>
                                          </p:val>
                                        </p:tav>
                                        <p:tav tm="100000">
                                          <p:val>
                                            <p:strVal val="#ppt_h"/>
                                          </p:val>
                                        </p:tav>
                                      </p:tavLst>
                                    </p:anim>
                                  </p:childTnLst>
                                </p:cTn>
                              </p:par>
                            </p:childTnLst>
                          </p:cTn>
                        </p:par>
                        <p:par>
                          <p:cTn fill="hold" id="19" nodeType="afterGroup">
                            <p:stCondLst>
                              <p:cond delay="1500"/>
                            </p:stCondLst>
                            <p:childTnLst>
                              <p:par>
                                <p:cTn fill="hold" id="20" nodeType="afterEffect" presetClass="entr" presetID="17" presetSubtype="10">
                                  <p:stCondLst>
                                    <p:cond delay="0"/>
                                  </p:stCondLst>
                                  <p:childTnLst>
                                    <p:set>
                                      <p:cBhvr>
                                        <p:cTn dur="1" fill="hold" id="21">
                                          <p:stCondLst>
                                            <p:cond delay="0"/>
                                          </p:stCondLst>
                                        </p:cTn>
                                        <p:tgtEl>
                                          <p:spTgt spid="29"/>
                                        </p:tgtEl>
                                        <p:attrNameLst>
                                          <p:attrName>style.visibility</p:attrName>
                                        </p:attrNameLst>
                                      </p:cBhvr>
                                      <p:to>
                                        <p:strVal val="visible"/>
                                      </p:to>
                                    </p:set>
                                    <p:anim calcmode="lin" valueType="num">
                                      <p:cBhvr>
                                        <p:cTn dur="500" fill="hold" id="22"/>
                                        <p:tgtEl>
                                          <p:spTgt spid="29"/>
                                        </p:tgtEl>
                                        <p:attrNameLst>
                                          <p:attrName>ppt_w</p:attrName>
                                        </p:attrNameLst>
                                      </p:cBhvr>
                                      <p:tavLst>
                                        <p:tav tm="0">
                                          <p:val>
                                            <p:fltVal val="0"/>
                                          </p:val>
                                        </p:tav>
                                        <p:tav tm="100000">
                                          <p:val>
                                            <p:strVal val="#ppt_w"/>
                                          </p:val>
                                        </p:tav>
                                      </p:tavLst>
                                    </p:anim>
                                    <p:anim calcmode="lin" valueType="num">
                                      <p:cBhvr>
                                        <p:cTn dur="500" fill="hold" id="23"/>
                                        <p:tgtEl>
                                          <p:spTgt spid="29"/>
                                        </p:tgtEl>
                                        <p:attrNameLst>
                                          <p:attrName>ppt_h</p:attrName>
                                        </p:attrNameLst>
                                      </p:cBhvr>
                                      <p:tavLst>
                                        <p:tav tm="0">
                                          <p:val>
                                            <p:strVal val="#ppt_h"/>
                                          </p:val>
                                        </p:tav>
                                        <p:tav tm="100000">
                                          <p:val>
                                            <p:strVal val="#ppt_h"/>
                                          </p:val>
                                        </p:tav>
                                      </p:tavLst>
                                    </p:anim>
                                  </p:childTnLst>
                                </p:cTn>
                              </p:par>
                              <p:par>
                                <p:cTn fill="hold" grpId="0" id="24" nodeType="withEffect" presetClass="entr" presetID="22" presetSubtype="8">
                                  <p:stCondLst>
                                    <p:cond delay="0"/>
                                  </p:stCondLst>
                                  <p:childTnLst>
                                    <p:set>
                                      <p:cBhvr>
                                        <p:cTn dur="1" fill="hold" id="25">
                                          <p:stCondLst>
                                            <p:cond delay="0"/>
                                          </p:stCondLst>
                                        </p:cTn>
                                        <p:tgtEl>
                                          <p:spTgt spid="5"/>
                                        </p:tgtEl>
                                        <p:attrNameLst>
                                          <p:attrName>style.visibility</p:attrName>
                                        </p:attrNameLst>
                                      </p:cBhvr>
                                      <p:to>
                                        <p:strVal val="visible"/>
                                      </p:to>
                                    </p:set>
                                    <p:animEffect filter="wipe(left)" transition="in">
                                      <p:cBhvr>
                                        <p:cTn dur="500" id="26"/>
                                        <p:tgtEl>
                                          <p:spTgt spid="5"/>
                                        </p:tgtEl>
                                      </p:cBhvr>
                                    </p:animEffect>
                                  </p:childTnLst>
                                </p:cTn>
                              </p:par>
                              <p:par>
                                <p:cTn fill="hold" grpId="0" id="27" nodeType="withEffect" presetClass="entr" presetID="22" presetSubtype="8">
                                  <p:stCondLst>
                                    <p:cond delay="0"/>
                                  </p:stCondLst>
                                  <p:childTnLst>
                                    <p:set>
                                      <p:cBhvr>
                                        <p:cTn dur="1" fill="hold" id="28">
                                          <p:stCondLst>
                                            <p:cond delay="0"/>
                                          </p:stCondLst>
                                        </p:cTn>
                                        <p:tgtEl>
                                          <p:spTgt spid="8"/>
                                        </p:tgtEl>
                                        <p:attrNameLst>
                                          <p:attrName>style.visibility</p:attrName>
                                        </p:attrNameLst>
                                      </p:cBhvr>
                                      <p:to>
                                        <p:strVal val="visible"/>
                                      </p:to>
                                    </p:set>
                                    <p:animEffect filter="wipe(left)" transition="in">
                                      <p:cBhvr>
                                        <p:cTn dur="500" id="29"/>
                                        <p:tgtEl>
                                          <p:spTgt spid="8"/>
                                        </p:tgtEl>
                                      </p:cBhvr>
                                    </p:animEffect>
                                  </p:childTnLst>
                                </p:cTn>
                              </p:par>
                              <p:par>
                                <p:cTn fill="hold" grpId="0" id="30" nodeType="withEffect" presetClass="entr" presetID="22" presetSubtype="8">
                                  <p:stCondLst>
                                    <p:cond delay="0"/>
                                  </p:stCondLst>
                                  <p:childTnLst>
                                    <p:set>
                                      <p:cBhvr>
                                        <p:cTn dur="1" fill="hold" id="31">
                                          <p:stCondLst>
                                            <p:cond delay="0"/>
                                          </p:stCondLst>
                                        </p:cTn>
                                        <p:tgtEl>
                                          <p:spTgt spid="12"/>
                                        </p:tgtEl>
                                        <p:attrNameLst>
                                          <p:attrName>style.visibility</p:attrName>
                                        </p:attrNameLst>
                                      </p:cBhvr>
                                      <p:to>
                                        <p:strVal val="visible"/>
                                      </p:to>
                                    </p:set>
                                    <p:animEffect filter="wipe(left)" transition="in">
                                      <p:cBhvr>
                                        <p:cTn dur="500" id="32"/>
                                        <p:tgtEl>
                                          <p:spTgt spid="12"/>
                                        </p:tgtEl>
                                      </p:cBhvr>
                                    </p:animEffect>
                                  </p:childTnLst>
                                </p:cTn>
                              </p:par>
                              <p:par>
                                <p:cTn fill="hold" grpId="0" id="33" nodeType="withEffect" presetClass="entr" presetID="22" presetSubtype="8">
                                  <p:stCondLst>
                                    <p:cond delay="0"/>
                                  </p:stCondLst>
                                  <p:childTnLst>
                                    <p:set>
                                      <p:cBhvr>
                                        <p:cTn dur="1" fill="hold" id="34">
                                          <p:stCondLst>
                                            <p:cond delay="0"/>
                                          </p:stCondLst>
                                        </p:cTn>
                                        <p:tgtEl>
                                          <p:spTgt spid="16"/>
                                        </p:tgtEl>
                                        <p:attrNameLst>
                                          <p:attrName>style.visibility</p:attrName>
                                        </p:attrNameLst>
                                      </p:cBhvr>
                                      <p:to>
                                        <p:strVal val="visible"/>
                                      </p:to>
                                    </p:set>
                                    <p:animEffect filter="wipe(left)" transition="in">
                                      <p:cBhvr>
                                        <p:cTn dur="500" id="35"/>
                                        <p:tgtEl>
                                          <p:spTgt spid="16"/>
                                        </p:tgtEl>
                                      </p:cBhvr>
                                    </p:animEffect>
                                  </p:childTnLst>
                                </p:cTn>
                              </p:par>
                            </p:childTnLst>
                          </p:cTn>
                        </p:par>
                      </p:childTnLst>
                    </p:cTn>
                  </p:par>
                  <p:par>
                    <p:cTn fill="hold" id="36" nodeType="clickPar">
                      <p:stCondLst>
                        <p:cond delay="indefinite"/>
                        <p:cond delay="0" evt="onBegin">
                          <p:tn val="35"/>
                        </p:cond>
                      </p:stCondLst>
                      <p:childTnLst>
                        <p:par>
                          <p:cTn fill="hold" id="37" nodeType="afterGroup">
                            <p:stCondLst>
                              <p:cond delay="0"/>
                            </p:stCondLst>
                            <p:childTnLst>
                              <p:par>
                                <p:cTn fill="hold" grpId="0" id="38" nodeType="clickEffect" presetClass="entr" presetID="22" presetSubtype="8">
                                  <p:stCondLst>
                                    <p:cond delay="0"/>
                                  </p:stCondLst>
                                  <p:childTnLst>
                                    <p:set>
                                      <p:cBhvr>
                                        <p:cTn dur="1" fill="hold" id="39">
                                          <p:stCondLst>
                                            <p:cond delay="0"/>
                                          </p:stCondLst>
                                        </p:cTn>
                                        <p:tgtEl>
                                          <p:spTgt spid="7"/>
                                        </p:tgtEl>
                                        <p:attrNameLst>
                                          <p:attrName>style.visibility</p:attrName>
                                        </p:attrNameLst>
                                      </p:cBhvr>
                                      <p:to>
                                        <p:strVal val="visible"/>
                                      </p:to>
                                    </p:set>
                                    <p:animEffect filter="wipe(left)" transition="in">
                                      <p:cBhvr>
                                        <p:cTn dur="500" id="40"/>
                                        <p:tgtEl>
                                          <p:spTgt spid="7"/>
                                        </p:tgtEl>
                                      </p:cBhvr>
                                    </p:animEffect>
                                  </p:childTnLst>
                                </p:cTn>
                              </p:par>
                              <p:par>
                                <p:cTn fill="hold" grpId="0" id="41" nodeType="withEffect" presetClass="entr" presetID="22" presetSubtype="8">
                                  <p:stCondLst>
                                    <p:cond delay="500"/>
                                  </p:stCondLst>
                                  <p:childTnLst>
                                    <p:set>
                                      <p:cBhvr>
                                        <p:cTn dur="1" fill="hold" id="42">
                                          <p:stCondLst>
                                            <p:cond delay="0"/>
                                          </p:stCondLst>
                                        </p:cTn>
                                        <p:tgtEl>
                                          <p:spTgt spid="10"/>
                                        </p:tgtEl>
                                        <p:attrNameLst>
                                          <p:attrName>style.visibility</p:attrName>
                                        </p:attrNameLst>
                                      </p:cBhvr>
                                      <p:to>
                                        <p:strVal val="visible"/>
                                      </p:to>
                                    </p:set>
                                    <p:animEffect filter="wipe(left)" transition="in">
                                      <p:cBhvr>
                                        <p:cTn dur="500" id="43"/>
                                        <p:tgtEl>
                                          <p:spTgt spid="10"/>
                                        </p:tgtEl>
                                      </p:cBhvr>
                                    </p:animEffect>
                                  </p:childTnLst>
                                </p:cTn>
                              </p:par>
                              <p:par>
                                <p:cTn fill="hold" grpId="0" id="44" nodeType="withEffect" presetClass="entr" presetID="22" presetSubtype="8">
                                  <p:stCondLst>
                                    <p:cond delay="1000"/>
                                  </p:stCondLst>
                                  <p:childTnLst>
                                    <p:set>
                                      <p:cBhvr>
                                        <p:cTn dur="1" fill="hold" id="45">
                                          <p:stCondLst>
                                            <p:cond delay="0"/>
                                          </p:stCondLst>
                                        </p:cTn>
                                        <p:tgtEl>
                                          <p:spTgt spid="14"/>
                                        </p:tgtEl>
                                        <p:attrNameLst>
                                          <p:attrName>style.visibility</p:attrName>
                                        </p:attrNameLst>
                                      </p:cBhvr>
                                      <p:to>
                                        <p:strVal val="visible"/>
                                      </p:to>
                                    </p:set>
                                    <p:animEffect filter="wipe(left)" transition="in">
                                      <p:cBhvr>
                                        <p:cTn dur="500" id="46"/>
                                        <p:tgtEl>
                                          <p:spTgt spid="14"/>
                                        </p:tgtEl>
                                      </p:cBhvr>
                                    </p:animEffect>
                                  </p:childTnLst>
                                </p:cTn>
                              </p:par>
                              <p:par>
                                <p:cTn fill="hold" grpId="0" id="47" nodeType="withEffect" presetClass="entr" presetID="22" presetSubtype="8">
                                  <p:stCondLst>
                                    <p:cond delay="1500"/>
                                  </p:stCondLst>
                                  <p:childTnLst>
                                    <p:set>
                                      <p:cBhvr>
                                        <p:cTn dur="1" fill="hold" id="48">
                                          <p:stCondLst>
                                            <p:cond delay="0"/>
                                          </p:stCondLst>
                                        </p:cTn>
                                        <p:tgtEl>
                                          <p:spTgt spid="18"/>
                                        </p:tgtEl>
                                        <p:attrNameLst>
                                          <p:attrName>style.visibility</p:attrName>
                                        </p:attrNameLst>
                                      </p:cBhvr>
                                      <p:to>
                                        <p:strVal val="visible"/>
                                      </p:to>
                                    </p:set>
                                    <p:animEffect filter="wipe(left)" transition="in">
                                      <p:cBhvr>
                                        <p:cTn dur="500" id="49"/>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7"/>
      <p:bldP grpId="0" spid="8"/>
      <p:bldP grpId="0" spid="10"/>
      <p:bldP grpId="0" spid="12"/>
      <p:bldP grpId="0" spid="14"/>
      <p:bldP grpId="0" spid="16"/>
      <p:bldP grpId="0" spid="1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extBox 76">
            <a:extLst>
              <a:ext uri="{FF2B5EF4-FFF2-40B4-BE49-F238E27FC236}">
                <a16:creationId xmlns:a16="http://schemas.microsoft.com/office/drawing/2014/main" id="{06857B2A-BFAC-4334-9617-8DEEA2E1F162}"/>
              </a:ext>
            </a:extLst>
          </p:cNvPr>
          <p:cNvSpPr txBox="1"/>
          <p:nvPr/>
        </p:nvSpPr>
        <p:spPr>
          <a:xfrm>
            <a:off x="1773937" y="2024944"/>
            <a:ext cx="5350764" cy="1051560"/>
          </a:xfrm>
          <a:prstGeom prst="rect">
            <a:avLst/>
          </a:prstGeom>
        </p:spPr>
        <p:txBody>
          <a:bodyPr wrap="square">
            <a:spAutoFit/>
          </a:bodyPr>
          <a:lstStyle>
            <a:defPPr>
              <a:defRPr lang="zh-CN"/>
            </a:defPPr>
            <a:lvl1pPr indent="-285750" lvl="0" marL="391795">
              <a:buClr>
                <a:schemeClr val="accent1"/>
              </a:buClr>
              <a:buFont charset="0" panose="020b0604020202020204" pitchFamily="34" typeface="Arial"/>
              <a:buChar char="•"/>
              <a:defRPr sz="1600">
                <a:solidFill>
                  <a:prstClr val="black"/>
                </a:solidFill>
                <a:latin charset="-122" panose="00000500000000000000" pitchFamily="2" typeface="字魂58号-创中黑"/>
                <a:ea charset="-122" panose="00000500000000000000" pitchFamily="2" typeface="字魂58号-创中黑"/>
                <a:cs typeface="+mn-ea"/>
              </a:defRPr>
            </a:lvl1pPr>
          </a:lstStyle>
          <a:p>
            <a:pPr indent="0" marL="106045">
              <a:lnSpc>
                <a:spcPct val="150000"/>
              </a:lnSpc>
              <a:buNone/>
            </a:pPr>
            <a:r>
              <a:rPr altLang="en-US" lang="zh-CN" sz="1400">
                <a:solidFill>
                  <a:schemeClr val="tx1"/>
                </a:solidFill>
                <a:latin typeface="+mn-lt"/>
                <a:ea typeface="+mn-ea"/>
                <a:sym typeface="+mn-lt"/>
              </a:rPr>
              <a:t>各地区、各有关部门和单位要结合实际，采取多种形式，组织开展“区域行”“专题行”“网上行”等宣传报道活动，及时报道排查整治工作进展、办法措施、整改成效。</a:t>
            </a:r>
          </a:p>
        </p:txBody>
      </p:sp>
      <p:sp>
        <p:nvSpPr>
          <p:cNvPr id="4" name="Text Placeholder 3">
            <a:extLst>
              <a:ext uri="{FF2B5EF4-FFF2-40B4-BE49-F238E27FC236}">
                <a16:creationId xmlns:a16="http://schemas.microsoft.com/office/drawing/2014/main" id="{C1258FF7-C0F2-46F7-B010-A396450A364E}"/>
              </a:ext>
            </a:extLst>
          </p:cNvPr>
          <p:cNvSpPr txBox="1"/>
          <p:nvPr/>
        </p:nvSpPr>
        <p:spPr>
          <a:xfrm>
            <a:off x="1874584" y="1687448"/>
            <a:ext cx="2820378" cy="398400"/>
          </a:xfrm>
          <a:prstGeom prst="rect">
            <a:avLst/>
          </a:prstGeom>
        </p:spPr>
        <p:txBody>
          <a:bodyPr anchor="t" anchorCtr="0" bIns="46800" lIns="90000" rIns="90000" tIns="4680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a:buClr>
                <a:schemeClr val="accent1"/>
              </a:buClr>
              <a:defRPr/>
            </a:pPr>
            <a:r>
              <a:rPr altLang="en-US" lang="zh-CN" sz="2000">
                <a:cs typeface="+mn-ea"/>
                <a:sym typeface="+mn-lt"/>
              </a:rPr>
              <a:t>采取多种形式</a:t>
            </a:r>
          </a:p>
        </p:txBody>
      </p:sp>
      <p:sp>
        <p:nvSpPr>
          <p:cNvPr id="5" name="TextBox 76">
            <a:extLst>
              <a:ext uri="{FF2B5EF4-FFF2-40B4-BE49-F238E27FC236}">
                <a16:creationId xmlns:a16="http://schemas.microsoft.com/office/drawing/2014/main" id="{E71C07D1-13A2-406F-81E6-F03E81103B1A}"/>
              </a:ext>
            </a:extLst>
          </p:cNvPr>
          <p:cNvSpPr txBox="1"/>
          <p:nvPr/>
        </p:nvSpPr>
        <p:spPr>
          <a:xfrm>
            <a:off x="1773937" y="4492339"/>
            <a:ext cx="5855589" cy="1051560"/>
          </a:xfrm>
          <a:prstGeom prst="rect">
            <a:avLst/>
          </a:prstGeom>
        </p:spPr>
        <p:txBody>
          <a:bodyPr wrap="square">
            <a:spAutoFit/>
          </a:bodyPr>
          <a:lstStyle>
            <a:defPPr>
              <a:defRPr lang="zh-CN"/>
            </a:defPPr>
            <a:lvl1pPr indent="-285750" lvl="0" marL="391795">
              <a:buClr>
                <a:schemeClr val="accent1"/>
              </a:buClr>
              <a:buFont charset="0" panose="020b0604020202020204" pitchFamily="34" typeface="Arial"/>
              <a:buChar char="•"/>
              <a:defRPr sz="1600">
                <a:solidFill>
                  <a:prstClr val="black"/>
                </a:solidFill>
                <a:latin charset="-122" panose="00000500000000000000" pitchFamily="2" typeface="字魂58号-创中黑"/>
                <a:ea charset="-122" panose="00000500000000000000" pitchFamily="2" typeface="字魂58号-创中黑"/>
                <a:cs typeface="+mn-ea"/>
              </a:defRPr>
            </a:lvl1pPr>
          </a:lstStyle>
          <a:p>
            <a:pPr indent="0" marL="106045">
              <a:lnSpc>
                <a:spcPct val="150000"/>
              </a:lnSpc>
              <a:buNone/>
            </a:pPr>
            <a:r>
              <a:rPr altLang="en-US" lang="zh-CN" sz="1400">
                <a:solidFill>
                  <a:schemeClr val="tx1"/>
                </a:solidFill>
                <a:latin typeface="+mn-lt"/>
                <a:ea typeface="+mn-ea"/>
                <a:sym typeface="+mn-lt"/>
              </a:rPr>
              <a:t>要畅通群众监督和媒体监督渠道，充分利用电信、网络手段，发挥12350举报投诉热线和119、96119消防举报电话、微信微博等平台作用，鼓励引导广大群众特别是企业员工举报重大隐患和违法违规行为。</a:t>
            </a:r>
          </a:p>
        </p:txBody>
      </p:sp>
      <p:sp>
        <p:nvSpPr>
          <p:cNvPr id="6" name="Text Placeholder 3">
            <a:extLst>
              <a:ext uri="{FF2B5EF4-FFF2-40B4-BE49-F238E27FC236}">
                <a16:creationId xmlns:a16="http://schemas.microsoft.com/office/drawing/2014/main" id="{E60A0311-26BC-4340-9EEA-080A4C8186CC}"/>
              </a:ext>
            </a:extLst>
          </p:cNvPr>
          <p:cNvSpPr txBox="1"/>
          <p:nvPr/>
        </p:nvSpPr>
        <p:spPr>
          <a:xfrm>
            <a:off x="1874586" y="4090048"/>
            <a:ext cx="4049966" cy="398400"/>
          </a:xfrm>
          <a:prstGeom prst="rect">
            <a:avLst/>
          </a:prstGeom>
        </p:spPr>
        <p:txBody>
          <a:bodyPr anchor="t" anchorCtr="0" bIns="46800" lIns="90000" rIns="90000" tIns="4680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dist">
              <a:buClr>
                <a:schemeClr val="accent1"/>
              </a:buClr>
              <a:defRPr/>
            </a:pPr>
            <a:r>
              <a:rPr altLang="en-US" lang="zh-CN" sz="2000">
                <a:cs typeface="+mn-ea"/>
                <a:sym typeface="+mn-lt"/>
              </a:rPr>
              <a:t>要畅通群众监督和媒体监督渠道</a:t>
            </a:r>
          </a:p>
        </p:txBody>
      </p:sp>
      <p:cxnSp>
        <p:nvCxnSpPr>
          <p:cNvPr id="11" name="直接连接符 10">
            <a:extLst>
              <a:ext uri="{FF2B5EF4-FFF2-40B4-BE49-F238E27FC236}">
                <a16:creationId xmlns:a16="http://schemas.microsoft.com/office/drawing/2014/main" id="{35CC9CC0-86C5-43FE-9CC7-4C0DF91F37A1}"/>
              </a:ext>
            </a:extLst>
          </p:cNvPr>
          <p:cNvCxnSpPr/>
          <p:nvPr/>
        </p:nvCxnSpPr>
        <p:spPr>
          <a:xfrm flipH="1">
            <a:off x="1722122" y="1674100"/>
            <a:ext cx="0" cy="1551173"/>
          </a:xfrm>
          <a:prstGeom prst="line">
            <a:avLst/>
          </a:prstGeom>
          <a:ln w="57150">
            <a:solidFill>
              <a:srgbClr val="C30F0F"/>
            </a:solidFill>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11D4BA07-152A-438D-96EB-B815F8CF29B9}"/>
              </a:ext>
            </a:extLst>
          </p:cNvPr>
          <p:cNvCxnSpPr/>
          <p:nvPr/>
        </p:nvCxnSpPr>
        <p:spPr>
          <a:xfrm flipH="1">
            <a:off x="1722123" y="4090048"/>
            <a:ext cx="0" cy="1551173"/>
          </a:xfrm>
          <a:prstGeom prst="line">
            <a:avLst/>
          </a:prstGeom>
          <a:ln w="57150">
            <a:solidFill>
              <a:srgbClr val="C30F0F"/>
            </a:solidFill>
          </a:ln>
        </p:spPr>
        <p:style>
          <a:lnRef idx="1">
            <a:schemeClr val="accent1"/>
          </a:lnRef>
          <a:fillRef idx="0">
            <a:schemeClr val="accent1"/>
          </a:fillRef>
          <a:effectRef idx="0">
            <a:schemeClr val="accent1"/>
          </a:effectRef>
          <a:fontRef idx="minor">
            <a:schemeClr val="tx1"/>
          </a:fontRef>
        </p:style>
      </p:cxnSp>
      <p:pic>
        <p:nvPicPr>
          <p:cNvPr id="8" name="图片 7"/>
          <p:cNvPicPr>
            <a:picLocks noChangeAspect="1"/>
          </p:cNvPicPr>
          <p:nvPr/>
        </p:nvPicPr>
        <p:blipFill>
          <a:blip r:embed="rId2">
            <a:extLst>
              <a:ext uri="{28A0092B-C50C-407E-A947-70E740481C1C}">
                <a14:useLocalDpi val="0"/>
              </a:ext>
            </a:extLst>
          </a:blip>
          <a:stretch>
            <a:fillRect/>
          </a:stretch>
        </p:blipFill>
        <p:spPr>
          <a:xfrm>
            <a:off x="7210487" y="1657335"/>
            <a:ext cx="4266275" cy="4266275"/>
          </a:xfrm>
          <a:prstGeom prst="rect">
            <a:avLst/>
          </a:prstGeom>
        </p:spPr>
      </p:pic>
      <p:sp>
        <p:nvSpPr>
          <p:cNvPr id="15" name="标题 3">
            <a:extLst>
              <a:ext uri="{FF2B5EF4-FFF2-40B4-BE49-F238E27FC236}">
                <a16:creationId xmlns:a16="http://schemas.microsoft.com/office/drawing/2014/main" id="{B0934B79-9C15-47D7-802C-CBC74DC0B1FB}"/>
              </a:ext>
            </a:extLst>
          </p:cNvPr>
          <p:cNvSpPr>
            <a:spLocks noGrp="1"/>
          </p:cNvSpPr>
          <p:nvPr>
            <p:ph type="title"/>
          </p:nvPr>
        </p:nvSpPr>
        <p:spPr>
          <a:xfrm>
            <a:off x="2624358" y="532521"/>
            <a:ext cx="6424392" cy="442209"/>
          </a:xfrm>
        </p:spPr>
        <p:txBody>
          <a:bodyPr>
            <a:noAutofit/>
          </a:bodyPr>
          <a:lstStyle/>
          <a:p>
            <a:pPr algn="dist">
              <a:lnSpc>
                <a:spcPct val="100000"/>
              </a:lnSpc>
              <a:spcBef>
                <a:spcPct val="0"/>
              </a:spcBef>
            </a:pPr>
            <a:r>
              <a:rPr altLang="en-US" lang="zh-CN" sz="2800">
                <a:latin typeface="+mn-lt"/>
                <a:ea typeface="+mn-ea"/>
                <a:cs typeface="+mn-ea"/>
                <a:sym typeface="+mn-lt"/>
              </a:rPr>
              <a:t>全国“安全生产万里行”活动主要内容</a:t>
            </a:r>
          </a:p>
        </p:txBody>
      </p:sp>
    </p:spTree>
    <p:extLst>
      <p:ext uri="{BB962C8B-B14F-4D97-AF65-F5344CB8AC3E}">
        <p14:creationId val="2668786237"/>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1">
                                  <p:stCondLst>
                                    <p:cond delay="0"/>
                                  </p:stCondLst>
                                  <p:childTnLst>
                                    <p:set>
                                      <p:cBhvr>
                                        <p:cTn dur="1" fill="hold" id="6">
                                          <p:stCondLst>
                                            <p:cond delay="0"/>
                                          </p:stCondLst>
                                        </p:cTn>
                                        <p:tgtEl>
                                          <p:spTgt spid="11"/>
                                        </p:tgtEl>
                                        <p:attrNameLst>
                                          <p:attrName>style.visibility</p:attrName>
                                        </p:attrNameLst>
                                      </p:cBhvr>
                                      <p:to>
                                        <p:strVal val="visible"/>
                                      </p:to>
                                    </p:set>
                                    <p:animEffect filter="wipe(up)" transition="in">
                                      <p:cBhvr>
                                        <p:cTn dur="500" id="7"/>
                                        <p:tgtEl>
                                          <p:spTgt spid="11"/>
                                        </p:tgtEl>
                                      </p:cBhvr>
                                    </p:animEffect>
                                  </p:childTnLst>
                                </p:cTn>
                              </p:par>
                              <p:par>
                                <p:cTn fill="hold" id="8" nodeType="withEffect" presetClass="entr" presetID="22" presetSubtype="1">
                                  <p:stCondLst>
                                    <p:cond delay="0"/>
                                  </p:stCondLst>
                                  <p:childTnLst>
                                    <p:set>
                                      <p:cBhvr>
                                        <p:cTn dur="1" fill="hold" id="9">
                                          <p:stCondLst>
                                            <p:cond delay="0"/>
                                          </p:stCondLst>
                                        </p:cTn>
                                        <p:tgtEl>
                                          <p:spTgt spid="12"/>
                                        </p:tgtEl>
                                        <p:attrNameLst>
                                          <p:attrName>style.visibility</p:attrName>
                                        </p:attrNameLst>
                                      </p:cBhvr>
                                      <p:to>
                                        <p:strVal val="visible"/>
                                      </p:to>
                                    </p:set>
                                    <p:animEffect filter="wipe(up)" transition="in">
                                      <p:cBhvr>
                                        <p:cTn dur="500" id="10"/>
                                        <p:tgtEl>
                                          <p:spTgt spid="12"/>
                                        </p:tgtEl>
                                      </p:cBhvr>
                                    </p:animEffect>
                                  </p:childTnLst>
                                </p:cTn>
                              </p:par>
                            </p:childTnLst>
                          </p:cTn>
                        </p:par>
                      </p:childTnLst>
                    </p:cTn>
                  </p:par>
                  <p:par>
                    <p:cTn fill="hold" id="11" nodeType="clickPar">
                      <p:stCondLst>
                        <p:cond delay="indefinite"/>
                        <p:cond delay="0" evt="onBegin">
                          <p:tn val="10"/>
                        </p:cond>
                      </p:stCondLst>
                      <p:childTnLst>
                        <p:par>
                          <p:cTn fill="hold" id="12" nodeType="afterGroup">
                            <p:stCondLst>
                              <p:cond delay="0"/>
                            </p:stCondLst>
                            <p:childTnLst>
                              <p:par>
                                <p:cTn fill="hold" grpId="0" id="13" nodeType="clickEffect" presetClass="entr" presetID="22" presetSubtype="8">
                                  <p:stCondLst>
                                    <p:cond delay="0"/>
                                  </p:stCondLst>
                                  <p:childTnLst>
                                    <p:set>
                                      <p:cBhvr>
                                        <p:cTn dur="1" fill="hold" id="14">
                                          <p:stCondLst>
                                            <p:cond delay="0"/>
                                          </p:stCondLst>
                                        </p:cTn>
                                        <p:tgtEl>
                                          <p:spTgt spid="4"/>
                                        </p:tgtEl>
                                        <p:attrNameLst>
                                          <p:attrName>style.visibility</p:attrName>
                                        </p:attrNameLst>
                                      </p:cBhvr>
                                      <p:to>
                                        <p:strVal val="visible"/>
                                      </p:to>
                                    </p:set>
                                    <p:animEffect filter="wipe(left)" transition="in">
                                      <p:cBhvr>
                                        <p:cTn dur="500" id="15"/>
                                        <p:tgtEl>
                                          <p:spTgt spid="4"/>
                                        </p:tgtEl>
                                      </p:cBhvr>
                                    </p:animEffect>
                                  </p:childTnLst>
                                </p:cTn>
                              </p:par>
                              <p:par>
                                <p:cTn fill="hold" grpId="0" id="16" nodeType="withEffect" presetClass="entr" presetID="22" presetSubtype="8">
                                  <p:stCondLst>
                                    <p:cond delay="0"/>
                                  </p:stCondLst>
                                  <p:childTnLst>
                                    <p:set>
                                      <p:cBhvr>
                                        <p:cTn dur="1" fill="hold" id="17">
                                          <p:stCondLst>
                                            <p:cond delay="0"/>
                                          </p:stCondLst>
                                        </p:cTn>
                                        <p:tgtEl>
                                          <p:spTgt spid="3"/>
                                        </p:tgtEl>
                                        <p:attrNameLst>
                                          <p:attrName>style.visibility</p:attrName>
                                        </p:attrNameLst>
                                      </p:cBhvr>
                                      <p:to>
                                        <p:strVal val="visible"/>
                                      </p:to>
                                    </p:set>
                                    <p:animEffect filter="wipe(left)" transition="in">
                                      <p:cBhvr>
                                        <p:cTn dur="500" id="18"/>
                                        <p:tgtEl>
                                          <p:spTgt spid="3"/>
                                        </p:tgtEl>
                                      </p:cBhvr>
                                    </p:animEffect>
                                  </p:childTnLst>
                                </p:cTn>
                              </p:par>
                            </p:childTnLst>
                          </p:cTn>
                        </p:par>
                      </p:childTnLst>
                    </p:cTn>
                  </p:par>
                  <p:par>
                    <p:cTn fill="hold" id="19" nodeType="clickPar">
                      <p:stCondLst>
                        <p:cond delay="indefinite"/>
                        <p:cond delay="0" evt="onBegin">
                          <p:tn val="18"/>
                        </p:cond>
                      </p:stCondLst>
                      <p:childTnLst>
                        <p:par>
                          <p:cTn fill="hold" id="20" nodeType="afterGroup">
                            <p:stCondLst>
                              <p:cond delay="0"/>
                            </p:stCondLst>
                            <p:childTnLst>
                              <p:par>
                                <p:cTn fill="hold" grpId="0" id="21" nodeType="clickEffect" presetClass="entr" presetID="22" presetSubtype="8">
                                  <p:stCondLst>
                                    <p:cond delay="0"/>
                                  </p:stCondLst>
                                  <p:childTnLst>
                                    <p:set>
                                      <p:cBhvr>
                                        <p:cTn dur="1" fill="hold" id="22">
                                          <p:stCondLst>
                                            <p:cond delay="0"/>
                                          </p:stCondLst>
                                        </p:cTn>
                                        <p:tgtEl>
                                          <p:spTgt spid="6"/>
                                        </p:tgtEl>
                                        <p:attrNameLst>
                                          <p:attrName>style.visibility</p:attrName>
                                        </p:attrNameLst>
                                      </p:cBhvr>
                                      <p:to>
                                        <p:strVal val="visible"/>
                                      </p:to>
                                    </p:set>
                                    <p:animEffect filter="wipe(left)" transition="in">
                                      <p:cBhvr>
                                        <p:cTn dur="500" id="23"/>
                                        <p:tgtEl>
                                          <p:spTgt spid="6"/>
                                        </p:tgtEl>
                                      </p:cBhvr>
                                    </p:animEffect>
                                  </p:childTnLst>
                                </p:cTn>
                              </p:par>
                              <p:par>
                                <p:cTn fill="hold" grpId="0" id="24" nodeType="withEffect" presetClass="entr" presetID="22" presetSubtype="8">
                                  <p:stCondLst>
                                    <p:cond delay="0"/>
                                  </p:stCondLst>
                                  <p:childTnLst>
                                    <p:set>
                                      <p:cBhvr>
                                        <p:cTn dur="1" fill="hold" id="25">
                                          <p:stCondLst>
                                            <p:cond delay="0"/>
                                          </p:stCondLst>
                                        </p:cTn>
                                        <p:tgtEl>
                                          <p:spTgt spid="5"/>
                                        </p:tgtEl>
                                        <p:attrNameLst>
                                          <p:attrName>style.visibility</p:attrName>
                                        </p:attrNameLst>
                                      </p:cBhvr>
                                      <p:to>
                                        <p:strVal val="visible"/>
                                      </p:to>
                                    </p:set>
                                    <p:animEffect filter="wipe(left)" transition="in">
                                      <p:cBhvr>
                                        <p:cTn dur="500" id="26"/>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8" name="图片 7">
            <a:extLst>
              <a:ext uri="{FF2B5EF4-FFF2-40B4-BE49-F238E27FC236}">
                <a16:creationId xmlns:a16="http://schemas.microsoft.com/office/drawing/2014/main" id="{EBD93400-85EC-47E5-BA40-EA980468B55A}"/>
              </a:ext>
            </a:extLst>
          </p:cNvPr>
          <p:cNvPicPr>
            <a:picLocks noChangeAspect="1"/>
          </p:cNvPicPr>
          <p:nvPr/>
        </p:nvPicPr>
        <p:blipFill>
          <a:blip r:embed="rId2">
            <a:extLst>
              <a:ext uri="{28A0092B-C50C-407E-A947-70E740481C1C}">
                <a14:useLocalDpi val="0"/>
              </a:ext>
            </a:extLst>
          </a:blip>
          <a:stretch>
            <a:fillRect/>
          </a:stretch>
        </p:blipFill>
        <p:spPr>
          <a:xfrm>
            <a:off x="0" y="0"/>
            <a:ext cx="12192000" cy="6858000"/>
          </a:xfrm>
          <a:prstGeom prst="rect">
            <a:avLst/>
          </a:prstGeom>
        </p:spPr>
      </p:pic>
      <p:sp>
        <p:nvSpPr>
          <p:cNvPr id="9" name="标题 3">
            <a:extLst>
              <a:ext uri="{FF2B5EF4-FFF2-40B4-BE49-F238E27FC236}">
                <a16:creationId xmlns:a16="http://schemas.microsoft.com/office/drawing/2014/main" id="{88DEE638-73A0-4FB5-94F4-C55C7E7745FD}"/>
              </a:ext>
            </a:extLst>
          </p:cNvPr>
          <p:cNvSpPr txBox="1"/>
          <p:nvPr/>
        </p:nvSpPr>
        <p:spPr>
          <a:xfrm>
            <a:off x="2633890" y="2173927"/>
            <a:ext cx="6742340" cy="1595945"/>
          </a:xfrm>
          <a:prstGeom prst="rect">
            <a:avLst/>
          </a:prstGeom>
        </p:spPr>
        <p:txBody>
          <a:bodyPr anchor="b" bIns="45720" lIns="91440" rIns="91440" rtlCol="0" tIns="45720" vert="horz">
            <a:normAutofit/>
          </a:bodyPr>
          <a:lstStyle>
            <a:lvl1pPr algn="l" defTabSz="914400" eaLnBrk="1" hangingPunct="1" latinLnBrk="0" rtl="0">
              <a:lnSpc>
                <a:spcPct val="90000"/>
              </a:lnSpc>
              <a:spcBef>
                <a:spcPct val="0"/>
              </a:spcBef>
              <a:buNone/>
              <a:defRPr kern="1200" sz="6000">
                <a:solidFill>
                  <a:schemeClr val="tx1"/>
                </a:solidFill>
                <a:latin typeface="+mj-lt"/>
                <a:ea typeface="+mj-ea"/>
                <a:cs typeface="+mj-cs"/>
              </a:defRPr>
            </a:lvl1pPr>
          </a:lstStyle>
          <a:p>
            <a:pPr algn="ctr">
              <a:lnSpc>
                <a:spcPct val="100000"/>
              </a:lnSpc>
              <a:spcBef>
                <a:spcPct val="0"/>
              </a:spcBef>
            </a:pPr>
            <a:r>
              <a:rPr altLang="en-US" b="1" lang="zh-CN">
                <a:solidFill>
                  <a:srgbClr val="C2191F"/>
                </a:solidFill>
                <a:latin typeface="+mn-lt"/>
                <a:ea typeface="+mn-ea"/>
                <a:cs typeface="+mn-ea"/>
                <a:sym typeface="+mn-lt"/>
              </a:rPr>
              <a:t>安全生产月有关要求</a:t>
            </a:r>
          </a:p>
        </p:txBody>
      </p:sp>
      <p:sp>
        <p:nvSpPr>
          <p:cNvPr id="10" name="文本框 9">
            <a:extLst>
              <a:ext uri="{FF2B5EF4-FFF2-40B4-BE49-F238E27FC236}">
                <a16:creationId xmlns:a16="http://schemas.microsoft.com/office/drawing/2014/main" id="{95254633-ADE8-465D-8D87-192CDCB3ECD8}"/>
              </a:ext>
            </a:extLst>
          </p:cNvPr>
          <p:cNvSpPr txBox="1"/>
          <p:nvPr/>
        </p:nvSpPr>
        <p:spPr>
          <a:xfrm>
            <a:off x="5300209" y="2028099"/>
            <a:ext cx="1732581" cy="640080"/>
          </a:xfrm>
          <a:prstGeom prst="rect">
            <a:avLst/>
          </a:prstGeom>
          <a:noFill/>
        </p:spPr>
        <p:txBody>
          <a:bodyPr rtlCol="0" wrap="square">
            <a:spAutoFit/>
          </a:bodyPr>
          <a:lstStyle/>
          <a:p>
            <a:pPr algn="ctr"/>
            <a:r>
              <a:rPr altLang="en-US" b="1" lang="zh-CN" sz="3600">
                <a:solidFill>
                  <a:srgbClr val="C2191F"/>
                </a:solidFill>
                <a:cs typeface="+mn-ea"/>
                <a:sym typeface="+mn-lt"/>
              </a:rPr>
              <a:t>第四章</a:t>
            </a:r>
          </a:p>
        </p:txBody>
      </p:sp>
      <p:pic>
        <p:nvPicPr>
          <p:cNvPr id="11" name="图片 10">
            <a:extLst>
              <a:ext uri="{FF2B5EF4-FFF2-40B4-BE49-F238E27FC236}">
                <a16:creationId xmlns:a16="http://schemas.microsoft.com/office/drawing/2014/main" id="{6CF8A0DD-5303-4444-9ADB-BD7609CA9FBF}"/>
              </a:ext>
            </a:extLst>
          </p:cNvPr>
          <p:cNvPicPr>
            <a:picLocks noChangeAspect="1"/>
          </p:cNvPicPr>
          <p:nvPr/>
        </p:nvPicPr>
        <p:blipFill>
          <a:blip r:embed="rId3">
            <a:extLst>
              <a:ext uri="{28A0092B-C50C-407E-A947-70E740481C1C}">
                <a14:useLocalDpi val="0"/>
              </a:ext>
            </a:extLst>
          </a:blip>
          <a:stretch>
            <a:fillRect/>
          </a:stretch>
        </p:blipFill>
        <p:spPr>
          <a:xfrm>
            <a:off x="4126874" y="1582058"/>
            <a:ext cx="1394164" cy="1394164"/>
          </a:xfrm>
          <a:prstGeom prst="rect">
            <a:avLst/>
          </a:prstGeom>
        </p:spPr>
      </p:pic>
    </p:spTree>
    <p:extLst>
      <p:ext uri="{BB962C8B-B14F-4D97-AF65-F5344CB8AC3E}">
        <p14:creationId val="2648228069"/>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0"/>
                                        </p:tgtEl>
                                        <p:attrNameLst>
                                          <p:attrName>style.visibility</p:attrName>
                                        </p:attrNameLst>
                                      </p:cBhvr>
                                      <p:to>
                                        <p:strVal val="visible"/>
                                      </p:to>
                                    </p:set>
                                    <p:animEffect filter="wipe(left)" transition="in">
                                      <p:cBhvr>
                                        <p:cTn dur="500" id="7"/>
                                        <p:tgtEl>
                                          <p:spTgt spid="10"/>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9"/>
                                        </p:tgtEl>
                                        <p:attrNameLst>
                                          <p:attrName>style.visibility</p:attrName>
                                        </p:attrNameLst>
                                      </p:cBhvr>
                                      <p:to>
                                        <p:strVal val="visible"/>
                                      </p:to>
                                    </p:set>
                                    <p:animEffect filter="wipe(left)" transition="in">
                                      <p:cBhvr>
                                        <p:cTn dur="500" id="1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a:extLst>
              <a:ext uri="{FF2B5EF4-FFF2-40B4-BE49-F238E27FC236}">
                <a16:creationId xmlns:a16="http://schemas.microsoft.com/office/drawing/2014/main" id="{95A5B3F9-A713-41B1-B358-C225FD59C9FA}"/>
              </a:ext>
            </a:extLst>
          </p:cNvPr>
          <p:cNvGrpSpPr/>
          <p:nvPr/>
        </p:nvGrpSpPr>
        <p:grpSpPr>
          <a:xfrm>
            <a:off x="5534025" y="1332777"/>
            <a:ext cx="727304" cy="646331"/>
            <a:chOff x="3207002" y="2256658"/>
            <a:chExt cx="531054" cy="646331"/>
          </a:xfrm>
        </p:grpSpPr>
        <p:sp>
          <p:nvSpPr>
            <p:cNvPr id="5" name="矩形 4">
              <a:extLst>
                <a:ext uri="{FF2B5EF4-FFF2-40B4-BE49-F238E27FC236}">
                  <a16:creationId xmlns:a16="http://schemas.microsoft.com/office/drawing/2014/main" id="{0F7D64B6-AA86-40C1-87A4-75CACC449BD3}"/>
                </a:ext>
              </a:extLst>
            </p:cNvPr>
            <p:cNvSpPr/>
            <p:nvPr/>
          </p:nvSpPr>
          <p:spPr>
            <a:xfrm>
              <a:off x="3225809" y="2349618"/>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文本框 5">
              <a:extLst>
                <a:ext uri="{FF2B5EF4-FFF2-40B4-BE49-F238E27FC236}">
                  <a16:creationId xmlns:a16="http://schemas.microsoft.com/office/drawing/2014/main" id="{F4DD6FD1-4FC7-4067-AA27-B04CE3C88243}"/>
                </a:ext>
              </a:extLst>
            </p:cNvPr>
            <p:cNvSpPr txBox="1"/>
            <p:nvPr/>
          </p:nvSpPr>
          <p:spPr>
            <a:xfrm>
              <a:off x="3207002" y="2256658"/>
              <a:ext cx="531054" cy="640080"/>
            </a:xfrm>
            <a:prstGeom prst="rect">
              <a:avLst/>
            </a:prstGeom>
            <a:noFill/>
          </p:spPr>
          <p:txBody>
            <a:bodyPr rtlCol="0" wrap="square">
              <a:spAutoFit/>
            </a:bodyPr>
            <a:lstStyle/>
            <a:p>
              <a:r>
                <a:rPr altLang="zh-CN" lang="en-US" sz="3600">
                  <a:solidFill>
                    <a:schemeClr val="bg1"/>
                  </a:solidFill>
                  <a:cs typeface="+mn-ea"/>
                  <a:sym typeface="+mn-lt"/>
                </a:rPr>
                <a:t>01</a:t>
              </a:r>
            </a:p>
          </p:txBody>
        </p:sp>
      </p:grpSp>
      <p:sp>
        <p:nvSpPr>
          <p:cNvPr id="7" name="文本框 6">
            <a:extLst>
              <a:ext uri="{FF2B5EF4-FFF2-40B4-BE49-F238E27FC236}">
                <a16:creationId xmlns:a16="http://schemas.microsoft.com/office/drawing/2014/main" id="{6CB1AF61-849F-4828-9806-24E316B32411}"/>
              </a:ext>
            </a:extLst>
          </p:cNvPr>
          <p:cNvSpPr txBox="1"/>
          <p:nvPr/>
        </p:nvSpPr>
        <p:spPr>
          <a:xfrm>
            <a:off x="6355694" y="1380315"/>
            <a:ext cx="4252686" cy="518160"/>
          </a:xfrm>
          <a:prstGeom prst="rect">
            <a:avLst/>
          </a:prstGeom>
          <a:noFill/>
        </p:spPr>
        <p:txBody>
          <a:bodyPr rtlCol="0" wrap="square">
            <a:spAutoFit/>
          </a:bodyPr>
          <a:lstStyle/>
          <a:p>
            <a:r>
              <a:rPr altLang="en-US" lang="zh-CN" sz="2800">
                <a:cs typeface="+mn-ea"/>
                <a:sym typeface="+mn-lt"/>
              </a:rPr>
              <a:t>什么是安全生产月</a:t>
            </a:r>
          </a:p>
        </p:txBody>
      </p:sp>
      <p:grpSp>
        <p:nvGrpSpPr>
          <p:cNvPr id="8" name="组合 7">
            <a:extLst>
              <a:ext uri="{FF2B5EF4-FFF2-40B4-BE49-F238E27FC236}">
                <a16:creationId xmlns:a16="http://schemas.microsoft.com/office/drawing/2014/main" id="{B518385D-E65E-45C6-A4AE-6657A9FD4298}"/>
              </a:ext>
            </a:extLst>
          </p:cNvPr>
          <p:cNvGrpSpPr/>
          <p:nvPr/>
        </p:nvGrpSpPr>
        <p:grpSpPr>
          <a:xfrm>
            <a:off x="5497665" y="2257274"/>
            <a:ext cx="809918" cy="646331"/>
            <a:chOff x="7312218" y="2256657"/>
            <a:chExt cx="591376" cy="646331"/>
          </a:xfrm>
        </p:grpSpPr>
        <p:sp>
          <p:nvSpPr>
            <p:cNvPr id="9" name="矩形 8">
              <a:extLst>
                <a:ext uri="{FF2B5EF4-FFF2-40B4-BE49-F238E27FC236}">
                  <a16:creationId xmlns:a16="http://schemas.microsoft.com/office/drawing/2014/main" id="{60CA14EA-7924-4E07-8B2A-07DC81EB4185}"/>
                </a:ext>
              </a:extLst>
            </p:cNvPr>
            <p:cNvSpPr/>
            <p:nvPr/>
          </p:nvSpPr>
          <p:spPr>
            <a:xfrm>
              <a:off x="7359287" y="2349618"/>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文本框 9">
              <a:extLst>
                <a:ext uri="{FF2B5EF4-FFF2-40B4-BE49-F238E27FC236}">
                  <a16:creationId xmlns:a16="http://schemas.microsoft.com/office/drawing/2014/main" id="{F62E0D13-8A6C-4346-954E-76CC9502F762}"/>
                </a:ext>
              </a:extLst>
            </p:cNvPr>
            <p:cNvSpPr txBox="1"/>
            <p:nvPr/>
          </p:nvSpPr>
          <p:spPr>
            <a:xfrm>
              <a:off x="7312218" y="2256657"/>
              <a:ext cx="591376" cy="640080"/>
            </a:xfrm>
            <a:prstGeom prst="rect">
              <a:avLst/>
            </a:prstGeom>
            <a:noFill/>
          </p:spPr>
          <p:txBody>
            <a:bodyPr rtlCol="0" wrap="square">
              <a:spAutoFit/>
            </a:bodyPr>
            <a:lstStyle/>
            <a:p>
              <a:r>
                <a:rPr altLang="zh-CN" lang="en-US" sz="3600">
                  <a:solidFill>
                    <a:schemeClr val="bg1"/>
                  </a:solidFill>
                  <a:cs typeface="+mn-ea"/>
                  <a:sym typeface="+mn-lt"/>
                </a:rPr>
                <a:t>02</a:t>
              </a:r>
            </a:p>
          </p:txBody>
        </p:sp>
      </p:grpSp>
      <p:sp>
        <p:nvSpPr>
          <p:cNvPr id="11" name="文本框 10">
            <a:extLst>
              <a:ext uri="{FF2B5EF4-FFF2-40B4-BE49-F238E27FC236}">
                <a16:creationId xmlns:a16="http://schemas.microsoft.com/office/drawing/2014/main" id="{3B1BB833-212A-467E-AA22-69BAE0B14CAB}"/>
              </a:ext>
            </a:extLst>
          </p:cNvPr>
          <p:cNvSpPr txBox="1"/>
          <p:nvPr/>
        </p:nvSpPr>
        <p:spPr>
          <a:xfrm>
            <a:off x="6355694" y="2318829"/>
            <a:ext cx="4252686" cy="518160"/>
          </a:xfrm>
          <a:prstGeom prst="rect">
            <a:avLst/>
          </a:prstGeom>
          <a:noFill/>
        </p:spPr>
        <p:txBody>
          <a:bodyPr rtlCol="0" wrap="square">
            <a:spAutoFit/>
          </a:bodyPr>
          <a:lstStyle>
            <a:defPPr>
              <a:defRPr lang="zh-CN"/>
            </a:defPPr>
            <a:lvl1pPr>
              <a:defRPr sz="3200">
                <a:solidFill>
                  <a:schemeClr val="bg1"/>
                </a:solidFill>
                <a:latin charset="0" panose="020b0503020202020204" pitchFamily="34" typeface="Agency FB"/>
              </a:defRPr>
            </a:lvl1pPr>
          </a:lstStyle>
          <a:p>
            <a:r>
              <a:rPr altLang="en-US" lang="zh-CN" sz="2800">
                <a:solidFill>
                  <a:schemeClr val="tx1"/>
                </a:solidFill>
                <a:latin typeface="+mn-lt"/>
                <a:cs typeface="+mn-ea"/>
                <a:sym typeface="+mn-lt"/>
              </a:rPr>
              <a:t>安全生产月主要内容</a:t>
            </a:r>
          </a:p>
        </p:txBody>
      </p:sp>
      <p:grpSp>
        <p:nvGrpSpPr>
          <p:cNvPr id="12" name="组合 11">
            <a:extLst>
              <a:ext uri="{FF2B5EF4-FFF2-40B4-BE49-F238E27FC236}">
                <a16:creationId xmlns:a16="http://schemas.microsoft.com/office/drawing/2014/main" id="{9907C35D-952B-4DF0-B956-771E389E2632}"/>
              </a:ext>
            </a:extLst>
          </p:cNvPr>
          <p:cNvGrpSpPr/>
          <p:nvPr/>
        </p:nvGrpSpPr>
        <p:grpSpPr>
          <a:xfrm>
            <a:off x="5483597" y="3140481"/>
            <a:ext cx="809917" cy="646331"/>
            <a:chOff x="3175991" y="3700229"/>
            <a:chExt cx="591375" cy="646331"/>
          </a:xfrm>
        </p:grpSpPr>
        <p:sp>
          <p:nvSpPr>
            <p:cNvPr id="13" name="矩形 12">
              <a:extLst>
                <a:ext uri="{FF2B5EF4-FFF2-40B4-BE49-F238E27FC236}">
                  <a16:creationId xmlns:a16="http://schemas.microsoft.com/office/drawing/2014/main" id="{B70C7B35-2D20-4C95-86D2-5A756FDB3EB2}"/>
                </a:ext>
              </a:extLst>
            </p:cNvPr>
            <p:cNvSpPr/>
            <p:nvPr/>
          </p:nvSpPr>
          <p:spPr>
            <a:xfrm>
              <a:off x="3225809"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文本框 13">
              <a:extLst>
                <a:ext uri="{FF2B5EF4-FFF2-40B4-BE49-F238E27FC236}">
                  <a16:creationId xmlns:a16="http://schemas.microsoft.com/office/drawing/2014/main" id="{C0398093-808E-4BCB-878D-3E3712D6718E}"/>
                </a:ext>
              </a:extLst>
            </p:cNvPr>
            <p:cNvSpPr txBox="1"/>
            <p:nvPr/>
          </p:nvSpPr>
          <p:spPr>
            <a:xfrm>
              <a:off x="3175991" y="3700230"/>
              <a:ext cx="591375" cy="640080"/>
            </a:xfrm>
            <a:prstGeom prst="rect">
              <a:avLst/>
            </a:prstGeom>
            <a:noFill/>
          </p:spPr>
          <p:txBody>
            <a:bodyPr rtlCol="0" wrap="square">
              <a:spAutoFit/>
            </a:bodyPr>
            <a:lstStyle/>
            <a:p>
              <a:r>
                <a:rPr altLang="zh-CN" lang="en-US" sz="3600">
                  <a:solidFill>
                    <a:schemeClr val="bg1"/>
                  </a:solidFill>
                  <a:cs typeface="+mn-ea"/>
                  <a:sym typeface="+mn-lt"/>
                </a:rPr>
                <a:t>03</a:t>
              </a:r>
            </a:p>
          </p:txBody>
        </p:sp>
      </p:grpSp>
      <p:sp>
        <p:nvSpPr>
          <p:cNvPr id="15" name="文本框 14">
            <a:extLst>
              <a:ext uri="{FF2B5EF4-FFF2-40B4-BE49-F238E27FC236}">
                <a16:creationId xmlns:a16="http://schemas.microsoft.com/office/drawing/2014/main" id="{51E490FB-E40E-47CA-A0B0-B98C9D9C9221}"/>
              </a:ext>
            </a:extLst>
          </p:cNvPr>
          <p:cNvSpPr txBox="1"/>
          <p:nvPr/>
        </p:nvSpPr>
        <p:spPr>
          <a:xfrm>
            <a:off x="6355693" y="3202036"/>
            <a:ext cx="5089500" cy="518160"/>
          </a:xfrm>
          <a:prstGeom prst="rect">
            <a:avLst/>
          </a:prstGeom>
          <a:noFill/>
        </p:spPr>
        <p:txBody>
          <a:bodyPr rtlCol="0" wrap="square">
            <a:spAutoFit/>
          </a:bodyPr>
          <a:lstStyle>
            <a:defPPr>
              <a:defRPr lang="zh-CN"/>
            </a:defPPr>
            <a:lvl1pPr>
              <a:defRPr sz="3200">
                <a:solidFill>
                  <a:schemeClr val="bg1"/>
                </a:solidFill>
                <a:latin charset="0" panose="020b0503020202020204" pitchFamily="34" typeface="Agency FB"/>
              </a:defRPr>
            </a:lvl1pPr>
          </a:lstStyle>
          <a:p>
            <a:r>
              <a:rPr altLang="en-US" lang="zh-CN" sz="2800">
                <a:solidFill>
                  <a:schemeClr val="tx1"/>
                </a:solidFill>
                <a:latin typeface="+mn-lt"/>
                <a:cs typeface="+mn-ea"/>
                <a:sym typeface="+mn-lt"/>
              </a:rPr>
              <a:t>安全生产万里行活动主要内容</a:t>
            </a:r>
          </a:p>
        </p:txBody>
      </p:sp>
      <p:grpSp>
        <p:nvGrpSpPr>
          <p:cNvPr id="16" name="组合 15">
            <a:extLst>
              <a:ext uri="{FF2B5EF4-FFF2-40B4-BE49-F238E27FC236}">
                <a16:creationId xmlns:a16="http://schemas.microsoft.com/office/drawing/2014/main" id="{CF07BF0E-0AA0-4507-B6D4-F46BBD6B194E}"/>
              </a:ext>
            </a:extLst>
          </p:cNvPr>
          <p:cNvGrpSpPr/>
          <p:nvPr/>
        </p:nvGrpSpPr>
        <p:grpSpPr>
          <a:xfrm>
            <a:off x="5495491" y="4075996"/>
            <a:ext cx="765838" cy="646331"/>
            <a:chOff x="7312219" y="3680564"/>
            <a:chExt cx="559190" cy="646331"/>
          </a:xfrm>
        </p:grpSpPr>
        <p:sp>
          <p:nvSpPr>
            <p:cNvPr id="17" name="矩形 16">
              <a:extLst>
                <a:ext uri="{FF2B5EF4-FFF2-40B4-BE49-F238E27FC236}">
                  <a16:creationId xmlns:a16="http://schemas.microsoft.com/office/drawing/2014/main" id="{DB5C752D-A253-4405-AE48-A506179932B8}"/>
                </a:ext>
              </a:extLst>
            </p:cNvPr>
            <p:cNvSpPr/>
            <p:nvPr/>
          </p:nvSpPr>
          <p:spPr>
            <a:xfrm>
              <a:off x="7359287"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文本框 17">
              <a:extLst>
                <a:ext uri="{FF2B5EF4-FFF2-40B4-BE49-F238E27FC236}">
                  <a16:creationId xmlns:a16="http://schemas.microsoft.com/office/drawing/2014/main" id="{7F7125BC-5C60-40A3-99E3-119C56411F54}"/>
                </a:ext>
              </a:extLst>
            </p:cNvPr>
            <p:cNvSpPr txBox="1"/>
            <p:nvPr/>
          </p:nvSpPr>
          <p:spPr>
            <a:xfrm>
              <a:off x="7312220" y="3680565"/>
              <a:ext cx="559190" cy="640080"/>
            </a:xfrm>
            <a:prstGeom prst="rect">
              <a:avLst/>
            </a:prstGeom>
            <a:noFill/>
          </p:spPr>
          <p:txBody>
            <a:bodyPr rtlCol="0" wrap="square">
              <a:spAutoFit/>
            </a:bodyPr>
            <a:lstStyle/>
            <a:p>
              <a:r>
                <a:rPr altLang="zh-CN" lang="en-US" sz="3600">
                  <a:solidFill>
                    <a:schemeClr val="bg1"/>
                  </a:solidFill>
                  <a:cs typeface="+mn-ea"/>
                  <a:sym typeface="+mn-lt"/>
                </a:rPr>
                <a:t>04</a:t>
              </a:r>
            </a:p>
          </p:txBody>
        </p:sp>
      </p:grpSp>
      <p:sp>
        <p:nvSpPr>
          <p:cNvPr id="19" name="文本框 18">
            <a:extLst>
              <a:ext uri="{FF2B5EF4-FFF2-40B4-BE49-F238E27FC236}">
                <a16:creationId xmlns:a16="http://schemas.microsoft.com/office/drawing/2014/main" id="{FD91552D-394C-4688-BD39-4A5C3A50B2A1}"/>
              </a:ext>
            </a:extLst>
          </p:cNvPr>
          <p:cNvSpPr txBox="1"/>
          <p:nvPr/>
        </p:nvSpPr>
        <p:spPr>
          <a:xfrm>
            <a:off x="6355694" y="4137551"/>
            <a:ext cx="4252686" cy="518160"/>
          </a:xfrm>
          <a:prstGeom prst="rect">
            <a:avLst/>
          </a:prstGeom>
          <a:noFill/>
        </p:spPr>
        <p:txBody>
          <a:bodyPr rtlCol="0" wrap="square">
            <a:spAutoFit/>
          </a:bodyPr>
          <a:lstStyle>
            <a:defPPr>
              <a:defRPr lang="zh-CN"/>
            </a:defPPr>
            <a:lvl1pPr>
              <a:defRPr sz="3200">
                <a:solidFill>
                  <a:schemeClr val="bg1"/>
                </a:solidFill>
                <a:latin charset="0" panose="020b0503020202020204" pitchFamily="34" typeface="Agency FB"/>
              </a:defRPr>
            </a:lvl1pPr>
          </a:lstStyle>
          <a:p>
            <a:r>
              <a:rPr altLang="en-US" lang="zh-CN" sz="2800">
                <a:solidFill>
                  <a:schemeClr val="tx1"/>
                </a:solidFill>
                <a:latin typeface="+mn-lt"/>
                <a:cs typeface="+mn-ea"/>
                <a:sym typeface="+mn-lt"/>
              </a:rPr>
              <a:t>安全生产月有关要求</a:t>
            </a:r>
          </a:p>
        </p:txBody>
      </p:sp>
      <p:grpSp>
        <p:nvGrpSpPr>
          <p:cNvPr id="20" name="组合 19">
            <a:extLst>
              <a:ext uri="{FF2B5EF4-FFF2-40B4-BE49-F238E27FC236}">
                <a16:creationId xmlns:a16="http://schemas.microsoft.com/office/drawing/2014/main" id="{91C079D2-C0B4-41DF-8FC1-1B020F971B62}"/>
              </a:ext>
            </a:extLst>
          </p:cNvPr>
          <p:cNvGrpSpPr/>
          <p:nvPr/>
        </p:nvGrpSpPr>
        <p:grpSpPr>
          <a:xfrm>
            <a:off x="5483598" y="5137011"/>
            <a:ext cx="809915" cy="646331"/>
            <a:chOff x="7312219" y="3680564"/>
            <a:chExt cx="591374" cy="646331"/>
          </a:xfrm>
        </p:grpSpPr>
        <p:sp>
          <p:nvSpPr>
            <p:cNvPr id="21" name="矩形 20">
              <a:extLst>
                <a:ext uri="{FF2B5EF4-FFF2-40B4-BE49-F238E27FC236}">
                  <a16:creationId xmlns:a16="http://schemas.microsoft.com/office/drawing/2014/main" id="{9045C46A-477E-4293-AFB8-9229858DB0A0}"/>
                </a:ext>
              </a:extLst>
            </p:cNvPr>
            <p:cNvSpPr/>
            <p:nvPr/>
          </p:nvSpPr>
          <p:spPr>
            <a:xfrm>
              <a:off x="7359287"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文本框 21">
              <a:extLst>
                <a:ext uri="{FF2B5EF4-FFF2-40B4-BE49-F238E27FC236}">
                  <a16:creationId xmlns:a16="http://schemas.microsoft.com/office/drawing/2014/main" id="{678F1708-8661-4719-9559-9B8E454D9629}"/>
                </a:ext>
              </a:extLst>
            </p:cNvPr>
            <p:cNvSpPr txBox="1"/>
            <p:nvPr/>
          </p:nvSpPr>
          <p:spPr>
            <a:xfrm>
              <a:off x="7312219" y="3680564"/>
              <a:ext cx="591374" cy="640080"/>
            </a:xfrm>
            <a:prstGeom prst="rect">
              <a:avLst/>
            </a:prstGeom>
            <a:noFill/>
          </p:spPr>
          <p:txBody>
            <a:bodyPr rtlCol="0" wrap="square">
              <a:spAutoFit/>
            </a:bodyPr>
            <a:lstStyle/>
            <a:p>
              <a:r>
                <a:rPr altLang="zh-CN" lang="en-US" sz="3600">
                  <a:solidFill>
                    <a:schemeClr val="bg1"/>
                  </a:solidFill>
                  <a:cs typeface="+mn-ea"/>
                  <a:sym typeface="+mn-lt"/>
                </a:rPr>
                <a:t>05</a:t>
              </a:r>
            </a:p>
          </p:txBody>
        </p:sp>
      </p:grpSp>
      <p:sp>
        <p:nvSpPr>
          <p:cNvPr id="23" name="文本框 22">
            <a:extLst>
              <a:ext uri="{FF2B5EF4-FFF2-40B4-BE49-F238E27FC236}">
                <a16:creationId xmlns:a16="http://schemas.microsoft.com/office/drawing/2014/main" id="{AB25E6FE-3142-47E2-BA29-C2ED5BFDA6BC}"/>
              </a:ext>
            </a:extLst>
          </p:cNvPr>
          <p:cNvSpPr txBox="1"/>
          <p:nvPr/>
        </p:nvSpPr>
        <p:spPr>
          <a:xfrm>
            <a:off x="6355694" y="5198566"/>
            <a:ext cx="4252686" cy="518160"/>
          </a:xfrm>
          <a:prstGeom prst="rect">
            <a:avLst/>
          </a:prstGeom>
          <a:noFill/>
        </p:spPr>
        <p:txBody>
          <a:bodyPr rtlCol="0" wrap="square">
            <a:spAutoFit/>
          </a:bodyPr>
          <a:lstStyle>
            <a:defPPr>
              <a:defRPr lang="zh-CN"/>
            </a:defPPr>
            <a:lvl1pPr>
              <a:defRPr sz="3200">
                <a:solidFill>
                  <a:schemeClr val="bg1"/>
                </a:solidFill>
                <a:latin charset="0" panose="020b0503020202020204" pitchFamily="34" typeface="Agency FB"/>
              </a:defRPr>
            </a:lvl1pPr>
          </a:lstStyle>
          <a:p>
            <a:r>
              <a:rPr altLang="en-US" lang="zh-CN" sz="2800">
                <a:solidFill>
                  <a:schemeClr val="tx1"/>
                </a:solidFill>
                <a:latin typeface="+mn-lt"/>
                <a:cs typeface="+mn-ea"/>
                <a:sym typeface="+mn-lt"/>
              </a:rPr>
              <a:t>新安全生产法十大亮点</a:t>
            </a:r>
          </a:p>
        </p:txBody>
      </p:sp>
      <p:sp>
        <p:nvSpPr>
          <p:cNvPr id="30" name="标题 9">
            <a:extLst>
              <a:ext uri="{FF2B5EF4-FFF2-40B4-BE49-F238E27FC236}">
                <a16:creationId xmlns:a16="http://schemas.microsoft.com/office/drawing/2014/main" id="{08C5A092-4817-4E61-875C-B5E1878AA280}"/>
              </a:ext>
            </a:extLst>
          </p:cNvPr>
          <p:cNvSpPr>
            <a:spLocks noGrp="1"/>
          </p:cNvSpPr>
          <p:nvPr>
            <p:ph type="title"/>
          </p:nvPr>
        </p:nvSpPr>
        <p:spPr>
          <a:xfrm>
            <a:off x="3248686" y="1188548"/>
            <a:ext cx="1496125" cy="2165291"/>
          </a:xfrm>
        </p:spPr>
        <p:txBody>
          <a:bodyPr vert="eaVert">
            <a:normAutofit fontScale="90000"/>
          </a:bodyPr>
          <a:lstStyle/>
          <a:p>
            <a:pPr algn="dist">
              <a:lnSpc>
                <a:spcPct val="100000"/>
              </a:lnSpc>
              <a:spcBef>
                <a:spcPct val="0"/>
              </a:spcBef>
            </a:pPr>
            <a:r>
              <a:rPr altLang="en-US" lang="zh-CN" sz="7200">
                <a:solidFill>
                  <a:srgbClr val="C2191F"/>
                </a:solidFill>
                <a:latin typeface="+mn-lt"/>
                <a:ea typeface="+mn-ea"/>
                <a:cs typeface="+mn-ea"/>
                <a:sym typeface="+mn-lt"/>
              </a:rPr>
              <a:t>目录</a:t>
            </a:r>
          </a:p>
        </p:txBody>
      </p:sp>
      <p:pic>
        <p:nvPicPr>
          <p:cNvPr id="2" name="图片 1"/>
          <p:cNvPicPr>
            <a:picLocks noChangeAspect="1"/>
          </p:cNvPicPr>
          <p:nvPr/>
        </p:nvPicPr>
        <p:blipFill>
          <a:blip r:embed="rId2">
            <a:extLst>
              <a:ext uri="{28A0092B-C50C-407E-A947-70E740481C1C}">
                <a14:useLocalDpi val="0"/>
              </a:ext>
            </a:extLst>
          </a:blip>
          <a:stretch>
            <a:fillRect/>
          </a:stretch>
        </p:blipFill>
        <p:spPr>
          <a:xfrm>
            <a:off x="95055" y="2431506"/>
            <a:ext cx="4240867" cy="4240867"/>
          </a:xfrm>
          <a:prstGeom prst="rect">
            <a:avLst/>
          </a:prstGeom>
        </p:spPr>
      </p:pic>
    </p:spTree>
    <p:extLst>
      <p:ext uri="{BB962C8B-B14F-4D97-AF65-F5344CB8AC3E}">
        <p14:creationId val="475808434"/>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6" presetSubtype="37">
                                  <p:stCondLst>
                                    <p:cond delay="0"/>
                                  </p:stCondLst>
                                  <p:childTnLst>
                                    <p:set>
                                      <p:cBhvr>
                                        <p:cTn dur="1" fill="hold" id="6">
                                          <p:stCondLst>
                                            <p:cond delay="0"/>
                                          </p:stCondLst>
                                        </p:cTn>
                                        <p:tgtEl>
                                          <p:spTgt spid="30"/>
                                        </p:tgtEl>
                                        <p:attrNameLst>
                                          <p:attrName>style.visibility</p:attrName>
                                        </p:attrNameLst>
                                      </p:cBhvr>
                                      <p:to>
                                        <p:strVal val="visible"/>
                                      </p:to>
                                    </p:set>
                                    <p:animEffect filter="barn(outVertical)" transition="in">
                                      <p:cBhvr>
                                        <p:cTn dur="500" id="7"/>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Freeform 5">
            <a:extLst>
              <a:ext uri="{FF2B5EF4-FFF2-40B4-BE49-F238E27FC236}">
                <a16:creationId xmlns:a16="http://schemas.microsoft.com/office/drawing/2014/main" id="{177BDEBF-2597-407C-B6A7-5B001A63856E}"/>
              </a:ext>
            </a:extLst>
          </p:cNvPr>
          <p:cNvSpPr/>
          <p:nvPr/>
        </p:nvSpPr>
        <p:spPr bwMode="auto">
          <a:xfrm>
            <a:off x="2516307" y="2127739"/>
            <a:ext cx="1330325" cy="1174729"/>
          </a:xfrm>
          <a:custGeom>
            <a:gdLst>
              <a:gd fmla="*/ 1696757 w 1705" name="T0"/>
              <a:gd fmla="*/ 0 h 745" name="T1"/>
              <a:gd fmla="*/ 740838 w 1705" name="T2"/>
              <a:gd fmla="*/ 0 h 745" name="T3"/>
              <a:gd fmla="*/ 0 w 1705" name="T4"/>
              <a:gd fmla="*/ 740837 h 745" name="T5"/>
              <a:gd fmla="*/ 0 60000 65536" name="T6"/>
              <a:gd fmla="*/ 0 60000 65536" name="T7"/>
              <a:gd fmla="*/ 0 60000 65536" name="T8"/>
              <a:gd fmla="*/ 0 w 1705" name="T9"/>
              <a:gd fmla="*/ 0 h 745" name="T10"/>
              <a:gd fmla="*/ 1705 w 1705" name="T11"/>
              <a:gd fmla="*/ 745 h 745" name="T12"/>
            </a:gdLst>
            <a:cxnLst>
              <a:cxn ang="T6">
                <a:pos x="T0" y="T1"/>
              </a:cxn>
              <a:cxn ang="T7">
                <a:pos x="T2" y="T3"/>
              </a:cxn>
              <a:cxn ang="T8">
                <a:pos x="T4" y="T5"/>
              </a:cxn>
            </a:cxnLst>
            <a:rect b="T12" l="T9" r="T11" t="T10"/>
            <a:pathLst>
              <a:path h="745" w="1705">
                <a:moveTo>
                  <a:pt x="1704" y="0"/>
                </a:moveTo>
                <a:lnTo>
                  <a:pt x="744" y="0"/>
                </a:lnTo>
                <a:lnTo>
                  <a:pt x="0" y="744"/>
                </a:lnTo>
              </a:path>
            </a:pathLst>
          </a:custGeom>
          <a:noFill/>
          <a:ln cap="rnd" cmpd="sng" w="12700">
            <a:solidFill>
              <a:schemeClr val="bg1">
                <a:lumMod val="75000"/>
              </a:schemeClr>
            </a:solidFill>
            <a:prstDash val="solid"/>
            <a:round/>
            <a:headEnd len="sm" type="none" w="sm"/>
            <a:tailEnd len="sm" type="none" w="sm"/>
          </a:ln>
          <a:extLst>
            <a:ext uri="{909E8E84-426E-40DD-AFC4-6F175D3DCCD1}">
              <a14:hiddenFill>
                <a:solidFill>
                  <a:srgbClr val="FFFFFF"/>
                </a:solidFill>
              </a14:hiddenFill>
            </a:ext>
          </a:extLst>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sz="1600">
              <a:cs typeface="+mn-ea"/>
              <a:sym typeface="+mn-lt"/>
            </a:endParaRPr>
          </a:p>
        </p:txBody>
      </p:sp>
      <p:sp>
        <p:nvSpPr>
          <p:cNvPr id="6" name="Line 18">
            <a:extLst>
              <a:ext uri="{FF2B5EF4-FFF2-40B4-BE49-F238E27FC236}">
                <a16:creationId xmlns:a16="http://schemas.microsoft.com/office/drawing/2014/main" id="{D263F332-99EE-4530-B70E-A28295079FCB}"/>
              </a:ext>
            </a:extLst>
          </p:cNvPr>
          <p:cNvSpPr>
            <a:spLocks noChangeShapeType="1"/>
          </p:cNvSpPr>
          <p:nvPr/>
        </p:nvSpPr>
        <p:spPr bwMode="auto">
          <a:xfrm flipH="1">
            <a:off x="2985883" y="3825602"/>
            <a:ext cx="860749" cy="0"/>
          </a:xfrm>
          <a:prstGeom prst="line">
            <a:avLst/>
          </a:prstGeom>
          <a:solidFill>
            <a:srgbClr val="E20000"/>
          </a:solidFill>
          <a:ln cap="rnd" w="12700">
            <a:solidFill>
              <a:schemeClr val="bg1">
                <a:lumMod val="75000"/>
              </a:schemeClr>
            </a:solidFill>
            <a:round/>
            <a:headEnd len="sm" type="none" w="sm"/>
            <a:tailEnd len="sm" type="none" w="sm"/>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sz="1600">
              <a:cs typeface="+mn-ea"/>
              <a:sym typeface="+mn-lt"/>
            </a:endParaRPr>
          </a:p>
        </p:txBody>
      </p:sp>
      <p:sp>
        <p:nvSpPr>
          <p:cNvPr id="7" name="Freeform 5">
            <a:extLst>
              <a:ext uri="{FF2B5EF4-FFF2-40B4-BE49-F238E27FC236}">
                <a16:creationId xmlns:a16="http://schemas.microsoft.com/office/drawing/2014/main" id="{D64D4AAE-C821-4F19-8C2F-F0B03CB38DAD}"/>
              </a:ext>
            </a:extLst>
          </p:cNvPr>
          <p:cNvSpPr/>
          <p:nvPr/>
        </p:nvSpPr>
        <p:spPr bwMode="auto">
          <a:xfrm flipV="1">
            <a:off x="2516307" y="4541430"/>
            <a:ext cx="1330325" cy="1174729"/>
          </a:xfrm>
          <a:custGeom>
            <a:gdLst>
              <a:gd fmla="*/ 1696757 w 1705" name="T0"/>
              <a:gd fmla="*/ 0 h 745" name="T1"/>
              <a:gd fmla="*/ 740838 w 1705" name="T2"/>
              <a:gd fmla="*/ 0 h 745" name="T3"/>
              <a:gd fmla="*/ 0 w 1705" name="T4"/>
              <a:gd fmla="*/ 740837 h 745" name="T5"/>
              <a:gd fmla="*/ 0 60000 65536" name="T6"/>
              <a:gd fmla="*/ 0 60000 65536" name="T7"/>
              <a:gd fmla="*/ 0 60000 65536" name="T8"/>
              <a:gd fmla="*/ 0 w 1705" name="T9"/>
              <a:gd fmla="*/ 0 h 745" name="T10"/>
              <a:gd fmla="*/ 1705 w 1705" name="T11"/>
              <a:gd fmla="*/ 745 h 745" name="T12"/>
            </a:gdLst>
            <a:cxnLst>
              <a:cxn ang="T6">
                <a:pos x="T0" y="T1"/>
              </a:cxn>
              <a:cxn ang="T7">
                <a:pos x="T2" y="T3"/>
              </a:cxn>
              <a:cxn ang="T8">
                <a:pos x="T4" y="T5"/>
              </a:cxn>
            </a:cxnLst>
            <a:rect b="T12" l="T9" r="T11" t="T10"/>
            <a:pathLst>
              <a:path h="745" w="1705">
                <a:moveTo>
                  <a:pt x="1704" y="0"/>
                </a:moveTo>
                <a:lnTo>
                  <a:pt x="744" y="0"/>
                </a:lnTo>
                <a:lnTo>
                  <a:pt x="0" y="744"/>
                </a:lnTo>
              </a:path>
            </a:pathLst>
          </a:custGeom>
          <a:noFill/>
          <a:ln cap="rnd" cmpd="sng" w="12700">
            <a:solidFill>
              <a:schemeClr val="bg1">
                <a:lumMod val="75000"/>
              </a:schemeClr>
            </a:solidFill>
            <a:prstDash val="solid"/>
            <a:round/>
            <a:headEnd len="sm" type="none" w="sm"/>
            <a:tailEnd len="sm" type="none" w="sm"/>
          </a:ln>
          <a:extLst>
            <a:ext uri="{909E8E84-426E-40DD-AFC4-6F175D3DCCD1}">
              <a14:hiddenFill>
                <a:solidFill>
                  <a:srgbClr val="FFFFFF"/>
                </a:solidFill>
              </a14:hiddenFill>
            </a:ext>
          </a:extLst>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sz="1600">
              <a:cs typeface="+mn-ea"/>
              <a:sym typeface="+mn-lt"/>
            </a:endParaRPr>
          </a:p>
        </p:txBody>
      </p:sp>
      <p:grpSp>
        <p:nvGrpSpPr>
          <p:cNvPr id="20" name="组合 19">
            <a:extLst>
              <a:ext uri="{FF2B5EF4-FFF2-40B4-BE49-F238E27FC236}">
                <a16:creationId xmlns:a16="http://schemas.microsoft.com/office/drawing/2014/main" id="{6803C56F-2944-4CEE-87FA-140796B8158C}"/>
              </a:ext>
            </a:extLst>
          </p:cNvPr>
          <p:cNvGrpSpPr/>
          <p:nvPr/>
        </p:nvGrpSpPr>
        <p:grpSpPr>
          <a:xfrm>
            <a:off x="1046917" y="2799778"/>
            <a:ext cx="2144964" cy="1810380"/>
            <a:chOff x="995326" y="2970421"/>
            <a:chExt cx="2144964" cy="1810380"/>
          </a:xfrm>
        </p:grpSpPr>
        <p:sp>
          <p:nvSpPr>
            <p:cNvPr id="8" name="椭圆 7">
              <a:extLst>
                <a:ext uri="{FF2B5EF4-FFF2-40B4-BE49-F238E27FC236}">
                  <a16:creationId xmlns:a16="http://schemas.microsoft.com/office/drawing/2014/main" id="{F0A3CE53-74F4-4EBA-A790-B241D9391471}"/>
                </a:ext>
              </a:extLst>
            </p:cNvPr>
            <p:cNvSpPr/>
            <p:nvPr/>
          </p:nvSpPr>
          <p:spPr bwMode="auto">
            <a:xfrm>
              <a:off x="1162616" y="2970421"/>
              <a:ext cx="1810384" cy="1810380"/>
            </a:xfrm>
            <a:prstGeom prst="ellipse">
              <a:avLst/>
            </a:prstGeom>
            <a:solidFill>
              <a:srgbClr val="C30F0F"/>
            </a:solidFill>
            <a:ln w="6350">
              <a:solidFill>
                <a:schemeClr val="bg1"/>
              </a:solid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lIns="0" rIns="0"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600">
                <a:ln w="19050">
                  <a:noFill/>
                </a:ln>
                <a:solidFill>
                  <a:schemeClr val="tx1"/>
                </a:solidFill>
                <a:cs typeface="+mn-ea"/>
                <a:sym typeface="+mn-lt"/>
              </a:endParaRPr>
            </a:p>
          </p:txBody>
        </p:sp>
        <p:sp>
          <p:nvSpPr>
            <p:cNvPr id="11" name="Rectangle 4">
              <a:extLst>
                <a:ext uri="{FF2B5EF4-FFF2-40B4-BE49-F238E27FC236}">
                  <a16:creationId xmlns:a16="http://schemas.microsoft.com/office/drawing/2014/main" id="{B9A1F904-1720-431F-86C7-B0617B052A41}"/>
                </a:ext>
              </a:extLst>
            </p:cNvPr>
            <p:cNvSpPr/>
            <p:nvPr/>
          </p:nvSpPr>
          <p:spPr>
            <a:xfrm>
              <a:off x="995326" y="3398558"/>
              <a:ext cx="2144964" cy="94488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en-US" lang="zh-CN" sz="2800">
                  <a:ln w="19050">
                    <a:noFill/>
                  </a:ln>
                  <a:solidFill>
                    <a:schemeClr val="bg1"/>
                  </a:solidFill>
                  <a:cs typeface="+mn-ea"/>
                  <a:sym typeface="+mn-lt"/>
                </a:rPr>
                <a:t>三大</a:t>
              </a:r>
            </a:p>
            <a:p>
              <a:pPr algn="ctr"/>
              <a:r>
                <a:rPr altLang="en-US" lang="zh-CN" sz="2800">
                  <a:ln w="19050">
                    <a:noFill/>
                  </a:ln>
                  <a:solidFill>
                    <a:schemeClr val="bg1"/>
                  </a:solidFill>
                  <a:cs typeface="+mn-ea"/>
                  <a:sym typeface="+mn-lt"/>
                </a:rPr>
                <a:t>要求</a:t>
              </a:r>
            </a:p>
          </p:txBody>
        </p:sp>
      </p:grpSp>
      <p:sp>
        <p:nvSpPr>
          <p:cNvPr id="4" name="矩形: 圆角 3">
            <a:extLst>
              <a:ext uri="{FF2B5EF4-FFF2-40B4-BE49-F238E27FC236}">
                <a16:creationId xmlns:a16="http://schemas.microsoft.com/office/drawing/2014/main" id="{21F2E67F-928C-4727-8363-CF388888C80B}"/>
              </a:ext>
            </a:extLst>
          </p:cNvPr>
          <p:cNvSpPr/>
          <p:nvPr/>
        </p:nvSpPr>
        <p:spPr>
          <a:xfrm flipH="1">
            <a:off x="3860656" y="1472913"/>
            <a:ext cx="7142408" cy="1380131"/>
          </a:xfrm>
          <a:prstGeom prst="roundRect">
            <a:avLst>
              <a:gd fmla="val 7014" name="adj"/>
            </a:avLst>
          </a:prstGeom>
          <a:gradFill>
            <a:gsLst>
              <a:gs pos="97000">
                <a:schemeClr val="accent1">
                  <a:alpha val="5000"/>
                </a:schemeClr>
              </a:gs>
              <a:gs pos="76000">
                <a:schemeClr val="accent1">
                  <a:alpha val="0"/>
                </a:schemeClr>
              </a:gs>
            </a:gsLst>
            <a:lin ang="0" scaled="0"/>
          </a:gradFill>
          <a:ln w="9525">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600">
              <a:solidFill>
                <a:schemeClr val="tx1"/>
              </a:solidFill>
              <a:cs typeface="+mn-ea"/>
              <a:sym typeface="+mn-lt"/>
            </a:endParaRPr>
          </a:p>
        </p:txBody>
      </p:sp>
      <p:grpSp>
        <p:nvGrpSpPr>
          <p:cNvPr id="3" name="组合 2">
            <a:extLst>
              <a:ext uri="{FF2B5EF4-FFF2-40B4-BE49-F238E27FC236}">
                <a16:creationId xmlns:a16="http://schemas.microsoft.com/office/drawing/2014/main" id="{11486F11-144B-4DE9-80B9-53BCACF92F72}"/>
              </a:ext>
            </a:extLst>
          </p:cNvPr>
          <p:cNvGrpSpPr/>
          <p:nvPr/>
        </p:nvGrpSpPr>
        <p:grpSpPr>
          <a:xfrm>
            <a:off x="4250672" y="1573766"/>
            <a:ext cx="6664977" cy="1362593"/>
            <a:chOff x="3945720" y="1448684"/>
            <a:chExt cx="6811934" cy="1362593"/>
          </a:xfrm>
        </p:grpSpPr>
        <p:sp>
          <p:nvSpPr>
            <p:cNvPr id="12" name="矩形 11">
              <a:extLst>
                <a:ext uri="{FF2B5EF4-FFF2-40B4-BE49-F238E27FC236}">
                  <a16:creationId xmlns:a16="http://schemas.microsoft.com/office/drawing/2014/main" id="{F8D62B8B-DCA2-402F-A9A8-FE39EFFA8F7D}"/>
                </a:ext>
              </a:extLst>
            </p:cNvPr>
            <p:cNvSpPr/>
            <p:nvPr/>
          </p:nvSpPr>
          <p:spPr>
            <a:xfrm>
              <a:off x="3945719" y="1749448"/>
              <a:ext cx="6811934" cy="105156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cs typeface="+mn-ea"/>
                  <a:sym typeface="+mn-lt"/>
                </a:rPr>
                <a:t>各地区、各有关部门和单位要把思想和行动统一到习近平总书记关于安全生产重要论述精神上来，牢固树立生命至上、安全第一观念，进一步提高对安全生产宣传教育工作的认识</a:t>
              </a:r>
            </a:p>
          </p:txBody>
        </p:sp>
        <p:sp>
          <p:nvSpPr>
            <p:cNvPr id="13" name="文本框 16">
              <a:extLst>
                <a:ext uri="{FF2B5EF4-FFF2-40B4-BE49-F238E27FC236}">
                  <a16:creationId xmlns:a16="http://schemas.microsoft.com/office/drawing/2014/main" id="{CC091436-88C3-40F3-A289-119D2A74AE11}"/>
                </a:ext>
              </a:extLst>
            </p:cNvPr>
            <p:cNvSpPr txBox="1"/>
            <p:nvPr/>
          </p:nvSpPr>
          <p:spPr>
            <a:xfrm>
              <a:off x="3945721" y="1448684"/>
              <a:ext cx="2061245" cy="365760"/>
            </a:xfrm>
            <a:prstGeom prst="rect">
              <a:avLst/>
            </a:prstGeom>
          </p:spPr>
          <p:txBody>
            <a:bodyPr wrap="square">
              <a:spAutoFit/>
            </a:bodyPr>
            <a:lstStyle>
              <a:defPPr>
                <a:defRPr lang="zh-CN"/>
              </a:defPPr>
              <a:lvl1pPr algn="ctr">
                <a:lnSpc>
                  <a:spcPct val="120000"/>
                </a:lnSpc>
                <a:defRPr sz="6600">
                  <a:gradFill>
                    <a:gsLst>
                      <a:gs pos="0">
                        <a:schemeClr val="accent1">
                          <a:lumMod val="90000"/>
                          <a:lumOff val="10000"/>
                        </a:schemeClr>
                      </a:gs>
                      <a:gs pos="100000">
                        <a:schemeClr val="accent1"/>
                      </a:gs>
                    </a:gsLst>
                    <a:lin ang="5400000" scaled="1"/>
                  </a:gradFill>
                  <a:latin charset="-122" panose="02020900000000000000" pitchFamily="18" typeface="思源宋体 CN Heavy"/>
                  <a:ea charset="-122" panose="02020900000000000000" pitchFamily="18" typeface="思源宋体 CN Heavy"/>
                </a:defRPr>
              </a:lvl1pPr>
            </a:lstStyle>
            <a:p>
              <a:pPr algn="dist">
                <a:lnSpc>
                  <a:spcPct val="100000"/>
                </a:lnSpc>
              </a:pPr>
              <a:r>
                <a:rPr altLang="en-US" lang="zh-CN" sz="1800">
                  <a:solidFill>
                    <a:schemeClr val="tx1">
                      <a:lumMod val="95000"/>
                      <a:lumOff val="5000"/>
                    </a:schemeClr>
                  </a:solidFill>
                  <a:latin typeface="+mn-lt"/>
                  <a:ea typeface="+mn-ea"/>
                  <a:cs typeface="+mn-ea"/>
                  <a:sym typeface="+mn-lt"/>
                </a:rPr>
                <a:t>加强组织领导</a:t>
              </a:r>
            </a:p>
          </p:txBody>
        </p:sp>
      </p:grpSp>
      <p:grpSp>
        <p:nvGrpSpPr>
          <p:cNvPr id="22" name="组合 21">
            <a:extLst>
              <a:ext uri="{FF2B5EF4-FFF2-40B4-BE49-F238E27FC236}">
                <a16:creationId xmlns:a16="http://schemas.microsoft.com/office/drawing/2014/main" id="{983CFB4F-3D34-4DCC-BB1F-7AC85E1C29E6}"/>
              </a:ext>
            </a:extLst>
          </p:cNvPr>
          <p:cNvGrpSpPr/>
          <p:nvPr/>
        </p:nvGrpSpPr>
        <p:grpSpPr>
          <a:xfrm>
            <a:off x="3553106" y="1816482"/>
            <a:ext cx="773582" cy="646331"/>
            <a:chOff x="3203038" y="2262809"/>
            <a:chExt cx="600228" cy="646331"/>
          </a:xfrm>
        </p:grpSpPr>
        <p:sp>
          <p:nvSpPr>
            <p:cNvPr id="23" name="矩形 22">
              <a:extLst>
                <a:ext uri="{FF2B5EF4-FFF2-40B4-BE49-F238E27FC236}">
                  <a16:creationId xmlns:a16="http://schemas.microsoft.com/office/drawing/2014/main" id="{D9B6BAE0-7B36-41C3-9CF0-11F9948D1AA8}"/>
                </a:ext>
              </a:extLst>
            </p:cNvPr>
            <p:cNvSpPr/>
            <p:nvPr/>
          </p:nvSpPr>
          <p:spPr>
            <a:xfrm>
              <a:off x="3208524" y="2351974"/>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文本框 23">
              <a:extLst>
                <a:ext uri="{FF2B5EF4-FFF2-40B4-BE49-F238E27FC236}">
                  <a16:creationId xmlns:a16="http://schemas.microsoft.com/office/drawing/2014/main" id="{4904DBC4-18EB-4F59-BF56-FFCB1E3CF791}"/>
                </a:ext>
              </a:extLst>
            </p:cNvPr>
            <p:cNvSpPr txBox="1"/>
            <p:nvPr/>
          </p:nvSpPr>
          <p:spPr>
            <a:xfrm>
              <a:off x="3203038" y="2262809"/>
              <a:ext cx="600228" cy="640080"/>
            </a:xfrm>
            <a:prstGeom prst="rect">
              <a:avLst/>
            </a:prstGeom>
            <a:noFill/>
          </p:spPr>
          <p:txBody>
            <a:bodyPr rtlCol="0" wrap="square">
              <a:spAutoFit/>
            </a:bodyPr>
            <a:lstStyle/>
            <a:p>
              <a:r>
                <a:rPr altLang="zh-CN" lang="en-US" sz="3600">
                  <a:solidFill>
                    <a:schemeClr val="bg1"/>
                  </a:solidFill>
                  <a:cs typeface="+mn-ea"/>
                  <a:sym typeface="+mn-lt"/>
                </a:rPr>
                <a:t>01</a:t>
              </a:r>
            </a:p>
          </p:txBody>
        </p:sp>
      </p:grpSp>
      <p:sp>
        <p:nvSpPr>
          <p:cNvPr id="14" name="矩形: 圆角 13">
            <a:extLst>
              <a:ext uri="{FF2B5EF4-FFF2-40B4-BE49-F238E27FC236}">
                <a16:creationId xmlns:a16="http://schemas.microsoft.com/office/drawing/2014/main" id="{968BC60A-908B-4017-BCBA-9D6D0A678EAC}"/>
              </a:ext>
            </a:extLst>
          </p:cNvPr>
          <p:cNvSpPr/>
          <p:nvPr/>
        </p:nvSpPr>
        <p:spPr>
          <a:xfrm flipH="1">
            <a:off x="3880314" y="3258151"/>
            <a:ext cx="7142408" cy="1380131"/>
          </a:xfrm>
          <a:prstGeom prst="roundRect">
            <a:avLst>
              <a:gd fmla="val 7014" name="adj"/>
            </a:avLst>
          </a:prstGeom>
          <a:gradFill>
            <a:gsLst>
              <a:gs pos="97000">
                <a:schemeClr val="accent1">
                  <a:alpha val="5000"/>
                </a:schemeClr>
              </a:gs>
              <a:gs pos="76000">
                <a:schemeClr val="accent1">
                  <a:alpha val="0"/>
                </a:schemeClr>
              </a:gs>
            </a:gsLst>
            <a:lin ang="0" scaled="0"/>
          </a:gradFill>
          <a:ln w="9525">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600">
              <a:solidFill>
                <a:schemeClr val="tx1"/>
              </a:solidFill>
              <a:cs typeface="+mn-ea"/>
              <a:sym typeface="+mn-lt"/>
            </a:endParaRPr>
          </a:p>
        </p:txBody>
      </p:sp>
      <p:grpSp>
        <p:nvGrpSpPr>
          <p:cNvPr id="31" name="组合 30">
            <a:extLst>
              <a:ext uri="{FF2B5EF4-FFF2-40B4-BE49-F238E27FC236}">
                <a16:creationId xmlns:a16="http://schemas.microsoft.com/office/drawing/2014/main" id="{0DC28ED0-89D7-4284-BFA2-C23550E61569}"/>
              </a:ext>
            </a:extLst>
          </p:cNvPr>
          <p:cNvGrpSpPr/>
          <p:nvPr/>
        </p:nvGrpSpPr>
        <p:grpSpPr>
          <a:xfrm>
            <a:off x="4259006" y="3429000"/>
            <a:ext cx="6410343" cy="1062837"/>
            <a:chOff x="4094333" y="3429000"/>
            <a:chExt cx="6563293" cy="1062837"/>
          </a:xfrm>
        </p:grpSpPr>
        <p:sp>
          <p:nvSpPr>
            <p:cNvPr id="15" name="矩形 14">
              <a:extLst>
                <a:ext uri="{FF2B5EF4-FFF2-40B4-BE49-F238E27FC236}">
                  <a16:creationId xmlns:a16="http://schemas.microsoft.com/office/drawing/2014/main" id="{1F8C8A47-D8C4-4474-BEC0-60205EF3576D}"/>
                </a:ext>
              </a:extLst>
            </p:cNvPr>
            <p:cNvSpPr/>
            <p:nvPr/>
          </p:nvSpPr>
          <p:spPr>
            <a:xfrm>
              <a:off x="4094332" y="3791260"/>
              <a:ext cx="6563293"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50000"/>
                </a:lnSpc>
                <a:buClr>
                  <a:schemeClr val="accent1"/>
                </a:buClr>
                <a:defRPr/>
              </a:pPr>
              <a:r>
                <a:rPr altLang="en-US" lang="zh-CN" sz="1400">
                  <a:cs typeface="+mn-ea"/>
                  <a:sym typeface="+mn-lt"/>
                </a:rPr>
                <a:t>要建立健全党委政府领导、多部门合作、有关方面协同参与的工作机制，明确分工、细化任务、精心落实。</a:t>
              </a:r>
            </a:p>
          </p:txBody>
        </p:sp>
        <p:sp>
          <p:nvSpPr>
            <p:cNvPr id="16" name="文本框 27">
              <a:extLst>
                <a:ext uri="{FF2B5EF4-FFF2-40B4-BE49-F238E27FC236}">
                  <a16:creationId xmlns:a16="http://schemas.microsoft.com/office/drawing/2014/main" id="{9421B1B8-BE1C-4FA6-B15F-A5839AA833F0}"/>
                </a:ext>
              </a:extLst>
            </p:cNvPr>
            <p:cNvSpPr txBox="1"/>
            <p:nvPr/>
          </p:nvSpPr>
          <p:spPr>
            <a:xfrm>
              <a:off x="4094335" y="3429000"/>
              <a:ext cx="1871071" cy="365760"/>
            </a:xfrm>
            <a:prstGeom prst="rect">
              <a:avLst/>
            </a:prstGeom>
          </p:spPr>
          <p:txBody>
            <a:bodyPr wrap="square">
              <a:spAutoFit/>
            </a:bodyPr>
            <a:lstStyle>
              <a:defPPr>
                <a:defRPr lang="zh-CN"/>
              </a:defPPr>
              <a:lvl1pPr algn="ctr">
                <a:lnSpc>
                  <a:spcPct val="120000"/>
                </a:lnSpc>
                <a:defRPr sz="6600">
                  <a:gradFill>
                    <a:gsLst>
                      <a:gs pos="0">
                        <a:schemeClr val="accent1">
                          <a:lumMod val="90000"/>
                          <a:lumOff val="10000"/>
                        </a:schemeClr>
                      </a:gs>
                      <a:gs pos="100000">
                        <a:schemeClr val="accent1"/>
                      </a:gs>
                    </a:gsLst>
                    <a:lin ang="5400000" scaled="1"/>
                  </a:gradFill>
                  <a:latin charset="-122" panose="02020900000000000000" pitchFamily="18" typeface="思源宋体 CN Heavy"/>
                  <a:ea charset="-122" panose="02020900000000000000" pitchFamily="18" typeface="思源宋体 CN Heavy"/>
                </a:defRPr>
              </a:lvl1pPr>
            </a:lstStyle>
            <a:p>
              <a:pPr algn="dist">
                <a:lnSpc>
                  <a:spcPct val="100000"/>
                </a:lnSpc>
              </a:pPr>
              <a:r>
                <a:rPr altLang="en-US" lang="zh-CN" sz="1800">
                  <a:solidFill>
                    <a:schemeClr val="tx1">
                      <a:lumMod val="95000"/>
                      <a:lumOff val="5000"/>
                    </a:schemeClr>
                  </a:solidFill>
                  <a:latin typeface="+mn-lt"/>
                  <a:ea typeface="+mn-ea"/>
                  <a:cs typeface="+mn-ea"/>
                  <a:sym typeface="+mn-lt"/>
                </a:rPr>
                <a:t>营造浓厚氛围</a:t>
              </a:r>
            </a:p>
          </p:txBody>
        </p:sp>
      </p:grpSp>
      <p:grpSp>
        <p:nvGrpSpPr>
          <p:cNvPr id="25" name="组合 24">
            <a:extLst>
              <a:ext uri="{FF2B5EF4-FFF2-40B4-BE49-F238E27FC236}">
                <a16:creationId xmlns:a16="http://schemas.microsoft.com/office/drawing/2014/main" id="{9FB61379-289C-461E-B856-9BD2283D11D2}"/>
              </a:ext>
            </a:extLst>
          </p:cNvPr>
          <p:cNvGrpSpPr/>
          <p:nvPr/>
        </p:nvGrpSpPr>
        <p:grpSpPr>
          <a:xfrm>
            <a:off x="3529078" y="3520852"/>
            <a:ext cx="861948" cy="646331"/>
            <a:chOff x="7298150" y="2264030"/>
            <a:chExt cx="668791" cy="646331"/>
          </a:xfrm>
        </p:grpSpPr>
        <p:sp>
          <p:nvSpPr>
            <p:cNvPr id="26" name="矩形 25">
              <a:extLst>
                <a:ext uri="{FF2B5EF4-FFF2-40B4-BE49-F238E27FC236}">
                  <a16:creationId xmlns:a16="http://schemas.microsoft.com/office/drawing/2014/main" id="{594F41B7-EE1A-428D-84B5-5E00A344B14B}"/>
                </a:ext>
              </a:extLst>
            </p:cNvPr>
            <p:cNvSpPr/>
            <p:nvPr/>
          </p:nvSpPr>
          <p:spPr>
            <a:xfrm>
              <a:off x="7359287" y="2349618"/>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文本框 26">
              <a:extLst>
                <a:ext uri="{FF2B5EF4-FFF2-40B4-BE49-F238E27FC236}">
                  <a16:creationId xmlns:a16="http://schemas.microsoft.com/office/drawing/2014/main" id="{AFBF7AA5-EF96-4598-AB75-749F37419460}"/>
                </a:ext>
              </a:extLst>
            </p:cNvPr>
            <p:cNvSpPr txBox="1"/>
            <p:nvPr/>
          </p:nvSpPr>
          <p:spPr>
            <a:xfrm>
              <a:off x="7298150" y="2264031"/>
              <a:ext cx="668791" cy="640080"/>
            </a:xfrm>
            <a:prstGeom prst="rect">
              <a:avLst/>
            </a:prstGeom>
            <a:noFill/>
          </p:spPr>
          <p:txBody>
            <a:bodyPr rtlCol="0" wrap="square">
              <a:spAutoFit/>
            </a:bodyPr>
            <a:lstStyle/>
            <a:p>
              <a:r>
                <a:rPr altLang="zh-CN" lang="en-US" sz="3600">
                  <a:solidFill>
                    <a:schemeClr val="bg1"/>
                  </a:solidFill>
                  <a:cs typeface="+mn-ea"/>
                  <a:sym typeface="+mn-lt"/>
                </a:rPr>
                <a:t>02</a:t>
              </a:r>
            </a:p>
          </p:txBody>
        </p:sp>
      </p:grpSp>
      <p:sp>
        <p:nvSpPr>
          <p:cNvPr id="17" name="矩形: 圆角 16">
            <a:extLst>
              <a:ext uri="{FF2B5EF4-FFF2-40B4-BE49-F238E27FC236}">
                <a16:creationId xmlns:a16="http://schemas.microsoft.com/office/drawing/2014/main" id="{56969C4E-2B53-40B8-8737-4FE733603845}"/>
              </a:ext>
            </a:extLst>
          </p:cNvPr>
          <p:cNvSpPr/>
          <p:nvPr/>
        </p:nvSpPr>
        <p:spPr>
          <a:xfrm flipH="1">
            <a:off x="3880314" y="4856451"/>
            <a:ext cx="7142408" cy="1380131"/>
          </a:xfrm>
          <a:prstGeom prst="roundRect">
            <a:avLst>
              <a:gd fmla="val 7014" name="adj"/>
            </a:avLst>
          </a:prstGeom>
          <a:gradFill>
            <a:gsLst>
              <a:gs pos="97000">
                <a:schemeClr val="accent1">
                  <a:alpha val="5000"/>
                </a:schemeClr>
              </a:gs>
              <a:gs pos="76000">
                <a:schemeClr val="accent1">
                  <a:alpha val="0"/>
                </a:schemeClr>
              </a:gs>
            </a:gsLst>
            <a:lin ang="0" scaled="0"/>
          </a:gradFill>
          <a:ln w="9525">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600">
              <a:solidFill>
                <a:schemeClr val="tx1"/>
              </a:solidFill>
              <a:cs typeface="+mn-ea"/>
              <a:sym typeface="+mn-lt"/>
            </a:endParaRPr>
          </a:p>
        </p:txBody>
      </p:sp>
      <p:grpSp>
        <p:nvGrpSpPr>
          <p:cNvPr id="32" name="组合 31">
            <a:extLst>
              <a:ext uri="{FF2B5EF4-FFF2-40B4-BE49-F238E27FC236}">
                <a16:creationId xmlns:a16="http://schemas.microsoft.com/office/drawing/2014/main" id="{1EDC0A4D-4DA9-408D-9601-47C133F985B6}"/>
              </a:ext>
            </a:extLst>
          </p:cNvPr>
          <p:cNvGrpSpPr/>
          <p:nvPr/>
        </p:nvGrpSpPr>
        <p:grpSpPr>
          <a:xfrm>
            <a:off x="4250341" y="4938548"/>
            <a:ext cx="6563293" cy="1062837"/>
            <a:chOff x="4106056" y="5158240"/>
            <a:chExt cx="6563293" cy="1062837"/>
          </a:xfrm>
        </p:grpSpPr>
        <p:sp>
          <p:nvSpPr>
            <p:cNvPr id="18" name="矩形 17">
              <a:extLst>
                <a:ext uri="{FF2B5EF4-FFF2-40B4-BE49-F238E27FC236}">
                  <a16:creationId xmlns:a16="http://schemas.microsoft.com/office/drawing/2014/main" id="{2492B6B6-AF74-457E-8678-7C37E3469C1F}"/>
                </a:ext>
              </a:extLst>
            </p:cNvPr>
            <p:cNvSpPr/>
            <p:nvPr/>
          </p:nvSpPr>
          <p:spPr>
            <a:xfrm>
              <a:off x="4106056" y="5520500"/>
              <a:ext cx="6563293" cy="73152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cs typeface="+mn-ea"/>
                  <a:sym typeface="+mn-lt"/>
                </a:rPr>
                <a:t>要加强活动组织实施，制定“路线图”“施工表”，明确责任单位、责任人和时间节点，做好人力、物力和相关经费等保障，确保活动有力有序有效开展。</a:t>
              </a:r>
            </a:p>
          </p:txBody>
        </p:sp>
        <p:sp>
          <p:nvSpPr>
            <p:cNvPr id="19" name="文本框 30">
              <a:extLst>
                <a:ext uri="{FF2B5EF4-FFF2-40B4-BE49-F238E27FC236}">
                  <a16:creationId xmlns:a16="http://schemas.microsoft.com/office/drawing/2014/main" id="{E5B475C5-4550-45CD-A504-7C6F8ABD081F}"/>
                </a:ext>
              </a:extLst>
            </p:cNvPr>
            <p:cNvSpPr txBox="1"/>
            <p:nvPr/>
          </p:nvSpPr>
          <p:spPr>
            <a:xfrm>
              <a:off x="4106056" y="5158240"/>
              <a:ext cx="1912334" cy="365760"/>
            </a:xfrm>
            <a:prstGeom prst="rect">
              <a:avLst/>
            </a:prstGeom>
          </p:spPr>
          <p:txBody>
            <a:bodyPr wrap="square">
              <a:spAutoFit/>
            </a:bodyPr>
            <a:lstStyle>
              <a:defPPr>
                <a:defRPr lang="zh-CN"/>
              </a:defPPr>
              <a:lvl1pPr algn="ctr">
                <a:lnSpc>
                  <a:spcPct val="120000"/>
                </a:lnSpc>
                <a:defRPr sz="6600">
                  <a:gradFill>
                    <a:gsLst>
                      <a:gs pos="0">
                        <a:schemeClr val="accent1">
                          <a:lumMod val="90000"/>
                          <a:lumOff val="10000"/>
                        </a:schemeClr>
                      </a:gs>
                      <a:gs pos="100000">
                        <a:schemeClr val="accent1"/>
                      </a:gs>
                    </a:gsLst>
                    <a:lin ang="5400000" scaled="1"/>
                  </a:gradFill>
                  <a:latin charset="-122" panose="02020900000000000000" pitchFamily="18" typeface="思源宋体 CN Heavy"/>
                  <a:ea charset="-122" panose="02020900000000000000" pitchFamily="18" typeface="思源宋体 CN Heavy"/>
                </a:defRPr>
              </a:lvl1pPr>
            </a:lstStyle>
            <a:p>
              <a:pPr algn="dist">
                <a:lnSpc>
                  <a:spcPct val="100000"/>
                </a:lnSpc>
              </a:pPr>
              <a:r>
                <a:rPr altLang="en-US" lang="zh-CN" sz="1800">
                  <a:solidFill>
                    <a:schemeClr val="tx1">
                      <a:lumMod val="95000"/>
                      <a:lumOff val="5000"/>
                    </a:schemeClr>
                  </a:solidFill>
                  <a:latin typeface="+mn-lt"/>
                  <a:ea typeface="+mn-ea"/>
                  <a:cs typeface="+mn-ea"/>
                  <a:sym typeface="+mn-lt"/>
                </a:rPr>
                <a:t>确保活动实效</a:t>
              </a:r>
            </a:p>
          </p:txBody>
        </p:sp>
      </p:grpSp>
      <p:grpSp>
        <p:nvGrpSpPr>
          <p:cNvPr id="28" name="组合 27">
            <a:extLst>
              <a:ext uri="{FF2B5EF4-FFF2-40B4-BE49-F238E27FC236}">
                <a16:creationId xmlns:a16="http://schemas.microsoft.com/office/drawing/2014/main" id="{ADEEB406-03D5-48E8-8C74-11A3C200A0FA}"/>
              </a:ext>
            </a:extLst>
          </p:cNvPr>
          <p:cNvGrpSpPr/>
          <p:nvPr/>
        </p:nvGrpSpPr>
        <p:grpSpPr>
          <a:xfrm>
            <a:off x="3529080" y="5350562"/>
            <a:ext cx="861945" cy="646331"/>
            <a:chOff x="3175991" y="3700229"/>
            <a:chExt cx="668789" cy="646331"/>
          </a:xfrm>
        </p:grpSpPr>
        <p:sp>
          <p:nvSpPr>
            <p:cNvPr id="29" name="矩形 28">
              <a:extLst>
                <a:ext uri="{FF2B5EF4-FFF2-40B4-BE49-F238E27FC236}">
                  <a16:creationId xmlns:a16="http://schemas.microsoft.com/office/drawing/2014/main" id="{E650E9CF-37FD-4E91-8F26-4632CCA41AFB}"/>
                </a:ext>
              </a:extLst>
            </p:cNvPr>
            <p:cNvSpPr/>
            <p:nvPr/>
          </p:nvSpPr>
          <p:spPr>
            <a:xfrm>
              <a:off x="3225809"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文本框 29">
              <a:extLst>
                <a:ext uri="{FF2B5EF4-FFF2-40B4-BE49-F238E27FC236}">
                  <a16:creationId xmlns:a16="http://schemas.microsoft.com/office/drawing/2014/main" id="{58AA0466-ED4D-4A25-BAD9-C120372C89D2}"/>
                </a:ext>
              </a:extLst>
            </p:cNvPr>
            <p:cNvSpPr txBox="1"/>
            <p:nvPr/>
          </p:nvSpPr>
          <p:spPr>
            <a:xfrm>
              <a:off x="3175991" y="3700230"/>
              <a:ext cx="668789" cy="640080"/>
            </a:xfrm>
            <a:prstGeom prst="rect">
              <a:avLst/>
            </a:prstGeom>
            <a:noFill/>
          </p:spPr>
          <p:txBody>
            <a:bodyPr rtlCol="0" wrap="square">
              <a:spAutoFit/>
            </a:bodyPr>
            <a:lstStyle/>
            <a:p>
              <a:r>
                <a:rPr altLang="zh-CN" lang="en-US" sz="3600">
                  <a:solidFill>
                    <a:schemeClr val="bg1"/>
                  </a:solidFill>
                  <a:cs typeface="+mn-ea"/>
                  <a:sym typeface="+mn-lt"/>
                </a:rPr>
                <a:t>03</a:t>
              </a:r>
            </a:p>
          </p:txBody>
        </p:sp>
      </p:grpSp>
      <p:sp>
        <p:nvSpPr>
          <p:cNvPr id="36" name="标题 3">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安全生产月有关要求</a:t>
            </a:r>
          </a:p>
        </p:txBody>
      </p:sp>
    </p:spTree>
    <p:extLst>
      <p:ext uri="{BB962C8B-B14F-4D97-AF65-F5344CB8AC3E}">
        <p14:creationId val="464084946"/>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500"/>
                                  </p:stCondLst>
                                  <p:childTnLst>
                                    <p:set>
                                      <p:cBhvr>
                                        <p:cTn dur="1" fill="hold" id="6">
                                          <p:stCondLst>
                                            <p:cond delay="0"/>
                                          </p:stCondLst>
                                        </p:cTn>
                                        <p:tgtEl>
                                          <p:spTgt spid="5"/>
                                        </p:tgtEl>
                                        <p:attrNameLst>
                                          <p:attrName>style.visibility</p:attrName>
                                        </p:attrNameLst>
                                      </p:cBhvr>
                                      <p:to>
                                        <p:strVal val="visible"/>
                                      </p:to>
                                    </p:set>
                                    <p:animEffect filter="wipe(left)" transition="in">
                                      <p:cBhvr>
                                        <p:cTn dur="500" id="7"/>
                                        <p:tgtEl>
                                          <p:spTgt spid="5"/>
                                        </p:tgtEl>
                                      </p:cBhvr>
                                    </p:animEffect>
                                  </p:childTnLst>
                                </p:cTn>
                              </p:par>
                              <p:par>
                                <p:cTn fill="hold" grpId="0" id="8" nodeType="withEffect" presetClass="entr" presetID="22" presetSubtype="8">
                                  <p:stCondLst>
                                    <p:cond delay="500"/>
                                  </p:stCondLst>
                                  <p:childTnLst>
                                    <p:set>
                                      <p:cBhvr>
                                        <p:cTn dur="1" fill="hold" id="9">
                                          <p:stCondLst>
                                            <p:cond delay="0"/>
                                          </p:stCondLst>
                                        </p:cTn>
                                        <p:tgtEl>
                                          <p:spTgt spid="6"/>
                                        </p:tgtEl>
                                        <p:attrNameLst>
                                          <p:attrName>style.visibility</p:attrName>
                                        </p:attrNameLst>
                                      </p:cBhvr>
                                      <p:to>
                                        <p:strVal val="visible"/>
                                      </p:to>
                                    </p:set>
                                    <p:animEffect filter="wipe(left)" transition="in">
                                      <p:cBhvr>
                                        <p:cTn dur="500" id="10"/>
                                        <p:tgtEl>
                                          <p:spTgt spid="6"/>
                                        </p:tgtEl>
                                      </p:cBhvr>
                                    </p:animEffect>
                                  </p:childTnLst>
                                </p:cTn>
                              </p:par>
                              <p:par>
                                <p:cTn fill="hold" id="11" nodeType="withEffect" presetClass="entr" presetID="22" presetSubtype="8">
                                  <p:stCondLst>
                                    <p:cond delay="0"/>
                                  </p:stCondLst>
                                  <p:childTnLst>
                                    <p:set>
                                      <p:cBhvr>
                                        <p:cTn dur="1" fill="hold" id="12">
                                          <p:stCondLst>
                                            <p:cond delay="0"/>
                                          </p:stCondLst>
                                        </p:cTn>
                                        <p:tgtEl>
                                          <p:spTgt spid="20"/>
                                        </p:tgtEl>
                                        <p:attrNameLst>
                                          <p:attrName>style.visibility</p:attrName>
                                        </p:attrNameLst>
                                      </p:cBhvr>
                                      <p:to>
                                        <p:strVal val="visible"/>
                                      </p:to>
                                    </p:set>
                                    <p:animEffect filter="wipe(left)" transition="in">
                                      <p:cBhvr>
                                        <p:cTn dur="500" id="13"/>
                                        <p:tgtEl>
                                          <p:spTgt spid="20"/>
                                        </p:tgtEl>
                                      </p:cBhvr>
                                    </p:animEffect>
                                  </p:childTnLst>
                                </p:cTn>
                              </p:par>
                              <p:par>
                                <p:cTn fill="hold" grpId="0" id="14" nodeType="withEffect" presetClass="entr" presetID="22" presetSubtype="8">
                                  <p:stCondLst>
                                    <p:cond delay="500"/>
                                  </p:stCondLst>
                                  <p:childTnLst>
                                    <p:set>
                                      <p:cBhvr>
                                        <p:cTn dur="1" fill="hold" id="15">
                                          <p:stCondLst>
                                            <p:cond delay="0"/>
                                          </p:stCondLst>
                                        </p:cTn>
                                        <p:tgtEl>
                                          <p:spTgt spid="7"/>
                                        </p:tgtEl>
                                        <p:attrNameLst>
                                          <p:attrName>style.visibility</p:attrName>
                                        </p:attrNameLst>
                                      </p:cBhvr>
                                      <p:to>
                                        <p:strVal val="visible"/>
                                      </p:to>
                                    </p:set>
                                    <p:animEffect filter="wipe(left)" transition="in">
                                      <p:cBhvr>
                                        <p:cTn dur="500" id="16"/>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a:extLst>
              <a:ext uri="{FF2B5EF4-FFF2-40B4-BE49-F238E27FC236}">
                <a16:creationId xmlns:a16="http://schemas.microsoft.com/office/drawing/2014/main" id="{E77285F1-F5E0-4DE4-A87E-0E6C163E6F2B}"/>
              </a:ext>
            </a:extLst>
          </p:cNvPr>
          <p:cNvSpPr/>
          <p:nvPr/>
        </p:nvSpPr>
        <p:spPr>
          <a:xfrm>
            <a:off x="7932549" y="3725785"/>
            <a:ext cx="3408550" cy="192024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600">
                <a:cs typeface="+mn-ea"/>
                <a:sym typeface="+mn-lt"/>
              </a:rPr>
              <a:t>加强活动组织实施，制定“路线图”“施工表”，明确责任单位、责任人和时间节点，做好人力、物力和相关经费等保障，确保活动有力有序有效开展</a:t>
            </a:r>
          </a:p>
        </p:txBody>
      </p:sp>
      <p:sp>
        <p:nvSpPr>
          <p:cNvPr id="7" name="TextBox 6">
            <a:extLst>
              <a:ext uri="{FF2B5EF4-FFF2-40B4-BE49-F238E27FC236}">
                <a16:creationId xmlns:a16="http://schemas.microsoft.com/office/drawing/2014/main" id="{4EA8DCB2-83B8-486A-9797-079A9905FFAE}"/>
              </a:ext>
            </a:extLst>
          </p:cNvPr>
          <p:cNvSpPr txBox="1"/>
          <p:nvPr/>
        </p:nvSpPr>
        <p:spPr>
          <a:xfrm>
            <a:off x="4527555" y="1424504"/>
            <a:ext cx="2939941" cy="518160"/>
          </a:xfrm>
          <a:prstGeom prst="rect">
            <a:avLst/>
          </a:prstGeom>
          <a:noFill/>
          <a:ln>
            <a:noFill/>
          </a:ln>
          <a:effectLst/>
        </p:spPr>
        <p:txBody>
          <a:bodyPr rtlCol="0" wrap="square">
            <a:spAutoFit/>
          </a:bodyPr>
          <a:lstStyle>
            <a:defPPr>
              <a:defRPr lang="zh-CN"/>
            </a:defPPr>
            <a:lvl1pPr>
              <a:lnSpc>
                <a:spcPct val="110000"/>
              </a:lnSpc>
              <a:defRPr i="0" spc="0" sz="3200">
                <a:ln w="19050">
                  <a:noFill/>
                </a:ln>
                <a:gradFill>
                  <a:gsLst>
                    <a:gs pos="100000">
                      <a:srgbClr val="E9BE61"/>
                    </a:gs>
                    <a:gs pos="49000">
                      <a:srgbClr val="FEEFAC"/>
                    </a:gs>
                  </a:gsLst>
                  <a:lin ang="5400000" scaled="0"/>
                </a:gradFill>
                <a:effectLst/>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2800">
                <a:solidFill>
                  <a:schemeClr val="tx1"/>
                </a:solidFill>
                <a:latin typeface="+mn-lt"/>
                <a:ea typeface="+mn-ea"/>
                <a:cs typeface="+mn-ea"/>
                <a:sym typeface="+mn-lt"/>
              </a:rPr>
              <a:t> 加强组织领导</a:t>
            </a:r>
          </a:p>
        </p:txBody>
      </p:sp>
      <p:sp>
        <p:nvSpPr>
          <p:cNvPr id="8" name="TextBox 76">
            <a:extLst>
              <a:ext uri="{FF2B5EF4-FFF2-40B4-BE49-F238E27FC236}">
                <a16:creationId xmlns:a16="http://schemas.microsoft.com/office/drawing/2014/main" id="{B4AD343F-C4F2-41BB-9621-575C1A507B57}"/>
              </a:ext>
            </a:extLst>
          </p:cNvPr>
          <p:cNvSpPr txBox="1"/>
          <p:nvPr/>
        </p:nvSpPr>
        <p:spPr>
          <a:xfrm>
            <a:off x="859034" y="2166209"/>
            <a:ext cx="10659865" cy="1051560"/>
          </a:xfrm>
          <a:prstGeom prst="rect">
            <a:avLst/>
          </a:prstGeom>
        </p:spPr>
        <p:txBody>
          <a:bodyPr wrap="square">
            <a:spAutoFit/>
          </a:bodyPr>
          <a:lstStyle>
            <a:defPPr>
              <a:defRPr lang="zh-CN"/>
            </a:defPPr>
            <a:lvl1pPr indent="-285750" lvl="0" marL="391795">
              <a:buClr>
                <a:schemeClr val="accent1"/>
              </a:buClr>
              <a:buFont charset="0" panose="020b0604020202020204" pitchFamily="34" typeface="Arial"/>
              <a:buChar char="•"/>
              <a:defRPr sz="1600">
                <a:solidFill>
                  <a:prstClr val="black"/>
                </a:solidFill>
                <a:latin charset="-122" panose="00000500000000000000" pitchFamily="2" typeface="字魂58号-创中黑"/>
                <a:ea charset="-122" panose="00000500000000000000" pitchFamily="2" typeface="字魂58号-创中黑"/>
                <a:cs typeface="+mn-ea"/>
              </a:defRPr>
            </a:lvl1pPr>
          </a:lstStyle>
          <a:p>
            <a:pPr>
              <a:lnSpc>
                <a:spcPct val="150000"/>
              </a:lnSpc>
              <a:buClr>
                <a:schemeClr val="tx1">
                  <a:lumMod val="85000"/>
                  <a:lumOff val="15000"/>
                </a:schemeClr>
              </a:buClr>
            </a:pPr>
            <a:r>
              <a:rPr altLang="en-US" lang="zh-CN" sz="1400">
                <a:solidFill>
                  <a:schemeClr val="tx1"/>
                </a:solidFill>
                <a:latin typeface="+mn-lt"/>
                <a:ea typeface="+mn-ea"/>
                <a:sym typeface="+mn-lt"/>
              </a:rPr>
              <a:t>各地区、各有关部门和单位要把思想和行动统一到习近平总书记关于安全生产重要论述精神上来，牢固树立生命至上、安全第一观念，进一步提高对安全生产宣传教育工作的认识</a:t>
            </a:r>
          </a:p>
          <a:p>
            <a:pPr>
              <a:lnSpc>
                <a:spcPct val="150000"/>
              </a:lnSpc>
              <a:buClr>
                <a:schemeClr val="tx1">
                  <a:lumMod val="85000"/>
                  <a:lumOff val="15000"/>
                </a:schemeClr>
              </a:buClr>
            </a:pPr>
            <a:r>
              <a:rPr altLang="en-US" lang="zh-CN" sz="1400">
                <a:solidFill>
                  <a:schemeClr val="tx1"/>
                </a:solidFill>
                <a:latin typeface="+mn-lt"/>
                <a:ea typeface="+mn-ea"/>
                <a:sym typeface="+mn-lt"/>
              </a:rPr>
              <a:t>将“安全生产月”和“安全生产万里行”活动纳入全年安全生产重点工作计划，与业务工作同谋划、同部署、同检查、同落实</a:t>
            </a:r>
          </a:p>
        </p:txBody>
      </p:sp>
      <p:sp>
        <p:nvSpPr>
          <p:cNvPr id="9" name="矩形: 圆角 8">
            <a:extLst>
              <a:ext uri="{FF2B5EF4-FFF2-40B4-BE49-F238E27FC236}">
                <a16:creationId xmlns:a16="http://schemas.microsoft.com/office/drawing/2014/main" id="{F64442C8-1E35-46F5-B451-DFEADC76A269}"/>
              </a:ext>
            </a:extLst>
          </p:cNvPr>
          <p:cNvSpPr/>
          <p:nvPr/>
        </p:nvSpPr>
        <p:spPr bwMode="auto">
          <a:xfrm>
            <a:off x="1103038" y="3770782"/>
            <a:ext cx="866746" cy="865384"/>
          </a:xfrm>
          <a:prstGeom prst="roundRect">
            <a:avLst>
              <a:gd fmla="val 16283" name="adj"/>
            </a:avLst>
          </a:prstGeom>
          <a:solidFill>
            <a:srgbClr val="C30F0F"/>
          </a:solidFill>
          <a:ln>
            <a:no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lang="zh-CN" sz="3200">
                <a:ln w="19050">
                  <a:noFill/>
                </a:ln>
                <a:solidFill>
                  <a:schemeClr val="bg1"/>
                </a:solidFill>
                <a:cs typeface="+mn-ea"/>
                <a:sym typeface="+mn-lt"/>
              </a:rPr>
              <a:t>要</a:t>
            </a:r>
          </a:p>
        </p:txBody>
      </p:sp>
      <p:sp>
        <p:nvSpPr>
          <p:cNvPr id="10" name="矩形 9">
            <a:extLst>
              <a:ext uri="{FF2B5EF4-FFF2-40B4-BE49-F238E27FC236}">
                <a16:creationId xmlns:a16="http://schemas.microsoft.com/office/drawing/2014/main" id="{630908EA-91F5-468A-83EC-3B17A1654EF7}"/>
              </a:ext>
            </a:extLst>
          </p:cNvPr>
          <p:cNvSpPr/>
          <p:nvPr/>
        </p:nvSpPr>
        <p:spPr>
          <a:xfrm>
            <a:off x="2142087" y="3726419"/>
            <a:ext cx="2735390" cy="155448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600">
                <a:cs typeface="+mn-ea"/>
                <a:sym typeface="+mn-lt"/>
              </a:rPr>
              <a:t>建立健全党委政府领导、多部门合作、有关方面协同参与的工作机制，明确分工、细化任务、精心落实</a:t>
            </a:r>
          </a:p>
        </p:txBody>
      </p:sp>
      <p:sp>
        <p:nvSpPr>
          <p:cNvPr id="11" name="矩形: 圆角 10">
            <a:extLst>
              <a:ext uri="{FF2B5EF4-FFF2-40B4-BE49-F238E27FC236}">
                <a16:creationId xmlns:a16="http://schemas.microsoft.com/office/drawing/2014/main" id="{0C07F37A-B3B8-45EA-9EC6-D609D051D60D}"/>
              </a:ext>
            </a:extLst>
          </p:cNvPr>
          <p:cNvSpPr/>
          <p:nvPr/>
        </p:nvSpPr>
        <p:spPr bwMode="auto">
          <a:xfrm>
            <a:off x="6908107" y="3770782"/>
            <a:ext cx="866746" cy="865384"/>
          </a:xfrm>
          <a:prstGeom prst="roundRect">
            <a:avLst>
              <a:gd fmla="val 16283" name="adj"/>
            </a:avLst>
          </a:prstGeom>
          <a:solidFill>
            <a:srgbClr val="C30F0F"/>
          </a:solidFill>
          <a:ln>
            <a:noFill/>
          </a:ln>
          <a:effectLst>
            <a:outerShdw algn="ctr" blurRad="254000" dir="5400000" dist="101600"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en-US" lang="zh-CN" sz="3200">
                <a:ln w="19050">
                  <a:noFill/>
                </a:ln>
                <a:solidFill>
                  <a:schemeClr val="bg1"/>
                </a:solidFill>
                <a:cs typeface="+mn-ea"/>
                <a:sym typeface="+mn-lt"/>
              </a:rPr>
              <a:t>要</a:t>
            </a:r>
          </a:p>
        </p:txBody>
      </p:sp>
      <p:sp>
        <p:nvSpPr>
          <p:cNvPr id="12" name="标题 3">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安全生产月有关要求</a:t>
            </a:r>
          </a:p>
        </p:txBody>
      </p:sp>
      <p:pic>
        <p:nvPicPr>
          <p:cNvPr id="3" name="图片 2">
            <a:extLst>
              <a:ext uri="{FF2B5EF4-FFF2-40B4-BE49-F238E27FC236}">
                <a16:creationId xmlns:a16="http://schemas.microsoft.com/office/drawing/2014/main" id="{58FEFA83-B1BB-40EC-84A7-7B726AE555BC}"/>
              </a:ext>
            </a:extLst>
          </p:cNvPr>
          <p:cNvPicPr>
            <a:picLocks noChangeAspect="1"/>
          </p:cNvPicPr>
          <p:nvPr/>
        </p:nvPicPr>
        <p:blipFill>
          <a:blip r:embed="rId2">
            <a:extLst>
              <a:ext uri="{28A0092B-C50C-407E-A947-70E740481C1C}">
                <a14:useLocalDpi val="0"/>
              </a:ext>
            </a:extLst>
          </a:blip>
          <a:stretch>
            <a:fillRect/>
          </a:stretch>
        </p:blipFill>
        <p:spPr>
          <a:xfrm>
            <a:off x="4831952" y="3657600"/>
            <a:ext cx="1740696" cy="2057400"/>
          </a:xfrm>
          <a:prstGeom prst="rect">
            <a:avLst/>
          </a:prstGeom>
        </p:spPr>
      </p:pic>
    </p:spTree>
    <p:extLst>
      <p:ext uri="{BB962C8B-B14F-4D97-AF65-F5344CB8AC3E}">
        <p14:creationId val="4208071054"/>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37">
                                  <p:stCondLst>
                                    <p:cond delay="0"/>
                                  </p:stCondLst>
                                  <p:childTnLst>
                                    <p:set>
                                      <p:cBhvr>
                                        <p:cTn dur="1" fill="hold" id="6">
                                          <p:stCondLst>
                                            <p:cond delay="0"/>
                                          </p:stCondLst>
                                        </p:cTn>
                                        <p:tgtEl>
                                          <p:spTgt spid="7"/>
                                        </p:tgtEl>
                                        <p:attrNameLst>
                                          <p:attrName>style.visibility</p:attrName>
                                        </p:attrNameLst>
                                      </p:cBhvr>
                                      <p:to>
                                        <p:strVal val="visible"/>
                                      </p:to>
                                    </p:set>
                                    <p:animEffect filter="barn(outVertical)" transition="in">
                                      <p:cBhvr>
                                        <p:cTn dur="500" id="7"/>
                                        <p:tgtEl>
                                          <p:spTgt spid="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8"/>
                                        </p:tgtEl>
                                        <p:attrNameLst>
                                          <p:attrName>style.visibility</p:attrName>
                                        </p:attrNameLst>
                                      </p:cBhvr>
                                      <p:to>
                                        <p:strVal val="visible"/>
                                      </p:to>
                                    </p:set>
                                    <p:animEffect filter="wipe(left)" transition="in">
                                      <p:cBhvr>
                                        <p:cTn dur="500" id="12"/>
                                        <p:tgtEl>
                                          <p:spTgt spid="8"/>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2" presetSubtype="8">
                                  <p:stCondLst>
                                    <p:cond delay="500"/>
                                  </p:stCondLst>
                                  <p:childTnLst>
                                    <p:set>
                                      <p:cBhvr>
                                        <p:cTn dur="1" fill="hold" id="16">
                                          <p:stCondLst>
                                            <p:cond delay="0"/>
                                          </p:stCondLst>
                                        </p:cTn>
                                        <p:tgtEl>
                                          <p:spTgt spid="10"/>
                                        </p:tgtEl>
                                        <p:attrNameLst>
                                          <p:attrName>style.visibility</p:attrName>
                                        </p:attrNameLst>
                                      </p:cBhvr>
                                      <p:to>
                                        <p:strVal val="visible"/>
                                      </p:to>
                                    </p:set>
                                    <p:animEffect filter="wipe(left)" transition="in">
                                      <p:cBhvr>
                                        <p:cTn dur="500" id="17"/>
                                        <p:tgtEl>
                                          <p:spTgt spid="10"/>
                                        </p:tgtEl>
                                      </p:cBhvr>
                                    </p:animEffect>
                                  </p:childTnLst>
                                </p:cTn>
                              </p:par>
                              <p:par>
                                <p:cTn fill="hold" grpId="0" id="18" nodeType="withEffect" presetClass="entr" presetID="22" presetSubtype="8">
                                  <p:stCondLst>
                                    <p:cond delay="0"/>
                                  </p:stCondLst>
                                  <p:childTnLst>
                                    <p:set>
                                      <p:cBhvr>
                                        <p:cTn dur="1" fill="hold" id="19">
                                          <p:stCondLst>
                                            <p:cond delay="0"/>
                                          </p:stCondLst>
                                        </p:cTn>
                                        <p:tgtEl>
                                          <p:spTgt spid="9"/>
                                        </p:tgtEl>
                                        <p:attrNameLst>
                                          <p:attrName>style.visibility</p:attrName>
                                        </p:attrNameLst>
                                      </p:cBhvr>
                                      <p:to>
                                        <p:strVal val="visible"/>
                                      </p:to>
                                    </p:set>
                                    <p:animEffect filter="wipe(left)" transition="in">
                                      <p:cBhvr>
                                        <p:cTn dur="500" id="20"/>
                                        <p:tgtEl>
                                          <p:spTgt spid="9"/>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22" presetSubtype="8">
                                  <p:stCondLst>
                                    <p:cond delay="0"/>
                                  </p:stCondLst>
                                  <p:childTnLst>
                                    <p:set>
                                      <p:cBhvr>
                                        <p:cTn dur="1" fill="hold" id="24">
                                          <p:stCondLst>
                                            <p:cond delay="0"/>
                                          </p:stCondLst>
                                        </p:cTn>
                                        <p:tgtEl>
                                          <p:spTgt spid="11"/>
                                        </p:tgtEl>
                                        <p:attrNameLst>
                                          <p:attrName>style.visibility</p:attrName>
                                        </p:attrNameLst>
                                      </p:cBhvr>
                                      <p:to>
                                        <p:strVal val="visible"/>
                                      </p:to>
                                    </p:set>
                                    <p:animEffect filter="wipe(left)" transition="in">
                                      <p:cBhvr>
                                        <p:cTn dur="500" id="25"/>
                                        <p:tgtEl>
                                          <p:spTgt spid="11"/>
                                        </p:tgtEl>
                                      </p:cBhvr>
                                    </p:animEffect>
                                  </p:childTnLst>
                                </p:cTn>
                              </p:par>
                              <p:par>
                                <p:cTn fill="hold" grpId="0" id="26" nodeType="withEffect" presetClass="entr" presetID="22" presetSubtype="8">
                                  <p:stCondLst>
                                    <p:cond delay="500"/>
                                  </p:stCondLst>
                                  <p:childTnLst>
                                    <p:set>
                                      <p:cBhvr>
                                        <p:cTn dur="1" fill="hold" id="27">
                                          <p:stCondLst>
                                            <p:cond delay="0"/>
                                          </p:stCondLst>
                                        </p:cTn>
                                        <p:tgtEl>
                                          <p:spTgt spid="6"/>
                                        </p:tgtEl>
                                        <p:attrNameLst>
                                          <p:attrName>style.visibility</p:attrName>
                                        </p:attrNameLst>
                                      </p:cBhvr>
                                      <p:to>
                                        <p:strVal val="visible"/>
                                      </p:to>
                                    </p:set>
                                    <p:animEffect filter="wipe(left)" transition="in">
                                      <p:cBhvr>
                                        <p:cTn dur="500" id="28"/>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9"/>
      <p:bldP grpId="0" spid="10"/>
      <p:bldP grpId="0" spid="11"/>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TextBox 6">
            <a:extLst>
              <a:ext uri="{FF2B5EF4-FFF2-40B4-BE49-F238E27FC236}">
                <a16:creationId xmlns:a16="http://schemas.microsoft.com/office/drawing/2014/main" id="{C39E4779-C609-43C8-9938-AD34327EB873}"/>
              </a:ext>
            </a:extLst>
          </p:cNvPr>
          <p:cNvSpPr txBox="1"/>
          <p:nvPr/>
        </p:nvSpPr>
        <p:spPr>
          <a:xfrm>
            <a:off x="4226888" y="1449514"/>
            <a:ext cx="2939941" cy="518160"/>
          </a:xfrm>
          <a:prstGeom prst="rect">
            <a:avLst/>
          </a:prstGeom>
          <a:noFill/>
          <a:ln>
            <a:noFill/>
          </a:ln>
          <a:effectLst/>
        </p:spPr>
        <p:txBody>
          <a:bodyPr rtlCol="0" wrap="square">
            <a:spAutoFit/>
          </a:bodyPr>
          <a:lstStyle>
            <a:defPPr>
              <a:defRPr lang="zh-CN"/>
            </a:defPPr>
            <a:lvl1pPr>
              <a:lnSpc>
                <a:spcPct val="110000"/>
              </a:lnSpc>
              <a:defRPr i="0" spc="0" sz="3200">
                <a:ln w="19050">
                  <a:noFill/>
                </a:ln>
                <a:gradFill>
                  <a:gsLst>
                    <a:gs pos="100000">
                      <a:srgbClr val="E9BE61"/>
                    </a:gs>
                    <a:gs pos="49000">
                      <a:srgbClr val="FEEFAC"/>
                    </a:gs>
                  </a:gsLst>
                  <a:lin ang="5400000" scaled="0"/>
                </a:gradFill>
                <a:effectLst/>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2800">
                <a:solidFill>
                  <a:schemeClr val="tx1"/>
                </a:solidFill>
                <a:latin typeface="+mn-lt"/>
                <a:ea typeface="+mn-ea"/>
                <a:cs typeface="+mn-ea"/>
                <a:sym typeface="+mn-lt"/>
              </a:rPr>
              <a:t> 加强组织领导</a:t>
            </a:r>
          </a:p>
        </p:txBody>
      </p:sp>
      <p:grpSp>
        <p:nvGrpSpPr>
          <p:cNvPr id="2" name="组合 1">
            <a:extLst>
              <a:ext uri="{FF2B5EF4-FFF2-40B4-BE49-F238E27FC236}">
                <a16:creationId xmlns:a16="http://schemas.microsoft.com/office/drawing/2014/main" id="{132AD7CE-11E5-43DC-BB58-29AA86FCF7F1}"/>
              </a:ext>
            </a:extLst>
          </p:cNvPr>
          <p:cNvGrpSpPr/>
          <p:nvPr/>
        </p:nvGrpSpPr>
        <p:grpSpPr>
          <a:xfrm>
            <a:off x="1223067" y="2226907"/>
            <a:ext cx="3132567" cy="2369879"/>
            <a:chOff x="1248467" y="3592596"/>
            <a:chExt cx="3132567" cy="2369879"/>
          </a:xfrm>
        </p:grpSpPr>
        <p:cxnSp>
          <p:nvCxnSpPr>
            <p:cNvPr id="7" name="直接箭头连接符 6">
              <a:extLst>
                <a:ext uri="{FF2B5EF4-FFF2-40B4-BE49-F238E27FC236}">
                  <a16:creationId xmlns:a16="http://schemas.microsoft.com/office/drawing/2014/main" id="{EECB29E6-C32B-49E5-970D-BFC00F13107A}"/>
                </a:ext>
              </a:extLst>
            </p:cNvPr>
            <p:cNvCxnSpPr/>
            <p:nvPr/>
          </p:nvCxnSpPr>
          <p:spPr>
            <a:xfrm flipH="1" flipV="1">
              <a:off x="1248467" y="3605878"/>
              <a:ext cx="0" cy="2251997"/>
            </a:xfrm>
            <a:prstGeom prst="straightConnector1">
              <a:avLst/>
            </a:prstGeom>
            <a:ln>
              <a:solidFill>
                <a:srgbClr val="C30F0F"/>
              </a:solidFill>
              <a:tailEnd type="oval"/>
            </a:ln>
          </p:spPr>
          <p:style>
            <a:lnRef idx="1">
              <a:schemeClr val="accent1"/>
            </a:lnRef>
            <a:fillRef idx="0">
              <a:schemeClr val="accent1"/>
            </a:fillRef>
            <a:effectRef idx="0">
              <a:schemeClr val="accent1"/>
            </a:effectRef>
            <a:fontRef idx="minor">
              <a:schemeClr val="tx1"/>
            </a:fontRef>
          </p:style>
        </p:cxnSp>
        <p:sp>
          <p:nvSpPr>
            <p:cNvPr id="8" name="文本框 8">
              <a:extLst>
                <a:ext uri="{FF2B5EF4-FFF2-40B4-BE49-F238E27FC236}">
                  <a16:creationId xmlns:a16="http://schemas.microsoft.com/office/drawing/2014/main" id="{DB26FB1C-C61E-4445-969F-77CC4944F517}"/>
                </a:ext>
              </a:extLst>
            </p:cNvPr>
            <p:cNvSpPr txBox="1"/>
            <p:nvPr/>
          </p:nvSpPr>
          <p:spPr>
            <a:xfrm>
              <a:off x="1377501" y="3592596"/>
              <a:ext cx="2032449" cy="335280"/>
            </a:xfrm>
            <a:prstGeom prst="rect">
              <a:avLst/>
            </a:prstGeom>
          </p:spPr>
          <p:txBody>
            <a:bodyPr wrap="square">
              <a:spAutoFit/>
            </a:bodyPr>
            <a:lstStyle>
              <a:defPPr>
                <a:defRPr lang="zh-CN"/>
              </a:defPPr>
              <a:lvl1pPr>
                <a:lnSpc>
                  <a:spcPct val="120000"/>
                </a:lnSpc>
                <a:defRPr sz="2800">
                  <a:solidFill>
                    <a:schemeClr val="accent1"/>
                  </a:solidFill>
                  <a:latin charset="-122" panose="02020900000000000000" pitchFamily="18" typeface="思源宋体 CN Heavy"/>
                  <a:ea charset="-122" panose="02020900000000000000" pitchFamily="18" typeface="思源宋体 CN Heavy"/>
                </a:defRPr>
              </a:lvl1pPr>
            </a:lstStyle>
            <a:p>
              <a:pPr>
                <a:lnSpc>
                  <a:spcPct val="100000"/>
                </a:lnSpc>
              </a:pPr>
              <a:r>
                <a:rPr altLang="en-US" lang="zh-CN" sz="1600">
                  <a:solidFill>
                    <a:schemeClr val="tx1">
                      <a:lumMod val="95000"/>
                      <a:lumOff val="5000"/>
                    </a:schemeClr>
                  </a:solidFill>
                  <a:latin typeface="+mn-lt"/>
                  <a:ea typeface="+mn-ea"/>
                  <a:cs typeface="+mn-ea"/>
                  <a:sym typeface="+mn-lt"/>
                </a:rPr>
                <a:t>各地区、各有关部门</a:t>
              </a:r>
            </a:p>
          </p:txBody>
        </p:sp>
        <p:sp>
          <p:nvSpPr>
            <p:cNvPr id="9" name="矩形 8">
              <a:extLst>
                <a:ext uri="{FF2B5EF4-FFF2-40B4-BE49-F238E27FC236}">
                  <a16:creationId xmlns:a16="http://schemas.microsoft.com/office/drawing/2014/main" id="{8AB95F47-42C6-40FF-BB11-CF5B5741CF3F}"/>
                </a:ext>
              </a:extLst>
            </p:cNvPr>
            <p:cNvSpPr/>
            <p:nvPr/>
          </p:nvSpPr>
          <p:spPr>
            <a:xfrm>
              <a:off x="1377501" y="3931150"/>
              <a:ext cx="3003533" cy="201168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cs typeface="+mn-ea"/>
                  <a:sym typeface="+mn-lt"/>
                </a:rPr>
                <a:t>单位要充分发挥各级各类媒体和网站等平台作用，积极参与安全生产宣传报道，努力形成上下一体、协同联动的宣传合力，打造全媒体、矩阵式、立体化的安全生产报道格局。</a:t>
              </a:r>
            </a:p>
          </p:txBody>
        </p:sp>
      </p:grpSp>
      <p:grpSp>
        <p:nvGrpSpPr>
          <p:cNvPr id="3" name="组合 2">
            <a:extLst>
              <a:ext uri="{FF2B5EF4-FFF2-40B4-BE49-F238E27FC236}">
                <a16:creationId xmlns:a16="http://schemas.microsoft.com/office/drawing/2014/main" id="{C0B706F7-B2F2-4110-94AE-C11B7863DCA4}"/>
              </a:ext>
            </a:extLst>
          </p:cNvPr>
          <p:cNvGrpSpPr/>
          <p:nvPr/>
        </p:nvGrpSpPr>
        <p:grpSpPr>
          <a:xfrm>
            <a:off x="4507705" y="2226907"/>
            <a:ext cx="2942925" cy="2151965"/>
            <a:chOff x="4533105" y="2963507"/>
            <a:chExt cx="2942925" cy="2151965"/>
          </a:xfrm>
        </p:grpSpPr>
        <p:cxnSp>
          <p:nvCxnSpPr>
            <p:cNvPr id="10" name="直接箭头连接符 9">
              <a:extLst>
                <a:ext uri="{FF2B5EF4-FFF2-40B4-BE49-F238E27FC236}">
                  <a16:creationId xmlns:a16="http://schemas.microsoft.com/office/drawing/2014/main" id="{8FA8421A-0B1A-446F-A83F-BD93DA959673}"/>
                </a:ext>
              </a:extLst>
            </p:cNvPr>
            <p:cNvCxnSpPr/>
            <p:nvPr/>
          </p:nvCxnSpPr>
          <p:spPr>
            <a:xfrm flipH="1" flipV="1">
              <a:off x="4533105" y="2963507"/>
              <a:ext cx="0" cy="2151965"/>
            </a:xfrm>
            <a:prstGeom prst="straightConnector1">
              <a:avLst/>
            </a:prstGeom>
            <a:ln>
              <a:solidFill>
                <a:srgbClr val="C30F0F"/>
              </a:solidFill>
              <a:tailEnd type="oval"/>
            </a:ln>
          </p:spPr>
          <p:style>
            <a:lnRef idx="1">
              <a:schemeClr val="accent1"/>
            </a:lnRef>
            <a:fillRef idx="0">
              <a:schemeClr val="accent1"/>
            </a:fillRef>
            <a:effectRef idx="0">
              <a:schemeClr val="accent1"/>
            </a:effectRef>
            <a:fontRef idx="minor">
              <a:schemeClr val="tx1"/>
            </a:fontRef>
          </p:style>
        </p:cxnSp>
        <p:sp>
          <p:nvSpPr>
            <p:cNvPr id="12" name="文本框 14">
              <a:extLst>
                <a:ext uri="{FF2B5EF4-FFF2-40B4-BE49-F238E27FC236}">
                  <a16:creationId xmlns:a16="http://schemas.microsoft.com/office/drawing/2014/main" id="{8F233B35-5F8C-4A7A-A208-67BFAB9505A5}"/>
                </a:ext>
              </a:extLst>
            </p:cNvPr>
            <p:cNvSpPr txBox="1"/>
            <p:nvPr/>
          </p:nvSpPr>
          <p:spPr>
            <a:xfrm>
              <a:off x="4685177" y="3016285"/>
              <a:ext cx="2287123" cy="335280"/>
            </a:xfrm>
            <a:prstGeom prst="rect">
              <a:avLst/>
            </a:prstGeom>
          </p:spPr>
          <p:txBody>
            <a:bodyPr wrap="square">
              <a:spAutoFit/>
            </a:bodyPr>
            <a:lstStyle>
              <a:defPPr>
                <a:defRPr lang="zh-CN"/>
              </a:defPPr>
              <a:lvl1pPr>
                <a:lnSpc>
                  <a:spcPct val="120000"/>
                </a:lnSpc>
                <a:defRPr sz="2800">
                  <a:solidFill>
                    <a:schemeClr val="accent1"/>
                  </a:solidFill>
                  <a:latin charset="-122" panose="02020900000000000000" pitchFamily="18" typeface="思源宋体 CN Heavy"/>
                  <a:ea charset="-122" panose="02020900000000000000" pitchFamily="18" typeface="思源宋体 CN Heavy"/>
                </a:defRPr>
              </a:lvl1pPr>
            </a:lstStyle>
            <a:p>
              <a:pPr algn="dist">
                <a:lnSpc>
                  <a:spcPct val="100000"/>
                </a:lnSpc>
              </a:pPr>
              <a:r>
                <a:rPr altLang="en-US" lang="zh-CN" sz="1600">
                  <a:solidFill>
                    <a:schemeClr val="tx1">
                      <a:lumMod val="95000"/>
                      <a:lumOff val="5000"/>
                    </a:schemeClr>
                  </a:solidFill>
                  <a:latin typeface="+mn-lt"/>
                  <a:ea typeface="+mn-ea"/>
                  <a:cs typeface="+mn-ea"/>
                  <a:sym typeface="+mn-lt"/>
                </a:rPr>
                <a:t>要拓展社会面宣传渠道</a:t>
              </a:r>
            </a:p>
          </p:txBody>
        </p:sp>
        <p:sp>
          <p:nvSpPr>
            <p:cNvPr id="13" name="矩形 12">
              <a:extLst>
                <a:ext uri="{FF2B5EF4-FFF2-40B4-BE49-F238E27FC236}">
                  <a16:creationId xmlns:a16="http://schemas.microsoft.com/office/drawing/2014/main" id="{508F704F-D04C-4BD5-8BB7-CDD1E783BF3A}"/>
                </a:ext>
              </a:extLst>
            </p:cNvPr>
            <p:cNvSpPr/>
            <p:nvPr/>
          </p:nvSpPr>
          <p:spPr>
            <a:xfrm>
              <a:off x="4685177" y="3497655"/>
              <a:ext cx="2790853" cy="137160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50000"/>
                </a:lnSpc>
                <a:buClr>
                  <a:schemeClr val="accent1"/>
                </a:buClr>
                <a:defRPr/>
              </a:pPr>
              <a:r>
                <a:rPr altLang="en-US" lang="zh-CN" sz="1400">
                  <a:cs typeface="+mn-ea"/>
                  <a:sym typeface="+mn-lt"/>
                </a:rPr>
                <a:t>在交通枢纽、商业街区、城市社区、文博场馆、广场、公园等公共场所和高速路口、过街天桥等醒目位置，</a:t>
              </a:r>
            </a:p>
          </p:txBody>
        </p:sp>
      </p:grpSp>
      <p:grpSp>
        <p:nvGrpSpPr>
          <p:cNvPr id="5" name="组合 4">
            <a:extLst>
              <a:ext uri="{FF2B5EF4-FFF2-40B4-BE49-F238E27FC236}">
                <a16:creationId xmlns:a16="http://schemas.microsoft.com/office/drawing/2014/main" id="{E412F657-E13A-4FED-9492-A65567B8B04E}"/>
              </a:ext>
            </a:extLst>
          </p:cNvPr>
          <p:cNvGrpSpPr/>
          <p:nvPr/>
        </p:nvGrpSpPr>
        <p:grpSpPr>
          <a:xfrm>
            <a:off x="7895303" y="2189771"/>
            <a:ext cx="3242597" cy="2226236"/>
            <a:chOff x="7920703" y="2233721"/>
            <a:chExt cx="3242597" cy="2226236"/>
          </a:xfrm>
        </p:grpSpPr>
        <p:cxnSp>
          <p:nvCxnSpPr>
            <p:cNvPr id="11" name="直接箭头连接符 10">
              <a:extLst>
                <a:ext uri="{FF2B5EF4-FFF2-40B4-BE49-F238E27FC236}">
                  <a16:creationId xmlns:a16="http://schemas.microsoft.com/office/drawing/2014/main" id="{42BD87CF-1C3F-4B03-9AF4-426AB3ADC13E}"/>
                </a:ext>
              </a:extLst>
            </p:cNvPr>
            <p:cNvCxnSpPr/>
            <p:nvPr/>
          </p:nvCxnSpPr>
          <p:spPr>
            <a:xfrm flipH="1" flipV="1">
              <a:off x="7920703" y="2233721"/>
              <a:ext cx="0" cy="2151965"/>
            </a:xfrm>
            <a:prstGeom prst="straightConnector1">
              <a:avLst/>
            </a:prstGeom>
            <a:ln>
              <a:solidFill>
                <a:srgbClr val="C30F0F"/>
              </a:solidFill>
              <a:tailEnd type="oval"/>
            </a:ln>
          </p:spPr>
          <p:style>
            <a:lnRef idx="1">
              <a:schemeClr val="accent1"/>
            </a:lnRef>
            <a:fillRef idx="0">
              <a:schemeClr val="accent1"/>
            </a:fillRef>
            <a:effectRef idx="0">
              <a:schemeClr val="accent1"/>
            </a:effectRef>
            <a:fontRef idx="minor">
              <a:schemeClr val="tx1"/>
            </a:fontRef>
          </p:style>
        </p:cxnSp>
        <p:sp>
          <p:nvSpPr>
            <p:cNvPr id="14" name="文本框 16">
              <a:extLst>
                <a:ext uri="{FF2B5EF4-FFF2-40B4-BE49-F238E27FC236}">
                  <a16:creationId xmlns:a16="http://schemas.microsoft.com/office/drawing/2014/main" id="{C1261BA6-5A0F-4B5C-A2B4-3BD3F1849419}"/>
                </a:ext>
              </a:extLst>
            </p:cNvPr>
            <p:cNvSpPr txBox="1"/>
            <p:nvPr/>
          </p:nvSpPr>
          <p:spPr>
            <a:xfrm>
              <a:off x="8055983" y="2285326"/>
              <a:ext cx="2345318" cy="335280"/>
            </a:xfrm>
            <a:prstGeom prst="rect">
              <a:avLst/>
            </a:prstGeom>
          </p:spPr>
          <p:txBody>
            <a:bodyPr wrap="square">
              <a:spAutoFit/>
            </a:bodyPr>
            <a:lstStyle>
              <a:defPPr>
                <a:defRPr lang="zh-CN"/>
              </a:defPPr>
              <a:lvl1pPr>
                <a:lnSpc>
                  <a:spcPct val="120000"/>
                </a:lnSpc>
                <a:defRPr sz="2800">
                  <a:solidFill>
                    <a:schemeClr val="accent1"/>
                  </a:solidFill>
                  <a:latin charset="-122" panose="02020900000000000000" pitchFamily="18" typeface="思源宋体 CN Heavy"/>
                  <a:ea charset="-122" panose="02020900000000000000" pitchFamily="18" typeface="思源宋体 CN Heavy"/>
                </a:defRPr>
              </a:lvl1pPr>
            </a:lstStyle>
            <a:p>
              <a:pPr algn="dist">
                <a:lnSpc>
                  <a:spcPct val="100000"/>
                </a:lnSpc>
              </a:pPr>
              <a:r>
                <a:rPr altLang="en-US" lang="zh-CN" sz="1600">
                  <a:solidFill>
                    <a:schemeClr val="tx1">
                      <a:lumMod val="95000"/>
                      <a:lumOff val="5000"/>
                    </a:schemeClr>
                  </a:solidFill>
                  <a:latin typeface="+mn-lt"/>
                  <a:ea typeface="+mn-ea"/>
                  <a:cs typeface="+mn-ea"/>
                  <a:sym typeface="+mn-lt"/>
                </a:rPr>
                <a:t>积极营造关心安全生产</a:t>
              </a:r>
            </a:p>
          </p:txBody>
        </p:sp>
        <p:sp>
          <p:nvSpPr>
            <p:cNvPr id="15" name="矩形 14">
              <a:extLst>
                <a:ext uri="{FF2B5EF4-FFF2-40B4-BE49-F238E27FC236}">
                  <a16:creationId xmlns:a16="http://schemas.microsoft.com/office/drawing/2014/main" id="{45B0F1D5-E3FE-4A52-846D-0DEF4128FA30}"/>
                </a:ext>
              </a:extLst>
            </p:cNvPr>
            <p:cNvSpPr/>
            <p:nvPr/>
          </p:nvSpPr>
          <p:spPr>
            <a:xfrm>
              <a:off x="8055983" y="2751796"/>
              <a:ext cx="3107318" cy="1691640"/>
            </a:xfrm>
            <a:prstGeom prst="rect">
              <a:avLst/>
            </a:prstGeom>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lvl="0">
                <a:lnSpc>
                  <a:spcPct val="150000"/>
                </a:lnSpc>
                <a:buClr>
                  <a:schemeClr val="accent1"/>
                </a:buClr>
                <a:defRPr/>
              </a:pPr>
              <a:r>
                <a:rPr altLang="en-US" lang="zh-CN" sz="1400">
                  <a:cs typeface="+mn-ea"/>
                  <a:sym typeface="+mn-lt"/>
                </a:rPr>
                <a:t>广泛张贴或悬挂安全标语、横幅、挂图等，在交通工具电子显示屏、楼宇广告屏持续滚动播放安全公益广告等，在全社会积极营造关心安全生产、参与安全发展的浓厚舆论氛围。</a:t>
              </a:r>
            </a:p>
          </p:txBody>
        </p:sp>
      </p:grpSp>
      <p:sp>
        <p:nvSpPr>
          <p:cNvPr id="18" name="标题 3">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安全生产月有关要求</a:t>
            </a:r>
          </a:p>
        </p:txBody>
      </p:sp>
      <p:pic>
        <p:nvPicPr>
          <p:cNvPr id="16" name="图片 15">
            <a:extLst>
              <a:ext uri="{FF2B5EF4-FFF2-40B4-BE49-F238E27FC236}">
                <a16:creationId xmlns:a16="http://schemas.microsoft.com/office/drawing/2014/main" id="{EEE70252-C757-4A9E-BD7C-7F3BA4727015}"/>
              </a:ext>
            </a:extLst>
          </p:cNvPr>
          <p:cNvPicPr>
            <a:picLocks noChangeAspect="1"/>
          </p:cNvPicPr>
          <p:nvPr/>
        </p:nvPicPr>
        <p:blipFill>
          <a:blip r:embed="rId2">
            <a:extLst>
              <a:ext uri="{28A0092B-C50C-407E-A947-70E740481C1C}">
                <a14:useLocalDpi val="0"/>
              </a:ext>
            </a:extLst>
          </a:blip>
          <a:stretch>
            <a:fillRect/>
          </a:stretch>
        </p:blipFill>
        <p:spPr>
          <a:xfrm>
            <a:off x="266699" y="4224723"/>
            <a:ext cx="11785597" cy="2367526"/>
          </a:xfrm>
          <a:prstGeom prst="rect">
            <a:avLst/>
          </a:prstGeom>
        </p:spPr>
      </p:pic>
    </p:spTree>
    <p:extLst>
      <p:ext uri="{BB962C8B-B14F-4D97-AF65-F5344CB8AC3E}">
        <p14:creationId val="1218458408"/>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37">
                                  <p:stCondLst>
                                    <p:cond delay="0"/>
                                  </p:stCondLst>
                                  <p:childTnLst>
                                    <p:set>
                                      <p:cBhvr>
                                        <p:cTn dur="1" fill="hold" id="6">
                                          <p:stCondLst>
                                            <p:cond delay="0"/>
                                          </p:stCondLst>
                                        </p:cTn>
                                        <p:tgtEl>
                                          <p:spTgt spid="6"/>
                                        </p:tgtEl>
                                        <p:attrNameLst>
                                          <p:attrName>style.visibility</p:attrName>
                                        </p:attrNameLst>
                                      </p:cBhvr>
                                      <p:to>
                                        <p:strVal val="visible"/>
                                      </p:to>
                                    </p:set>
                                    <p:animEffect filter="barn(outVertical)" transition="in">
                                      <p:cBhvr>
                                        <p:cTn dur="500" id="7"/>
                                        <p:tgtEl>
                                          <p:spTgt spid="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2" presetSubtype="1">
                                  <p:stCondLst>
                                    <p:cond delay="0"/>
                                  </p:stCondLst>
                                  <p:childTnLst>
                                    <p:set>
                                      <p:cBhvr>
                                        <p:cTn dur="1" fill="hold" id="11">
                                          <p:stCondLst>
                                            <p:cond delay="0"/>
                                          </p:stCondLst>
                                        </p:cTn>
                                        <p:tgtEl>
                                          <p:spTgt spid="2"/>
                                        </p:tgtEl>
                                        <p:attrNameLst>
                                          <p:attrName>style.visibility</p:attrName>
                                        </p:attrNameLst>
                                      </p:cBhvr>
                                      <p:to>
                                        <p:strVal val="visible"/>
                                      </p:to>
                                    </p:set>
                                    <p:animEffect filter="wipe(up)" transition="in">
                                      <p:cBhvr>
                                        <p:cTn dur="500" id="12"/>
                                        <p:tgtEl>
                                          <p:spTgt spid="2"/>
                                        </p:tgtEl>
                                      </p:cBhvr>
                                    </p:animEffect>
                                  </p:childTnLst>
                                </p:cTn>
                              </p:par>
                              <p:par>
                                <p:cTn fill="hold" id="13" nodeType="withEffect" presetClass="entr" presetID="22" presetSubtype="1">
                                  <p:stCondLst>
                                    <p:cond delay="500"/>
                                  </p:stCondLst>
                                  <p:childTnLst>
                                    <p:set>
                                      <p:cBhvr>
                                        <p:cTn dur="1" fill="hold" id="14">
                                          <p:stCondLst>
                                            <p:cond delay="0"/>
                                          </p:stCondLst>
                                        </p:cTn>
                                        <p:tgtEl>
                                          <p:spTgt spid="3"/>
                                        </p:tgtEl>
                                        <p:attrNameLst>
                                          <p:attrName>style.visibility</p:attrName>
                                        </p:attrNameLst>
                                      </p:cBhvr>
                                      <p:to>
                                        <p:strVal val="visible"/>
                                      </p:to>
                                    </p:set>
                                    <p:animEffect filter="wipe(up)" transition="in">
                                      <p:cBhvr>
                                        <p:cTn dur="500" id="15"/>
                                        <p:tgtEl>
                                          <p:spTgt spid="3"/>
                                        </p:tgtEl>
                                      </p:cBhvr>
                                    </p:animEffect>
                                  </p:childTnLst>
                                </p:cTn>
                              </p:par>
                              <p:par>
                                <p:cTn fill="hold" id="16" nodeType="withEffect" presetClass="entr" presetID="22" presetSubtype="1">
                                  <p:stCondLst>
                                    <p:cond delay="1000"/>
                                  </p:stCondLst>
                                  <p:childTnLst>
                                    <p:set>
                                      <p:cBhvr>
                                        <p:cTn dur="1" fill="hold" id="17">
                                          <p:stCondLst>
                                            <p:cond delay="0"/>
                                          </p:stCondLst>
                                        </p:cTn>
                                        <p:tgtEl>
                                          <p:spTgt spid="5"/>
                                        </p:tgtEl>
                                        <p:attrNameLst>
                                          <p:attrName>style.visibility</p:attrName>
                                        </p:attrNameLst>
                                      </p:cBhvr>
                                      <p:to>
                                        <p:strVal val="visible"/>
                                      </p:to>
                                    </p:set>
                                    <p:animEffect filter="wipe(up)" transition="in">
                                      <p:cBhvr>
                                        <p:cTn dur="500" id="18"/>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8" name="图片 7">
            <a:extLst>
              <a:ext uri="{FF2B5EF4-FFF2-40B4-BE49-F238E27FC236}">
                <a16:creationId xmlns:a16="http://schemas.microsoft.com/office/drawing/2014/main" id="{37F7AFB1-ED70-4417-8425-4640128FC4AF}"/>
              </a:ext>
            </a:extLst>
          </p:cNvPr>
          <p:cNvPicPr>
            <a:picLocks noChangeAspect="1"/>
          </p:cNvPicPr>
          <p:nvPr/>
        </p:nvPicPr>
        <p:blipFill>
          <a:blip r:embed="rId2">
            <a:extLst>
              <a:ext uri="{28A0092B-C50C-407E-A947-70E740481C1C}">
                <a14:useLocalDpi val="0"/>
              </a:ext>
            </a:extLst>
          </a:blip>
          <a:stretch>
            <a:fillRect/>
          </a:stretch>
        </p:blipFill>
        <p:spPr>
          <a:xfrm>
            <a:off x="0" y="0"/>
            <a:ext cx="12192000" cy="6858000"/>
          </a:xfrm>
          <a:prstGeom prst="rect">
            <a:avLst/>
          </a:prstGeom>
        </p:spPr>
      </p:pic>
      <p:sp>
        <p:nvSpPr>
          <p:cNvPr id="9" name="标题 3">
            <a:extLst>
              <a:ext uri="{FF2B5EF4-FFF2-40B4-BE49-F238E27FC236}">
                <a16:creationId xmlns:a16="http://schemas.microsoft.com/office/drawing/2014/main" id="{473E75C7-7CC8-4297-ACC6-8E916A80EFF9}"/>
              </a:ext>
            </a:extLst>
          </p:cNvPr>
          <p:cNvSpPr txBox="1"/>
          <p:nvPr/>
        </p:nvSpPr>
        <p:spPr>
          <a:xfrm>
            <a:off x="2430691" y="2173927"/>
            <a:ext cx="7148738" cy="1595945"/>
          </a:xfrm>
          <a:prstGeom prst="rect">
            <a:avLst/>
          </a:prstGeom>
        </p:spPr>
        <p:txBody>
          <a:bodyPr anchor="b" bIns="45720" lIns="91440" rIns="91440" rtlCol="0" tIns="45720" vert="horz">
            <a:normAutofit fontScale="90000"/>
          </a:bodyPr>
          <a:lstStyle>
            <a:lvl1pPr algn="l" defTabSz="914400" eaLnBrk="1" hangingPunct="1" latinLnBrk="0" rtl="0">
              <a:lnSpc>
                <a:spcPct val="90000"/>
              </a:lnSpc>
              <a:spcBef>
                <a:spcPct val="0"/>
              </a:spcBef>
              <a:buNone/>
              <a:defRPr kern="1200" sz="6000">
                <a:solidFill>
                  <a:schemeClr val="tx1"/>
                </a:solidFill>
                <a:latin typeface="+mj-lt"/>
                <a:ea typeface="+mj-ea"/>
                <a:cs typeface="+mj-cs"/>
              </a:defRPr>
            </a:lvl1pPr>
          </a:lstStyle>
          <a:p>
            <a:pPr algn="ctr">
              <a:lnSpc>
                <a:spcPct val="100000"/>
              </a:lnSpc>
              <a:spcBef>
                <a:spcPct val="0"/>
              </a:spcBef>
            </a:pPr>
            <a:r>
              <a:rPr altLang="en-US" b="1" lang="zh-CN">
                <a:solidFill>
                  <a:srgbClr val="C2191F"/>
                </a:solidFill>
                <a:latin typeface="+mn-lt"/>
                <a:ea typeface="+mn-ea"/>
                <a:cs typeface="+mn-ea"/>
                <a:sym typeface="+mn-lt"/>
              </a:rPr>
              <a:t>新安全生产法十大亮点</a:t>
            </a:r>
          </a:p>
        </p:txBody>
      </p:sp>
      <p:sp>
        <p:nvSpPr>
          <p:cNvPr id="10" name="文本框 9">
            <a:extLst>
              <a:ext uri="{FF2B5EF4-FFF2-40B4-BE49-F238E27FC236}">
                <a16:creationId xmlns:a16="http://schemas.microsoft.com/office/drawing/2014/main" id="{A9B514FA-22CA-4600-A879-95E21B854491}"/>
              </a:ext>
            </a:extLst>
          </p:cNvPr>
          <p:cNvSpPr txBox="1"/>
          <p:nvPr/>
        </p:nvSpPr>
        <p:spPr>
          <a:xfrm>
            <a:off x="5300209" y="2028099"/>
            <a:ext cx="1732581" cy="640080"/>
          </a:xfrm>
          <a:prstGeom prst="rect">
            <a:avLst/>
          </a:prstGeom>
          <a:noFill/>
        </p:spPr>
        <p:txBody>
          <a:bodyPr rtlCol="0" wrap="square">
            <a:spAutoFit/>
          </a:bodyPr>
          <a:lstStyle/>
          <a:p>
            <a:pPr algn="ctr"/>
            <a:r>
              <a:rPr altLang="en-US" b="1" lang="zh-CN" sz="3600">
                <a:solidFill>
                  <a:srgbClr val="C2191F"/>
                </a:solidFill>
                <a:cs typeface="+mn-ea"/>
                <a:sym typeface="+mn-lt"/>
              </a:rPr>
              <a:t>第五章</a:t>
            </a:r>
          </a:p>
        </p:txBody>
      </p:sp>
      <p:pic>
        <p:nvPicPr>
          <p:cNvPr id="11" name="图片 10">
            <a:extLst>
              <a:ext uri="{FF2B5EF4-FFF2-40B4-BE49-F238E27FC236}">
                <a16:creationId xmlns:a16="http://schemas.microsoft.com/office/drawing/2014/main" id="{DA0512E0-8154-4023-8D69-22FF190AE120}"/>
              </a:ext>
            </a:extLst>
          </p:cNvPr>
          <p:cNvPicPr>
            <a:picLocks noChangeAspect="1"/>
          </p:cNvPicPr>
          <p:nvPr/>
        </p:nvPicPr>
        <p:blipFill>
          <a:blip r:embed="rId3">
            <a:extLst>
              <a:ext uri="{28A0092B-C50C-407E-A947-70E740481C1C}">
                <a14:useLocalDpi val="0"/>
              </a:ext>
            </a:extLst>
          </a:blip>
          <a:stretch>
            <a:fillRect/>
          </a:stretch>
        </p:blipFill>
        <p:spPr>
          <a:xfrm>
            <a:off x="4126874" y="1582058"/>
            <a:ext cx="1394164" cy="1394164"/>
          </a:xfrm>
          <a:prstGeom prst="rect">
            <a:avLst/>
          </a:prstGeom>
        </p:spPr>
      </p:pic>
    </p:spTree>
    <p:extLst>
      <p:ext uri="{BB962C8B-B14F-4D97-AF65-F5344CB8AC3E}">
        <p14:creationId val="3417460623"/>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0"/>
                                        </p:tgtEl>
                                        <p:attrNameLst>
                                          <p:attrName>style.visibility</p:attrName>
                                        </p:attrNameLst>
                                      </p:cBhvr>
                                      <p:to>
                                        <p:strVal val="visible"/>
                                      </p:to>
                                    </p:set>
                                    <p:animEffect filter="wipe(left)" transition="in">
                                      <p:cBhvr>
                                        <p:cTn dur="500" id="7"/>
                                        <p:tgtEl>
                                          <p:spTgt spid="10"/>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9"/>
                                        </p:tgtEl>
                                        <p:attrNameLst>
                                          <p:attrName>style.visibility</p:attrName>
                                        </p:attrNameLst>
                                      </p:cBhvr>
                                      <p:to>
                                        <p:strVal val="visible"/>
                                      </p:to>
                                    </p:set>
                                    <p:animEffect filter="wipe(left)" transition="in">
                                      <p:cBhvr>
                                        <p:cTn dur="500" id="1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2">
            <a:extLst>
              <a:ext uri="{28A0092B-C50C-407E-A947-70E740481C1C}">
                <a14:useLocalDpi val="0"/>
              </a:ext>
            </a:extLst>
          </a:blip>
          <a:stretch>
            <a:fillRect/>
          </a:stretch>
        </p:blipFill>
        <p:spPr>
          <a:xfrm>
            <a:off x="4257675" y="1925018"/>
            <a:ext cx="3108326" cy="3108324"/>
          </a:xfrm>
          <a:prstGeom prst="rect">
            <a:avLst/>
          </a:prstGeom>
        </p:spPr>
      </p:pic>
      <p:sp>
        <p:nvSpPr>
          <p:cNvPr id="5" name="文本框 148">
            <a:extLst>
              <a:ext uri="{FF2B5EF4-FFF2-40B4-BE49-F238E27FC236}">
                <a16:creationId xmlns:a16="http://schemas.microsoft.com/office/drawing/2014/main" id="{4B20A2C6-C854-4A89-A351-008D2621F44C}"/>
              </a:ext>
            </a:extLst>
          </p:cNvPr>
          <p:cNvSpPr txBox="1"/>
          <p:nvPr/>
        </p:nvSpPr>
        <p:spPr>
          <a:xfrm>
            <a:off x="2160187" y="1816169"/>
            <a:ext cx="1805446"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defTabSz="914400" eaLnBrk="1" fontAlgn="auto" hangingPunct="1" latinLnBrk="0" lvl="0" marR="0" rtl="0">
              <a:lnSpc>
                <a:spcPct val="150000"/>
              </a:lnSpc>
              <a:buClrTx/>
              <a:buSzTx/>
              <a:defRPr/>
            </a:pPr>
            <a:r>
              <a:rPr altLang="en-US" b="0" baseline="0" cap="none" i="0" kern="1200" kumimoji="0" lang="zh-CN" noProof="0" normalizeH="0" spc="0" strike="noStrike" sz="1400" u="none">
                <a:ln>
                  <a:noFill/>
                </a:ln>
                <a:effectLst/>
                <a:uLnTx/>
                <a:uFillTx/>
                <a:cs typeface="+mn-ea"/>
                <a:sym typeface="+mn-lt"/>
              </a:rPr>
              <a:t>建立事故预防和应急救援的制度</a:t>
            </a:r>
          </a:p>
        </p:txBody>
      </p:sp>
      <p:grpSp>
        <p:nvGrpSpPr>
          <p:cNvPr id="37" name="组合 36">
            <a:extLst>
              <a:ext uri="{FF2B5EF4-FFF2-40B4-BE49-F238E27FC236}">
                <a16:creationId xmlns:a16="http://schemas.microsoft.com/office/drawing/2014/main" id="{FEFC804B-28A9-47FA-9970-9BA000CD0541}"/>
              </a:ext>
            </a:extLst>
          </p:cNvPr>
          <p:cNvGrpSpPr/>
          <p:nvPr/>
        </p:nvGrpSpPr>
        <p:grpSpPr>
          <a:xfrm>
            <a:off x="4035269" y="1873586"/>
            <a:ext cx="730407" cy="646331"/>
            <a:chOff x="3182631" y="2262809"/>
            <a:chExt cx="586781" cy="646331"/>
          </a:xfrm>
        </p:grpSpPr>
        <p:sp>
          <p:nvSpPr>
            <p:cNvPr id="38" name="矩形 37">
              <a:extLst>
                <a:ext uri="{FF2B5EF4-FFF2-40B4-BE49-F238E27FC236}">
                  <a16:creationId xmlns:a16="http://schemas.microsoft.com/office/drawing/2014/main" id="{F77D6A9F-7286-463C-9C0B-7042DF189764}"/>
                </a:ext>
              </a:extLst>
            </p:cNvPr>
            <p:cNvSpPr/>
            <p:nvPr/>
          </p:nvSpPr>
          <p:spPr>
            <a:xfrm>
              <a:off x="3208524" y="2351974"/>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文本框 38">
              <a:extLst>
                <a:ext uri="{FF2B5EF4-FFF2-40B4-BE49-F238E27FC236}">
                  <a16:creationId xmlns:a16="http://schemas.microsoft.com/office/drawing/2014/main" id="{B83161EA-4E91-4709-8AD0-0CB6E28B8275}"/>
                </a:ext>
              </a:extLst>
            </p:cNvPr>
            <p:cNvSpPr txBox="1"/>
            <p:nvPr/>
          </p:nvSpPr>
          <p:spPr>
            <a:xfrm>
              <a:off x="3182631" y="2262809"/>
              <a:ext cx="586781" cy="640080"/>
            </a:xfrm>
            <a:prstGeom prst="rect">
              <a:avLst/>
            </a:prstGeom>
            <a:noFill/>
          </p:spPr>
          <p:txBody>
            <a:bodyPr rtlCol="0" wrap="square">
              <a:spAutoFit/>
            </a:bodyPr>
            <a:lstStyle/>
            <a:p>
              <a:r>
                <a:rPr altLang="zh-CN" lang="en-US" sz="3600">
                  <a:solidFill>
                    <a:schemeClr val="bg1"/>
                  </a:solidFill>
                  <a:cs typeface="+mn-ea"/>
                  <a:sym typeface="+mn-lt"/>
                </a:rPr>
                <a:t>01</a:t>
              </a:r>
            </a:p>
          </p:txBody>
        </p:sp>
      </p:grpSp>
      <p:sp>
        <p:nvSpPr>
          <p:cNvPr id="8" name="文本框 153">
            <a:extLst>
              <a:ext uri="{FF2B5EF4-FFF2-40B4-BE49-F238E27FC236}">
                <a16:creationId xmlns:a16="http://schemas.microsoft.com/office/drawing/2014/main" id="{A37E819C-C755-4084-A035-CDAA8C975331}"/>
              </a:ext>
            </a:extLst>
          </p:cNvPr>
          <p:cNvSpPr txBox="1"/>
          <p:nvPr/>
        </p:nvSpPr>
        <p:spPr>
          <a:xfrm>
            <a:off x="1689753" y="2605665"/>
            <a:ext cx="1797826"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defTabSz="914400" eaLnBrk="1" fontAlgn="auto" hangingPunct="1" latinLnBrk="0" lvl="0" marR="0" rtl="0">
              <a:lnSpc>
                <a:spcPct val="150000"/>
              </a:lnSpc>
              <a:buClrTx/>
              <a:buSzTx/>
              <a:defRPr/>
            </a:pPr>
            <a:r>
              <a:rPr altLang="en-US" b="0" baseline="0" cap="none" i="0" kern="1200" kumimoji="0" lang="zh-CN" noProof="0" normalizeH="0" spc="0" strike="noStrike" sz="1400" u="none">
                <a:ln>
                  <a:noFill/>
                </a:ln>
                <a:effectLst/>
                <a:uLnTx/>
                <a:uFillTx/>
                <a:cs typeface="+mn-ea"/>
                <a:sym typeface="+mn-lt"/>
              </a:rPr>
              <a:t>建立事故预防和应急救援的制度</a:t>
            </a:r>
          </a:p>
        </p:txBody>
      </p:sp>
      <p:grpSp>
        <p:nvGrpSpPr>
          <p:cNvPr id="40" name="组合 39">
            <a:extLst>
              <a:ext uri="{FF2B5EF4-FFF2-40B4-BE49-F238E27FC236}">
                <a16:creationId xmlns:a16="http://schemas.microsoft.com/office/drawing/2014/main" id="{F5DD907B-BFDA-4EB9-B92B-3AE4AF6027A9}"/>
              </a:ext>
            </a:extLst>
          </p:cNvPr>
          <p:cNvGrpSpPr/>
          <p:nvPr/>
        </p:nvGrpSpPr>
        <p:grpSpPr>
          <a:xfrm>
            <a:off x="3501793" y="2574887"/>
            <a:ext cx="832490" cy="646331"/>
            <a:chOff x="7298150" y="2264030"/>
            <a:chExt cx="668791" cy="646331"/>
          </a:xfrm>
        </p:grpSpPr>
        <p:sp>
          <p:nvSpPr>
            <p:cNvPr id="41" name="矩形 40">
              <a:extLst>
                <a:ext uri="{FF2B5EF4-FFF2-40B4-BE49-F238E27FC236}">
                  <a16:creationId xmlns:a16="http://schemas.microsoft.com/office/drawing/2014/main" id="{FA633CF0-D084-4013-9338-98550B216DF5}"/>
                </a:ext>
              </a:extLst>
            </p:cNvPr>
            <p:cNvSpPr/>
            <p:nvPr/>
          </p:nvSpPr>
          <p:spPr>
            <a:xfrm>
              <a:off x="7359287" y="2349618"/>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 name="文本框 41">
              <a:extLst>
                <a:ext uri="{FF2B5EF4-FFF2-40B4-BE49-F238E27FC236}">
                  <a16:creationId xmlns:a16="http://schemas.microsoft.com/office/drawing/2014/main" id="{CE994F92-D19F-404E-972B-10E87F9F1533}"/>
                </a:ext>
              </a:extLst>
            </p:cNvPr>
            <p:cNvSpPr txBox="1"/>
            <p:nvPr/>
          </p:nvSpPr>
          <p:spPr>
            <a:xfrm>
              <a:off x="7298150" y="2264030"/>
              <a:ext cx="668791" cy="640080"/>
            </a:xfrm>
            <a:prstGeom prst="rect">
              <a:avLst/>
            </a:prstGeom>
            <a:noFill/>
          </p:spPr>
          <p:txBody>
            <a:bodyPr rtlCol="0" wrap="square">
              <a:spAutoFit/>
            </a:bodyPr>
            <a:lstStyle/>
            <a:p>
              <a:r>
                <a:rPr altLang="zh-CN" lang="en-US" sz="3600">
                  <a:solidFill>
                    <a:schemeClr val="bg1"/>
                  </a:solidFill>
                  <a:cs typeface="+mn-ea"/>
                  <a:sym typeface="+mn-lt"/>
                </a:rPr>
                <a:t>02</a:t>
              </a:r>
            </a:p>
          </p:txBody>
        </p:sp>
      </p:grpSp>
      <p:sp>
        <p:nvSpPr>
          <p:cNvPr id="11" name="文本框 158">
            <a:extLst>
              <a:ext uri="{FF2B5EF4-FFF2-40B4-BE49-F238E27FC236}">
                <a16:creationId xmlns:a16="http://schemas.microsoft.com/office/drawing/2014/main" id="{16BFB3C0-A57C-4537-A223-001D94210200}"/>
              </a:ext>
            </a:extLst>
          </p:cNvPr>
          <p:cNvSpPr txBox="1"/>
          <p:nvPr/>
        </p:nvSpPr>
        <p:spPr>
          <a:xfrm>
            <a:off x="556540" y="3484984"/>
            <a:ext cx="2499058" cy="41148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defTabSz="914400" eaLnBrk="1" fontAlgn="auto" hangingPunct="1" latinLnBrk="0" lvl="0" marR="0" rtl="0">
              <a:lnSpc>
                <a:spcPct val="150000"/>
              </a:lnSpc>
              <a:buClrTx/>
              <a:buSzTx/>
              <a:defRPr/>
            </a:pPr>
            <a:r>
              <a:rPr altLang="en-US" b="0" baseline="0" cap="none" i="0" kern="1200" kumimoji="0" lang="zh-CN" noProof="0" normalizeH="0" spc="0" strike="noStrike" sz="1400" u="none">
                <a:ln>
                  <a:noFill/>
                </a:ln>
                <a:effectLst/>
                <a:uLnTx/>
                <a:uFillTx/>
                <a:cs typeface="+mn-ea"/>
                <a:sym typeface="+mn-lt"/>
              </a:rPr>
              <a:t>推行注册安全工程师制度</a:t>
            </a:r>
          </a:p>
        </p:txBody>
      </p:sp>
      <p:grpSp>
        <p:nvGrpSpPr>
          <p:cNvPr id="43" name="组合 42">
            <a:extLst>
              <a:ext uri="{FF2B5EF4-FFF2-40B4-BE49-F238E27FC236}">
                <a16:creationId xmlns:a16="http://schemas.microsoft.com/office/drawing/2014/main" id="{C93D2901-76DB-461B-A648-159C0A6BFD2E}"/>
              </a:ext>
            </a:extLst>
          </p:cNvPr>
          <p:cNvGrpSpPr/>
          <p:nvPr/>
        </p:nvGrpSpPr>
        <p:grpSpPr>
          <a:xfrm>
            <a:off x="3023517" y="3331096"/>
            <a:ext cx="832488" cy="646331"/>
            <a:chOff x="3175991" y="3700229"/>
            <a:chExt cx="668789" cy="646331"/>
          </a:xfrm>
        </p:grpSpPr>
        <p:sp>
          <p:nvSpPr>
            <p:cNvPr id="44" name="矩形 43">
              <a:extLst>
                <a:ext uri="{FF2B5EF4-FFF2-40B4-BE49-F238E27FC236}">
                  <a16:creationId xmlns:a16="http://schemas.microsoft.com/office/drawing/2014/main" id="{FD1AA969-2B48-43C1-A8BC-6A966F4CF9C5}"/>
                </a:ext>
              </a:extLst>
            </p:cNvPr>
            <p:cNvSpPr/>
            <p:nvPr/>
          </p:nvSpPr>
          <p:spPr>
            <a:xfrm>
              <a:off x="3225809"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文本框 44">
              <a:extLst>
                <a:ext uri="{FF2B5EF4-FFF2-40B4-BE49-F238E27FC236}">
                  <a16:creationId xmlns:a16="http://schemas.microsoft.com/office/drawing/2014/main" id="{5A5A1C5D-863C-4273-B075-677C08EC4018}"/>
                </a:ext>
              </a:extLst>
            </p:cNvPr>
            <p:cNvSpPr txBox="1"/>
            <p:nvPr/>
          </p:nvSpPr>
          <p:spPr>
            <a:xfrm>
              <a:off x="3175992" y="3700229"/>
              <a:ext cx="668789" cy="640080"/>
            </a:xfrm>
            <a:prstGeom prst="rect">
              <a:avLst/>
            </a:prstGeom>
            <a:noFill/>
          </p:spPr>
          <p:txBody>
            <a:bodyPr rtlCol="0" wrap="square">
              <a:spAutoFit/>
            </a:bodyPr>
            <a:lstStyle/>
            <a:p>
              <a:r>
                <a:rPr altLang="zh-CN" lang="en-US" sz="3600">
                  <a:solidFill>
                    <a:schemeClr val="bg1"/>
                  </a:solidFill>
                  <a:cs typeface="+mn-ea"/>
                  <a:sym typeface="+mn-lt"/>
                </a:rPr>
                <a:t>03</a:t>
              </a:r>
            </a:p>
          </p:txBody>
        </p:sp>
      </p:grpSp>
      <p:sp>
        <p:nvSpPr>
          <p:cNvPr id="15" name="文本框 159">
            <a:extLst>
              <a:ext uri="{FF2B5EF4-FFF2-40B4-BE49-F238E27FC236}">
                <a16:creationId xmlns:a16="http://schemas.microsoft.com/office/drawing/2014/main" id="{8F73F44B-C2DE-45AA-BB9A-265EB6B9D9D5}"/>
              </a:ext>
            </a:extLst>
          </p:cNvPr>
          <p:cNvSpPr txBox="1"/>
          <p:nvPr/>
        </p:nvSpPr>
        <p:spPr>
          <a:xfrm>
            <a:off x="707559" y="4286077"/>
            <a:ext cx="2790896" cy="41148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defTabSz="914400" eaLnBrk="1" fontAlgn="auto" hangingPunct="1" latinLnBrk="0" lvl="0" marR="0" rtl="0">
              <a:lnSpc>
                <a:spcPct val="150000"/>
              </a:lnSpc>
              <a:buClrTx/>
              <a:buSzTx/>
              <a:defRPr/>
            </a:pPr>
            <a:r>
              <a:rPr altLang="en-US" b="0" baseline="0" cap="none" i="0" kern="1200" kumimoji="0" lang="zh-CN" noProof="0" normalizeH="0" spc="0" strike="noStrike" sz="1400" u="none">
                <a:ln>
                  <a:noFill/>
                </a:ln>
                <a:effectLst/>
                <a:uLnTx/>
                <a:uFillTx/>
                <a:cs typeface="+mn-ea"/>
                <a:sym typeface="+mn-lt"/>
              </a:rPr>
              <a:t>推进安全生产责任保险制度</a:t>
            </a:r>
          </a:p>
        </p:txBody>
      </p:sp>
      <p:grpSp>
        <p:nvGrpSpPr>
          <p:cNvPr id="46" name="组合 45">
            <a:extLst>
              <a:ext uri="{FF2B5EF4-FFF2-40B4-BE49-F238E27FC236}">
                <a16:creationId xmlns:a16="http://schemas.microsoft.com/office/drawing/2014/main" id="{79174E11-DDC0-4E4D-9F00-A4D04AC65E28}"/>
              </a:ext>
            </a:extLst>
          </p:cNvPr>
          <p:cNvGrpSpPr/>
          <p:nvPr/>
        </p:nvGrpSpPr>
        <p:grpSpPr>
          <a:xfrm>
            <a:off x="3455144" y="4126937"/>
            <a:ext cx="802528" cy="646331"/>
            <a:chOff x="7312219" y="3680564"/>
            <a:chExt cx="644721" cy="646331"/>
          </a:xfrm>
        </p:grpSpPr>
        <p:sp>
          <p:nvSpPr>
            <p:cNvPr id="47" name="矩形 46">
              <a:extLst>
                <a:ext uri="{FF2B5EF4-FFF2-40B4-BE49-F238E27FC236}">
                  <a16:creationId xmlns:a16="http://schemas.microsoft.com/office/drawing/2014/main" id="{4B030F58-B677-49EF-91C9-8D4B715007EC}"/>
                </a:ext>
              </a:extLst>
            </p:cNvPr>
            <p:cNvSpPr/>
            <p:nvPr/>
          </p:nvSpPr>
          <p:spPr>
            <a:xfrm>
              <a:off x="7359287"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文本框 47">
              <a:extLst>
                <a:ext uri="{FF2B5EF4-FFF2-40B4-BE49-F238E27FC236}">
                  <a16:creationId xmlns:a16="http://schemas.microsoft.com/office/drawing/2014/main" id="{1503D393-8B8F-49B2-8E90-94B180794742}"/>
                </a:ext>
              </a:extLst>
            </p:cNvPr>
            <p:cNvSpPr txBox="1"/>
            <p:nvPr/>
          </p:nvSpPr>
          <p:spPr>
            <a:xfrm>
              <a:off x="7312219" y="3680564"/>
              <a:ext cx="644721" cy="640080"/>
            </a:xfrm>
            <a:prstGeom prst="rect">
              <a:avLst/>
            </a:prstGeom>
            <a:noFill/>
          </p:spPr>
          <p:txBody>
            <a:bodyPr rtlCol="0" wrap="square">
              <a:spAutoFit/>
            </a:bodyPr>
            <a:lstStyle/>
            <a:p>
              <a:r>
                <a:rPr altLang="zh-CN" lang="en-US" sz="3600">
                  <a:solidFill>
                    <a:schemeClr val="bg1"/>
                  </a:solidFill>
                  <a:cs typeface="+mn-ea"/>
                  <a:sym typeface="+mn-lt"/>
                </a:rPr>
                <a:t>04</a:t>
              </a:r>
            </a:p>
          </p:txBody>
        </p:sp>
      </p:grpSp>
      <p:sp>
        <p:nvSpPr>
          <p:cNvPr id="20" name="文本框 163">
            <a:extLst>
              <a:ext uri="{FF2B5EF4-FFF2-40B4-BE49-F238E27FC236}">
                <a16:creationId xmlns:a16="http://schemas.microsoft.com/office/drawing/2014/main" id="{D5BA5504-C27D-4EBC-949E-6C2E00CB4AD1}"/>
              </a:ext>
            </a:extLst>
          </p:cNvPr>
          <p:cNvSpPr txBox="1"/>
          <p:nvPr/>
        </p:nvSpPr>
        <p:spPr>
          <a:xfrm>
            <a:off x="1694839" y="4917353"/>
            <a:ext cx="2395829"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defTabSz="914400" eaLnBrk="1" fontAlgn="auto" hangingPunct="1" latinLnBrk="0" lvl="0" marR="0" rtl="0">
              <a:lnSpc>
                <a:spcPct val="150000"/>
              </a:lnSpc>
              <a:buClrTx/>
              <a:buSzTx/>
              <a:defRPr/>
            </a:pPr>
            <a:r>
              <a:rPr altLang="en-US" b="0" baseline="0" cap="none" i="0" kern="1200" kumimoji="0" lang="zh-CN" noProof="0" normalizeH="0" spc="0" strike="noStrike" sz="1400" u="none">
                <a:ln>
                  <a:noFill/>
                </a:ln>
                <a:effectLst/>
                <a:uLnTx/>
                <a:uFillTx/>
                <a:cs typeface="+mn-ea"/>
                <a:sym typeface="+mn-lt"/>
              </a:rPr>
              <a:t>加大对安全生产违法行为的责任追究力度</a:t>
            </a:r>
          </a:p>
        </p:txBody>
      </p:sp>
      <p:grpSp>
        <p:nvGrpSpPr>
          <p:cNvPr id="53" name="组合 52">
            <a:extLst>
              <a:ext uri="{FF2B5EF4-FFF2-40B4-BE49-F238E27FC236}">
                <a16:creationId xmlns:a16="http://schemas.microsoft.com/office/drawing/2014/main" id="{F8C152E6-6872-496F-9731-44D0E38E2EB6}"/>
              </a:ext>
            </a:extLst>
          </p:cNvPr>
          <p:cNvGrpSpPr/>
          <p:nvPr/>
        </p:nvGrpSpPr>
        <p:grpSpPr>
          <a:xfrm>
            <a:off x="4025033" y="4886575"/>
            <a:ext cx="766042" cy="646331"/>
            <a:chOff x="3175741" y="2262809"/>
            <a:chExt cx="615409" cy="646331"/>
          </a:xfrm>
        </p:grpSpPr>
        <p:sp>
          <p:nvSpPr>
            <p:cNvPr id="54" name="矩形 53">
              <a:extLst>
                <a:ext uri="{FF2B5EF4-FFF2-40B4-BE49-F238E27FC236}">
                  <a16:creationId xmlns:a16="http://schemas.microsoft.com/office/drawing/2014/main" id="{2C4B49C5-2313-479E-B921-C00866B8002E}"/>
                </a:ext>
              </a:extLst>
            </p:cNvPr>
            <p:cNvSpPr/>
            <p:nvPr/>
          </p:nvSpPr>
          <p:spPr>
            <a:xfrm>
              <a:off x="3208524" y="2351974"/>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 name="文本框 54">
              <a:extLst>
                <a:ext uri="{FF2B5EF4-FFF2-40B4-BE49-F238E27FC236}">
                  <a16:creationId xmlns:a16="http://schemas.microsoft.com/office/drawing/2014/main" id="{6C971240-FC3B-4119-A7ED-A93F577609EE}"/>
                </a:ext>
              </a:extLst>
            </p:cNvPr>
            <p:cNvSpPr txBox="1"/>
            <p:nvPr/>
          </p:nvSpPr>
          <p:spPr>
            <a:xfrm>
              <a:off x="3175742" y="2262810"/>
              <a:ext cx="615409" cy="640080"/>
            </a:xfrm>
            <a:prstGeom prst="rect">
              <a:avLst/>
            </a:prstGeom>
            <a:noFill/>
          </p:spPr>
          <p:txBody>
            <a:bodyPr rtlCol="0" wrap="square">
              <a:spAutoFit/>
            </a:bodyPr>
            <a:lstStyle/>
            <a:p>
              <a:r>
                <a:rPr altLang="zh-CN" lang="en-US" sz="3600">
                  <a:solidFill>
                    <a:schemeClr val="bg1"/>
                  </a:solidFill>
                  <a:cs typeface="+mn-ea"/>
                  <a:sym typeface="+mn-lt"/>
                </a:rPr>
                <a:t>05</a:t>
              </a:r>
            </a:p>
          </p:txBody>
        </p:sp>
      </p:grpSp>
      <p:sp>
        <p:nvSpPr>
          <p:cNvPr id="21" name="文本框 61">
            <a:extLst>
              <a:ext uri="{FF2B5EF4-FFF2-40B4-BE49-F238E27FC236}">
                <a16:creationId xmlns:a16="http://schemas.microsoft.com/office/drawing/2014/main" id="{17D55385-4D26-4C5A-ABBA-72EE4278DB06}"/>
              </a:ext>
            </a:extLst>
          </p:cNvPr>
          <p:cNvSpPr txBox="1"/>
          <p:nvPr/>
        </p:nvSpPr>
        <p:spPr>
          <a:xfrm>
            <a:off x="7483649" y="1904364"/>
            <a:ext cx="2574750" cy="41148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l" defTabSz="914400" eaLnBrk="1" fontAlgn="auto" hangingPunct="1" latinLnBrk="0" lvl="0" marR="0" rtl="0">
              <a:lnSpc>
                <a:spcPct val="150000"/>
              </a:lnSpc>
              <a:buClrTx/>
              <a:buSzTx/>
              <a:defRPr/>
            </a:pPr>
            <a:r>
              <a:rPr altLang="en-US" b="0" baseline="0" cap="none" i="0" kern="1200" kumimoji="0" lang="zh-CN" noProof="0" normalizeH="0" spc="0" strike="noStrike" sz="1400" u="none">
                <a:ln>
                  <a:noFill/>
                </a:ln>
                <a:effectLst/>
                <a:uLnTx/>
                <a:uFillTx/>
                <a:cs typeface="+mn-ea"/>
                <a:sym typeface="+mn-lt"/>
              </a:rPr>
              <a:t>坚持以人为本，推进安全发展</a:t>
            </a:r>
          </a:p>
        </p:txBody>
      </p:sp>
      <p:grpSp>
        <p:nvGrpSpPr>
          <p:cNvPr id="56" name="组合 55">
            <a:extLst>
              <a:ext uri="{FF2B5EF4-FFF2-40B4-BE49-F238E27FC236}">
                <a16:creationId xmlns:a16="http://schemas.microsoft.com/office/drawing/2014/main" id="{3EFA47C4-C9A2-4A72-9586-3A1D208D8D0B}"/>
              </a:ext>
            </a:extLst>
          </p:cNvPr>
          <p:cNvGrpSpPr/>
          <p:nvPr/>
        </p:nvGrpSpPr>
        <p:grpSpPr>
          <a:xfrm>
            <a:off x="6909645" y="1873586"/>
            <a:ext cx="832490" cy="646331"/>
            <a:chOff x="7298150" y="2264030"/>
            <a:chExt cx="668791" cy="646331"/>
          </a:xfrm>
        </p:grpSpPr>
        <p:sp>
          <p:nvSpPr>
            <p:cNvPr id="57" name="矩形 56">
              <a:extLst>
                <a:ext uri="{FF2B5EF4-FFF2-40B4-BE49-F238E27FC236}">
                  <a16:creationId xmlns:a16="http://schemas.microsoft.com/office/drawing/2014/main" id="{540998A1-4789-4A65-A0F5-DC5E050A9504}"/>
                </a:ext>
              </a:extLst>
            </p:cNvPr>
            <p:cNvSpPr/>
            <p:nvPr/>
          </p:nvSpPr>
          <p:spPr>
            <a:xfrm>
              <a:off x="7359287" y="2349618"/>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文本框 57">
              <a:extLst>
                <a:ext uri="{FF2B5EF4-FFF2-40B4-BE49-F238E27FC236}">
                  <a16:creationId xmlns:a16="http://schemas.microsoft.com/office/drawing/2014/main" id="{A62C1F70-1C43-459E-8F36-2E8265015CD9}"/>
                </a:ext>
              </a:extLst>
            </p:cNvPr>
            <p:cNvSpPr txBox="1"/>
            <p:nvPr/>
          </p:nvSpPr>
          <p:spPr>
            <a:xfrm>
              <a:off x="7298151" y="2264030"/>
              <a:ext cx="668791" cy="640080"/>
            </a:xfrm>
            <a:prstGeom prst="rect">
              <a:avLst/>
            </a:prstGeom>
            <a:noFill/>
          </p:spPr>
          <p:txBody>
            <a:bodyPr rtlCol="0" wrap="square">
              <a:spAutoFit/>
            </a:bodyPr>
            <a:lstStyle/>
            <a:p>
              <a:r>
                <a:rPr altLang="zh-CN" lang="en-US" sz="3600">
                  <a:solidFill>
                    <a:schemeClr val="bg1"/>
                  </a:solidFill>
                  <a:cs typeface="+mn-ea"/>
                  <a:sym typeface="+mn-lt"/>
                </a:rPr>
                <a:t>06</a:t>
              </a:r>
            </a:p>
          </p:txBody>
        </p:sp>
      </p:grpSp>
      <p:sp>
        <p:nvSpPr>
          <p:cNvPr id="24" name="文本框 89">
            <a:extLst>
              <a:ext uri="{FF2B5EF4-FFF2-40B4-BE49-F238E27FC236}">
                <a16:creationId xmlns:a16="http://schemas.microsoft.com/office/drawing/2014/main" id="{F9E0A2D7-7AF7-449F-BD51-685FF5062424}"/>
              </a:ext>
            </a:extLst>
          </p:cNvPr>
          <p:cNvSpPr txBox="1"/>
          <p:nvPr/>
        </p:nvSpPr>
        <p:spPr>
          <a:xfrm>
            <a:off x="8131710" y="2605665"/>
            <a:ext cx="2942156" cy="41148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l" defTabSz="914400" eaLnBrk="1" fontAlgn="auto" hangingPunct="1" latinLnBrk="0" lvl="0" marR="0" rtl="0">
              <a:lnSpc>
                <a:spcPct val="150000"/>
              </a:lnSpc>
              <a:buClrTx/>
              <a:buSzTx/>
              <a:defRPr/>
            </a:pPr>
            <a:r>
              <a:rPr altLang="en-US" b="0" baseline="0" cap="none" i="0" kern="1200" kumimoji="0" lang="zh-CN" noProof="0" normalizeH="0" spc="0" strike="noStrike" sz="1400" u="none">
                <a:ln>
                  <a:noFill/>
                </a:ln>
                <a:effectLst/>
                <a:uLnTx/>
                <a:uFillTx/>
                <a:cs typeface="+mn-ea"/>
                <a:sym typeface="+mn-lt"/>
              </a:rPr>
              <a:t>建立完善安全生产方针和工作机制</a:t>
            </a:r>
          </a:p>
        </p:txBody>
      </p:sp>
      <p:grpSp>
        <p:nvGrpSpPr>
          <p:cNvPr id="59" name="组合 58">
            <a:extLst>
              <a:ext uri="{FF2B5EF4-FFF2-40B4-BE49-F238E27FC236}">
                <a16:creationId xmlns:a16="http://schemas.microsoft.com/office/drawing/2014/main" id="{C4758490-D374-4FDA-826E-040614757EF3}"/>
              </a:ext>
            </a:extLst>
          </p:cNvPr>
          <p:cNvGrpSpPr/>
          <p:nvPr/>
        </p:nvGrpSpPr>
        <p:grpSpPr>
          <a:xfrm>
            <a:off x="7425134" y="2574887"/>
            <a:ext cx="832488" cy="646331"/>
            <a:chOff x="3175991" y="3700229"/>
            <a:chExt cx="668789" cy="646331"/>
          </a:xfrm>
        </p:grpSpPr>
        <p:sp>
          <p:nvSpPr>
            <p:cNvPr id="60" name="矩形 59">
              <a:extLst>
                <a:ext uri="{FF2B5EF4-FFF2-40B4-BE49-F238E27FC236}">
                  <a16:creationId xmlns:a16="http://schemas.microsoft.com/office/drawing/2014/main" id="{4228D095-1217-43D6-B03B-380F762FDD92}"/>
                </a:ext>
              </a:extLst>
            </p:cNvPr>
            <p:cNvSpPr/>
            <p:nvPr/>
          </p:nvSpPr>
          <p:spPr>
            <a:xfrm>
              <a:off x="3225809"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1" name="文本框 60">
              <a:extLst>
                <a:ext uri="{FF2B5EF4-FFF2-40B4-BE49-F238E27FC236}">
                  <a16:creationId xmlns:a16="http://schemas.microsoft.com/office/drawing/2014/main" id="{7BCDE33D-8AA1-4E26-9BA9-BF6202B7B8A2}"/>
                </a:ext>
              </a:extLst>
            </p:cNvPr>
            <p:cNvSpPr txBox="1"/>
            <p:nvPr/>
          </p:nvSpPr>
          <p:spPr>
            <a:xfrm>
              <a:off x="3175992" y="3700229"/>
              <a:ext cx="668789" cy="640080"/>
            </a:xfrm>
            <a:prstGeom prst="rect">
              <a:avLst/>
            </a:prstGeom>
            <a:noFill/>
          </p:spPr>
          <p:txBody>
            <a:bodyPr rtlCol="0" wrap="square">
              <a:spAutoFit/>
            </a:bodyPr>
            <a:lstStyle/>
            <a:p>
              <a:r>
                <a:rPr altLang="zh-CN" lang="en-US" sz="3600">
                  <a:solidFill>
                    <a:schemeClr val="bg1"/>
                  </a:solidFill>
                  <a:cs typeface="+mn-ea"/>
                  <a:sym typeface="+mn-lt"/>
                </a:rPr>
                <a:t>07</a:t>
              </a:r>
            </a:p>
          </p:txBody>
        </p:sp>
      </p:grpSp>
      <p:sp>
        <p:nvSpPr>
          <p:cNvPr id="33" name="文本框 117">
            <a:extLst>
              <a:ext uri="{FF2B5EF4-FFF2-40B4-BE49-F238E27FC236}">
                <a16:creationId xmlns:a16="http://schemas.microsoft.com/office/drawing/2014/main" id="{30294A78-3426-44FF-A01A-EC088D8E54FD}"/>
              </a:ext>
            </a:extLst>
          </p:cNvPr>
          <p:cNvSpPr txBox="1"/>
          <p:nvPr/>
        </p:nvSpPr>
        <p:spPr>
          <a:xfrm>
            <a:off x="7610039" y="5087131"/>
            <a:ext cx="2629336"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l" defTabSz="914400" eaLnBrk="1" fontAlgn="auto" hangingPunct="1" latinLnBrk="0" lvl="0" marR="0" rtl="0">
              <a:lnSpc>
                <a:spcPct val="150000"/>
              </a:lnSpc>
              <a:buClrTx/>
              <a:buSzTx/>
              <a:defRPr/>
            </a:pPr>
            <a:r>
              <a:rPr altLang="en-US" b="0" baseline="0" cap="none" i="0" kern="1200" kumimoji="0" lang="zh-CN" noProof="0" normalizeH="0" spc="0" strike="noStrike" sz="1400" u="none">
                <a:ln>
                  <a:noFill/>
                </a:ln>
                <a:effectLst/>
                <a:uLnTx/>
                <a:uFillTx/>
                <a:cs typeface="+mn-ea"/>
                <a:sym typeface="+mn-lt"/>
              </a:rPr>
              <a:t>进一步强化生产经营单位的安全生产主体责任</a:t>
            </a:r>
          </a:p>
        </p:txBody>
      </p:sp>
      <p:grpSp>
        <p:nvGrpSpPr>
          <p:cNvPr id="62" name="组合 61">
            <a:extLst>
              <a:ext uri="{FF2B5EF4-FFF2-40B4-BE49-F238E27FC236}">
                <a16:creationId xmlns:a16="http://schemas.microsoft.com/office/drawing/2014/main" id="{DDADF7F4-6AA8-4368-A485-74AA5D6B76C9}"/>
              </a:ext>
            </a:extLst>
          </p:cNvPr>
          <p:cNvGrpSpPr/>
          <p:nvPr/>
        </p:nvGrpSpPr>
        <p:grpSpPr>
          <a:xfrm>
            <a:off x="6927461" y="5056353"/>
            <a:ext cx="832488" cy="646331"/>
            <a:chOff x="7298702" y="3694212"/>
            <a:chExt cx="668789" cy="646331"/>
          </a:xfrm>
        </p:grpSpPr>
        <p:sp>
          <p:nvSpPr>
            <p:cNvPr id="63" name="矩形 62">
              <a:extLst>
                <a:ext uri="{FF2B5EF4-FFF2-40B4-BE49-F238E27FC236}">
                  <a16:creationId xmlns:a16="http://schemas.microsoft.com/office/drawing/2014/main" id="{6C0B819B-7910-458B-A00C-D4B7B28FAB9D}"/>
                </a:ext>
              </a:extLst>
            </p:cNvPr>
            <p:cNvSpPr/>
            <p:nvPr/>
          </p:nvSpPr>
          <p:spPr>
            <a:xfrm>
              <a:off x="7359287"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4" name="文本框 63">
              <a:extLst>
                <a:ext uri="{FF2B5EF4-FFF2-40B4-BE49-F238E27FC236}">
                  <a16:creationId xmlns:a16="http://schemas.microsoft.com/office/drawing/2014/main" id="{20726DA3-2715-441A-8F83-DE232D86EB26}"/>
                </a:ext>
              </a:extLst>
            </p:cNvPr>
            <p:cNvSpPr txBox="1"/>
            <p:nvPr/>
          </p:nvSpPr>
          <p:spPr>
            <a:xfrm>
              <a:off x="7298700" y="3694212"/>
              <a:ext cx="668789" cy="640080"/>
            </a:xfrm>
            <a:prstGeom prst="rect">
              <a:avLst/>
            </a:prstGeom>
            <a:noFill/>
          </p:spPr>
          <p:txBody>
            <a:bodyPr rtlCol="0" wrap="square">
              <a:spAutoFit/>
            </a:bodyPr>
            <a:lstStyle/>
            <a:p>
              <a:r>
                <a:rPr altLang="zh-CN" lang="en-US" sz="3600">
                  <a:solidFill>
                    <a:schemeClr val="bg1"/>
                  </a:solidFill>
                  <a:cs typeface="+mn-ea"/>
                  <a:sym typeface="+mn-lt"/>
                </a:rPr>
                <a:t>10</a:t>
              </a:r>
            </a:p>
          </p:txBody>
        </p:sp>
      </p:grpSp>
      <p:sp>
        <p:nvSpPr>
          <p:cNvPr id="30" name="文本框 4">
            <a:extLst>
              <a:ext uri="{FF2B5EF4-FFF2-40B4-BE49-F238E27FC236}">
                <a16:creationId xmlns:a16="http://schemas.microsoft.com/office/drawing/2014/main" id="{57BD2E40-412F-4BA4-9EE1-7A780040143F}"/>
              </a:ext>
            </a:extLst>
          </p:cNvPr>
          <p:cNvSpPr txBox="1"/>
          <p:nvPr/>
        </p:nvSpPr>
        <p:spPr>
          <a:xfrm>
            <a:off x="8172491" y="4113771"/>
            <a:ext cx="3400151"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l" defTabSz="914400" eaLnBrk="1" fontAlgn="auto" hangingPunct="1" latinLnBrk="0" lvl="0" marR="0" rtl="0">
              <a:lnSpc>
                <a:spcPct val="150000"/>
              </a:lnSpc>
              <a:buClrTx/>
              <a:buSzTx/>
              <a:defRPr/>
            </a:pPr>
            <a:r>
              <a:rPr altLang="en-US" b="0" baseline="0" cap="none" i="0" kern="1200" kumimoji="0" lang="zh-CN" noProof="0" normalizeH="0" spc="0" strike="noStrike" sz="1400" u="none">
                <a:ln>
                  <a:noFill/>
                </a:ln>
                <a:effectLst/>
                <a:uLnTx/>
                <a:uFillTx/>
                <a:cs typeface="+mn-ea"/>
                <a:sym typeface="+mn-lt"/>
              </a:rPr>
              <a:t>明确乡镇人民政府以及街道办事处、开发区管理机构安全生产职责</a:t>
            </a:r>
          </a:p>
        </p:txBody>
      </p:sp>
      <p:grpSp>
        <p:nvGrpSpPr>
          <p:cNvPr id="68" name="组合 67">
            <a:extLst>
              <a:ext uri="{FF2B5EF4-FFF2-40B4-BE49-F238E27FC236}">
                <a16:creationId xmlns:a16="http://schemas.microsoft.com/office/drawing/2014/main" id="{C334B042-543D-4964-A506-AA4DA9E0FD7C}"/>
              </a:ext>
            </a:extLst>
          </p:cNvPr>
          <p:cNvGrpSpPr/>
          <p:nvPr/>
        </p:nvGrpSpPr>
        <p:grpSpPr>
          <a:xfrm>
            <a:off x="7438782" y="4132189"/>
            <a:ext cx="832488" cy="646331"/>
            <a:chOff x="7298570" y="3694212"/>
            <a:chExt cx="668789" cy="646331"/>
          </a:xfrm>
        </p:grpSpPr>
        <p:sp>
          <p:nvSpPr>
            <p:cNvPr id="69" name="矩形 68">
              <a:extLst>
                <a:ext uri="{FF2B5EF4-FFF2-40B4-BE49-F238E27FC236}">
                  <a16:creationId xmlns:a16="http://schemas.microsoft.com/office/drawing/2014/main" id="{6C931330-8F09-477B-B4D8-9367199089BA}"/>
                </a:ext>
              </a:extLst>
            </p:cNvPr>
            <p:cNvSpPr/>
            <p:nvPr/>
          </p:nvSpPr>
          <p:spPr>
            <a:xfrm>
              <a:off x="7359287"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文本框 69">
              <a:extLst>
                <a:ext uri="{FF2B5EF4-FFF2-40B4-BE49-F238E27FC236}">
                  <a16:creationId xmlns:a16="http://schemas.microsoft.com/office/drawing/2014/main" id="{B1CBA934-FBA6-42FD-A59B-BC29F1BEAD50}"/>
                </a:ext>
              </a:extLst>
            </p:cNvPr>
            <p:cNvSpPr txBox="1"/>
            <p:nvPr/>
          </p:nvSpPr>
          <p:spPr>
            <a:xfrm>
              <a:off x="7298569" y="3694212"/>
              <a:ext cx="668789" cy="640080"/>
            </a:xfrm>
            <a:prstGeom prst="rect">
              <a:avLst/>
            </a:prstGeom>
            <a:noFill/>
          </p:spPr>
          <p:txBody>
            <a:bodyPr rtlCol="0" wrap="square">
              <a:spAutoFit/>
            </a:bodyPr>
            <a:lstStyle/>
            <a:p>
              <a:r>
                <a:rPr altLang="zh-CN" lang="en-US" sz="3600">
                  <a:solidFill>
                    <a:schemeClr val="bg1"/>
                  </a:solidFill>
                  <a:cs typeface="+mn-ea"/>
                  <a:sym typeface="+mn-lt"/>
                </a:rPr>
                <a:t>09</a:t>
              </a:r>
            </a:p>
          </p:txBody>
        </p:sp>
      </p:grpSp>
      <p:sp>
        <p:nvSpPr>
          <p:cNvPr id="27" name="文本框 94">
            <a:extLst>
              <a:ext uri="{FF2B5EF4-FFF2-40B4-BE49-F238E27FC236}">
                <a16:creationId xmlns:a16="http://schemas.microsoft.com/office/drawing/2014/main" id="{571B7498-4CE5-4C62-BD76-8F96416A2049}"/>
              </a:ext>
            </a:extLst>
          </p:cNvPr>
          <p:cNvSpPr txBox="1"/>
          <p:nvPr/>
        </p:nvSpPr>
        <p:spPr>
          <a:xfrm>
            <a:off x="8706875" y="3344329"/>
            <a:ext cx="2499058" cy="731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l" defTabSz="914400" eaLnBrk="1" fontAlgn="auto" hangingPunct="1" latinLnBrk="0" lvl="0" marR="0" rtl="0">
              <a:lnSpc>
                <a:spcPct val="150000"/>
              </a:lnSpc>
              <a:buClrTx/>
              <a:buSzTx/>
              <a:defRPr/>
            </a:pPr>
            <a:r>
              <a:rPr altLang="en-US" b="0" baseline="0" cap="none" i="0" kern="1200" kumimoji="0" lang="zh-CN" noProof="0" normalizeH="0" spc="0" strike="noStrike" sz="1400" u="none">
                <a:ln>
                  <a:noFill/>
                </a:ln>
                <a:effectLst/>
                <a:uLnTx/>
                <a:uFillTx/>
                <a:cs typeface="+mn-ea"/>
                <a:sym typeface="+mn-lt"/>
              </a:rPr>
              <a:t>落实“三个必须”，明确安全监管部门执法地位</a:t>
            </a:r>
          </a:p>
        </p:txBody>
      </p:sp>
      <p:grpSp>
        <p:nvGrpSpPr>
          <p:cNvPr id="71" name="组合 70">
            <a:extLst>
              <a:ext uri="{FF2B5EF4-FFF2-40B4-BE49-F238E27FC236}">
                <a16:creationId xmlns:a16="http://schemas.microsoft.com/office/drawing/2014/main" id="{952260F0-06F9-4505-BA44-AAD78394EA9E}"/>
              </a:ext>
            </a:extLst>
          </p:cNvPr>
          <p:cNvGrpSpPr/>
          <p:nvPr/>
        </p:nvGrpSpPr>
        <p:grpSpPr>
          <a:xfrm>
            <a:off x="7912747" y="3331096"/>
            <a:ext cx="832488" cy="646331"/>
            <a:chOff x="7298570" y="3694212"/>
            <a:chExt cx="668789" cy="646331"/>
          </a:xfrm>
        </p:grpSpPr>
        <p:sp>
          <p:nvSpPr>
            <p:cNvPr id="72" name="矩形 71">
              <a:extLst>
                <a:ext uri="{FF2B5EF4-FFF2-40B4-BE49-F238E27FC236}">
                  <a16:creationId xmlns:a16="http://schemas.microsoft.com/office/drawing/2014/main" id="{1FEAB35C-F21A-40C4-990A-503077D28F9A}"/>
                </a:ext>
              </a:extLst>
            </p:cNvPr>
            <p:cNvSpPr/>
            <p:nvPr/>
          </p:nvSpPr>
          <p:spPr>
            <a:xfrm>
              <a:off x="7359287"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charset="-122" panose="02010600030101010101" pitchFamily="2" typeface="宋体"/>
                <a:sym typeface="+mn-lt"/>
              </a:endParaRPr>
            </a:p>
          </p:txBody>
        </p:sp>
        <p:sp>
          <p:nvSpPr>
            <p:cNvPr id="73" name="文本框 72">
              <a:extLst>
                <a:ext uri="{FF2B5EF4-FFF2-40B4-BE49-F238E27FC236}">
                  <a16:creationId xmlns:a16="http://schemas.microsoft.com/office/drawing/2014/main" id="{46255565-E175-4583-9D22-287FBC5875C8}"/>
                </a:ext>
              </a:extLst>
            </p:cNvPr>
            <p:cNvSpPr txBox="1"/>
            <p:nvPr/>
          </p:nvSpPr>
          <p:spPr>
            <a:xfrm>
              <a:off x="7298569" y="3694212"/>
              <a:ext cx="668789" cy="640080"/>
            </a:xfrm>
            <a:prstGeom prst="rect">
              <a:avLst/>
            </a:prstGeom>
            <a:noFill/>
          </p:spPr>
          <p:txBody>
            <a:bodyPr rtlCol="0" wrap="square">
              <a:spAutoFit/>
            </a:bodyPr>
            <a:lstStyle/>
            <a:p>
              <a:r>
                <a:rPr altLang="zh-CN" lang="en-US" sz="3600">
                  <a:solidFill>
                    <a:schemeClr val="bg1"/>
                  </a:solidFill>
                  <a:cs typeface="+mn-ea"/>
                  <a:sym typeface="+mn-lt"/>
                </a:rPr>
                <a:t>08</a:t>
              </a:r>
            </a:p>
          </p:txBody>
        </p:sp>
      </p:grpSp>
      <p:sp>
        <p:nvSpPr>
          <p:cNvPr id="77" name="文本框 76">
            <a:extLst>
              <a:ext uri="{FF2B5EF4-FFF2-40B4-BE49-F238E27FC236}">
                <a16:creationId xmlns:a16="http://schemas.microsoft.com/office/drawing/2014/main" id="{477997A5-3AAF-4DE6-9B2E-5C32F266E138}"/>
              </a:ext>
            </a:extLst>
          </p:cNvPr>
          <p:cNvSpPr txBox="1"/>
          <p:nvPr/>
        </p:nvSpPr>
        <p:spPr>
          <a:xfrm>
            <a:off x="5001294" y="5047948"/>
            <a:ext cx="1724174" cy="396240"/>
          </a:xfrm>
          <a:prstGeom prst="rect">
            <a:avLst/>
          </a:prstGeom>
          <a:noFill/>
        </p:spPr>
        <p:txBody>
          <a:bodyPr wrap="square">
            <a:spAutoFit/>
          </a:bodyPr>
          <a:lstStyle/>
          <a:p>
            <a:r>
              <a:rPr altLang="en-US" lang="zh-CN" sz="2000">
                <a:cs typeface="+mn-ea"/>
                <a:sym typeface="+mn-lt"/>
              </a:rPr>
              <a:t>“十大亮点”</a:t>
            </a:r>
          </a:p>
        </p:txBody>
      </p:sp>
      <p:sp>
        <p:nvSpPr>
          <p:cNvPr id="78" name="标题 3">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新安全生产法十大亮点</a:t>
            </a:r>
          </a:p>
        </p:txBody>
      </p:sp>
    </p:spTree>
    <p:extLst>
      <p:ext uri="{BB962C8B-B14F-4D97-AF65-F5344CB8AC3E}">
        <p14:creationId val="1164205938"/>
      </p:ext>
    </p:extLst>
  </p:cSld>
  <p:clrMapOvr>
    <a:masterClrMapping/>
  </p:clrMapOvr>
  <p:transition advTm="3000" spd="slow">
    <p:cover/>
  </p:transition>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32">
            <a:extLst>
              <a:ext uri="{FF2B5EF4-FFF2-40B4-BE49-F238E27FC236}">
                <a16:creationId xmlns:a16="http://schemas.microsoft.com/office/drawing/2014/main" id="{2B547651-5C05-4DEB-AC27-3EC392463F79}"/>
              </a:ext>
            </a:extLst>
          </p:cNvPr>
          <p:cNvSpPr txBox="1"/>
          <p:nvPr/>
        </p:nvSpPr>
        <p:spPr>
          <a:xfrm>
            <a:off x="4203188" y="2061491"/>
            <a:ext cx="4179635" cy="518160"/>
          </a:xfrm>
          <a:prstGeom prst="rect">
            <a:avLst/>
          </a:prstGeom>
        </p:spPr>
        <p:txBody>
          <a:bodyPr wrap="square">
            <a:spAutoFit/>
          </a:bodyPr>
          <a:lstStyle>
            <a:defPPr>
              <a:defRPr lang="zh-CN"/>
            </a:defPPr>
            <a:lvl1pPr>
              <a:lnSpc>
                <a:spcPct val="110000"/>
              </a:lnSpc>
              <a:defRPr sz="4400">
                <a:solidFill>
                  <a:schemeClr val="accent1"/>
                </a:solidFill>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pc="-300" sz="2800">
                <a:solidFill>
                  <a:schemeClr val="tx1"/>
                </a:solidFill>
                <a:latin typeface="+mn-lt"/>
                <a:ea typeface="+mn-ea"/>
                <a:cs typeface="+mn-ea"/>
                <a:sym typeface="+mn-lt"/>
              </a:rPr>
              <a:t>“以人为本  生命至上”</a:t>
            </a:r>
          </a:p>
        </p:txBody>
      </p:sp>
      <p:sp>
        <p:nvSpPr>
          <p:cNvPr id="5" name="TextBox 6">
            <a:extLst>
              <a:ext uri="{FF2B5EF4-FFF2-40B4-BE49-F238E27FC236}">
                <a16:creationId xmlns:a16="http://schemas.microsoft.com/office/drawing/2014/main" id="{F9EA64D5-A9EE-4F56-929E-938963ED7FD6}"/>
              </a:ext>
            </a:extLst>
          </p:cNvPr>
          <p:cNvSpPr txBox="1"/>
          <p:nvPr/>
        </p:nvSpPr>
        <p:spPr>
          <a:xfrm>
            <a:off x="3850106" y="1406323"/>
            <a:ext cx="4885798" cy="518160"/>
          </a:xfrm>
          <a:prstGeom prst="rect">
            <a:avLst/>
          </a:prstGeom>
          <a:noFill/>
          <a:ln>
            <a:noFill/>
          </a:ln>
          <a:effectLst/>
        </p:spPr>
        <p:txBody>
          <a:bodyPr rtlCol="0" wrap="square">
            <a:spAutoFit/>
          </a:bodyPr>
          <a:lstStyle>
            <a:defPPr>
              <a:defRPr lang="zh-CN"/>
            </a:defPPr>
            <a:lvl1pPr>
              <a:lnSpc>
                <a:spcPct val="110000"/>
              </a:lnSpc>
              <a:defRPr i="0" spc="0" sz="3200">
                <a:ln w="19050">
                  <a:noFill/>
                </a:ln>
                <a:gradFill>
                  <a:gsLst>
                    <a:gs pos="100000">
                      <a:srgbClr val="E9BE61"/>
                    </a:gs>
                    <a:gs pos="49000">
                      <a:srgbClr val="FEEFAC"/>
                    </a:gs>
                  </a:gsLst>
                  <a:lin ang="5400000" scaled="0"/>
                </a:gradFill>
                <a:effectLst/>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2800">
                <a:solidFill>
                  <a:schemeClr val="tx1"/>
                </a:solidFill>
                <a:latin typeface="+mn-lt"/>
                <a:ea typeface="+mn-ea"/>
                <a:cs typeface="+mn-ea"/>
                <a:sym typeface="+mn-lt"/>
              </a:rPr>
              <a:t>坚持以人为本，推进安全发展</a:t>
            </a:r>
          </a:p>
        </p:txBody>
      </p:sp>
      <p:grpSp>
        <p:nvGrpSpPr>
          <p:cNvPr id="2" name="组合 1">
            <a:extLst>
              <a:ext uri="{FF2B5EF4-FFF2-40B4-BE49-F238E27FC236}">
                <a16:creationId xmlns:a16="http://schemas.microsoft.com/office/drawing/2014/main" id="{53BA3F5C-1430-4DAF-92D3-4671815538E4}"/>
              </a:ext>
            </a:extLst>
          </p:cNvPr>
          <p:cNvGrpSpPr/>
          <p:nvPr/>
        </p:nvGrpSpPr>
        <p:grpSpPr>
          <a:xfrm>
            <a:off x="1614513" y="2976926"/>
            <a:ext cx="2574661" cy="2256733"/>
            <a:chOff x="1614513" y="3523026"/>
            <a:chExt cx="2574661" cy="2256733"/>
          </a:xfrm>
        </p:grpSpPr>
        <p:sp>
          <p:nvSpPr>
            <p:cNvPr id="7" name="矩形 6">
              <a:extLst>
                <a:ext uri="{FF2B5EF4-FFF2-40B4-BE49-F238E27FC236}">
                  <a16:creationId xmlns:a16="http://schemas.microsoft.com/office/drawing/2014/main" id="{61A77740-2E63-4754-9304-409511614946}"/>
                </a:ext>
              </a:extLst>
            </p:cNvPr>
            <p:cNvSpPr/>
            <p:nvPr/>
          </p:nvSpPr>
          <p:spPr>
            <a:xfrm>
              <a:off x="1614513" y="3523026"/>
              <a:ext cx="2574661" cy="2256733"/>
            </a:xfrm>
            <a:prstGeom prst="rect">
              <a:avLst/>
            </a:prstGeom>
            <a:noFill/>
            <a:ln>
              <a:solidFill>
                <a:srgbClr val="C30F0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600">
                <a:solidFill>
                  <a:schemeClr val="tx1"/>
                </a:solidFill>
                <a:cs typeface="+mn-ea"/>
                <a:sym typeface="+mn-lt"/>
              </a:endParaRPr>
            </a:p>
          </p:txBody>
        </p:sp>
        <p:sp>
          <p:nvSpPr>
            <p:cNvPr id="8" name="TextBox 76">
              <a:extLst>
                <a:ext uri="{FF2B5EF4-FFF2-40B4-BE49-F238E27FC236}">
                  <a16:creationId xmlns:a16="http://schemas.microsoft.com/office/drawing/2014/main" id="{D34FCB06-B40A-4EF6-A2FA-8551B49CD3DD}"/>
                </a:ext>
              </a:extLst>
            </p:cNvPr>
            <p:cNvSpPr txBox="1"/>
            <p:nvPr/>
          </p:nvSpPr>
          <p:spPr>
            <a:xfrm>
              <a:off x="1856529" y="3626443"/>
              <a:ext cx="2226823" cy="2011680"/>
            </a:xfrm>
            <a:prstGeom prst="rect">
              <a:avLst/>
            </a:prstGeom>
          </p:spPr>
          <p:txBody>
            <a:bodyPr wrap="square">
              <a:spAutoFit/>
            </a:bodyPr>
            <a:lstStyle>
              <a:defPPr>
                <a:defRPr lang="zh-CN"/>
              </a:defPPr>
              <a:lvl1pPr indent="-285750" lvl="0" marL="391795">
                <a:buClr>
                  <a:schemeClr val="accent1"/>
                </a:buClr>
                <a:buFont charset="0" panose="020b0604020202020204" pitchFamily="34" typeface="Arial"/>
                <a:buChar char="•"/>
                <a:defRPr sz="1600">
                  <a:solidFill>
                    <a:prstClr val="black"/>
                  </a:solidFill>
                  <a:latin charset="-122" panose="00000500000000000000" pitchFamily="2" typeface="字魂58号-创中黑"/>
                  <a:ea charset="-122" panose="00000500000000000000" pitchFamily="2" typeface="字魂58号-创中黑"/>
                  <a:cs typeface="+mn-ea"/>
                </a:defRPr>
              </a:lvl1pPr>
            </a:lstStyle>
            <a:p>
              <a:pPr indent="0" marL="106045">
                <a:lnSpc>
                  <a:spcPct val="150000"/>
                </a:lnSpc>
                <a:buNone/>
              </a:pPr>
              <a:r>
                <a:rPr altLang="en-US" lang="zh-CN" sz="1400">
                  <a:solidFill>
                    <a:schemeClr val="tx1"/>
                  </a:solidFill>
                  <a:latin typeface="+mn-lt"/>
                  <a:ea typeface="+mn-ea"/>
                  <a:sym typeface="+mn-lt"/>
                </a:rPr>
                <a:t>新法提出安全生产工作应当以人为本，充分体现了习近平总书记等中央领导同志近一年来关于安全生产工作一系列重要指示精神</a:t>
              </a:r>
            </a:p>
          </p:txBody>
        </p:sp>
      </p:grpSp>
      <p:grpSp>
        <p:nvGrpSpPr>
          <p:cNvPr id="19" name="组合 18">
            <a:extLst>
              <a:ext uri="{FF2B5EF4-FFF2-40B4-BE49-F238E27FC236}">
                <a16:creationId xmlns:a16="http://schemas.microsoft.com/office/drawing/2014/main" id="{2E5FFC15-C9F9-4256-A70D-CC6A5C485224}"/>
              </a:ext>
            </a:extLst>
          </p:cNvPr>
          <p:cNvGrpSpPr/>
          <p:nvPr/>
        </p:nvGrpSpPr>
        <p:grpSpPr>
          <a:xfrm>
            <a:off x="1218499" y="3070344"/>
            <a:ext cx="743649" cy="646331"/>
            <a:chOff x="3203037" y="2262809"/>
            <a:chExt cx="549337" cy="646331"/>
          </a:xfrm>
        </p:grpSpPr>
        <p:sp>
          <p:nvSpPr>
            <p:cNvPr id="20" name="矩形 19">
              <a:extLst>
                <a:ext uri="{FF2B5EF4-FFF2-40B4-BE49-F238E27FC236}">
                  <a16:creationId xmlns:a16="http://schemas.microsoft.com/office/drawing/2014/main" id="{06FBA9A3-A98F-4EEA-9F7E-2ECC6304F05D}"/>
                </a:ext>
              </a:extLst>
            </p:cNvPr>
            <p:cNvSpPr/>
            <p:nvPr/>
          </p:nvSpPr>
          <p:spPr>
            <a:xfrm>
              <a:off x="3208524" y="2351974"/>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文本框 20">
              <a:extLst>
                <a:ext uri="{FF2B5EF4-FFF2-40B4-BE49-F238E27FC236}">
                  <a16:creationId xmlns:a16="http://schemas.microsoft.com/office/drawing/2014/main" id="{BDC05DAF-C679-455D-AED4-9D0197B4986F}"/>
                </a:ext>
              </a:extLst>
            </p:cNvPr>
            <p:cNvSpPr txBox="1"/>
            <p:nvPr/>
          </p:nvSpPr>
          <p:spPr>
            <a:xfrm>
              <a:off x="3203037" y="2262810"/>
              <a:ext cx="549337" cy="640080"/>
            </a:xfrm>
            <a:prstGeom prst="rect">
              <a:avLst/>
            </a:prstGeom>
            <a:noFill/>
          </p:spPr>
          <p:txBody>
            <a:bodyPr rtlCol="0" wrap="square">
              <a:spAutoFit/>
            </a:bodyPr>
            <a:lstStyle/>
            <a:p>
              <a:r>
                <a:rPr altLang="zh-CN" lang="en-US" sz="3600">
                  <a:solidFill>
                    <a:schemeClr val="bg1"/>
                  </a:solidFill>
                  <a:cs typeface="+mn-ea"/>
                  <a:sym typeface="+mn-lt"/>
                </a:rPr>
                <a:t>01</a:t>
              </a:r>
            </a:p>
          </p:txBody>
        </p:sp>
      </p:grpSp>
      <p:grpSp>
        <p:nvGrpSpPr>
          <p:cNvPr id="17" name="组合 16">
            <a:extLst>
              <a:ext uri="{FF2B5EF4-FFF2-40B4-BE49-F238E27FC236}">
                <a16:creationId xmlns:a16="http://schemas.microsoft.com/office/drawing/2014/main" id="{F1B45FFB-E8B7-48EC-B55D-6AB38A2C0262}"/>
              </a:ext>
            </a:extLst>
          </p:cNvPr>
          <p:cNvGrpSpPr/>
          <p:nvPr/>
        </p:nvGrpSpPr>
        <p:grpSpPr>
          <a:xfrm>
            <a:off x="5186923" y="2983028"/>
            <a:ext cx="2574661" cy="2451806"/>
            <a:chOff x="4500377" y="3523026"/>
            <a:chExt cx="2574661" cy="2451806"/>
          </a:xfrm>
        </p:grpSpPr>
        <p:sp>
          <p:nvSpPr>
            <p:cNvPr id="11" name="TextBox 76">
              <a:extLst>
                <a:ext uri="{FF2B5EF4-FFF2-40B4-BE49-F238E27FC236}">
                  <a16:creationId xmlns:a16="http://schemas.microsoft.com/office/drawing/2014/main" id="{582B9022-8693-4977-B47B-76E00750EF4F}"/>
                </a:ext>
              </a:extLst>
            </p:cNvPr>
            <p:cNvSpPr txBox="1"/>
            <p:nvPr/>
          </p:nvSpPr>
          <p:spPr>
            <a:xfrm>
              <a:off x="4571035" y="3620341"/>
              <a:ext cx="2504003" cy="2331720"/>
            </a:xfrm>
            <a:prstGeom prst="rect">
              <a:avLst/>
            </a:prstGeom>
          </p:spPr>
          <p:txBody>
            <a:bodyPr wrap="square">
              <a:spAutoFit/>
            </a:bodyPr>
            <a:lstStyle>
              <a:defPPr>
                <a:defRPr lang="zh-CN"/>
              </a:defPPr>
              <a:lvl1pPr indent="-285750" lvl="0" marL="391795">
                <a:buClr>
                  <a:schemeClr val="accent1"/>
                </a:buClr>
                <a:buFont charset="0" panose="020b0604020202020204" pitchFamily="34" typeface="Arial"/>
                <a:buChar char="•"/>
                <a:defRPr sz="1600">
                  <a:solidFill>
                    <a:prstClr val="black"/>
                  </a:solidFill>
                  <a:latin charset="-122" panose="00000500000000000000" pitchFamily="2" typeface="字魂58号-创中黑"/>
                  <a:ea charset="-122" panose="00000500000000000000" pitchFamily="2" typeface="字魂58号-创中黑"/>
                  <a:cs typeface="+mn-ea"/>
                </a:defRPr>
              </a:lvl1pPr>
            </a:lstStyle>
            <a:p>
              <a:pPr indent="0" marL="106045">
                <a:lnSpc>
                  <a:spcPct val="150000"/>
                </a:lnSpc>
                <a:buNone/>
              </a:pPr>
              <a:r>
                <a:rPr altLang="en-US" lang="zh-CN" sz="1400">
                  <a:solidFill>
                    <a:schemeClr val="tx1"/>
                  </a:solidFill>
                  <a:latin typeface="+mn-lt"/>
                  <a:ea typeface="+mn-ea"/>
                  <a:sym typeface="+mn-lt"/>
                </a:rPr>
                <a:t>对于坚守发展决不能以牺牲人的生命为代价这条红线，牢固树立以人为本、生命至上的理念，正确处理重大险情和事故应急救援中“保财产”还是“保人命”问题，具有重大意义</a:t>
              </a:r>
            </a:p>
          </p:txBody>
        </p:sp>
        <p:sp>
          <p:nvSpPr>
            <p:cNvPr id="15" name="矩形 14">
              <a:extLst>
                <a:ext uri="{FF2B5EF4-FFF2-40B4-BE49-F238E27FC236}">
                  <a16:creationId xmlns:a16="http://schemas.microsoft.com/office/drawing/2014/main" id="{67ABAD69-1730-47BC-A8C2-3C0694B17D2D}"/>
                </a:ext>
              </a:extLst>
            </p:cNvPr>
            <p:cNvSpPr/>
            <p:nvPr/>
          </p:nvSpPr>
          <p:spPr>
            <a:xfrm>
              <a:off x="4500377" y="3523026"/>
              <a:ext cx="2574661" cy="2451806"/>
            </a:xfrm>
            <a:prstGeom prst="rect">
              <a:avLst/>
            </a:prstGeom>
            <a:noFill/>
            <a:ln>
              <a:solidFill>
                <a:srgbClr val="C30F0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600">
                <a:solidFill>
                  <a:schemeClr val="tx1"/>
                </a:solidFill>
                <a:cs typeface="+mn-ea"/>
                <a:sym typeface="+mn-lt"/>
              </a:endParaRPr>
            </a:p>
          </p:txBody>
        </p:sp>
      </p:grpSp>
      <p:grpSp>
        <p:nvGrpSpPr>
          <p:cNvPr id="22" name="组合 21">
            <a:extLst>
              <a:ext uri="{FF2B5EF4-FFF2-40B4-BE49-F238E27FC236}">
                <a16:creationId xmlns:a16="http://schemas.microsoft.com/office/drawing/2014/main" id="{DB44F22D-0A99-4939-BE1C-9FC13A044E28}"/>
              </a:ext>
            </a:extLst>
          </p:cNvPr>
          <p:cNvGrpSpPr/>
          <p:nvPr/>
        </p:nvGrpSpPr>
        <p:grpSpPr>
          <a:xfrm>
            <a:off x="4686489" y="3073922"/>
            <a:ext cx="905357" cy="646331"/>
            <a:chOff x="7298150" y="2264030"/>
            <a:chExt cx="668791" cy="646331"/>
          </a:xfrm>
        </p:grpSpPr>
        <p:sp>
          <p:nvSpPr>
            <p:cNvPr id="23" name="矩形 22">
              <a:extLst>
                <a:ext uri="{FF2B5EF4-FFF2-40B4-BE49-F238E27FC236}">
                  <a16:creationId xmlns:a16="http://schemas.microsoft.com/office/drawing/2014/main" id="{1A3A556B-3C25-4E0B-B52D-2E8AFD55AC90}"/>
                </a:ext>
              </a:extLst>
            </p:cNvPr>
            <p:cNvSpPr/>
            <p:nvPr/>
          </p:nvSpPr>
          <p:spPr>
            <a:xfrm>
              <a:off x="7359287" y="2349618"/>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文本框 23">
              <a:extLst>
                <a:ext uri="{FF2B5EF4-FFF2-40B4-BE49-F238E27FC236}">
                  <a16:creationId xmlns:a16="http://schemas.microsoft.com/office/drawing/2014/main" id="{FDC30675-DCDE-4FEE-ADDC-01BAF101B09F}"/>
                </a:ext>
              </a:extLst>
            </p:cNvPr>
            <p:cNvSpPr txBox="1"/>
            <p:nvPr/>
          </p:nvSpPr>
          <p:spPr>
            <a:xfrm>
              <a:off x="7298151" y="2264031"/>
              <a:ext cx="668791" cy="640080"/>
            </a:xfrm>
            <a:prstGeom prst="rect">
              <a:avLst/>
            </a:prstGeom>
            <a:noFill/>
          </p:spPr>
          <p:txBody>
            <a:bodyPr rtlCol="0" wrap="square">
              <a:spAutoFit/>
            </a:bodyPr>
            <a:lstStyle/>
            <a:p>
              <a:r>
                <a:rPr altLang="zh-CN" lang="en-US" sz="3600">
                  <a:solidFill>
                    <a:schemeClr val="bg1"/>
                  </a:solidFill>
                  <a:cs typeface="+mn-ea"/>
                  <a:sym typeface="+mn-lt"/>
                </a:rPr>
                <a:t>02</a:t>
              </a:r>
            </a:p>
          </p:txBody>
        </p:sp>
      </p:grpSp>
      <p:grpSp>
        <p:nvGrpSpPr>
          <p:cNvPr id="18" name="组合 17">
            <a:extLst>
              <a:ext uri="{FF2B5EF4-FFF2-40B4-BE49-F238E27FC236}">
                <a16:creationId xmlns:a16="http://schemas.microsoft.com/office/drawing/2014/main" id="{C5A1CC27-49D5-4E0F-BF79-96F58518F89D}"/>
              </a:ext>
            </a:extLst>
          </p:cNvPr>
          <p:cNvGrpSpPr/>
          <p:nvPr/>
        </p:nvGrpSpPr>
        <p:grpSpPr>
          <a:xfrm>
            <a:off x="8623140" y="2976926"/>
            <a:ext cx="2574661" cy="2256733"/>
            <a:chOff x="8623140" y="3523026"/>
            <a:chExt cx="2574661" cy="2256733"/>
          </a:xfrm>
        </p:grpSpPr>
        <p:sp>
          <p:nvSpPr>
            <p:cNvPr id="14" name="TextBox 76">
              <a:extLst>
                <a:ext uri="{FF2B5EF4-FFF2-40B4-BE49-F238E27FC236}">
                  <a16:creationId xmlns:a16="http://schemas.microsoft.com/office/drawing/2014/main" id="{0F5E3B6E-F0B3-4225-8AED-27F564DE3DE8}"/>
                </a:ext>
              </a:extLst>
            </p:cNvPr>
            <p:cNvSpPr txBox="1"/>
            <p:nvPr/>
          </p:nvSpPr>
          <p:spPr>
            <a:xfrm>
              <a:off x="8735904" y="3616444"/>
              <a:ext cx="2461897" cy="2011680"/>
            </a:xfrm>
            <a:prstGeom prst="rect">
              <a:avLst/>
            </a:prstGeom>
          </p:spPr>
          <p:txBody>
            <a:bodyPr wrap="square">
              <a:spAutoFit/>
            </a:bodyPr>
            <a:lstStyle>
              <a:defPPr>
                <a:defRPr lang="zh-CN"/>
              </a:defPPr>
              <a:lvl1pPr indent="-285750" lvl="0" marL="391795">
                <a:buClr>
                  <a:schemeClr val="accent1"/>
                </a:buClr>
                <a:buFont charset="0" panose="020b0604020202020204" pitchFamily="34" typeface="Arial"/>
                <a:buChar char="•"/>
                <a:defRPr sz="1600">
                  <a:solidFill>
                    <a:prstClr val="black"/>
                  </a:solidFill>
                  <a:latin charset="-122" panose="00000500000000000000" pitchFamily="2" typeface="字魂58号-创中黑"/>
                  <a:ea charset="-122" panose="00000500000000000000" pitchFamily="2" typeface="字魂58号-创中黑"/>
                  <a:cs typeface="+mn-ea"/>
                </a:defRPr>
              </a:lvl1pPr>
            </a:lstStyle>
            <a:p>
              <a:pPr indent="0" marL="106045">
                <a:lnSpc>
                  <a:spcPct val="150000"/>
                </a:lnSpc>
                <a:buNone/>
              </a:pPr>
              <a:r>
                <a:rPr altLang="en-US" lang="zh-CN" sz="1400">
                  <a:solidFill>
                    <a:schemeClr val="tx1"/>
                  </a:solidFill>
                  <a:latin typeface="+mn-lt"/>
                  <a:ea typeface="+mn-ea"/>
                  <a:sym typeface="+mn-lt"/>
                </a:rPr>
                <a:t>为强化安全生产工作的重要地位，明确安全生产在国民经济和社会发展中的重要地位，推进安全生产形势持续稳定好转，新法将坚持安全发展写入了总则</a:t>
              </a:r>
            </a:p>
          </p:txBody>
        </p:sp>
        <p:sp>
          <p:nvSpPr>
            <p:cNvPr id="16" name="矩形 15">
              <a:extLst>
                <a:ext uri="{FF2B5EF4-FFF2-40B4-BE49-F238E27FC236}">
                  <a16:creationId xmlns:a16="http://schemas.microsoft.com/office/drawing/2014/main" id="{225474E4-8462-4F1A-8563-70242753BBCC}"/>
                </a:ext>
              </a:extLst>
            </p:cNvPr>
            <p:cNvSpPr/>
            <p:nvPr/>
          </p:nvSpPr>
          <p:spPr>
            <a:xfrm>
              <a:off x="8623140" y="3523026"/>
              <a:ext cx="2574661" cy="2256733"/>
            </a:xfrm>
            <a:prstGeom prst="rect">
              <a:avLst/>
            </a:prstGeom>
            <a:noFill/>
            <a:ln>
              <a:solidFill>
                <a:srgbClr val="C30F0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600">
                <a:solidFill>
                  <a:schemeClr val="tx1"/>
                </a:solidFill>
                <a:cs typeface="+mn-ea"/>
                <a:sym typeface="+mn-lt"/>
              </a:endParaRPr>
            </a:p>
          </p:txBody>
        </p:sp>
      </p:grpSp>
      <p:grpSp>
        <p:nvGrpSpPr>
          <p:cNvPr id="25" name="组合 24">
            <a:extLst>
              <a:ext uri="{FF2B5EF4-FFF2-40B4-BE49-F238E27FC236}">
                <a16:creationId xmlns:a16="http://schemas.microsoft.com/office/drawing/2014/main" id="{9FA68CA8-3A1F-403C-969A-D3504C3034D5}"/>
              </a:ext>
            </a:extLst>
          </p:cNvPr>
          <p:cNvGrpSpPr/>
          <p:nvPr/>
        </p:nvGrpSpPr>
        <p:grpSpPr>
          <a:xfrm>
            <a:off x="8132361" y="3081088"/>
            <a:ext cx="905354" cy="646331"/>
            <a:chOff x="3175991" y="3700229"/>
            <a:chExt cx="668789" cy="646331"/>
          </a:xfrm>
        </p:grpSpPr>
        <p:sp>
          <p:nvSpPr>
            <p:cNvPr id="26" name="矩形 25">
              <a:extLst>
                <a:ext uri="{FF2B5EF4-FFF2-40B4-BE49-F238E27FC236}">
                  <a16:creationId xmlns:a16="http://schemas.microsoft.com/office/drawing/2014/main" id="{6262A699-C47E-42AA-8D02-3BBA3F142658}"/>
                </a:ext>
              </a:extLst>
            </p:cNvPr>
            <p:cNvSpPr/>
            <p:nvPr/>
          </p:nvSpPr>
          <p:spPr>
            <a:xfrm>
              <a:off x="3225809" y="3782229"/>
              <a:ext cx="468000" cy="468000"/>
            </a:xfrm>
            <a:prstGeom prst="rect">
              <a:avLst/>
            </a:prstGeom>
            <a:solidFill>
              <a:srgbClr val="C30F0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文本框 26">
              <a:extLst>
                <a:ext uri="{FF2B5EF4-FFF2-40B4-BE49-F238E27FC236}">
                  <a16:creationId xmlns:a16="http://schemas.microsoft.com/office/drawing/2014/main" id="{0725E91D-EF78-4423-AF4A-E9DC06F20D94}"/>
                </a:ext>
              </a:extLst>
            </p:cNvPr>
            <p:cNvSpPr txBox="1"/>
            <p:nvPr/>
          </p:nvSpPr>
          <p:spPr>
            <a:xfrm>
              <a:off x="3175990" y="3700230"/>
              <a:ext cx="668789" cy="640080"/>
            </a:xfrm>
            <a:prstGeom prst="rect">
              <a:avLst/>
            </a:prstGeom>
            <a:noFill/>
          </p:spPr>
          <p:txBody>
            <a:bodyPr rtlCol="0" wrap="square">
              <a:spAutoFit/>
            </a:bodyPr>
            <a:lstStyle/>
            <a:p>
              <a:r>
                <a:rPr altLang="zh-CN" lang="en-US" sz="3600">
                  <a:solidFill>
                    <a:schemeClr val="bg1"/>
                  </a:solidFill>
                  <a:cs typeface="+mn-ea"/>
                  <a:sym typeface="+mn-lt"/>
                </a:rPr>
                <a:t>03</a:t>
              </a:r>
            </a:p>
          </p:txBody>
        </p:sp>
      </p:grpSp>
      <p:sp>
        <p:nvSpPr>
          <p:cNvPr id="31" name="标题 3">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新安全生产法十大亮点</a:t>
            </a:r>
          </a:p>
        </p:txBody>
      </p:sp>
    </p:spTree>
    <p:extLst>
      <p:ext uri="{BB962C8B-B14F-4D97-AF65-F5344CB8AC3E}">
        <p14:creationId val="1342983074"/>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37">
                                  <p:stCondLst>
                                    <p:cond delay="0"/>
                                  </p:stCondLst>
                                  <p:childTnLst>
                                    <p:set>
                                      <p:cBhvr>
                                        <p:cTn dur="1" fill="hold" id="6">
                                          <p:stCondLst>
                                            <p:cond delay="0"/>
                                          </p:stCondLst>
                                        </p:cTn>
                                        <p:tgtEl>
                                          <p:spTgt spid="5"/>
                                        </p:tgtEl>
                                        <p:attrNameLst>
                                          <p:attrName>style.visibility</p:attrName>
                                        </p:attrNameLst>
                                      </p:cBhvr>
                                      <p:to>
                                        <p:strVal val="visible"/>
                                      </p:to>
                                    </p:set>
                                    <p:animEffect filter="barn(outVertical)" transition="in">
                                      <p:cBhvr>
                                        <p:cTn dur="500" id="7"/>
                                        <p:tgtEl>
                                          <p:spTgt spid="5"/>
                                        </p:tgtEl>
                                      </p:cBhvr>
                                    </p:animEffect>
                                  </p:childTnLst>
                                </p:cTn>
                              </p:par>
                              <p:par>
                                <p:cTn fill="hold" grpId="0" id="8" nodeType="withEffect" presetClass="entr" presetID="16" presetSubtype="37">
                                  <p:stCondLst>
                                    <p:cond delay="0"/>
                                  </p:stCondLst>
                                  <p:childTnLst>
                                    <p:set>
                                      <p:cBhvr>
                                        <p:cTn dur="1" fill="hold" id="9">
                                          <p:stCondLst>
                                            <p:cond delay="0"/>
                                          </p:stCondLst>
                                        </p:cTn>
                                        <p:tgtEl>
                                          <p:spTgt spid="3"/>
                                        </p:tgtEl>
                                        <p:attrNameLst>
                                          <p:attrName>style.visibility</p:attrName>
                                        </p:attrNameLst>
                                      </p:cBhvr>
                                      <p:to>
                                        <p:strVal val="visible"/>
                                      </p:to>
                                    </p:set>
                                    <p:animEffect filter="barn(outVertical)" transition="in">
                                      <p:cBhvr>
                                        <p:cTn dur="500" id="10"/>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7E20B459-2D83-4712-98F7-6BABE751BF22}"/>
              </a:ext>
            </a:extLst>
          </p:cNvPr>
          <p:cNvPicPr>
            <a:picLocks noChangeAspect="1"/>
          </p:cNvPicPr>
          <p:nvPr/>
        </p:nvPicPr>
        <p:blipFill>
          <a:blip r:embed="rId2">
            <a:extLst>
              <a:ext uri="{28A0092B-C50C-407E-A947-70E740481C1C}">
                <a14:useLocalDpi val="0"/>
              </a:ext>
            </a:extLst>
          </a:blip>
          <a:stretch>
            <a:fillRect/>
          </a:stretch>
        </p:blipFill>
        <p:spPr>
          <a:xfrm>
            <a:off x="0" y="0"/>
            <a:ext cx="12192000" cy="6858000"/>
          </a:xfrm>
          <a:prstGeom prst="rect">
            <a:avLst/>
          </a:prstGeom>
        </p:spPr>
      </p:pic>
      <p:sp>
        <p:nvSpPr>
          <p:cNvPr id="12" name="PA-矩形 4">
            <a:extLst>
              <a:ext uri="{FF2B5EF4-FFF2-40B4-BE49-F238E27FC236}">
                <a16:creationId xmlns:a16="http://schemas.microsoft.com/office/drawing/2014/main" id="{BD4BB915-9750-43A2-8931-D183E7D8E4D9}"/>
              </a:ext>
            </a:extLst>
          </p:cNvPr>
          <p:cNvSpPr txBox="1">
            <a:spLocks noChangeArrowheads="1"/>
          </p:cNvSpPr>
          <p:nvPr/>
        </p:nvSpPr>
        <p:spPr bwMode="auto">
          <a:xfrm>
            <a:off x="6527800" y="4230376"/>
            <a:ext cx="1757778" cy="34805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09" compatLnSpc="1" lIns="91419" numCol="1" rIns="91419" tIns="45709"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defTabSz="914400" eaLnBrk="1" fontAlgn="base" hangingPunct="1" indent="0" latinLnBrk="0" lvl="0" marL="0" marR="0">
              <a:buClrTx/>
              <a:buSzTx/>
              <a:buFontTx/>
              <a:buNone/>
              <a:defRPr/>
            </a:pPr>
            <a:r>
              <a:rPr altLang="en-US" b="0" kern="0" lang="zh-CN" sz="1400">
                <a:solidFill>
                  <a:schemeClr val="tx1"/>
                </a:solidFill>
                <a:latin typeface="+mn-lt"/>
                <a:ea typeface="+mn-ea"/>
                <a:cs typeface="+mn-ea"/>
                <a:sym typeface="+mn-lt"/>
              </a:rPr>
              <a:t>主讲人：优页PPT</a:t>
            </a:r>
          </a:p>
        </p:txBody>
      </p:sp>
      <p:sp>
        <p:nvSpPr>
          <p:cNvPr id="13" name="PA-矩形 4">
            <a:extLst>
              <a:ext uri="{FF2B5EF4-FFF2-40B4-BE49-F238E27FC236}">
                <a16:creationId xmlns:a16="http://schemas.microsoft.com/office/drawing/2014/main" id="{37E11608-B3CA-4E9B-9564-6EB28453F607}"/>
              </a:ext>
            </a:extLst>
          </p:cNvPr>
          <p:cNvSpPr txBox="1">
            <a:spLocks noChangeArrowheads="1"/>
          </p:cNvSpPr>
          <p:nvPr/>
        </p:nvSpPr>
        <p:spPr bwMode="auto">
          <a:xfrm>
            <a:off x="8108849" y="4230376"/>
            <a:ext cx="1552823" cy="34143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09" compatLnSpc="1" lIns="91419" numCol="1" rIns="91419" tIns="45709"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fontAlgn="base" lvl="0">
              <a:defRPr/>
            </a:pPr>
            <a:r>
              <a:rPr altLang="en-US" b="0" kern="0" lang="zh-CN" sz="1400">
                <a:solidFill>
                  <a:schemeClr val="tx1"/>
                </a:solidFill>
                <a:latin typeface="+mn-lt"/>
                <a:ea typeface="+mn-ea"/>
                <a:cs typeface="+mn-ea"/>
                <a:sym typeface="+mn-lt"/>
              </a:rPr>
              <a:t>时间：20XX</a:t>
            </a:r>
          </a:p>
        </p:txBody>
      </p:sp>
      <p:sp>
        <p:nvSpPr>
          <p:cNvPr id="14" name="文本框 37">
            <a:extLst>
              <a:ext uri="{FF2B5EF4-FFF2-40B4-BE49-F238E27FC236}">
                <a16:creationId xmlns:a16="http://schemas.microsoft.com/office/drawing/2014/main" id="{19B8CA8C-9B65-4C96-9314-B065CC5C8E25}"/>
              </a:ext>
            </a:extLst>
          </p:cNvPr>
          <p:cNvSpPr txBox="1"/>
          <p:nvPr/>
        </p:nvSpPr>
        <p:spPr>
          <a:xfrm>
            <a:off x="1786174" y="1534431"/>
            <a:ext cx="6659880" cy="1432560"/>
          </a:xfrm>
          <a:prstGeom prst="rect">
            <a:avLst/>
          </a:prstGeom>
        </p:spPr>
        <p:txBody>
          <a:bodyPr wrap="none">
            <a:spAutoFit/>
          </a:bodyPr>
          <a:lstStyle>
            <a:defPPr>
              <a:defRPr lang="zh-CN"/>
            </a:defPPr>
            <a:lvl1pPr algn="ctr" defTabSz="609600" fontAlgn="auto" indent="0" lvl="0" marR="0">
              <a:lnSpc>
                <a:spcPct val="100000"/>
              </a:lnSpc>
              <a:spcBef>
                <a:spcPct val="0"/>
              </a:spcBef>
              <a:spcAft>
                <a:spcPct val="0"/>
              </a:spcAft>
              <a:buClrTx/>
              <a:buSzTx/>
              <a:buFontTx/>
              <a:buNone/>
              <a:defRPr b="1" baseline="0" cap="none" i="0" kumimoji="0" normalizeH="0" spc="0" strike="noStrike" sz="8000" u="none">
                <a:ln w="19050">
                  <a:solidFill>
                    <a:prstClr val="white"/>
                  </a:solidFill>
                </a:ln>
                <a:gradFill flip="none" rotWithShape="1">
                  <a:gsLst>
                    <a:gs pos="0">
                      <a:srgbClr val="E57E20"/>
                    </a:gs>
                    <a:gs pos="71000">
                      <a:srgbClr val="D83417"/>
                    </a:gs>
                  </a:gsLst>
                  <a:lin ang="5400000" scaled="1"/>
                </a:gradFill>
                <a:effectLst>
                  <a:outerShdw algn="tl" blurRad="38100" dir="2700000" dist="38100">
                    <a:srgbClr val="000000">
                      <a:alpha val="43137"/>
                    </a:srgbClr>
                  </a:outerShdw>
                </a:effectLst>
                <a:uLnTx/>
                <a:uFillTx/>
                <a:latin charset="-122" panose="020b0503020204020204" pitchFamily="34" typeface="微软雅黑"/>
                <a:ea charset="-122" panose="020b0503020204020204" pitchFamily="34" typeface="微软雅黑"/>
              </a:defRPr>
            </a:lvl1pPr>
          </a:lstStyle>
          <a:p>
            <a:pPr algn="l"/>
            <a:r>
              <a:rPr altLang="en-US" b="0" lang="zh-CN" spc="-300" sz="8800">
                <a:ln w="19050">
                  <a:noFill/>
                </a:ln>
                <a:solidFill>
                  <a:srgbClr val="C2191F"/>
                </a:solidFill>
                <a:latin charset="-122" panose="02000000000000000000" pitchFamily="2" typeface="方正粗黑宋简体"/>
                <a:ea charset="-122" panose="02000000000000000000" pitchFamily="2" typeface="方正粗黑宋简体"/>
                <a:cs typeface="+mn-ea"/>
                <a:sym typeface="+mn-lt"/>
              </a:rPr>
              <a:t>消除事故隐患</a:t>
            </a:r>
          </a:p>
        </p:txBody>
      </p:sp>
      <p:sp>
        <p:nvSpPr>
          <p:cNvPr id="15" name="文本框 15">
            <a:extLst>
              <a:ext uri="{FF2B5EF4-FFF2-40B4-BE49-F238E27FC236}">
                <a16:creationId xmlns:a16="http://schemas.microsoft.com/office/drawing/2014/main" id="{EC5CB308-9743-4F40-909B-6BBD77FF940B}"/>
              </a:ext>
            </a:extLst>
          </p:cNvPr>
          <p:cNvSpPr txBox="1"/>
          <p:nvPr/>
        </p:nvSpPr>
        <p:spPr>
          <a:xfrm>
            <a:off x="3961684" y="2372396"/>
            <a:ext cx="4983480" cy="1097280"/>
          </a:xfrm>
          <a:prstGeom prst="rect">
            <a:avLst/>
          </a:prstGeom>
          <a:noFill/>
        </p:spPr>
        <p:txBody>
          <a:bodyPr wrap="none">
            <a:spAutoFit/>
          </a:bodyPr>
          <a:lstStyle>
            <a:defPPr>
              <a:defRPr lang="zh-CN"/>
            </a:defPPr>
            <a:lvl1pPr algn="ctr" defTabSz="609600" fontAlgn="auto" indent="0" lvl="0" marR="0">
              <a:lnSpc>
                <a:spcPct val="100000"/>
              </a:lnSpc>
              <a:spcBef>
                <a:spcPct val="0"/>
              </a:spcBef>
              <a:spcAft>
                <a:spcPct val="0"/>
              </a:spcAft>
              <a:buClrTx/>
              <a:buSzTx/>
              <a:buFontTx/>
              <a:buNone/>
              <a:defRPr b="1" baseline="0" cap="none" i="0" kumimoji="0" normalizeH="0" spc="0" strike="noStrike" sz="8000" u="none">
                <a:ln w="19050">
                  <a:solidFill>
                    <a:prstClr val="white"/>
                  </a:solidFill>
                </a:ln>
                <a:gradFill flip="none" rotWithShape="1">
                  <a:gsLst>
                    <a:gs pos="0">
                      <a:srgbClr val="E57E20"/>
                    </a:gs>
                    <a:gs pos="71000">
                      <a:srgbClr val="D83417"/>
                    </a:gs>
                  </a:gsLst>
                  <a:lin ang="5400000" scaled="1"/>
                </a:gradFill>
                <a:effectLst>
                  <a:outerShdw algn="tl" blurRad="38100" dir="2700000" dist="38100">
                    <a:srgbClr val="000000">
                      <a:alpha val="43137"/>
                    </a:srgbClr>
                  </a:outerShdw>
                </a:effectLst>
                <a:uLnTx/>
                <a:uFillTx/>
                <a:latin charset="-122" panose="020b0503020204020204" pitchFamily="34" typeface="微软雅黑"/>
                <a:ea charset="-122" panose="020b0503020204020204" pitchFamily="34" typeface="微软雅黑"/>
              </a:defRPr>
            </a:lvl1pPr>
          </a:lstStyle>
          <a:p>
            <a:pPr algn="l"/>
            <a:r>
              <a:rPr altLang="en-US" b="0" lang="zh-CN" spc="-300" sz="6600">
                <a:ln w="19050">
                  <a:noFill/>
                </a:ln>
                <a:solidFill>
                  <a:srgbClr val="C2191F"/>
                </a:solidFill>
                <a:latin charset="-122" panose="02000000000000000000" pitchFamily="2" typeface="方正粗黑宋简体"/>
                <a:ea charset="-122" panose="02000000000000000000" pitchFamily="2" typeface="方正粗黑宋简体"/>
                <a:cs typeface="+mn-ea"/>
                <a:sym typeface="+mn-lt"/>
              </a:rPr>
              <a:t>筑牢安全防线</a:t>
            </a:r>
          </a:p>
        </p:txBody>
      </p:sp>
      <p:sp>
        <p:nvSpPr>
          <p:cNvPr id="16" name="PA-矩形 4">
            <a:extLst>
              <a:ext uri="{FF2B5EF4-FFF2-40B4-BE49-F238E27FC236}">
                <a16:creationId xmlns:a16="http://schemas.microsoft.com/office/drawing/2014/main" id="{52490049-9A8F-4A02-AEE7-E3A8216933C4}"/>
              </a:ext>
            </a:extLst>
          </p:cNvPr>
          <p:cNvSpPr txBox="1">
            <a:spLocks noChangeArrowheads="1"/>
          </p:cNvSpPr>
          <p:nvPr/>
        </p:nvSpPr>
        <p:spPr bwMode="auto">
          <a:xfrm>
            <a:off x="3534573" y="3850841"/>
            <a:ext cx="5662495" cy="34805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09" compatLnSpc="1" lIns="91419" numCol="1" rIns="91419" tIns="45709"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dist" fontAlgn="base" lvl="0">
              <a:defRPr/>
            </a:pPr>
            <a:r>
              <a:rPr altLang="en-US" b="0" kern="0" lang="zh-CN" sz="1800">
                <a:solidFill>
                  <a:schemeClr val="tx1"/>
                </a:solidFill>
                <a:latin typeface="+mn-lt"/>
                <a:ea typeface="+mn-ea"/>
                <a:cs typeface="+mn-ea"/>
                <a:sym typeface="+mn-lt"/>
              </a:rPr>
              <a:t>安全生产，人人有责。遵章守纪，保障安全</a:t>
            </a:r>
          </a:p>
        </p:txBody>
      </p:sp>
    </p:spTree>
    <p:extLst>
      <p:ext uri="{BB962C8B-B14F-4D97-AF65-F5344CB8AC3E}">
        <p14:creationId val="1662847546"/>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150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500" fill="hold" id="7"/>
                                        <p:tgtEl>
                                          <p:spTgt spid="14"/>
                                        </p:tgtEl>
                                        <p:attrNameLst>
                                          <p:attrName>ppt_x</p:attrName>
                                        </p:attrNameLst>
                                      </p:cBhvr>
                                      <p:tavLst>
                                        <p:tav tm="0">
                                          <p:val>
                                            <p:strVal val="#ppt_x"/>
                                          </p:val>
                                        </p:tav>
                                        <p:tav tm="100000">
                                          <p:val>
                                            <p:strVal val="#ppt_x"/>
                                          </p:val>
                                        </p:tav>
                                      </p:tavLst>
                                    </p:anim>
                                    <p:anim calcmode="lin" valueType="num">
                                      <p:cBhvr additive="base">
                                        <p:cTn dur="500" fill="hold" id="8"/>
                                        <p:tgtEl>
                                          <p:spTgt spid="14"/>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1500"/>
                                  </p:stCondLst>
                                  <p:childTnLst>
                                    <p:set>
                                      <p:cBhvr>
                                        <p:cTn dur="1" fill="hold" id="10">
                                          <p:stCondLst>
                                            <p:cond delay="0"/>
                                          </p:stCondLst>
                                        </p:cTn>
                                        <p:tgtEl>
                                          <p:spTgt spid="15"/>
                                        </p:tgtEl>
                                        <p:attrNameLst>
                                          <p:attrName>style.visibility</p:attrName>
                                        </p:attrNameLst>
                                      </p:cBhvr>
                                      <p:to>
                                        <p:strVal val="visible"/>
                                      </p:to>
                                    </p:set>
                                    <p:anim calcmode="lin" valueType="num">
                                      <p:cBhvr additive="base">
                                        <p:cTn dur="500" fill="hold" id="11"/>
                                        <p:tgtEl>
                                          <p:spTgt spid="15"/>
                                        </p:tgtEl>
                                        <p:attrNameLst>
                                          <p:attrName>ppt_x</p:attrName>
                                        </p:attrNameLst>
                                      </p:cBhvr>
                                      <p:tavLst>
                                        <p:tav tm="0">
                                          <p:val>
                                            <p:strVal val="#ppt_x"/>
                                          </p:val>
                                        </p:tav>
                                        <p:tav tm="100000">
                                          <p:val>
                                            <p:strVal val="#ppt_x"/>
                                          </p:val>
                                        </p:tav>
                                      </p:tavLst>
                                    </p:anim>
                                    <p:anim calcmode="lin" valueType="num">
                                      <p:cBhvr additive="base">
                                        <p:cTn dur="500" fill="hold" id="12"/>
                                        <p:tgtEl>
                                          <p:spTgt spid="15"/>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2000"/>
                                  </p:stCondLst>
                                  <p:childTnLst>
                                    <p:set>
                                      <p:cBhvr>
                                        <p:cTn dur="1" fill="hold" id="14">
                                          <p:stCondLst>
                                            <p:cond delay="0"/>
                                          </p:stCondLst>
                                        </p:cTn>
                                        <p:tgtEl>
                                          <p:spTgt spid="16"/>
                                        </p:tgtEl>
                                        <p:attrNameLst>
                                          <p:attrName>style.visibility</p:attrName>
                                        </p:attrNameLst>
                                      </p:cBhvr>
                                      <p:to>
                                        <p:strVal val="visible"/>
                                      </p:to>
                                    </p:set>
                                    <p:anim calcmode="lin" valueType="num">
                                      <p:cBhvr additive="base">
                                        <p:cTn dur="500" fill="hold" id="15"/>
                                        <p:tgtEl>
                                          <p:spTgt spid="16"/>
                                        </p:tgtEl>
                                        <p:attrNameLst>
                                          <p:attrName>ppt_x</p:attrName>
                                        </p:attrNameLst>
                                      </p:cBhvr>
                                      <p:tavLst>
                                        <p:tav tm="0">
                                          <p:val>
                                            <p:strVal val="#ppt_x"/>
                                          </p:val>
                                        </p:tav>
                                        <p:tav tm="100000">
                                          <p:val>
                                            <p:strVal val="#ppt_x"/>
                                          </p:val>
                                        </p:tav>
                                      </p:tavLst>
                                    </p:anim>
                                    <p:anim calcmode="lin" valueType="num">
                                      <p:cBhvr additive="base">
                                        <p:cTn dur="500" fill="hold" id="16"/>
                                        <p:tgtEl>
                                          <p:spTgt spid="16"/>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2500"/>
                                  </p:stCondLst>
                                  <p:childTnLst>
                                    <p:set>
                                      <p:cBhvr>
                                        <p:cTn dur="1" fill="hold" id="18">
                                          <p:stCondLst>
                                            <p:cond delay="0"/>
                                          </p:stCondLst>
                                        </p:cTn>
                                        <p:tgtEl>
                                          <p:spTgt spid="12"/>
                                        </p:tgtEl>
                                        <p:attrNameLst>
                                          <p:attrName>style.visibility</p:attrName>
                                        </p:attrNameLst>
                                      </p:cBhvr>
                                      <p:to>
                                        <p:strVal val="visible"/>
                                      </p:to>
                                    </p:set>
                                    <p:anim calcmode="lin" valueType="num">
                                      <p:cBhvr additive="base">
                                        <p:cTn dur="500" fill="hold" id="19"/>
                                        <p:tgtEl>
                                          <p:spTgt spid="12"/>
                                        </p:tgtEl>
                                        <p:attrNameLst>
                                          <p:attrName>ppt_x</p:attrName>
                                        </p:attrNameLst>
                                      </p:cBhvr>
                                      <p:tavLst>
                                        <p:tav tm="0">
                                          <p:val>
                                            <p:strVal val="#ppt_x"/>
                                          </p:val>
                                        </p:tav>
                                        <p:tav tm="100000">
                                          <p:val>
                                            <p:strVal val="#ppt_x"/>
                                          </p:val>
                                        </p:tav>
                                      </p:tavLst>
                                    </p:anim>
                                    <p:anim calcmode="lin" valueType="num">
                                      <p:cBhvr additive="base">
                                        <p:cTn dur="500" fill="hold" id="20"/>
                                        <p:tgtEl>
                                          <p:spTgt spid="12"/>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2500"/>
                                  </p:stCondLst>
                                  <p:childTnLst>
                                    <p:set>
                                      <p:cBhvr>
                                        <p:cTn dur="1" fill="hold" id="22">
                                          <p:stCondLst>
                                            <p:cond delay="0"/>
                                          </p:stCondLst>
                                        </p:cTn>
                                        <p:tgtEl>
                                          <p:spTgt spid="13"/>
                                        </p:tgtEl>
                                        <p:attrNameLst>
                                          <p:attrName>style.visibility</p:attrName>
                                        </p:attrNameLst>
                                      </p:cBhvr>
                                      <p:to>
                                        <p:strVal val="visible"/>
                                      </p:to>
                                    </p:set>
                                    <p:anim calcmode="lin" valueType="num">
                                      <p:cBhvr additive="base">
                                        <p:cTn dur="500" fill="hold" id="23"/>
                                        <p:tgtEl>
                                          <p:spTgt spid="13"/>
                                        </p:tgtEl>
                                        <p:attrNameLst>
                                          <p:attrName>ppt_x</p:attrName>
                                        </p:attrNameLst>
                                      </p:cBhvr>
                                      <p:tavLst>
                                        <p:tav tm="0">
                                          <p:val>
                                            <p:strVal val="#ppt_x"/>
                                          </p:val>
                                        </p:tav>
                                        <p:tav tm="100000">
                                          <p:val>
                                            <p:strVal val="#ppt_x"/>
                                          </p:val>
                                        </p:tav>
                                      </p:tavLst>
                                    </p:anim>
                                    <p:anim calcmode="lin" valueType="num">
                                      <p:cBhvr additive="base">
                                        <p:cTn dur="500" fill="hold" id="24"/>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P grpId="0" spid="16"/>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0704FDCA-012A-4097-AE18-7D5E12B86D1C}"/>
              </a:ext>
            </a:extLst>
          </p:cNvPr>
          <p:cNvPicPr>
            <a:picLocks noChangeAspect="1"/>
          </p:cNvPicPr>
          <p:nvPr/>
        </p:nvPicPr>
        <p:blipFill>
          <a:blip r:embed="rId2">
            <a:extLst>
              <a:ext uri="{28A0092B-C50C-407E-A947-70E740481C1C}">
                <a14:useLocalDpi val="0"/>
              </a:ext>
            </a:extLst>
          </a:blip>
          <a:stretch>
            <a:fillRect/>
          </a:stretch>
        </p:blipFill>
        <p:spPr>
          <a:xfrm>
            <a:off x="0" y="0"/>
            <a:ext cx="12192000" cy="6858000"/>
          </a:xfrm>
          <a:prstGeom prst="rect">
            <a:avLst/>
          </a:prstGeom>
        </p:spPr>
      </p:pic>
      <p:sp>
        <p:nvSpPr>
          <p:cNvPr id="4" name="标题 3">
            <a:extLst>
              <a:ext uri="{FF2B5EF4-FFF2-40B4-BE49-F238E27FC236}">
                <a16:creationId xmlns:a16="http://schemas.microsoft.com/office/drawing/2014/main" id="{B3F39E51-B60B-46BD-ACF5-3F266A2CB67C}"/>
              </a:ext>
            </a:extLst>
          </p:cNvPr>
          <p:cNvSpPr>
            <a:spLocks noGrp="1"/>
          </p:cNvSpPr>
          <p:nvPr>
            <p:ph type="title"/>
          </p:nvPr>
        </p:nvSpPr>
        <p:spPr>
          <a:xfrm>
            <a:off x="2633890" y="2435184"/>
            <a:ext cx="6742340" cy="1595945"/>
          </a:xfrm>
        </p:spPr>
        <p:txBody>
          <a:bodyPr>
            <a:normAutofit/>
          </a:bodyPr>
          <a:lstStyle/>
          <a:p>
            <a:pPr algn="ctr">
              <a:lnSpc>
                <a:spcPct val="100000"/>
              </a:lnSpc>
              <a:spcBef>
                <a:spcPct val="0"/>
              </a:spcBef>
            </a:pPr>
            <a:r>
              <a:rPr altLang="en-US" b="1" lang="zh-CN" sz="6000">
                <a:solidFill>
                  <a:srgbClr val="C2191F"/>
                </a:solidFill>
                <a:latin typeface="+mn-lt"/>
                <a:ea typeface="+mn-ea"/>
                <a:cs typeface="+mn-ea"/>
                <a:sym typeface="+mn-lt"/>
              </a:rPr>
              <a:t>什么是安全生产月</a:t>
            </a:r>
          </a:p>
        </p:txBody>
      </p:sp>
      <p:sp>
        <p:nvSpPr>
          <p:cNvPr id="6" name="文本框 5">
            <a:extLst>
              <a:ext uri="{FF2B5EF4-FFF2-40B4-BE49-F238E27FC236}">
                <a16:creationId xmlns:a16="http://schemas.microsoft.com/office/drawing/2014/main" id="{5B47687A-9521-47D4-BACD-FBB5ECD5748F}"/>
              </a:ext>
            </a:extLst>
          </p:cNvPr>
          <p:cNvSpPr txBox="1"/>
          <p:nvPr/>
        </p:nvSpPr>
        <p:spPr>
          <a:xfrm>
            <a:off x="5300209" y="2216784"/>
            <a:ext cx="1732581" cy="640080"/>
          </a:xfrm>
          <a:prstGeom prst="rect">
            <a:avLst/>
          </a:prstGeom>
          <a:noFill/>
        </p:spPr>
        <p:txBody>
          <a:bodyPr rtlCol="0" wrap="square">
            <a:spAutoFit/>
          </a:bodyPr>
          <a:lstStyle/>
          <a:p>
            <a:pPr algn="ctr"/>
            <a:r>
              <a:rPr altLang="en-US" b="1" lang="zh-CN" sz="3600">
                <a:solidFill>
                  <a:srgbClr val="C2191F"/>
                </a:solidFill>
                <a:cs typeface="+mn-ea"/>
                <a:sym typeface="+mn-lt"/>
              </a:rPr>
              <a:t>第一章</a:t>
            </a:r>
          </a:p>
        </p:txBody>
      </p:sp>
      <p:pic>
        <p:nvPicPr>
          <p:cNvPr id="5" name="图片 4"/>
          <p:cNvPicPr>
            <a:picLocks noChangeAspect="1"/>
          </p:cNvPicPr>
          <p:nvPr/>
        </p:nvPicPr>
        <p:blipFill>
          <a:blip r:embed="rId3">
            <a:extLst>
              <a:ext uri="{28A0092B-C50C-407E-A947-70E740481C1C}">
                <a14:useLocalDpi val="0"/>
              </a:ext>
            </a:extLst>
          </a:blip>
          <a:stretch>
            <a:fillRect/>
          </a:stretch>
        </p:blipFill>
        <p:spPr>
          <a:xfrm>
            <a:off x="4126874" y="1770743"/>
            <a:ext cx="1394164" cy="1394164"/>
          </a:xfrm>
          <a:prstGeom prst="rect">
            <a:avLst/>
          </a:prstGeom>
        </p:spPr>
      </p:pic>
      <p:sp>
        <p:nvSpPr>
          <p:cNvPr id="2" name="文本框 1"/>
          <p:cNvSpPr txBox="1"/>
          <p:nvPr/>
        </p:nvSpPr>
        <p:spPr>
          <a:xfrm>
            <a:off x="3275859" y="1109709"/>
            <a:ext cx="3045041" cy="640080"/>
          </a:xfrm>
          <a:prstGeom prst="rect">
            <a:avLst/>
          </a:prstGeom>
          <a:noFill/>
        </p:spPr>
        <p:txBody>
          <a:bodyPr rtlCol="0" wrap="square">
            <a:spAutoFit/>
          </a:bodyPr>
          <a:lstStyle/>
          <a:p>
            <a:r>
              <a:rPr altLang="zh-CN" lang="en-US">
                <a:solidFill>
                  <a:srgbClr val="FFE6CF"/>
                </a:solidFill>
              </a:rPr>
              <a:t>https://www.youyedoc.com/</a:t>
            </a:r>
          </a:p>
        </p:txBody>
      </p:sp>
    </p:spTree>
    <p:extLst>
      <p:ext uri="{BB962C8B-B14F-4D97-AF65-F5344CB8AC3E}">
        <p14:creationId val="2865607876"/>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6"/>
                                        </p:tgtEl>
                                        <p:attrNameLst>
                                          <p:attrName>style.visibility</p:attrName>
                                        </p:attrNameLst>
                                      </p:cBhvr>
                                      <p:to>
                                        <p:strVal val="visible"/>
                                      </p:to>
                                    </p:set>
                                    <p:animEffect filter="wipe(left)" transition="in">
                                      <p:cBhvr>
                                        <p:cTn dur="500" id="7"/>
                                        <p:tgtEl>
                                          <p:spTgt spid="6"/>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4"/>
                                        </p:tgtEl>
                                        <p:attrNameLst>
                                          <p:attrName>style.visibility</p:attrName>
                                        </p:attrNameLst>
                                      </p:cBhvr>
                                      <p:to>
                                        <p:strVal val="visible"/>
                                      </p:to>
                                    </p:set>
                                    <p:animEffect filter="wipe(left)" transition="in">
                                      <p:cBhvr>
                                        <p:cTn dur="500" id="10"/>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64169B41-590C-4B47-B272-E683454AFF23}"/>
              </a:ext>
            </a:extLst>
          </p:cNvPr>
          <p:cNvGrpSpPr/>
          <p:nvPr/>
        </p:nvGrpSpPr>
        <p:grpSpPr>
          <a:xfrm>
            <a:off x="1214510" y="2256500"/>
            <a:ext cx="2876844" cy="1762089"/>
            <a:chOff x="1214510" y="2701000"/>
            <a:chExt cx="2876844" cy="1762089"/>
          </a:xfrm>
        </p:grpSpPr>
        <p:sp>
          <p:nvSpPr>
            <p:cNvPr id="4" name="矩形 3">
              <a:extLst>
                <a:ext uri="{FF2B5EF4-FFF2-40B4-BE49-F238E27FC236}">
                  <a16:creationId xmlns:a16="http://schemas.microsoft.com/office/drawing/2014/main" id="{18E6B559-FF55-4A1A-A466-3579A4A6E8BC}"/>
                </a:ext>
              </a:extLst>
            </p:cNvPr>
            <p:cNvSpPr/>
            <p:nvPr/>
          </p:nvSpPr>
          <p:spPr>
            <a:xfrm>
              <a:off x="1214510" y="2701000"/>
              <a:ext cx="2876844" cy="1762089"/>
            </a:xfrm>
            <a:prstGeom prst="rect">
              <a:avLst/>
            </a:prstGeom>
            <a:noFill/>
            <a:ln>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 name="文本框 6">
              <a:extLst>
                <a:ext uri="{FF2B5EF4-FFF2-40B4-BE49-F238E27FC236}">
                  <a16:creationId xmlns:a16="http://schemas.microsoft.com/office/drawing/2014/main" id="{8E7C3987-FA3B-4B1C-9D11-C3F458EDFF7F}"/>
                </a:ext>
              </a:extLst>
            </p:cNvPr>
            <p:cNvSpPr txBox="1"/>
            <p:nvPr/>
          </p:nvSpPr>
          <p:spPr>
            <a:xfrm>
              <a:off x="1430216" y="2985761"/>
              <a:ext cx="2445433" cy="1371600"/>
            </a:xfrm>
            <a:prstGeom prst="rect">
              <a:avLst/>
            </a:prstGeom>
            <a:noFill/>
          </p:spPr>
          <p:txBody>
            <a:bodyPr rtlCol="0" wrap="square">
              <a:spAutoFit/>
            </a:bodyPr>
            <a:lstStyle/>
            <a:p>
              <a:pPr>
                <a:lnSpc>
                  <a:spcPct val="150000"/>
                </a:lnSpc>
              </a:pPr>
              <a:r>
                <a:rPr altLang="en-US" lang="zh-CN" sz="1400">
                  <a:cs typeface="+mn-ea"/>
                  <a:sym typeface="+mn-lt"/>
                </a:rPr>
                <a:t>为了提高国民安全生产意识和安全生产水平，普及安全生产知识，保护国民免受不必要的伤害</a:t>
              </a:r>
            </a:p>
          </p:txBody>
        </p:sp>
      </p:grpSp>
      <p:grpSp>
        <p:nvGrpSpPr>
          <p:cNvPr id="21" name="组合 20">
            <a:extLst>
              <a:ext uri="{FF2B5EF4-FFF2-40B4-BE49-F238E27FC236}">
                <a16:creationId xmlns:a16="http://schemas.microsoft.com/office/drawing/2014/main" id="{E2FA761F-FBE9-45C1-AC37-C31FB965B9CC}"/>
              </a:ext>
            </a:extLst>
          </p:cNvPr>
          <p:cNvGrpSpPr/>
          <p:nvPr/>
        </p:nvGrpSpPr>
        <p:grpSpPr>
          <a:xfrm>
            <a:off x="7887286" y="2256500"/>
            <a:ext cx="2876844" cy="3608748"/>
            <a:chOff x="7887286" y="2701000"/>
            <a:chExt cx="2876844" cy="3608748"/>
          </a:xfrm>
        </p:grpSpPr>
        <p:sp>
          <p:nvSpPr>
            <p:cNvPr id="6" name="矩形 5">
              <a:extLst>
                <a:ext uri="{FF2B5EF4-FFF2-40B4-BE49-F238E27FC236}">
                  <a16:creationId xmlns:a16="http://schemas.microsoft.com/office/drawing/2014/main" id="{EE855127-E128-442C-9B3C-99096B9B8B55}"/>
                </a:ext>
              </a:extLst>
            </p:cNvPr>
            <p:cNvSpPr/>
            <p:nvPr/>
          </p:nvSpPr>
          <p:spPr>
            <a:xfrm>
              <a:off x="7887286" y="2701000"/>
              <a:ext cx="2876844" cy="3593450"/>
            </a:xfrm>
            <a:prstGeom prst="rect">
              <a:avLst/>
            </a:prstGeom>
            <a:noFill/>
            <a:ln>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8" name="文本框 7">
              <a:extLst>
                <a:ext uri="{FF2B5EF4-FFF2-40B4-BE49-F238E27FC236}">
                  <a16:creationId xmlns:a16="http://schemas.microsoft.com/office/drawing/2014/main" id="{E153506F-D093-4795-B1F2-F3517B860D0B}"/>
                </a:ext>
              </a:extLst>
            </p:cNvPr>
            <p:cNvSpPr txBox="1"/>
            <p:nvPr/>
          </p:nvSpPr>
          <p:spPr>
            <a:xfrm>
              <a:off x="8126436" y="2985761"/>
              <a:ext cx="2512987" cy="3291840"/>
            </a:xfrm>
            <a:prstGeom prst="rect">
              <a:avLst/>
            </a:prstGeom>
            <a:noFill/>
          </p:spPr>
          <p:txBody>
            <a:bodyPr rtlCol="0" wrap="square">
              <a:spAutoFit/>
            </a:bodyPr>
            <a:lstStyle/>
            <a:p>
              <a:pPr>
                <a:lnSpc>
                  <a:spcPct val="150000"/>
                </a:lnSpc>
              </a:pPr>
              <a:r>
                <a:rPr altLang="en-US" lang="zh-CN" sz="1400">
                  <a:cs typeface="+mn-ea"/>
                  <a:sym typeface="+mn-lt"/>
                </a:rPr>
                <a:t>经国务院批准，由国家经委、国家建委、国防工办、国务院财贸小组、国家农委、公安部、卫生部、国家劳动总局、全国总工会和中央广播事业局等十个部门共同作出决定，于1980年5月在全国开展安全周活动，并确定今后每年5月都开展安全周活动，使之经常化、制度化</a:t>
              </a:r>
            </a:p>
          </p:txBody>
        </p:sp>
      </p:grpSp>
      <p:grpSp>
        <p:nvGrpSpPr>
          <p:cNvPr id="3" name="组合 2">
            <a:extLst>
              <a:ext uri="{FF2B5EF4-FFF2-40B4-BE49-F238E27FC236}">
                <a16:creationId xmlns:a16="http://schemas.microsoft.com/office/drawing/2014/main" id="{9F2FD25F-82E0-48BD-95EC-3695AA162201}"/>
              </a:ext>
            </a:extLst>
          </p:cNvPr>
          <p:cNvGrpSpPr/>
          <p:nvPr/>
        </p:nvGrpSpPr>
        <p:grpSpPr>
          <a:xfrm>
            <a:off x="4550898" y="2256500"/>
            <a:ext cx="2876844" cy="2593085"/>
            <a:chOff x="4550898" y="2701000"/>
            <a:chExt cx="2876844" cy="2593085"/>
          </a:xfrm>
        </p:grpSpPr>
        <p:sp>
          <p:nvSpPr>
            <p:cNvPr id="5" name="矩形 4">
              <a:extLst>
                <a:ext uri="{FF2B5EF4-FFF2-40B4-BE49-F238E27FC236}">
                  <a16:creationId xmlns:a16="http://schemas.microsoft.com/office/drawing/2014/main" id="{135287C6-03FC-4890-ACFE-AF13F28FEAC5}"/>
                </a:ext>
              </a:extLst>
            </p:cNvPr>
            <p:cNvSpPr/>
            <p:nvPr/>
          </p:nvSpPr>
          <p:spPr>
            <a:xfrm>
              <a:off x="4550898" y="2701000"/>
              <a:ext cx="2876844" cy="2593085"/>
            </a:xfrm>
            <a:prstGeom prst="rect">
              <a:avLst/>
            </a:prstGeom>
            <a:noFill/>
            <a:ln>
              <a:solidFill>
                <a:srgbClr val="C2191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9" name="文本框 8">
              <a:extLst>
                <a:ext uri="{FF2B5EF4-FFF2-40B4-BE49-F238E27FC236}">
                  <a16:creationId xmlns:a16="http://schemas.microsoft.com/office/drawing/2014/main" id="{CAD50791-1721-47E6-93C3-613438A4800B}"/>
                </a:ext>
              </a:extLst>
            </p:cNvPr>
            <p:cNvSpPr txBox="1"/>
            <p:nvPr/>
          </p:nvSpPr>
          <p:spPr>
            <a:xfrm>
              <a:off x="4710919" y="2985761"/>
              <a:ext cx="2556803" cy="1691640"/>
            </a:xfrm>
            <a:prstGeom prst="rect">
              <a:avLst/>
            </a:prstGeom>
            <a:noFill/>
          </p:spPr>
          <p:txBody>
            <a:bodyPr rtlCol="0" wrap="square">
              <a:spAutoFit/>
            </a:bodyPr>
            <a:lstStyle/>
            <a:p>
              <a:pPr>
                <a:lnSpc>
                  <a:spcPct val="150000"/>
                </a:lnSpc>
              </a:pPr>
              <a:r>
                <a:rPr altLang="en-US" lang="zh-CN" sz="1400">
                  <a:cs typeface="+mn-ea"/>
                  <a:sym typeface="+mn-lt"/>
                </a:rPr>
                <a:t>后来由安全生产周扩展到安全生产月，并确定每个安全生产月的主题，目的就是安全做好安全宣传和教育活动，提高生产作业的安全</a:t>
              </a:r>
            </a:p>
          </p:txBody>
        </p:sp>
      </p:grpSp>
      <p:sp>
        <p:nvSpPr>
          <p:cNvPr id="12" name="文本框 11">
            <a:extLst>
              <a:ext uri="{FF2B5EF4-FFF2-40B4-BE49-F238E27FC236}">
                <a16:creationId xmlns:a16="http://schemas.microsoft.com/office/drawing/2014/main" id="{12C8B6FE-C625-4186-9938-C73B07A3A751}"/>
              </a:ext>
            </a:extLst>
          </p:cNvPr>
          <p:cNvSpPr txBox="1"/>
          <p:nvPr/>
        </p:nvSpPr>
        <p:spPr>
          <a:xfrm>
            <a:off x="2940148" y="1069636"/>
            <a:ext cx="6098344" cy="518160"/>
          </a:xfrm>
          <a:prstGeom prst="rect">
            <a:avLst/>
          </a:prstGeom>
          <a:noFill/>
        </p:spPr>
        <p:txBody>
          <a:bodyPr wrap="square">
            <a:spAutoFit/>
          </a:bodyPr>
          <a:lstStyle/>
          <a:p>
            <a:pPr algn="ctr"/>
            <a:r>
              <a:rPr altLang="en-US" lang="zh-CN" spc="-300" sz="2800">
                <a:ln w="19050">
                  <a:noFill/>
                </a:ln>
                <a:cs typeface="+mn-ea"/>
                <a:sym typeface="+mn-lt"/>
              </a:rPr>
              <a:t>消除事故隐患 筑牢安全防线</a:t>
            </a:r>
          </a:p>
        </p:txBody>
      </p:sp>
      <p:grpSp>
        <p:nvGrpSpPr>
          <p:cNvPr id="11" name="组合 10">
            <a:extLst>
              <a:ext uri="{FF2B5EF4-FFF2-40B4-BE49-F238E27FC236}">
                <a16:creationId xmlns:a16="http://schemas.microsoft.com/office/drawing/2014/main" id="{2803D7A4-CD36-432A-B8D5-629980A25F1B}"/>
              </a:ext>
            </a:extLst>
          </p:cNvPr>
          <p:cNvGrpSpPr/>
          <p:nvPr/>
        </p:nvGrpSpPr>
        <p:grpSpPr>
          <a:xfrm>
            <a:off x="1427872" y="1890975"/>
            <a:ext cx="714416" cy="1200329"/>
            <a:chOff x="3207002" y="2256658"/>
            <a:chExt cx="513236" cy="1200329"/>
          </a:xfrm>
        </p:grpSpPr>
        <p:sp>
          <p:nvSpPr>
            <p:cNvPr id="13" name="矩形 12">
              <a:extLst>
                <a:ext uri="{FF2B5EF4-FFF2-40B4-BE49-F238E27FC236}">
                  <a16:creationId xmlns:a16="http://schemas.microsoft.com/office/drawing/2014/main" id="{979042CB-BEFF-414A-9EFB-12BB6722D8D2}"/>
                </a:ext>
              </a:extLst>
            </p:cNvPr>
            <p:cNvSpPr/>
            <p:nvPr/>
          </p:nvSpPr>
          <p:spPr>
            <a:xfrm>
              <a:off x="3225809" y="2349618"/>
              <a:ext cx="468000" cy="468000"/>
            </a:xfrm>
            <a:prstGeom prst="rect">
              <a:avLst/>
            </a:prstGeom>
            <a:solidFill>
              <a:srgbClr val="C219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文本框 13">
              <a:extLst>
                <a:ext uri="{FF2B5EF4-FFF2-40B4-BE49-F238E27FC236}">
                  <a16:creationId xmlns:a16="http://schemas.microsoft.com/office/drawing/2014/main" id="{E35562D1-A113-4547-A408-7513FE1A6F8D}"/>
                </a:ext>
              </a:extLst>
            </p:cNvPr>
            <p:cNvSpPr txBox="1"/>
            <p:nvPr/>
          </p:nvSpPr>
          <p:spPr>
            <a:xfrm>
              <a:off x="3207002" y="2256658"/>
              <a:ext cx="513236" cy="1188720"/>
            </a:xfrm>
            <a:prstGeom prst="rect">
              <a:avLst/>
            </a:prstGeom>
            <a:noFill/>
          </p:spPr>
          <p:txBody>
            <a:bodyPr rtlCol="0" wrap="square">
              <a:spAutoFit/>
            </a:bodyPr>
            <a:lstStyle/>
            <a:p>
              <a:r>
                <a:rPr altLang="zh-CN" lang="en-US" sz="3600">
                  <a:solidFill>
                    <a:schemeClr val="bg1"/>
                  </a:solidFill>
                  <a:cs typeface="+mn-ea"/>
                  <a:sym typeface="+mn-lt"/>
                </a:rPr>
                <a:t>01</a:t>
              </a:r>
            </a:p>
          </p:txBody>
        </p:sp>
      </p:grpSp>
      <p:grpSp>
        <p:nvGrpSpPr>
          <p:cNvPr id="15" name="组合 14">
            <a:extLst>
              <a:ext uri="{FF2B5EF4-FFF2-40B4-BE49-F238E27FC236}">
                <a16:creationId xmlns:a16="http://schemas.microsoft.com/office/drawing/2014/main" id="{273455F7-0EE1-465A-BF26-95C7E1DB8909}"/>
              </a:ext>
            </a:extLst>
          </p:cNvPr>
          <p:cNvGrpSpPr/>
          <p:nvPr/>
        </p:nvGrpSpPr>
        <p:grpSpPr>
          <a:xfrm>
            <a:off x="4783566" y="1890975"/>
            <a:ext cx="930945" cy="646331"/>
            <a:chOff x="7312218" y="2256657"/>
            <a:chExt cx="668791" cy="646331"/>
          </a:xfrm>
        </p:grpSpPr>
        <p:sp>
          <p:nvSpPr>
            <p:cNvPr id="16" name="矩形 15">
              <a:extLst>
                <a:ext uri="{FF2B5EF4-FFF2-40B4-BE49-F238E27FC236}">
                  <a16:creationId xmlns:a16="http://schemas.microsoft.com/office/drawing/2014/main" id="{22373301-A121-4584-BD57-C13AFDF5EDEF}"/>
                </a:ext>
              </a:extLst>
            </p:cNvPr>
            <p:cNvSpPr/>
            <p:nvPr/>
          </p:nvSpPr>
          <p:spPr>
            <a:xfrm>
              <a:off x="7359287" y="2349618"/>
              <a:ext cx="468000" cy="468000"/>
            </a:xfrm>
            <a:prstGeom prst="rect">
              <a:avLst/>
            </a:prstGeom>
            <a:solidFill>
              <a:srgbClr val="C219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文本框 16">
              <a:extLst>
                <a:ext uri="{FF2B5EF4-FFF2-40B4-BE49-F238E27FC236}">
                  <a16:creationId xmlns:a16="http://schemas.microsoft.com/office/drawing/2014/main" id="{085A4BD7-52F3-4A37-ABA4-936C51334CED}"/>
                </a:ext>
              </a:extLst>
            </p:cNvPr>
            <p:cNvSpPr txBox="1"/>
            <p:nvPr/>
          </p:nvSpPr>
          <p:spPr>
            <a:xfrm>
              <a:off x="7312218" y="2256657"/>
              <a:ext cx="668791" cy="640080"/>
            </a:xfrm>
            <a:prstGeom prst="rect">
              <a:avLst/>
            </a:prstGeom>
            <a:noFill/>
          </p:spPr>
          <p:txBody>
            <a:bodyPr rtlCol="0" wrap="square">
              <a:spAutoFit/>
            </a:bodyPr>
            <a:lstStyle/>
            <a:p>
              <a:r>
                <a:rPr altLang="zh-CN" lang="en-US" sz="3600">
                  <a:solidFill>
                    <a:schemeClr val="bg1"/>
                  </a:solidFill>
                  <a:cs typeface="+mn-ea"/>
                  <a:sym typeface="+mn-lt"/>
                </a:rPr>
                <a:t>02</a:t>
              </a:r>
            </a:p>
          </p:txBody>
        </p:sp>
      </p:grpSp>
      <p:grpSp>
        <p:nvGrpSpPr>
          <p:cNvPr id="18" name="组合 17">
            <a:extLst>
              <a:ext uri="{FF2B5EF4-FFF2-40B4-BE49-F238E27FC236}">
                <a16:creationId xmlns:a16="http://schemas.microsoft.com/office/drawing/2014/main" id="{1AC1EBAC-7799-4647-93F0-13561E17AF41}"/>
              </a:ext>
            </a:extLst>
          </p:cNvPr>
          <p:cNvGrpSpPr/>
          <p:nvPr/>
        </p:nvGrpSpPr>
        <p:grpSpPr>
          <a:xfrm>
            <a:off x="8123123" y="1890975"/>
            <a:ext cx="915369" cy="646331"/>
            <a:chOff x="3175991" y="3700229"/>
            <a:chExt cx="657601" cy="646331"/>
          </a:xfrm>
        </p:grpSpPr>
        <p:sp>
          <p:nvSpPr>
            <p:cNvPr id="19" name="矩形 18">
              <a:extLst>
                <a:ext uri="{FF2B5EF4-FFF2-40B4-BE49-F238E27FC236}">
                  <a16:creationId xmlns:a16="http://schemas.microsoft.com/office/drawing/2014/main" id="{EAA98848-AB43-4CA2-8F2D-8FAA560DD8BD}"/>
                </a:ext>
              </a:extLst>
            </p:cNvPr>
            <p:cNvSpPr/>
            <p:nvPr/>
          </p:nvSpPr>
          <p:spPr>
            <a:xfrm>
              <a:off x="3225809" y="3782229"/>
              <a:ext cx="468000" cy="468000"/>
            </a:xfrm>
            <a:prstGeom prst="rect">
              <a:avLst/>
            </a:prstGeom>
            <a:solidFill>
              <a:srgbClr val="C219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文本框 19">
              <a:extLst>
                <a:ext uri="{FF2B5EF4-FFF2-40B4-BE49-F238E27FC236}">
                  <a16:creationId xmlns:a16="http://schemas.microsoft.com/office/drawing/2014/main" id="{2090A34B-1E1F-4DBF-85C3-ECAE08D90718}"/>
                </a:ext>
              </a:extLst>
            </p:cNvPr>
            <p:cNvSpPr txBox="1"/>
            <p:nvPr/>
          </p:nvSpPr>
          <p:spPr>
            <a:xfrm>
              <a:off x="3175990" y="3700229"/>
              <a:ext cx="657601" cy="640080"/>
            </a:xfrm>
            <a:prstGeom prst="rect">
              <a:avLst/>
            </a:prstGeom>
            <a:noFill/>
          </p:spPr>
          <p:txBody>
            <a:bodyPr rtlCol="0" wrap="square">
              <a:spAutoFit/>
            </a:bodyPr>
            <a:lstStyle/>
            <a:p>
              <a:r>
                <a:rPr altLang="zh-CN" lang="en-US" sz="3600">
                  <a:solidFill>
                    <a:schemeClr val="bg1"/>
                  </a:solidFill>
                  <a:cs typeface="+mn-ea"/>
                  <a:sym typeface="+mn-lt"/>
                </a:rPr>
                <a:t>03</a:t>
              </a:r>
            </a:p>
          </p:txBody>
        </p:sp>
      </p:grpSp>
      <p:pic>
        <p:nvPicPr>
          <p:cNvPr id="23" name="图片 22"/>
          <p:cNvPicPr>
            <a:picLocks noChangeAspect="1"/>
          </p:cNvPicPr>
          <p:nvPr/>
        </p:nvPicPr>
        <p:blipFill>
          <a:blip r:embed="rId2">
            <a:extLst>
              <a:ext uri="{28A0092B-C50C-407E-A947-70E740481C1C}">
                <a14:useLocalDpi val="0"/>
              </a:ext>
            </a:extLst>
          </a:blip>
          <a:stretch>
            <a:fillRect/>
          </a:stretch>
        </p:blipFill>
        <p:spPr>
          <a:xfrm>
            <a:off x="2085399" y="3568185"/>
            <a:ext cx="2562802" cy="2562800"/>
          </a:xfrm>
          <a:prstGeom prst="rect">
            <a:avLst/>
          </a:prstGeom>
        </p:spPr>
      </p:pic>
      <p:sp>
        <p:nvSpPr>
          <p:cNvPr id="24" name="标题 3_1">
            <a:extLst>
              <a:ext uri="{FF2B5EF4-FFF2-40B4-BE49-F238E27FC236}">
                <a16:creationId xmlns:a16="http://schemas.microsoft.com/office/drawing/2014/main" id="{B0934B79-9C15-47D7-802C-CBC74DC0B1FB}"/>
              </a:ext>
            </a:extLst>
          </p:cNvPr>
          <p:cNvSpPr>
            <a:spLocks noGrp="1"/>
          </p:cNvSpPr>
          <p:nvPr>
            <p:ph type="title"/>
          </p:nvPr>
        </p:nvSpPr>
        <p:spPr>
          <a:xfrm>
            <a:off x="4113147" y="532521"/>
            <a:ext cx="3862410" cy="442209"/>
          </a:xfrm>
        </p:spPr>
        <p:txBody>
          <a:bodyPr>
            <a:noAutofit/>
          </a:bodyPr>
          <a:lstStyle/>
          <a:p>
            <a:pPr algn="dist">
              <a:lnSpc>
                <a:spcPct val="100000"/>
              </a:lnSpc>
              <a:spcBef>
                <a:spcPct val="0"/>
              </a:spcBef>
            </a:pPr>
            <a:r>
              <a:rPr altLang="en-US" lang="zh-CN" sz="2800">
                <a:latin typeface="+mn-lt"/>
                <a:ea typeface="+mn-ea"/>
                <a:cs typeface="+mn-ea"/>
                <a:sym typeface="+mn-lt"/>
              </a:rPr>
              <a:t>什么是安全生产月</a:t>
            </a:r>
          </a:p>
        </p:txBody>
      </p:sp>
    </p:spTree>
    <p:extLst>
      <p:ext uri="{BB962C8B-B14F-4D97-AF65-F5344CB8AC3E}">
        <p14:creationId val="642116203"/>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7" presetSubtype="1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strVal val="#ppt_h"/>
                                          </p:val>
                                        </p:tav>
                                        <p:tav tm="100000">
                                          <p:val>
                                            <p:strVal val="#ppt_h"/>
                                          </p:val>
                                        </p:tav>
                                      </p:tavLst>
                                    </p:anim>
                                  </p:childTnLst>
                                </p:cTn>
                              </p:par>
                            </p:childTnLst>
                          </p:cTn>
                        </p:par>
                        <p:par>
                          <p:cTn fill="hold" id="9" nodeType="afterGroup">
                            <p:stCondLst>
                              <p:cond delay="500"/>
                            </p:stCondLst>
                            <p:childTnLst>
                              <p:par>
                                <p:cTn fill="hold" id="10" nodeType="afterEffect" presetClass="entr" presetID="17" presetSubtype="10">
                                  <p:stCondLst>
                                    <p:cond delay="0"/>
                                  </p:stCondLst>
                                  <p:childTnLst>
                                    <p:set>
                                      <p:cBhvr>
                                        <p:cTn dur="1" fill="hold" id="11">
                                          <p:stCondLst>
                                            <p:cond delay="0"/>
                                          </p:stCondLst>
                                        </p:cTn>
                                        <p:tgtEl>
                                          <p:spTgt spid="15"/>
                                        </p:tgtEl>
                                        <p:attrNameLst>
                                          <p:attrName>style.visibility</p:attrName>
                                        </p:attrNameLst>
                                      </p:cBhvr>
                                      <p:to>
                                        <p:strVal val="visible"/>
                                      </p:to>
                                    </p:set>
                                    <p:anim calcmode="lin" valueType="num">
                                      <p:cBhvr>
                                        <p:cTn dur="500" fill="hold" id="12"/>
                                        <p:tgtEl>
                                          <p:spTgt spid="15"/>
                                        </p:tgtEl>
                                        <p:attrNameLst>
                                          <p:attrName>ppt_w</p:attrName>
                                        </p:attrNameLst>
                                      </p:cBhvr>
                                      <p:tavLst>
                                        <p:tav tm="0">
                                          <p:val>
                                            <p:fltVal val="0"/>
                                          </p:val>
                                        </p:tav>
                                        <p:tav tm="100000">
                                          <p:val>
                                            <p:strVal val="#ppt_w"/>
                                          </p:val>
                                        </p:tav>
                                      </p:tavLst>
                                    </p:anim>
                                    <p:anim calcmode="lin" valueType="num">
                                      <p:cBhvr>
                                        <p:cTn dur="500" fill="hold" id="13"/>
                                        <p:tgtEl>
                                          <p:spTgt spid="15"/>
                                        </p:tgtEl>
                                        <p:attrNameLst>
                                          <p:attrName>ppt_h</p:attrName>
                                        </p:attrNameLst>
                                      </p:cBhvr>
                                      <p:tavLst>
                                        <p:tav tm="0">
                                          <p:val>
                                            <p:strVal val="#ppt_h"/>
                                          </p:val>
                                        </p:tav>
                                        <p:tav tm="100000">
                                          <p:val>
                                            <p:strVal val="#ppt_h"/>
                                          </p:val>
                                        </p:tav>
                                      </p:tavLst>
                                    </p:anim>
                                  </p:childTnLst>
                                </p:cTn>
                              </p:par>
                            </p:childTnLst>
                          </p:cTn>
                        </p:par>
                        <p:par>
                          <p:cTn fill="hold" id="14" nodeType="afterGroup">
                            <p:stCondLst>
                              <p:cond delay="1000"/>
                            </p:stCondLst>
                            <p:childTnLst>
                              <p:par>
                                <p:cTn fill="hold" id="15" nodeType="afterEffect" presetClass="entr" presetID="17" presetSubtype="10">
                                  <p:stCondLst>
                                    <p:cond delay="0"/>
                                  </p:stCondLst>
                                  <p:childTnLst>
                                    <p:set>
                                      <p:cBhvr>
                                        <p:cTn dur="1" fill="hold" id="16">
                                          <p:stCondLst>
                                            <p:cond delay="0"/>
                                          </p:stCondLst>
                                        </p:cTn>
                                        <p:tgtEl>
                                          <p:spTgt spid="18"/>
                                        </p:tgtEl>
                                        <p:attrNameLst>
                                          <p:attrName>style.visibility</p:attrName>
                                        </p:attrNameLst>
                                      </p:cBhvr>
                                      <p:to>
                                        <p:strVal val="visible"/>
                                      </p:to>
                                    </p:set>
                                    <p:anim calcmode="lin" valueType="num">
                                      <p:cBhvr>
                                        <p:cTn dur="500" fill="hold" id="17"/>
                                        <p:tgtEl>
                                          <p:spTgt spid="18"/>
                                        </p:tgtEl>
                                        <p:attrNameLst>
                                          <p:attrName>ppt_w</p:attrName>
                                        </p:attrNameLst>
                                      </p:cBhvr>
                                      <p:tavLst>
                                        <p:tav tm="0">
                                          <p:val>
                                            <p:fltVal val="0"/>
                                          </p:val>
                                        </p:tav>
                                        <p:tav tm="100000">
                                          <p:val>
                                            <p:strVal val="#ppt_w"/>
                                          </p:val>
                                        </p:tav>
                                      </p:tavLst>
                                    </p:anim>
                                    <p:anim calcmode="lin" valueType="num">
                                      <p:cBhvr>
                                        <p:cTn dur="500" fill="hold" id="18"/>
                                        <p:tgtEl>
                                          <p:spTgt spid="18"/>
                                        </p:tgtEl>
                                        <p:attrNameLst>
                                          <p:attrName>ppt_h</p:attrName>
                                        </p:attrNameLst>
                                      </p:cBhvr>
                                      <p:tavLst>
                                        <p:tav tm="0">
                                          <p:val>
                                            <p:strVal val="#ppt_h"/>
                                          </p:val>
                                        </p:tav>
                                        <p:tav tm="100000">
                                          <p:val>
                                            <p:strVal val="#ppt_h"/>
                                          </p:val>
                                        </p:tav>
                                      </p:tavLst>
                                    </p:anim>
                                  </p:childTnLst>
                                </p:cTn>
                              </p:par>
                            </p:childTnLst>
                          </p:cTn>
                        </p:par>
                      </p:childTnLst>
                    </p:cTn>
                  </p:par>
                  <p:par>
                    <p:cTn fill="hold" id="19" nodeType="clickPar">
                      <p:stCondLst>
                        <p:cond delay="indefinite"/>
                        <p:cond delay="0" evt="onBegin">
                          <p:tn val="18"/>
                        </p:cond>
                      </p:stCondLst>
                      <p:childTnLst>
                        <p:par>
                          <p:cTn fill="hold" id="20" nodeType="afterGroup">
                            <p:stCondLst>
                              <p:cond delay="0"/>
                            </p:stCondLst>
                            <p:childTnLst>
                              <p:par>
                                <p:cTn fill="hold" id="21" nodeType="clickEffect" presetClass="entr" presetID="22" presetSubtype="8">
                                  <p:stCondLst>
                                    <p:cond delay="0"/>
                                  </p:stCondLst>
                                  <p:childTnLst>
                                    <p:set>
                                      <p:cBhvr>
                                        <p:cTn dur="1" fill="hold" id="22">
                                          <p:stCondLst>
                                            <p:cond delay="0"/>
                                          </p:stCondLst>
                                        </p:cTn>
                                        <p:tgtEl>
                                          <p:spTgt spid="2"/>
                                        </p:tgtEl>
                                        <p:attrNameLst>
                                          <p:attrName>style.visibility</p:attrName>
                                        </p:attrNameLst>
                                      </p:cBhvr>
                                      <p:to>
                                        <p:strVal val="visible"/>
                                      </p:to>
                                    </p:set>
                                    <p:animEffect filter="wipe(left)" transition="in">
                                      <p:cBhvr>
                                        <p:cTn dur="500" id="23"/>
                                        <p:tgtEl>
                                          <p:spTgt spid="2"/>
                                        </p:tgtEl>
                                      </p:cBhvr>
                                    </p:animEffect>
                                  </p:childTnLst>
                                </p:cTn>
                              </p:par>
                              <p:par>
                                <p:cTn fill="hold" id="24" nodeType="withEffect" presetClass="entr" presetID="22" presetSubtype="8">
                                  <p:stCondLst>
                                    <p:cond delay="500"/>
                                  </p:stCondLst>
                                  <p:childTnLst>
                                    <p:set>
                                      <p:cBhvr>
                                        <p:cTn dur="1" fill="hold" id="25">
                                          <p:stCondLst>
                                            <p:cond delay="0"/>
                                          </p:stCondLst>
                                        </p:cTn>
                                        <p:tgtEl>
                                          <p:spTgt spid="3"/>
                                        </p:tgtEl>
                                        <p:attrNameLst>
                                          <p:attrName>style.visibility</p:attrName>
                                        </p:attrNameLst>
                                      </p:cBhvr>
                                      <p:to>
                                        <p:strVal val="visible"/>
                                      </p:to>
                                    </p:set>
                                    <p:animEffect filter="wipe(left)" transition="in">
                                      <p:cBhvr>
                                        <p:cTn dur="500" id="26"/>
                                        <p:tgtEl>
                                          <p:spTgt spid="3"/>
                                        </p:tgtEl>
                                      </p:cBhvr>
                                    </p:animEffect>
                                  </p:childTnLst>
                                </p:cTn>
                              </p:par>
                              <p:par>
                                <p:cTn fill="hold" id="27" nodeType="withEffect" presetClass="entr" presetID="22" presetSubtype="8">
                                  <p:stCondLst>
                                    <p:cond delay="1000"/>
                                  </p:stCondLst>
                                  <p:childTnLst>
                                    <p:set>
                                      <p:cBhvr>
                                        <p:cTn dur="1" fill="hold" id="28">
                                          <p:stCondLst>
                                            <p:cond delay="0"/>
                                          </p:stCondLst>
                                        </p:cTn>
                                        <p:tgtEl>
                                          <p:spTgt spid="21"/>
                                        </p:tgtEl>
                                        <p:attrNameLst>
                                          <p:attrName>style.visibility</p:attrName>
                                        </p:attrNameLst>
                                      </p:cBhvr>
                                      <p:to>
                                        <p:strVal val="visible"/>
                                      </p:to>
                                    </p:set>
                                    <p:animEffect filter="wipe(left)" transition="in">
                                      <p:cBhvr>
                                        <p:cTn dur="500" id="29"/>
                                        <p:tgtEl>
                                          <p:spTgt spid="21"/>
                                        </p:tgtEl>
                                      </p:cBhvr>
                                    </p:animEffect>
                                  </p:childTnLst>
                                </p:cTn>
                              </p:par>
                            </p:childTnLst>
                          </p:cTn>
                        </p:par>
                      </p:childTnLst>
                    </p:cTn>
                  </p:par>
                  <p:par>
                    <p:cTn fill="hold" id="30" nodeType="clickPar">
                      <p:stCondLst>
                        <p:cond delay="indefinite"/>
                        <p:cond delay="0" evt="onBegin">
                          <p:tn val="29"/>
                        </p:cond>
                      </p:stCondLst>
                      <p:childTnLst>
                        <p:par>
                          <p:cTn fill="hold" id="31" nodeType="afterGroup">
                            <p:stCondLst>
                              <p:cond delay="0"/>
                            </p:stCondLst>
                            <p:childTnLst>
                              <p:par>
                                <p:cTn fill="hold" grpId="0" id="32" nodeType="clickEffect" presetClass="entr" presetID="16" presetSubtype="37">
                                  <p:stCondLst>
                                    <p:cond delay="0"/>
                                  </p:stCondLst>
                                  <p:childTnLst>
                                    <p:set>
                                      <p:cBhvr>
                                        <p:cTn dur="1" fill="hold" id="33">
                                          <p:stCondLst>
                                            <p:cond delay="0"/>
                                          </p:stCondLst>
                                        </p:cTn>
                                        <p:tgtEl>
                                          <p:spTgt spid="12"/>
                                        </p:tgtEl>
                                        <p:attrNameLst>
                                          <p:attrName>style.visibility</p:attrName>
                                        </p:attrNameLst>
                                      </p:cBhvr>
                                      <p:to>
                                        <p:strVal val="visible"/>
                                      </p:to>
                                    </p:set>
                                    <p:animEffect filter="barn(outVertical)" transition="in">
                                      <p:cBhvr>
                                        <p:cTn dur="500" id="34"/>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Line 29"/>
          <p:cNvSpPr>
            <a:spLocks noChangeShapeType="1"/>
          </p:cNvSpPr>
          <p:nvPr/>
        </p:nvSpPr>
        <p:spPr bwMode="auto">
          <a:xfrm flipV="1">
            <a:off x="2560319" y="3623378"/>
            <a:ext cx="9263381" cy="12251"/>
          </a:xfrm>
          <a:prstGeom prst="line">
            <a:avLst/>
          </a:prstGeom>
          <a:noFill/>
          <a:ln w="12700">
            <a:solidFill>
              <a:srgbClr val="404040"/>
            </a:solidFill>
            <a:miter lim="800000"/>
            <a:headEnd len="med" type="oval" w="med"/>
          </a:ln>
          <a:extLst>
            <a:ext uri="{909E8E84-426E-40DD-AFC4-6F175D3DCCD1}">
              <a14:hiddenFill>
                <a:noFill/>
              </a14:hiddenFill>
            </a:ext>
          </a:extLst>
        </p:spPr>
        <p:txBody>
          <a:bodyPr/>
          <a:lstStyle/>
          <a:p>
            <a:endParaRPr altLang="en-US" lang="zh-CN" sz="2400">
              <a:solidFill>
                <a:schemeClr val="tx1">
                  <a:lumMod val="75000"/>
                  <a:lumOff val="25000"/>
                </a:schemeClr>
              </a:solidFill>
              <a:cs typeface="+mn-ea"/>
              <a:sym typeface="+mn-lt"/>
            </a:endParaRPr>
          </a:p>
        </p:txBody>
      </p:sp>
      <p:sp>
        <p:nvSpPr>
          <p:cNvPr id="11" name="Oval 30"/>
          <p:cNvSpPr>
            <a:spLocks noChangeArrowheads="1"/>
          </p:cNvSpPr>
          <p:nvPr/>
        </p:nvSpPr>
        <p:spPr bwMode="auto">
          <a:xfrm>
            <a:off x="5239185" y="3506259"/>
            <a:ext cx="237067" cy="237067"/>
          </a:xfrm>
          <a:prstGeom prst="ellipse">
            <a:avLst/>
          </a:prstGeom>
          <a:solidFill>
            <a:srgbClr val="C30F0F"/>
          </a:solidFill>
          <a:ln w="12700">
            <a:solidFill>
              <a:srgbClr val="FFFFFF"/>
            </a:solidFill>
            <a:round/>
          </a:ln>
        </p:spPr>
        <p:txBody>
          <a:bodyPr/>
          <a:lstStyle/>
          <a:p>
            <a:endParaRPr altLang="en-US" lang="zh-CN" sz="2400">
              <a:solidFill>
                <a:schemeClr val="tx1">
                  <a:lumMod val="75000"/>
                  <a:lumOff val="25000"/>
                </a:schemeClr>
              </a:solidFill>
              <a:cs typeface="+mn-ea"/>
              <a:sym typeface="+mn-lt"/>
            </a:endParaRPr>
          </a:p>
        </p:txBody>
      </p:sp>
      <p:sp>
        <p:nvSpPr>
          <p:cNvPr id="12" name="Oval 32"/>
          <p:cNvSpPr>
            <a:spLocks noChangeArrowheads="1"/>
          </p:cNvSpPr>
          <p:nvPr/>
        </p:nvSpPr>
        <p:spPr bwMode="auto">
          <a:xfrm>
            <a:off x="9525379" y="3506259"/>
            <a:ext cx="237067" cy="237067"/>
          </a:xfrm>
          <a:prstGeom prst="ellipse">
            <a:avLst/>
          </a:prstGeom>
          <a:solidFill>
            <a:srgbClr val="C30F0F"/>
          </a:solidFill>
          <a:ln w="12700">
            <a:solidFill>
              <a:srgbClr val="FFFFFF"/>
            </a:solidFill>
            <a:round/>
          </a:ln>
        </p:spPr>
        <p:txBody>
          <a:bodyPr/>
          <a:lstStyle/>
          <a:p>
            <a:endParaRPr altLang="en-US" lang="zh-CN" sz="2400">
              <a:solidFill>
                <a:schemeClr val="tx1">
                  <a:lumMod val="75000"/>
                  <a:lumOff val="25000"/>
                </a:schemeClr>
              </a:solidFill>
              <a:cs typeface="+mn-ea"/>
              <a:sym typeface="+mn-lt"/>
            </a:endParaRPr>
          </a:p>
        </p:txBody>
      </p:sp>
      <p:grpSp>
        <p:nvGrpSpPr>
          <p:cNvPr id="17" name="组合 16"/>
          <p:cNvGrpSpPr/>
          <p:nvPr/>
        </p:nvGrpSpPr>
        <p:grpSpPr>
          <a:xfrm>
            <a:off x="9315829" y="4560359"/>
            <a:ext cx="656167" cy="658284"/>
            <a:chOff x="5399088" y="3571875"/>
            <a:chExt cx="492125" cy="493713"/>
          </a:xfrm>
        </p:grpSpPr>
        <p:sp>
          <p:nvSpPr>
            <p:cNvPr id="18" name="Oval 33"/>
            <p:cNvSpPr>
              <a:spLocks noChangeArrowheads="1"/>
            </p:cNvSpPr>
            <p:nvPr/>
          </p:nvSpPr>
          <p:spPr bwMode="auto">
            <a:xfrm>
              <a:off x="5399088" y="3571875"/>
              <a:ext cx="492125" cy="493713"/>
            </a:xfrm>
            <a:prstGeom prst="ellipse">
              <a:avLst/>
            </a:prstGeom>
            <a:solidFill>
              <a:srgbClr val="C30F0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sp>
          <p:nvSpPr>
            <p:cNvPr id="19" name="Freeform 46"/>
            <p:cNvSpPr>
              <a:spLocks noEditPoints="1"/>
            </p:cNvSpPr>
            <p:nvPr/>
          </p:nvSpPr>
          <p:spPr bwMode="auto">
            <a:xfrm>
              <a:off x="5519738" y="3698875"/>
              <a:ext cx="238125" cy="239713"/>
            </a:xfrm>
            <a:custGeom>
              <a:gdLst>
                <a:gd fmla="*/ 40 w 75" name="T0"/>
                <a:gd fmla="*/ 12 h 75" name="T1"/>
                <a:gd fmla="*/ 41 w 75" name="T2"/>
                <a:gd fmla="*/ 18 h 75" name="T3"/>
                <a:gd fmla="*/ 38 w 75" name="T4"/>
                <a:gd fmla="*/ 18 h 75" name="T5"/>
                <a:gd fmla="*/ 40 w 75" name="T6"/>
                <a:gd fmla="*/ 11 h 75" name="T7"/>
                <a:gd fmla="*/ 28 w 75" name="T8"/>
                <a:gd fmla="*/ 13 h 75" name="T9"/>
                <a:gd fmla="*/ 13 w 75" name="T10"/>
                <a:gd fmla="*/ 29 h 75" name="T11"/>
                <a:gd fmla="*/ 19 w 75" name="T12"/>
                <a:gd fmla="*/ 61 h 75" name="T13"/>
                <a:gd fmla="*/ 40 w 75" name="T14"/>
                <a:gd fmla="*/ 69 h 75" name="T15"/>
                <a:gd fmla="*/ 67 w 75" name="T16"/>
                <a:gd fmla="*/ 51 h 75" name="T17"/>
                <a:gd fmla="*/ 67 w 75" name="T18"/>
                <a:gd fmla="*/ 51 h 75" name="T19"/>
                <a:gd fmla="*/ 67 w 75" name="T20"/>
                <a:gd fmla="*/ 29 h 75" name="T21"/>
                <a:gd fmla="*/ 40 w 75" name="T22"/>
                <a:gd fmla="*/ 11 h 75" name="T23"/>
                <a:gd fmla="*/ 26 w 75" name="T24"/>
                <a:gd fmla="*/ 8 h 75" name="T25"/>
                <a:gd fmla="*/ 64 w 75" name="T26"/>
                <a:gd fmla="*/ 15 h 75" name="T27"/>
                <a:gd fmla="*/ 75 w 75" name="T28"/>
                <a:gd fmla="*/ 40 h 75" name="T29"/>
                <a:gd fmla="*/ 72 w 75" name="T30"/>
                <a:gd fmla="*/ 53 h 75" name="T31"/>
                <a:gd fmla="*/ 40 w 75" name="T32"/>
                <a:gd fmla="*/ 75 h 75" name="T33"/>
                <a:gd fmla="*/ 15 w 75" name="T34"/>
                <a:gd fmla="*/ 65 h 75" name="T35"/>
                <a:gd fmla="*/ 7 w 75" name="T36"/>
                <a:gd fmla="*/ 27 h 75" name="T37"/>
                <a:gd fmla="*/ 10 w 75" name="T38"/>
                <a:gd fmla="*/ 21 h 75" name="T39"/>
                <a:gd fmla="*/ 1 w 75" name="T40"/>
                <a:gd fmla="*/ 7 h 75" name="T41"/>
                <a:gd fmla="*/ 6 w 75" name="T42"/>
                <a:gd fmla="*/ 1 h 75" name="T43"/>
                <a:gd fmla="*/ 17 w 75" name="T44"/>
                <a:gd fmla="*/ 4 h 75" name="T45"/>
                <a:gd fmla="*/ 20 w 75" name="T46"/>
                <a:gd fmla="*/ 11 h 75" name="T47"/>
                <a:gd fmla="*/ 14 w 75" name="T48"/>
                <a:gd fmla="*/ 16 h 75" name="T49"/>
                <a:gd fmla="*/ 15 w 75" name="T50"/>
                <a:gd fmla="*/ 15 h 75" name="T51"/>
                <a:gd fmla="*/ 16 w 75" name="T52"/>
                <a:gd fmla="*/ 13 h 75" name="T53"/>
                <a:gd fmla="*/ 16 w 75" name="T54"/>
                <a:gd fmla="*/ 8 h 75" name="T55"/>
                <a:gd fmla="*/ 5 w 75" name="T56"/>
                <a:gd fmla="*/ 6 h 75" name="T57"/>
                <a:gd fmla="*/ 3 w 75" name="T58"/>
                <a:gd fmla="*/ 11 h 75" name="T59"/>
                <a:gd fmla="*/ 10 w 75" name="T60"/>
                <a:gd fmla="*/ 17 h 75" name="T61"/>
                <a:gd fmla="*/ 14 w 75" name="T62"/>
                <a:gd fmla="*/ 16 h 75" name="T63"/>
                <a:gd fmla="*/ 27 w 75" name="T64"/>
                <a:gd fmla="*/ 25 h 75" name="T65"/>
                <a:gd fmla="*/ 46 w 75" name="T66"/>
                <a:gd fmla="*/ 33 h 75" name="T67"/>
                <a:gd fmla="*/ 47 w 75" name="T68"/>
                <a:gd fmla="*/ 33 h 75" name="T69"/>
                <a:gd fmla="*/ 47 w 75" name="T70"/>
                <a:gd fmla="*/ 33 h 75" name="T71"/>
                <a:gd fmla="*/ 47 w 75" name="T72"/>
                <a:gd fmla="*/ 33 h 75" name="T73"/>
                <a:gd fmla="*/ 47 w 75" name="T74"/>
                <a:gd fmla="*/ 34 h 75" name="T75"/>
                <a:gd fmla="*/ 54 w 75" name="T76"/>
                <a:gd fmla="*/ 55 h 75" name="T77"/>
                <a:gd fmla="*/ 33 w 75" name="T78"/>
                <a:gd fmla="*/ 48 h 75" name="T79"/>
                <a:gd fmla="*/ 33 w 75" name="T80"/>
                <a:gd fmla="*/ 47 h 75" name="T81"/>
                <a:gd fmla="*/ 32 w 75" name="T82"/>
                <a:gd fmla="*/ 47 h 75" name="T83"/>
                <a:gd fmla="*/ 32 w 75" name="T84"/>
                <a:gd fmla="*/ 47 h 75" name="T85"/>
                <a:gd fmla="*/ 32 w 75" name="T86"/>
                <a:gd fmla="*/ 46 h 75" name="T87"/>
                <a:gd fmla="*/ 25 w 75" name="T88"/>
                <a:gd fmla="*/ 25 h 75" name="T89"/>
                <a:gd fmla="*/ 42 w 75" name="T90"/>
                <a:gd fmla="*/ 35 h 75" name="T91"/>
                <a:gd fmla="*/ 29 w 75" name="T92"/>
                <a:gd fmla="*/ 30 h 75" name="T93"/>
                <a:gd fmla="*/ 42 w 75" name="T94"/>
                <a:gd fmla="*/ 35 h 75" name="T95"/>
                <a:gd fmla="*/ 37 w 75" name="T96"/>
                <a:gd fmla="*/ 45 h 75" name="T97"/>
                <a:gd fmla="*/ 45 w 75" name="T98"/>
                <a:gd fmla="*/ 37 h 75" name="T99"/>
                <a:gd fmla="*/ 14 w 75" name="T100"/>
                <a:gd fmla="*/ 42 h 75" name="T101"/>
                <a:gd fmla="*/ 12 w 75" name="T102"/>
                <a:gd fmla="*/ 40 h 75" name="T103"/>
                <a:gd fmla="*/ 18 w 75" name="T104"/>
                <a:gd fmla="*/ 38 h 75" name="T105"/>
                <a:gd fmla="*/ 18 w 75" name="T106"/>
                <a:gd fmla="*/ 42 h 75" name="T107"/>
                <a:gd fmla="*/ 41 w 75" name="T108"/>
                <a:gd fmla="*/ 66 h 75" name="T109"/>
                <a:gd fmla="*/ 40 w 75" name="T110"/>
                <a:gd fmla="*/ 68 h 75" name="T111"/>
                <a:gd fmla="*/ 38 w 75" name="T112"/>
                <a:gd fmla="*/ 62 h 75" name="T113"/>
                <a:gd fmla="*/ 41 w 75" name="T114"/>
                <a:gd fmla="*/ 62 h 75" name="T115"/>
                <a:gd fmla="*/ 66 w 75" name="T116"/>
                <a:gd fmla="*/ 38 h 75" name="T117"/>
                <a:gd fmla="*/ 67 w 75" name="T118"/>
                <a:gd fmla="*/ 40 h 75" name="T119"/>
                <a:gd fmla="*/ 61 w 75" name="T120"/>
                <a:gd fmla="*/ 42 h 75" name="T121"/>
                <a:gd fmla="*/ 61 w 75" name="T122"/>
                <a:gd fmla="*/ 38 h 75"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75" w="75">
                  <a:moveTo>
                    <a:pt x="38" y="14"/>
                  </a:moveTo>
                  <a:cubicBezTo>
                    <a:pt x="38" y="13"/>
                    <a:pt x="39" y="12"/>
                    <a:pt x="40" y="12"/>
                  </a:cubicBezTo>
                  <a:cubicBezTo>
                    <a:pt x="41" y="12"/>
                    <a:pt x="41" y="13"/>
                    <a:pt x="41" y="14"/>
                  </a:cubicBezTo>
                  <a:cubicBezTo>
                    <a:pt x="41" y="18"/>
                    <a:pt x="41" y="18"/>
                    <a:pt x="41" y="18"/>
                  </a:cubicBezTo>
                  <a:cubicBezTo>
                    <a:pt x="41" y="19"/>
                    <a:pt x="41" y="20"/>
                    <a:pt x="40" y="20"/>
                  </a:cubicBezTo>
                  <a:cubicBezTo>
                    <a:pt x="39" y="20"/>
                    <a:pt x="38" y="19"/>
                    <a:pt x="38" y="18"/>
                  </a:cubicBezTo>
                  <a:cubicBezTo>
                    <a:pt x="38" y="14"/>
                    <a:pt x="38" y="14"/>
                    <a:pt x="38" y="14"/>
                  </a:cubicBezTo>
                  <a:close/>
                  <a:moveTo>
                    <a:pt x="40" y="11"/>
                  </a:moveTo>
                  <a:cubicBezTo>
                    <a:pt x="40" y="11"/>
                    <a:pt x="40" y="11"/>
                    <a:pt x="40" y="11"/>
                  </a:cubicBezTo>
                  <a:cubicBezTo>
                    <a:pt x="36" y="11"/>
                    <a:pt x="32" y="12"/>
                    <a:pt x="28" y="13"/>
                  </a:cubicBezTo>
                  <a:cubicBezTo>
                    <a:pt x="25" y="14"/>
                    <a:pt x="22" y="17"/>
                    <a:pt x="19" y="19"/>
                  </a:cubicBezTo>
                  <a:cubicBezTo>
                    <a:pt x="16" y="22"/>
                    <a:pt x="14" y="25"/>
                    <a:pt x="13" y="29"/>
                  </a:cubicBezTo>
                  <a:cubicBezTo>
                    <a:pt x="11" y="32"/>
                    <a:pt x="10" y="36"/>
                    <a:pt x="10" y="40"/>
                  </a:cubicBezTo>
                  <a:cubicBezTo>
                    <a:pt x="10" y="48"/>
                    <a:pt x="13" y="55"/>
                    <a:pt x="19" y="61"/>
                  </a:cubicBezTo>
                  <a:cubicBezTo>
                    <a:pt x="22" y="63"/>
                    <a:pt x="25" y="66"/>
                    <a:pt x="28" y="67"/>
                  </a:cubicBezTo>
                  <a:cubicBezTo>
                    <a:pt x="32" y="68"/>
                    <a:pt x="36" y="69"/>
                    <a:pt x="40" y="69"/>
                  </a:cubicBezTo>
                  <a:cubicBezTo>
                    <a:pt x="47" y="69"/>
                    <a:pt x="55" y="66"/>
                    <a:pt x="60" y="61"/>
                  </a:cubicBezTo>
                  <a:cubicBezTo>
                    <a:pt x="63" y="58"/>
                    <a:pt x="65" y="55"/>
                    <a:pt x="67" y="51"/>
                  </a:cubicBezTo>
                  <a:cubicBezTo>
                    <a:pt x="67" y="51"/>
                    <a:pt x="67" y="51"/>
                    <a:pt x="67" y="51"/>
                  </a:cubicBezTo>
                  <a:cubicBezTo>
                    <a:pt x="67" y="51"/>
                    <a:pt x="67" y="51"/>
                    <a:pt x="67" y="51"/>
                  </a:cubicBezTo>
                  <a:cubicBezTo>
                    <a:pt x="68" y="48"/>
                    <a:pt x="69" y="44"/>
                    <a:pt x="69" y="40"/>
                  </a:cubicBezTo>
                  <a:cubicBezTo>
                    <a:pt x="69" y="36"/>
                    <a:pt x="68" y="32"/>
                    <a:pt x="67" y="29"/>
                  </a:cubicBezTo>
                  <a:cubicBezTo>
                    <a:pt x="65" y="25"/>
                    <a:pt x="63" y="22"/>
                    <a:pt x="60" y="19"/>
                  </a:cubicBezTo>
                  <a:cubicBezTo>
                    <a:pt x="55" y="14"/>
                    <a:pt x="48" y="11"/>
                    <a:pt x="40" y="11"/>
                  </a:cubicBezTo>
                  <a:close/>
                  <a:moveTo>
                    <a:pt x="26" y="8"/>
                  </a:moveTo>
                  <a:cubicBezTo>
                    <a:pt x="26" y="8"/>
                    <a:pt x="26" y="8"/>
                    <a:pt x="26" y="8"/>
                  </a:cubicBezTo>
                  <a:cubicBezTo>
                    <a:pt x="30" y="6"/>
                    <a:pt x="35" y="5"/>
                    <a:pt x="40" y="5"/>
                  </a:cubicBezTo>
                  <a:cubicBezTo>
                    <a:pt x="49" y="5"/>
                    <a:pt x="58" y="9"/>
                    <a:pt x="64" y="15"/>
                  </a:cubicBezTo>
                  <a:cubicBezTo>
                    <a:pt x="68" y="18"/>
                    <a:pt x="70" y="22"/>
                    <a:pt x="72" y="27"/>
                  </a:cubicBezTo>
                  <a:cubicBezTo>
                    <a:pt x="74" y="31"/>
                    <a:pt x="75" y="35"/>
                    <a:pt x="75" y="40"/>
                  </a:cubicBezTo>
                  <a:cubicBezTo>
                    <a:pt x="75" y="45"/>
                    <a:pt x="74" y="49"/>
                    <a:pt x="72" y="53"/>
                  </a:cubicBezTo>
                  <a:cubicBezTo>
                    <a:pt x="72" y="53"/>
                    <a:pt x="72" y="53"/>
                    <a:pt x="72" y="53"/>
                  </a:cubicBezTo>
                  <a:cubicBezTo>
                    <a:pt x="70" y="58"/>
                    <a:pt x="68" y="62"/>
                    <a:pt x="64" y="65"/>
                  </a:cubicBezTo>
                  <a:cubicBezTo>
                    <a:pt x="58" y="71"/>
                    <a:pt x="49" y="75"/>
                    <a:pt x="40" y="75"/>
                  </a:cubicBezTo>
                  <a:cubicBezTo>
                    <a:pt x="35" y="75"/>
                    <a:pt x="30" y="74"/>
                    <a:pt x="26" y="72"/>
                  </a:cubicBezTo>
                  <a:cubicBezTo>
                    <a:pt x="22" y="71"/>
                    <a:pt x="18" y="68"/>
                    <a:pt x="15" y="65"/>
                  </a:cubicBezTo>
                  <a:cubicBezTo>
                    <a:pt x="8" y="58"/>
                    <a:pt x="5" y="49"/>
                    <a:pt x="5" y="40"/>
                  </a:cubicBezTo>
                  <a:cubicBezTo>
                    <a:pt x="5" y="35"/>
                    <a:pt x="6" y="31"/>
                    <a:pt x="7" y="27"/>
                  </a:cubicBezTo>
                  <a:cubicBezTo>
                    <a:pt x="8" y="25"/>
                    <a:pt x="9" y="23"/>
                    <a:pt x="10" y="21"/>
                  </a:cubicBezTo>
                  <a:cubicBezTo>
                    <a:pt x="10" y="21"/>
                    <a:pt x="10" y="21"/>
                    <a:pt x="10" y="21"/>
                  </a:cubicBezTo>
                  <a:cubicBezTo>
                    <a:pt x="4" y="21"/>
                    <a:pt x="0" y="16"/>
                    <a:pt x="0" y="11"/>
                  </a:cubicBezTo>
                  <a:cubicBezTo>
                    <a:pt x="0" y="9"/>
                    <a:pt x="0" y="8"/>
                    <a:pt x="1" y="7"/>
                  </a:cubicBezTo>
                  <a:cubicBezTo>
                    <a:pt x="1" y="6"/>
                    <a:pt x="2" y="5"/>
                    <a:pt x="3" y="4"/>
                  </a:cubicBezTo>
                  <a:cubicBezTo>
                    <a:pt x="4" y="3"/>
                    <a:pt x="5" y="2"/>
                    <a:pt x="6" y="1"/>
                  </a:cubicBezTo>
                  <a:cubicBezTo>
                    <a:pt x="6" y="1"/>
                    <a:pt x="6" y="1"/>
                    <a:pt x="6" y="1"/>
                  </a:cubicBezTo>
                  <a:cubicBezTo>
                    <a:pt x="10" y="0"/>
                    <a:pt x="14" y="1"/>
                    <a:pt x="17" y="4"/>
                  </a:cubicBezTo>
                  <a:cubicBezTo>
                    <a:pt x="18" y="5"/>
                    <a:pt x="19" y="6"/>
                    <a:pt x="19" y="7"/>
                  </a:cubicBezTo>
                  <a:cubicBezTo>
                    <a:pt x="20" y="8"/>
                    <a:pt x="20" y="9"/>
                    <a:pt x="20" y="11"/>
                  </a:cubicBezTo>
                  <a:cubicBezTo>
                    <a:pt x="22" y="10"/>
                    <a:pt x="24" y="8"/>
                    <a:pt x="26" y="8"/>
                  </a:cubicBezTo>
                  <a:close/>
                  <a:moveTo>
                    <a:pt x="14" y="16"/>
                  </a:moveTo>
                  <a:cubicBezTo>
                    <a:pt x="14" y="16"/>
                    <a:pt x="14" y="16"/>
                    <a:pt x="14" y="16"/>
                  </a:cubicBezTo>
                  <a:cubicBezTo>
                    <a:pt x="14" y="16"/>
                    <a:pt x="14" y="16"/>
                    <a:pt x="15" y="15"/>
                  </a:cubicBezTo>
                  <a:cubicBezTo>
                    <a:pt x="16" y="14"/>
                    <a:pt x="16" y="14"/>
                    <a:pt x="16" y="14"/>
                  </a:cubicBezTo>
                  <a:cubicBezTo>
                    <a:pt x="16" y="14"/>
                    <a:pt x="16" y="14"/>
                    <a:pt x="16" y="13"/>
                  </a:cubicBezTo>
                  <a:cubicBezTo>
                    <a:pt x="17" y="13"/>
                    <a:pt x="17" y="12"/>
                    <a:pt x="17" y="11"/>
                  </a:cubicBezTo>
                  <a:cubicBezTo>
                    <a:pt x="17" y="10"/>
                    <a:pt x="17" y="9"/>
                    <a:pt x="16" y="8"/>
                  </a:cubicBezTo>
                  <a:cubicBezTo>
                    <a:pt x="15" y="5"/>
                    <a:pt x="11" y="3"/>
                    <a:pt x="8" y="5"/>
                  </a:cubicBezTo>
                  <a:cubicBezTo>
                    <a:pt x="7" y="5"/>
                    <a:pt x="6" y="6"/>
                    <a:pt x="5" y="6"/>
                  </a:cubicBezTo>
                  <a:cubicBezTo>
                    <a:pt x="5" y="7"/>
                    <a:pt x="4" y="7"/>
                    <a:pt x="4" y="8"/>
                  </a:cubicBezTo>
                  <a:cubicBezTo>
                    <a:pt x="4" y="9"/>
                    <a:pt x="3" y="10"/>
                    <a:pt x="3" y="11"/>
                  </a:cubicBezTo>
                  <a:cubicBezTo>
                    <a:pt x="3" y="13"/>
                    <a:pt x="5" y="16"/>
                    <a:pt x="8" y="17"/>
                  </a:cubicBezTo>
                  <a:cubicBezTo>
                    <a:pt x="8" y="17"/>
                    <a:pt x="9" y="17"/>
                    <a:pt x="10" y="17"/>
                  </a:cubicBezTo>
                  <a:cubicBezTo>
                    <a:pt x="11" y="17"/>
                    <a:pt x="12" y="17"/>
                    <a:pt x="13" y="17"/>
                  </a:cubicBezTo>
                  <a:cubicBezTo>
                    <a:pt x="13" y="17"/>
                    <a:pt x="13" y="17"/>
                    <a:pt x="14" y="16"/>
                  </a:cubicBezTo>
                  <a:close/>
                  <a:moveTo>
                    <a:pt x="27" y="25"/>
                  </a:moveTo>
                  <a:cubicBezTo>
                    <a:pt x="27" y="25"/>
                    <a:pt x="27" y="25"/>
                    <a:pt x="27" y="25"/>
                  </a:cubicBezTo>
                  <a:cubicBezTo>
                    <a:pt x="46" y="33"/>
                    <a:pt x="46" y="33"/>
                    <a:pt x="46" y="33"/>
                  </a:cubicBezTo>
                  <a:cubicBezTo>
                    <a:pt x="46" y="33"/>
                    <a:pt x="46" y="33"/>
                    <a:pt x="46" y="33"/>
                  </a:cubicBezTo>
                  <a:cubicBezTo>
                    <a:pt x="46" y="33"/>
                    <a:pt x="46" y="33"/>
                    <a:pt x="46" y="33"/>
                  </a:cubicBezTo>
                  <a:cubicBezTo>
                    <a:pt x="46" y="33"/>
                    <a:pt x="47" y="33"/>
                    <a:pt x="47" y="33"/>
                  </a:cubicBezTo>
                  <a:cubicBezTo>
                    <a:pt x="47" y="33"/>
                    <a:pt x="47" y="33"/>
                    <a:pt x="47" y="33"/>
                  </a:cubicBezTo>
                  <a:cubicBezTo>
                    <a:pt x="47" y="33"/>
                    <a:pt x="47" y="33"/>
                    <a:pt x="47" y="33"/>
                  </a:cubicBezTo>
                  <a:cubicBezTo>
                    <a:pt x="47" y="33"/>
                    <a:pt x="47" y="33"/>
                    <a:pt x="47" y="33"/>
                  </a:cubicBezTo>
                  <a:cubicBezTo>
                    <a:pt x="47" y="33"/>
                    <a:pt x="47" y="33"/>
                    <a:pt x="47" y="33"/>
                  </a:cubicBezTo>
                  <a:cubicBezTo>
                    <a:pt x="47" y="33"/>
                    <a:pt x="47" y="34"/>
                    <a:pt x="47" y="34"/>
                  </a:cubicBezTo>
                  <a:cubicBezTo>
                    <a:pt x="47" y="34"/>
                    <a:pt x="47" y="34"/>
                    <a:pt x="47" y="34"/>
                  </a:cubicBezTo>
                  <a:cubicBezTo>
                    <a:pt x="55" y="53"/>
                    <a:pt x="55" y="53"/>
                    <a:pt x="55" y="53"/>
                  </a:cubicBezTo>
                  <a:cubicBezTo>
                    <a:pt x="55" y="54"/>
                    <a:pt x="55" y="55"/>
                    <a:pt x="54" y="55"/>
                  </a:cubicBezTo>
                  <a:cubicBezTo>
                    <a:pt x="53" y="55"/>
                    <a:pt x="53" y="55"/>
                    <a:pt x="53" y="55"/>
                  </a:cubicBezTo>
                  <a:cubicBezTo>
                    <a:pt x="33" y="48"/>
                    <a:pt x="33" y="48"/>
                    <a:pt x="33" y="48"/>
                  </a:cubicBezTo>
                  <a:cubicBezTo>
                    <a:pt x="33" y="48"/>
                    <a:pt x="33" y="48"/>
                    <a:pt x="33" y="48"/>
                  </a:cubicBezTo>
                  <a:cubicBezTo>
                    <a:pt x="33" y="47"/>
                    <a:pt x="33" y="47"/>
                    <a:pt x="33" y="47"/>
                  </a:cubicBezTo>
                  <a:cubicBezTo>
                    <a:pt x="32" y="47"/>
                    <a:pt x="32" y="47"/>
                    <a:pt x="32" y="47"/>
                  </a:cubicBezTo>
                  <a:cubicBezTo>
                    <a:pt x="32" y="47"/>
                    <a:pt x="32" y="47"/>
                    <a:pt x="32" y="47"/>
                  </a:cubicBezTo>
                  <a:cubicBezTo>
                    <a:pt x="32" y="47"/>
                    <a:pt x="32" y="47"/>
                    <a:pt x="32" y="47"/>
                  </a:cubicBezTo>
                  <a:cubicBezTo>
                    <a:pt x="32" y="47"/>
                    <a:pt x="32" y="47"/>
                    <a:pt x="32" y="47"/>
                  </a:cubicBezTo>
                  <a:cubicBezTo>
                    <a:pt x="32" y="47"/>
                    <a:pt x="32" y="47"/>
                    <a:pt x="32" y="46"/>
                  </a:cubicBezTo>
                  <a:cubicBezTo>
                    <a:pt x="32" y="46"/>
                    <a:pt x="32" y="46"/>
                    <a:pt x="32" y="46"/>
                  </a:cubicBezTo>
                  <a:cubicBezTo>
                    <a:pt x="24" y="27"/>
                    <a:pt x="24" y="27"/>
                    <a:pt x="24" y="27"/>
                  </a:cubicBezTo>
                  <a:cubicBezTo>
                    <a:pt x="24" y="26"/>
                    <a:pt x="25" y="25"/>
                    <a:pt x="25" y="25"/>
                  </a:cubicBezTo>
                  <a:cubicBezTo>
                    <a:pt x="26" y="25"/>
                    <a:pt x="26" y="25"/>
                    <a:pt x="27" y="25"/>
                  </a:cubicBezTo>
                  <a:close/>
                  <a:moveTo>
                    <a:pt x="42" y="35"/>
                  </a:moveTo>
                  <a:cubicBezTo>
                    <a:pt x="42" y="35"/>
                    <a:pt x="42" y="35"/>
                    <a:pt x="42" y="35"/>
                  </a:cubicBezTo>
                  <a:cubicBezTo>
                    <a:pt x="29" y="30"/>
                    <a:pt x="29" y="30"/>
                    <a:pt x="29" y="30"/>
                  </a:cubicBezTo>
                  <a:cubicBezTo>
                    <a:pt x="34" y="43"/>
                    <a:pt x="34" y="43"/>
                    <a:pt x="34" y="43"/>
                  </a:cubicBezTo>
                  <a:cubicBezTo>
                    <a:pt x="42" y="35"/>
                    <a:pt x="42" y="35"/>
                    <a:pt x="42" y="35"/>
                  </a:cubicBezTo>
                  <a:close/>
                  <a:moveTo>
                    <a:pt x="37" y="45"/>
                  </a:moveTo>
                  <a:cubicBezTo>
                    <a:pt x="37" y="45"/>
                    <a:pt x="37" y="45"/>
                    <a:pt x="37" y="45"/>
                  </a:cubicBezTo>
                  <a:cubicBezTo>
                    <a:pt x="50" y="50"/>
                    <a:pt x="50" y="50"/>
                    <a:pt x="50" y="50"/>
                  </a:cubicBezTo>
                  <a:cubicBezTo>
                    <a:pt x="45" y="37"/>
                    <a:pt x="45" y="37"/>
                    <a:pt x="45" y="37"/>
                  </a:cubicBezTo>
                  <a:cubicBezTo>
                    <a:pt x="37" y="45"/>
                    <a:pt x="37" y="45"/>
                    <a:pt x="37" y="45"/>
                  </a:cubicBezTo>
                  <a:close/>
                  <a:moveTo>
                    <a:pt x="14" y="42"/>
                  </a:moveTo>
                  <a:cubicBezTo>
                    <a:pt x="14" y="42"/>
                    <a:pt x="14" y="42"/>
                    <a:pt x="14" y="42"/>
                  </a:cubicBezTo>
                  <a:cubicBezTo>
                    <a:pt x="13" y="42"/>
                    <a:pt x="12" y="41"/>
                    <a:pt x="12" y="40"/>
                  </a:cubicBezTo>
                  <a:cubicBezTo>
                    <a:pt x="12" y="39"/>
                    <a:pt x="13" y="38"/>
                    <a:pt x="14" y="38"/>
                  </a:cubicBezTo>
                  <a:cubicBezTo>
                    <a:pt x="18" y="38"/>
                    <a:pt x="18" y="38"/>
                    <a:pt x="18" y="38"/>
                  </a:cubicBezTo>
                  <a:cubicBezTo>
                    <a:pt x="19" y="38"/>
                    <a:pt x="20" y="39"/>
                    <a:pt x="20" y="40"/>
                  </a:cubicBezTo>
                  <a:cubicBezTo>
                    <a:pt x="20" y="41"/>
                    <a:pt x="19" y="42"/>
                    <a:pt x="18" y="42"/>
                  </a:cubicBezTo>
                  <a:cubicBezTo>
                    <a:pt x="14" y="42"/>
                    <a:pt x="14" y="42"/>
                    <a:pt x="14" y="42"/>
                  </a:cubicBezTo>
                  <a:close/>
                  <a:moveTo>
                    <a:pt x="41" y="66"/>
                  </a:moveTo>
                  <a:cubicBezTo>
                    <a:pt x="41" y="66"/>
                    <a:pt x="41" y="66"/>
                    <a:pt x="41" y="66"/>
                  </a:cubicBezTo>
                  <a:cubicBezTo>
                    <a:pt x="41" y="67"/>
                    <a:pt x="41" y="68"/>
                    <a:pt x="40" y="68"/>
                  </a:cubicBezTo>
                  <a:cubicBezTo>
                    <a:pt x="39" y="68"/>
                    <a:pt x="38" y="67"/>
                    <a:pt x="38" y="66"/>
                  </a:cubicBezTo>
                  <a:cubicBezTo>
                    <a:pt x="38" y="62"/>
                    <a:pt x="38" y="62"/>
                    <a:pt x="38" y="62"/>
                  </a:cubicBezTo>
                  <a:cubicBezTo>
                    <a:pt x="38" y="61"/>
                    <a:pt x="39" y="60"/>
                    <a:pt x="40" y="60"/>
                  </a:cubicBezTo>
                  <a:cubicBezTo>
                    <a:pt x="41" y="60"/>
                    <a:pt x="41" y="61"/>
                    <a:pt x="41" y="62"/>
                  </a:cubicBezTo>
                  <a:cubicBezTo>
                    <a:pt x="41" y="66"/>
                    <a:pt x="41" y="66"/>
                    <a:pt x="41" y="66"/>
                  </a:cubicBezTo>
                  <a:close/>
                  <a:moveTo>
                    <a:pt x="66" y="38"/>
                  </a:moveTo>
                  <a:cubicBezTo>
                    <a:pt x="66" y="38"/>
                    <a:pt x="66" y="38"/>
                    <a:pt x="66" y="38"/>
                  </a:cubicBezTo>
                  <a:cubicBezTo>
                    <a:pt x="67" y="38"/>
                    <a:pt x="67" y="39"/>
                    <a:pt x="67" y="40"/>
                  </a:cubicBezTo>
                  <a:cubicBezTo>
                    <a:pt x="67" y="41"/>
                    <a:pt x="67" y="42"/>
                    <a:pt x="66" y="42"/>
                  </a:cubicBezTo>
                  <a:cubicBezTo>
                    <a:pt x="61" y="42"/>
                    <a:pt x="61" y="42"/>
                    <a:pt x="61" y="42"/>
                  </a:cubicBezTo>
                  <a:cubicBezTo>
                    <a:pt x="60" y="42"/>
                    <a:pt x="59" y="41"/>
                    <a:pt x="59" y="40"/>
                  </a:cubicBezTo>
                  <a:cubicBezTo>
                    <a:pt x="59" y="39"/>
                    <a:pt x="60" y="38"/>
                    <a:pt x="61" y="38"/>
                  </a:cubicBezTo>
                  <a:cubicBezTo>
                    <a:pt x="66" y="38"/>
                    <a:pt x="66" y="38"/>
                    <a:pt x="66" y="3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grpSp>
      <p:sp>
        <p:nvSpPr>
          <p:cNvPr id="26" name="Rectangle 52"/>
          <p:cNvSpPr>
            <a:spLocks noChangeArrowheads="1"/>
          </p:cNvSpPr>
          <p:nvPr/>
        </p:nvSpPr>
        <p:spPr bwMode="auto">
          <a:xfrm>
            <a:off x="3050197" y="3907837"/>
            <a:ext cx="4799792" cy="2011680"/>
          </a:xfrm>
          <a:prstGeom prst="rect">
            <a:avLst/>
          </a:prstGeom>
          <a:noFill/>
        </p:spPr>
        <p:txBody>
          <a:bodyPr rtlCol="0" wrap="square">
            <a:spAutoFit/>
          </a:bodyPr>
          <a:lstStyle/>
          <a:p>
            <a:pPr indent="-285750" lvl="0" marL="285750">
              <a:lnSpc>
                <a:spcPct val="150000"/>
              </a:lnSpc>
              <a:buClr>
                <a:schemeClr val="tx1">
                  <a:lumMod val="85000"/>
                  <a:lumOff val="15000"/>
                </a:schemeClr>
              </a:buClr>
              <a:buFont charset="0" panose="020b0604020202020204" pitchFamily="34" typeface="Arial"/>
              <a:buChar char="•"/>
              <a:defRPr/>
            </a:pPr>
            <a:r>
              <a:rPr altLang="zh-CN" lang="en-US" sz="1200">
                <a:cs typeface="+mn-ea"/>
                <a:sym typeface="+mn-lt"/>
              </a:rPr>
              <a:t>1980年开展的安全月活动是建国以来的第一次。</a:t>
            </a:r>
          </a:p>
          <a:p>
            <a:pPr indent="-285750" lvl="0" marL="285750">
              <a:lnSpc>
                <a:spcPct val="150000"/>
              </a:lnSpc>
              <a:buClr>
                <a:schemeClr val="tx1">
                  <a:lumMod val="85000"/>
                  <a:lumOff val="15000"/>
                </a:schemeClr>
              </a:buClr>
              <a:buFont charset="0" panose="020b0604020202020204" pitchFamily="34" typeface="Arial"/>
              <a:buChar char="•"/>
              <a:defRPr/>
            </a:pPr>
            <a:r>
              <a:rPr altLang="zh-CN" lang="en-US" sz="1200">
                <a:cs typeface="+mn-ea"/>
                <a:sym typeface="+mn-lt"/>
              </a:rPr>
              <a:t>这体现了党和国家对劳动者的安全健康的关怀，也是四化建设的迫切需要。</a:t>
            </a:r>
          </a:p>
          <a:p>
            <a:pPr indent="-285750" lvl="0" marL="285750">
              <a:lnSpc>
                <a:spcPct val="150000"/>
              </a:lnSpc>
              <a:buClr>
                <a:schemeClr val="tx1">
                  <a:lumMod val="85000"/>
                  <a:lumOff val="15000"/>
                </a:schemeClr>
              </a:buClr>
              <a:buFont charset="0" panose="020b0604020202020204" pitchFamily="34" typeface="Arial"/>
              <a:buChar char="•"/>
              <a:defRPr/>
            </a:pPr>
            <a:r>
              <a:rPr altLang="zh-CN" lang="en-US" sz="1200">
                <a:cs typeface="+mn-ea"/>
                <a:sym typeface="+mn-lt"/>
              </a:rPr>
              <a:t>由于种种原因，不少企业单位长期以来安全生产情况不好，伤亡事故多，职业病严重。</a:t>
            </a:r>
          </a:p>
          <a:p>
            <a:pPr indent="-285750" lvl="0" marL="285750">
              <a:lnSpc>
                <a:spcPct val="150000"/>
              </a:lnSpc>
              <a:buClr>
                <a:schemeClr val="tx1">
                  <a:lumMod val="85000"/>
                  <a:lumOff val="15000"/>
                </a:schemeClr>
              </a:buClr>
              <a:buFont charset="0" panose="020b0604020202020204" pitchFamily="34" typeface="Arial"/>
              <a:buChar char="•"/>
              <a:defRPr/>
            </a:pPr>
            <a:r>
              <a:rPr altLang="zh-CN" lang="en-US" sz="1200">
                <a:cs typeface="+mn-ea"/>
                <a:sym typeface="+mn-lt"/>
              </a:rPr>
              <a:t>必须下决心，花大力气，采取有力措施，解决劳动保护工作中的问题，扭转伤亡事故和职业病严重的状况。</a:t>
            </a:r>
          </a:p>
        </p:txBody>
      </p:sp>
      <p:sp>
        <p:nvSpPr>
          <p:cNvPr id="27" name="Rectangle 53"/>
          <p:cNvSpPr>
            <a:spLocks noChangeArrowheads="1"/>
          </p:cNvSpPr>
          <p:nvPr/>
        </p:nvSpPr>
        <p:spPr bwMode="auto">
          <a:xfrm>
            <a:off x="4881468" y="2936876"/>
            <a:ext cx="952500"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gn="ctr">
              <a:buFont charset="0" panose="020b0604020202020204" pitchFamily="34" typeface="Arial"/>
              <a:buNone/>
            </a:pPr>
            <a:r>
              <a:rPr altLang="zh-CN" lang="en-US">
                <a:cs typeface="+mn-ea"/>
                <a:sym typeface="+mn-lt"/>
              </a:rPr>
              <a:t>1980</a:t>
            </a:r>
          </a:p>
        </p:txBody>
      </p:sp>
      <p:sp>
        <p:nvSpPr>
          <p:cNvPr id="29" name="Rectangle 56"/>
          <p:cNvSpPr>
            <a:spLocks noChangeArrowheads="1"/>
          </p:cNvSpPr>
          <p:nvPr/>
        </p:nvSpPr>
        <p:spPr bwMode="auto">
          <a:xfrm>
            <a:off x="8783585" y="4011152"/>
            <a:ext cx="1720654"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zh-CN" lang="en-US">
                <a:ln w="19050">
                  <a:noFill/>
                </a:ln>
                <a:cs typeface="+mn-ea"/>
                <a:sym typeface="+mn-lt"/>
              </a:rPr>
              <a:t>1984年3月29日</a:t>
            </a:r>
          </a:p>
        </p:txBody>
      </p:sp>
      <p:sp>
        <p:nvSpPr>
          <p:cNvPr id="31" name="Rectangle 52"/>
          <p:cNvSpPr>
            <a:spLocks noChangeArrowheads="1"/>
          </p:cNvSpPr>
          <p:nvPr/>
        </p:nvSpPr>
        <p:spPr bwMode="auto">
          <a:xfrm>
            <a:off x="8163986" y="2499252"/>
            <a:ext cx="2959850" cy="914400"/>
          </a:xfrm>
          <a:prstGeom prst="rect">
            <a:avLst/>
          </a:prstGeom>
          <a:noFill/>
        </p:spPr>
        <p:txBody>
          <a:bodyPr rtlCol="0" wrap="square">
            <a:spAutoFit/>
          </a:bodyPr>
          <a:lstStyle/>
          <a:p>
            <a:pPr algn="ctr" lvl="0">
              <a:lnSpc>
                <a:spcPct val="150000"/>
              </a:lnSpc>
              <a:buClr>
                <a:schemeClr val="accent1"/>
              </a:buClr>
              <a:defRPr/>
            </a:pPr>
            <a:r>
              <a:rPr altLang="zh-CN" lang="en-US" sz="1200">
                <a:cs typeface="+mn-ea"/>
                <a:sym typeface="+mn-lt"/>
              </a:rPr>
              <a:t>1984年3月29日，国家经委、劳动人事部、卫生部、公安部等联合发出开展第5次“全国安全月”活动的通知</a:t>
            </a:r>
          </a:p>
        </p:txBody>
      </p:sp>
      <p:grpSp>
        <p:nvGrpSpPr>
          <p:cNvPr id="3" name="组合 2">
            <a:extLst>
              <a:ext uri="{FF2B5EF4-FFF2-40B4-BE49-F238E27FC236}">
                <a16:creationId xmlns:a16="http://schemas.microsoft.com/office/drawing/2014/main" id="{2B9B08DA-581B-4F73-A18A-38109EC9623D}"/>
              </a:ext>
            </a:extLst>
          </p:cNvPr>
          <p:cNvGrpSpPr/>
          <p:nvPr/>
        </p:nvGrpSpPr>
        <p:grpSpPr>
          <a:xfrm>
            <a:off x="1161809" y="3111168"/>
            <a:ext cx="1038807" cy="1048924"/>
            <a:chOff x="659804" y="3303927"/>
            <a:chExt cx="1038807" cy="1048924"/>
          </a:xfrm>
        </p:grpSpPr>
        <p:sp>
          <p:nvSpPr>
            <p:cNvPr id="33" name="Oval 35">
              <a:extLst>
                <a:ext uri="{FF2B5EF4-FFF2-40B4-BE49-F238E27FC236}">
                  <a16:creationId xmlns:a16="http://schemas.microsoft.com/office/drawing/2014/main" id="{967E88C0-8CEB-4323-A15C-7B823633ECA9}"/>
                </a:ext>
              </a:extLst>
            </p:cNvPr>
            <p:cNvSpPr>
              <a:spLocks noChangeArrowheads="1"/>
            </p:cNvSpPr>
            <p:nvPr/>
          </p:nvSpPr>
          <p:spPr bwMode="auto">
            <a:xfrm>
              <a:off x="659804" y="3303927"/>
              <a:ext cx="1038806" cy="1048924"/>
            </a:xfrm>
            <a:prstGeom prst="ellipse">
              <a:avLst/>
            </a:prstGeom>
            <a:solidFill>
              <a:srgbClr val="C30F0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sp>
          <p:nvSpPr>
            <p:cNvPr id="32" name="文本框 31">
              <a:extLst>
                <a:ext uri="{FF2B5EF4-FFF2-40B4-BE49-F238E27FC236}">
                  <a16:creationId xmlns:a16="http://schemas.microsoft.com/office/drawing/2014/main" id="{9AD8D059-970F-4549-8C0E-91B7A75FC5D7}"/>
                </a:ext>
              </a:extLst>
            </p:cNvPr>
            <p:cNvSpPr txBox="1"/>
            <p:nvPr/>
          </p:nvSpPr>
          <p:spPr>
            <a:xfrm>
              <a:off x="659804" y="3474446"/>
              <a:ext cx="1038807" cy="701040"/>
            </a:xfrm>
            <a:prstGeom prst="rect">
              <a:avLst/>
            </a:prstGeom>
            <a:noFill/>
          </p:spPr>
          <p:txBody>
            <a:bodyPr rtlCol="0" wrap="square">
              <a:spAutoFit/>
            </a:bodyPr>
            <a:lstStyle/>
            <a:p>
              <a:pPr algn="ctr"/>
              <a:r>
                <a:rPr altLang="en-US" lang="zh-CN" sz="2000">
                  <a:solidFill>
                    <a:schemeClr val="bg1"/>
                  </a:solidFill>
                  <a:cs typeface="+mn-ea"/>
                  <a:sym typeface="+mn-lt"/>
                </a:rPr>
                <a:t>发展</a:t>
              </a:r>
            </a:p>
            <a:p>
              <a:pPr algn="ctr"/>
              <a:r>
                <a:rPr altLang="en-US" lang="zh-CN" sz="2000">
                  <a:solidFill>
                    <a:schemeClr val="bg1"/>
                  </a:solidFill>
                  <a:cs typeface="+mn-ea"/>
                  <a:sym typeface="+mn-lt"/>
                </a:rPr>
                <a:t>历史</a:t>
              </a:r>
            </a:p>
          </p:txBody>
        </p:sp>
      </p:grpSp>
      <p:sp>
        <p:nvSpPr>
          <p:cNvPr id="34" name="文本框 22">
            <a:extLst>
              <a:ext uri="{FF2B5EF4-FFF2-40B4-BE49-F238E27FC236}">
                <a16:creationId xmlns:a16="http://schemas.microsoft.com/office/drawing/2014/main" id="{C324A287-09DC-4BD9-8743-F6220DC13F88}"/>
              </a:ext>
            </a:extLst>
          </p:cNvPr>
          <p:cNvSpPr txBox="1"/>
          <p:nvPr/>
        </p:nvSpPr>
        <p:spPr>
          <a:xfrm>
            <a:off x="3929755" y="1682878"/>
            <a:ext cx="3236926" cy="335280"/>
          </a:xfrm>
          <a:prstGeom prst="rect">
            <a:avLst/>
          </a:prstGeom>
        </p:spPr>
        <p:txBody>
          <a:bodyPr wrap="square">
            <a:spAutoFit/>
          </a:bodyPr>
          <a:lstStyle>
            <a:defPPr>
              <a:defRPr lang="zh-CN"/>
            </a:defPPr>
            <a:lvl1pPr>
              <a:lnSpc>
                <a:spcPct val="110000"/>
              </a:lnSpc>
              <a:defRPr sz="4400">
                <a:solidFill>
                  <a:schemeClr val="accent1"/>
                </a:solidFill>
                <a:latin charset="-122" panose="02020900000000000000" pitchFamily="18" typeface="思源宋体 CN Heavy"/>
                <a:ea charset="-122" panose="02020900000000000000" pitchFamily="18" typeface="思源宋体 CN Heavy"/>
              </a:defRPr>
            </a:lvl1pPr>
          </a:lstStyle>
          <a:p>
            <a:pPr algn="ctr">
              <a:lnSpc>
                <a:spcPct val="100000"/>
              </a:lnSpc>
            </a:pPr>
            <a:r>
              <a:rPr altLang="en-US" lang="zh-CN" sz="1600">
                <a:solidFill>
                  <a:schemeClr val="tx1"/>
                </a:solidFill>
                <a:latin typeface="+mn-lt"/>
                <a:ea typeface="+mn-ea"/>
                <a:cs typeface="+mn-ea"/>
                <a:sym typeface="+mn-lt"/>
              </a:rPr>
              <a:t>安全月活动是建国以来的第一次</a:t>
            </a:r>
          </a:p>
        </p:txBody>
      </p:sp>
      <p:grpSp>
        <p:nvGrpSpPr>
          <p:cNvPr id="35" name="组合 34">
            <a:extLst>
              <a:ext uri="{FF2B5EF4-FFF2-40B4-BE49-F238E27FC236}">
                <a16:creationId xmlns:a16="http://schemas.microsoft.com/office/drawing/2014/main" id="{696CC25C-4CF5-47B0-82A9-855898E0042F}"/>
              </a:ext>
            </a:extLst>
          </p:cNvPr>
          <p:cNvGrpSpPr/>
          <p:nvPr/>
        </p:nvGrpSpPr>
        <p:grpSpPr>
          <a:xfrm>
            <a:off x="5031751" y="2077796"/>
            <a:ext cx="651933" cy="658283"/>
            <a:chOff x="3467100" y="1709738"/>
            <a:chExt cx="488950" cy="493712"/>
          </a:xfrm>
        </p:grpSpPr>
        <p:sp>
          <p:nvSpPr>
            <p:cNvPr id="36" name="Oval 31">
              <a:extLst>
                <a:ext uri="{FF2B5EF4-FFF2-40B4-BE49-F238E27FC236}">
                  <a16:creationId xmlns:a16="http://schemas.microsoft.com/office/drawing/2014/main" id="{F448499F-E4AE-4A67-89C5-BF265AA7B9FE}"/>
                </a:ext>
              </a:extLst>
            </p:cNvPr>
            <p:cNvSpPr>
              <a:spLocks noChangeArrowheads="1"/>
            </p:cNvSpPr>
            <p:nvPr/>
          </p:nvSpPr>
          <p:spPr bwMode="auto">
            <a:xfrm>
              <a:off x="3467100" y="1709738"/>
              <a:ext cx="488950" cy="493712"/>
            </a:xfrm>
            <a:prstGeom prst="ellipse">
              <a:avLst/>
            </a:prstGeom>
            <a:solidFill>
              <a:srgbClr val="C30F0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sp>
          <p:nvSpPr>
            <p:cNvPr id="37" name="Freeform 49">
              <a:extLst>
                <a:ext uri="{FF2B5EF4-FFF2-40B4-BE49-F238E27FC236}">
                  <a16:creationId xmlns:a16="http://schemas.microsoft.com/office/drawing/2014/main" id="{9476803F-1496-41A4-92CC-01EF929E2782}"/>
                </a:ext>
              </a:extLst>
            </p:cNvPr>
            <p:cNvSpPr>
              <a:spLocks noEditPoints="1"/>
            </p:cNvSpPr>
            <p:nvPr/>
          </p:nvSpPr>
          <p:spPr bwMode="auto">
            <a:xfrm>
              <a:off x="3568700" y="1824038"/>
              <a:ext cx="285750" cy="236537"/>
            </a:xfrm>
            <a:custGeom>
              <a:gdLst>
                <a:gd fmla="*/ 65 w 90" name="T0"/>
                <a:gd fmla="*/ 17 h 74" name="T1"/>
                <a:gd fmla="*/ 81 w 90" name="T2"/>
                <a:gd fmla="*/ 21 h 74" name="T3"/>
                <a:gd fmla="*/ 81 w 90" name="T4"/>
                <a:gd fmla="*/ 43 h 74" name="T5"/>
                <a:gd fmla="*/ 89 w 90" name="T6"/>
                <a:gd fmla="*/ 52 h 74" name="T7"/>
                <a:gd fmla="*/ 90 w 90" name="T8"/>
                <a:gd fmla="*/ 64 h 74" name="T9"/>
                <a:gd fmla="*/ 85 w 90" name="T10"/>
                <a:gd fmla="*/ 69 h 74" name="T11"/>
                <a:gd fmla="*/ 81 w 90" name="T12"/>
                <a:gd fmla="*/ 69 h 74" name="T13"/>
                <a:gd fmla="*/ 78 w 90" name="T14"/>
                <a:gd fmla="*/ 74 h 74" name="T15"/>
                <a:gd fmla="*/ 12 w 90" name="T16"/>
                <a:gd fmla="*/ 74 h 74" name="T17"/>
                <a:gd fmla="*/ 9 w 90" name="T18"/>
                <a:gd fmla="*/ 69 h 74" name="T19"/>
                <a:gd fmla="*/ 5 w 90" name="T20"/>
                <a:gd fmla="*/ 69 h 74" name="T21"/>
                <a:gd fmla="*/ 0 w 90" name="T22"/>
                <a:gd fmla="*/ 64 h 74" name="T23"/>
                <a:gd fmla="*/ 1 w 90" name="T24"/>
                <a:gd fmla="*/ 52 h 74" name="T25"/>
                <a:gd fmla="*/ 9 w 90" name="T26"/>
                <a:gd fmla="*/ 43 h 74" name="T27"/>
                <a:gd fmla="*/ 9 w 90" name="T28"/>
                <a:gd fmla="*/ 21 h 74" name="T29"/>
                <a:gd fmla="*/ 25 w 90" name="T30"/>
                <a:gd fmla="*/ 17 h 74" name="T31"/>
                <a:gd fmla="*/ 45 w 90" name="T32"/>
                <a:gd fmla="*/ 68 h 74" name="T33"/>
                <a:gd fmla="*/ 54 w 90" name="T34"/>
                <a:gd fmla="*/ 68 h 74" name="T35"/>
                <a:gd fmla="*/ 56 w 90" name="T36"/>
                <a:gd fmla="*/ 53 h 74" name="T37"/>
                <a:gd fmla="*/ 57 w 90" name="T38"/>
                <a:gd fmla="*/ 62 h 74" name="T39"/>
                <a:gd fmla="*/ 65 w 90" name="T40"/>
                <a:gd fmla="*/ 62 h 74" name="T41"/>
                <a:gd fmla="*/ 54 w 90" name="T42"/>
                <a:gd fmla="*/ 38 h 74" name="T43"/>
                <a:gd fmla="*/ 36 w 90" name="T44"/>
                <a:gd fmla="*/ 38 h 74" name="T45"/>
                <a:gd fmla="*/ 25 w 90" name="T46"/>
                <a:gd fmla="*/ 62 h 74" name="T47"/>
                <a:gd fmla="*/ 32 w 90" name="T48"/>
                <a:gd fmla="*/ 62 h 74" name="T49"/>
                <a:gd fmla="*/ 34 w 90" name="T50"/>
                <a:gd fmla="*/ 53 h 74" name="T51"/>
                <a:gd fmla="*/ 36 w 90" name="T52"/>
                <a:gd fmla="*/ 68 h 74" name="T53"/>
                <a:gd fmla="*/ 45 w 90" name="T54"/>
                <a:gd fmla="*/ 34 h 74" name="T55"/>
                <a:gd fmla="*/ 59 w 90" name="T56"/>
                <a:gd fmla="*/ 20 h 74" name="T57"/>
                <a:gd fmla="*/ 31 w 90" name="T58"/>
                <a:gd fmla="*/ 20 h 74" name="T59"/>
                <a:gd fmla="*/ 14 w 90" name="T60"/>
                <a:gd fmla="*/ 68 h 74" name="T61"/>
                <a:gd fmla="*/ 23 w 90" name="T62"/>
                <a:gd fmla="*/ 68 h 74" name="T63"/>
                <a:gd fmla="*/ 19 w 90" name="T64"/>
                <a:gd fmla="*/ 62 h 74" name="T65"/>
                <a:gd fmla="*/ 20 w 90" name="T66"/>
                <a:gd fmla="*/ 48 h 74" name="T67"/>
                <a:gd fmla="*/ 7 w 90" name="T68"/>
                <a:gd fmla="*/ 55 h 74" name="T69"/>
                <a:gd fmla="*/ 7 w 90" name="T70"/>
                <a:gd fmla="*/ 55 h 74" name="T71"/>
                <a:gd fmla="*/ 6 w 90" name="T72"/>
                <a:gd fmla="*/ 64 h 74" name="T73"/>
                <a:gd fmla="*/ 11 w 90" name="T74"/>
                <a:gd fmla="*/ 59 h 74" name="T75"/>
                <a:gd fmla="*/ 14 w 90" name="T76"/>
                <a:gd fmla="*/ 59 h 74" name="T77"/>
                <a:gd fmla="*/ 25 w 90" name="T78"/>
                <a:gd fmla="*/ 23 h 74" name="T79"/>
                <a:gd fmla="*/ 24 w 90" name="T80"/>
                <a:gd fmla="*/ 23 h 74" name="T81"/>
                <a:gd fmla="*/ 13 w 90" name="T82"/>
                <a:gd fmla="*/ 25 h 74" name="T83"/>
                <a:gd fmla="*/ 13 w 90" name="T84"/>
                <a:gd fmla="*/ 39 h 74" name="T85"/>
                <a:gd fmla="*/ 24 w 90" name="T86"/>
                <a:gd fmla="*/ 42 h 74" name="T87"/>
                <a:gd fmla="*/ 25 w 90" name="T88"/>
                <a:gd fmla="*/ 23 h 74" name="T89"/>
                <a:gd fmla="*/ 76 w 90" name="T90"/>
                <a:gd fmla="*/ 68 h 74" name="T91"/>
                <a:gd fmla="*/ 77 w 90" name="T92"/>
                <a:gd fmla="*/ 57 h 74" name="T93"/>
                <a:gd fmla="*/ 79 w 90" name="T94"/>
                <a:gd fmla="*/ 64 h 74" name="T95"/>
                <a:gd fmla="*/ 84 w 90" name="T96"/>
                <a:gd fmla="*/ 59 h 74" name="T97"/>
                <a:gd fmla="*/ 81 w 90" name="T98"/>
                <a:gd fmla="*/ 51 h 74" name="T99"/>
                <a:gd fmla="*/ 70 w 90" name="T100"/>
                <a:gd fmla="*/ 48 h 74" name="T101"/>
                <a:gd fmla="*/ 71 w 90" name="T102"/>
                <a:gd fmla="*/ 62 h 74" name="T103"/>
                <a:gd fmla="*/ 67 w 90" name="T104"/>
                <a:gd fmla="*/ 68 h 74" name="T105"/>
                <a:gd fmla="*/ 65 w 90" name="T106"/>
                <a:gd fmla="*/ 23 h 74" name="T107"/>
                <a:gd fmla="*/ 59 w 90" name="T108"/>
                <a:gd fmla="*/ 34 h 74" name="T109"/>
                <a:gd fmla="*/ 67 w 90" name="T110"/>
                <a:gd fmla="*/ 42 h 74" name="T111"/>
                <a:gd fmla="*/ 77 w 90" name="T112"/>
                <a:gd fmla="*/ 39 h 74" name="T113"/>
                <a:gd fmla="*/ 77 w 90" name="T114"/>
                <a:gd fmla="*/ 25 h 74" name="T115"/>
                <a:gd fmla="*/ 66 w 90" name="T116"/>
                <a:gd fmla="*/ 23 h 74"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74" w="90">
                  <a:moveTo>
                    <a:pt x="45" y="0"/>
                  </a:moveTo>
                  <a:cubicBezTo>
                    <a:pt x="55" y="0"/>
                    <a:pt x="63" y="7"/>
                    <a:pt x="65" y="17"/>
                  </a:cubicBezTo>
                  <a:cubicBezTo>
                    <a:pt x="66" y="17"/>
                    <a:pt x="68" y="16"/>
                    <a:pt x="69" y="16"/>
                  </a:cubicBezTo>
                  <a:cubicBezTo>
                    <a:pt x="74" y="16"/>
                    <a:pt x="78" y="18"/>
                    <a:pt x="81" y="21"/>
                  </a:cubicBezTo>
                  <a:cubicBezTo>
                    <a:pt x="84" y="24"/>
                    <a:pt x="85" y="28"/>
                    <a:pt x="85" y="32"/>
                  </a:cubicBezTo>
                  <a:cubicBezTo>
                    <a:pt x="85" y="36"/>
                    <a:pt x="84" y="40"/>
                    <a:pt x="81" y="43"/>
                  </a:cubicBezTo>
                  <a:cubicBezTo>
                    <a:pt x="85" y="47"/>
                    <a:pt x="85" y="47"/>
                    <a:pt x="85" y="47"/>
                  </a:cubicBezTo>
                  <a:cubicBezTo>
                    <a:pt x="86" y="49"/>
                    <a:pt x="88" y="50"/>
                    <a:pt x="89" y="52"/>
                  </a:cubicBezTo>
                  <a:cubicBezTo>
                    <a:pt x="89" y="55"/>
                    <a:pt x="90" y="57"/>
                    <a:pt x="90" y="59"/>
                  </a:cubicBezTo>
                  <a:cubicBezTo>
                    <a:pt x="90" y="64"/>
                    <a:pt x="90" y="64"/>
                    <a:pt x="90" y="64"/>
                  </a:cubicBezTo>
                  <a:cubicBezTo>
                    <a:pt x="90" y="65"/>
                    <a:pt x="90" y="66"/>
                    <a:pt x="89" y="67"/>
                  </a:cubicBezTo>
                  <a:cubicBezTo>
                    <a:pt x="88" y="69"/>
                    <a:pt x="87" y="69"/>
                    <a:pt x="85" y="69"/>
                  </a:cubicBezTo>
                  <a:cubicBezTo>
                    <a:pt x="85" y="69"/>
                    <a:pt x="85" y="69"/>
                    <a:pt x="85" y="69"/>
                  </a:cubicBezTo>
                  <a:cubicBezTo>
                    <a:pt x="81" y="69"/>
                    <a:pt x="81" y="69"/>
                    <a:pt x="81" y="69"/>
                  </a:cubicBezTo>
                  <a:cubicBezTo>
                    <a:pt x="81" y="71"/>
                    <a:pt x="81" y="71"/>
                    <a:pt x="81" y="71"/>
                  </a:cubicBezTo>
                  <a:cubicBezTo>
                    <a:pt x="81" y="72"/>
                    <a:pt x="80" y="74"/>
                    <a:pt x="78" y="74"/>
                  </a:cubicBezTo>
                  <a:cubicBezTo>
                    <a:pt x="45" y="74"/>
                    <a:pt x="45" y="74"/>
                    <a:pt x="45" y="74"/>
                  </a:cubicBezTo>
                  <a:cubicBezTo>
                    <a:pt x="12" y="74"/>
                    <a:pt x="12" y="74"/>
                    <a:pt x="12" y="74"/>
                  </a:cubicBezTo>
                  <a:cubicBezTo>
                    <a:pt x="10" y="74"/>
                    <a:pt x="9" y="72"/>
                    <a:pt x="9" y="71"/>
                  </a:cubicBezTo>
                  <a:cubicBezTo>
                    <a:pt x="9" y="69"/>
                    <a:pt x="9" y="69"/>
                    <a:pt x="9" y="69"/>
                  </a:cubicBezTo>
                  <a:cubicBezTo>
                    <a:pt x="5" y="69"/>
                    <a:pt x="5" y="69"/>
                    <a:pt x="5" y="69"/>
                  </a:cubicBezTo>
                  <a:cubicBezTo>
                    <a:pt x="5" y="69"/>
                    <a:pt x="5" y="69"/>
                    <a:pt x="5" y="69"/>
                  </a:cubicBezTo>
                  <a:cubicBezTo>
                    <a:pt x="3" y="69"/>
                    <a:pt x="2" y="69"/>
                    <a:pt x="1" y="67"/>
                  </a:cubicBezTo>
                  <a:cubicBezTo>
                    <a:pt x="1" y="66"/>
                    <a:pt x="0" y="65"/>
                    <a:pt x="0" y="64"/>
                  </a:cubicBezTo>
                  <a:cubicBezTo>
                    <a:pt x="0" y="59"/>
                    <a:pt x="0" y="59"/>
                    <a:pt x="0" y="59"/>
                  </a:cubicBezTo>
                  <a:cubicBezTo>
                    <a:pt x="0" y="57"/>
                    <a:pt x="1" y="55"/>
                    <a:pt x="1" y="52"/>
                  </a:cubicBezTo>
                  <a:cubicBezTo>
                    <a:pt x="1" y="52"/>
                    <a:pt x="1" y="52"/>
                    <a:pt x="1" y="52"/>
                  </a:cubicBezTo>
                  <a:cubicBezTo>
                    <a:pt x="3" y="49"/>
                    <a:pt x="6" y="46"/>
                    <a:pt x="9" y="43"/>
                  </a:cubicBezTo>
                  <a:cubicBezTo>
                    <a:pt x="6" y="40"/>
                    <a:pt x="5" y="36"/>
                    <a:pt x="5" y="32"/>
                  </a:cubicBezTo>
                  <a:cubicBezTo>
                    <a:pt x="5" y="28"/>
                    <a:pt x="6" y="24"/>
                    <a:pt x="9" y="21"/>
                  </a:cubicBezTo>
                  <a:cubicBezTo>
                    <a:pt x="12" y="18"/>
                    <a:pt x="16" y="16"/>
                    <a:pt x="21" y="16"/>
                  </a:cubicBezTo>
                  <a:cubicBezTo>
                    <a:pt x="22" y="16"/>
                    <a:pt x="24" y="17"/>
                    <a:pt x="25" y="17"/>
                  </a:cubicBezTo>
                  <a:cubicBezTo>
                    <a:pt x="27" y="7"/>
                    <a:pt x="35" y="0"/>
                    <a:pt x="45" y="0"/>
                  </a:cubicBezTo>
                  <a:close/>
                  <a:moveTo>
                    <a:pt x="45" y="68"/>
                  </a:moveTo>
                  <a:cubicBezTo>
                    <a:pt x="45" y="68"/>
                    <a:pt x="45" y="68"/>
                    <a:pt x="45" y="68"/>
                  </a:cubicBezTo>
                  <a:cubicBezTo>
                    <a:pt x="54" y="68"/>
                    <a:pt x="54" y="68"/>
                    <a:pt x="54" y="68"/>
                  </a:cubicBezTo>
                  <a:cubicBezTo>
                    <a:pt x="54" y="63"/>
                    <a:pt x="54" y="59"/>
                    <a:pt x="54" y="55"/>
                  </a:cubicBezTo>
                  <a:cubicBezTo>
                    <a:pt x="54" y="54"/>
                    <a:pt x="55" y="53"/>
                    <a:pt x="56" y="53"/>
                  </a:cubicBezTo>
                  <a:cubicBezTo>
                    <a:pt x="57" y="53"/>
                    <a:pt x="57" y="54"/>
                    <a:pt x="57" y="55"/>
                  </a:cubicBezTo>
                  <a:cubicBezTo>
                    <a:pt x="57" y="62"/>
                    <a:pt x="57" y="62"/>
                    <a:pt x="57" y="62"/>
                  </a:cubicBezTo>
                  <a:cubicBezTo>
                    <a:pt x="65" y="62"/>
                    <a:pt x="65" y="62"/>
                    <a:pt x="65" y="62"/>
                  </a:cubicBezTo>
                  <a:cubicBezTo>
                    <a:pt x="65" y="62"/>
                    <a:pt x="65" y="62"/>
                    <a:pt x="65" y="62"/>
                  </a:cubicBezTo>
                  <a:cubicBezTo>
                    <a:pt x="65" y="55"/>
                    <a:pt x="65" y="55"/>
                    <a:pt x="65" y="55"/>
                  </a:cubicBezTo>
                  <a:cubicBezTo>
                    <a:pt x="65" y="47"/>
                    <a:pt x="60" y="43"/>
                    <a:pt x="54" y="38"/>
                  </a:cubicBezTo>
                  <a:cubicBezTo>
                    <a:pt x="51" y="39"/>
                    <a:pt x="48" y="40"/>
                    <a:pt x="45" y="40"/>
                  </a:cubicBezTo>
                  <a:cubicBezTo>
                    <a:pt x="42" y="40"/>
                    <a:pt x="39" y="39"/>
                    <a:pt x="36" y="38"/>
                  </a:cubicBezTo>
                  <a:cubicBezTo>
                    <a:pt x="30" y="43"/>
                    <a:pt x="25" y="47"/>
                    <a:pt x="25" y="55"/>
                  </a:cubicBezTo>
                  <a:cubicBezTo>
                    <a:pt x="25" y="62"/>
                    <a:pt x="25" y="62"/>
                    <a:pt x="25" y="62"/>
                  </a:cubicBezTo>
                  <a:cubicBezTo>
                    <a:pt x="25" y="62"/>
                    <a:pt x="25" y="62"/>
                    <a:pt x="25" y="62"/>
                  </a:cubicBezTo>
                  <a:cubicBezTo>
                    <a:pt x="32" y="62"/>
                    <a:pt x="32" y="62"/>
                    <a:pt x="32" y="62"/>
                  </a:cubicBezTo>
                  <a:cubicBezTo>
                    <a:pt x="32" y="55"/>
                    <a:pt x="32" y="55"/>
                    <a:pt x="32" y="55"/>
                  </a:cubicBezTo>
                  <a:cubicBezTo>
                    <a:pt x="32" y="54"/>
                    <a:pt x="33" y="53"/>
                    <a:pt x="34" y="53"/>
                  </a:cubicBezTo>
                  <a:cubicBezTo>
                    <a:pt x="35" y="53"/>
                    <a:pt x="36" y="54"/>
                    <a:pt x="36" y="55"/>
                  </a:cubicBezTo>
                  <a:cubicBezTo>
                    <a:pt x="36" y="59"/>
                    <a:pt x="36" y="63"/>
                    <a:pt x="36" y="68"/>
                  </a:cubicBezTo>
                  <a:cubicBezTo>
                    <a:pt x="45" y="68"/>
                    <a:pt x="45" y="68"/>
                    <a:pt x="45" y="68"/>
                  </a:cubicBezTo>
                  <a:close/>
                  <a:moveTo>
                    <a:pt x="45" y="34"/>
                  </a:moveTo>
                  <a:cubicBezTo>
                    <a:pt x="45" y="34"/>
                    <a:pt x="45" y="34"/>
                    <a:pt x="45" y="34"/>
                  </a:cubicBezTo>
                  <a:cubicBezTo>
                    <a:pt x="53" y="34"/>
                    <a:pt x="59" y="28"/>
                    <a:pt x="59" y="20"/>
                  </a:cubicBezTo>
                  <a:cubicBezTo>
                    <a:pt x="59" y="12"/>
                    <a:pt x="53" y="6"/>
                    <a:pt x="45" y="6"/>
                  </a:cubicBezTo>
                  <a:cubicBezTo>
                    <a:pt x="37" y="6"/>
                    <a:pt x="31" y="12"/>
                    <a:pt x="31" y="20"/>
                  </a:cubicBezTo>
                  <a:cubicBezTo>
                    <a:pt x="31" y="28"/>
                    <a:pt x="37" y="34"/>
                    <a:pt x="45" y="34"/>
                  </a:cubicBezTo>
                  <a:close/>
                  <a:moveTo>
                    <a:pt x="14" y="68"/>
                  </a:moveTo>
                  <a:cubicBezTo>
                    <a:pt x="14" y="68"/>
                    <a:pt x="14" y="68"/>
                    <a:pt x="14" y="68"/>
                  </a:cubicBezTo>
                  <a:cubicBezTo>
                    <a:pt x="23" y="68"/>
                    <a:pt x="23" y="68"/>
                    <a:pt x="23" y="68"/>
                  </a:cubicBezTo>
                  <a:cubicBezTo>
                    <a:pt x="22" y="67"/>
                    <a:pt x="21" y="67"/>
                    <a:pt x="20" y="66"/>
                  </a:cubicBezTo>
                  <a:cubicBezTo>
                    <a:pt x="19" y="65"/>
                    <a:pt x="19" y="63"/>
                    <a:pt x="19" y="62"/>
                  </a:cubicBezTo>
                  <a:cubicBezTo>
                    <a:pt x="19" y="55"/>
                    <a:pt x="19" y="55"/>
                    <a:pt x="19" y="55"/>
                  </a:cubicBezTo>
                  <a:cubicBezTo>
                    <a:pt x="19" y="53"/>
                    <a:pt x="19" y="50"/>
                    <a:pt x="20" y="48"/>
                  </a:cubicBezTo>
                  <a:cubicBezTo>
                    <a:pt x="18" y="48"/>
                    <a:pt x="16" y="48"/>
                    <a:pt x="14" y="47"/>
                  </a:cubicBezTo>
                  <a:cubicBezTo>
                    <a:pt x="11" y="49"/>
                    <a:pt x="8" y="51"/>
                    <a:pt x="7" y="55"/>
                  </a:cubicBezTo>
                  <a:cubicBezTo>
                    <a:pt x="7" y="55"/>
                    <a:pt x="7" y="55"/>
                    <a:pt x="7" y="55"/>
                  </a:cubicBezTo>
                  <a:cubicBezTo>
                    <a:pt x="7" y="55"/>
                    <a:pt x="7" y="55"/>
                    <a:pt x="7" y="55"/>
                  </a:cubicBezTo>
                  <a:cubicBezTo>
                    <a:pt x="6" y="56"/>
                    <a:pt x="6" y="58"/>
                    <a:pt x="6" y="59"/>
                  </a:cubicBezTo>
                  <a:cubicBezTo>
                    <a:pt x="6" y="64"/>
                    <a:pt x="6" y="64"/>
                    <a:pt x="6" y="64"/>
                  </a:cubicBezTo>
                  <a:cubicBezTo>
                    <a:pt x="11" y="64"/>
                    <a:pt x="11" y="64"/>
                    <a:pt x="11" y="64"/>
                  </a:cubicBezTo>
                  <a:cubicBezTo>
                    <a:pt x="11" y="59"/>
                    <a:pt x="11" y="59"/>
                    <a:pt x="11" y="59"/>
                  </a:cubicBezTo>
                  <a:cubicBezTo>
                    <a:pt x="11" y="58"/>
                    <a:pt x="12" y="57"/>
                    <a:pt x="13" y="57"/>
                  </a:cubicBezTo>
                  <a:cubicBezTo>
                    <a:pt x="14" y="57"/>
                    <a:pt x="14" y="58"/>
                    <a:pt x="14" y="59"/>
                  </a:cubicBezTo>
                  <a:cubicBezTo>
                    <a:pt x="14" y="68"/>
                    <a:pt x="14" y="68"/>
                    <a:pt x="14" y="68"/>
                  </a:cubicBezTo>
                  <a:close/>
                  <a:moveTo>
                    <a:pt x="25" y="23"/>
                  </a:moveTo>
                  <a:cubicBezTo>
                    <a:pt x="25" y="23"/>
                    <a:pt x="25" y="23"/>
                    <a:pt x="25" y="23"/>
                  </a:cubicBezTo>
                  <a:cubicBezTo>
                    <a:pt x="25" y="23"/>
                    <a:pt x="24" y="23"/>
                    <a:pt x="24" y="23"/>
                  </a:cubicBezTo>
                  <a:cubicBezTo>
                    <a:pt x="23" y="22"/>
                    <a:pt x="22" y="22"/>
                    <a:pt x="21" y="22"/>
                  </a:cubicBezTo>
                  <a:cubicBezTo>
                    <a:pt x="18" y="22"/>
                    <a:pt x="15" y="23"/>
                    <a:pt x="13" y="25"/>
                  </a:cubicBezTo>
                  <a:cubicBezTo>
                    <a:pt x="12" y="27"/>
                    <a:pt x="11" y="30"/>
                    <a:pt x="11" y="32"/>
                  </a:cubicBezTo>
                  <a:cubicBezTo>
                    <a:pt x="11" y="35"/>
                    <a:pt x="12" y="38"/>
                    <a:pt x="13" y="39"/>
                  </a:cubicBezTo>
                  <a:cubicBezTo>
                    <a:pt x="15" y="41"/>
                    <a:pt x="18" y="42"/>
                    <a:pt x="21" y="42"/>
                  </a:cubicBezTo>
                  <a:cubicBezTo>
                    <a:pt x="22" y="42"/>
                    <a:pt x="23" y="42"/>
                    <a:pt x="24" y="42"/>
                  </a:cubicBezTo>
                  <a:cubicBezTo>
                    <a:pt x="26" y="39"/>
                    <a:pt x="29" y="37"/>
                    <a:pt x="31" y="34"/>
                  </a:cubicBezTo>
                  <a:cubicBezTo>
                    <a:pt x="28" y="31"/>
                    <a:pt x="26" y="28"/>
                    <a:pt x="25" y="23"/>
                  </a:cubicBezTo>
                  <a:close/>
                  <a:moveTo>
                    <a:pt x="76" y="68"/>
                  </a:moveTo>
                  <a:cubicBezTo>
                    <a:pt x="76" y="68"/>
                    <a:pt x="76" y="68"/>
                    <a:pt x="76" y="68"/>
                  </a:cubicBezTo>
                  <a:cubicBezTo>
                    <a:pt x="76" y="59"/>
                    <a:pt x="76" y="59"/>
                    <a:pt x="76" y="59"/>
                  </a:cubicBezTo>
                  <a:cubicBezTo>
                    <a:pt x="76" y="58"/>
                    <a:pt x="76" y="57"/>
                    <a:pt x="77" y="57"/>
                  </a:cubicBezTo>
                  <a:cubicBezTo>
                    <a:pt x="78" y="57"/>
                    <a:pt x="79" y="58"/>
                    <a:pt x="79" y="59"/>
                  </a:cubicBezTo>
                  <a:cubicBezTo>
                    <a:pt x="79" y="64"/>
                    <a:pt x="79" y="64"/>
                    <a:pt x="79" y="64"/>
                  </a:cubicBezTo>
                  <a:cubicBezTo>
                    <a:pt x="84" y="64"/>
                    <a:pt x="84" y="64"/>
                    <a:pt x="84" y="64"/>
                  </a:cubicBezTo>
                  <a:cubicBezTo>
                    <a:pt x="84" y="59"/>
                    <a:pt x="84" y="59"/>
                    <a:pt x="84" y="59"/>
                  </a:cubicBezTo>
                  <a:cubicBezTo>
                    <a:pt x="84" y="58"/>
                    <a:pt x="84" y="56"/>
                    <a:pt x="83" y="55"/>
                  </a:cubicBezTo>
                  <a:cubicBezTo>
                    <a:pt x="83" y="53"/>
                    <a:pt x="82" y="52"/>
                    <a:pt x="81" y="51"/>
                  </a:cubicBezTo>
                  <a:cubicBezTo>
                    <a:pt x="76" y="47"/>
                    <a:pt x="76" y="47"/>
                    <a:pt x="76" y="47"/>
                  </a:cubicBezTo>
                  <a:cubicBezTo>
                    <a:pt x="74" y="48"/>
                    <a:pt x="72" y="48"/>
                    <a:pt x="70" y="48"/>
                  </a:cubicBezTo>
                  <a:cubicBezTo>
                    <a:pt x="71" y="50"/>
                    <a:pt x="71" y="53"/>
                    <a:pt x="71" y="55"/>
                  </a:cubicBezTo>
                  <a:cubicBezTo>
                    <a:pt x="71" y="62"/>
                    <a:pt x="71" y="62"/>
                    <a:pt x="71" y="62"/>
                  </a:cubicBezTo>
                  <a:cubicBezTo>
                    <a:pt x="71" y="63"/>
                    <a:pt x="71" y="65"/>
                    <a:pt x="70" y="66"/>
                  </a:cubicBezTo>
                  <a:cubicBezTo>
                    <a:pt x="69" y="67"/>
                    <a:pt x="68" y="67"/>
                    <a:pt x="67" y="68"/>
                  </a:cubicBezTo>
                  <a:cubicBezTo>
                    <a:pt x="76" y="68"/>
                    <a:pt x="76" y="68"/>
                    <a:pt x="76" y="68"/>
                  </a:cubicBezTo>
                  <a:close/>
                  <a:moveTo>
                    <a:pt x="65" y="23"/>
                  </a:moveTo>
                  <a:cubicBezTo>
                    <a:pt x="65" y="23"/>
                    <a:pt x="65" y="23"/>
                    <a:pt x="65" y="23"/>
                  </a:cubicBezTo>
                  <a:cubicBezTo>
                    <a:pt x="64" y="28"/>
                    <a:pt x="62" y="31"/>
                    <a:pt x="59" y="34"/>
                  </a:cubicBezTo>
                  <a:cubicBezTo>
                    <a:pt x="61" y="37"/>
                    <a:pt x="64" y="39"/>
                    <a:pt x="66" y="42"/>
                  </a:cubicBezTo>
                  <a:cubicBezTo>
                    <a:pt x="66" y="42"/>
                    <a:pt x="67" y="42"/>
                    <a:pt x="67" y="42"/>
                  </a:cubicBezTo>
                  <a:cubicBezTo>
                    <a:pt x="68" y="42"/>
                    <a:pt x="69" y="42"/>
                    <a:pt x="69" y="42"/>
                  </a:cubicBezTo>
                  <a:cubicBezTo>
                    <a:pt x="72" y="42"/>
                    <a:pt x="75" y="41"/>
                    <a:pt x="77" y="39"/>
                  </a:cubicBezTo>
                  <a:cubicBezTo>
                    <a:pt x="78" y="38"/>
                    <a:pt x="79" y="35"/>
                    <a:pt x="79" y="32"/>
                  </a:cubicBezTo>
                  <a:cubicBezTo>
                    <a:pt x="79" y="30"/>
                    <a:pt x="78" y="27"/>
                    <a:pt x="77" y="25"/>
                  </a:cubicBezTo>
                  <a:cubicBezTo>
                    <a:pt x="75" y="23"/>
                    <a:pt x="72" y="22"/>
                    <a:pt x="69" y="22"/>
                  </a:cubicBezTo>
                  <a:cubicBezTo>
                    <a:pt x="68" y="22"/>
                    <a:pt x="67" y="22"/>
                    <a:pt x="66" y="23"/>
                  </a:cubicBezTo>
                  <a:cubicBezTo>
                    <a:pt x="66" y="23"/>
                    <a:pt x="65" y="23"/>
                    <a:pt x="65" y="2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grpSp>
      <p:sp>
        <p:nvSpPr>
          <p:cNvPr id="24" name="标题 3_1">
            <a:extLst>
              <a:ext uri="{FF2B5EF4-FFF2-40B4-BE49-F238E27FC236}">
                <a16:creationId xmlns:a16="http://schemas.microsoft.com/office/drawing/2014/main" id="{B0934B79-9C15-47D7-802C-CBC74DC0B1FB}"/>
              </a:ext>
            </a:extLst>
          </p:cNvPr>
          <p:cNvSpPr>
            <a:spLocks noGrp="1"/>
          </p:cNvSpPr>
          <p:nvPr>
            <p:ph type="title"/>
          </p:nvPr>
        </p:nvSpPr>
        <p:spPr>
          <a:xfrm>
            <a:off x="4113147" y="532521"/>
            <a:ext cx="3862410" cy="442209"/>
          </a:xfrm>
        </p:spPr>
        <p:txBody>
          <a:bodyPr>
            <a:noAutofit/>
          </a:bodyPr>
          <a:lstStyle/>
          <a:p>
            <a:pPr algn="dist">
              <a:lnSpc>
                <a:spcPct val="100000"/>
              </a:lnSpc>
              <a:spcBef>
                <a:spcPct val="0"/>
              </a:spcBef>
            </a:pPr>
            <a:r>
              <a:rPr altLang="en-US" lang="zh-CN" sz="2800">
                <a:latin typeface="+mn-lt"/>
                <a:ea typeface="+mn-ea"/>
                <a:cs typeface="+mn-ea"/>
                <a:sym typeface="+mn-lt"/>
              </a:rPr>
              <a:t>什么是安全生产月</a:t>
            </a:r>
          </a:p>
        </p:txBody>
      </p:sp>
    </p:spTree>
    <p:extLst>
      <p:ext uri="{BB962C8B-B14F-4D97-AF65-F5344CB8AC3E}">
        <p14:creationId val="3037053722"/>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10"/>
                                        </p:tgtEl>
                                        <p:attrNameLst>
                                          <p:attrName>style.visibility</p:attrName>
                                        </p:attrNameLst>
                                      </p:cBhvr>
                                      <p:to>
                                        <p:strVal val="visible"/>
                                      </p:to>
                                    </p:set>
                                    <p:animEffect filter="wipe(left)" transition="in">
                                      <p:cBhvr>
                                        <p:cTn dur="500" id="7"/>
                                        <p:tgtEl>
                                          <p:spTgt spid="10"/>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11"/>
                                        </p:tgtEl>
                                        <p:attrNameLst>
                                          <p:attrName>style.visibility</p:attrName>
                                        </p:attrNameLst>
                                      </p:cBhvr>
                                      <p:to>
                                        <p:strVal val="visible"/>
                                      </p:to>
                                    </p:set>
                                    <p:animEffect filter="wipe(left)" transition="in">
                                      <p:cBhvr>
                                        <p:cTn dur="500" id="12"/>
                                        <p:tgtEl>
                                          <p:spTgt spid="11"/>
                                        </p:tgtEl>
                                      </p:cBhvr>
                                    </p:animEffect>
                                  </p:childTnLst>
                                </p:cTn>
                              </p:par>
                              <p:par>
                                <p:cTn fill="hold" grpId="0" id="13" nodeType="withEffect" presetClass="entr" presetID="22" presetSubtype="8">
                                  <p:stCondLst>
                                    <p:cond delay="0"/>
                                  </p:stCondLst>
                                  <p:childTnLst>
                                    <p:set>
                                      <p:cBhvr>
                                        <p:cTn dur="1" fill="hold" id="14">
                                          <p:stCondLst>
                                            <p:cond delay="0"/>
                                          </p:stCondLst>
                                        </p:cTn>
                                        <p:tgtEl>
                                          <p:spTgt spid="27"/>
                                        </p:tgtEl>
                                        <p:attrNameLst>
                                          <p:attrName>style.visibility</p:attrName>
                                        </p:attrNameLst>
                                      </p:cBhvr>
                                      <p:to>
                                        <p:strVal val="visible"/>
                                      </p:to>
                                    </p:set>
                                    <p:animEffect filter="wipe(left)" transition="in">
                                      <p:cBhvr>
                                        <p:cTn dur="500" id="15"/>
                                        <p:tgtEl>
                                          <p:spTgt spid="27"/>
                                        </p:tgtEl>
                                      </p:cBhvr>
                                    </p:animEffect>
                                  </p:childTnLst>
                                </p:cTn>
                              </p:par>
                              <p:par>
                                <p:cTn fill="hold" grpId="0" id="16" nodeType="withEffect" presetClass="entr" presetID="22" presetSubtype="1">
                                  <p:stCondLst>
                                    <p:cond delay="500"/>
                                  </p:stCondLst>
                                  <p:childTnLst>
                                    <p:set>
                                      <p:cBhvr>
                                        <p:cTn dur="1" fill="hold" id="17">
                                          <p:stCondLst>
                                            <p:cond delay="0"/>
                                          </p:stCondLst>
                                        </p:cTn>
                                        <p:tgtEl>
                                          <p:spTgt spid="26"/>
                                        </p:tgtEl>
                                        <p:attrNameLst>
                                          <p:attrName>style.visibility</p:attrName>
                                        </p:attrNameLst>
                                      </p:cBhvr>
                                      <p:to>
                                        <p:strVal val="visible"/>
                                      </p:to>
                                    </p:set>
                                    <p:animEffect filter="wipe(up)" transition="in">
                                      <p:cBhvr>
                                        <p:cTn dur="500" id="18"/>
                                        <p:tgtEl>
                                          <p:spTgt spid="26"/>
                                        </p:tgtEl>
                                      </p:cBhvr>
                                    </p:animEffect>
                                  </p:childTnLst>
                                </p:cTn>
                              </p:par>
                              <p:par>
                                <p:cTn fill="hold" id="19" nodeType="withEffect" presetClass="entr" presetID="22" presetSubtype="8">
                                  <p:stCondLst>
                                    <p:cond delay="0"/>
                                  </p:stCondLst>
                                  <p:childTnLst>
                                    <p:set>
                                      <p:cBhvr>
                                        <p:cTn dur="1" fill="hold" id="20">
                                          <p:stCondLst>
                                            <p:cond delay="0"/>
                                          </p:stCondLst>
                                        </p:cTn>
                                        <p:tgtEl>
                                          <p:spTgt spid="35"/>
                                        </p:tgtEl>
                                        <p:attrNameLst>
                                          <p:attrName>style.visibility</p:attrName>
                                        </p:attrNameLst>
                                      </p:cBhvr>
                                      <p:to>
                                        <p:strVal val="visible"/>
                                      </p:to>
                                    </p:set>
                                    <p:animEffect filter="wipe(left)" transition="in">
                                      <p:cBhvr>
                                        <p:cTn dur="500" id="21"/>
                                        <p:tgtEl>
                                          <p:spTgt spid="35"/>
                                        </p:tgtEl>
                                      </p:cBhvr>
                                    </p:animEffect>
                                  </p:childTnLst>
                                </p:cTn>
                              </p:par>
                            </p:childTnLst>
                          </p:cTn>
                        </p:par>
                      </p:childTnLst>
                    </p:cTn>
                  </p:par>
                  <p:par>
                    <p:cTn fill="hold" id="22" nodeType="clickPar">
                      <p:stCondLst>
                        <p:cond delay="indefinite"/>
                        <p:cond delay="0" evt="onBegin">
                          <p:tn val="21"/>
                        </p:cond>
                      </p:stCondLst>
                      <p:childTnLst>
                        <p:par>
                          <p:cTn fill="hold" id="23" nodeType="afterGroup">
                            <p:stCondLst>
                              <p:cond delay="0"/>
                            </p:stCondLst>
                            <p:childTnLst>
                              <p:par>
                                <p:cTn fill="hold" grpId="0" id="24" nodeType="clickEffect" presetClass="entr" presetID="22" presetSubtype="8">
                                  <p:stCondLst>
                                    <p:cond delay="0"/>
                                  </p:stCondLst>
                                  <p:childTnLst>
                                    <p:set>
                                      <p:cBhvr>
                                        <p:cTn dur="1" fill="hold" id="25">
                                          <p:stCondLst>
                                            <p:cond delay="0"/>
                                          </p:stCondLst>
                                        </p:cTn>
                                        <p:tgtEl>
                                          <p:spTgt spid="34"/>
                                        </p:tgtEl>
                                        <p:attrNameLst>
                                          <p:attrName>style.visibility</p:attrName>
                                        </p:attrNameLst>
                                      </p:cBhvr>
                                      <p:to>
                                        <p:strVal val="visible"/>
                                      </p:to>
                                    </p:set>
                                    <p:animEffect filter="wipe(left)" transition="in">
                                      <p:cBhvr>
                                        <p:cTn dur="500" id="26"/>
                                        <p:tgtEl>
                                          <p:spTgt spid="34"/>
                                        </p:tgtEl>
                                      </p:cBhvr>
                                    </p:animEffect>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grpId="0" id="29" nodeType="clickEffect" presetClass="entr" presetID="22" presetSubtype="8">
                                  <p:stCondLst>
                                    <p:cond delay="0"/>
                                  </p:stCondLst>
                                  <p:childTnLst>
                                    <p:set>
                                      <p:cBhvr>
                                        <p:cTn dur="1" fill="hold" id="30">
                                          <p:stCondLst>
                                            <p:cond delay="0"/>
                                          </p:stCondLst>
                                        </p:cTn>
                                        <p:tgtEl>
                                          <p:spTgt spid="12"/>
                                        </p:tgtEl>
                                        <p:attrNameLst>
                                          <p:attrName>style.visibility</p:attrName>
                                        </p:attrNameLst>
                                      </p:cBhvr>
                                      <p:to>
                                        <p:strVal val="visible"/>
                                      </p:to>
                                    </p:set>
                                    <p:animEffect filter="wipe(left)" transition="in">
                                      <p:cBhvr>
                                        <p:cTn dur="500" id="31"/>
                                        <p:tgtEl>
                                          <p:spTgt spid="12"/>
                                        </p:tgtEl>
                                      </p:cBhvr>
                                    </p:animEffect>
                                  </p:childTnLst>
                                </p:cTn>
                              </p:par>
                              <p:par>
                                <p:cTn fill="hold" grpId="0" id="32" nodeType="withEffect" presetClass="entr" presetID="22" presetSubtype="8">
                                  <p:stCondLst>
                                    <p:cond delay="0"/>
                                  </p:stCondLst>
                                  <p:childTnLst>
                                    <p:set>
                                      <p:cBhvr>
                                        <p:cTn dur="1" fill="hold" id="33">
                                          <p:stCondLst>
                                            <p:cond delay="0"/>
                                          </p:stCondLst>
                                        </p:cTn>
                                        <p:tgtEl>
                                          <p:spTgt spid="29"/>
                                        </p:tgtEl>
                                        <p:attrNameLst>
                                          <p:attrName>style.visibility</p:attrName>
                                        </p:attrNameLst>
                                      </p:cBhvr>
                                      <p:to>
                                        <p:strVal val="visible"/>
                                      </p:to>
                                    </p:set>
                                    <p:animEffect filter="wipe(left)" transition="in">
                                      <p:cBhvr>
                                        <p:cTn dur="500" id="34"/>
                                        <p:tgtEl>
                                          <p:spTgt spid="29"/>
                                        </p:tgtEl>
                                      </p:cBhvr>
                                    </p:animEffect>
                                  </p:childTnLst>
                                </p:cTn>
                              </p:par>
                              <p:par>
                                <p:cTn fill="hold" id="35" nodeType="withEffect" presetClass="entr" presetID="22" presetSubtype="8">
                                  <p:stCondLst>
                                    <p:cond delay="0"/>
                                  </p:stCondLst>
                                  <p:childTnLst>
                                    <p:set>
                                      <p:cBhvr>
                                        <p:cTn dur="1" fill="hold" id="36">
                                          <p:stCondLst>
                                            <p:cond delay="0"/>
                                          </p:stCondLst>
                                        </p:cTn>
                                        <p:tgtEl>
                                          <p:spTgt spid="17"/>
                                        </p:tgtEl>
                                        <p:attrNameLst>
                                          <p:attrName>style.visibility</p:attrName>
                                        </p:attrNameLst>
                                      </p:cBhvr>
                                      <p:to>
                                        <p:strVal val="visible"/>
                                      </p:to>
                                    </p:set>
                                    <p:animEffect filter="wipe(left)" transition="in">
                                      <p:cBhvr>
                                        <p:cTn dur="500" id="37"/>
                                        <p:tgtEl>
                                          <p:spTgt spid="17"/>
                                        </p:tgtEl>
                                      </p:cBhvr>
                                    </p:animEffect>
                                  </p:childTnLst>
                                </p:cTn>
                              </p:par>
                            </p:childTnLst>
                          </p:cTn>
                        </p:par>
                      </p:childTnLst>
                    </p:cTn>
                  </p:par>
                  <p:par>
                    <p:cTn fill="hold" id="38" nodeType="clickPar">
                      <p:stCondLst>
                        <p:cond delay="indefinite"/>
                        <p:cond delay="0" evt="onBegin">
                          <p:tn val="37"/>
                        </p:cond>
                      </p:stCondLst>
                      <p:childTnLst>
                        <p:par>
                          <p:cTn fill="hold" id="39" nodeType="afterGroup">
                            <p:stCondLst>
                              <p:cond delay="0"/>
                            </p:stCondLst>
                            <p:childTnLst>
                              <p:par>
                                <p:cTn fill="hold" grpId="0" id="40" nodeType="clickEffect" presetClass="entr" presetID="22" presetSubtype="4">
                                  <p:stCondLst>
                                    <p:cond delay="0"/>
                                  </p:stCondLst>
                                  <p:childTnLst>
                                    <p:set>
                                      <p:cBhvr>
                                        <p:cTn dur="1" fill="hold" id="41">
                                          <p:stCondLst>
                                            <p:cond delay="0"/>
                                          </p:stCondLst>
                                        </p:cTn>
                                        <p:tgtEl>
                                          <p:spTgt spid="31"/>
                                        </p:tgtEl>
                                        <p:attrNameLst>
                                          <p:attrName>style.visibility</p:attrName>
                                        </p:attrNameLst>
                                      </p:cBhvr>
                                      <p:to>
                                        <p:strVal val="visible"/>
                                      </p:to>
                                    </p:set>
                                    <p:animEffect filter="wipe(down)" transition="in">
                                      <p:cBhvr>
                                        <p:cTn dur="500" id="42"/>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26"/>
      <p:bldP grpId="0" spid="27"/>
      <p:bldP grpId="0" spid="29"/>
      <p:bldP grpId="0" spid="31"/>
      <p:bldP grpId="0" spid="34"/>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 name="Line 7"/>
          <p:cNvSpPr>
            <a:spLocks noChangeShapeType="1"/>
          </p:cNvSpPr>
          <p:nvPr/>
        </p:nvSpPr>
        <p:spPr bwMode="auto">
          <a:xfrm>
            <a:off x="368299" y="3448891"/>
            <a:ext cx="11442701" cy="22694"/>
          </a:xfrm>
          <a:prstGeom prst="line">
            <a:avLst/>
          </a:prstGeom>
          <a:noFill/>
          <a:ln w="12700">
            <a:solidFill>
              <a:srgbClr val="404040"/>
            </a:solidFill>
            <a:miter lim="800000"/>
            <a:tailEnd len="med" type="oval" w="med"/>
          </a:ln>
          <a:extLst>
            <a:ext uri="{909E8E84-426E-40DD-AFC4-6F175D3DCCD1}">
              <a14:hiddenFill>
                <a:noFill/>
              </a14:hiddenFill>
            </a:ext>
          </a:extLst>
        </p:spPr>
        <p:txBody>
          <a:bodyPr/>
          <a:lstStyle/>
          <a:p>
            <a:endParaRPr altLang="en-US" lang="zh-CN" sz="2400">
              <a:solidFill>
                <a:schemeClr val="tx1">
                  <a:lumMod val="75000"/>
                  <a:lumOff val="25000"/>
                </a:schemeClr>
              </a:solidFill>
              <a:cs typeface="+mn-ea"/>
              <a:sym typeface="+mn-lt"/>
            </a:endParaRPr>
          </a:p>
        </p:txBody>
      </p:sp>
      <p:sp>
        <p:nvSpPr>
          <p:cNvPr id="33" name="Oval 8"/>
          <p:cNvSpPr>
            <a:spLocks noChangeArrowheads="1"/>
          </p:cNvSpPr>
          <p:nvPr/>
        </p:nvSpPr>
        <p:spPr bwMode="auto">
          <a:xfrm>
            <a:off x="2167024" y="3329628"/>
            <a:ext cx="239184" cy="237067"/>
          </a:xfrm>
          <a:prstGeom prst="ellipse">
            <a:avLst/>
          </a:prstGeom>
          <a:solidFill>
            <a:srgbClr val="C30F0F"/>
          </a:solidFill>
          <a:ln w="12700">
            <a:solidFill>
              <a:schemeClr val="bg1"/>
            </a:solidFill>
            <a:round/>
          </a:ln>
        </p:spPr>
        <p:txBody>
          <a:bodyPr/>
          <a:lstStyle/>
          <a:p>
            <a:endParaRPr altLang="en-US" lang="zh-CN" sz="2400">
              <a:solidFill>
                <a:schemeClr val="tx1">
                  <a:lumMod val="75000"/>
                  <a:lumOff val="25000"/>
                </a:schemeClr>
              </a:solidFill>
              <a:cs typeface="+mn-ea"/>
              <a:sym typeface="+mn-lt"/>
            </a:endParaRPr>
          </a:p>
        </p:txBody>
      </p:sp>
      <p:sp>
        <p:nvSpPr>
          <p:cNvPr id="34" name="Oval 10"/>
          <p:cNvSpPr>
            <a:spLocks noChangeArrowheads="1"/>
          </p:cNvSpPr>
          <p:nvPr/>
        </p:nvSpPr>
        <p:spPr bwMode="auto">
          <a:xfrm>
            <a:off x="5286048" y="3329628"/>
            <a:ext cx="237067" cy="237067"/>
          </a:xfrm>
          <a:prstGeom prst="ellipse">
            <a:avLst/>
          </a:prstGeom>
          <a:solidFill>
            <a:srgbClr val="C30F0F"/>
          </a:solidFill>
          <a:ln w="12700">
            <a:solidFill>
              <a:schemeClr val="bg1"/>
            </a:solidFill>
            <a:round/>
          </a:ln>
        </p:spPr>
        <p:txBody>
          <a:bodyPr/>
          <a:lstStyle/>
          <a:p>
            <a:endParaRPr altLang="en-US" lang="zh-CN" sz="2400">
              <a:solidFill>
                <a:schemeClr val="tx1">
                  <a:lumMod val="75000"/>
                  <a:lumOff val="25000"/>
                </a:schemeClr>
              </a:solidFill>
              <a:cs typeface="+mn-ea"/>
              <a:sym typeface="+mn-lt"/>
            </a:endParaRPr>
          </a:p>
        </p:txBody>
      </p:sp>
      <p:sp>
        <p:nvSpPr>
          <p:cNvPr id="35" name="Oval 12"/>
          <p:cNvSpPr>
            <a:spLocks noChangeArrowheads="1"/>
          </p:cNvSpPr>
          <p:nvPr/>
        </p:nvSpPr>
        <p:spPr bwMode="auto">
          <a:xfrm>
            <a:off x="9084572" y="3329628"/>
            <a:ext cx="237067" cy="237067"/>
          </a:xfrm>
          <a:prstGeom prst="ellipse">
            <a:avLst/>
          </a:prstGeom>
          <a:solidFill>
            <a:srgbClr val="C30F0F"/>
          </a:solidFill>
          <a:ln w="12700">
            <a:solidFill>
              <a:schemeClr val="bg1"/>
            </a:solidFill>
            <a:round/>
          </a:ln>
        </p:spPr>
        <p:txBody>
          <a:bodyPr/>
          <a:lstStyle/>
          <a:p>
            <a:endParaRPr altLang="en-US" lang="zh-CN" sz="2400">
              <a:solidFill>
                <a:schemeClr val="tx1">
                  <a:lumMod val="75000"/>
                  <a:lumOff val="25000"/>
                </a:schemeClr>
              </a:solidFill>
              <a:cs typeface="+mn-ea"/>
              <a:sym typeface="+mn-lt"/>
            </a:endParaRPr>
          </a:p>
        </p:txBody>
      </p:sp>
      <p:grpSp>
        <p:nvGrpSpPr>
          <p:cNvPr id="39" name="组合 38"/>
          <p:cNvGrpSpPr/>
          <p:nvPr/>
        </p:nvGrpSpPr>
        <p:grpSpPr>
          <a:xfrm>
            <a:off x="5076498" y="4383728"/>
            <a:ext cx="656167" cy="658284"/>
            <a:chOff x="3094038" y="3571875"/>
            <a:chExt cx="492125" cy="493713"/>
          </a:xfrm>
        </p:grpSpPr>
        <p:sp>
          <p:nvSpPr>
            <p:cNvPr id="40" name="Oval 11"/>
            <p:cNvSpPr>
              <a:spLocks noChangeArrowheads="1"/>
            </p:cNvSpPr>
            <p:nvPr/>
          </p:nvSpPr>
          <p:spPr bwMode="auto">
            <a:xfrm>
              <a:off x="3094038" y="3571875"/>
              <a:ext cx="492125" cy="493713"/>
            </a:xfrm>
            <a:prstGeom prst="ellipse">
              <a:avLst/>
            </a:prstGeom>
            <a:solidFill>
              <a:srgbClr val="C30F0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sp>
          <p:nvSpPr>
            <p:cNvPr id="41" name="Freeform 15"/>
            <p:cNvSpPr>
              <a:spLocks noEditPoints="1"/>
            </p:cNvSpPr>
            <p:nvPr/>
          </p:nvSpPr>
          <p:spPr bwMode="auto">
            <a:xfrm>
              <a:off x="3230563" y="3698875"/>
              <a:ext cx="238125" cy="242888"/>
            </a:xfrm>
            <a:custGeom>
              <a:gdLst>
                <a:gd fmla="*/ 47 w 75" name="T0"/>
                <a:gd fmla="*/ 0 h 76" name="T1"/>
                <a:gd fmla="*/ 48 w 75" name="T2"/>
                <a:gd fmla="*/ 0 h 76" name="T3"/>
                <a:gd fmla="*/ 54 w 75" name="T4"/>
                <a:gd fmla="*/ 3 h 76" name="T5"/>
                <a:gd fmla="*/ 51 w 75" name="T6"/>
                <a:gd fmla="*/ 6 h 76" name="T7"/>
                <a:gd fmla="*/ 73 w 75" name="T8"/>
                <a:gd fmla="*/ 68 h 76" name="T9"/>
                <a:gd fmla="*/ 68 w 75" name="T10"/>
                <a:gd fmla="*/ 76 h 76" name="T11"/>
                <a:gd fmla="*/ 6 w 75" name="T12"/>
                <a:gd fmla="*/ 76 h 76" name="T13"/>
                <a:gd fmla="*/ 2 w 75" name="T14"/>
                <a:gd fmla="*/ 68 h 76" name="T15"/>
                <a:gd fmla="*/ 24 w 75" name="T16"/>
                <a:gd fmla="*/ 6 h 76" name="T17"/>
                <a:gd fmla="*/ 20 w 75" name="T18"/>
                <a:gd fmla="*/ 3 h 76" name="T19"/>
                <a:gd fmla="*/ 27 w 75" name="T20"/>
                <a:gd fmla="*/ 0 h 76" name="T21"/>
                <a:gd fmla="*/ 27 w 75" name="T22"/>
                <a:gd fmla="*/ 0 h 76" name="T23"/>
                <a:gd fmla="*/ 19 w 75" name="T24"/>
                <a:gd fmla="*/ 61 h 76" name="T25"/>
                <a:gd fmla="*/ 21 w 75" name="T26"/>
                <a:gd fmla="*/ 63 h 76" name="T27"/>
                <a:gd fmla="*/ 17 w 75" name="T28"/>
                <a:gd fmla="*/ 63 h 76" name="T29"/>
                <a:gd fmla="*/ 28 w 75" name="T30"/>
                <a:gd fmla="*/ 56 h 76" name="T31"/>
                <a:gd fmla="*/ 30 w 75" name="T32"/>
                <a:gd fmla="*/ 58 h 76" name="T33"/>
                <a:gd fmla="*/ 26 w 75" name="T34"/>
                <a:gd fmla="*/ 58 h 76" name="T35"/>
                <a:gd fmla="*/ 26 w 75" name="T36"/>
                <a:gd fmla="*/ 45 h 76" name="T37"/>
                <a:gd fmla="*/ 27 w 75" name="T38"/>
                <a:gd fmla="*/ 46 h 76" name="T39"/>
                <a:gd fmla="*/ 24 w 75" name="T40"/>
                <a:gd fmla="*/ 46 h 76" name="T41"/>
                <a:gd fmla="*/ 26 w 75" name="T42"/>
                <a:gd fmla="*/ 62 h 76" name="T43"/>
                <a:gd fmla="*/ 29 w 75" name="T44"/>
                <a:gd fmla="*/ 65 h 76" name="T45"/>
                <a:gd fmla="*/ 23 w 75" name="T46"/>
                <a:gd fmla="*/ 65 h 76" name="T47"/>
                <a:gd fmla="*/ 22 w 75" name="T48"/>
                <a:gd fmla="*/ 51 h 76" name="T49"/>
                <a:gd fmla="*/ 25 w 75" name="T50"/>
                <a:gd fmla="*/ 54 h 76" name="T51"/>
                <a:gd fmla="*/ 19 w 75" name="T52"/>
                <a:gd fmla="*/ 54 h 76" name="T53"/>
                <a:gd fmla="*/ 26 w 75" name="T54"/>
                <a:gd fmla="*/ 38 h 76" name="T55"/>
                <a:gd fmla="*/ 49 w 75" name="T56"/>
                <a:gd fmla="*/ 38 h 76" name="T57"/>
                <a:gd fmla="*/ 45 w 75" name="T58"/>
                <a:gd fmla="*/ 30 h 76" name="T59"/>
                <a:gd fmla="*/ 30 w 75" name="T60"/>
                <a:gd fmla="*/ 6 h 76" name="T61"/>
                <a:gd fmla="*/ 30 w 75" name="T62"/>
                <a:gd fmla="*/ 30 h 76" name="T63"/>
                <a:gd fmla="*/ 26 w 75" name="T64"/>
                <a:gd fmla="*/ 38 h 76" name="T65"/>
                <a:gd fmla="*/ 51 w 75" name="T66"/>
                <a:gd fmla="*/ 41 h 76" name="T67"/>
                <a:gd fmla="*/ 7 w 75" name="T68"/>
                <a:gd fmla="*/ 70 h 76" name="T69"/>
                <a:gd fmla="*/ 51 w 75" name="T70"/>
                <a:gd fmla="*/ 41 h 76" name="T71"/>
                <a:gd fmla="*/ 34 w 75" name="T72"/>
                <a:gd fmla="*/ 64 h 76" name="T73"/>
                <a:gd fmla="*/ 34 w 75" name="T74"/>
                <a:gd fmla="*/ 61 h 76" name="T75"/>
                <a:gd fmla="*/ 42 w 75" name="T76"/>
                <a:gd fmla="*/ 63 h 76" name="T77"/>
                <a:gd fmla="*/ 34 w 75" name="T78"/>
                <a:gd fmla="*/ 64 h 76" name="T79"/>
                <a:gd fmla="*/ 36 w 75" name="T80"/>
                <a:gd fmla="*/ 55 h 76" name="T81"/>
                <a:gd fmla="*/ 36 w 75" name="T82"/>
                <a:gd fmla="*/ 52 h 76" name="T83"/>
                <a:gd fmla="*/ 40 w 75" name="T84"/>
                <a:gd fmla="*/ 53 h 76" name="T85"/>
                <a:gd fmla="*/ 36 w 75" name="T86"/>
                <a:gd fmla="*/ 55 h 76" name="T87"/>
                <a:gd fmla="*/ 36 w 75" name="T88"/>
                <a:gd fmla="*/ 36 h 76" name="T89"/>
                <a:gd fmla="*/ 36 w 75" name="T90"/>
                <a:gd fmla="*/ 33 h 76" name="T91"/>
                <a:gd fmla="*/ 40 w 75" name="T92"/>
                <a:gd fmla="*/ 35 h 76" name="T93"/>
                <a:gd fmla="*/ 36 w 75" name="T94"/>
                <a:gd fmla="*/ 36 h 76" name="T95"/>
                <a:gd fmla="*/ 34 w 75" name="T96"/>
                <a:gd fmla="*/ 46 h 76" name="T97"/>
                <a:gd fmla="*/ 34 w 75" name="T98"/>
                <a:gd fmla="*/ 42 h 76" name="T99"/>
                <a:gd fmla="*/ 42 w 75" name="T100"/>
                <a:gd fmla="*/ 44 h 76" name="T101"/>
                <a:gd fmla="*/ 34 w 75" name="T102"/>
                <a:gd fmla="*/ 46 h 76" name="T103"/>
                <a:gd fmla="*/ 34 w 75" name="T104"/>
                <a:gd fmla="*/ 27 h 76" name="T105"/>
                <a:gd fmla="*/ 34 w 75" name="T106"/>
                <a:gd fmla="*/ 24 h 76" name="T107"/>
                <a:gd fmla="*/ 42 w 75" name="T108"/>
                <a:gd fmla="*/ 25 h 76" name="T109"/>
                <a:gd fmla="*/ 34 w 75" name="T110"/>
                <a:gd fmla="*/ 27 h 76"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76" w="75">
                  <a:moveTo>
                    <a:pt x="28" y="0"/>
                  </a:moveTo>
                  <a:cubicBezTo>
                    <a:pt x="47" y="0"/>
                    <a:pt x="47" y="0"/>
                    <a:pt x="47" y="0"/>
                  </a:cubicBezTo>
                  <a:cubicBezTo>
                    <a:pt x="48" y="0"/>
                    <a:pt x="48" y="0"/>
                    <a:pt x="48" y="0"/>
                  </a:cubicBezTo>
                  <a:cubicBezTo>
                    <a:pt x="48" y="0"/>
                    <a:pt x="48" y="0"/>
                    <a:pt x="48" y="0"/>
                  </a:cubicBezTo>
                  <a:cubicBezTo>
                    <a:pt x="51" y="0"/>
                    <a:pt x="51" y="0"/>
                    <a:pt x="51" y="0"/>
                  </a:cubicBezTo>
                  <a:cubicBezTo>
                    <a:pt x="53" y="0"/>
                    <a:pt x="54" y="1"/>
                    <a:pt x="54" y="3"/>
                  </a:cubicBezTo>
                  <a:cubicBezTo>
                    <a:pt x="54" y="4"/>
                    <a:pt x="53" y="6"/>
                    <a:pt x="51" y="6"/>
                  </a:cubicBezTo>
                  <a:cubicBezTo>
                    <a:pt x="51" y="6"/>
                    <a:pt x="51" y="6"/>
                    <a:pt x="51" y="6"/>
                  </a:cubicBezTo>
                  <a:cubicBezTo>
                    <a:pt x="51" y="29"/>
                    <a:pt x="51" y="29"/>
                    <a:pt x="51" y="29"/>
                  </a:cubicBezTo>
                  <a:cubicBezTo>
                    <a:pt x="73" y="68"/>
                    <a:pt x="73" y="68"/>
                    <a:pt x="73" y="68"/>
                  </a:cubicBezTo>
                  <a:cubicBezTo>
                    <a:pt x="75" y="72"/>
                    <a:pt x="72" y="76"/>
                    <a:pt x="68" y="76"/>
                  </a:cubicBezTo>
                  <a:cubicBezTo>
                    <a:pt x="68" y="76"/>
                    <a:pt x="68" y="76"/>
                    <a:pt x="68" y="76"/>
                  </a:cubicBezTo>
                  <a:cubicBezTo>
                    <a:pt x="6" y="76"/>
                    <a:pt x="6" y="76"/>
                    <a:pt x="6" y="76"/>
                  </a:cubicBezTo>
                  <a:cubicBezTo>
                    <a:pt x="6" y="76"/>
                    <a:pt x="6" y="76"/>
                    <a:pt x="6" y="76"/>
                  </a:cubicBezTo>
                  <a:cubicBezTo>
                    <a:pt x="2" y="76"/>
                    <a:pt x="0" y="72"/>
                    <a:pt x="2" y="68"/>
                  </a:cubicBezTo>
                  <a:cubicBezTo>
                    <a:pt x="2" y="68"/>
                    <a:pt x="2" y="68"/>
                    <a:pt x="2" y="68"/>
                  </a:cubicBezTo>
                  <a:cubicBezTo>
                    <a:pt x="24" y="29"/>
                    <a:pt x="24" y="29"/>
                    <a:pt x="24" y="29"/>
                  </a:cubicBezTo>
                  <a:cubicBezTo>
                    <a:pt x="24" y="6"/>
                    <a:pt x="24" y="6"/>
                    <a:pt x="24" y="6"/>
                  </a:cubicBezTo>
                  <a:cubicBezTo>
                    <a:pt x="23" y="6"/>
                    <a:pt x="23" y="6"/>
                    <a:pt x="23" y="6"/>
                  </a:cubicBezTo>
                  <a:cubicBezTo>
                    <a:pt x="22" y="6"/>
                    <a:pt x="20" y="4"/>
                    <a:pt x="20" y="3"/>
                  </a:cubicBezTo>
                  <a:cubicBezTo>
                    <a:pt x="20" y="1"/>
                    <a:pt x="22" y="0"/>
                    <a:pt x="23" y="0"/>
                  </a:cubicBezTo>
                  <a:cubicBezTo>
                    <a:pt x="27" y="0"/>
                    <a:pt x="27" y="0"/>
                    <a:pt x="27" y="0"/>
                  </a:cubicBezTo>
                  <a:cubicBezTo>
                    <a:pt x="27" y="0"/>
                    <a:pt x="27" y="0"/>
                    <a:pt x="27" y="0"/>
                  </a:cubicBezTo>
                  <a:cubicBezTo>
                    <a:pt x="27" y="0"/>
                    <a:pt x="27" y="0"/>
                    <a:pt x="27" y="0"/>
                  </a:cubicBezTo>
                  <a:cubicBezTo>
                    <a:pt x="28" y="0"/>
                    <a:pt x="28" y="0"/>
                    <a:pt x="28" y="0"/>
                  </a:cubicBezTo>
                  <a:close/>
                  <a:moveTo>
                    <a:pt x="19" y="61"/>
                  </a:moveTo>
                  <a:cubicBezTo>
                    <a:pt x="19" y="61"/>
                    <a:pt x="19" y="61"/>
                    <a:pt x="19" y="61"/>
                  </a:cubicBezTo>
                  <a:cubicBezTo>
                    <a:pt x="20" y="61"/>
                    <a:pt x="21" y="62"/>
                    <a:pt x="21" y="63"/>
                  </a:cubicBezTo>
                  <a:cubicBezTo>
                    <a:pt x="21" y="64"/>
                    <a:pt x="20" y="65"/>
                    <a:pt x="19" y="65"/>
                  </a:cubicBezTo>
                  <a:cubicBezTo>
                    <a:pt x="18" y="65"/>
                    <a:pt x="17" y="64"/>
                    <a:pt x="17" y="63"/>
                  </a:cubicBezTo>
                  <a:cubicBezTo>
                    <a:pt x="17" y="62"/>
                    <a:pt x="18" y="61"/>
                    <a:pt x="19" y="61"/>
                  </a:cubicBezTo>
                  <a:close/>
                  <a:moveTo>
                    <a:pt x="28" y="56"/>
                  </a:moveTo>
                  <a:cubicBezTo>
                    <a:pt x="28" y="56"/>
                    <a:pt x="28" y="56"/>
                    <a:pt x="28" y="56"/>
                  </a:cubicBezTo>
                  <a:cubicBezTo>
                    <a:pt x="29" y="56"/>
                    <a:pt x="30" y="57"/>
                    <a:pt x="30" y="58"/>
                  </a:cubicBezTo>
                  <a:cubicBezTo>
                    <a:pt x="30" y="59"/>
                    <a:pt x="29" y="60"/>
                    <a:pt x="28" y="60"/>
                  </a:cubicBezTo>
                  <a:cubicBezTo>
                    <a:pt x="27" y="60"/>
                    <a:pt x="26" y="59"/>
                    <a:pt x="26" y="58"/>
                  </a:cubicBezTo>
                  <a:cubicBezTo>
                    <a:pt x="26" y="57"/>
                    <a:pt x="27" y="56"/>
                    <a:pt x="28" y="56"/>
                  </a:cubicBezTo>
                  <a:close/>
                  <a:moveTo>
                    <a:pt x="26" y="45"/>
                  </a:moveTo>
                  <a:cubicBezTo>
                    <a:pt x="26" y="45"/>
                    <a:pt x="26" y="45"/>
                    <a:pt x="26" y="45"/>
                  </a:cubicBezTo>
                  <a:cubicBezTo>
                    <a:pt x="26" y="45"/>
                    <a:pt x="27" y="45"/>
                    <a:pt x="27" y="46"/>
                  </a:cubicBezTo>
                  <a:cubicBezTo>
                    <a:pt x="27" y="47"/>
                    <a:pt x="26" y="48"/>
                    <a:pt x="26" y="48"/>
                  </a:cubicBezTo>
                  <a:cubicBezTo>
                    <a:pt x="25" y="48"/>
                    <a:pt x="24" y="47"/>
                    <a:pt x="24" y="46"/>
                  </a:cubicBezTo>
                  <a:cubicBezTo>
                    <a:pt x="24" y="45"/>
                    <a:pt x="25" y="45"/>
                    <a:pt x="26" y="45"/>
                  </a:cubicBezTo>
                  <a:close/>
                  <a:moveTo>
                    <a:pt x="26" y="62"/>
                  </a:moveTo>
                  <a:cubicBezTo>
                    <a:pt x="26" y="62"/>
                    <a:pt x="26" y="62"/>
                    <a:pt x="26" y="62"/>
                  </a:cubicBezTo>
                  <a:cubicBezTo>
                    <a:pt x="28" y="62"/>
                    <a:pt x="29" y="64"/>
                    <a:pt x="29" y="65"/>
                  </a:cubicBezTo>
                  <a:cubicBezTo>
                    <a:pt x="29" y="67"/>
                    <a:pt x="28" y="68"/>
                    <a:pt x="26" y="68"/>
                  </a:cubicBezTo>
                  <a:cubicBezTo>
                    <a:pt x="24" y="68"/>
                    <a:pt x="23" y="67"/>
                    <a:pt x="23" y="65"/>
                  </a:cubicBezTo>
                  <a:cubicBezTo>
                    <a:pt x="23" y="64"/>
                    <a:pt x="24" y="62"/>
                    <a:pt x="26" y="62"/>
                  </a:cubicBezTo>
                  <a:close/>
                  <a:moveTo>
                    <a:pt x="22" y="51"/>
                  </a:moveTo>
                  <a:cubicBezTo>
                    <a:pt x="22" y="51"/>
                    <a:pt x="22" y="51"/>
                    <a:pt x="22" y="51"/>
                  </a:cubicBezTo>
                  <a:cubicBezTo>
                    <a:pt x="24" y="51"/>
                    <a:pt x="25" y="52"/>
                    <a:pt x="25" y="54"/>
                  </a:cubicBezTo>
                  <a:cubicBezTo>
                    <a:pt x="25" y="56"/>
                    <a:pt x="24" y="57"/>
                    <a:pt x="22" y="57"/>
                  </a:cubicBezTo>
                  <a:cubicBezTo>
                    <a:pt x="21" y="57"/>
                    <a:pt x="19" y="56"/>
                    <a:pt x="19" y="54"/>
                  </a:cubicBezTo>
                  <a:cubicBezTo>
                    <a:pt x="19" y="52"/>
                    <a:pt x="21" y="51"/>
                    <a:pt x="22" y="51"/>
                  </a:cubicBezTo>
                  <a:close/>
                  <a:moveTo>
                    <a:pt x="26" y="38"/>
                  </a:moveTo>
                  <a:cubicBezTo>
                    <a:pt x="26" y="38"/>
                    <a:pt x="26" y="38"/>
                    <a:pt x="26" y="38"/>
                  </a:cubicBezTo>
                  <a:cubicBezTo>
                    <a:pt x="49" y="38"/>
                    <a:pt x="49" y="38"/>
                    <a:pt x="49" y="38"/>
                  </a:cubicBezTo>
                  <a:cubicBezTo>
                    <a:pt x="45" y="32"/>
                    <a:pt x="45" y="32"/>
                    <a:pt x="45" y="32"/>
                  </a:cubicBezTo>
                  <a:cubicBezTo>
                    <a:pt x="45" y="31"/>
                    <a:pt x="45" y="31"/>
                    <a:pt x="45" y="30"/>
                  </a:cubicBezTo>
                  <a:cubicBezTo>
                    <a:pt x="45" y="6"/>
                    <a:pt x="45" y="6"/>
                    <a:pt x="45" y="6"/>
                  </a:cubicBezTo>
                  <a:cubicBezTo>
                    <a:pt x="30" y="6"/>
                    <a:pt x="30" y="6"/>
                    <a:pt x="30" y="6"/>
                  </a:cubicBezTo>
                  <a:cubicBezTo>
                    <a:pt x="30" y="30"/>
                    <a:pt x="30" y="30"/>
                    <a:pt x="30" y="30"/>
                  </a:cubicBezTo>
                  <a:cubicBezTo>
                    <a:pt x="30" y="30"/>
                    <a:pt x="30" y="30"/>
                    <a:pt x="30" y="30"/>
                  </a:cubicBezTo>
                  <a:cubicBezTo>
                    <a:pt x="30" y="30"/>
                    <a:pt x="30" y="31"/>
                    <a:pt x="29" y="31"/>
                  </a:cubicBezTo>
                  <a:cubicBezTo>
                    <a:pt x="26" y="38"/>
                    <a:pt x="26" y="38"/>
                    <a:pt x="26" y="38"/>
                  </a:cubicBezTo>
                  <a:close/>
                  <a:moveTo>
                    <a:pt x="51" y="41"/>
                  </a:moveTo>
                  <a:cubicBezTo>
                    <a:pt x="51" y="41"/>
                    <a:pt x="51" y="41"/>
                    <a:pt x="51" y="41"/>
                  </a:cubicBezTo>
                  <a:cubicBezTo>
                    <a:pt x="24" y="41"/>
                    <a:pt x="24" y="41"/>
                    <a:pt x="24" y="41"/>
                  </a:cubicBezTo>
                  <a:cubicBezTo>
                    <a:pt x="7" y="70"/>
                    <a:pt x="7" y="70"/>
                    <a:pt x="7" y="70"/>
                  </a:cubicBezTo>
                  <a:cubicBezTo>
                    <a:pt x="67" y="70"/>
                    <a:pt x="67" y="70"/>
                    <a:pt x="67" y="70"/>
                  </a:cubicBezTo>
                  <a:cubicBezTo>
                    <a:pt x="51" y="41"/>
                    <a:pt x="51" y="41"/>
                    <a:pt x="51" y="41"/>
                  </a:cubicBezTo>
                  <a:close/>
                  <a:moveTo>
                    <a:pt x="34" y="64"/>
                  </a:moveTo>
                  <a:cubicBezTo>
                    <a:pt x="34" y="64"/>
                    <a:pt x="34" y="64"/>
                    <a:pt x="34" y="64"/>
                  </a:cubicBezTo>
                  <a:cubicBezTo>
                    <a:pt x="33" y="64"/>
                    <a:pt x="32" y="64"/>
                    <a:pt x="32" y="63"/>
                  </a:cubicBezTo>
                  <a:cubicBezTo>
                    <a:pt x="32" y="62"/>
                    <a:pt x="33" y="61"/>
                    <a:pt x="34" y="61"/>
                  </a:cubicBezTo>
                  <a:cubicBezTo>
                    <a:pt x="40" y="61"/>
                    <a:pt x="40" y="61"/>
                    <a:pt x="40" y="61"/>
                  </a:cubicBezTo>
                  <a:cubicBezTo>
                    <a:pt x="41" y="61"/>
                    <a:pt x="42" y="62"/>
                    <a:pt x="42" y="63"/>
                  </a:cubicBezTo>
                  <a:cubicBezTo>
                    <a:pt x="42" y="64"/>
                    <a:pt x="41" y="64"/>
                    <a:pt x="40" y="64"/>
                  </a:cubicBezTo>
                  <a:cubicBezTo>
                    <a:pt x="34" y="64"/>
                    <a:pt x="34" y="64"/>
                    <a:pt x="34" y="64"/>
                  </a:cubicBezTo>
                  <a:close/>
                  <a:moveTo>
                    <a:pt x="36" y="55"/>
                  </a:moveTo>
                  <a:cubicBezTo>
                    <a:pt x="36" y="55"/>
                    <a:pt x="36" y="55"/>
                    <a:pt x="36" y="55"/>
                  </a:cubicBezTo>
                  <a:cubicBezTo>
                    <a:pt x="35" y="55"/>
                    <a:pt x="34" y="54"/>
                    <a:pt x="34" y="53"/>
                  </a:cubicBezTo>
                  <a:cubicBezTo>
                    <a:pt x="34" y="52"/>
                    <a:pt x="35" y="52"/>
                    <a:pt x="36" y="52"/>
                  </a:cubicBezTo>
                  <a:cubicBezTo>
                    <a:pt x="39" y="52"/>
                    <a:pt x="39" y="52"/>
                    <a:pt x="39" y="52"/>
                  </a:cubicBezTo>
                  <a:cubicBezTo>
                    <a:pt x="40" y="52"/>
                    <a:pt x="40" y="52"/>
                    <a:pt x="40" y="53"/>
                  </a:cubicBezTo>
                  <a:cubicBezTo>
                    <a:pt x="40" y="54"/>
                    <a:pt x="40" y="55"/>
                    <a:pt x="39" y="55"/>
                  </a:cubicBezTo>
                  <a:cubicBezTo>
                    <a:pt x="36" y="55"/>
                    <a:pt x="36" y="55"/>
                    <a:pt x="36" y="55"/>
                  </a:cubicBezTo>
                  <a:close/>
                  <a:moveTo>
                    <a:pt x="36" y="36"/>
                  </a:moveTo>
                  <a:cubicBezTo>
                    <a:pt x="36" y="36"/>
                    <a:pt x="36" y="36"/>
                    <a:pt x="36" y="36"/>
                  </a:cubicBezTo>
                  <a:cubicBezTo>
                    <a:pt x="35" y="36"/>
                    <a:pt x="34" y="36"/>
                    <a:pt x="34" y="35"/>
                  </a:cubicBezTo>
                  <a:cubicBezTo>
                    <a:pt x="34" y="34"/>
                    <a:pt x="35" y="33"/>
                    <a:pt x="36" y="33"/>
                  </a:cubicBezTo>
                  <a:cubicBezTo>
                    <a:pt x="39" y="33"/>
                    <a:pt x="39" y="33"/>
                    <a:pt x="39" y="33"/>
                  </a:cubicBezTo>
                  <a:cubicBezTo>
                    <a:pt x="40" y="33"/>
                    <a:pt x="40" y="34"/>
                    <a:pt x="40" y="35"/>
                  </a:cubicBezTo>
                  <a:cubicBezTo>
                    <a:pt x="40" y="36"/>
                    <a:pt x="40" y="36"/>
                    <a:pt x="39" y="36"/>
                  </a:cubicBezTo>
                  <a:cubicBezTo>
                    <a:pt x="36" y="36"/>
                    <a:pt x="36" y="36"/>
                    <a:pt x="36" y="36"/>
                  </a:cubicBezTo>
                  <a:close/>
                  <a:moveTo>
                    <a:pt x="34" y="46"/>
                  </a:moveTo>
                  <a:cubicBezTo>
                    <a:pt x="34" y="46"/>
                    <a:pt x="34" y="46"/>
                    <a:pt x="34" y="46"/>
                  </a:cubicBezTo>
                  <a:cubicBezTo>
                    <a:pt x="33" y="46"/>
                    <a:pt x="32" y="45"/>
                    <a:pt x="32" y="44"/>
                  </a:cubicBezTo>
                  <a:cubicBezTo>
                    <a:pt x="32" y="43"/>
                    <a:pt x="33" y="42"/>
                    <a:pt x="34" y="42"/>
                  </a:cubicBezTo>
                  <a:cubicBezTo>
                    <a:pt x="40" y="42"/>
                    <a:pt x="40" y="42"/>
                    <a:pt x="40" y="42"/>
                  </a:cubicBezTo>
                  <a:cubicBezTo>
                    <a:pt x="41" y="42"/>
                    <a:pt x="42" y="43"/>
                    <a:pt x="42" y="44"/>
                  </a:cubicBezTo>
                  <a:cubicBezTo>
                    <a:pt x="42" y="45"/>
                    <a:pt x="41" y="46"/>
                    <a:pt x="40" y="46"/>
                  </a:cubicBezTo>
                  <a:cubicBezTo>
                    <a:pt x="34" y="46"/>
                    <a:pt x="34" y="46"/>
                    <a:pt x="34" y="46"/>
                  </a:cubicBezTo>
                  <a:close/>
                  <a:moveTo>
                    <a:pt x="34" y="27"/>
                  </a:moveTo>
                  <a:cubicBezTo>
                    <a:pt x="34" y="27"/>
                    <a:pt x="34" y="27"/>
                    <a:pt x="34" y="27"/>
                  </a:cubicBezTo>
                  <a:cubicBezTo>
                    <a:pt x="33" y="27"/>
                    <a:pt x="32" y="26"/>
                    <a:pt x="32" y="25"/>
                  </a:cubicBezTo>
                  <a:cubicBezTo>
                    <a:pt x="32" y="24"/>
                    <a:pt x="33" y="24"/>
                    <a:pt x="34" y="24"/>
                  </a:cubicBezTo>
                  <a:cubicBezTo>
                    <a:pt x="40" y="24"/>
                    <a:pt x="40" y="24"/>
                    <a:pt x="40" y="24"/>
                  </a:cubicBezTo>
                  <a:cubicBezTo>
                    <a:pt x="41" y="24"/>
                    <a:pt x="42" y="24"/>
                    <a:pt x="42" y="25"/>
                  </a:cubicBezTo>
                  <a:cubicBezTo>
                    <a:pt x="42" y="26"/>
                    <a:pt x="41" y="27"/>
                    <a:pt x="40" y="27"/>
                  </a:cubicBezTo>
                  <a:cubicBezTo>
                    <a:pt x="34" y="27"/>
                    <a:pt x="34" y="27"/>
                    <a:pt x="34" y="2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grpSp>
      <p:grpSp>
        <p:nvGrpSpPr>
          <p:cNvPr id="42" name="组合 41"/>
          <p:cNvGrpSpPr/>
          <p:nvPr/>
        </p:nvGrpSpPr>
        <p:grpSpPr>
          <a:xfrm>
            <a:off x="1957474" y="1900878"/>
            <a:ext cx="658284" cy="658283"/>
            <a:chOff x="1158875" y="1709738"/>
            <a:chExt cx="493713" cy="493712"/>
          </a:xfrm>
        </p:grpSpPr>
        <p:sp>
          <p:nvSpPr>
            <p:cNvPr id="43" name="Oval 9"/>
            <p:cNvSpPr>
              <a:spLocks noChangeArrowheads="1"/>
            </p:cNvSpPr>
            <p:nvPr/>
          </p:nvSpPr>
          <p:spPr bwMode="auto">
            <a:xfrm>
              <a:off x="1158875" y="1709738"/>
              <a:ext cx="493713" cy="493712"/>
            </a:xfrm>
            <a:prstGeom prst="ellipse">
              <a:avLst/>
            </a:prstGeom>
            <a:solidFill>
              <a:srgbClr val="C30F0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sp>
          <p:nvSpPr>
            <p:cNvPr id="44" name="Freeform 16"/>
            <p:cNvSpPr>
              <a:spLocks noEditPoints="1"/>
            </p:cNvSpPr>
            <p:nvPr/>
          </p:nvSpPr>
          <p:spPr bwMode="auto">
            <a:xfrm>
              <a:off x="1282700" y="1820863"/>
              <a:ext cx="246063" cy="246062"/>
            </a:xfrm>
            <a:custGeom>
              <a:gdLst>
                <a:gd fmla="*/ 64 w 77" name="T0"/>
                <a:gd fmla="*/ 63 h 77" name="T1"/>
                <a:gd fmla="*/ 51 w 77" name="T2"/>
                <a:gd fmla="*/ 52 h 77" name="T3"/>
                <a:gd fmla="*/ 54 w 77" name="T4"/>
                <a:gd fmla="*/ 50 h 77" name="T5"/>
                <a:gd fmla="*/ 60 w 77" name="T6"/>
                <a:gd fmla="*/ 0 h 77" name="T7"/>
                <a:gd fmla="*/ 63 w 77" name="T8"/>
                <a:gd fmla="*/ 0 h 77" name="T9"/>
                <a:gd fmla="*/ 68 w 77" name="T10"/>
                <a:gd fmla="*/ 5 h 77" name="T11"/>
                <a:gd fmla="*/ 67 w 77" name="T12"/>
                <a:gd fmla="*/ 6 h 77" name="T13"/>
                <a:gd fmla="*/ 61 w 77" name="T14"/>
                <a:gd fmla="*/ 14 h 77" name="T15"/>
                <a:gd fmla="*/ 63 w 77" name="T16"/>
                <a:gd fmla="*/ 16 h 77" name="T17"/>
                <a:gd fmla="*/ 71 w 77" name="T18"/>
                <a:gd fmla="*/ 9 h 77" name="T19"/>
                <a:gd fmla="*/ 75 w 77" name="T20"/>
                <a:gd fmla="*/ 11 h 77" name="T21"/>
                <a:gd fmla="*/ 76 w 77" name="T22"/>
                <a:gd fmla="*/ 14 h 77" name="T23"/>
                <a:gd fmla="*/ 77 w 77" name="T24"/>
                <a:gd fmla="*/ 17 h 77" name="T25"/>
                <a:gd fmla="*/ 60 w 77" name="T26"/>
                <a:gd fmla="*/ 34 h 77" name="T27"/>
                <a:gd fmla="*/ 55 w 77" name="T28"/>
                <a:gd fmla="*/ 37 h 77" name="T29"/>
                <a:gd fmla="*/ 73 w 77" name="T30"/>
                <a:gd fmla="*/ 55 h 77" name="T31"/>
                <a:gd fmla="*/ 73 w 77" name="T32"/>
                <a:gd fmla="*/ 72 h 77" name="T33"/>
                <a:gd fmla="*/ 73 w 77" name="T34"/>
                <a:gd fmla="*/ 72 h 77" name="T35"/>
                <a:gd fmla="*/ 56 w 77" name="T36"/>
                <a:gd fmla="*/ 72 h 77" name="T37"/>
                <a:gd fmla="*/ 20 w 77" name="T38"/>
                <a:gd fmla="*/ 73 h 77" name="T39"/>
                <a:gd fmla="*/ 4 w 77" name="T40"/>
                <a:gd fmla="*/ 72 h 77" name="T41"/>
                <a:gd fmla="*/ 2 w 77" name="T42"/>
                <a:gd fmla="*/ 69 h 77" name="T43"/>
                <a:gd fmla="*/ 4 w 77" name="T44"/>
                <a:gd fmla="*/ 56 h 77" name="T45"/>
                <a:gd fmla="*/ 17 w 77" name="T46"/>
                <a:gd fmla="*/ 29 h 77" name="T47"/>
                <a:gd fmla="*/ 9 w 77" name="T48"/>
                <a:gd fmla="*/ 25 h 77" name="T49"/>
                <a:gd fmla="*/ 3 w 77" name="T50"/>
                <a:gd fmla="*/ 7 h 77" name="T51"/>
                <a:gd fmla="*/ 8 w 77" name="T52"/>
                <a:gd fmla="*/ 2 h 77" name="T53"/>
                <a:gd fmla="*/ 26 w 77" name="T54"/>
                <a:gd fmla="*/ 7 h 77" name="T55"/>
                <a:gd fmla="*/ 30 w 77" name="T56"/>
                <a:gd fmla="*/ 16 h 77" name="T57"/>
                <a:gd fmla="*/ 43 w 77" name="T58"/>
                <a:gd fmla="*/ 18 h 77" name="T59"/>
                <a:gd fmla="*/ 43 w 77" name="T60"/>
                <a:gd fmla="*/ 17 h 77" name="T61"/>
                <a:gd fmla="*/ 48 w 77" name="T62"/>
                <a:gd fmla="*/ 5 h 77" name="T63"/>
                <a:gd fmla="*/ 51 w 77" name="T64"/>
                <a:gd fmla="*/ 41 h 77" name="T65"/>
                <a:gd fmla="*/ 42 w 77" name="T66"/>
                <a:gd fmla="*/ 50 h 77" name="T67"/>
                <a:gd fmla="*/ 65 w 77" name="T68"/>
                <a:gd fmla="*/ 70 h 77" name="T69"/>
                <a:gd fmla="*/ 69 w 77" name="T70"/>
                <a:gd fmla="*/ 68 h 77" name="T71"/>
                <a:gd fmla="*/ 69 w 77" name="T72"/>
                <a:gd fmla="*/ 59 h 77" name="T73"/>
                <a:gd fmla="*/ 51 w 77" name="T74"/>
                <a:gd fmla="*/ 41 h 77" name="T75"/>
                <a:gd fmla="*/ 28 w 77" name="T76"/>
                <a:gd fmla="*/ 32 h 77" name="T77"/>
                <a:gd fmla="*/ 25 w 77" name="T78"/>
                <a:gd fmla="*/ 20 h 77" name="T79"/>
                <a:gd fmla="*/ 23 w 77" name="T80"/>
                <a:gd fmla="*/ 12 h 77" name="T81"/>
                <a:gd fmla="*/ 9 w 77" name="T82"/>
                <a:gd fmla="*/ 8 h 77" name="T83"/>
                <a:gd fmla="*/ 13 w 77" name="T84"/>
                <a:gd fmla="*/ 22 h 77" name="T85"/>
                <a:gd fmla="*/ 21 w 77" name="T86"/>
                <a:gd fmla="*/ 24 h 77" name="T87"/>
                <a:gd fmla="*/ 59 w 77" name="T88"/>
                <a:gd fmla="*/ 6 h 77" name="T89"/>
                <a:gd fmla="*/ 52 w 77" name="T90"/>
                <a:gd fmla="*/ 9 h 77" name="T91"/>
                <a:gd fmla="*/ 48 w 77" name="T92"/>
                <a:gd fmla="*/ 17 h 77" name="T93"/>
                <a:gd fmla="*/ 48 w 77" name="T94"/>
                <a:gd fmla="*/ 18 h 77" name="T95"/>
                <a:gd fmla="*/ 48 w 77" name="T96"/>
                <a:gd fmla="*/ 19 h 77" name="T97"/>
                <a:gd fmla="*/ 8 w 77" name="T98"/>
                <a:gd fmla="*/ 61 h 77" name="T99"/>
                <a:gd fmla="*/ 7 w 77" name="T100"/>
                <a:gd fmla="*/ 66 h 77" name="T101"/>
                <a:gd fmla="*/ 10 w 77" name="T102"/>
                <a:gd fmla="*/ 70 h 77" name="T103"/>
                <a:gd fmla="*/ 36 w 77" name="T104"/>
                <a:gd fmla="*/ 48 h 77" name="T105"/>
                <a:gd fmla="*/ 49 w 77" name="T106"/>
                <a:gd fmla="*/ 35 h 77" name="T107"/>
                <a:gd fmla="*/ 55 w 77" name="T108"/>
                <a:gd fmla="*/ 29 h 77" name="T109"/>
                <a:gd fmla="*/ 58 w 77" name="T110"/>
                <a:gd fmla="*/ 28 h 77" name="T111"/>
                <a:gd fmla="*/ 60 w 77" name="T112"/>
                <a:gd fmla="*/ 28 h 77" name="T113"/>
                <a:gd fmla="*/ 68 w 77" name="T114"/>
                <a:gd fmla="*/ 25 h 77" name="T115"/>
                <a:gd fmla="*/ 67 w 77" name="T116"/>
                <a:gd fmla="*/ 21 h 77" name="T117"/>
                <a:gd fmla="*/ 61 w 77" name="T118"/>
                <a:gd fmla="*/ 21 h 77" name="T119"/>
                <a:gd fmla="*/ 56 w 77" name="T120"/>
                <a:gd fmla="*/ 18 h 77" name="T121"/>
                <a:gd fmla="*/ 54 w 77" name="T122"/>
                <a:gd fmla="*/ 13 h 77" name="T123"/>
                <a:gd fmla="*/ 59 w 77" name="T124"/>
                <a:gd fmla="*/ 6 h 77"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77" w="77">
                  <a:moveTo>
                    <a:pt x="64" y="60"/>
                  </a:moveTo>
                  <a:cubicBezTo>
                    <a:pt x="65" y="61"/>
                    <a:pt x="65" y="62"/>
                    <a:pt x="64" y="63"/>
                  </a:cubicBezTo>
                  <a:cubicBezTo>
                    <a:pt x="64" y="64"/>
                    <a:pt x="63" y="64"/>
                    <a:pt x="62" y="63"/>
                  </a:cubicBezTo>
                  <a:cubicBezTo>
                    <a:pt x="51" y="52"/>
                    <a:pt x="51" y="52"/>
                    <a:pt x="51" y="52"/>
                  </a:cubicBezTo>
                  <a:cubicBezTo>
                    <a:pt x="50" y="51"/>
                    <a:pt x="50" y="50"/>
                    <a:pt x="51" y="50"/>
                  </a:cubicBezTo>
                  <a:cubicBezTo>
                    <a:pt x="52" y="49"/>
                    <a:pt x="53" y="49"/>
                    <a:pt x="54" y="50"/>
                  </a:cubicBezTo>
                  <a:cubicBezTo>
                    <a:pt x="64" y="60"/>
                    <a:pt x="64" y="60"/>
                    <a:pt x="64" y="60"/>
                  </a:cubicBezTo>
                  <a:close/>
                  <a:moveTo>
                    <a:pt x="60" y="0"/>
                  </a:moveTo>
                  <a:cubicBezTo>
                    <a:pt x="60" y="0"/>
                    <a:pt x="60" y="0"/>
                    <a:pt x="60" y="0"/>
                  </a:cubicBezTo>
                  <a:cubicBezTo>
                    <a:pt x="61" y="0"/>
                    <a:pt x="62" y="0"/>
                    <a:pt x="63" y="0"/>
                  </a:cubicBezTo>
                  <a:cubicBezTo>
                    <a:pt x="64" y="0"/>
                    <a:pt x="65" y="1"/>
                    <a:pt x="66" y="1"/>
                  </a:cubicBezTo>
                  <a:cubicBezTo>
                    <a:pt x="68" y="2"/>
                    <a:pt x="68" y="4"/>
                    <a:pt x="68" y="5"/>
                  </a:cubicBezTo>
                  <a:cubicBezTo>
                    <a:pt x="68" y="5"/>
                    <a:pt x="67" y="6"/>
                    <a:pt x="67" y="6"/>
                  </a:cubicBezTo>
                  <a:cubicBezTo>
                    <a:pt x="67" y="6"/>
                    <a:pt x="67" y="6"/>
                    <a:pt x="67" y="6"/>
                  </a:cubicBezTo>
                  <a:cubicBezTo>
                    <a:pt x="65" y="8"/>
                    <a:pt x="63" y="10"/>
                    <a:pt x="61" y="13"/>
                  </a:cubicBezTo>
                  <a:cubicBezTo>
                    <a:pt x="61" y="14"/>
                    <a:pt x="61" y="14"/>
                    <a:pt x="61" y="14"/>
                  </a:cubicBezTo>
                  <a:cubicBezTo>
                    <a:pt x="61" y="15"/>
                    <a:pt x="61" y="15"/>
                    <a:pt x="61" y="15"/>
                  </a:cubicBezTo>
                  <a:cubicBezTo>
                    <a:pt x="63" y="16"/>
                    <a:pt x="63" y="16"/>
                    <a:pt x="63" y="16"/>
                  </a:cubicBezTo>
                  <a:cubicBezTo>
                    <a:pt x="64" y="16"/>
                    <a:pt x="64" y="16"/>
                    <a:pt x="64" y="16"/>
                  </a:cubicBezTo>
                  <a:cubicBezTo>
                    <a:pt x="66" y="14"/>
                    <a:pt x="68" y="12"/>
                    <a:pt x="71" y="9"/>
                  </a:cubicBezTo>
                  <a:cubicBezTo>
                    <a:pt x="72" y="8"/>
                    <a:pt x="74" y="8"/>
                    <a:pt x="75" y="9"/>
                  </a:cubicBezTo>
                  <a:cubicBezTo>
                    <a:pt x="75" y="10"/>
                    <a:pt x="75" y="10"/>
                    <a:pt x="75" y="11"/>
                  </a:cubicBezTo>
                  <a:cubicBezTo>
                    <a:pt x="76" y="12"/>
                    <a:pt x="76" y="13"/>
                    <a:pt x="76" y="14"/>
                  </a:cubicBezTo>
                  <a:cubicBezTo>
                    <a:pt x="76" y="14"/>
                    <a:pt x="76" y="14"/>
                    <a:pt x="76" y="14"/>
                  </a:cubicBezTo>
                  <a:cubicBezTo>
                    <a:pt x="76" y="14"/>
                    <a:pt x="76" y="14"/>
                    <a:pt x="76" y="14"/>
                  </a:cubicBezTo>
                  <a:cubicBezTo>
                    <a:pt x="77" y="15"/>
                    <a:pt x="77" y="16"/>
                    <a:pt x="77" y="17"/>
                  </a:cubicBezTo>
                  <a:cubicBezTo>
                    <a:pt x="77" y="22"/>
                    <a:pt x="75" y="26"/>
                    <a:pt x="72" y="29"/>
                  </a:cubicBezTo>
                  <a:cubicBezTo>
                    <a:pt x="69" y="32"/>
                    <a:pt x="64" y="34"/>
                    <a:pt x="60" y="34"/>
                  </a:cubicBezTo>
                  <a:cubicBezTo>
                    <a:pt x="59" y="34"/>
                    <a:pt x="59" y="34"/>
                    <a:pt x="59" y="34"/>
                  </a:cubicBezTo>
                  <a:cubicBezTo>
                    <a:pt x="55" y="37"/>
                    <a:pt x="55" y="37"/>
                    <a:pt x="55" y="37"/>
                  </a:cubicBezTo>
                  <a:cubicBezTo>
                    <a:pt x="73" y="55"/>
                    <a:pt x="73" y="55"/>
                    <a:pt x="73" y="55"/>
                  </a:cubicBezTo>
                  <a:cubicBezTo>
                    <a:pt x="73" y="55"/>
                    <a:pt x="73" y="55"/>
                    <a:pt x="73" y="55"/>
                  </a:cubicBezTo>
                  <a:cubicBezTo>
                    <a:pt x="76" y="58"/>
                    <a:pt x="77" y="61"/>
                    <a:pt x="77" y="64"/>
                  </a:cubicBezTo>
                  <a:cubicBezTo>
                    <a:pt x="77" y="67"/>
                    <a:pt x="76" y="70"/>
                    <a:pt x="73" y="72"/>
                  </a:cubicBezTo>
                  <a:cubicBezTo>
                    <a:pt x="73" y="72"/>
                    <a:pt x="73" y="72"/>
                    <a:pt x="73" y="72"/>
                  </a:cubicBezTo>
                  <a:cubicBezTo>
                    <a:pt x="73" y="72"/>
                    <a:pt x="73" y="72"/>
                    <a:pt x="73" y="72"/>
                  </a:cubicBezTo>
                  <a:cubicBezTo>
                    <a:pt x="71" y="74"/>
                    <a:pt x="68" y="76"/>
                    <a:pt x="65" y="76"/>
                  </a:cubicBezTo>
                  <a:cubicBezTo>
                    <a:pt x="62" y="76"/>
                    <a:pt x="58" y="74"/>
                    <a:pt x="56" y="72"/>
                  </a:cubicBezTo>
                  <a:cubicBezTo>
                    <a:pt x="38" y="54"/>
                    <a:pt x="38" y="54"/>
                    <a:pt x="38" y="54"/>
                  </a:cubicBezTo>
                  <a:cubicBezTo>
                    <a:pt x="20" y="73"/>
                    <a:pt x="20" y="73"/>
                    <a:pt x="20" y="73"/>
                  </a:cubicBezTo>
                  <a:cubicBezTo>
                    <a:pt x="16" y="76"/>
                    <a:pt x="12" y="77"/>
                    <a:pt x="8" y="75"/>
                  </a:cubicBezTo>
                  <a:cubicBezTo>
                    <a:pt x="7" y="74"/>
                    <a:pt x="5" y="74"/>
                    <a:pt x="4" y="72"/>
                  </a:cubicBezTo>
                  <a:cubicBezTo>
                    <a:pt x="4" y="72"/>
                    <a:pt x="4" y="72"/>
                    <a:pt x="4" y="72"/>
                  </a:cubicBezTo>
                  <a:cubicBezTo>
                    <a:pt x="3" y="71"/>
                    <a:pt x="2" y="70"/>
                    <a:pt x="2" y="69"/>
                  </a:cubicBezTo>
                  <a:cubicBezTo>
                    <a:pt x="0" y="65"/>
                    <a:pt x="0" y="60"/>
                    <a:pt x="4" y="57"/>
                  </a:cubicBezTo>
                  <a:cubicBezTo>
                    <a:pt x="4" y="56"/>
                    <a:pt x="4" y="56"/>
                    <a:pt x="4" y="56"/>
                  </a:cubicBezTo>
                  <a:cubicBezTo>
                    <a:pt x="24" y="36"/>
                    <a:pt x="24" y="36"/>
                    <a:pt x="24" y="36"/>
                  </a:cubicBezTo>
                  <a:cubicBezTo>
                    <a:pt x="17" y="29"/>
                    <a:pt x="17" y="29"/>
                    <a:pt x="17" y="29"/>
                  </a:cubicBezTo>
                  <a:cubicBezTo>
                    <a:pt x="10" y="27"/>
                    <a:pt x="10" y="27"/>
                    <a:pt x="10" y="27"/>
                  </a:cubicBezTo>
                  <a:cubicBezTo>
                    <a:pt x="10" y="27"/>
                    <a:pt x="9" y="26"/>
                    <a:pt x="9" y="25"/>
                  </a:cubicBezTo>
                  <a:cubicBezTo>
                    <a:pt x="2" y="10"/>
                    <a:pt x="2" y="10"/>
                    <a:pt x="2" y="10"/>
                  </a:cubicBezTo>
                  <a:cubicBezTo>
                    <a:pt x="2" y="9"/>
                    <a:pt x="2" y="8"/>
                    <a:pt x="3" y="7"/>
                  </a:cubicBezTo>
                  <a:cubicBezTo>
                    <a:pt x="5" y="4"/>
                    <a:pt x="5" y="4"/>
                    <a:pt x="5" y="4"/>
                  </a:cubicBezTo>
                  <a:cubicBezTo>
                    <a:pt x="8" y="2"/>
                    <a:pt x="8" y="2"/>
                    <a:pt x="8" y="2"/>
                  </a:cubicBezTo>
                  <a:cubicBezTo>
                    <a:pt x="9" y="1"/>
                    <a:pt x="10" y="1"/>
                    <a:pt x="11" y="1"/>
                  </a:cubicBezTo>
                  <a:cubicBezTo>
                    <a:pt x="26" y="7"/>
                    <a:pt x="26" y="7"/>
                    <a:pt x="26" y="7"/>
                  </a:cubicBezTo>
                  <a:cubicBezTo>
                    <a:pt x="27" y="8"/>
                    <a:pt x="28" y="8"/>
                    <a:pt x="28" y="9"/>
                  </a:cubicBezTo>
                  <a:cubicBezTo>
                    <a:pt x="30" y="16"/>
                    <a:pt x="30" y="16"/>
                    <a:pt x="30" y="16"/>
                  </a:cubicBezTo>
                  <a:cubicBezTo>
                    <a:pt x="37" y="23"/>
                    <a:pt x="37" y="23"/>
                    <a:pt x="37" y="23"/>
                  </a:cubicBezTo>
                  <a:cubicBezTo>
                    <a:pt x="43" y="18"/>
                    <a:pt x="43" y="18"/>
                    <a:pt x="43" y="18"/>
                  </a:cubicBezTo>
                  <a:cubicBezTo>
                    <a:pt x="43" y="18"/>
                    <a:pt x="42" y="17"/>
                    <a:pt x="42" y="17"/>
                  </a:cubicBezTo>
                  <a:cubicBezTo>
                    <a:pt x="43" y="17"/>
                    <a:pt x="43" y="17"/>
                    <a:pt x="43" y="17"/>
                  </a:cubicBezTo>
                  <a:cubicBezTo>
                    <a:pt x="43" y="12"/>
                    <a:pt x="44" y="8"/>
                    <a:pt x="48" y="5"/>
                  </a:cubicBezTo>
                  <a:cubicBezTo>
                    <a:pt x="48" y="5"/>
                    <a:pt x="48" y="5"/>
                    <a:pt x="48" y="5"/>
                  </a:cubicBezTo>
                  <a:cubicBezTo>
                    <a:pt x="51" y="2"/>
                    <a:pt x="55" y="0"/>
                    <a:pt x="60" y="0"/>
                  </a:cubicBezTo>
                  <a:close/>
                  <a:moveTo>
                    <a:pt x="51" y="41"/>
                  </a:moveTo>
                  <a:cubicBezTo>
                    <a:pt x="51" y="41"/>
                    <a:pt x="51" y="41"/>
                    <a:pt x="51" y="41"/>
                  </a:cubicBezTo>
                  <a:cubicBezTo>
                    <a:pt x="42" y="50"/>
                    <a:pt x="42" y="50"/>
                    <a:pt x="42" y="50"/>
                  </a:cubicBezTo>
                  <a:cubicBezTo>
                    <a:pt x="60" y="68"/>
                    <a:pt x="60" y="68"/>
                    <a:pt x="60" y="68"/>
                  </a:cubicBezTo>
                  <a:cubicBezTo>
                    <a:pt x="61" y="69"/>
                    <a:pt x="63" y="70"/>
                    <a:pt x="65" y="70"/>
                  </a:cubicBezTo>
                  <a:cubicBezTo>
                    <a:pt x="66" y="70"/>
                    <a:pt x="68" y="69"/>
                    <a:pt x="69" y="68"/>
                  </a:cubicBezTo>
                  <a:cubicBezTo>
                    <a:pt x="69" y="68"/>
                    <a:pt x="69" y="68"/>
                    <a:pt x="69" y="68"/>
                  </a:cubicBezTo>
                  <a:cubicBezTo>
                    <a:pt x="70" y="67"/>
                    <a:pt x="71" y="65"/>
                    <a:pt x="71" y="64"/>
                  </a:cubicBezTo>
                  <a:cubicBezTo>
                    <a:pt x="71" y="62"/>
                    <a:pt x="70" y="61"/>
                    <a:pt x="69" y="59"/>
                  </a:cubicBezTo>
                  <a:cubicBezTo>
                    <a:pt x="69" y="59"/>
                    <a:pt x="69" y="59"/>
                    <a:pt x="69" y="59"/>
                  </a:cubicBezTo>
                  <a:cubicBezTo>
                    <a:pt x="51" y="41"/>
                    <a:pt x="51" y="41"/>
                    <a:pt x="51" y="41"/>
                  </a:cubicBezTo>
                  <a:close/>
                  <a:moveTo>
                    <a:pt x="28" y="32"/>
                  </a:moveTo>
                  <a:cubicBezTo>
                    <a:pt x="28" y="32"/>
                    <a:pt x="28" y="32"/>
                    <a:pt x="28" y="32"/>
                  </a:cubicBezTo>
                  <a:cubicBezTo>
                    <a:pt x="33" y="28"/>
                    <a:pt x="33" y="28"/>
                    <a:pt x="33" y="28"/>
                  </a:cubicBezTo>
                  <a:cubicBezTo>
                    <a:pt x="25" y="20"/>
                    <a:pt x="25" y="20"/>
                    <a:pt x="25" y="20"/>
                  </a:cubicBezTo>
                  <a:cubicBezTo>
                    <a:pt x="25" y="19"/>
                    <a:pt x="24" y="19"/>
                    <a:pt x="24" y="18"/>
                  </a:cubicBezTo>
                  <a:cubicBezTo>
                    <a:pt x="23" y="12"/>
                    <a:pt x="23" y="12"/>
                    <a:pt x="23" y="12"/>
                  </a:cubicBezTo>
                  <a:cubicBezTo>
                    <a:pt x="11" y="7"/>
                    <a:pt x="11" y="7"/>
                    <a:pt x="11" y="7"/>
                  </a:cubicBezTo>
                  <a:cubicBezTo>
                    <a:pt x="9" y="8"/>
                    <a:pt x="9" y="8"/>
                    <a:pt x="9" y="8"/>
                  </a:cubicBezTo>
                  <a:cubicBezTo>
                    <a:pt x="8" y="10"/>
                    <a:pt x="8" y="10"/>
                    <a:pt x="8" y="10"/>
                  </a:cubicBezTo>
                  <a:cubicBezTo>
                    <a:pt x="13" y="22"/>
                    <a:pt x="13" y="22"/>
                    <a:pt x="13" y="22"/>
                  </a:cubicBezTo>
                  <a:cubicBezTo>
                    <a:pt x="19" y="23"/>
                    <a:pt x="19" y="23"/>
                    <a:pt x="19" y="23"/>
                  </a:cubicBezTo>
                  <a:cubicBezTo>
                    <a:pt x="20" y="24"/>
                    <a:pt x="20" y="24"/>
                    <a:pt x="21" y="24"/>
                  </a:cubicBezTo>
                  <a:cubicBezTo>
                    <a:pt x="28" y="32"/>
                    <a:pt x="28" y="32"/>
                    <a:pt x="28" y="32"/>
                  </a:cubicBezTo>
                  <a:close/>
                  <a:moveTo>
                    <a:pt x="59" y="6"/>
                  </a:moveTo>
                  <a:cubicBezTo>
                    <a:pt x="59" y="6"/>
                    <a:pt x="59" y="6"/>
                    <a:pt x="59" y="6"/>
                  </a:cubicBezTo>
                  <a:cubicBezTo>
                    <a:pt x="56" y="6"/>
                    <a:pt x="54" y="7"/>
                    <a:pt x="52" y="9"/>
                  </a:cubicBezTo>
                  <a:cubicBezTo>
                    <a:pt x="52" y="9"/>
                    <a:pt x="52" y="9"/>
                    <a:pt x="52" y="9"/>
                  </a:cubicBezTo>
                  <a:cubicBezTo>
                    <a:pt x="50" y="11"/>
                    <a:pt x="48" y="14"/>
                    <a:pt x="48" y="17"/>
                  </a:cubicBezTo>
                  <a:cubicBezTo>
                    <a:pt x="48" y="17"/>
                    <a:pt x="48" y="17"/>
                    <a:pt x="48" y="17"/>
                  </a:cubicBezTo>
                  <a:cubicBezTo>
                    <a:pt x="48" y="17"/>
                    <a:pt x="48" y="18"/>
                    <a:pt x="48" y="18"/>
                  </a:cubicBezTo>
                  <a:cubicBezTo>
                    <a:pt x="48" y="18"/>
                    <a:pt x="48" y="18"/>
                    <a:pt x="48" y="18"/>
                  </a:cubicBezTo>
                  <a:cubicBezTo>
                    <a:pt x="48" y="19"/>
                    <a:pt x="48" y="19"/>
                    <a:pt x="48" y="19"/>
                  </a:cubicBezTo>
                  <a:cubicBezTo>
                    <a:pt x="49" y="19"/>
                    <a:pt x="48" y="20"/>
                    <a:pt x="48" y="21"/>
                  </a:cubicBezTo>
                  <a:cubicBezTo>
                    <a:pt x="8" y="61"/>
                    <a:pt x="8" y="61"/>
                    <a:pt x="8" y="61"/>
                  </a:cubicBezTo>
                  <a:cubicBezTo>
                    <a:pt x="8" y="61"/>
                    <a:pt x="8" y="61"/>
                    <a:pt x="8" y="61"/>
                  </a:cubicBezTo>
                  <a:cubicBezTo>
                    <a:pt x="6" y="62"/>
                    <a:pt x="6" y="65"/>
                    <a:pt x="7" y="66"/>
                  </a:cubicBezTo>
                  <a:cubicBezTo>
                    <a:pt x="7" y="67"/>
                    <a:pt x="8" y="68"/>
                    <a:pt x="8" y="68"/>
                  </a:cubicBezTo>
                  <a:cubicBezTo>
                    <a:pt x="9" y="69"/>
                    <a:pt x="10" y="69"/>
                    <a:pt x="10" y="70"/>
                  </a:cubicBezTo>
                  <a:cubicBezTo>
                    <a:pt x="12" y="70"/>
                    <a:pt x="14" y="70"/>
                    <a:pt x="16" y="68"/>
                  </a:cubicBezTo>
                  <a:cubicBezTo>
                    <a:pt x="36" y="48"/>
                    <a:pt x="36" y="48"/>
                    <a:pt x="36" y="48"/>
                  </a:cubicBezTo>
                  <a:cubicBezTo>
                    <a:pt x="36" y="48"/>
                    <a:pt x="36" y="48"/>
                    <a:pt x="36" y="48"/>
                  </a:cubicBezTo>
                  <a:cubicBezTo>
                    <a:pt x="49" y="35"/>
                    <a:pt x="49" y="35"/>
                    <a:pt x="49" y="35"/>
                  </a:cubicBezTo>
                  <a:cubicBezTo>
                    <a:pt x="49" y="35"/>
                    <a:pt x="49" y="35"/>
                    <a:pt x="49" y="35"/>
                  </a:cubicBezTo>
                  <a:cubicBezTo>
                    <a:pt x="55" y="29"/>
                    <a:pt x="55" y="29"/>
                    <a:pt x="55" y="29"/>
                  </a:cubicBezTo>
                  <a:cubicBezTo>
                    <a:pt x="55" y="29"/>
                    <a:pt x="55" y="29"/>
                    <a:pt x="55" y="29"/>
                  </a:cubicBezTo>
                  <a:cubicBezTo>
                    <a:pt x="56" y="28"/>
                    <a:pt x="57" y="28"/>
                    <a:pt x="58" y="28"/>
                  </a:cubicBezTo>
                  <a:cubicBezTo>
                    <a:pt x="58" y="28"/>
                    <a:pt x="58" y="28"/>
                    <a:pt x="59" y="28"/>
                  </a:cubicBezTo>
                  <a:cubicBezTo>
                    <a:pt x="59" y="28"/>
                    <a:pt x="59" y="28"/>
                    <a:pt x="60" y="28"/>
                  </a:cubicBezTo>
                  <a:cubicBezTo>
                    <a:pt x="63" y="28"/>
                    <a:pt x="66" y="27"/>
                    <a:pt x="68" y="25"/>
                  </a:cubicBezTo>
                  <a:cubicBezTo>
                    <a:pt x="68" y="25"/>
                    <a:pt x="68" y="25"/>
                    <a:pt x="68" y="25"/>
                  </a:cubicBezTo>
                  <a:cubicBezTo>
                    <a:pt x="69" y="23"/>
                    <a:pt x="71" y="20"/>
                    <a:pt x="71" y="17"/>
                  </a:cubicBezTo>
                  <a:cubicBezTo>
                    <a:pt x="70" y="19"/>
                    <a:pt x="68" y="20"/>
                    <a:pt x="67" y="21"/>
                  </a:cubicBezTo>
                  <a:cubicBezTo>
                    <a:pt x="66" y="22"/>
                    <a:pt x="65" y="22"/>
                    <a:pt x="64" y="22"/>
                  </a:cubicBezTo>
                  <a:cubicBezTo>
                    <a:pt x="61" y="21"/>
                    <a:pt x="61" y="21"/>
                    <a:pt x="61" y="21"/>
                  </a:cubicBezTo>
                  <a:cubicBezTo>
                    <a:pt x="58" y="21"/>
                    <a:pt x="58" y="21"/>
                    <a:pt x="58" y="21"/>
                  </a:cubicBezTo>
                  <a:cubicBezTo>
                    <a:pt x="57" y="20"/>
                    <a:pt x="56" y="20"/>
                    <a:pt x="56" y="18"/>
                  </a:cubicBezTo>
                  <a:cubicBezTo>
                    <a:pt x="55" y="15"/>
                    <a:pt x="55" y="15"/>
                    <a:pt x="55" y="15"/>
                  </a:cubicBezTo>
                  <a:cubicBezTo>
                    <a:pt x="54" y="13"/>
                    <a:pt x="54" y="13"/>
                    <a:pt x="54" y="13"/>
                  </a:cubicBezTo>
                  <a:cubicBezTo>
                    <a:pt x="54" y="12"/>
                    <a:pt x="54" y="10"/>
                    <a:pt x="55" y="10"/>
                  </a:cubicBezTo>
                  <a:cubicBezTo>
                    <a:pt x="57" y="8"/>
                    <a:pt x="58" y="7"/>
                    <a:pt x="59" y="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grpSp>
      <p:grpSp>
        <p:nvGrpSpPr>
          <p:cNvPr id="45" name="组合 44"/>
          <p:cNvGrpSpPr/>
          <p:nvPr/>
        </p:nvGrpSpPr>
        <p:grpSpPr>
          <a:xfrm>
            <a:off x="8875022" y="1900878"/>
            <a:ext cx="656167" cy="658283"/>
            <a:chOff x="5073650" y="1709738"/>
            <a:chExt cx="492125" cy="493712"/>
          </a:xfrm>
        </p:grpSpPr>
        <p:sp>
          <p:nvSpPr>
            <p:cNvPr id="46" name="Oval 13"/>
            <p:cNvSpPr>
              <a:spLocks noChangeArrowheads="1"/>
            </p:cNvSpPr>
            <p:nvPr/>
          </p:nvSpPr>
          <p:spPr bwMode="auto">
            <a:xfrm>
              <a:off x="5073650" y="1709738"/>
              <a:ext cx="492125" cy="493712"/>
            </a:xfrm>
            <a:prstGeom prst="ellipse">
              <a:avLst/>
            </a:prstGeom>
            <a:solidFill>
              <a:srgbClr val="C30F0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sp>
          <p:nvSpPr>
            <p:cNvPr id="47" name="Freeform 17"/>
            <p:cNvSpPr>
              <a:spLocks noEditPoints="1"/>
            </p:cNvSpPr>
            <p:nvPr/>
          </p:nvSpPr>
          <p:spPr bwMode="auto">
            <a:xfrm>
              <a:off x="5200650" y="1820863"/>
              <a:ext cx="238125" cy="246062"/>
            </a:xfrm>
            <a:custGeom>
              <a:gdLst>
                <a:gd fmla="*/ 38 w 75" name="T0"/>
                <a:gd fmla="*/ 20 h 77" name="T1"/>
                <a:gd fmla="*/ 55 w 75" name="T2"/>
                <a:gd fmla="*/ 38 h 77" name="T3"/>
                <a:gd fmla="*/ 60 w 75" name="T4"/>
                <a:gd fmla="*/ 34 h 77" name="T5"/>
                <a:gd fmla="*/ 42 w 75" name="T6"/>
                <a:gd fmla="*/ 16 h 77" name="T7"/>
                <a:gd fmla="*/ 38 w 75" name="T8"/>
                <a:gd fmla="*/ 20 h 77" name="T9"/>
                <a:gd fmla="*/ 53 w 75" name="T10"/>
                <a:gd fmla="*/ 40 h 77" name="T11"/>
                <a:gd fmla="*/ 53 w 75" name="T12"/>
                <a:gd fmla="*/ 40 h 77" name="T13"/>
                <a:gd fmla="*/ 35 w 75" name="T14"/>
                <a:gd fmla="*/ 23 h 77" name="T15"/>
                <a:gd fmla="*/ 13 w 75" name="T16"/>
                <a:gd fmla="*/ 45 h 77" name="T17"/>
                <a:gd fmla="*/ 30 w 75" name="T18"/>
                <a:gd fmla="*/ 63 h 77" name="T19"/>
                <a:gd fmla="*/ 53 w 75" name="T20"/>
                <a:gd fmla="*/ 40 h 77" name="T21"/>
                <a:gd fmla="*/ 45 w 75" name="T22"/>
                <a:gd fmla="*/ 5 h 77" name="T23"/>
                <a:gd fmla="*/ 45 w 75" name="T24"/>
                <a:gd fmla="*/ 5 h 77" name="T25"/>
                <a:gd fmla="*/ 57 w 75" name="T26"/>
                <a:gd fmla="*/ 1 h 77" name="T27"/>
                <a:gd fmla="*/ 75 w 75" name="T28"/>
                <a:gd fmla="*/ 19 h 77" name="T29"/>
                <a:gd fmla="*/ 70 w 75" name="T30"/>
                <a:gd fmla="*/ 32 h 77" name="T31"/>
                <a:gd fmla="*/ 33 w 75" name="T32"/>
                <a:gd fmla="*/ 68 h 77" name="T33"/>
                <a:gd fmla="*/ 23 w 75" name="T34"/>
                <a:gd fmla="*/ 73 h 77" name="T35"/>
                <a:gd fmla="*/ 14 w 75" name="T36"/>
                <a:gd fmla="*/ 72 h 77" name="T37"/>
                <a:gd fmla="*/ 13 w 75" name="T38"/>
                <a:gd fmla="*/ 73 h 77" name="T39"/>
                <a:gd fmla="*/ 13 w 75" name="T40"/>
                <a:gd fmla="*/ 73 h 77" name="T41"/>
                <a:gd fmla="*/ 13 w 75" name="T42"/>
                <a:gd fmla="*/ 73 h 77" name="T43"/>
                <a:gd fmla="*/ 1 w 75" name="T44"/>
                <a:gd fmla="*/ 71 h 77" name="T45"/>
                <a:gd fmla="*/ 3 w 75" name="T46"/>
                <a:gd fmla="*/ 63 h 77" name="T47"/>
                <a:gd fmla="*/ 4 w 75" name="T48"/>
                <a:gd fmla="*/ 62 h 77" name="T49"/>
                <a:gd fmla="*/ 3 w 75" name="T50"/>
                <a:gd fmla="*/ 53 h 77" name="T51"/>
                <a:gd fmla="*/ 8 w 75" name="T52"/>
                <a:gd fmla="*/ 42 h 77" name="T53"/>
                <a:gd fmla="*/ 43 w 75" name="T54"/>
                <a:gd fmla="*/ 7 h 77" name="T55"/>
                <a:gd fmla="*/ 40 w 75" name="T56"/>
                <a:gd fmla="*/ 5 h 77" name="T57"/>
                <a:gd fmla="*/ 21 w 75" name="T58"/>
                <a:gd fmla="*/ 25 h 77" name="T59"/>
                <a:gd fmla="*/ 18 w 75" name="T60"/>
                <a:gd fmla="*/ 25 h 77" name="T61"/>
                <a:gd fmla="*/ 18 w 75" name="T62"/>
                <a:gd fmla="*/ 22 h 77" name="T63"/>
                <a:gd fmla="*/ 39 w 75" name="T64"/>
                <a:gd fmla="*/ 1 h 77" name="T65"/>
                <a:gd fmla="*/ 41 w 75" name="T66"/>
                <a:gd fmla="*/ 1 h 77" name="T67"/>
                <a:gd fmla="*/ 45 w 75" name="T68"/>
                <a:gd fmla="*/ 5 h 77" name="T69"/>
                <a:gd fmla="*/ 57 w 75" name="T70"/>
                <a:gd fmla="*/ 7 h 77" name="T71"/>
                <a:gd fmla="*/ 57 w 75" name="T72"/>
                <a:gd fmla="*/ 7 h 77" name="T73"/>
                <a:gd fmla="*/ 48 w 75" name="T74"/>
                <a:gd fmla="*/ 10 h 77" name="T75"/>
                <a:gd fmla="*/ 48 w 75" name="T76"/>
                <a:gd fmla="*/ 10 h 77" name="T77"/>
                <a:gd fmla="*/ 45 w 75" name="T78"/>
                <a:gd fmla="*/ 14 h 77" name="T79"/>
                <a:gd fmla="*/ 62 w 75" name="T80"/>
                <a:gd fmla="*/ 31 h 77" name="T81"/>
                <a:gd fmla="*/ 66 w 75" name="T82"/>
                <a:gd fmla="*/ 28 h 77" name="T83"/>
                <a:gd fmla="*/ 69 w 75" name="T84"/>
                <a:gd fmla="*/ 19 h 77" name="T85"/>
                <a:gd fmla="*/ 57 w 75" name="T86"/>
                <a:gd fmla="*/ 7 h 77" name="T87"/>
                <a:gd fmla="*/ 11 w 75" name="T88"/>
                <a:gd fmla="*/ 48 h 77" name="T89"/>
                <a:gd fmla="*/ 11 w 75" name="T90"/>
                <a:gd fmla="*/ 48 h 77" name="T91"/>
                <a:gd fmla="*/ 8 w 75" name="T92"/>
                <a:gd fmla="*/ 54 h 77" name="T93"/>
                <a:gd fmla="*/ 10 w 75" name="T94"/>
                <a:gd fmla="*/ 61 h 77" name="T95"/>
                <a:gd fmla="*/ 9 w 75" name="T96"/>
                <a:gd fmla="*/ 65 h 77" name="T97"/>
                <a:gd fmla="*/ 7 w 75" name="T98"/>
                <a:gd fmla="*/ 67 h 77" name="T99"/>
                <a:gd fmla="*/ 7 w 75" name="T100"/>
                <a:gd fmla="*/ 67 h 77" name="T101"/>
                <a:gd fmla="*/ 9 w 75" name="T102"/>
                <a:gd fmla="*/ 69 h 77" name="T103"/>
                <a:gd fmla="*/ 11 w 75" name="T104"/>
                <a:gd fmla="*/ 67 h 77" name="T105"/>
                <a:gd fmla="*/ 15 w 75" name="T106"/>
                <a:gd fmla="*/ 66 h 77" name="T107"/>
                <a:gd fmla="*/ 22 w 75" name="T108"/>
                <a:gd fmla="*/ 67 h 77" name="T109"/>
                <a:gd fmla="*/ 28 w 75" name="T110"/>
                <a:gd fmla="*/ 65 h 77" name="T111"/>
                <a:gd fmla="*/ 11 w 75" name="T112"/>
                <a:gd fmla="*/ 48 h 77"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77" w="75">
                  <a:moveTo>
                    <a:pt x="38" y="20"/>
                  </a:moveTo>
                  <a:cubicBezTo>
                    <a:pt x="55" y="38"/>
                    <a:pt x="55" y="38"/>
                    <a:pt x="55" y="38"/>
                  </a:cubicBezTo>
                  <a:cubicBezTo>
                    <a:pt x="60" y="34"/>
                    <a:pt x="60" y="34"/>
                    <a:pt x="60" y="34"/>
                  </a:cubicBezTo>
                  <a:cubicBezTo>
                    <a:pt x="42" y="16"/>
                    <a:pt x="42" y="16"/>
                    <a:pt x="42" y="16"/>
                  </a:cubicBezTo>
                  <a:cubicBezTo>
                    <a:pt x="38" y="20"/>
                    <a:pt x="38" y="20"/>
                    <a:pt x="38" y="20"/>
                  </a:cubicBezTo>
                  <a:close/>
                  <a:moveTo>
                    <a:pt x="53" y="40"/>
                  </a:moveTo>
                  <a:cubicBezTo>
                    <a:pt x="53" y="40"/>
                    <a:pt x="53" y="40"/>
                    <a:pt x="53" y="40"/>
                  </a:cubicBezTo>
                  <a:cubicBezTo>
                    <a:pt x="35" y="23"/>
                    <a:pt x="35" y="23"/>
                    <a:pt x="35" y="23"/>
                  </a:cubicBezTo>
                  <a:cubicBezTo>
                    <a:pt x="13" y="45"/>
                    <a:pt x="13" y="45"/>
                    <a:pt x="13" y="45"/>
                  </a:cubicBezTo>
                  <a:cubicBezTo>
                    <a:pt x="30" y="63"/>
                    <a:pt x="30" y="63"/>
                    <a:pt x="30" y="63"/>
                  </a:cubicBezTo>
                  <a:cubicBezTo>
                    <a:pt x="53" y="40"/>
                    <a:pt x="53" y="40"/>
                    <a:pt x="53" y="40"/>
                  </a:cubicBezTo>
                  <a:close/>
                  <a:moveTo>
                    <a:pt x="45" y="5"/>
                  </a:moveTo>
                  <a:cubicBezTo>
                    <a:pt x="45" y="5"/>
                    <a:pt x="45" y="5"/>
                    <a:pt x="45" y="5"/>
                  </a:cubicBezTo>
                  <a:cubicBezTo>
                    <a:pt x="49" y="2"/>
                    <a:pt x="53" y="1"/>
                    <a:pt x="57" y="1"/>
                  </a:cubicBezTo>
                  <a:cubicBezTo>
                    <a:pt x="67" y="1"/>
                    <a:pt x="75" y="9"/>
                    <a:pt x="75" y="19"/>
                  </a:cubicBezTo>
                  <a:cubicBezTo>
                    <a:pt x="75" y="24"/>
                    <a:pt x="73" y="28"/>
                    <a:pt x="70" y="32"/>
                  </a:cubicBezTo>
                  <a:cubicBezTo>
                    <a:pt x="33" y="68"/>
                    <a:pt x="33" y="68"/>
                    <a:pt x="33" y="68"/>
                  </a:cubicBezTo>
                  <a:cubicBezTo>
                    <a:pt x="30" y="71"/>
                    <a:pt x="27" y="73"/>
                    <a:pt x="23" y="73"/>
                  </a:cubicBezTo>
                  <a:cubicBezTo>
                    <a:pt x="20" y="74"/>
                    <a:pt x="17" y="73"/>
                    <a:pt x="14" y="72"/>
                  </a:cubicBezTo>
                  <a:cubicBezTo>
                    <a:pt x="13" y="73"/>
                    <a:pt x="13" y="73"/>
                    <a:pt x="13" y="73"/>
                  </a:cubicBezTo>
                  <a:cubicBezTo>
                    <a:pt x="13" y="73"/>
                    <a:pt x="13" y="73"/>
                    <a:pt x="13" y="73"/>
                  </a:cubicBezTo>
                  <a:cubicBezTo>
                    <a:pt x="13" y="73"/>
                    <a:pt x="13" y="73"/>
                    <a:pt x="13" y="73"/>
                  </a:cubicBezTo>
                  <a:cubicBezTo>
                    <a:pt x="9" y="77"/>
                    <a:pt x="3" y="75"/>
                    <a:pt x="1" y="71"/>
                  </a:cubicBezTo>
                  <a:cubicBezTo>
                    <a:pt x="0" y="68"/>
                    <a:pt x="0" y="65"/>
                    <a:pt x="3" y="63"/>
                  </a:cubicBezTo>
                  <a:cubicBezTo>
                    <a:pt x="4" y="62"/>
                    <a:pt x="4" y="62"/>
                    <a:pt x="4" y="62"/>
                  </a:cubicBezTo>
                  <a:cubicBezTo>
                    <a:pt x="2" y="59"/>
                    <a:pt x="2" y="56"/>
                    <a:pt x="3" y="53"/>
                  </a:cubicBezTo>
                  <a:cubicBezTo>
                    <a:pt x="3" y="49"/>
                    <a:pt x="5" y="45"/>
                    <a:pt x="8" y="42"/>
                  </a:cubicBezTo>
                  <a:cubicBezTo>
                    <a:pt x="43" y="7"/>
                    <a:pt x="43" y="7"/>
                    <a:pt x="43" y="7"/>
                  </a:cubicBezTo>
                  <a:cubicBezTo>
                    <a:pt x="40" y="5"/>
                    <a:pt x="40" y="5"/>
                    <a:pt x="40" y="5"/>
                  </a:cubicBezTo>
                  <a:cubicBezTo>
                    <a:pt x="21" y="25"/>
                    <a:pt x="21" y="25"/>
                    <a:pt x="21" y="25"/>
                  </a:cubicBezTo>
                  <a:cubicBezTo>
                    <a:pt x="20" y="25"/>
                    <a:pt x="19" y="25"/>
                    <a:pt x="18" y="25"/>
                  </a:cubicBezTo>
                  <a:cubicBezTo>
                    <a:pt x="17" y="24"/>
                    <a:pt x="17" y="23"/>
                    <a:pt x="18" y="22"/>
                  </a:cubicBezTo>
                  <a:cubicBezTo>
                    <a:pt x="39" y="1"/>
                    <a:pt x="39" y="1"/>
                    <a:pt x="39" y="1"/>
                  </a:cubicBezTo>
                  <a:cubicBezTo>
                    <a:pt x="40" y="0"/>
                    <a:pt x="41" y="0"/>
                    <a:pt x="41" y="1"/>
                  </a:cubicBezTo>
                  <a:cubicBezTo>
                    <a:pt x="45" y="5"/>
                    <a:pt x="45" y="5"/>
                    <a:pt x="45" y="5"/>
                  </a:cubicBezTo>
                  <a:close/>
                  <a:moveTo>
                    <a:pt x="57" y="7"/>
                  </a:moveTo>
                  <a:cubicBezTo>
                    <a:pt x="57" y="7"/>
                    <a:pt x="57" y="7"/>
                    <a:pt x="57" y="7"/>
                  </a:cubicBezTo>
                  <a:cubicBezTo>
                    <a:pt x="54" y="7"/>
                    <a:pt x="51" y="8"/>
                    <a:pt x="48" y="10"/>
                  </a:cubicBezTo>
                  <a:cubicBezTo>
                    <a:pt x="48" y="10"/>
                    <a:pt x="48" y="10"/>
                    <a:pt x="48" y="10"/>
                  </a:cubicBezTo>
                  <a:cubicBezTo>
                    <a:pt x="45" y="14"/>
                    <a:pt x="45" y="14"/>
                    <a:pt x="45" y="14"/>
                  </a:cubicBezTo>
                  <a:cubicBezTo>
                    <a:pt x="62" y="31"/>
                    <a:pt x="62" y="31"/>
                    <a:pt x="62" y="31"/>
                  </a:cubicBezTo>
                  <a:cubicBezTo>
                    <a:pt x="66" y="28"/>
                    <a:pt x="66" y="28"/>
                    <a:pt x="66" y="28"/>
                  </a:cubicBezTo>
                  <a:cubicBezTo>
                    <a:pt x="68" y="25"/>
                    <a:pt x="69" y="22"/>
                    <a:pt x="69" y="19"/>
                  </a:cubicBezTo>
                  <a:cubicBezTo>
                    <a:pt x="69" y="12"/>
                    <a:pt x="64" y="7"/>
                    <a:pt x="57" y="7"/>
                  </a:cubicBezTo>
                  <a:close/>
                  <a:moveTo>
                    <a:pt x="11" y="48"/>
                  </a:moveTo>
                  <a:cubicBezTo>
                    <a:pt x="11" y="48"/>
                    <a:pt x="11" y="48"/>
                    <a:pt x="11" y="48"/>
                  </a:cubicBezTo>
                  <a:cubicBezTo>
                    <a:pt x="9" y="50"/>
                    <a:pt x="9" y="52"/>
                    <a:pt x="8" y="54"/>
                  </a:cubicBezTo>
                  <a:cubicBezTo>
                    <a:pt x="8" y="56"/>
                    <a:pt x="8" y="59"/>
                    <a:pt x="10" y="61"/>
                  </a:cubicBezTo>
                  <a:cubicBezTo>
                    <a:pt x="10" y="62"/>
                    <a:pt x="10" y="64"/>
                    <a:pt x="9" y="65"/>
                  </a:cubicBezTo>
                  <a:cubicBezTo>
                    <a:pt x="7" y="67"/>
                    <a:pt x="7" y="67"/>
                    <a:pt x="7" y="67"/>
                  </a:cubicBezTo>
                  <a:cubicBezTo>
                    <a:pt x="7" y="67"/>
                    <a:pt x="7" y="67"/>
                    <a:pt x="7" y="67"/>
                  </a:cubicBezTo>
                  <a:cubicBezTo>
                    <a:pt x="5" y="68"/>
                    <a:pt x="7" y="70"/>
                    <a:pt x="9" y="69"/>
                  </a:cubicBezTo>
                  <a:cubicBezTo>
                    <a:pt x="11" y="67"/>
                    <a:pt x="11" y="67"/>
                    <a:pt x="11" y="67"/>
                  </a:cubicBezTo>
                  <a:cubicBezTo>
                    <a:pt x="12" y="66"/>
                    <a:pt x="13" y="65"/>
                    <a:pt x="15" y="66"/>
                  </a:cubicBezTo>
                  <a:cubicBezTo>
                    <a:pt x="17" y="67"/>
                    <a:pt x="20" y="68"/>
                    <a:pt x="22" y="67"/>
                  </a:cubicBezTo>
                  <a:cubicBezTo>
                    <a:pt x="24" y="67"/>
                    <a:pt x="26" y="66"/>
                    <a:pt x="28" y="65"/>
                  </a:cubicBezTo>
                  <a:cubicBezTo>
                    <a:pt x="11" y="48"/>
                    <a:pt x="11" y="48"/>
                    <a:pt x="11" y="4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grpSp>
      <p:sp>
        <p:nvSpPr>
          <p:cNvPr id="48" name="Rectangle 19"/>
          <p:cNvSpPr>
            <a:spLocks noChangeArrowheads="1"/>
          </p:cNvSpPr>
          <p:nvPr/>
        </p:nvSpPr>
        <p:spPr bwMode="auto">
          <a:xfrm>
            <a:off x="1444395" y="2913117"/>
            <a:ext cx="1684442"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zh-CN" lang="en-US">
                <a:ln w="19050">
                  <a:noFill/>
                </a:ln>
                <a:cs typeface="+mn-ea"/>
                <a:sym typeface="+mn-lt"/>
              </a:rPr>
              <a:t>1984年4月27日</a:t>
            </a:r>
          </a:p>
        </p:txBody>
      </p:sp>
      <p:sp>
        <p:nvSpPr>
          <p:cNvPr id="49" name="Rectangle 21"/>
          <p:cNvSpPr>
            <a:spLocks noChangeArrowheads="1"/>
          </p:cNvSpPr>
          <p:nvPr/>
        </p:nvSpPr>
        <p:spPr bwMode="auto">
          <a:xfrm>
            <a:off x="8360883" y="2913117"/>
            <a:ext cx="1684442"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zh-CN" lang="en-US">
                <a:ln w="19050">
                  <a:noFill/>
                </a:ln>
                <a:cs typeface="+mn-ea"/>
                <a:sym typeface="+mn-lt"/>
              </a:rPr>
              <a:t>1985年4月26日</a:t>
            </a:r>
          </a:p>
        </p:txBody>
      </p:sp>
      <p:sp>
        <p:nvSpPr>
          <p:cNvPr id="50" name="Rectangle 22"/>
          <p:cNvSpPr>
            <a:spLocks noChangeArrowheads="1"/>
          </p:cNvSpPr>
          <p:nvPr/>
        </p:nvSpPr>
        <p:spPr bwMode="auto">
          <a:xfrm>
            <a:off x="4491386" y="3824740"/>
            <a:ext cx="1826390"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zh-CN" lang="en-US">
                <a:ln w="19050">
                  <a:noFill/>
                </a:ln>
                <a:cs typeface="+mn-ea"/>
                <a:sym typeface="+mn-lt"/>
              </a:rPr>
              <a:t>1984年11月26日</a:t>
            </a:r>
          </a:p>
        </p:txBody>
      </p:sp>
      <p:sp>
        <p:nvSpPr>
          <p:cNvPr id="51" name="Rectangle 52"/>
          <p:cNvSpPr>
            <a:spLocks noChangeArrowheads="1"/>
          </p:cNvSpPr>
          <p:nvPr/>
        </p:nvSpPr>
        <p:spPr bwMode="auto">
          <a:xfrm>
            <a:off x="3774130" y="2213086"/>
            <a:ext cx="3603801" cy="1371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indent="-285750" lvl="0" marL="285750">
              <a:lnSpc>
                <a:spcPct val="150000"/>
              </a:lnSpc>
              <a:buClr>
                <a:schemeClr val="tx1">
                  <a:lumMod val="75000"/>
                  <a:lumOff val="25000"/>
                </a:schemeClr>
              </a:buClr>
              <a:buFont charset="0" panose="020b0604020202020204" pitchFamily="34" typeface="Arial"/>
              <a:buChar char="•"/>
              <a:defRPr/>
            </a:pPr>
            <a:r>
              <a:rPr altLang="zh-CN" lang="en-US" sz="1200">
                <a:cs typeface="+mn-ea"/>
                <a:sym typeface="+mn-lt"/>
              </a:rPr>
              <a:t>1984年11月26日，国务院批准了全国安全月领导小组《关于安全周活动的情况和今后意见的报告》</a:t>
            </a:r>
          </a:p>
          <a:p>
            <a:pPr indent="-285750" lvl="0" marL="285750">
              <a:lnSpc>
                <a:spcPct val="150000"/>
              </a:lnSpc>
              <a:buClr>
                <a:schemeClr val="tx1">
                  <a:lumMod val="75000"/>
                  <a:lumOff val="25000"/>
                </a:schemeClr>
              </a:buClr>
              <a:buFont charset="0" panose="020b0604020202020204" pitchFamily="34" typeface="Arial"/>
              <a:buChar char="•"/>
              <a:defRPr/>
            </a:pPr>
            <a:r>
              <a:rPr altLang="zh-CN" lang="en-US" sz="1200">
                <a:cs typeface="+mn-ea"/>
                <a:sym typeface="+mn-lt"/>
              </a:rPr>
              <a:t>决定成立常设的安全生产委员会，就加强安全生产工作提出了意见</a:t>
            </a:r>
          </a:p>
        </p:txBody>
      </p:sp>
      <p:sp>
        <p:nvSpPr>
          <p:cNvPr id="52" name="Rectangle 52"/>
          <p:cNvSpPr>
            <a:spLocks noChangeArrowheads="1"/>
          </p:cNvSpPr>
          <p:nvPr/>
        </p:nvSpPr>
        <p:spPr bwMode="auto">
          <a:xfrm>
            <a:off x="962028" y="3745860"/>
            <a:ext cx="2649176" cy="13716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lvl="0">
              <a:lnSpc>
                <a:spcPct val="150000"/>
              </a:lnSpc>
              <a:buClr>
                <a:schemeClr val="accent1"/>
              </a:buClr>
              <a:defRPr/>
            </a:pPr>
            <a:r>
              <a:rPr altLang="en-US" lang="zh-CN" sz="1200">
                <a:cs typeface="+mn-ea"/>
                <a:sym typeface="+mn-lt"/>
              </a:rPr>
              <a:t>同年4月27日，国务委员、国家经委主任，“全国安全月”领导小组组长张劲夫发表题为《狠抓安全生产，提高经济效益》的广播电视讲话，动员全国开展第5次全国安全月活动。</a:t>
            </a:r>
          </a:p>
        </p:txBody>
      </p:sp>
      <p:sp>
        <p:nvSpPr>
          <p:cNvPr id="53" name="Rectangle 52"/>
          <p:cNvSpPr>
            <a:spLocks noChangeArrowheads="1"/>
          </p:cNvSpPr>
          <p:nvPr/>
        </p:nvSpPr>
        <p:spPr bwMode="auto">
          <a:xfrm>
            <a:off x="7081732" y="3713742"/>
            <a:ext cx="4242746" cy="1920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indent="-285750" lvl="0" marL="285750">
              <a:lnSpc>
                <a:spcPct val="150000"/>
              </a:lnSpc>
              <a:buClr>
                <a:schemeClr val="tx1">
                  <a:lumMod val="85000"/>
                  <a:lumOff val="15000"/>
                </a:schemeClr>
              </a:buClr>
              <a:buFont charset="0" panose="020b0604020202020204" pitchFamily="34" typeface="Arial"/>
              <a:buChar char="•"/>
              <a:defRPr/>
            </a:pPr>
            <a:r>
              <a:rPr altLang="zh-CN" lang="en-US" sz="1200">
                <a:cs typeface="+mn-ea"/>
                <a:sym typeface="+mn-lt"/>
              </a:rPr>
              <a:t>1985年4月26日，全国安全生产委员会发出《关于开展安全活动的通知》</a:t>
            </a:r>
          </a:p>
          <a:p>
            <a:pPr indent="-285750" lvl="0" marL="285750">
              <a:lnSpc>
                <a:spcPct val="150000"/>
              </a:lnSpc>
              <a:buClr>
                <a:schemeClr val="tx1">
                  <a:lumMod val="85000"/>
                  <a:lumOff val="15000"/>
                </a:schemeClr>
              </a:buClr>
              <a:buFont charset="0" panose="020b0604020202020204" pitchFamily="34" typeface="Arial"/>
              <a:buChar char="•"/>
              <a:defRPr/>
            </a:pPr>
            <a:r>
              <a:rPr altLang="zh-CN" lang="en-US" sz="1200">
                <a:cs typeface="+mn-ea"/>
                <a:sym typeface="+mn-lt"/>
              </a:rPr>
              <a:t>通知指出，今后不再搞“全国安全月”了，但各地区、各部门必须针对实际情况认真组织安全生产活动</a:t>
            </a:r>
          </a:p>
          <a:p>
            <a:pPr indent="-285750" lvl="0" marL="285750">
              <a:lnSpc>
                <a:spcPct val="150000"/>
              </a:lnSpc>
              <a:buClr>
                <a:schemeClr val="tx1">
                  <a:lumMod val="85000"/>
                  <a:lumOff val="15000"/>
                </a:schemeClr>
              </a:buClr>
              <a:buFont charset="0" panose="020b0604020202020204" pitchFamily="34" typeface="Arial"/>
              <a:buChar char="•"/>
              <a:defRPr/>
            </a:pPr>
            <a:r>
              <a:rPr altLang="zh-CN" lang="en-US" sz="1200">
                <a:cs typeface="+mn-ea"/>
                <a:sym typeface="+mn-lt"/>
              </a:rPr>
              <a:t> “全国安全月”从1980年一直持续到1984年。在历经5次“全国安全月”活动期间，我国着重加强安全生产的宣传教育工作，使安全意识深入人心</a:t>
            </a:r>
          </a:p>
        </p:txBody>
      </p:sp>
      <p:sp>
        <p:nvSpPr>
          <p:cNvPr id="24" name="标题 3_1">
            <a:extLst>
              <a:ext uri="{FF2B5EF4-FFF2-40B4-BE49-F238E27FC236}">
                <a16:creationId xmlns:a16="http://schemas.microsoft.com/office/drawing/2014/main" id="{B0934B79-9C15-47D7-802C-CBC74DC0B1FB}"/>
              </a:ext>
            </a:extLst>
          </p:cNvPr>
          <p:cNvSpPr>
            <a:spLocks noGrp="1"/>
          </p:cNvSpPr>
          <p:nvPr>
            <p:ph type="title"/>
          </p:nvPr>
        </p:nvSpPr>
        <p:spPr>
          <a:xfrm>
            <a:off x="4113147" y="532521"/>
            <a:ext cx="3862410" cy="442209"/>
          </a:xfrm>
        </p:spPr>
        <p:txBody>
          <a:bodyPr>
            <a:noAutofit/>
          </a:bodyPr>
          <a:lstStyle/>
          <a:p>
            <a:pPr algn="dist">
              <a:lnSpc>
                <a:spcPct val="100000"/>
              </a:lnSpc>
              <a:spcBef>
                <a:spcPct val="0"/>
              </a:spcBef>
            </a:pPr>
            <a:r>
              <a:rPr altLang="en-US" lang="zh-CN" sz="2800">
                <a:latin typeface="+mn-lt"/>
                <a:ea typeface="+mn-ea"/>
                <a:cs typeface="+mn-ea"/>
                <a:sym typeface="+mn-lt"/>
              </a:rPr>
              <a:t>什么是安全生产月</a:t>
            </a:r>
          </a:p>
        </p:txBody>
      </p:sp>
    </p:spTree>
    <p:extLst>
      <p:ext uri="{BB962C8B-B14F-4D97-AF65-F5344CB8AC3E}">
        <p14:creationId val="3466709429"/>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33"/>
                                        </p:tgtEl>
                                        <p:attrNameLst>
                                          <p:attrName>style.visibility</p:attrName>
                                        </p:attrNameLst>
                                      </p:cBhvr>
                                      <p:to>
                                        <p:strVal val="visible"/>
                                      </p:to>
                                    </p:set>
                                    <p:animEffect filter="wipe(left)" transition="in">
                                      <p:cBhvr>
                                        <p:cTn dur="500" id="7"/>
                                        <p:tgtEl>
                                          <p:spTgt spid="33"/>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48"/>
                                        </p:tgtEl>
                                        <p:attrNameLst>
                                          <p:attrName>style.visibility</p:attrName>
                                        </p:attrNameLst>
                                      </p:cBhvr>
                                      <p:to>
                                        <p:strVal val="visible"/>
                                      </p:to>
                                    </p:set>
                                    <p:animEffect filter="wipe(left)" transition="in">
                                      <p:cBhvr>
                                        <p:cTn dur="500" id="10"/>
                                        <p:tgtEl>
                                          <p:spTgt spid="48"/>
                                        </p:tgtEl>
                                      </p:cBhvr>
                                    </p:animEffect>
                                  </p:childTnLst>
                                </p:cTn>
                              </p:par>
                              <p:par>
                                <p:cTn fill="hold" id="11" nodeType="withEffect" presetClass="entr" presetID="22" presetSubtype="8">
                                  <p:stCondLst>
                                    <p:cond delay="0"/>
                                  </p:stCondLst>
                                  <p:childTnLst>
                                    <p:set>
                                      <p:cBhvr>
                                        <p:cTn dur="1" fill="hold" id="12">
                                          <p:stCondLst>
                                            <p:cond delay="0"/>
                                          </p:stCondLst>
                                        </p:cTn>
                                        <p:tgtEl>
                                          <p:spTgt spid="42"/>
                                        </p:tgtEl>
                                        <p:attrNameLst>
                                          <p:attrName>style.visibility</p:attrName>
                                        </p:attrNameLst>
                                      </p:cBhvr>
                                      <p:to>
                                        <p:strVal val="visible"/>
                                      </p:to>
                                    </p:set>
                                    <p:animEffect filter="wipe(left)" transition="in">
                                      <p:cBhvr>
                                        <p:cTn dur="500" id="13"/>
                                        <p:tgtEl>
                                          <p:spTgt spid="42"/>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2" presetSubtype="1">
                                  <p:stCondLst>
                                    <p:cond delay="0"/>
                                  </p:stCondLst>
                                  <p:childTnLst>
                                    <p:set>
                                      <p:cBhvr>
                                        <p:cTn dur="1" fill="hold" id="17">
                                          <p:stCondLst>
                                            <p:cond delay="0"/>
                                          </p:stCondLst>
                                        </p:cTn>
                                        <p:tgtEl>
                                          <p:spTgt spid="52"/>
                                        </p:tgtEl>
                                        <p:attrNameLst>
                                          <p:attrName>style.visibility</p:attrName>
                                        </p:attrNameLst>
                                      </p:cBhvr>
                                      <p:to>
                                        <p:strVal val="visible"/>
                                      </p:to>
                                    </p:set>
                                    <p:animEffect filter="wipe(up)" transition="in">
                                      <p:cBhvr>
                                        <p:cTn dur="500" id="18"/>
                                        <p:tgtEl>
                                          <p:spTgt spid="52"/>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grpId="0" id="21" nodeType="clickEffect" presetClass="entr" presetID="22" presetSubtype="8">
                                  <p:stCondLst>
                                    <p:cond delay="0"/>
                                  </p:stCondLst>
                                  <p:childTnLst>
                                    <p:set>
                                      <p:cBhvr>
                                        <p:cTn dur="1" fill="hold" id="22">
                                          <p:stCondLst>
                                            <p:cond delay="0"/>
                                          </p:stCondLst>
                                        </p:cTn>
                                        <p:tgtEl>
                                          <p:spTgt spid="34"/>
                                        </p:tgtEl>
                                        <p:attrNameLst>
                                          <p:attrName>style.visibility</p:attrName>
                                        </p:attrNameLst>
                                      </p:cBhvr>
                                      <p:to>
                                        <p:strVal val="visible"/>
                                      </p:to>
                                    </p:set>
                                    <p:animEffect filter="wipe(left)" transition="in">
                                      <p:cBhvr>
                                        <p:cTn dur="500" id="23"/>
                                        <p:tgtEl>
                                          <p:spTgt spid="34"/>
                                        </p:tgtEl>
                                      </p:cBhvr>
                                    </p:animEffect>
                                  </p:childTnLst>
                                </p:cTn>
                              </p:par>
                              <p:par>
                                <p:cTn fill="hold" grpId="0" id="24" nodeType="withEffect" presetClass="entr" presetID="22" presetSubtype="8">
                                  <p:stCondLst>
                                    <p:cond delay="0"/>
                                  </p:stCondLst>
                                  <p:childTnLst>
                                    <p:set>
                                      <p:cBhvr>
                                        <p:cTn dur="1" fill="hold" id="25">
                                          <p:stCondLst>
                                            <p:cond delay="0"/>
                                          </p:stCondLst>
                                        </p:cTn>
                                        <p:tgtEl>
                                          <p:spTgt spid="50"/>
                                        </p:tgtEl>
                                        <p:attrNameLst>
                                          <p:attrName>style.visibility</p:attrName>
                                        </p:attrNameLst>
                                      </p:cBhvr>
                                      <p:to>
                                        <p:strVal val="visible"/>
                                      </p:to>
                                    </p:set>
                                    <p:animEffect filter="wipe(left)" transition="in">
                                      <p:cBhvr>
                                        <p:cTn dur="500" id="26"/>
                                        <p:tgtEl>
                                          <p:spTgt spid="50"/>
                                        </p:tgtEl>
                                      </p:cBhvr>
                                    </p:animEffect>
                                  </p:childTnLst>
                                </p:cTn>
                              </p:par>
                              <p:par>
                                <p:cTn fill="hold" id="27" nodeType="withEffect" presetClass="entr" presetID="22" presetSubtype="8">
                                  <p:stCondLst>
                                    <p:cond delay="0"/>
                                  </p:stCondLst>
                                  <p:childTnLst>
                                    <p:set>
                                      <p:cBhvr>
                                        <p:cTn dur="1" fill="hold" id="28">
                                          <p:stCondLst>
                                            <p:cond delay="0"/>
                                          </p:stCondLst>
                                        </p:cTn>
                                        <p:tgtEl>
                                          <p:spTgt spid="39"/>
                                        </p:tgtEl>
                                        <p:attrNameLst>
                                          <p:attrName>style.visibility</p:attrName>
                                        </p:attrNameLst>
                                      </p:cBhvr>
                                      <p:to>
                                        <p:strVal val="visible"/>
                                      </p:to>
                                    </p:set>
                                    <p:animEffect filter="wipe(left)" transition="in">
                                      <p:cBhvr>
                                        <p:cTn dur="500" id="29"/>
                                        <p:tgtEl>
                                          <p:spTgt spid="39"/>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2" presetSubtype="4">
                                  <p:stCondLst>
                                    <p:cond delay="0"/>
                                  </p:stCondLst>
                                  <p:childTnLst>
                                    <p:set>
                                      <p:cBhvr>
                                        <p:cTn dur="1" fill="hold" id="33">
                                          <p:stCondLst>
                                            <p:cond delay="0"/>
                                          </p:stCondLst>
                                        </p:cTn>
                                        <p:tgtEl>
                                          <p:spTgt spid="51"/>
                                        </p:tgtEl>
                                        <p:attrNameLst>
                                          <p:attrName>style.visibility</p:attrName>
                                        </p:attrNameLst>
                                      </p:cBhvr>
                                      <p:to>
                                        <p:strVal val="visible"/>
                                      </p:to>
                                    </p:set>
                                    <p:animEffect filter="wipe(down)" transition="in">
                                      <p:cBhvr>
                                        <p:cTn dur="500" id="34"/>
                                        <p:tgtEl>
                                          <p:spTgt spid="51"/>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22" presetSubtype="8">
                                  <p:stCondLst>
                                    <p:cond delay="0"/>
                                  </p:stCondLst>
                                  <p:childTnLst>
                                    <p:set>
                                      <p:cBhvr>
                                        <p:cTn dur="1" fill="hold" id="38">
                                          <p:stCondLst>
                                            <p:cond delay="0"/>
                                          </p:stCondLst>
                                        </p:cTn>
                                        <p:tgtEl>
                                          <p:spTgt spid="35"/>
                                        </p:tgtEl>
                                        <p:attrNameLst>
                                          <p:attrName>style.visibility</p:attrName>
                                        </p:attrNameLst>
                                      </p:cBhvr>
                                      <p:to>
                                        <p:strVal val="visible"/>
                                      </p:to>
                                    </p:set>
                                    <p:animEffect filter="wipe(left)" transition="in">
                                      <p:cBhvr>
                                        <p:cTn dur="500" id="39"/>
                                        <p:tgtEl>
                                          <p:spTgt spid="35"/>
                                        </p:tgtEl>
                                      </p:cBhvr>
                                    </p:animEffect>
                                  </p:childTnLst>
                                </p:cTn>
                              </p:par>
                              <p:par>
                                <p:cTn fill="hold" grpId="0" id="40" nodeType="withEffect" presetClass="entr" presetID="22" presetSubtype="8">
                                  <p:stCondLst>
                                    <p:cond delay="0"/>
                                  </p:stCondLst>
                                  <p:childTnLst>
                                    <p:set>
                                      <p:cBhvr>
                                        <p:cTn dur="1" fill="hold" id="41">
                                          <p:stCondLst>
                                            <p:cond delay="0"/>
                                          </p:stCondLst>
                                        </p:cTn>
                                        <p:tgtEl>
                                          <p:spTgt spid="49"/>
                                        </p:tgtEl>
                                        <p:attrNameLst>
                                          <p:attrName>style.visibility</p:attrName>
                                        </p:attrNameLst>
                                      </p:cBhvr>
                                      <p:to>
                                        <p:strVal val="visible"/>
                                      </p:to>
                                    </p:set>
                                    <p:animEffect filter="wipe(left)" transition="in">
                                      <p:cBhvr>
                                        <p:cTn dur="500" id="42"/>
                                        <p:tgtEl>
                                          <p:spTgt spid="49"/>
                                        </p:tgtEl>
                                      </p:cBhvr>
                                    </p:animEffect>
                                  </p:childTnLst>
                                </p:cTn>
                              </p:par>
                              <p:par>
                                <p:cTn fill="hold" id="43" nodeType="withEffect" presetClass="entr" presetID="22" presetSubtype="8">
                                  <p:stCondLst>
                                    <p:cond delay="0"/>
                                  </p:stCondLst>
                                  <p:childTnLst>
                                    <p:set>
                                      <p:cBhvr>
                                        <p:cTn dur="1" fill="hold" id="44">
                                          <p:stCondLst>
                                            <p:cond delay="0"/>
                                          </p:stCondLst>
                                        </p:cTn>
                                        <p:tgtEl>
                                          <p:spTgt spid="45"/>
                                        </p:tgtEl>
                                        <p:attrNameLst>
                                          <p:attrName>style.visibility</p:attrName>
                                        </p:attrNameLst>
                                      </p:cBhvr>
                                      <p:to>
                                        <p:strVal val="visible"/>
                                      </p:to>
                                    </p:set>
                                    <p:animEffect filter="wipe(left)" transition="in">
                                      <p:cBhvr>
                                        <p:cTn dur="500" id="45"/>
                                        <p:tgtEl>
                                          <p:spTgt spid="45"/>
                                        </p:tgtEl>
                                      </p:cBhvr>
                                    </p:animEffect>
                                  </p:childTnLst>
                                </p:cTn>
                              </p:par>
                            </p:childTnLst>
                          </p:cTn>
                        </p:par>
                      </p:childTnLst>
                    </p:cTn>
                  </p:par>
                  <p:par>
                    <p:cTn fill="hold" id="46" nodeType="clickPar">
                      <p:stCondLst>
                        <p:cond delay="indefinite"/>
                      </p:stCondLst>
                      <p:childTnLst>
                        <p:par>
                          <p:cTn fill="hold" id="47" nodeType="afterGroup">
                            <p:stCondLst>
                              <p:cond delay="0"/>
                            </p:stCondLst>
                            <p:childTnLst>
                              <p:par>
                                <p:cTn fill="hold" grpId="0" id="48" nodeType="clickEffect" presetClass="entr" presetID="22" presetSubtype="1">
                                  <p:stCondLst>
                                    <p:cond delay="0"/>
                                  </p:stCondLst>
                                  <p:childTnLst>
                                    <p:set>
                                      <p:cBhvr>
                                        <p:cTn dur="1" fill="hold" id="49">
                                          <p:stCondLst>
                                            <p:cond delay="0"/>
                                          </p:stCondLst>
                                        </p:cTn>
                                        <p:tgtEl>
                                          <p:spTgt spid="53"/>
                                        </p:tgtEl>
                                        <p:attrNameLst>
                                          <p:attrName>style.visibility</p:attrName>
                                        </p:attrNameLst>
                                      </p:cBhvr>
                                      <p:to>
                                        <p:strVal val="visible"/>
                                      </p:to>
                                    </p:set>
                                    <p:animEffect filter="wipe(up)" transition="in">
                                      <p:cBhvr>
                                        <p:cTn dur="500" id="50"/>
                                        <p:tgtEl>
                                          <p:spTgt spid="5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34"/>
      <p:bldP grpId="0" spid="35"/>
      <p:bldP grpId="0" spid="48"/>
      <p:bldP grpId="0" spid="49"/>
      <p:bldP grpId="0" spid="50"/>
      <p:bldP grpId="0" spid="51"/>
      <p:bldP grpId="0" spid="52"/>
      <p:bldP grpId="0" spid="53"/>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8" name="图片 7"/>
          <p:cNvPicPr>
            <a:picLocks noChangeAspect="1"/>
          </p:cNvPicPr>
          <p:nvPr/>
        </p:nvPicPr>
        <p:blipFill>
          <a:blip r:embed="rId2">
            <a:extLst>
              <a:ext uri="{28A0092B-C50C-407E-A947-70E740481C1C}">
                <a14:useLocalDpi val="0"/>
              </a:ext>
            </a:extLst>
          </a:blip>
          <a:stretch>
            <a:fillRect/>
          </a:stretch>
        </p:blipFill>
        <p:spPr>
          <a:xfrm>
            <a:off x="7997546" y="2393950"/>
            <a:ext cx="3886200" cy="3886200"/>
          </a:xfrm>
          <a:prstGeom prst="rect">
            <a:avLst/>
          </a:prstGeom>
        </p:spPr>
      </p:pic>
      <p:sp>
        <p:nvSpPr>
          <p:cNvPr id="5" name="Line 7">
            <a:extLst>
              <a:ext uri="{FF2B5EF4-FFF2-40B4-BE49-F238E27FC236}">
                <a16:creationId xmlns:a16="http://schemas.microsoft.com/office/drawing/2014/main" id="{3F03EF10-CE3F-4810-9602-38203618B1EB}"/>
              </a:ext>
            </a:extLst>
          </p:cNvPr>
          <p:cNvSpPr>
            <a:spLocks noChangeShapeType="1"/>
          </p:cNvSpPr>
          <p:nvPr/>
        </p:nvSpPr>
        <p:spPr bwMode="auto">
          <a:xfrm flipV="1">
            <a:off x="1" y="3437801"/>
            <a:ext cx="7980597" cy="10357"/>
          </a:xfrm>
          <a:prstGeom prst="line">
            <a:avLst/>
          </a:prstGeom>
          <a:noFill/>
          <a:ln w="12700">
            <a:solidFill>
              <a:srgbClr val="404040"/>
            </a:solidFill>
            <a:miter lim="800000"/>
            <a:tailEnd len="med" type="oval" w="med"/>
          </a:ln>
          <a:extLst>
            <a:ext uri="{909E8E84-426E-40DD-AFC4-6F175D3DCCD1}">
              <a14:hiddenFill>
                <a:noFill/>
              </a14:hiddenFill>
            </a:ext>
          </a:extLst>
        </p:spPr>
        <p:txBody>
          <a:bodyPr/>
          <a:lstStyle/>
          <a:p>
            <a:endParaRPr altLang="en-US" lang="zh-CN" sz="2400">
              <a:solidFill>
                <a:schemeClr val="tx1">
                  <a:lumMod val="75000"/>
                  <a:lumOff val="25000"/>
                </a:schemeClr>
              </a:solidFill>
              <a:cs typeface="+mn-ea"/>
              <a:sym typeface="+mn-lt"/>
            </a:endParaRPr>
          </a:p>
        </p:txBody>
      </p:sp>
      <p:sp>
        <p:nvSpPr>
          <p:cNvPr id="6" name="Oval 8">
            <a:extLst>
              <a:ext uri="{FF2B5EF4-FFF2-40B4-BE49-F238E27FC236}">
                <a16:creationId xmlns:a16="http://schemas.microsoft.com/office/drawing/2014/main" id="{A9FADA78-8D86-475D-9330-925A945FBFE6}"/>
              </a:ext>
            </a:extLst>
          </p:cNvPr>
          <p:cNvSpPr>
            <a:spLocks noChangeArrowheads="1"/>
          </p:cNvSpPr>
          <p:nvPr/>
        </p:nvSpPr>
        <p:spPr bwMode="auto">
          <a:xfrm>
            <a:off x="3972220" y="3329628"/>
            <a:ext cx="239184" cy="237067"/>
          </a:xfrm>
          <a:prstGeom prst="ellipse">
            <a:avLst/>
          </a:prstGeom>
          <a:solidFill>
            <a:srgbClr val="C30F0F"/>
          </a:solidFill>
          <a:ln w="12700">
            <a:solidFill>
              <a:schemeClr val="bg1"/>
            </a:solidFill>
            <a:round/>
          </a:ln>
        </p:spPr>
        <p:txBody>
          <a:bodyPr/>
          <a:lstStyle/>
          <a:p>
            <a:endParaRPr altLang="en-US" lang="zh-CN" sz="2400">
              <a:solidFill>
                <a:schemeClr val="tx1">
                  <a:lumMod val="75000"/>
                  <a:lumOff val="25000"/>
                </a:schemeClr>
              </a:solidFill>
              <a:cs typeface="+mn-ea"/>
              <a:sym typeface="+mn-lt"/>
            </a:endParaRPr>
          </a:p>
        </p:txBody>
      </p:sp>
      <p:sp>
        <p:nvSpPr>
          <p:cNvPr id="10" name="Rectangle 19">
            <a:extLst>
              <a:ext uri="{FF2B5EF4-FFF2-40B4-BE49-F238E27FC236}">
                <a16:creationId xmlns:a16="http://schemas.microsoft.com/office/drawing/2014/main" id="{DDDE0C52-9B93-42F2-9CC5-0359527D6BCC}"/>
              </a:ext>
            </a:extLst>
          </p:cNvPr>
          <p:cNvSpPr>
            <a:spLocks noChangeArrowheads="1"/>
          </p:cNvSpPr>
          <p:nvPr/>
        </p:nvSpPr>
        <p:spPr bwMode="auto">
          <a:xfrm>
            <a:off x="3249591" y="2913117"/>
            <a:ext cx="1684442"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zh-CN" lang="en-US">
                <a:ln w="19050">
                  <a:noFill/>
                </a:ln>
                <a:cs typeface="+mn-ea"/>
                <a:sym typeface="+mn-lt"/>
              </a:rPr>
              <a:t>2002年</a:t>
            </a:r>
          </a:p>
        </p:txBody>
      </p:sp>
      <p:sp>
        <p:nvSpPr>
          <p:cNvPr id="11" name="Rectangle 52">
            <a:extLst>
              <a:ext uri="{FF2B5EF4-FFF2-40B4-BE49-F238E27FC236}">
                <a16:creationId xmlns:a16="http://schemas.microsoft.com/office/drawing/2014/main" id="{BC0079A2-AB8B-4DBC-BF23-A7164F082CD1}"/>
              </a:ext>
            </a:extLst>
          </p:cNvPr>
          <p:cNvSpPr>
            <a:spLocks noChangeArrowheads="1"/>
          </p:cNvSpPr>
          <p:nvPr/>
        </p:nvSpPr>
        <p:spPr bwMode="auto">
          <a:xfrm>
            <a:off x="1529267" y="3745860"/>
            <a:ext cx="5888938" cy="2438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buClr>
                <a:schemeClr val="accent1"/>
              </a:buClr>
              <a:defRPr/>
            </a:pPr>
            <a:r>
              <a:rPr altLang="en-US" lang="zh-CN" sz="1600">
                <a:cs typeface="+mn-ea"/>
                <a:sym typeface="+mn-lt"/>
              </a:rPr>
              <a:t>从2002年开始，我国将安全生产周改为安全生产月</a:t>
            </a:r>
          </a:p>
        </p:txBody>
      </p:sp>
      <p:sp>
        <p:nvSpPr>
          <p:cNvPr id="13" name="文本框 12">
            <a:extLst>
              <a:ext uri="{FF2B5EF4-FFF2-40B4-BE49-F238E27FC236}">
                <a16:creationId xmlns:a16="http://schemas.microsoft.com/office/drawing/2014/main" id="{820188C4-AA77-4888-B9B8-703CF955B6D3}"/>
              </a:ext>
            </a:extLst>
          </p:cNvPr>
          <p:cNvSpPr txBox="1"/>
          <p:nvPr/>
        </p:nvSpPr>
        <p:spPr>
          <a:xfrm>
            <a:off x="1415184" y="4076734"/>
            <a:ext cx="5809482" cy="1920240"/>
          </a:xfrm>
          <a:prstGeom prst="rect">
            <a:avLst/>
          </a:prstGeom>
          <a:noFill/>
        </p:spPr>
        <p:txBody>
          <a:bodyPr wrap="square">
            <a:spAutoFit/>
          </a:bodyPr>
          <a:lstStyle/>
          <a:p>
            <a:pPr indent="-285750" lvl="0" marL="285750">
              <a:lnSpc>
                <a:spcPct val="200000"/>
              </a:lnSpc>
              <a:buClr>
                <a:schemeClr val="tx1">
                  <a:lumMod val="85000"/>
                  <a:lumOff val="15000"/>
                </a:schemeClr>
              </a:buClr>
              <a:buFont charset="0" panose="020b0604020202020204" pitchFamily="34" typeface="Arial"/>
              <a:buChar char="•"/>
              <a:defRPr/>
            </a:pPr>
            <a:r>
              <a:rPr altLang="zh-CN" lang="en-US" sz="1200">
                <a:cs typeface="+mn-ea"/>
                <a:sym typeface="+mn-lt"/>
              </a:rPr>
              <a:t>2002年，中共中央宣传部、国家安全生产监督管理局等部委结合当前安全生产工作的形势，在总结经验的基础上，确定2002年6月份开展首次安全生产月活动，将安全生产周活动的形式和内容进行了延伸。</a:t>
            </a:r>
          </a:p>
          <a:p>
            <a:pPr indent="-285750" lvl="0" marL="285750">
              <a:lnSpc>
                <a:spcPct val="200000"/>
              </a:lnSpc>
              <a:buClr>
                <a:schemeClr val="tx1">
                  <a:lumMod val="85000"/>
                  <a:lumOff val="15000"/>
                </a:schemeClr>
              </a:buClr>
              <a:buFont charset="0" panose="020b0604020202020204" pitchFamily="34" typeface="Arial"/>
              <a:buChar char="•"/>
              <a:defRPr/>
            </a:pPr>
            <a:r>
              <a:rPr altLang="zh-CN" lang="en-US" sz="1200">
                <a:cs typeface="+mn-ea"/>
                <a:sym typeface="+mn-lt"/>
              </a:rPr>
              <a:t>这是党中央、国务院为宣传安全生产一系列方针政策和普及安全生产法律法规知识、增强全民安全意识的一项重要举措。</a:t>
            </a:r>
          </a:p>
        </p:txBody>
      </p:sp>
      <p:grpSp>
        <p:nvGrpSpPr>
          <p:cNvPr id="14" name="组合 13">
            <a:extLst>
              <a:ext uri="{FF2B5EF4-FFF2-40B4-BE49-F238E27FC236}">
                <a16:creationId xmlns:a16="http://schemas.microsoft.com/office/drawing/2014/main" id="{AF0B6613-5EB1-4983-9E47-672BEAC562C3}"/>
              </a:ext>
            </a:extLst>
          </p:cNvPr>
          <p:cNvGrpSpPr/>
          <p:nvPr/>
        </p:nvGrpSpPr>
        <p:grpSpPr>
          <a:xfrm>
            <a:off x="7742724" y="3028949"/>
            <a:ext cx="795867" cy="800100"/>
            <a:chOff x="7278688" y="2570163"/>
            <a:chExt cx="596900" cy="600075"/>
          </a:xfrm>
        </p:grpSpPr>
        <p:sp>
          <p:nvSpPr>
            <p:cNvPr id="15" name="Oval 6">
              <a:extLst>
                <a:ext uri="{FF2B5EF4-FFF2-40B4-BE49-F238E27FC236}">
                  <a16:creationId xmlns:a16="http://schemas.microsoft.com/office/drawing/2014/main" id="{74B6E134-6638-4923-B725-B4DFD40E6BC9}"/>
                </a:ext>
              </a:extLst>
            </p:cNvPr>
            <p:cNvSpPr>
              <a:spLocks noChangeArrowheads="1"/>
            </p:cNvSpPr>
            <p:nvPr/>
          </p:nvSpPr>
          <p:spPr bwMode="auto">
            <a:xfrm>
              <a:off x="7278688" y="2570163"/>
              <a:ext cx="596900" cy="600075"/>
            </a:xfrm>
            <a:prstGeom prst="ellipse">
              <a:avLst/>
            </a:prstGeom>
            <a:solidFill>
              <a:srgbClr val="C30F0F"/>
            </a:solidFill>
            <a:ln w="9525">
              <a:solidFill>
                <a:srgbClr val="C30F0F"/>
              </a:solidFill>
              <a:round/>
            </a:ln>
          </p:spPr>
          <p:txBody>
            <a:bodyPr/>
            <a:lstStyle/>
            <a:p>
              <a:endParaRPr altLang="en-US" lang="zh-CN" sz="2400">
                <a:solidFill>
                  <a:schemeClr val="tx1">
                    <a:lumMod val="75000"/>
                    <a:lumOff val="25000"/>
                  </a:schemeClr>
                </a:solidFill>
                <a:cs typeface="+mn-ea"/>
                <a:sym typeface="+mn-lt"/>
              </a:endParaRPr>
            </a:p>
          </p:txBody>
        </p:sp>
        <p:sp>
          <p:nvSpPr>
            <p:cNvPr id="16" name="Freeform 14">
              <a:extLst>
                <a:ext uri="{FF2B5EF4-FFF2-40B4-BE49-F238E27FC236}">
                  <a16:creationId xmlns:a16="http://schemas.microsoft.com/office/drawing/2014/main" id="{6C966E48-8BC5-41D5-91A3-ECB5D8C8B41D}"/>
                </a:ext>
              </a:extLst>
            </p:cNvPr>
            <p:cNvSpPr>
              <a:spLocks noEditPoints="1"/>
            </p:cNvSpPr>
            <p:nvPr/>
          </p:nvSpPr>
          <p:spPr bwMode="auto">
            <a:xfrm>
              <a:off x="7453313" y="2762250"/>
              <a:ext cx="244475" cy="215900"/>
            </a:xfrm>
            <a:custGeom>
              <a:gdLst>
                <a:gd fmla="*/ 37 w 77" name="T0"/>
                <a:gd fmla="*/ 67 h 68" name="T1"/>
                <a:gd fmla="*/ 8 w 77" name="T2"/>
                <a:gd fmla="*/ 38 h 68" name="T3"/>
                <a:gd fmla="*/ 1 w 77" name="T4"/>
                <a:gd fmla="*/ 28 h 68" name="T5"/>
                <a:gd fmla="*/ 2 w 77" name="T6"/>
                <a:gd fmla="*/ 16 h 68" name="T7"/>
                <a:gd fmla="*/ 8 w 77" name="T8"/>
                <a:gd fmla="*/ 7 h 68" name="T9"/>
                <a:gd fmla="*/ 17 w 77" name="T10"/>
                <a:gd fmla="*/ 1 h 68" name="T11"/>
                <a:gd fmla="*/ 29 w 77" name="T12"/>
                <a:gd fmla="*/ 1 h 68" name="T13"/>
                <a:gd fmla="*/ 39 w 77" name="T14"/>
                <a:gd fmla="*/ 6 h 68" name="T15"/>
                <a:gd fmla="*/ 48 w 77" name="T16"/>
                <a:gd fmla="*/ 1 h 68" name="T17"/>
                <a:gd fmla="*/ 60 w 77" name="T18"/>
                <a:gd fmla="*/ 1 h 68" name="T19"/>
                <a:gd fmla="*/ 70 w 77" name="T20"/>
                <a:gd fmla="*/ 7 h 68" name="T21"/>
                <a:gd fmla="*/ 76 w 77" name="T22"/>
                <a:gd fmla="*/ 16 h 68" name="T23"/>
                <a:gd fmla="*/ 76 w 77" name="T24"/>
                <a:gd fmla="*/ 16 h 68" name="T25"/>
                <a:gd fmla="*/ 76 w 77" name="T26"/>
                <a:gd fmla="*/ 28 h 68" name="T27"/>
                <a:gd fmla="*/ 70 w 77" name="T28"/>
                <a:gd fmla="*/ 38 h 68" name="T29"/>
                <a:gd fmla="*/ 70 w 77" name="T30"/>
                <a:gd fmla="*/ 38 h 68" name="T31"/>
                <a:gd fmla="*/ 41 w 77" name="T32"/>
                <a:gd fmla="*/ 67 h 68" name="T33"/>
                <a:gd fmla="*/ 37 w 77" name="T34"/>
                <a:gd fmla="*/ 67 h 68" name="T35"/>
                <a:gd fmla="*/ 37 w 77" name="T36"/>
                <a:gd fmla="*/ 67 h 68" name="T37"/>
                <a:gd fmla="*/ 42 w 77" name="T38"/>
                <a:gd fmla="*/ 10 h 68" name="T39"/>
                <a:gd fmla="*/ 42 w 77" name="T40"/>
                <a:gd fmla="*/ 10 h 68" name="T41"/>
                <a:gd fmla="*/ 42 w 77" name="T42"/>
                <a:gd fmla="*/ 10 h 68" name="T43"/>
                <a:gd fmla="*/ 33 w 77" name="T44"/>
                <a:gd fmla="*/ 20 h 68" name="T45"/>
                <a:gd fmla="*/ 30 w 77" name="T46"/>
                <a:gd fmla="*/ 20 h 68" name="T47"/>
                <a:gd fmla="*/ 30 w 77" name="T48"/>
                <a:gd fmla="*/ 17 h 68" name="T49"/>
                <a:gd fmla="*/ 36 w 77" name="T50"/>
                <a:gd fmla="*/ 11 h 68" name="T51"/>
                <a:gd fmla="*/ 36 w 77" name="T52"/>
                <a:gd fmla="*/ 11 h 68" name="T53"/>
                <a:gd fmla="*/ 28 w 77" name="T54"/>
                <a:gd fmla="*/ 6 h 68" name="T55"/>
                <a:gd fmla="*/ 19 w 77" name="T56"/>
                <a:gd fmla="*/ 6 h 68" name="T57"/>
                <a:gd fmla="*/ 12 w 77" name="T58"/>
                <a:gd fmla="*/ 11 h 68" name="T59"/>
                <a:gd fmla="*/ 7 w 77" name="T60"/>
                <a:gd fmla="*/ 18 h 68" name="T61"/>
                <a:gd fmla="*/ 7 w 77" name="T62"/>
                <a:gd fmla="*/ 26 h 68" name="T63"/>
                <a:gd fmla="*/ 12 w 77" name="T64"/>
                <a:gd fmla="*/ 34 h 68" name="T65"/>
                <a:gd fmla="*/ 39 w 77" name="T66"/>
                <a:gd fmla="*/ 61 h 68" name="T67"/>
                <a:gd fmla="*/ 65 w 77" name="T68"/>
                <a:gd fmla="*/ 34 h 68" name="T69"/>
                <a:gd fmla="*/ 66 w 77" name="T70"/>
                <a:gd fmla="*/ 34 h 68" name="T71"/>
                <a:gd fmla="*/ 70 w 77" name="T72"/>
                <a:gd fmla="*/ 26 h 68" name="T73"/>
                <a:gd fmla="*/ 70 w 77" name="T74"/>
                <a:gd fmla="*/ 18 h 68" name="T75"/>
                <a:gd fmla="*/ 70 w 77" name="T76"/>
                <a:gd fmla="*/ 18 h 68" name="T77"/>
                <a:gd fmla="*/ 66 w 77" name="T78"/>
                <a:gd fmla="*/ 11 h 68" name="T79"/>
                <a:gd fmla="*/ 58 w 77" name="T80"/>
                <a:gd fmla="*/ 6 h 68" name="T81"/>
                <a:gd fmla="*/ 50 w 77" name="T82"/>
                <a:gd fmla="*/ 6 h 68" name="T83"/>
                <a:gd fmla="*/ 42 w 77" name="T84"/>
                <a:gd fmla="*/ 10 h 6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68" w="77">
                  <a:moveTo>
                    <a:pt x="37" y="67"/>
                  </a:moveTo>
                  <a:cubicBezTo>
                    <a:pt x="8" y="38"/>
                    <a:pt x="8" y="38"/>
                    <a:pt x="8" y="38"/>
                  </a:cubicBezTo>
                  <a:cubicBezTo>
                    <a:pt x="5" y="35"/>
                    <a:pt x="2" y="32"/>
                    <a:pt x="1" y="28"/>
                  </a:cubicBezTo>
                  <a:cubicBezTo>
                    <a:pt x="0" y="24"/>
                    <a:pt x="0" y="20"/>
                    <a:pt x="2" y="16"/>
                  </a:cubicBezTo>
                  <a:cubicBezTo>
                    <a:pt x="3" y="12"/>
                    <a:pt x="5" y="9"/>
                    <a:pt x="8" y="7"/>
                  </a:cubicBezTo>
                  <a:cubicBezTo>
                    <a:pt x="10" y="4"/>
                    <a:pt x="14" y="2"/>
                    <a:pt x="17" y="1"/>
                  </a:cubicBezTo>
                  <a:cubicBezTo>
                    <a:pt x="21" y="0"/>
                    <a:pt x="25" y="0"/>
                    <a:pt x="29" y="1"/>
                  </a:cubicBezTo>
                  <a:cubicBezTo>
                    <a:pt x="33" y="1"/>
                    <a:pt x="36" y="3"/>
                    <a:pt x="39" y="6"/>
                  </a:cubicBezTo>
                  <a:cubicBezTo>
                    <a:pt x="42" y="3"/>
                    <a:pt x="45" y="2"/>
                    <a:pt x="48" y="1"/>
                  </a:cubicBezTo>
                  <a:cubicBezTo>
                    <a:pt x="52" y="0"/>
                    <a:pt x="56" y="0"/>
                    <a:pt x="60" y="1"/>
                  </a:cubicBezTo>
                  <a:cubicBezTo>
                    <a:pt x="64" y="2"/>
                    <a:pt x="67" y="4"/>
                    <a:pt x="70" y="7"/>
                  </a:cubicBezTo>
                  <a:cubicBezTo>
                    <a:pt x="72" y="9"/>
                    <a:pt x="74" y="12"/>
                    <a:pt x="76" y="16"/>
                  </a:cubicBezTo>
                  <a:cubicBezTo>
                    <a:pt x="76" y="16"/>
                    <a:pt x="76" y="16"/>
                    <a:pt x="76" y="16"/>
                  </a:cubicBezTo>
                  <a:cubicBezTo>
                    <a:pt x="77" y="20"/>
                    <a:pt x="77" y="24"/>
                    <a:pt x="76" y="28"/>
                  </a:cubicBezTo>
                  <a:cubicBezTo>
                    <a:pt x="75" y="32"/>
                    <a:pt x="73" y="35"/>
                    <a:pt x="70" y="38"/>
                  </a:cubicBezTo>
                  <a:cubicBezTo>
                    <a:pt x="70" y="38"/>
                    <a:pt x="70" y="38"/>
                    <a:pt x="70" y="38"/>
                  </a:cubicBezTo>
                  <a:cubicBezTo>
                    <a:pt x="41" y="67"/>
                    <a:pt x="41" y="67"/>
                    <a:pt x="41" y="67"/>
                  </a:cubicBezTo>
                  <a:cubicBezTo>
                    <a:pt x="40" y="68"/>
                    <a:pt x="38" y="68"/>
                    <a:pt x="37" y="67"/>
                  </a:cubicBezTo>
                  <a:cubicBezTo>
                    <a:pt x="37" y="67"/>
                    <a:pt x="37" y="67"/>
                    <a:pt x="37" y="67"/>
                  </a:cubicBezTo>
                  <a:close/>
                  <a:moveTo>
                    <a:pt x="42" y="10"/>
                  </a:moveTo>
                  <a:cubicBezTo>
                    <a:pt x="42" y="10"/>
                    <a:pt x="42" y="10"/>
                    <a:pt x="42" y="10"/>
                  </a:cubicBezTo>
                  <a:cubicBezTo>
                    <a:pt x="42" y="10"/>
                    <a:pt x="42" y="10"/>
                    <a:pt x="42" y="10"/>
                  </a:cubicBezTo>
                  <a:cubicBezTo>
                    <a:pt x="33" y="20"/>
                    <a:pt x="33" y="20"/>
                    <a:pt x="33" y="20"/>
                  </a:cubicBezTo>
                  <a:cubicBezTo>
                    <a:pt x="32" y="20"/>
                    <a:pt x="31" y="20"/>
                    <a:pt x="30" y="20"/>
                  </a:cubicBezTo>
                  <a:cubicBezTo>
                    <a:pt x="30" y="19"/>
                    <a:pt x="30" y="18"/>
                    <a:pt x="30" y="17"/>
                  </a:cubicBezTo>
                  <a:cubicBezTo>
                    <a:pt x="36" y="11"/>
                    <a:pt x="36" y="11"/>
                    <a:pt x="36" y="11"/>
                  </a:cubicBezTo>
                  <a:cubicBezTo>
                    <a:pt x="36" y="11"/>
                    <a:pt x="36" y="11"/>
                    <a:pt x="36" y="11"/>
                  </a:cubicBezTo>
                  <a:cubicBezTo>
                    <a:pt x="34" y="9"/>
                    <a:pt x="31" y="7"/>
                    <a:pt x="28" y="6"/>
                  </a:cubicBezTo>
                  <a:cubicBezTo>
                    <a:pt x="25" y="5"/>
                    <a:pt x="22" y="5"/>
                    <a:pt x="19" y="6"/>
                  </a:cubicBezTo>
                  <a:cubicBezTo>
                    <a:pt x="16" y="7"/>
                    <a:pt x="14" y="9"/>
                    <a:pt x="12" y="11"/>
                  </a:cubicBezTo>
                  <a:cubicBezTo>
                    <a:pt x="10" y="13"/>
                    <a:pt x="8" y="15"/>
                    <a:pt x="7" y="18"/>
                  </a:cubicBezTo>
                  <a:cubicBezTo>
                    <a:pt x="6" y="21"/>
                    <a:pt x="6" y="23"/>
                    <a:pt x="7" y="26"/>
                  </a:cubicBezTo>
                  <a:cubicBezTo>
                    <a:pt x="8" y="29"/>
                    <a:pt x="9" y="32"/>
                    <a:pt x="12" y="34"/>
                  </a:cubicBezTo>
                  <a:cubicBezTo>
                    <a:pt x="39" y="61"/>
                    <a:pt x="39" y="61"/>
                    <a:pt x="39" y="61"/>
                  </a:cubicBezTo>
                  <a:cubicBezTo>
                    <a:pt x="65" y="34"/>
                    <a:pt x="65" y="34"/>
                    <a:pt x="65" y="34"/>
                  </a:cubicBezTo>
                  <a:cubicBezTo>
                    <a:pt x="66" y="34"/>
                    <a:pt x="66" y="34"/>
                    <a:pt x="66" y="34"/>
                  </a:cubicBezTo>
                  <a:cubicBezTo>
                    <a:pt x="68" y="32"/>
                    <a:pt x="70" y="29"/>
                    <a:pt x="70" y="26"/>
                  </a:cubicBezTo>
                  <a:cubicBezTo>
                    <a:pt x="71" y="23"/>
                    <a:pt x="71" y="21"/>
                    <a:pt x="70" y="18"/>
                  </a:cubicBezTo>
                  <a:cubicBezTo>
                    <a:pt x="70" y="18"/>
                    <a:pt x="70" y="18"/>
                    <a:pt x="70" y="18"/>
                  </a:cubicBezTo>
                  <a:cubicBezTo>
                    <a:pt x="69" y="15"/>
                    <a:pt x="68" y="13"/>
                    <a:pt x="66" y="11"/>
                  </a:cubicBezTo>
                  <a:cubicBezTo>
                    <a:pt x="64" y="9"/>
                    <a:pt x="61" y="7"/>
                    <a:pt x="58" y="6"/>
                  </a:cubicBezTo>
                  <a:cubicBezTo>
                    <a:pt x="55" y="5"/>
                    <a:pt x="52" y="5"/>
                    <a:pt x="50" y="6"/>
                  </a:cubicBezTo>
                  <a:cubicBezTo>
                    <a:pt x="47" y="7"/>
                    <a:pt x="44" y="8"/>
                    <a:pt x="42" y="10"/>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grpSp>
      <p:grpSp>
        <p:nvGrpSpPr>
          <p:cNvPr id="17" name="组合 16">
            <a:extLst>
              <a:ext uri="{FF2B5EF4-FFF2-40B4-BE49-F238E27FC236}">
                <a16:creationId xmlns:a16="http://schemas.microsoft.com/office/drawing/2014/main" id="{85886D47-D130-4A78-BA98-CDE34982B926}"/>
              </a:ext>
            </a:extLst>
          </p:cNvPr>
          <p:cNvGrpSpPr/>
          <p:nvPr/>
        </p:nvGrpSpPr>
        <p:grpSpPr>
          <a:xfrm>
            <a:off x="3765845" y="2048065"/>
            <a:ext cx="651933" cy="658283"/>
            <a:chOff x="7380288" y="1709738"/>
            <a:chExt cx="488950" cy="493712"/>
          </a:xfrm>
        </p:grpSpPr>
        <p:sp>
          <p:nvSpPr>
            <p:cNvPr id="18" name="Oval 35">
              <a:extLst>
                <a:ext uri="{FF2B5EF4-FFF2-40B4-BE49-F238E27FC236}">
                  <a16:creationId xmlns:a16="http://schemas.microsoft.com/office/drawing/2014/main" id="{029CB3C2-E68F-4C39-BFE4-2FBF098541D7}"/>
                </a:ext>
              </a:extLst>
            </p:cNvPr>
            <p:cNvSpPr>
              <a:spLocks noChangeArrowheads="1"/>
            </p:cNvSpPr>
            <p:nvPr/>
          </p:nvSpPr>
          <p:spPr bwMode="auto">
            <a:xfrm>
              <a:off x="7380288" y="1709738"/>
              <a:ext cx="488950" cy="493712"/>
            </a:xfrm>
            <a:prstGeom prst="ellipse">
              <a:avLst/>
            </a:prstGeom>
            <a:solidFill>
              <a:srgbClr val="C30F0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sp>
          <p:nvSpPr>
            <p:cNvPr id="19" name="Freeform 51">
              <a:extLst>
                <a:ext uri="{FF2B5EF4-FFF2-40B4-BE49-F238E27FC236}">
                  <a16:creationId xmlns:a16="http://schemas.microsoft.com/office/drawing/2014/main" id="{88DB365D-D3B1-4E78-9F1F-36FAF8243F5E}"/>
                </a:ext>
              </a:extLst>
            </p:cNvPr>
            <p:cNvSpPr>
              <a:spLocks noEditPoints="1"/>
            </p:cNvSpPr>
            <p:nvPr/>
          </p:nvSpPr>
          <p:spPr bwMode="auto">
            <a:xfrm>
              <a:off x="7504113" y="1827213"/>
              <a:ext cx="241300" cy="230187"/>
            </a:xfrm>
            <a:custGeom>
              <a:gdLst>
                <a:gd fmla="*/ 22 w 76" name="T0"/>
                <a:gd fmla="*/ 59 h 72" name="T1"/>
                <a:gd fmla="*/ 65 w 76" name="T2"/>
                <a:gd fmla="*/ 58 h 72" name="T3"/>
                <a:gd fmla="*/ 65 w 76" name="T4"/>
                <a:gd fmla="*/ 61 h 72" name="T5"/>
                <a:gd fmla="*/ 23 w 76" name="T6"/>
                <a:gd fmla="*/ 10 h 72" name="T7"/>
                <a:gd fmla="*/ 22 w 76" name="T8"/>
                <a:gd fmla="*/ 12 h 72" name="T9"/>
                <a:gd fmla="*/ 22 w 76" name="T10"/>
                <a:gd fmla="*/ 24 h 72" name="T11"/>
                <a:gd fmla="*/ 23 w 76" name="T12"/>
                <a:gd fmla="*/ 26 h 72" name="T13"/>
                <a:gd fmla="*/ 65 w 76" name="T14"/>
                <a:gd fmla="*/ 26 h 72" name="T15"/>
                <a:gd fmla="*/ 67 w 76" name="T16"/>
                <a:gd fmla="*/ 12 h 72" name="T17"/>
                <a:gd fmla="*/ 65 w 76" name="T18"/>
                <a:gd fmla="*/ 10 h 72" name="T19"/>
                <a:gd fmla="*/ 25 w 76" name="T20"/>
                <a:gd fmla="*/ 22 h 72" name="T21"/>
                <a:gd fmla="*/ 25 w 76" name="T22"/>
                <a:gd fmla="*/ 14 h 72" name="T23"/>
                <a:gd fmla="*/ 63 w 76" name="T24"/>
                <a:gd fmla="*/ 22 h 72" name="T25"/>
                <a:gd fmla="*/ 12 w 76" name="T26"/>
                <a:gd fmla="*/ 22 h 72" name="T27"/>
                <a:gd fmla="*/ 6 w 76" name="T28"/>
                <a:gd fmla="*/ 22 h 72" name="T29"/>
                <a:gd fmla="*/ 12 w 76" name="T30"/>
                <a:gd fmla="*/ 63 h 72" name="T31"/>
                <a:gd fmla="*/ 9 w 76" name="T32"/>
                <a:gd fmla="*/ 72 h 72" name="T33"/>
                <a:gd fmla="*/ 3 w 76" name="T34"/>
                <a:gd fmla="*/ 69 h 72" name="T35"/>
                <a:gd fmla="*/ 0 w 76" name="T36"/>
                <a:gd fmla="*/ 63 h 72" name="T37"/>
                <a:gd fmla="*/ 0 w 76" name="T38"/>
                <a:gd fmla="*/ 19 h 72" name="T39"/>
                <a:gd fmla="*/ 12 w 76" name="T40"/>
                <a:gd fmla="*/ 16 h 72" name="T41"/>
                <a:gd fmla="*/ 15 w 76" name="T42"/>
                <a:gd fmla="*/ 0 h 72" name="T43"/>
                <a:gd fmla="*/ 73 w 76" name="T44"/>
                <a:gd fmla="*/ 0 h 72" name="T45"/>
                <a:gd fmla="*/ 76 w 76" name="T46"/>
                <a:gd fmla="*/ 3 h 72" name="T47"/>
                <a:gd fmla="*/ 73 w 76" name="T48"/>
                <a:gd fmla="*/ 69 h 72" name="T49"/>
                <a:gd fmla="*/ 73 w 76" name="T50"/>
                <a:gd fmla="*/ 69 h 72" name="T51"/>
                <a:gd fmla="*/ 9 w 76" name="T52"/>
                <a:gd fmla="*/ 72 h 72" name="T53"/>
                <a:gd fmla="*/ 9 w 76" name="T54"/>
                <a:gd fmla="*/ 72 h 72" name="T55"/>
                <a:gd fmla="*/ 70 w 76" name="T56"/>
                <a:gd fmla="*/ 63 h 72" name="T57"/>
                <a:gd fmla="*/ 18 w 76" name="T58"/>
                <a:gd fmla="*/ 6 h 72" name="T59"/>
                <a:gd fmla="*/ 17 w 76" name="T60"/>
                <a:gd fmla="*/ 66 h 72" name="T61"/>
                <a:gd fmla="*/ 69 w 76" name="T62"/>
                <a:gd fmla="*/ 65 h 72" name="T63"/>
                <a:gd fmla="*/ 70 w 76" name="T64"/>
                <a:gd fmla="*/ 63 h 72" name="T65"/>
                <a:gd fmla="*/ 46 w 76" name="T66"/>
                <a:gd fmla="*/ 30 h 72" name="T67"/>
                <a:gd fmla="*/ 65 w 76" name="T68"/>
                <a:gd fmla="*/ 30 h 72" name="T69"/>
                <a:gd fmla="*/ 67 w 76" name="T70"/>
                <a:gd fmla="*/ 31 h 72" name="T71"/>
                <a:gd fmla="*/ 65 w 76" name="T72"/>
                <a:gd fmla="*/ 42 h 72" name="T73"/>
                <a:gd fmla="*/ 46 w 76" name="T74"/>
                <a:gd fmla="*/ 42 h 72" name="T75"/>
                <a:gd fmla="*/ 44 w 76" name="T76"/>
                <a:gd fmla="*/ 41 h 72" name="T77"/>
                <a:gd fmla="*/ 46 w 76" name="T78"/>
                <a:gd fmla="*/ 30 h 72" name="T79"/>
                <a:gd fmla="*/ 63 w 76" name="T80"/>
                <a:gd fmla="*/ 33 h 72" name="T81"/>
                <a:gd fmla="*/ 48 w 76" name="T82"/>
                <a:gd fmla="*/ 39 h 72" name="T83"/>
                <a:gd fmla="*/ 63 w 76" name="T84"/>
                <a:gd fmla="*/ 33 h 72" name="T85"/>
                <a:gd fmla="*/ 23 w 76" name="T86"/>
                <a:gd fmla="*/ 33 h 72" name="T87"/>
                <a:gd fmla="*/ 23 w 76" name="T88"/>
                <a:gd fmla="*/ 30 h 72" name="T89"/>
                <a:gd fmla="*/ 42 w 76" name="T90"/>
                <a:gd fmla="*/ 31 h 72" name="T91"/>
                <a:gd fmla="*/ 23 w 76" name="T92"/>
                <a:gd fmla="*/ 33 h 72" name="T93"/>
                <a:gd fmla="*/ 23 w 76" name="T94"/>
                <a:gd fmla="*/ 42 h 72" name="T95"/>
                <a:gd fmla="*/ 23 w 76" name="T96"/>
                <a:gd fmla="*/ 39 h 72" name="T97"/>
                <a:gd fmla="*/ 42 w 76" name="T98"/>
                <a:gd fmla="*/ 41 h 72" name="T99"/>
                <a:gd fmla="*/ 23 w 76" name="T100"/>
                <a:gd fmla="*/ 42 h 72" name="T101"/>
                <a:gd fmla="*/ 23 w 76" name="T102"/>
                <a:gd fmla="*/ 52 h 72" name="T103"/>
                <a:gd fmla="*/ 23 w 76" name="T104"/>
                <a:gd fmla="*/ 48 h 72" name="T105"/>
                <a:gd fmla="*/ 67 w 76" name="T106"/>
                <a:gd fmla="*/ 50 h 72" name="T107"/>
                <a:gd fmla="*/ 23 w 76" name="T108"/>
                <a:gd fmla="*/ 52 h 72"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72" w="76">
                  <a:moveTo>
                    <a:pt x="23" y="61"/>
                  </a:moveTo>
                  <a:cubicBezTo>
                    <a:pt x="22" y="61"/>
                    <a:pt x="22" y="60"/>
                    <a:pt x="22" y="59"/>
                  </a:cubicBezTo>
                  <a:cubicBezTo>
                    <a:pt x="22" y="58"/>
                    <a:pt x="22" y="58"/>
                    <a:pt x="23" y="58"/>
                  </a:cubicBezTo>
                  <a:cubicBezTo>
                    <a:pt x="65" y="58"/>
                    <a:pt x="65" y="58"/>
                    <a:pt x="65" y="58"/>
                  </a:cubicBezTo>
                  <a:cubicBezTo>
                    <a:pt x="66" y="58"/>
                    <a:pt x="67" y="58"/>
                    <a:pt x="67" y="59"/>
                  </a:cubicBezTo>
                  <a:cubicBezTo>
                    <a:pt x="67" y="60"/>
                    <a:pt x="66" y="61"/>
                    <a:pt x="65" y="61"/>
                  </a:cubicBezTo>
                  <a:cubicBezTo>
                    <a:pt x="23" y="61"/>
                    <a:pt x="23" y="61"/>
                    <a:pt x="23" y="61"/>
                  </a:cubicBezTo>
                  <a:close/>
                  <a:moveTo>
                    <a:pt x="23" y="10"/>
                  </a:moveTo>
                  <a:cubicBezTo>
                    <a:pt x="23" y="10"/>
                    <a:pt x="23" y="10"/>
                    <a:pt x="23" y="10"/>
                  </a:cubicBezTo>
                  <a:cubicBezTo>
                    <a:pt x="22" y="10"/>
                    <a:pt x="22" y="11"/>
                    <a:pt x="22" y="12"/>
                  </a:cubicBezTo>
                  <a:cubicBezTo>
                    <a:pt x="22" y="12"/>
                    <a:pt x="22" y="12"/>
                    <a:pt x="22" y="12"/>
                  </a:cubicBezTo>
                  <a:cubicBezTo>
                    <a:pt x="22" y="24"/>
                    <a:pt x="22" y="24"/>
                    <a:pt x="22" y="24"/>
                  </a:cubicBezTo>
                  <a:cubicBezTo>
                    <a:pt x="22" y="25"/>
                    <a:pt x="22" y="26"/>
                    <a:pt x="23" y="26"/>
                  </a:cubicBezTo>
                  <a:cubicBezTo>
                    <a:pt x="23" y="26"/>
                    <a:pt x="23" y="26"/>
                    <a:pt x="23" y="26"/>
                  </a:cubicBezTo>
                  <a:cubicBezTo>
                    <a:pt x="65" y="26"/>
                    <a:pt x="65" y="26"/>
                    <a:pt x="65" y="26"/>
                  </a:cubicBezTo>
                  <a:cubicBezTo>
                    <a:pt x="65" y="26"/>
                    <a:pt x="65" y="26"/>
                    <a:pt x="65" y="26"/>
                  </a:cubicBezTo>
                  <a:cubicBezTo>
                    <a:pt x="66" y="26"/>
                    <a:pt x="67" y="25"/>
                    <a:pt x="67" y="24"/>
                  </a:cubicBezTo>
                  <a:cubicBezTo>
                    <a:pt x="67" y="12"/>
                    <a:pt x="67" y="12"/>
                    <a:pt x="67" y="12"/>
                  </a:cubicBezTo>
                  <a:cubicBezTo>
                    <a:pt x="67" y="12"/>
                    <a:pt x="67" y="12"/>
                    <a:pt x="67" y="12"/>
                  </a:cubicBezTo>
                  <a:cubicBezTo>
                    <a:pt x="67" y="11"/>
                    <a:pt x="66" y="10"/>
                    <a:pt x="65" y="10"/>
                  </a:cubicBezTo>
                  <a:cubicBezTo>
                    <a:pt x="23" y="10"/>
                    <a:pt x="23" y="10"/>
                    <a:pt x="23" y="10"/>
                  </a:cubicBezTo>
                  <a:close/>
                  <a:moveTo>
                    <a:pt x="25" y="22"/>
                  </a:moveTo>
                  <a:cubicBezTo>
                    <a:pt x="25" y="22"/>
                    <a:pt x="25" y="22"/>
                    <a:pt x="25" y="22"/>
                  </a:cubicBezTo>
                  <a:cubicBezTo>
                    <a:pt x="25" y="14"/>
                    <a:pt x="25" y="14"/>
                    <a:pt x="25" y="14"/>
                  </a:cubicBezTo>
                  <a:cubicBezTo>
                    <a:pt x="63" y="14"/>
                    <a:pt x="63" y="14"/>
                    <a:pt x="63" y="14"/>
                  </a:cubicBezTo>
                  <a:cubicBezTo>
                    <a:pt x="63" y="22"/>
                    <a:pt x="63" y="22"/>
                    <a:pt x="63" y="22"/>
                  </a:cubicBezTo>
                  <a:cubicBezTo>
                    <a:pt x="25" y="22"/>
                    <a:pt x="25" y="22"/>
                    <a:pt x="25" y="22"/>
                  </a:cubicBezTo>
                  <a:close/>
                  <a:moveTo>
                    <a:pt x="12" y="22"/>
                  </a:moveTo>
                  <a:cubicBezTo>
                    <a:pt x="12" y="22"/>
                    <a:pt x="12" y="22"/>
                    <a:pt x="12" y="22"/>
                  </a:cubicBezTo>
                  <a:cubicBezTo>
                    <a:pt x="6" y="22"/>
                    <a:pt x="6" y="22"/>
                    <a:pt x="6" y="22"/>
                  </a:cubicBezTo>
                  <a:cubicBezTo>
                    <a:pt x="6" y="63"/>
                    <a:pt x="6" y="63"/>
                    <a:pt x="6" y="63"/>
                  </a:cubicBezTo>
                  <a:cubicBezTo>
                    <a:pt x="6" y="67"/>
                    <a:pt x="12" y="67"/>
                    <a:pt x="12" y="63"/>
                  </a:cubicBezTo>
                  <a:cubicBezTo>
                    <a:pt x="12" y="22"/>
                    <a:pt x="12" y="22"/>
                    <a:pt x="12" y="22"/>
                  </a:cubicBezTo>
                  <a:close/>
                  <a:moveTo>
                    <a:pt x="9" y="72"/>
                  </a:moveTo>
                  <a:cubicBezTo>
                    <a:pt x="9" y="72"/>
                    <a:pt x="9" y="72"/>
                    <a:pt x="9" y="72"/>
                  </a:cubicBezTo>
                  <a:cubicBezTo>
                    <a:pt x="7" y="72"/>
                    <a:pt x="4" y="71"/>
                    <a:pt x="3" y="69"/>
                  </a:cubicBezTo>
                  <a:cubicBezTo>
                    <a:pt x="3" y="69"/>
                    <a:pt x="3" y="69"/>
                    <a:pt x="3" y="69"/>
                  </a:cubicBezTo>
                  <a:cubicBezTo>
                    <a:pt x="1" y="68"/>
                    <a:pt x="0" y="65"/>
                    <a:pt x="0" y="63"/>
                  </a:cubicBezTo>
                  <a:cubicBezTo>
                    <a:pt x="0" y="19"/>
                    <a:pt x="0" y="19"/>
                    <a:pt x="0" y="19"/>
                  </a:cubicBezTo>
                  <a:cubicBezTo>
                    <a:pt x="0" y="19"/>
                    <a:pt x="0" y="19"/>
                    <a:pt x="0" y="19"/>
                  </a:cubicBezTo>
                  <a:cubicBezTo>
                    <a:pt x="0" y="17"/>
                    <a:pt x="1" y="16"/>
                    <a:pt x="3" y="16"/>
                  </a:cubicBezTo>
                  <a:cubicBezTo>
                    <a:pt x="12" y="16"/>
                    <a:pt x="12" y="16"/>
                    <a:pt x="12" y="16"/>
                  </a:cubicBezTo>
                  <a:cubicBezTo>
                    <a:pt x="12" y="3"/>
                    <a:pt x="12" y="3"/>
                    <a:pt x="12" y="3"/>
                  </a:cubicBezTo>
                  <a:cubicBezTo>
                    <a:pt x="12" y="1"/>
                    <a:pt x="14" y="0"/>
                    <a:pt x="15" y="0"/>
                  </a:cubicBezTo>
                  <a:cubicBezTo>
                    <a:pt x="15" y="0"/>
                    <a:pt x="15" y="0"/>
                    <a:pt x="15" y="0"/>
                  </a:cubicBezTo>
                  <a:cubicBezTo>
                    <a:pt x="73" y="0"/>
                    <a:pt x="73" y="0"/>
                    <a:pt x="73" y="0"/>
                  </a:cubicBezTo>
                  <a:cubicBezTo>
                    <a:pt x="75" y="0"/>
                    <a:pt x="76" y="1"/>
                    <a:pt x="76" y="3"/>
                  </a:cubicBezTo>
                  <a:cubicBezTo>
                    <a:pt x="76" y="3"/>
                    <a:pt x="76" y="3"/>
                    <a:pt x="76" y="3"/>
                  </a:cubicBezTo>
                  <a:cubicBezTo>
                    <a:pt x="76" y="63"/>
                    <a:pt x="76" y="63"/>
                    <a:pt x="76" y="63"/>
                  </a:cubicBezTo>
                  <a:cubicBezTo>
                    <a:pt x="76" y="65"/>
                    <a:pt x="75" y="68"/>
                    <a:pt x="73" y="69"/>
                  </a:cubicBezTo>
                  <a:cubicBezTo>
                    <a:pt x="73" y="69"/>
                    <a:pt x="73" y="69"/>
                    <a:pt x="73" y="69"/>
                  </a:cubicBezTo>
                  <a:cubicBezTo>
                    <a:pt x="73" y="69"/>
                    <a:pt x="73" y="69"/>
                    <a:pt x="73" y="69"/>
                  </a:cubicBezTo>
                  <a:cubicBezTo>
                    <a:pt x="72" y="71"/>
                    <a:pt x="69" y="72"/>
                    <a:pt x="67" y="72"/>
                  </a:cubicBezTo>
                  <a:cubicBezTo>
                    <a:pt x="9" y="72"/>
                    <a:pt x="9" y="72"/>
                    <a:pt x="9" y="72"/>
                  </a:cubicBezTo>
                  <a:cubicBezTo>
                    <a:pt x="9" y="72"/>
                    <a:pt x="9" y="72"/>
                    <a:pt x="9" y="72"/>
                  </a:cubicBezTo>
                  <a:cubicBezTo>
                    <a:pt x="9" y="72"/>
                    <a:pt x="9" y="72"/>
                    <a:pt x="9" y="72"/>
                  </a:cubicBezTo>
                  <a:close/>
                  <a:moveTo>
                    <a:pt x="70" y="63"/>
                  </a:moveTo>
                  <a:cubicBezTo>
                    <a:pt x="70" y="63"/>
                    <a:pt x="70" y="63"/>
                    <a:pt x="70" y="63"/>
                  </a:cubicBezTo>
                  <a:cubicBezTo>
                    <a:pt x="70" y="6"/>
                    <a:pt x="70" y="6"/>
                    <a:pt x="70" y="6"/>
                  </a:cubicBezTo>
                  <a:cubicBezTo>
                    <a:pt x="18" y="6"/>
                    <a:pt x="18" y="6"/>
                    <a:pt x="18" y="6"/>
                  </a:cubicBezTo>
                  <a:cubicBezTo>
                    <a:pt x="18" y="25"/>
                    <a:pt x="18" y="44"/>
                    <a:pt x="18" y="63"/>
                  </a:cubicBezTo>
                  <a:cubicBezTo>
                    <a:pt x="18" y="64"/>
                    <a:pt x="18" y="65"/>
                    <a:pt x="17" y="66"/>
                  </a:cubicBezTo>
                  <a:cubicBezTo>
                    <a:pt x="67" y="66"/>
                    <a:pt x="67" y="66"/>
                    <a:pt x="67" y="66"/>
                  </a:cubicBezTo>
                  <a:cubicBezTo>
                    <a:pt x="68" y="66"/>
                    <a:pt x="69" y="66"/>
                    <a:pt x="69" y="65"/>
                  </a:cubicBezTo>
                  <a:cubicBezTo>
                    <a:pt x="69" y="65"/>
                    <a:pt x="69" y="65"/>
                    <a:pt x="69" y="65"/>
                  </a:cubicBezTo>
                  <a:cubicBezTo>
                    <a:pt x="70" y="64"/>
                    <a:pt x="70" y="64"/>
                    <a:pt x="70" y="63"/>
                  </a:cubicBezTo>
                  <a:close/>
                  <a:moveTo>
                    <a:pt x="46" y="30"/>
                  </a:moveTo>
                  <a:cubicBezTo>
                    <a:pt x="46" y="30"/>
                    <a:pt x="46" y="30"/>
                    <a:pt x="46" y="30"/>
                  </a:cubicBezTo>
                  <a:cubicBezTo>
                    <a:pt x="46" y="30"/>
                    <a:pt x="46" y="30"/>
                    <a:pt x="46" y="30"/>
                  </a:cubicBezTo>
                  <a:cubicBezTo>
                    <a:pt x="65" y="30"/>
                    <a:pt x="65" y="30"/>
                    <a:pt x="65" y="30"/>
                  </a:cubicBezTo>
                  <a:cubicBezTo>
                    <a:pt x="66" y="30"/>
                    <a:pt x="67" y="30"/>
                    <a:pt x="67" y="31"/>
                  </a:cubicBezTo>
                  <a:cubicBezTo>
                    <a:pt x="67" y="31"/>
                    <a:pt x="67" y="31"/>
                    <a:pt x="67" y="31"/>
                  </a:cubicBezTo>
                  <a:cubicBezTo>
                    <a:pt x="67" y="41"/>
                    <a:pt x="67" y="41"/>
                    <a:pt x="67" y="41"/>
                  </a:cubicBezTo>
                  <a:cubicBezTo>
                    <a:pt x="67" y="42"/>
                    <a:pt x="66" y="42"/>
                    <a:pt x="65" y="42"/>
                  </a:cubicBezTo>
                  <a:cubicBezTo>
                    <a:pt x="65" y="42"/>
                    <a:pt x="65" y="42"/>
                    <a:pt x="65" y="42"/>
                  </a:cubicBezTo>
                  <a:cubicBezTo>
                    <a:pt x="46" y="42"/>
                    <a:pt x="46" y="42"/>
                    <a:pt x="46" y="42"/>
                  </a:cubicBezTo>
                  <a:cubicBezTo>
                    <a:pt x="45" y="42"/>
                    <a:pt x="44" y="42"/>
                    <a:pt x="44" y="41"/>
                  </a:cubicBezTo>
                  <a:cubicBezTo>
                    <a:pt x="44" y="41"/>
                    <a:pt x="44" y="41"/>
                    <a:pt x="44" y="41"/>
                  </a:cubicBezTo>
                  <a:cubicBezTo>
                    <a:pt x="44" y="31"/>
                    <a:pt x="44" y="31"/>
                    <a:pt x="44" y="31"/>
                  </a:cubicBezTo>
                  <a:cubicBezTo>
                    <a:pt x="44" y="30"/>
                    <a:pt x="45" y="30"/>
                    <a:pt x="46" y="30"/>
                  </a:cubicBezTo>
                  <a:close/>
                  <a:moveTo>
                    <a:pt x="63" y="33"/>
                  </a:moveTo>
                  <a:cubicBezTo>
                    <a:pt x="63" y="33"/>
                    <a:pt x="63" y="33"/>
                    <a:pt x="63" y="33"/>
                  </a:cubicBezTo>
                  <a:cubicBezTo>
                    <a:pt x="48" y="33"/>
                    <a:pt x="48" y="33"/>
                    <a:pt x="48" y="33"/>
                  </a:cubicBezTo>
                  <a:cubicBezTo>
                    <a:pt x="48" y="39"/>
                    <a:pt x="48" y="39"/>
                    <a:pt x="48" y="39"/>
                  </a:cubicBezTo>
                  <a:cubicBezTo>
                    <a:pt x="63" y="39"/>
                    <a:pt x="63" y="39"/>
                    <a:pt x="63" y="39"/>
                  </a:cubicBezTo>
                  <a:cubicBezTo>
                    <a:pt x="63" y="33"/>
                    <a:pt x="63" y="33"/>
                    <a:pt x="63" y="33"/>
                  </a:cubicBezTo>
                  <a:close/>
                  <a:moveTo>
                    <a:pt x="23" y="33"/>
                  </a:moveTo>
                  <a:cubicBezTo>
                    <a:pt x="23" y="33"/>
                    <a:pt x="23" y="33"/>
                    <a:pt x="23" y="33"/>
                  </a:cubicBezTo>
                  <a:cubicBezTo>
                    <a:pt x="22" y="33"/>
                    <a:pt x="22" y="32"/>
                    <a:pt x="22" y="31"/>
                  </a:cubicBezTo>
                  <a:cubicBezTo>
                    <a:pt x="22" y="30"/>
                    <a:pt x="22" y="30"/>
                    <a:pt x="23" y="30"/>
                  </a:cubicBezTo>
                  <a:cubicBezTo>
                    <a:pt x="40" y="30"/>
                    <a:pt x="40" y="30"/>
                    <a:pt x="40" y="30"/>
                  </a:cubicBezTo>
                  <a:cubicBezTo>
                    <a:pt x="41" y="30"/>
                    <a:pt x="42" y="30"/>
                    <a:pt x="42" y="31"/>
                  </a:cubicBezTo>
                  <a:cubicBezTo>
                    <a:pt x="42" y="32"/>
                    <a:pt x="41" y="33"/>
                    <a:pt x="40" y="33"/>
                  </a:cubicBezTo>
                  <a:cubicBezTo>
                    <a:pt x="23" y="33"/>
                    <a:pt x="23" y="33"/>
                    <a:pt x="23" y="33"/>
                  </a:cubicBezTo>
                  <a:close/>
                  <a:moveTo>
                    <a:pt x="23" y="42"/>
                  </a:moveTo>
                  <a:cubicBezTo>
                    <a:pt x="23" y="42"/>
                    <a:pt x="23" y="42"/>
                    <a:pt x="23" y="42"/>
                  </a:cubicBezTo>
                  <a:cubicBezTo>
                    <a:pt x="22" y="42"/>
                    <a:pt x="22" y="42"/>
                    <a:pt x="22" y="41"/>
                  </a:cubicBezTo>
                  <a:cubicBezTo>
                    <a:pt x="22" y="40"/>
                    <a:pt x="22" y="39"/>
                    <a:pt x="23" y="39"/>
                  </a:cubicBezTo>
                  <a:cubicBezTo>
                    <a:pt x="40" y="39"/>
                    <a:pt x="40" y="39"/>
                    <a:pt x="40" y="39"/>
                  </a:cubicBezTo>
                  <a:cubicBezTo>
                    <a:pt x="41" y="39"/>
                    <a:pt x="42" y="40"/>
                    <a:pt x="42" y="41"/>
                  </a:cubicBezTo>
                  <a:cubicBezTo>
                    <a:pt x="42" y="42"/>
                    <a:pt x="41" y="42"/>
                    <a:pt x="40" y="42"/>
                  </a:cubicBezTo>
                  <a:cubicBezTo>
                    <a:pt x="23" y="42"/>
                    <a:pt x="23" y="42"/>
                    <a:pt x="23" y="42"/>
                  </a:cubicBezTo>
                  <a:close/>
                  <a:moveTo>
                    <a:pt x="23" y="52"/>
                  </a:moveTo>
                  <a:cubicBezTo>
                    <a:pt x="23" y="52"/>
                    <a:pt x="23" y="52"/>
                    <a:pt x="23" y="52"/>
                  </a:cubicBezTo>
                  <a:cubicBezTo>
                    <a:pt x="22" y="52"/>
                    <a:pt x="22" y="51"/>
                    <a:pt x="22" y="50"/>
                  </a:cubicBezTo>
                  <a:cubicBezTo>
                    <a:pt x="22" y="49"/>
                    <a:pt x="22" y="48"/>
                    <a:pt x="23" y="48"/>
                  </a:cubicBezTo>
                  <a:cubicBezTo>
                    <a:pt x="65" y="48"/>
                    <a:pt x="65" y="48"/>
                    <a:pt x="65" y="48"/>
                  </a:cubicBezTo>
                  <a:cubicBezTo>
                    <a:pt x="66" y="48"/>
                    <a:pt x="67" y="49"/>
                    <a:pt x="67" y="50"/>
                  </a:cubicBezTo>
                  <a:cubicBezTo>
                    <a:pt x="67" y="51"/>
                    <a:pt x="66" y="52"/>
                    <a:pt x="65" y="52"/>
                  </a:cubicBezTo>
                  <a:cubicBezTo>
                    <a:pt x="23" y="52"/>
                    <a:pt x="23" y="52"/>
                    <a:pt x="23" y="5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sz="2400">
                <a:solidFill>
                  <a:schemeClr val="tx1">
                    <a:lumMod val="75000"/>
                    <a:lumOff val="25000"/>
                  </a:schemeClr>
                </a:solidFill>
                <a:cs typeface="+mn-ea"/>
                <a:sym typeface="+mn-lt"/>
              </a:endParaRPr>
            </a:p>
          </p:txBody>
        </p:sp>
      </p:grpSp>
      <p:sp>
        <p:nvSpPr>
          <p:cNvPr id="20" name="标题 3">
            <a:extLst>
              <a:ext uri="{FF2B5EF4-FFF2-40B4-BE49-F238E27FC236}">
                <a16:creationId xmlns:a16="http://schemas.microsoft.com/office/drawing/2014/main" id="{B0934B79-9C15-47D7-802C-CBC74DC0B1FB}"/>
              </a:ext>
            </a:extLst>
          </p:cNvPr>
          <p:cNvSpPr>
            <a:spLocks noGrp="1"/>
          </p:cNvSpPr>
          <p:nvPr>
            <p:ph type="title"/>
          </p:nvPr>
        </p:nvSpPr>
        <p:spPr>
          <a:xfrm>
            <a:off x="4113147" y="532521"/>
            <a:ext cx="3862410" cy="442209"/>
          </a:xfrm>
        </p:spPr>
        <p:txBody>
          <a:bodyPr>
            <a:noAutofit/>
          </a:bodyPr>
          <a:lstStyle/>
          <a:p>
            <a:pPr algn="dist">
              <a:lnSpc>
                <a:spcPct val="100000"/>
              </a:lnSpc>
              <a:spcBef>
                <a:spcPct val="0"/>
              </a:spcBef>
            </a:pPr>
            <a:r>
              <a:rPr altLang="en-US" lang="zh-CN" sz="2800">
                <a:latin typeface="+mn-lt"/>
                <a:ea typeface="+mn-ea"/>
                <a:cs typeface="+mn-ea"/>
                <a:sym typeface="+mn-lt"/>
              </a:rPr>
              <a:t>什么是安全生产月</a:t>
            </a:r>
          </a:p>
        </p:txBody>
      </p:sp>
    </p:spTree>
    <p:extLst>
      <p:ext uri="{BB962C8B-B14F-4D97-AF65-F5344CB8AC3E}">
        <p14:creationId val="3231464905"/>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6"/>
                                        </p:tgtEl>
                                        <p:attrNameLst>
                                          <p:attrName>style.visibility</p:attrName>
                                        </p:attrNameLst>
                                      </p:cBhvr>
                                      <p:to>
                                        <p:strVal val="visible"/>
                                      </p:to>
                                    </p:set>
                                    <p:animEffect filter="wipe(left)" transition="in">
                                      <p:cBhvr>
                                        <p:cTn dur="500" id="7"/>
                                        <p:tgtEl>
                                          <p:spTgt spid="6"/>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10"/>
                                        </p:tgtEl>
                                        <p:attrNameLst>
                                          <p:attrName>style.visibility</p:attrName>
                                        </p:attrNameLst>
                                      </p:cBhvr>
                                      <p:to>
                                        <p:strVal val="visible"/>
                                      </p:to>
                                    </p:set>
                                    <p:animEffect filter="wipe(left)" transition="in">
                                      <p:cBhvr>
                                        <p:cTn dur="500" id="10"/>
                                        <p:tgtEl>
                                          <p:spTgt spid="10"/>
                                        </p:tgtEl>
                                      </p:cBhvr>
                                    </p:animEffect>
                                  </p:childTnLst>
                                </p:cTn>
                              </p:par>
                              <p:par>
                                <p:cTn fill="hold" id="11" nodeType="withEffect" presetClass="entr" presetID="22" presetSubtype="8">
                                  <p:stCondLst>
                                    <p:cond delay="0"/>
                                  </p:stCondLst>
                                  <p:childTnLst>
                                    <p:set>
                                      <p:cBhvr>
                                        <p:cTn dur="1" fill="hold" id="12">
                                          <p:stCondLst>
                                            <p:cond delay="0"/>
                                          </p:stCondLst>
                                        </p:cTn>
                                        <p:tgtEl>
                                          <p:spTgt spid="17"/>
                                        </p:tgtEl>
                                        <p:attrNameLst>
                                          <p:attrName>style.visibility</p:attrName>
                                        </p:attrNameLst>
                                      </p:cBhvr>
                                      <p:to>
                                        <p:strVal val="visible"/>
                                      </p:to>
                                    </p:set>
                                    <p:animEffect filter="wipe(left)" transition="in">
                                      <p:cBhvr>
                                        <p:cTn dur="500" id="13"/>
                                        <p:tgtEl>
                                          <p:spTgt spid="17"/>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2" presetSubtype="1">
                                  <p:stCondLst>
                                    <p:cond delay="0"/>
                                  </p:stCondLst>
                                  <p:childTnLst>
                                    <p:set>
                                      <p:cBhvr>
                                        <p:cTn dur="1" fill="hold" id="17">
                                          <p:stCondLst>
                                            <p:cond delay="0"/>
                                          </p:stCondLst>
                                        </p:cTn>
                                        <p:tgtEl>
                                          <p:spTgt spid="11"/>
                                        </p:tgtEl>
                                        <p:attrNameLst>
                                          <p:attrName>style.visibility</p:attrName>
                                        </p:attrNameLst>
                                      </p:cBhvr>
                                      <p:to>
                                        <p:strVal val="visible"/>
                                      </p:to>
                                    </p:set>
                                    <p:animEffect filter="wipe(up)" transition="in">
                                      <p:cBhvr>
                                        <p:cTn dur="500" id="18"/>
                                        <p:tgtEl>
                                          <p:spTgt spid="11"/>
                                        </p:tgtEl>
                                      </p:cBhvr>
                                    </p:animEffect>
                                  </p:childTnLst>
                                </p:cTn>
                              </p:par>
                            </p:childTnLst>
                          </p:cTn>
                        </p:par>
                        <p:par>
                          <p:cTn fill="hold" id="19" nodeType="afterGroup">
                            <p:stCondLst>
                              <p:cond delay="500"/>
                            </p:stCondLst>
                            <p:childTnLst>
                              <p:par>
                                <p:cTn fill="hold" id="20" nodeType="afterEffect" presetClass="entr" presetID="14" presetSubtype="10">
                                  <p:stCondLst>
                                    <p:cond delay="0"/>
                                  </p:stCondLst>
                                  <p:childTnLst>
                                    <p:set>
                                      <p:cBhvr>
                                        <p:cTn dur="1" fill="hold" id="21">
                                          <p:stCondLst>
                                            <p:cond delay="0"/>
                                          </p:stCondLst>
                                        </p:cTn>
                                        <p:tgtEl>
                                          <p:spTgt spid="14"/>
                                        </p:tgtEl>
                                        <p:attrNameLst>
                                          <p:attrName>style.visibility</p:attrName>
                                        </p:attrNameLst>
                                      </p:cBhvr>
                                      <p:to>
                                        <p:strVal val="visible"/>
                                      </p:to>
                                    </p:set>
                                    <p:animEffect filter="randombar(horizontal)" transition="in">
                                      <p:cBhvr>
                                        <p:cTn dur="500" id="22"/>
                                        <p:tgtEl>
                                          <p:spTgt spid="14"/>
                                        </p:tgtEl>
                                      </p:cBhvr>
                                    </p:animEffect>
                                  </p:childTnLst>
                                </p:cTn>
                              </p:par>
                              <p:par>
                                <p:cTn fill="hold" grpId="0" id="23" nodeType="withEffect" presetClass="entr" presetID="22" presetSubtype="1">
                                  <p:stCondLst>
                                    <p:cond delay="0"/>
                                  </p:stCondLst>
                                  <p:childTnLst>
                                    <p:set>
                                      <p:cBhvr>
                                        <p:cTn dur="1" fill="hold" id="24">
                                          <p:stCondLst>
                                            <p:cond delay="0"/>
                                          </p:stCondLst>
                                        </p:cTn>
                                        <p:tgtEl>
                                          <p:spTgt spid="13"/>
                                        </p:tgtEl>
                                        <p:attrNameLst>
                                          <p:attrName>style.visibility</p:attrName>
                                        </p:attrNameLst>
                                      </p:cBhvr>
                                      <p:to>
                                        <p:strVal val="visible"/>
                                      </p:to>
                                    </p:set>
                                    <p:animEffect filter="wipe(up)" transition="in">
                                      <p:cBhvr>
                                        <p:cTn dur="500" id="25"/>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0"/>
      <p:bldP grpId="0" spid="11"/>
      <p:bldP grpId="0" spid="13"/>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8" name="图片 7">
            <a:extLst>
              <a:ext uri="{FF2B5EF4-FFF2-40B4-BE49-F238E27FC236}">
                <a16:creationId xmlns:a16="http://schemas.microsoft.com/office/drawing/2014/main" id="{ED8191CD-0B06-4591-898F-5E98BF5188FE}"/>
              </a:ext>
            </a:extLst>
          </p:cNvPr>
          <p:cNvPicPr>
            <a:picLocks noChangeAspect="1"/>
          </p:cNvPicPr>
          <p:nvPr/>
        </p:nvPicPr>
        <p:blipFill>
          <a:blip r:embed="rId2">
            <a:extLst>
              <a:ext uri="{28A0092B-C50C-407E-A947-70E740481C1C}">
                <a14:useLocalDpi val="0"/>
              </a:ext>
            </a:extLst>
          </a:blip>
          <a:stretch>
            <a:fillRect/>
          </a:stretch>
        </p:blipFill>
        <p:spPr>
          <a:xfrm>
            <a:off x="0" y="0"/>
            <a:ext cx="12192000" cy="6858000"/>
          </a:xfrm>
          <a:prstGeom prst="rect">
            <a:avLst/>
          </a:prstGeom>
        </p:spPr>
      </p:pic>
      <p:sp>
        <p:nvSpPr>
          <p:cNvPr id="9" name="标题 3">
            <a:extLst>
              <a:ext uri="{FF2B5EF4-FFF2-40B4-BE49-F238E27FC236}">
                <a16:creationId xmlns:a16="http://schemas.microsoft.com/office/drawing/2014/main" id="{9BA1CC11-4D8B-4BBD-A900-72723E2D9A48}"/>
              </a:ext>
            </a:extLst>
          </p:cNvPr>
          <p:cNvSpPr txBox="1"/>
          <p:nvPr/>
        </p:nvSpPr>
        <p:spPr>
          <a:xfrm>
            <a:off x="2633890" y="2435184"/>
            <a:ext cx="6742340" cy="1595945"/>
          </a:xfrm>
          <a:prstGeom prst="rect">
            <a:avLst/>
          </a:prstGeom>
        </p:spPr>
        <p:txBody>
          <a:bodyPr anchor="b" bIns="45720" lIns="91440" rIns="91440" rtlCol="0" tIns="45720" vert="horz">
            <a:normAutofit/>
          </a:bodyPr>
          <a:lstStyle>
            <a:lvl1pPr algn="l" defTabSz="914400" eaLnBrk="1" hangingPunct="1" latinLnBrk="0" rtl="0">
              <a:lnSpc>
                <a:spcPct val="90000"/>
              </a:lnSpc>
              <a:spcBef>
                <a:spcPct val="0"/>
              </a:spcBef>
              <a:buNone/>
              <a:defRPr kern="1200" sz="6000">
                <a:solidFill>
                  <a:schemeClr val="tx1"/>
                </a:solidFill>
                <a:latin typeface="+mj-lt"/>
                <a:ea typeface="+mj-ea"/>
                <a:cs typeface="+mj-cs"/>
              </a:defRPr>
            </a:lvl1pPr>
          </a:lstStyle>
          <a:p>
            <a:pPr algn="ctr">
              <a:lnSpc>
                <a:spcPct val="100000"/>
              </a:lnSpc>
              <a:spcBef>
                <a:spcPct val="0"/>
              </a:spcBef>
            </a:pPr>
            <a:r>
              <a:rPr altLang="en-US" b="1" lang="zh-CN">
                <a:solidFill>
                  <a:srgbClr val="C2191F"/>
                </a:solidFill>
                <a:latin typeface="+mn-lt"/>
                <a:ea typeface="+mn-ea"/>
                <a:cs typeface="+mn-ea"/>
                <a:sym typeface="+mn-lt"/>
              </a:rPr>
              <a:t>安全生产月主要内容</a:t>
            </a:r>
          </a:p>
        </p:txBody>
      </p:sp>
      <p:sp>
        <p:nvSpPr>
          <p:cNvPr id="10" name="文本框 9">
            <a:extLst>
              <a:ext uri="{FF2B5EF4-FFF2-40B4-BE49-F238E27FC236}">
                <a16:creationId xmlns:a16="http://schemas.microsoft.com/office/drawing/2014/main" id="{2105CF23-FA3F-4EE2-A5E3-A7610A5AACB3}"/>
              </a:ext>
            </a:extLst>
          </p:cNvPr>
          <p:cNvSpPr txBox="1"/>
          <p:nvPr/>
        </p:nvSpPr>
        <p:spPr>
          <a:xfrm>
            <a:off x="5300209" y="2216784"/>
            <a:ext cx="1732581" cy="640080"/>
          </a:xfrm>
          <a:prstGeom prst="rect">
            <a:avLst/>
          </a:prstGeom>
          <a:noFill/>
        </p:spPr>
        <p:txBody>
          <a:bodyPr rtlCol="0" wrap="square">
            <a:spAutoFit/>
          </a:bodyPr>
          <a:lstStyle/>
          <a:p>
            <a:pPr algn="ctr"/>
            <a:r>
              <a:rPr altLang="en-US" b="1" lang="zh-CN" sz="3600">
                <a:solidFill>
                  <a:srgbClr val="C2191F"/>
                </a:solidFill>
                <a:cs typeface="+mn-ea"/>
                <a:sym typeface="+mn-lt"/>
              </a:rPr>
              <a:t>第二章</a:t>
            </a:r>
          </a:p>
        </p:txBody>
      </p:sp>
      <p:pic>
        <p:nvPicPr>
          <p:cNvPr id="11" name="图片 10">
            <a:extLst>
              <a:ext uri="{FF2B5EF4-FFF2-40B4-BE49-F238E27FC236}">
                <a16:creationId xmlns:a16="http://schemas.microsoft.com/office/drawing/2014/main" id="{C0A7F58B-BC9E-4F25-9740-A63A1DE4D932}"/>
              </a:ext>
            </a:extLst>
          </p:cNvPr>
          <p:cNvPicPr>
            <a:picLocks noChangeAspect="1"/>
          </p:cNvPicPr>
          <p:nvPr/>
        </p:nvPicPr>
        <p:blipFill>
          <a:blip r:embed="rId3">
            <a:extLst>
              <a:ext uri="{28A0092B-C50C-407E-A947-70E740481C1C}">
                <a14:useLocalDpi val="0"/>
              </a:ext>
            </a:extLst>
          </a:blip>
          <a:stretch>
            <a:fillRect/>
          </a:stretch>
        </p:blipFill>
        <p:spPr>
          <a:xfrm>
            <a:off x="4126874" y="1770743"/>
            <a:ext cx="1394164" cy="1394164"/>
          </a:xfrm>
          <a:prstGeom prst="rect">
            <a:avLst/>
          </a:prstGeom>
        </p:spPr>
      </p:pic>
    </p:spTree>
    <p:extLst>
      <p:ext uri="{BB962C8B-B14F-4D97-AF65-F5344CB8AC3E}">
        <p14:creationId val="1121996446"/>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10"/>
                                        </p:tgtEl>
                                        <p:attrNameLst>
                                          <p:attrName>style.visibility</p:attrName>
                                        </p:attrNameLst>
                                      </p:cBhvr>
                                      <p:to>
                                        <p:strVal val="visible"/>
                                      </p:to>
                                    </p:set>
                                    <p:animEffect filter="wipe(left)" transition="in">
                                      <p:cBhvr>
                                        <p:cTn dur="500" id="7"/>
                                        <p:tgtEl>
                                          <p:spTgt spid="10"/>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9"/>
                                        </p:tgtEl>
                                        <p:attrNameLst>
                                          <p:attrName>style.visibility</p:attrName>
                                        </p:attrNameLst>
                                      </p:cBhvr>
                                      <p:to>
                                        <p:strVal val="visible"/>
                                      </p:to>
                                    </p:set>
                                    <p:animEffect filter="wipe(left)" transition="in">
                                      <p:cBhvr>
                                        <p:cTn dur="500" id="10"/>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文本框 26">
            <a:extLst>
              <a:ext uri="{FF2B5EF4-FFF2-40B4-BE49-F238E27FC236}">
                <a16:creationId xmlns:a16="http://schemas.microsoft.com/office/drawing/2014/main" id="{B777AF41-919F-46D4-81BA-BCEFF217F15D}"/>
              </a:ext>
            </a:extLst>
          </p:cNvPr>
          <p:cNvSpPr txBox="1"/>
          <p:nvPr/>
        </p:nvSpPr>
        <p:spPr>
          <a:xfrm>
            <a:off x="3403314" y="3617131"/>
            <a:ext cx="1869172" cy="579120"/>
          </a:xfrm>
          <a:prstGeom prst="rect">
            <a:avLst/>
          </a:prstGeom>
          <a:noFill/>
        </p:spPr>
        <p:txBody>
          <a:bodyPr wrap="square">
            <a:spAutoFit/>
          </a:bodyPr>
          <a:lstStyle/>
          <a:p>
            <a:r>
              <a:rPr altLang="en-US" lang="zh-CN" sz="3200">
                <a:cs typeface="+mn-ea"/>
                <a:sym typeface="+mn-lt"/>
              </a:rPr>
              <a:t>总体思路</a:t>
            </a:r>
          </a:p>
        </p:txBody>
      </p:sp>
      <p:grpSp>
        <p:nvGrpSpPr>
          <p:cNvPr id="61" name="组合 60">
            <a:extLst>
              <a:ext uri="{FF2B5EF4-FFF2-40B4-BE49-F238E27FC236}">
                <a16:creationId xmlns:a16="http://schemas.microsoft.com/office/drawing/2014/main" id="{C0C41471-D664-4FF4-95AE-538906968B6D}"/>
              </a:ext>
            </a:extLst>
          </p:cNvPr>
          <p:cNvGrpSpPr/>
          <p:nvPr/>
        </p:nvGrpSpPr>
        <p:grpSpPr>
          <a:xfrm>
            <a:off x="3737892" y="2192497"/>
            <a:ext cx="1006325" cy="813860"/>
            <a:chOff x="5482203" y="2307743"/>
            <a:chExt cx="1006325" cy="813860"/>
          </a:xfrm>
        </p:grpSpPr>
        <p:grpSp>
          <p:nvGrpSpPr>
            <p:cNvPr id="5" name="组合 4">
              <a:extLst>
                <a:ext uri="{FF2B5EF4-FFF2-40B4-BE49-F238E27FC236}">
                  <a16:creationId xmlns:a16="http://schemas.microsoft.com/office/drawing/2014/main" id="{A181897E-D992-4210-9BBB-053DA250893C}"/>
                </a:ext>
              </a:extLst>
            </p:cNvPr>
            <p:cNvGrpSpPr/>
            <p:nvPr/>
          </p:nvGrpSpPr>
          <p:grpSpPr>
            <a:xfrm>
              <a:off x="5564835" y="2307743"/>
              <a:ext cx="809219" cy="813860"/>
              <a:chOff x="4394941" y="2091617"/>
              <a:chExt cx="1025072" cy="1030951"/>
            </a:xfrm>
          </p:grpSpPr>
          <p:sp>
            <p:nvSpPr>
              <p:cNvPr id="6" name="MH_Other_2">
                <a:extLst>
                  <a:ext uri="{FF2B5EF4-FFF2-40B4-BE49-F238E27FC236}">
                    <a16:creationId xmlns:a16="http://schemas.microsoft.com/office/drawing/2014/main" id="{47C2C56C-4918-4E7F-9788-0F041FF41D8F}"/>
                  </a:ext>
                </a:extLst>
              </p:cNvPr>
              <p:cNvSpPr>
                <a:spLocks noChangeArrowheads="1"/>
              </p:cNvSpPr>
              <p:nvPr>
                <p:custDataLst>
                  <p:tags r:id="rId2"/>
                </p:custDataLst>
              </p:nvPr>
            </p:nvSpPr>
            <p:spPr bwMode="auto">
              <a:xfrm>
                <a:off x="4394941" y="2091617"/>
                <a:ext cx="1025072" cy="1030951"/>
              </a:xfrm>
              <a:prstGeom prst="ellipse">
                <a:avLst/>
              </a:prstGeom>
              <a:solidFill>
                <a:srgbClr val="C30F0F"/>
              </a:solidFill>
              <a:ln w="28575">
                <a:noFill/>
                <a:bevel/>
              </a:ln>
            </p:spPr>
            <p:txBody>
              <a:bodyPr anchor="ctr">
                <a:normAutofit/>
              </a:bodyPr>
              <a:lstStyle/>
              <a:p>
                <a:pPr algn="ctr">
                  <a:lnSpc>
                    <a:spcPct val="120000"/>
                  </a:lnSpc>
                  <a:defRPr/>
                </a:pPr>
                <a:endParaRPr altLang="zh-CN" lang="zh-CN" sz="2400">
                  <a:solidFill>
                    <a:schemeClr val="bg1"/>
                  </a:solidFill>
                  <a:cs typeface="+mn-ea"/>
                  <a:sym typeface="+mn-lt"/>
                </a:endParaRPr>
              </a:p>
            </p:txBody>
          </p:sp>
          <p:sp>
            <p:nvSpPr>
              <p:cNvPr id="8" name="MH_Other_9">
                <a:extLst>
                  <a:ext uri="{FF2B5EF4-FFF2-40B4-BE49-F238E27FC236}">
                    <a16:creationId xmlns:a16="http://schemas.microsoft.com/office/drawing/2014/main" id="{E3723365-759A-4CB6-81BF-C569562911D8}"/>
                  </a:ext>
                </a:extLst>
              </p:cNvPr>
              <p:cNvSpPr>
                <a:spLocks noChangeArrowheads="1"/>
              </p:cNvSpPr>
              <p:nvPr>
                <p:custDataLst>
                  <p:tags r:id="rId3"/>
                </p:custDataLst>
              </p:nvPr>
            </p:nvSpPr>
            <p:spPr bwMode="auto">
              <a:xfrm>
                <a:off x="4941777" y="2683530"/>
                <a:ext cx="1959" cy="1961"/>
              </a:xfrm>
              <a:prstGeom prst="rect">
                <a:avLst/>
              </a:prstGeom>
              <a:solidFill>
                <a:srgbClr val="FEFFFF"/>
              </a:solidFill>
              <a:ln w="9525">
                <a:noFill/>
                <a:bevel/>
              </a:ln>
            </p:spPr>
            <p:txBody>
              <a:bodyPr>
                <a:noAutofit/>
              </a:bodyPr>
              <a:lstStyle/>
              <a:p>
                <a:pPr>
                  <a:lnSpc>
                    <a:spcPct val="120000"/>
                  </a:lnSpc>
                  <a:defRPr/>
                </a:pPr>
                <a:endParaRPr altLang="zh-CN" lang="zh-CN" sz="2400">
                  <a:solidFill>
                    <a:schemeClr val="bg1"/>
                  </a:solidFill>
                  <a:cs typeface="+mn-ea"/>
                  <a:sym typeface="+mn-lt"/>
                </a:endParaRPr>
              </a:p>
            </p:txBody>
          </p:sp>
        </p:grpSp>
        <p:sp>
          <p:nvSpPr>
            <p:cNvPr id="29" name="文本框 28">
              <a:extLst>
                <a:ext uri="{FF2B5EF4-FFF2-40B4-BE49-F238E27FC236}">
                  <a16:creationId xmlns:a16="http://schemas.microsoft.com/office/drawing/2014/main" id="{81BDD4CB-5068-4CDF-8E38-EA96E73AD9B1}"/>
                </a:ext>
              </a:extLst>
            </p:cNvPr>
            <p:cNvSpPr txBox="1"/>
            <p:nvPr/>
          </p:nvSpPr>
          <p:spPr>
            <a:xfrm>
              <a:off x="5482203" y="2470486"/>
              <a:ext cx="1006325" cy="457200"/>
            </a:xfrm>
            <a:prstGeom prst="rect">
              <a:avLst/>
            </a:prstGeom>
            <a:noFill/>
          </p:spPr>
          <p:txBody>
            <a:bodyPr wrap="square">
              <a:spAutoFit/>
            </a:bodyPr>
            <a:lstStyle/>
            <a:p>
              <a:pPr algn="ctr"/>
              <a:r>
                <a:rPr altLang="en-US" lang="zh-CN" sz="2400">
                  <a:ln w="19050">
                    <a:noFill/>
                  </a:ln>
                  <a:solidFill>
                    <a:schemeClr val="bg1"/>
                  </a:solidFill>
                  <a:cs typeface="+mn-ea"/>
                  <a:sym typeface="+mn-lt"/>
                </a:rPr>
                <a:t>坚持</a:t>
              </a:r>
            </a:p>
          </p:txBody>
        </p:sp>
      </p:grpSp>
      <p:sp>
        <p:nvSpPr>
          <p:cNvPr id="31" name="文本框 30">
            <a:extLst>
              <a:ext uri="{FF2B5EF4-FFF2-40B4-BE49-F238E27FC236}">
                <a16:creationId xmlns:a16="http://schemas.microsoft.com/office/drawing/2014/main" id="{0006A66D-F8B5-4CCE-8970-E6BA8708FF63}"/>
              </a:ext>
            </a:extLst>
          </p:cNvPr>
          <p:cNvSpPr txBox="1"/>
          <p:nvPr/>
        </p:nvSpPr>
        <p:spPr>
          <a:xfrm>
            <a:off x="3278641" y="1742757"/>
            <a:ext cx="1973993" cy="365760"/>
          </a:xfrm>
          <a:prstGeom prst="rect">
            <a:avLst/>
          </a:prstGeom>
          <a:noFill/>
        </p:spPr>
        <p:txBody>
          <a:bodyPr wrap="square">
            <a:spAutoFit/>
          </a:bodyPr>
          <a:lstStyle/>
          <a:p>
            <a:pPr algn="ctr"/>
            <a:r>
              <a:rPr altLang="en-US" lang="zh-CN" sz="1800">
                <a:cs typeface="+mn-ea"/>
                <a:sym typeface="+mn-lt"/>
              </a:rPr>
              <a:t>宣传教育</a:t>
            </a:r>
          </a:p>
        </p:txBody>
      </p:sp>
      <p:grpSp>
        <p:nvGrpSpPr>
          <p:cNvPr id="34" name="组合 33">
            <a:extLst>
              <a:ext uri="{FF2B5EF4-FFF2-40B4-BE49-F238E27FC236}">
                <a16:creationId xmlns:a16="http://schemas.microsoft.com/office/drawing/2014/main" id="{1A8E917D-6840-4116-BCB5-435B55D5544A}"/>
              </a:ext>
            </a:extLst>
          </p:cNvPr>
          <p:cNvGrpSpPr/>
          <p:nvPr/>
        </p:nvGrpSpPr>
        <p:grpSpPr>
          <a:xfrm>
            <a:off x="2289490" y="3257955"/>
            <a:ext cx="809219" cy="813860"/>
            <a:chOff x="4011802" y="3381146"/>
            <a:chExt cx="848363" cy="853229"/>
          </a:xfrm>
        </p:grpSpPr>
        <p:sp>
          <p:nvSpPr>
            <p:cNvPr id="14" name="MH_Other_3">
              <a:extLst>
                <a:ext uri="{FF2B5EF4-FFF2-40B4-BE49-F238E27FC236}">
                  <a16:creationId xmlns:a16="http://schemas.microsoft.com/office/drawing/2014/main" id="{D8EE629A-A832-491F-9F0B-E6E935467258}"/>
                </a:ext>
              </a:extLst>
            </p:cNvPr>
            <p:cNvSpPr>
              <a:spLocks noChangeArrowheads="1"/>
            </p:cNvSpPr>
            <p:nvPr>
              <p:custDataLst>
                <p:tags r:id="rId4"/>
              </p:custDataLst>
            </p:nvPr>
          </p:nvSpPr>
          <p:spPr bwMode="auto">
            <a:xfrm>
              <a:off x="4011802" y="3381146"/>
              <a:ext cx="848363" cy="853229"/>
            </a:xfrm>
            <a:prstGeom prst="ellipse">
              <a:avLst/>
            </a:prstGeom>
            <a:solidFill>
              <a:srgbClr val="C30F0F"/>
            </a:solidFill>
            <a:ln w="28575">
              <a:noFill/>
              <a:bevel/>
            </a:ln>
          </p:spPr>
          <p:txBody>
            <a:bodyPr anchor="ctr">
              <a:normAutofit/>
            </a:bodyPr>
            <a:lstStyle/>
            <a:p>
              <a:pPr algn="ctr">
                <a:lnSpc>
                  <a:spcPct val="120000"/>
                </a:lnSpc>
                <a:defRPr/>
              </a:pPr>
              <a:endParaRPr altLang="zh-CN" lang="zh-CN" sz="2400">
                <a:solidFill>
                  <a:schemeClr val="bg1"/>
                </a:solidFill>
                <a:cs typeface="+mn-ea"/>
                <a:sym typeface="+mn-lt"/>
              </a:endParaRPr>
            </a:p>
          </p:txBody>
        </p:sp>
        <p:sp>
          <p:nvSpPr>
            <p:cNvPr id="33" name="文本框 32">
              <a:extLst>
                <a:ext uri="{FF2B5EF4-FFF2-40B4-BE49-F238E27FC236}">
                  <a16:creationId xmlns:a16="http://schemas.microsoft.com/office/drawing/2014/main" id="{B3B3CE0C-10DD-45E4-A817-FA4EDAD1DB96}"/>
                </a:ext>
              </a:extLst>
            </p:cNvPr>
            <p:cNvSpPr txBox="1"/>
            <p:nvPr/>
          </p:nvSpPr>
          <p:spPr>
            <a:xfrm>
              <a:off x="4011802" y="3552080"/>
              <a:ext cx="848363" cy="479316"/>
            </a:xfrm>
            <a:prstGeom prst="rect">
              <a:avLst/>
            </a:prstGeom>
            <a:noFill/>
          </p:spPr>
          <p:txBody>
            <a:bodyPr wrap="square">
              <a:spAutoFit/>
            </a:bodyPr>
            <a:lstStyle/>
            <a:p>
              <a:pPr algn="ctr"/>
              <a:r>
                <a:rPr altLang="en-US" lang="zh-CN" sz="2400">
                  <a:ln w="19050">
                    <a:noFill/>
                  </a:ln>
                  <a:solidFill>
                    <a:schemeClr val="bg1"/>
                  </a:solidFill>
                  <a:cs typeface="+mn-ea"/>
                  <a:sym typeface="+mn-lt"/>
                </a:rPr>
                <a:t>坚持</a:t>
              </a:r>
            </a:p>
          </p:txBody>
        </p:sp>
      </p:grpSp>
      <p:grpSp>
        <p:nvGrpSpPr>
          <p:cNvPr id="40" name="组合 39">
            <a:extLst>
              <a:ext uri="{FF2B5EF4-FFF2-40B4-BE49-F238E27FC236}">
                <a16:creationId xmlns:a16="http://schemas.microsoft.com/office/drawing/2014/main" id="{398D4297-A773-4D23-A918-37A357ECEE4B}"/>
              </a:ext>
            </a:extLst>
          </p:cNvPr>
          <p:cNvGrpSpPr/>
          <p:nvPr/>
        </p:nvGrpSpPr>
        <p:grpSpPr>
          <a:xfrm>
            <a:off x="2998046" y="4936502"/>
            <a:ext cx="959893" cy="815408"/>
            <a:chOff x="4388190" y="5101324"/>
            <a:chExt cx="1006325" cy="854851"/>
          </a:xfrm>
        </p:grpSpPr>
        <p:sp>
          <p:nvSpPr>
            <p:cNvPr id="21" name="MH_Other_4">
              <a:extLst>
                <a:ext uri="{FF2B5EF4-FFF2-40B4-BE49-F238E27FC236}">
                  <a16:creationId xmlns:a16="http://schemas.microsoft.com/office/drawing/2014/main" id="{08125328-67FB-4832-AEFD-E0115BC3F414}"/>
                </a:ext>
              </a:extLst>
            </p:cNvPr>
            <p:cNvSpPr>
              <a:spLocks noChangeArrowheads="1"/>
            </p:cNvSpPr>
            <p:nvPr>
              <p:custDataLst>
                <p:tags r:id="rId5"/>
              </p:custDataLst>
            </p:nvPr>
          </p:nvSpPr>
          <p:spPr bwMode="auto">
            <a:xfrm>
              <a:off x="4455731" y="5101324"/>
              <a:ext cx="848363" cy="854851"/>
            </a:xfrm>
            <a:prstGeom prst="ellipse">
              <a:avLst/>
            </a:prstGeom>
            <a:solidFill>
              <a:srgbClr val="C30F0F"/>
            </a:solidFill>
            <a:ln w="28575">
              <a:noFill/>
              <a:bevel/>
            </a:ln>
          </p:spPr>
          <p:txBody>
            <a:bodyPr anchor="ctr">
              <a:normAutofit/>
            </a:bodyPr>
            <a:lstStyle/>
            <a:p>
              <a:pPr algn="ctr">
                <a:lnSpc>
                  <a:spcPct val="120000"/>
                </a:lnSpc>
                <a:defRPr/>
              </a:pPr>
              <a:endParaRPr altLang="zh-CN" lang="zh-CN" sz="2400">
                <a:solidFill>
                  <a:schemeClr val="bg1"/>
                </a:solidFill>
                <a:cs typeface="+mn-ea"/>
                <a:sym typeface="+mn-lt"/>
              </a:endParaRPr>
            </a:p>
          </p:txBody>
        </p:sp>
        <p:sp>
          <p:nvSpPr>
            <p:cNvPr id="35" name="文本框 34">
              <a:extLst>
                <a:ext uri="{FF2B5EF4-FFF2-40B4-BE49-F238E27FC236}">
                  <a16:creationId xmlns:a16="http://schemas.microsoft.com/office/drawing/2014/main" id="{19A0CBE9-3724-4A47-97DF-A974E6CA2FB6}"/>
                </a:ext>
              </a:extLst>
            </p:cNvPr>
            <p:cNvSpPr txBox="1"/>
            <p:nvPr/>
          </p:nvSpPr>
          <p:spPr>
            <a:xfrm>
              <a:off x="4388191" y="5290894"/>
              <a:ext cx="1006325" cy="479316"/>
            </a:xfrm>
            <a:prstGeom prst="rect">
              <a:avLst/>
            </a:prstGeom>
            <a:noFill/>
          </p:spPr>
          <p:txBody>
            <a:bodyPr wrap="square">
              <a:spAutoFit/>
            </a:bodyPr>
            <a:lstStyle/>
            <a:p>
              <a:pPr algn="ctr"/>
              <a:r>
                <a:rPr altLang="en-US" lang="zh-CN" sz="2400">
                  <a:ln w="19050">
                    <a:noFill/>
                  </a:ln>
                  <a:solidFill>
                    <a:schemeClr val="bg1"/>
                  </a:solidFill>
                  <a:cs typeface="+mn-ea"/>
                  <a:sym typeface="+mn-lt"/>
                </a:rPr>
                <a:t>坚持</a:t>
              </a:r>
            </a:p>
          </p:txBody>
        </p:sp>
      </p:grpSp>
      <p:grpSp>
        <p:nvGrpSpPr>
          <p:cNvPr id="39" name="组合 38">
            <a:extLst>
              <a:ext uri="{FF2B5EF4-FFF2-40B4-BE49-F238E27FC236}">
                <a16:creationId xmlns:a16="http://schemas.microsoft.com/office/drawing/2014/main" id="{F1BF437C-E9AE-41BD-A123-875D27EC3A65}"/>
              </a:ext>
            </a:extLst>
          </p:cNvPr>
          <p:cNvGrpSpPr/>
          <p:nvPr/>
        </p:nvGrpSpPr>
        <p:grpSpPr>
          <a:xfrm>
            <a:off x="5360829" y="3163817"/>
            <a:ext cx="959893" cy="813861"/>
            <a:chOff x="7230847" y="3381146"/>
            <a:chExt cx="1006325" cy="853229"/>
          </a:xfrm>
        </p:grpSpPr>
        <p:sp>
          <p:nvSpPr>
            <p:cNvPr id="18" name="MH_Other_6">
              <a:extLst>
                <a:ext uri="{FF2B5EF4-FFF2-40B4-BE49-F238E27FC236}">
                  <a16:creationId xmlns:a16="http://schemas.microsoft.com/office/drawing/2014/main" id="{42AC3CB2-FA57-4499-A1A9-2A9EDF6C55CD}"/>
                </a:ext>
              </a:extLst>
            </p:cNvPr>
            <p:cNvSpPr>
              <a:spLocks noChangeArrowheads="1"/>
            </p:cNvSpPr>
            <p:nvPr>
              <p:custDataLst>
                <p:tags r:id="rId6"/>
              </p:custDataLst>
            </p:nvPr>
          </p:nvSpPr>
          <p:spPr bwMode="auto">
            <a:xfrm>
              <a:off x="7309018" y="3381146"/>
              <a:ext cx="849985" cy="853229"/>
            </a:xfrm>
            <a:prstGeom prst="ellipse">
              <a:avLst/>
            </a:prstGeom>
            <a:solidFill>
              <a:srgbClr val="C30F0F"/>
            </a:solidFill>
            <a:ln w="28575">
              <a:noFill/>
              <a:bevel/>
            </a:ln>
          </p:spPr>
          <p:txBody>
            <a:bodyPr anchor="ctr">
              <a:normAutofit/>
            </a:bodyPr>
            <a:lstStyle/>
            <a:p>
              <a:pPr algn="ctr">
                <a:lnSpc>
                  <a:spcPct val="120000"/>
                </a:lnSpc>
                <a:defRPr/>
              </a:pPr>
              <a:endParaRPr altLang="zh-CN" lang="zh-CN" sz="2400">
                <a:solidFill>
                  <a:schemeClr val="bg1"/>
                </a:solidFill>
                <a:cs typeface="+mn-ea"/>
                <a:sym typeface="+mn-lt"/>
              </a:endParaRPr>
            </a:p>
          </p:txBody>
        </p:sp>
        <p:sp>
          <p:nvSpPr>
            <p:cNvPr id="36" name="文本框 35">
              <a:extLst>
                <a:ext uri="{FF2B5EF4-FFF2-40B4-BE49-F238E27FC236}">
                  <a16:creationId xmlns:a16="http://schemas.microsoft.com/office/drawing/2014/main" id="{2EB5F10D-7351-4923-ACD8-B81B94BC4B49}"/>
                </a:ext>
              </a:extLst>
            </p:cNvPr>
            <p:cNvSpPr txBox="1"/>
            <p:nvPr/>
          </p:nvSpPr>
          <p:spPr>
            <a:xfrm>
              <a:off x="7230847" y="3573487"/>
              <a:ext cx="1006325" cy="479316"/>
            </a:xfrm>
            <a:prstGeom prst="rect">
              <a:avLst/>
            </a:prstGeom>
            <a:noFill/>
          </p:spPr>
          <p:txBody>
            <a:bodyPr wrap="square">
              <a:spAutoFit/>
            </a:bodyPr>
            <a:lstStyle/>
            <a:p>
              <a:pPr algn="ctr"/>
              <a:r>
                <a:rPr altLang="en-US" lang="zh-CN" sz="2400">
                  <a:ln w="19050">
                    <a:noFill/>
                  </a:ln>
                  <a:solidFill>
                    <a:schemeClr val="bg1"/>
                  </a:solidFill>
                  <a:cs typeface="+mn-ea"/>
                  <a:sym typeface="+mn-lt"/>
                </a:rPr>
                <a:t>坚持</a:t>
              </a:r>
            </a:p>
          </p:txBody>
        </p:sp>
      </p:grpSp>
      <p:grpSp>
        <p:nvGrpSpPr>
          <p:cNvPr id="38" name="组合 37">
            <a:extLst>
              <a:ext uri="{FF2B5EF4-FFF2-40B4-BE49-F238E27FC236}">
                <a16:creationId xmlns:a16="http://schemas.microsoft.com/office/drawing/2014/main" id="{67B9FC4C-871D-48F4-B67E-F60BFA909DE4}"/>
              </a:ext>
            </a:extLst>
          </p:cNvPr>
          <p:cNvGrpSpPr/>
          <p:nvPr/>
        </p:nvGrpSpPr>
        <p:grpSpPr>
          <a:xfrm>
            <a:off x="4828336" y="4916612"/>
            <a:ext cx="959893" cy="815408"/>
            <a:chOff x="6724444" y="5101324"/>
            <a:chExt cx="1006325" cy="854851"/>
          </a:xfrm>
        </p:grpSpPr>
        <p:sp>
          <p:nvSpPr>
            <p:cNvPr id="24" name="MH_Other_7">
              <a:extLst>
                <a:ext uri="{FF2B5EF4-FFF2-40B4-BE49-F238E27FC236}">
                  <a16:creationId xmlns:a16="http://schemas.microsoft.com/office/drawing/2014/main" id="{3CD5ED37-9172-41D8-AFE4-09BBB464D6A6}"/>
                </a:ext>
              </a:extLst>
            </p:cNvPr>
            <p:cNvSpPr>
              <a:spLocks noChangeArrowheads="1"/>
            </p:cNvSpPr>
            <p:nvPr>
              <p:custDataLst>
                <p:tags r:id="rId7"/>
              </p:custDataLst>
            </p:nvPr>
          </p:nvSpPr>
          <p:spPr bwMode="auto">
            <a:xfrm>
              <a:off x="6781633" y="5101324"/>
              <a:ext cx="848363" cy="854851"/>
            </a:xfrm>
            <a:prstGeom prst="ellipse">
              <a:avLst/>
            </a:prstGeom>
            <a:solidFill>
              <a:srgbClr val="C30F0F"/>
            </a:solidFill>
            <a:ln w="28575">
              <a:noFill/>
              <a:bevel/>
            </a:ln>
          </p:spPr>
          <p:txBody>
            <a:bodyPr anchor="ctr">
              <a:normAutofit/>
            </a:bodyPr>
            <a:lstStyle/>
            <a:p>
              <a:pPr algn="ctr">
                <a:lnSpc>
                  <a:spcPct val="120000"/>
                </a:lnSpc>
                <a:defRPr/>
              </a:pPr>
              <a:endParaRPr altLang="zh-CN" lang="zh-CN" sz="2400">
                <a:solidFill>
                  <a:schemeClr val="bg1"/>
                </a:solidFill>
                <a:cs typeface="+mn-ea"/>
                <a:sym typeface="+mn-lt"/>
              </a:endParaRPr>
            </a:p>
          </p:txBody>
        </p:sp>
        <p:sp>
          <p:nvSpPr>
            <p:cNvPr id="37" name="文本框 36">
              <a:extLst>
                <a:ext uri="{FF2B5EF4-FFF2-40B4-BE49-F238E27FC236}">
                  <a16:creationId xmlns:a16="http://schemas.microsoft.com/office/drawing/2014/main" id="{9EF8F0CF-1A3C-4B14-9C33-341FE543526D}"/>
                </a:ext>
              </a:extLst>
            </p:cNvPr>
            <p:cNvSpPr txBox="1"/>
            <p:nvPr/>
          </p:nvSpPr>
          <p:spPr>
            <a:xfrm>
              <a:off x="6724444" y="5285643"/>
              <a:ext cx="1006325" cy="479316"/>
            </a:xfrm>
            <a:prstGeom prst="rect">
              <a:avLst/>
            </a:prstGeom>
            <a:noFill/>
          </p:spPr>
          <p:txBody>
            <a:bodyPr wrap="square">
              <a:spAutoFit/>
            </a:bodyPr>
            <a:lstStyle/>
            <a:p>
              <a:pPr algn="ctr"/>
              <a:r>
                <a:rPr altLang="en-US" lang="zh-CN" sz="2400">
                  <a:ln w="19050">
                    <a:noFill/>
                  </a:ln>
                  <a:solidFill>
                    <a:schemeClr val="bg1"/>
                  </a:solidFill>
                  <a:cs typeface="+mn-ea"/>
                  <a:sym typeface="+mn-lt"/>
                </a:rPr>
                <a:t>坚持</a:t>
              </a:r>
            </a:p>
          </p:txBody>
        </p:sp>
      </p:grpSp>
      <p:sp>
        <p:nvSpPr>
          <p:cNvPr id="41" name="矩形 40">
            <a:extLst>
              <a:ext uri="{FF2B5EF4-FFF2-40B4-BE49-F238E27FC236}">
                <a16:creationId xmlns:a16="http://schemas.microsoft.com/office/drawing/2014/main" id="{8C313F0D-1A6B-47F4-8938-3B030C9F192D}"/>
              </a:ext>
            </a:extLst>
          </p:cNvPr>
          <p:cNvSpPr/>
          <p:nvPr/>
        </p:nvSpPr>
        <p:spPr>
          <a:xfrm>
            <a:off x="1798861" y="5209658"/>
            <a:ext cx="1097280" cy="365760"/>
          </a:xfrm>
          <a:prstGeom prst="rect">
            <a:avLst/>
          </a:prstGeom>
        </p:spPr>
        <p:txBody>
          <a:bodyPr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en-US" lang="zh-CN">
                <a:cs typeface="+mn-ea"/>
                <a:sym typeface="+mn-lt"/>
              </a:rPr>
              <a:t>指导思想</a:t>
            </a:r>
          </a:p>
        </p:txBody>
      </p:sp>
      <p:sp>
        <p:nvSpPr>
          <p:cNvPr id="42" name="矩形 41">
            <a:extLst>
              <a:ext uri="{FF2B5EF4-FFF2-40B4-BE49-F238E27FC236}">
                <a16:creationId xmlns:a16="http://schemas.microsoft.com/office/drawing/2014/main" id="{EB7BFA5D-7320-4635-96C6-235A638F156F}"/>
              </a:ext>
            </a:extLst>
          </p:cNvPr>
          <p:cNvSpPr/>
          <p:nvPr/>
        </p:nvSpPr>
        <p:spPr>
          <a:xfrm>
            <a:off x="5939108" y="5290086"/>
            <a:ext cx="1097280" cy="365760"/>
          </a:xfrm>
          <a:prstGeom prst="rect">
            <a:avLst/>
          </a:prstGeom>
        </p:spPr>
        <p:txBody>
          <a:bodyPr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en-US" lang="zh-CN">
                <a:cs typeface="+mn-ea"/>
                <a:sym typeface="+mn-lt"/>
              </a:rPr>
              <a:t>贯彻落实</a:t>
            </a:r>
          </a:p>
        </p:txBody>
      </p:sp>
      <p:sp>
        <p:nvSpPr>
          <p:cNvPr id="43" name="矩形 42">
            <a:extLst>
              <a:ext uri="{FF2B5EF4-FFF2-40B4-BE49-F238E27FC236}">
                <a16:creationId xmlns:a16="http://schemas.microsoft.com/office/drawing/2014/main" id="{694D2E4C-B376-4331-B36A-B9FC5812E358}"/>
              </a:ext>
            </a:extLst>
          </p:cNvPr>
          <p:cNvSpPr/>
          <p:nvPr/>
        </p:nvSpPr>
        <p:spPr>
          <a:xfrm>
            <a:off x="970592" y="3480219"/>
            <a:ext cx="1097280" cy="365760"/>
          </a:xfrm>
          <a:prstGeom prst="rect">
            <a:avLst/>
          </a:prstGeom>
        </p:spPr>
        <p:txBody>
          <a:bodyPr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en-US" lang="zh-CN">
                <a:cs typeface="+mn-ea"/>
                <a:sym typeface="+mn-lt"/>
              </a:rPr>
              <a:t>安全管理</a:t>
            </a:r>
          </a:p>
        </p:txBody>
      </p:sp>
      <p:sp>
        <p:nvSpPr>
          <p:cNvPr id="44" name="矩形 43">
            <a:extLst>
              <a:ext uri="{FF2B5EF4-FFF2-40B4-BE49-F238E27FC236}">
                <a16:creationId xmlns:a16="http://schemas.microsoft.com/office/drawing/2014/main" id="{52FAF649-1FAC-4E7D-A067-FAF2E27B8EF2}"/>
              </a:ext>
            </a:extLst>
          </p:cNvPr>
          <p:cNvSpPr/>
          <p:nvPr/>
        </p:nvSpPr>
        <p:spPr>
          <a:xfrm>
            <a:off x="6351826" y="3386081"/>
            <a:ext cx="1097280" cy="365760"/>
          </a:xfrm>
          <a:prstGeom prst="rect">
            <a:avLst/>
          </a:prstGeom>
        </p:spPr>
        <p:txBody>
          <a:bodyPr wrap="non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en-US" lang="zh-CN">
                <a:cs typeface="+mn-ea"/>
                <a:sym typeface="+mn-lt"/>
              </a:rPr>
              <a:t>安全教育</a:t>
            </a:r>
          </a:p>
        </p:txBody>
      </p:sp>
      <p:cxnSp>
        <p:nvCxnSpPr>
          <p:cNvPr id="45" name="直接箭头连接符 44">
            <a:extLst>
              <a:ext uri="{FF2B5EF4-FFF2-40B4-BE49-F238E27FC236}">
                <a16:creationId xmlns:a16="http://schemas.microsoft.com/office/drawing/2014/main" id="{D4DA9D74-FE76-4088-B483-6D7038883FD3}"/>
              </a:ext>
            </a:extLst>
          </p:cNvPr>
          <p:cNvCxnSpPr/>
          <p:nvPr/>
        </p:nvCxnSpPr>
        <p:spPr>
          <a:xfrm flipH="1" flipV="1">
            <a:off x="2702662" y="4198427"/>
            <a:ext cx="343972" cy="6736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接箭头连接符 45">
            <a:extLst>
              <a:ext uri="{FF2B5EF4-FFF2-40B4-BE49-F238E27FC236}">
                <a16:creationId xmlns:a16="http://schemas.microsoft.com/office/drawing/2014/main" id="{BFEDE074-D041-4777-B41D-83B3966F9AAA}"/>
              </a:ext>
            </a:extLst>
          </p:cNvPr>
          <p:cNvCxnSpPr/>
          <p:nvPr/>
        </p:nvCxnSpPr>
        <p:spPr>
          <a:xfrm flipV="1">
            <a:off x="2980337" y="2665047"/>
            <a:ext cx="664833" cy="6254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接箭头连接符 48">
            <a:extLst>
              <a:ext uri="{FF2B5EF4-FFF2-40B4-BE49-F238E27FC236}">
                <a16:creationId xmlns:a16="http://schemas.microsoft.com/office/drawing/2014/main" id="{44BB7B39-BD86-4C2A-8153-F17B148891F3}"/>
              </a:ext>
            </a:extLst>
          </p:cNvPr>
          <p:cNvCxnSpPr/>
          <p:nvPr/>
        </p:nvCxnSpPr>
        <p:spPr>
          <a:xfrm flipH="1">
            <a:off x="3961095" y="5366153"/>
            <a:ext cx="811521"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a:extLst>
              <a:ext uri="{FF2B5EF4-FFF2-40B4-BE49-F238E27FC236}">
                <a16:creationId xmlns:a16="http://schemas.microsoft.com/office/drawing/2014/main" id="{196511FD-135C-4CA2-ADFC-D5BF99F34A2A}"/>
              </a:ext>
            </a:extLst>
          </p:cNvPr>
          <p:cNvCxnSpPr/>
          <p:nvPr/>
        </p:nvCxnSpPr>
        <p:spPr>
          <a:xfrm flipH="1">
            <a:off x="5646518" y="4139691"/>
            <a:ext cx="250531" cy="70431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接箭头连接符 58">
            <a:extLst>
              <a:ext uri="{FF2B5EF4-FFF2-40B4-BE49-F238E27FC236}">
                <a16:creationId xmlns:a16="http://schemas.microsoft.com/office/drawing/2014/main" id="{FCF5F404-E3D8-4932-BDB6-90418D01CBC8}"/>
              </a:ext>
            </a:extLst>
          </p:cNvPr>
          <p:cNvCxnSpPr/>
          <p:nvPr/>
        </p:nvCxnSpPr>
        <p:spPr>
          <a:xfrm>
            <a:off x="4781087" y="2632152"/>
            <a:ext cx="744134" cy="55570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 name="图片 2"/>
          <p:cNvPicPr>
            <a:picLocks noChangeAspect="1"/>
          </p:cNvPicPr>
          <p:nvPr/>
        </p:nvPicPr>
        <p:blipFill>
          <a:blip r:embed="rId8">
            <a:extLst>
              <a:ext uri="{28A0092B-C50C-407E-A947-70E740481C1C}">
                <a14:useLocalDpi val="0"/>
              </a:ext>
            </a:extLst>
          </a:blip>
          <a:stretch>
            <a:fillRect/>
          </a:stretch>
        </p:blipFill>
        <p:spPr>
          <a:xfrm>
            <a:off x="7049393" y="1511300"/>
            <a:ext cx="4697214" cy="4697214"/>
          </a:xfrm>
          <a:prstGeom prst="rect">
            <a:avLst/>
          </a:prstGeom>
        </p:spPr>
      </p:pic>
      <p:sp>
        <p:nvSpPr>
          <p:cNvPr id="32" name="标题 3">
            <a:extLst>
              <a:ext uri="{FF2B5EF4-FFF2-40B4-BE49-F238E27FC236}">
                <a16:creationId xmlns:a16="http://schemas.microsoft.com/office/drawing/2014/main" id="{B0934B79-9C15-47D7-802C-CBC74DC0B1FB}"/>
              </a:ext>
            </a:extLst>
          </p:cNvPr>
          <p:cNvSpPr>
            <a:spLocks noGrp="1"/>
          </p:cNvSpPr>
          <p:nvPr>
            <p:ph type="title"/>
          </p:nvPr>
        </p:nvSpPr>
        <p:spPr>
          <a:xfrm>
            <a:off x="3880314" y="532521"/>
            <a:ext cx="4528917" cy="442209"/>
          </a:xfrm>
        </p:spPr>
        <p:txBody>
          <a:bodyPr>
            <a:noAutofit/>
          </a:bodyPr>
          <a:lstStyle/>
          <a:p>
            <a:pPr algn="dist">
              <a:lnSpc>
                <a:spcPct val="100000"/>
              </a:lnSpc>
              <a:spcBef>
                <a:spcPct val="0"/>
              </a:spcBef>
            </a:pPr>
            <a:r>
              <a:rPr altLang="en-US" lang="zh-CN" sz="2800">
                <a:latin typeface="+mn-lt"/>
                <a:ea typeface="+mn-ea"/>
                <a:cs typeface="+mn-ea"/>
                <a:sym typeface="+mn-lt"/>
              </a:rPr>
              <a:t>安全生产月主要内容</a:t>
            </a:r>
          </a:p>
        </p:txBody>
      </p:sp>
    </p:spTree>
    <p:extLst>
      <p:ext uri="{BB962C8B-B14F-4D97-AF65-F5344CB8AC3E}">
        <p14:creationId val="2615402279"/>
      </p:ext>
    </p:extLst>
  </p:cSld>
  <p:clrMapOvr>
    <a:masterClrMapping/>
  </p:clrMapOvr>
  <p:transition advTm="3000" spd="slow">
    <p:cover/>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34"/>
                                        </p:tgtEl>
                                        <p:attrNameLst>
                                          <p:attrName>style.visibility</p:attrName>
                                        </p:attrNameLst>
                                      </p:cBhvr>
                                      <p:to>
                                        <p:strVal val="visible"/>
                                      </p:to>
                                    </p:set>
                                    <p:animEffect filter="wipe(left)" transition="in">
                                      <p:cBhvr>
                                        <p:cTn dur="500" id="7"/>
                                        <p:tgtEl>
                                          <p:spTgt spid="34"/>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43"/>
                                        </p:tgtEl>
                                        <p:attrNameLst>
                                          <p:attrName>style.visibility</p:attrName>
                                        </p:attrNameLst>
                                      </p:cBhvr>
                                      <p:to>
                                        <p:strVal val="visible"/>
                                      </p:to>
                                    </p:set>
                                    <p:animEffect filter="wipe(left)" transition="in">
                                      <p:cBhvr>
                                        <p:cTn dur="500" id="10"/>
                                        <p:tgtEl>
                                          <p:spTgt spid="43"/>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2" presetSubtype="4">
                                  <p:stCondLst>
                                    <p:cond delay="0"/>
                                  </p:stCondLst>
                                  <p:childTnLst>
                                    <p:set>
                                      <p:cBhvr>
                                        <p:cTn dur="1" fill="hold" id="14">
                                          <p:stCondLst>
                                            <p:cond delay="0"/>
                                          </p:stCondLst>
                                        </p:cTn>
                                        <p:tgtEl>
                                          <p:spTgt spid="46"/>
                                        </p:tgtEl>
                                        <p:attrNameLst>
                                          <p:attrName>style.visibility</p:attrName>
                                        </p:attrNameLst>
                                      </p:cBhvr>
                                      <p:to>
                                        <p:strVal val="visible"/>
                                      </p:to>
                                    </p:set>
                                    <p:animEffect filter="wipe(down)" transition="in">
                                      <p:cBhvr>
                                        <p:cTn dur="500" id="15"/>
                                        <p:tgtEl>
                                          <p:spTgt spid="46"/>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22" presetSubtype="8">
                                  <p:stCondLst>
                                    <p:cond delay="0"/>
                                  </p:stCondLst>
                                  <p:childTnLst>
                                    <p:set>
                                      <p:cBhvr>
                                        <p:cTn dur="1" fill="hold" id="19">
                                          <p:stCondLst>
                                            <p:cond delay="0"/>
                                          </p:stCondLst>
                                        </p:cTn>
                                        <p:tgtEl>
                                          <p:spTgt spid="61"/>
                                        </p:tgtEl>
                                        <p:attrNameLst>
                                          <p:attrName>style.visibility</p:attrName>
                                        </p:attrNameLst>
                                      </p:cBhvr>
                                      <p:to>
                                        <p:strVal val="visible"/>
                                      </p:to>
                                    </p:set>
                                    <p:animEffect filter="wipe(left)" transition="in">
                                      <p:cBhvr>
                                        <p:cTn dur="500" id="20"/>
                                        <p:tgtEl>
                                          <p:spTgt spid="61"/>
                                        </p:tgtEl>
                                      </p:cBhvr>
                                    </p:animEffect>
                                  </p:childTnLst>
                                </p:cTn>
                              </p:par>
                              <p:par>
                                <p:cTn fill="hold" grpId="0" id="21" nodeType="withEffect" presetClass="entr" presetID="22" presetSubtype="8">
                                  <p:stCondLst>
                                    <p:cond delay="0"/>
                                  </p:stCondLst>
                                  <p:childTnLst>
                                    <p:set>
                                      <p:cBhvr>
                                        <p:cTn dur="1" fill="hold" id="22">
                                          <p:stCondLst>
                                            <p:cond delay="0"/>
                                          </p:stCondLst>
                                        </p:cTn>
                                        <p:tgtEl>
                                          <p:spTgt spid="31"/>
                                        </p:tgtEl>
                                        <p:attrNameLst>
                                          <p:attrName>style.visibility</p:attrName>
                                        </p:attrNameLst>
                                      </p:cBhvr>
                                      <p:to>
                                        <p:strVal val="visible"/>
                                      </p:to>
                                    </p:set>
                                    <p:animEffect filter="wipe(left)" transition="in">
                                      <p:cBhvr>
                                        <p:cTn dur="500" id="23"/>
                                        <p:tgtEl>
                                          <p:spTgt spid="31"/>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22" presetSubtype="8">
                                  <p:stCondLst>
                                    <p:cond delay="0"/>
                                  </p:stCondLst>
                                  <p:childTnLst>
                                    <p:set>
                                      <p:cBhvr>
                                        <p:cTn dur="1" fill="hold" id="27">
                                          <p:stCondLst>
                                            <p:cond delay="0"/>
                                          </p:stCondLst>
                                        </p:cTn>
                                        <p:tgtEl>
                                          <p:spTgt spid="59"/>
                                        </p:tgtEl>
                                        <p:attrNameLst>
                                          <p:attrName>style.visibility</p:attrName>
                                        </p:attrNameLst>
                                      </p:cBhvr>
                                      <p:to>
                                        <p:strVal val="visible"/>
                                      </p:to>
                                    </p:set>
                                    <p:animEffect filter="wipe(left)" transition="in">
                                      <p:cBhvr>
                                        <p:cTn dur="500" id="28"/>
                                        <p:tgtEl>
                                          <p:spTgt spid="59"/>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22" presetSubtype="8">
                                  <p:stCondLst>
                                    <p:cond delay="0"/>
                                  </p:stCondLst>
                                  <p:childTnLst>
                                    <p:set>
                                      <p:cBhvr>
                                        <p:cTn dur="1" fill="hold" id="32">
                                          <p:stCondLst>
                                            <p:cond delay="0"/>
                                          </p:stCondLst>
                                        </p:cTn>
                                        <p:tgtEl>
                                          <p:spTgt spid="44"/>
                                        </p:tgtEl>
                                        <p:attrNameLst>
                                          <p:attrName>style.visibility</p:attrName>
                                        </p:attrNameLst>
                                      </p:cBhvr>
                                      <p:to>
                                        <p:strVal val="visible"/>
                                      </p:to>
                                    </p:set>
                                    <p:animEffect filter="wipe(left)" transition="in">
                                      <p:cBhvr>
                                        <p:cTn dur="500" id="33"/>
                                        <p:tgtEl>
                                          <p:spTgt spid="44"/>
                                        </p:tgtEl>
                                      </p:cBhvr>
                                    </p:animEffect>
                                  </p:childTnLst>
                                </p:cTn>
                              </p:par>
                              <p:par>
                                <p:cTn fill="hold" id="34" nodeType="withEffect" presetClass="entr" presetID="22" presetSubtype="8">
                                  <p:stCondLst>
                                    <p:cond delay="0"/>
                                  </p:stCondLst>
                                  <p:childTnLst>
                                    <p:set>
                                      <p:cBhvr>
                                        <p:cTn dur="1" fill="hold" id="35">
                                          <p:stCondLst>
                                            <p:cond delay="0"/>
                                          </p:stCondLst>
                                        </p:cTn>
                                        <p:tgtEl>
                                          <p:spTgt spid="39"/>
                                        </p:tgtEl>
                                        <p:attrNameLst>
                                          <p:attrName>style.visibility</p:attrName>
                                        </p:attrNameLst>
                                      </p:cBhvr>
                                      <p:to>
                                        <p:strVal val="visible"/>
                                      </p:to>
                                    </p:set>
                                    <p:animEffect filter="wipe(left)" transition="in">
                                      <p:cBhvr>
                                        <p:cTn dur="500" id="36"/>
                                        <p:tgtEl>
                                          <p:spTgt spid="39"/>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22" presetSubtype="1">
                                  <p:stCondLst>
                                    <p:cond delay="0"/>
                                  </p:stCondLst>
                                  <p:childTnLst>
                                    <p:set>
                                      <p:cBhvr>
                                        <p:cTn dur="1" fill="hold" id="40">
                                          <p:stCondLst>
                                            <p:cond delay="0"/>
                                          </p:stCondLst>
                                        </p:cTn>
                                        <p:tgtEl>
                                          <p:spTgt spid="55"/>
                                        </p:tgtEl>
                                        <p:attrNameLst>
                                          <p:attrName>style.visibility</p:attrName>
                                        </p:attrNameLst>
                                      </p:cBhvr>
                                      <p:to>
                                        <p:strVal val="visible"/>
                                      </p:to>
                                    </p:set>
                                    <p:animEffect filter="wipe(up)" transition="in">
                                      <p:cBhvr>
                                        <p:cTn dur="500" id="41"/>
                                        <p:tgtEl>
                                          <p:spTgt spid="55"/>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id="44" nodeType="clickEffect" presetClass="entr" presetID="22" presetSubtype="1">
                                  <p:stCondLst>
                                    <p:cond delay="0"/>
                                  </p:stCondLst>
                                  <p:childTnLst>
                                    <p:set>
                                      <p:cBhvr>
                                        <p:cTn dur="1" fill="hold" id="45">
                                          <p:stCondLst>
                                            <p:cond delay="0"/>
                                          </p:stCondLst>
                                        </p:cTn>
                                        <p:tgtEl>
                                          <p:spTgt spid="38"/>
                                        </p:tgtEl>
                                        <p:attrNameLst>
                                          <p:attrName>style.visibility</p:attrName>
                                        </p:attrNameLst>
                                      </p:cBhvr>
                                      <p:to>
                                        <p:strVal val="visible"/>
                                      </p:to>
                                    </p:set>
                                    <p:animEffect filter="wipe(up)" transition="in">
                                      <p:cBhvr>
                                        <p:cTn dur="500" id="46"/>
                                        <p:tgtEl>
                                          <p:spTgt spid="38"/>
                                        </p:tgtEl>
                                      </p:cBhvr>
                                    </p:animEffect>
                                  </p:childTnLst>
                                </p:cTn>
                              </p:par>
                              <p:par>
                                <p:cTn fill="hold" grpId="0" id="47" nodeType="withEffect" presetClass="entr" presetID="22" presetSubtype="1">
                                  <p:stCondLst>
                                    <p:cond delay="0"/>
                                  </p:stCondLst>
                                  <p:childTnLst>
                                    <p:set>
                                      <p:cBhvr>
                                        <p:cTn dur="1" fill="hold" id="48">
                                          <p:stCondLst>
                                            <p:cond delay="0"/>
                                          </p:stCondLst>
                                        </p:cTn>
                                        <p:tgtEl>
                                          <p:spTgt spid="42"/>
                                        </p:tgtEl>
                                        <p:attrNameLst>
                                          <p:attrName>style.visibility</p:attrName>
                                        </p:attrNameLst>
                                      </p:cBhvr>
                                      <p:to>
                                        <p:strVal val="visible"/>
                                      </p:to>
                                    </p:set>
                                    <p:animEffect filter="wipe(up)" transition="in">
                                      <p:cBhvr>
                                        <p:cTn dur="500" id="49"/>
                                        <p:tgtEl>
                                          <p:spTgt spid="42"/>
                                        </p:tgtEl>
                                      </p:cBhvr>
                                    </p:animEffect>
                                  </p:childTnLst>
                                </p:cTn>
                              </p:par>
                            </p:childTnLst>
                          </p:cTn>
                        </p:par>
                      </p:childTnLst>
                    </p:cTn>
                  </p:par>
                  <p:par>
                    <p:cTn fill="hold" id="50" nodeType="clickPar">
                      <p:stCondLst>
                        <p:cond delay="indefinite"/>
                      </p:stCondLst>
                      <p:childTnLst>
                        <p:par>
                          <p:cTn fill="hold" id="51" nodeType="afterGroup">
                            <p:stCondLst>
                              <p:cond delay="0"/>
                            </p:stCondLst>
                            <p:childTnLst>
                              <p:par>
                                <p:cTn fill="hold" id="52" nodeType="clickEffect" presetClass="entr" presetID="22" presetSubtype="2">
                                  <p:stCondLst>
                                    <p:cond delay="0"/>
                                  </p:stCondLst>
                                  <p:childTnLst>
                                    <p:set>
                                      <p:cBhvr>
                                        <p:cTn dur="1" fill="hold" id="53">
                                          <p:stCondLst>
                                            <p:cond delay="0"/>
                                          </p:stCondLst>
                                        </p:cTn>
                                        <p:tgtEl>
                                          <p:spTgt spid="49"/>
                                        </p:tgtEl>
                                        <p:attrNameLst>
                                          <p:attrName>style.visibility</p:attrName>
                                        </p:attrNameLst>
                                      </p:cBhvr>
                                      <p:to>
                                        <p:strVal val="visible"/>
                                      </p:to>
                                    </p:set>
                                    <p:animEffect filter="wipe(right)" transition="in">
                                      <p:cBhvr>
                                        <p:cTn dur="500" id="54"/>
                                        <p:tgtEl>
                                          <p:spTgt spid="49"/>
                                        </p:tgtEl>
                                      </p:cBhvr>
                                    </p:animEffect>
                                  </p:childTnLst>
                                </p:cTn>
                              </p:par>
                            </p:childTnLst>
                          </p:cTn>
                        </p:par>
                      </p:childTnLst>
                    </p:cTn>
                  </p:par>
                  <p:par>
                    <p:cTn fill="hold" id="55" nodeType="clickPar">
                      <p:stCondLst>
                        <p:cond delay="indefinite"/>
                      </p:stCondLst>
                      <p:childTnLst>
                        <p:par>
                          <p:cTn fill="hold" id="56" nodeType="afterGroup">
                            <p:stCondLst>
                              <p:cond delay="0"/>
                            </p:stCondLst>
                            <p:childTnLst>
                              <p:par>
                                <p:cTn fill="hold" id="57" nodeType="clickEffect" presetClass="entr" presetID="22" presetSubtype="2">
                                  <p:stCondLst>
                                    <p:cond delay="0"/>
                                  </p:stCondLst>
                                  <p:childTnLst>
                                    <p:set>
                                      <p:cBhvr>
                                        <p:cTn dur="1" fill="hold" id="58">
                                          <p:stCondLst>
                                            <p:cond delay="0"/>
                                          </p:stCondLst>
                                        </p:cTn>
                                        <p:tgtEl>
                                          <p:spTgt spid="40"/>
                                        </p:tgtEl>
                                        <p:attrNameLst>
                                          <p:attrName>style.visibility</p:attrName>
                                        </p:attrNameLst>
                                      </p:cBhvr>
                                      <p:to>
                                        <p:strVal val="visible"/>
                                      </p:to>
                                    </p:set>
                                    <p:animEffect filter="wipe(right)" transition="in">
                                      <p:cBhvr>
                                        <p:cTn dur="500" id="59"/>
                                        <p:tgtEl>
                                          <p:spTgt spid="40"/>
                                        </p:tgtEl>
                                      </p:cBhvr>
                                    </p:animEffect>
                                  </p:childTnLst>
                                </p:cTn>
                              </p:par>
                              <p:par>
                                <p:cTn fill="hold" grpId="0" id="60" nodeType="withEffect" presetClass="entr" presetID="22" presetSubtype="2">
                                  <p:stCondLst>
                                    <p:cond delay="0"/>
                                  </p:stCondLst>
                                  <p:childTnLst>
                                    <p:set>
                                      <p:cBhvr>
                                        <p:cTn dur="1" fill="hold" id="61">
                                          <p:stCondLst>
                                            <p:cond delay="0"/>
                                          </p:stCondLst>
                                        </p:cTn>
                                        <p:tgtEl>
                                          <p:spTgt spid="41"/>
                                        </p:tgtEl>
                                        <p:attrNameLst>
                                          <p:attrName>style.visibility</p:attrName>
                                        </p:attrNameLst>
                                      </p:cBhvr>
                                      <p:to>
                                        <p:strVal val="visible"/>
                                      </p:to>
                                    </p:set>
                                    <p:animEffect filter="wipe(right)" transition="in">
                                      <p:cBhvr>
                                        <p:cTn dur="500" id="62"/>
                                        <p:tgtEl>
                                          <p:spTgt spid="41"/>
                                        </p:tgtEl>
                                      </p:cBhvr>
                                    </p:animEffect>
                                  </p:childTnLst>
                                </p:cTn>
                              </p:par>
                            </p:childTnLst>
                          </p:cTn>
                        </p:par>
                      </p:childTnLst>
                    </p:cTn>
                  </p:par>
                  <p:par>
                    <p:cTn fill="hold" id="63" nodeType="clickPar">
                      <p:stCondLst>
                        <p:cond delay="indefinite"/>
                      </p:stCondLst>
                      <p:childTnLst>
                        <p:par>
                          <p:cTn fill="hold" id="64" nodeType="afterGroup">
                            <p:stCondLst>
                              <p:cond delay="0"/>
                            </p:stCondLst>
                            <p:childTnLst>
                              <p:par>
                                <p:cTn fill="hold" id="65" nodeType="clickEffect" presetClass="entr" presetID="22" presetSubtype="4">
                                  <p:stCondLst>
                                    <p:cond delay="0"/>
                                  </p:stCondLst>
                                  <p:childTnLst>
                                    <p:set>
                                      <p:cBhvr>
                                        <p:cTn dur="1" fill="hold" id="66">
                                          <p:stCondLst>
                                            <p:cond delay="0"/>
                                          </p:stCondLst>
                                        </p:cTn>
                                        <p:tgtEl>
                                          <p:spTgt spid="45"/>
                                        </p:tgtEl>
                                        <p:attrNameLst>
                                          <p:attrName>style.visibility</p:attrName>
                                        </p:attrNameLst>
                                      </p:cBhvr>
                                      <p:to>
                                        <p:strVal val="visible"/>
                                      </p:to>
                                    </p:set>
                                    <p:animEffect filter="wipe(down)" transition="in">
                                      <p:cBhvr>
                                        <p:cTn dur="500" id="67"/>
                                        <p:tgtEl>
                                          <p:spTgt spid="4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41"/>
      <p:bldP grpId="0" spid="42"/>
      <p:bldP grpId="0" spid="43"/>
      <p:bldP grpId="0" spid="44"/>
    </p:bldLst>
  </p:timing>
</p:sld>
</file>

<file path=ppt/tags/tag1.xml><?xml version="1.0" encoding="utf-8"?>
<p:tagLst xmlns:p="http://schemas.openxmlformats.org/presentationml/2006/main">
  <p:tag name="MH" val="20150803134832"/>
  <p:tag name="MH_LIBRARY" val="GRAPHIC"/>
  <p:tag name="MH_ORDER" val="2"/>
  <p:tag name="MH_TYPE" val="Other"/>
</p:tagLst>
</file>

<file path=ppt/tags/tag2.xml><?xml version="1.0" encoding="utf-8"?>
<p:tagLst xmlns:p="http://schemas.openxmlformats.org/presentationml/2006/main">
  <p:tag name="MH" val="20150803134832"/>
  <p:tag name="MH_LIBRARY" val="GRAPHIC"/>
  <p:tag name="MH_ORDER" val="9"/>
  <p:tag name="MH_TYPE" val="Other"/>
</p:tagLst>
</file>

<file path=ppt/tags/tag3.xml><?xml version="1.0" encoding="utf-8"?>
<p:tagLst xmlns:p="http://schemas.openxmlformats.org/presentationml/2006/main">
  <p:tag name="MH" val="20150803134832"/>
  <p:tag name="MH_LIBRARY" val="GRAPHIC"/>
  <p:tag name="MH_ORDER" val="3"/>
  <p:tag name="MH_TYPE" val="Other"/>
</p:tagLst>
</file>

<file path=ppt/tags/tag4.xml><?xml version="1.0" encoding="utf-8"?>
<p:tagLst xmlns:p="http://schemas.openxmlformats.org/presentationml/2006/main">
  <p:tag name="MH" val="20150803134832"/>
  <p:tag name="MH_LIBRARY" val="GRAPHIC"/>
  <p:tag name="MH_ORDER" val="4"/>
  <p:tag name="MH_TYPE" val="Other"/>
</p:tagLst>
</file>

<file path=ppt/tags/tag5.xml><?xml version="1.0" encoding="utf-8"?>
<p:tagLst xmlns:p="http://schemas.openxmlformats.org/presentationml/2006/main">
  <p:tag name="MH" val="20150803134832"/>
  <p:tag name="MH_LIBRARY" val="GRAPHIC"/>
  <p:tag name="MH_ORDER" val="6"/>
  <p:tag name="MH_TYPE" val="Other"/>
</p:tagLst>
</file>

<file path=ppt/tags/tag6.xml><?xml version="1.0" encoding="utf-8"?>
<p:tagLst xmlns:p="http://schemas.openxmlformats.org/presentationml/2006/main">
  <p:tag name="MH" val="20150803134832"/>
  <p:tag name="MH_LIBRARY" val="GRAPHIC"/>
  <p:tag name="MH_ORDER" val="7"/>
  <p:tag name="MH_TYPE" val="Other"/>
</p:tagLst>
</file>

<file path=ppt/tags/tag7.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LIDE.GUIDESSETTING" val="{&quot;Id&quot;:null,&quot;Name&quot;:&quot;无&quot;,&quot;HeaderHeight&quot;:0.0,&quot;FooterHeight&quot;:0.0,&quot;SideMargin&quot;:0.0,&quot;TopMargin&quot;:0.0,&quot;BottomMargin&quot;:0.0,&quot;IntervalMargin&quot;:0.1,&quot;SettingType&quot;:&quot;System&quot;}"/>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no0x1ihu">
      <a:majorFont>
        <a:latin typeface="微软雅黑" panose="020f0302020204030204"/>
        <a:ea typeface="微软雅黑"/>
        <a:cs typeface="Arial"/>
      </a:majorFont>
      <a:minorFont>
        <a:latin typeface="微软雅黑" panose="020f0302020204030204"/>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220</Paragraphs>
  <Slides>26</Slides>
  <Notes>3</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26</vt:i4>
      </vt:variant>
    </vt:vector>
  </HeadingPairs>
  <TitlesOfParts>
    <vt:vector baseType="lpstr" size="38">
      <vt:lpstr>Arial</vt:lpstr>
      <vt:lpstr>微软雅黑</vt:lpstr>
      <vt:lpstr>Calibri</vt:lpstr>
      <vt:lpstr>Calibri Light</vt:lpstr>
      <vt:lpstr>仿宋_GB2312</vt:lpstr>
      <vt:lpstr>方正粗黑宋简体</vt:lpstr>
      <vt:lpstr>Agency FB</vt:lpstr>
      <vt:lpstr>思源宋体 CN Heavy</vt:lpstr>
      <vt:lpstr>思源黑体 CN Light</vt:lpstr>
      <vt:lpstr>字魂58号-创中黑</vt:lpstr>
      <vt:lpstr>宋体</vt:lpstr>
      <vt:lpstr>第一PPT，www.1ppt.com</vt:lpstr>
      <vt:lpstr>PowerPoint Presentation</vt:lpstr>
      <vt:lpstr>目录</vt:lpstr>
      <vt:lpstr>什么是安全生产月</vt:lpstr>
      <vt:lpstr>什么是安全生产月</vt:lpstr>
      <vt:lpstr>什么是安全生产月</vt:lpstr>
      <vt:lpstr>什么是安全生产月</vt:lpstr>
      <vt:lpstr>什么是安全生产月</vt:lpstr>
      <vt:lpstr>PowerPoint Presentation</vt:lpstr>
      <vt:lpstr>安全生产月主要内容</vt:lpstr>
      <vt:lpstr>安全生产月主要内容</vt:lpstr>
      <vt:lpstr>安全生产月主要内容</vt:lpstr>
      <vt:lpstr>安全生产月主要内容</vt:lpstr>
      <vt:lpstr>安全生产月主要内容</vt:lpstr>
      <vt:lpstr>安全生产月主要内容</vt:lpstr>
      <vt:lpstr>安全生产月主要内容</vt:lpstr>
      <vt:lpstr>PowerPoint Presentation</vt:lpstr>
      <vt:lpstr>全国“安全生产万里行”活动主要内容</vt:lpstr>
      <vt:lpstr>全国“安全生产万里行”活动主要内容</vt:lpstr>
      <vt:lpstr>PowerPoint Presentation</vt:lpstr>
      <vt:lpstr>安全生产月有关要求</vt:lpstr>
      <vt:lpstr>安全生产月有关要求</vt:lpstr>
      <vt:lpstr>安全生产月有关要求</vt:lpstr>
      <vt:lpstr>PowerPoint Presentation</vt:lpstr>
      <vt:lpstr>新安全生产法十大亮点</vt:lpstr>
      <vt:lpstr>新安全生产法十大亮点</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2021-05-27T05:52:52Z</dcterms:created>
  <dcterms:modified xsi:type="dcterms:W3CDTF">2021-08-20T11:05:41Z</dcterms:modified>
  <cp:revision>1</cp:revision>
  <dc:subject>https://www.ypppt.com/</dc:subject>
  <dc:title>https://www.ypppt.com/</dc:title>
</cp:coreProperties>
</file>