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3" r:id="rId1"/>
    <p:sldMasterId id="2147483751" r:id="rId2"/>
  </p:sldMasterIdLst>
  <p:notesMasterIdLst>
    <p:notesMasterId r:id="rId3"/>
  </p:notesMasterIdLst>
  <p:sldIdLst>
    <p:sldId id="484" r:id="rId4"/>
    <p:sldId id="540" r:id="rId5"/>
    <p:sldId id="539" r:id="rId6"/>
    <p:sldId id="541" r:id="rId7"/>
    <p:sldId id="488" r:id="rId8"/>
    <p:sldId id="490" r:id="rId9"/>
    <p:sldId id="491" r:id="rId10"/>
    <p:sldId id="497" r:id="rId11"/>
    <p:sldId id="542" r:id="rId12"/>
    <p:sldId id="505" r:id="rId13"/>
    <p:sldId id="506" r:id="rId14"/>
    <p:sldId id="509" r:id="rId15"/>
    <p:sldId id="510" r:id="rId16"/>
    <p:sldId id="512" r:id="rId17"/>
    <p:sldId id="514" r:id="rId18"/>
    <p:sldId id="543" r:id="rId19"/>
    <p:sldId id="517" r:id="rId20"/>
    <p:sldId id="518" r:id="rId21"/>
    <p:sldId id="519" r:id="rId22"/>
    <p:sldId id="520" r:id="rId23"/>
    <p:sldId id="544" r:id="rId24"/>
    <p:sldId id="535" r:id="rId25"/>
    <p:sldId id="536" r:id="rId26"/>
    <p:sldId id="537" r:id="rId27"/>
    <p:sldId id="545" r:id="rId28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14" autoAdjust="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2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383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4572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77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4590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153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9842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8370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3781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9484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7437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907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5709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7114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9601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8632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1748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8435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750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526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546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3055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0243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434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1665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290441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7589337"/>
      </p:ext>
    </p:extLst>
  </p:cSld>
  <p:clrMapOvr>
    <a:masterClrMapping/>
  </p:clrMapOvr>
  <mc:AlternateContent>
    <mc:Choice Requires="p14">
      <p:transition advTm="4000" p14:dur="0"/>
    </mc:Choice>
    <mc:Fallback>
      <p:transition advTm="4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681967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180192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690203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843697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844210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853757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510097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0067563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1000" y="175796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 执行力知识概述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191814" y="20955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228600" y="238503"/>
            <a:ext cx="2286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690664281"/>
      </p:ext>
    </p:extLst>
  </p:cSld>
  <p:clrMapOvr>
    <a:masterClrMapping/>
  </p:clrMapOvr>
  <mc:AlternateContent>
    <mc:Choice Requires="p14">
      <p:transition advTm="4000" p14:dur="0"/>
    </mc:Choice>
    <mc:Fallback>
      <p:transition advTm="4000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1000" y="175796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 执行力缺失原因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191814" y="20955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228600" y="238503"/>
            <a:ext cx="2286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352909393"/>
      </p:ext>
    </p:extLst>
  </p:cSld>
  <p:clrMapOvr>
    <a:masterClrMapping/>
  </p:clrMapOvr>
  <mc:AlternateContent>
    <mc:Choice Requires="p14">
      <p:transition advTm="4000" p14:dur="0"/>
    </mc:Choice>
    <mc:Fallback>
      <p:transition advTm="400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1000" y="175796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 怎样提升执行力 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191814" y="20955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228600" y="238503"/>
            <a:ext cx="2286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045089011"/>
      </p:ext>
    </p:extLst>
  </p:cSld>
  <p:clrMapOvr>
    <a:masterClrMapping/>
  </p:clrMapOvr>
  <mc:AlternateContent>
    <mc:Choice Requires="p14">
      <p:transition advTm="4000" p14:dur="0"/>
    </mc:Choice>
    <mc:Fallback>
      <p:transition advTm="400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1000" y="175796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 执行力理念原则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191814" y="20955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 userDrawn="1"/>
        </p:nvSpPr>
        <p:spPr>
          <a:xfrm>
            <a:off x="228600" y="238503"/>
            <a:ext cx="228600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154410240"/>
      </p:ext>
    </p:extLst>
  </p:cSld>
  <p:clrMapOvr>
    <a:masterClrMapping/>
  </p:clrMapOvr>
  <mc:AlternateContent>
    <mc:Choice Requires="p14">
      <p:transition advTm="4000" p14:dur="0"/>
    </mc:Choice>
    <mc:Fallback>
      <p:transition advTm="4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3089103"/>
      </p:ext>
    </p:extLst>
  </p:cSld>
  <p:clrMapOvr>
    <a:masterClrMapping/>
  </p:clrMapOvr>
  <mc:AlternateContent>
    <mc:Choice Requires="p14">
      <p:transition advTm="4000" p14:dur="0"/>
    </mc:Choice>
    <mc:Fallback>
      <p:transition advTm="4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276471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10536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256903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2021/1/18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676" r:id="rId2"/>
    <p:sldLayoutId id="2147483748" r:id="rId3"/>
    <p:sldLayoutId id="2147483749" r:id="rId4"/>
    <p:sldLayoutId id="2147483750" r:id="rId5"/>
    <p:sldLayoutId id="2147483741" r:id="rId6"/>
  </p:sldLayoutIdLst>
  <mc:AlternateContent>
    <mc:Choice Requires="p14">
      <p:transition advTm="4000" p14:dur="0"/>
    </mc:Choice>
    <mc:Fallback>
      <p:transition advTm="4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652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7.jpeg" Type="http://schemas.openxmlformats.org/officeDocument/2006/relationships/image"/><Relationship Id="rId4" Target="../tags/tag1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0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895350" y="1190625"/>
            <a:ext cx="4064825" cy="153162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en-US" b="1" lang="zh-CN" smtClean="0" spc="225" sz="9600">
                <a:solidFill>
                  <a:schemeClr val="bg1"/>
                </a:solidFill>
                <a:latin charset="-122" panose="02010609000101010101" pitchFamily="49" typeface="汉仪综艺体简"/>
                <a:ea charset="-122" panose="02010609000101010101" pitchFamily="49" typeface="汉仪综艺体简"/>
                <a:cs typeface="+mn-ea"/>
                <a:sym typeface="+mn-lt"/>
              </a:rPr>
              <a:t>执行力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24078" y="3377867"/>
            <a:ext cx="990917" cy="270000"/>
            <a:chOff x="710577" y="3311161"/>
            <a:chExt cx="1321224" cy="360000"/>
          </a:xfrm>
        </p:grpSpPr>
        <p:sp>
          <p:nvSpPr>
            <p:cNvPr id="4" name="矩形: 圆角 29"/>
            <p:cNvSpPr/>
            <p:nvPr/>
          </p:nvSpPr>
          <p:spPr>
            <a:xfrm>
              <a:off x="784522" y="3311161"/>
              <a:ext cx="1220561" cy="360000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 defTabSz="685800"/>
              <a:endParaRPr altLang="en-US" b="1" lang="zh-CN" sz="8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10577" y="3346710"/>
              <a:ext cx="1321224" cy="2844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6350"/>
            </a:bodyPr>
            <a:lstStyle>
              <a:defPPr>
                <a:defRPr lang="zh-CN"/>
              </a:defPPr>
              <a:lvl1pPr>
                <a:defRPr b="1" sz="2800">
                  <a:solidFill>
                    <a:schemeClr val="accent1"/>
                  </a:solidFill>
                </a:defRPr>
              </a:lvl1pPr>
            </a:lstStyle>
            <a:p>
              <a:pPr algn="r" defTabSz="685800"/>
              <a:r>
                <a:rPr altLang="en-US" lang="zh-CN" sz="800">
                  <a:cs typeface="+mn-ea"/>
                  <a:sym typeface="+mn-lt"/>
                </a:rPr>
                <a:t>培训师：优页PPT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03398" y="3377867"/>
            <a:ext cx="963930" cy="270000"/>
            <a:chOff x="2073656" y="3311161"/>
            <a:chExt cx="1285240" cy="360000"/>
          </a:xfrm>
        </p:grpSpPr>
        <p:sp>
          <p:nvSpPr>
            <p:cNvPr id="7" name="矩形: 圆角 30"/>
            <p:cNvSpPr/>
            <p:nvPr/>
          </p:nvSpPr>
          <p:spPr>
            <a:xfrm>
              <a:off x="2106984" y="3311161"/>
              <a:ext cx="1220561" cy="360000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 defTabSz="685800"/>
              <a:endParaRPr altLang="en-US" b="1" lang="zh-CN" sz="8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073656" y="3360680"/>
              <a:ext cx="1285240" cy="2844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6350"/>
            </a:bodyPr>
            <a:lstStyle>
              <a:defPPr>
                <a:defRPr lang="zh-CN"/>
              </a:defPPr>
              <a:lvl1pPr>
                <a:defRPr b="1" sz="2800">
                  <a:solidFill>
                    <a:schemeClr val="accent1"/>
                  </a:solidFill>
                </a:defRPr>
              </a:lvl1pPr>
            </a:lstStyle>
            <a:p>
              <a:pPr algn="r" defTabSz="685800"/>
              <a:r>
                <a:rPr altLang="en-US" lang="zh-CN" sz="800">
                  <a:cs typeface="+mn-ea"/>
                  <a:sym typeface="+mn-lt"/>
                </a:rPr>
                <a:t>时间：XX年XX月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209235" y="1118868"/>
            <a:ext cx="2514600" cy="32766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en-US" lang="zh-CN" smtClean="0" sz="17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没有执行力就没有竞争力</a:t>
            </a:r>
          </a:p>
        </p:txBody>
      </p:sp>
      <p:sp>
        <p:nvSpPr>
          <p:cNvPr id="12" name="矩形 11"/>
          <p:cNvSpPr/>
          <p:nvPr/>
        </p:nvSpPr>
        <p:spPr>
          <a:xfrm>
            <a:off x="2019300" y="-11503"/>
            <a:ext cx="72948" cy="161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937737" y="2495550"/>
            <a:ext cx="3428999" cy="6019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zh-CN" lang="en-US" smtClean="0" sz="3500">
                <a:solidFill>
                  <a:schemeClr val="accent2"/>
                </a:solidFill>
                <a:latin charset="0" panose="020b0806030902050204" pitchFamily="34" typeface="Impact"/>
                <a:cs typeface="+mn-ea"/>
                <a:sym typeface="+mn-lt"/>
              </a:rPr>
              <a:t>EXECUTIVE POWER</a:t>
            </a:r>
          </a:p>
        </p:txBody>
      </p:sp>
      <p:sp>
        <p:nvSpPr>
          <p:cNvPr id="20" name="矩形 19"/>
          <p:cNvSpPr/>
          <p:nvPr/>
        </p:nvSpPr>
        <p:spPr>
          <a:xfrm>
            <a:off x="4079051" y="2940041"/>
            <a:ext cx="68610" cy="2203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080272" y="2581275"/>
            <a:ext cx="609600" cy="83116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typeface="+mn-ea"/>
              </a:rPr>
              <a:t>荣耀未来</a:t>
            </a:r>
          </a:p>
          <a:p>
            <a:r>
              <a:rPr altLang="en-US" lang="zh-CN" smtClean="0" sz="1400">
                <a:solidFill>
                  <a:schemeClr val="bg1"/>
                </a:solidFill>
                <a:latin typeface="+mn-ea"/>
              </a:rPr>
              <a:t>赢在执行</a:t>
            </a:r>
          </a:p>
        </p:txBody>
      </p:sp>
      <p:sp>
        <p:nvSpPr>
          <p:cNvPr id="24" name="矩形 23"/>
          <p:cNvSpPr/>
          <p:nvPr/>
        </p:nvSpPr>
        <p:spPr>
          <a:xfrm>
            <a:off x="960486" y="3022245"/>
            <a:ext cx="3125199" cy="2971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en-US" lang="zh-CN" smtClean="0" spc="600" sz="15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好的成绩源于用心的执行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3835" y="666750"/>
            <a:ext cx="4420165" cy="36576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 rot="16200000">
            <a:off x="515305" y="2391717"/>
            <a:ext cx="52074" cy="1101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5918765" y="2647950"/>
            <a:ext cx="1172517" cy="2019565"/>
            <a:chOff x="5918765" y="2647950"/>
            <a:chExt cx="1172517" cy="201956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18765" y="3647867"/>
              <a:ext cx="1172517" cy="1019648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 flipH="1" flipV="1">
              <a:off x="6505023" y="2647950"/>
              <a:ext cx="0" cy="12192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174155" y="2647950"/>
              <a:ext cx="330868" cy="13938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 flipV="1">
              <a:off x="6505024" y="2647950"/>
              <a:ext cx="357098" cy="150974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346175661"/>
      </p:ext>
    </p:extLst>
  </p:cSld>
  <p:clrMapOvr>
    <a:masterClrMapping/>
  </p:clrMapOvr>
  <mc:AlternateContent>
    <mc:Choice Requires="p14">
      <p:transition advTm="6000" p14:dur="10"/>
    </mc:Choice>
    <mc:Fallback>
      <p:transition advTm="6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60000"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7"/>
      <p:bldP grpId="0" spid="12"/>
      <p:bldP grpId="0" spid="19"/>
      <p:bldP grpId="0" spid="20"/>
      <p:bldP grpId="0" spid="16"/>
      <p:bldP grpId="0" spid="24"/>
      <p:bldP grpId="0" spid="27"/>
    </p:bldLst>
  </p:timing>
  <p:extLst mod="1">
    <p:ext uri="{E180D4A7-C9FB-4DFB-919C-405C955672EB}">
      <p14:showEvtLst>
        <p14:playEvt objId="5" time="16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单圆角矩形 2"/>
          <p:cNvSpPr/>
          <p:nvPr/>
        </p:nvSpPr>
        <p:spPr>
          <a:xfrm>
            <a:off x="1132523" y="1367458"/>
            <a:ext cx="3552825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TextBox 560"/>
          <p:cNvSpPr txBox="1"/>
          <p:nvPr/>
        </p:nvSpPr>
        <p:spPr>
          <a:xfrm>
            <a:off x="1130142" y="1425084"/>
            <a:ext cx="3555206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没有找到有执行力的员工</a:t>
            </a:r>
          </a:p>
        </p:txBody>
      </p:sp>
      <p:sp>
        <p:nvSpPr>
          <p:cNvPr id="15" name="矩形 3"/>
          <p:cNvSpPr/>
          <p:nvPr/>
        </p:nvSpPr>
        <p:spPr>
          <a:xfrm>
            <a:off x="685800" y="1901811"/>
            <a:ext cx="4919663" cy="383134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</a:pPr>
            <a:r>
              <a:rPr sz="1600">
                <a:solidFill>
                  <a:schemeClr val="bg1"/>
                </a:solidFill>
                <a:cs typeface="+mn-ea"/>
                <a:sym typeface="+mn-lt"/>
              </a:rPr>
              <a:t>【中国企业执行力低下的表现症状】</a:t>
            </a:r>
          </a:p>
        </p:txBody>
      </p:sp>
      <p:sp>
        <p:nvSpPr>
          <p:cNvPr id="14" name="矩形 3"/>
          <p:cNvSpPr/>
          <p:nvPr/>
        </p:nvSpPr>
        <p:spPr>
          <a:xfrm>
            <a:off x="1130142" y="2276662"/>
            <a:ext cx="5606891" cy="1738071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defTabSz="685800">
              <a:lnSpc>
                <a:spcPct val="129000"/>
              </a:lnSpc>
              <a:spcAft>
                <a:spcPts val="450"/>
              </a:spcAft>
            </a:pPr>
            <a:r>
              <a:rPr altLang="zh-CN" lang="en-US" sz="1200">
                <a:solidFill>
                  <a:schemeClr val="bg1"/>
                </a:solidFill>
                <a:cs typeface="+mn-ea"/>
                <a:sym typeface="+mn-lt"/>
              </a:rPr>
              <a:t>5％的人看不出是在工作，而是在制造矛盾，无事必生非——破坏性的做；</a:t>
            </a:r>
          </a:p>
          <a:p>
            <a:pPr defTabSz="685800">
              <a:lnSpc>
                <a:spcPct val="129000"/>
              </a:lnSpc>
              <a:spcAft>
                <a:spcPts val="450"/>
              </a:spcAft>
            </a:pPr>
            <a:r>
              <a:rPr altLang="zh-CN" lang="en-US" sz="1200">
                <a:solidFill>
                  <a:schemeClr val="bg1"/>
                </a:solidFill>
                <a:cs typeface="+mn-ea"/>
                <a:sym typeface="+mn-lt"/>
              </a:rPr>
              <a:t>10％的人正在等待着什么——不想做；</a:t>
            </a:r>
          </a:p>
          <a:p>
            <a:pPr defTabSz="685800">
              <a:lnSpc>
                <a:spcPct val="129000"/>
              </a:lnSpc>
              <a:spcAft>
                <a:spcPts val="450"/>
              </a:spcAft>
            </a:pPr>
            <a:r>
              <a:rPr altLang="zh-CN" lang="en-US" sz="1200">
                <a:solidFill>
                  <a:schemeClr val="bg1"/>
                </a:solidFill>
                <a:cs typeface="+mn-ea"/>
                <a:sym typeface="+mn-lt"/>
              </a:rPr>
              <a:t>20％的人正在为增加库存而工作——“蛮做”、“盲做”、“糊做”；</a:t>
            </a:r>
          </a:p>
          <a:p>
            <a:pPr defTabSz="685800">
              <a:lnSpc>
                <a:spcPct val="129000"/>
              </a:lnSpc>
              <a:spcAft>
                <a:spcPts val="450"/>
              </a:spcAft>
            </a:pPr>
            <a:r>
              <a:rPr altLang="zh-CN" lang="en-US" sz="1200">
                <a:solidFill>
                  <a:schemeClr val="bg1"/>
                </a:solidFill>
                <a:cs typeface="+mn-ea"/>
                <a:sym typeface="+mn-lt"/>
              </a:rPr>
              <a:t>10%的人由于没有对公司做出贡献——在做，而是负效劳动；</a:t>
            </a:r>
          </a:p>
          <a:p>
            <a:pPr defTabSz="685800">
              <a:lnSpc>
                <a:spcPct val="129000"/>
              </a:lnSpc>
              <a:spcAft>
                <a:spcPts val="450"/>
              </a:spcAft>
            </a:pPr>
            <a:r>
              <a:rPr altLang="zh-CN" lang="en-US" sz="1200">
                <a:solidFill>
                  <a:schemeClr val="bg1"/>
                </a:solidFill>
                <a:cs typeface="+mn-ea"/>
                <a:sym typeface="+mn-lt"/>
              </a:rPr>
              <a:t>40％的人正在按照低效的标准或方法工作——想做，而不会正确有效地做；</a:t>
            </a:r>
          </a:p>
          <a:p>
            <a:pPr defTabSz="685800">
              <a:lnSpc>
                <a:spcPct val="129000"/>
              </a:lnSpc>
              <a:spcAft>
                <a:spcPts val="450"/>
              </a:spcAft>
            </a:pPr>
            <a:r>
              <a:rPr altLang="zh-CN" lang="en-US" sz="1200">
                <a:solidFill>
                  <a:schemeClr val="bg1"/>
                </a:solidFill>
                <a:cs typeface="+mn-ea"/>
                <a:sym typeface="+mn-lt"/>
              </a:rPr>
              <a:t>只有15%的人属于正常范围，但绩效仍然不高——做不好，做事不到位。</a:t>
            </a:r>
          </a:p>
        </p:txBody>
      </p:sp>
      <p:sp>
        <p:nvSpPr>
          <p:cNvPr id="25" name="Dark Gray"/>
          <p:cNvSpPr/>
          <p:nvPr/>
        </p:nvSpPr>
        <p:spPr bwMode="auto">
          <a:xfrm>
            <a:off x="6582252" y="2409017"/>
            <a:ext cx="1633538" cy="1633538"/>
          </a:xfrm>
          <a:prstGeom prst="round2DiagRect">
            <a:avLst>
              <a:gd fmla="val 0" name="adj1"/>
              <a:gd fmla="val 0" name="adj2"/>
            </a:avLst>
          </a:prstGeom>
          <a:solidFill>
            <a:schemeClr val="accent2"/>
          </a:solidFill>
          <a:ln algn="ctr" cap="flat" cmpd="sng" w="9525">
            <a:noFill/>
            <a:prstDash val="solid"/>
            <a:headEnd len="med" type="none" w="med"/>
            <a:tailEnd len="med" type="none" w="med"/>
          </a:ln>
          <a:effectLst/>
        </p:spPr>
        <p:txBody>
          <a:bodyPr anchor="ctr" anchorCtr="0" bIns="25719" compatLnSpc="1" lIns="162000" numCol="1" rIns="162000" rtlCol="0" tIns="25719" vert="horz" wrap="square"/>
          <a:lstStyle/>
          <a:p>
            <a:pPr defTabSz="513874" fontAlgn="base" indent="3429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noProof="1" sz="1100">
                <a:solidFill>
                  <a:schemeClr val="bg1"/>
                </a:solidFill>
                <a:cs typeface="+mn-ea"/>
                <a:sym typeface="+mn-lt"/>
              </a:rPr>
              <a:t>可见，企业中想做大事的人太多，而愿把小事做完美的人太少。若员工或团队没有执行力，企业何来的执行力？</a:t>
            </a:r>
          </a:p>
        </p:txBody>
      </p:sp>
      <p:sp>
        <p:nvSpPr>
          <p:cNvPr id="26" name="对角圆角矩形 25"/>
          <p:cNvSpPr/>
          <p:nvPr/>
        </p:nvSpPr>
        <p:spPr>
          <a:xfrm>
            <a:off x="6582252" y="1261255"/>
            <a:ext cx="1633538" cy="1021556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842128485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15"/>
      <p:bldP grpId="0" spid="14"/>
      <p:bldP grpId="0" spid="25"/>
      <p:bldP grpId="0" spid="2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4446746" y="1535430"/>
            <a:ext cx="3417569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4446747" y="1591151"/>
            <a:ext cx="3569970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没有找到有执行力的员工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631984" y="1465422"/>
            <a:ext cx="3362325" cy="2492216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4381024" y="3057049"/>
            <a:ext cx="4229576" cy="93360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这是因为人员优势的特性是少有的，且是独特的，竞争对手往往难以仿效，也无从取代，是一种非常强大的竞争优势。可以说，优秀的执行人员就是完成任务的一把“万能钥匙”。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4381024" y="2155984"/>
            <a:ext cx="4229576" cy="93360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其实，执行力归根结底在于人，企业要提升自我的整体执行力就必须先找到拥有执行能力的人。员工是达到有效执行的最终端的实现者。在这个瞬息万变的年代里，唯有员工可以长久地维持企业的竞争力。</a:t>
            </a:r>
          </a:p>
        </p:txBody>
      </p:sp>
    </p:spTree>
    <p:extLst>
      <p:ext uri="{BB962C8B-B14F-4D97-AF65-F5344CB8AC3E}">
        <p14:creationId val="1081537653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5"/>
      <p:bldP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579597" y="1635282"/>
            <a:ext cx="3965257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577215" y="1692908"/>
            <a:ext cx="3967639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没有奖惩（考核结果的运用）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5181600" y="1581150"/>
            <a:ext cx="3289935" cy="2466499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664845" y="3098323"/>
            <a:ext cx="4516755" cy="501091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故事的结果众所周知，两名爱姬屡次带头违反军规被斩首，再集训时，无一宫女嬉笑喧哗。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664845" y="2405378"/>
            <a:ext cx="4516755" cy="93360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吴王阖闾令孙武训练姬妃宫女。孙武挑选百名宫女分列两队，且令吴王的两名爱姬担任队长。列队训练时，三令五申，宫女们还是满不在乎，两名担任队长的爱姬更是笑弯了腰。</a:t>
            </a:r>
          </a:p>
        </p:txBody>
      </p:sp>
    </p:spTree>
    <p:extLst>
      <p:ext uri="{BB962C8B-B14F-4D97-AF65-F5344CB8AC3E}">
        <p14:creationId val="1093324535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14"/>
      <p:bldP grpId="0" spid="1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4195762" y="1654016"/>
            <a:ext cx="3689985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4195762" y="1709737"/>
            <a:ext cx="4612005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pc="225" sz="2100">
                <a:solidFill>
                  <a:prstClr val="white"/>
                </a:solidFill>
                <a:cs typeface="+mn-ea"/>
                <a:sym typeface="+mn-lt"/>
              </a:rPr>
              <a:t>员工执行力强，一般是指：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533400" y="1550670"/>
            <a:ext cx="3362325" cy="2472214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4195763" y="2413159"/>
            <a:ext cx="4729163" cy="159385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b="1" lang="zh-CN" noProof="1" spc="225" sz="1500">
                <a:solidFill>
                  <a:schemeClr val="bg1"/>
                </a:solidFill>
                <a:cs typeface="+mn-ea"/>
                <a:sym typeface="+mn-lt"/>
              </a:rPr>
              <a:t>员工能够快速行动，并能够在既定时间内保质保量地完成任务。</a:t>
            </a:r>
          </a:p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b="1" lang="zh-CN" noProof="1" spc="225" sz="1500">
                <a:solidFill>
                  <a:schemeClr val="bg1"/>
                </a:solidFill>
                <a:cs typeface="+mn-ea"/>
                <a:sym typeface="+mn-lt"/>
              </a:rPr>
              <a:t>我们可以想象一下自己身边的同事，哪些是执行力强的，哪些是执行力弱的，然后对员工执行力缺失的原因总结如下：</a:t>
            </a:r>
          </a:p>
        </p:txBody>
      </p:sp>
    </p:spTree>
    <p:extLst>
      <p:ext uri="{BB962C8B-B14F-4D97-AF65-F5344CB8AC3E}">
        <p14:creationId val="3464903821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4186238" y="1654016"/>
            <a:ext cx="3729037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4186238" y="1709737"/>
            <a:ext cx="3729037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pc="225" sz="2100">
                <a:solidFill>
                  <a:prstClr val="white"/>
                </a:solidFill>
                <a:cs typeface="+mn-ea"/>
                <a:sym typeface="+mn-lt"/>
              </a:rPr>
              <a:t>员工执行力强，一般是指：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523875" y="1550670"/>
            <a:ext cx="3362325" cy="2505075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4186238" y="2413159"/>
            <a:ext cx="4729163" cy="159385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b="1" lang="zh-CN" noProof="1" spc="225" sz="1500">
                <a:solidFill>
                  <a:schemeClr val="bg1"/>
                </a:solidFill>
                <a:cs typeface="+mn-ea"/>
                <a:sym typeface="+mn-lt"/>
              </a:rPr>
              <a:t>员工能够快速行动，并能够在既定时间内保质保量地完成任务。</a:t>
            </a:r>
          </a:p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b="1" lang="zh-CN" noProof="1" spc="225" sz="1500">
                <a:solidFill>
                  <a:schemeClr val="bg1"/>
                </a:solidFill>
                <a:cs typeface="+mn-ea"/>
                <a:sym typeface="+mn-lt"/>
              </a:rPr>
              <a:t>我们可以想象一下自己身边的同事，哪些是执行力强的，哪些是执行力弱的，然后对员工执行力缺失的原因总结如下：</a:t>
            </a:r>
          </a:p>
        </p:txBody>
      </p:sp>
    </p:spTree>
    <p:extLst>
      <p:ext uri="{BB962C8B-B14F-4D97-AF65-F5344CB8AC3E}">
        <p14:creationId val="907151769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1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4016217" y="1504950"/>
            <a:ext cx="4518184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4016217" y="1560671"/>
            <a:ext cx="3679984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schemeClr val="bg1"/>
                </a:solidFill>
                <a:cs typeface="+mn-ea"/>
                <a:sym typeface="+mn-lt"/>
              </a:rPr>
              <a:t>拖延磨唧，缺乏行动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513874" y="1360171"/>
            <a:ext cx="3362325" cy="2631281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3996690" y="2939415"/>
            <a:ext cx="4647724" cy="776326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拖延消磨了意志，使人丧失进取心。一旦开始遇事推拖，就很容易再次拖延，直到变成一种根深蒂固的习惯。拖延，只能让他人领先。任何憧憬、理想和计划，都会在拖延中落空。</a:t>
            </a:r>
          </a:p>
        </p:txBody>
      </p:sp>
      <p:sp>
        <p:nvSpPr>
          <p:cNvPr id="14" name="矩形 3"/>
          <p:cNvSpPr/>
          <p:nvPr/>
        </p:nvSpPr>
        <p:spPr>
          <a:xfrm>
            <a:off x="3996690" y="2648426"/>
            <a:ext cx="4647724" cy="304495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拖延不会让事情凭空消失，只会使普通的事情变成紧急的事情。</a:t>
            </a:r>
          </a:p>
        </p:txBody>
      </p:sp>
      <p:sp>
        <p:nvSpPr>
          <p:cNvPr id="7" name="矩形 6"/>
          <p:cNvSpPr/>
          <p:nvPr/>
        </p:nvSpPr>
        <p:spPr>
          <a:xfrm>
            <a:off x="4012407" y="2128361"/>
            <a:ext cx="4628674" cy="580644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0000"/>
              </a:lnSpc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“最消磨意志、最摧毁创造力的事情，莫过于拥有梦想而不开始行动”。</a:t>
            </a:r>
          </a:p>
        </p:txBody>
      </p:sp>
    </p:spTree>
    <p:extLst>
      <p:ext uri="{BB962C8B-B14F-4D97-AF65-F5344CB8AC3E}">
        <p14:creationId val="3199384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5"/>
      <p:bldP grpId="0" spid="14"/>
      <p:bldP grpId="0" spid="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171" y="1809750"/>
            <a:ext cx="3357829" cy="286441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16620" y="1412657"/>
            <a:ext cx="1295400" cy="116586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zh-CN" b="1" lang="en-US" smtClean="0" spc="225" sz="7200">
                <a:solidFill>
                  <a:schemeClr val="bg1"/>
                </a:solidFill>
                <a:latin charset="-122" panose="02010609000101010101" pitchFamily="49" typeface="汉仪综艺体简"/>
                <a:ea charset="-122" panose="02010609000101010101" pitchFamily="49" typeface="汉仪综艺体简"/>
                <a:cs typeface="+mn-ea"/>
                <a:sym typeface="+mn-lt"/>
              </a:rPr>
              <a:t>03</a:t>
            </a:r>
          </a:p>
        </p:txBody>
      </p:sp>
      <p:sp>
        <p:nvSpPr>
          <p:cNvPr id="12" name="矩形 11"/>
          <p:cNvSpPr/>
          <p:nvPr/>
        </p:nvSpPr>
        <p:spPr>
          <a:xfrm>
            <a:off x="3733800" y="-11503"/>
            <a:ext cx="65690" cy="1775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 rot="16200000">
            <a:off x="1529324" y="214815"/>
            <a:ext cx="45719" cy="314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48"/>
          <p:cNvSpPr txBox="1"/>
          <p:nvPr/>
        </p:nvSpPr>
        <p:spPr>
          <a:xfrm>
            <a:off x="3810000" y="2250858"/>
            <a:ext cx="4888207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 defTabSz="685800"/>
            <a:r>
              <a:rPr altLang="en-US" b="1" lang="zh-CN" sz="54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怎样提升执行力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3925798" y="3144788"/>
            <a:ext cx="4772409" cy="2011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685800" eaLnBrk="0" hangingPunct="0">
              <a:lnSpc>
                <a:spcPct val="110000"/>
              </a:lnSpc>
            </a:pPr>
            <a:r>
              <a:rPr altLang="en-US" lang="zh-CN" spc="300" sz="12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执行力的研究背景 如何去理解执行 执行力为什么重要</a:t>
            </a:r>
          </a:p>
        </p:txBody>
      </p:sp>
      <p:sp>
        <p:nvSpPr>
          <p:cNvPr id="26" name="TextBox 48"/>
          <p:cNvSpPr txBox="1"/>
          <p:nvPr/>
        </p:nvSpPr>
        <p:spPr>
          <a:xfrm>
            <a:off x="3972910" y="1536480"/>
            <a:ext cx="2010916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685800"/>
            <a:r>
              <a:rPr altLang="zh-CN" b="1" lang="en-US" smtClean="0" sz="540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PART</a:t>
            </a:r>
          </a:p>
        </p:txBody>
      </p:sp>
    </p:spTree>
    <p:extLst>
      <p:ext uri="{BB962C8B-B14F-4D97-AF65-F5344CB8AC3E}">
        <p14:creationId val="2155944221"/>
      </p:ext>
    </p:extLst>
  </p:cSld>
  <p:clrMapOvr>
    <a:masterClrMapping/>
  </p:clrMapOvr>
  <mc:AlternateContent>
    <mc:Choice Requires="p15">
      <p:transition advTm="4000" p14:dur="2000" spd="slow">
        <p15:prstTrans prst="fallOver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63"/>
      <p:bldP grpId="0" spid="23"/>
      <p:bldP grpId="0" spid="24"/>
      <p:bldP grpId="0" spid="26"/>
    </p:bldLst>
  </p:timing>
  <p:extLst mod="1">
    <p:ext uri="{E180D4A7-C9FB-4DFB-919C-405C955672EB}">
      <p14:showEvtLst>
        <p14:playEvt objId="5" time="16"/>
      </p14:showEvtLst>
    </p:ext>
  </p:extLst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4224337" y="1409700"/>
            <a:ext cx="4538663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4224337" y="1465421"/>
            <a:ext cx="2634139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创建强执行力文化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478155" y="1410177"/>
            <a:ext cx="3362325" cy="2631281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4224337" y="2931795"/>
            <a:ext cx="4537710" cy="114985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因此他必须参与到具体的运营过程中，到员工中去，找到执行各阶段的具体情况与预期之间的差距，并进一步对其进行正确而深入的引导、解决困难，直至成功。这才是领导者最最重要的工作。而且不论组织大小，这些关键工作都不能交付给其他任何人。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4224337" y="2030730"/>
            <a:ext cx="4537710" cy="93360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各级领导必须参与到自己职能部门的具体工作当中，成为带动全局的发动机！领导者需要有一种执行的本能，他必须相信，“除非我使这个计划真正转变成现实，否则我现在所做的一切根本没有意义”。</a:t>
            </a:r>
          </a:p>
        </p:txBody>
      </p:sp>
    </p:spTree>
    <p:extLst>
      <p:ext uri="{BB962C8B-B14F-4D97-AF65-F5344CB8AC3E}">
        <p14:creationId val="52077960"/>
      </p:ext>
    </p:extLst>
  </p:cSld>
  <p:clrMapOvr>
    <a:masterClrMapping/>
  </p:clrMapOvr>
  <mc:AlternateContent>
    <mc:Choice Requires="p15">
      <p:transition advTm="4000" p14:dur="2000" spd="slow">
        <p15:prstTrans prst="drap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3"/>
      <p:bldP grpId="0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581026" y="1607344"/>
            <a:ext cx="3753326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578645" y="1664970"/>
            <a:ext cx="2393156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领导者做好表率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4644390" y="1457801"/>
            <a:ext cx="3905250" cy="2642235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581025" y="3515677"/>
            <a:ext cx="3752374" cy="501091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b="1" lang="zh-CN" noProof="1" spc="225" sz="1100">
                <a:solidFill>
                  <a:schemeClr val="bg1"/>
                </a:solidFill>
                <a:cs typeface="+mn-ea"/>
                <a:sym typeface="+mn-lt"/>
              </a:rPr>
              <a:t>身教胜于言教，领导者表率对执行力的影响是决定性的！因此，领导要做好强执行力的表率。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581025" y="2216468"/>
            <a:ext cx="3752374" cy="1366114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一次，曹操行军，严令：大小将校，凡过麦田，但有践踏者，并皆斩首。但曹操坐骑受惊踏麦。曹操抽出佩剑欲自刎以治自己的踏麦之罪。再谋士嘉的劝说之下，乃以剑割自己的头发，掷于地说：“割发权代首”。此事在军中传开，三军上下无不悚然，无不懔遵军令。</a:t>
            </a:r>
          </a:p>
        </p:txBody>
      </p:sp>
    </p:spTree>
    <p:extLst>
      <p:ext uri="{BB962C8B-B14F-4D97-AF65-F5344CB8AC3E}">
        <p14:creationId val="2742450373"/>
      </p:ext>
    </p:extLst>
  </p:cSld>
  <p:clrMapOvr>
    <a:masterClrMapping/>
  </p:clrMapOvr>
  <mc:AlternateContent>
    <mc:Choice Requires="p15">
      <p:transition advTm="4000" p14:dur="2000" spd="slow">
        <p15:prstTrans prst="drap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12"/>
      <p:bldP grpId="0" spid="1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4184808" y="1612189"/>
            <a:ext cx="4538663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4237674" y="1653540"/>
            <a:ext cx="2995136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完善制度、简化流程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471487" y="1504950"/>
            <a:ext cx="3382328" cy="2674144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4237672" y="3010853"/>
            <a:ext cx="4525328" cy="93360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有执行力的领导人通常都言简意赅，说话不拐弯抹角也不虚伪矫饰，只是直陈己见。他们知道该如何化繁为简，好让别人容易了解、评估并且展开实际行动，所以他们的话语常能成为众所遵循的常规。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4237672" y="2251710"/>
            <a:ext cx="4525328" cy="71734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韦尔奇说，“执行力就是要消灭妨碍执行的官僚作风！”。如论是制度还是流程，都要简洁、精炼，要便于理解，更要便于执行。简单才最有力量，简单才最有执行力。</a:t>
            </a:r>
          </a:p>
        </p:txBody>
      </p:sp>
    </p:spTree>
    <p:extLst>
      <p:ext uri="{BB962C8B-B14F-4D97-AF65-F5344CB8AC3E}">
        <p14:creationId val="2012461161"/>
      </p:ext>
    </p:extLst>
  </p:cSld>
  <p:clrMapOvr>
    <a:masterClrMapping/>
  </p:clrMapOvr>
  <mc:AlternateContent>
    <mc:Choice Requires="p15">
      <p:transition advTm="4000" p14:dur="2000" spd="slow">
        <p15:prstTrans prst="drap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12"/>
      <p:bldP grpId="0" spid="1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2362200" y="930524"/>
            <a:ext cx="5791200" cy="8915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en-US" b="1" lang="zh-CN" spc="225" sz="5400">
                <a:solidFill>
                  <a:schemeClr val="bg1"/>
                </a:solidFill>
                <a:latin charset="-122" panose="02010609000101010101" pitchFamily="49" typeface="汉仪综艺体简"/>
                <a:ea charset="-122" panose="02010609000101010101" pitchFamily="49" typeface="汉仪综艺体简"/>
                <a:cs typeface="+mn-ea"/>
                <a:sym typeface="+mn-lt"/>
              </a:rPr>
              <a:t>执行力提升训练</a:t>
            </a:r>
          </a:p>
        </p:txBody>
      </p:sp>
      <p:sp>
        <p:nvSpPr>
          <p:cNvPr id="12" name="矩形 11"/>
          <p:cNvSpPr/>
          <p:nvPr/>
        </p:nvSpPr>
        <p:spPr>
          <a:xfrm>
            <a:off x="3723290" y="-11503"/>
            <a:ext cx="76200" cy="1211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 rot="16200000">
            <a:off x="1224524" y="-73892"/>
            <a:ext cx="45719" cy="253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2708765" y="1876982"/>
            <a:ext cx="4999753" cy="15773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服从命令,坚决执行</a:t>
            </a:r>
          </a:p>
          <a:p>
            <a:pPr algn="just" defTabSz="685800">
              <a:lnSpc>
                <a:spcPct val="150000"/>
              </a:lnSpc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要结果,不要理由</a:t>
            </a:r>
          </a:p>
          <a:p>
            <a:pPr algn="just" defTabSz="685800">
              <a:lnSpc>
                <a:spcPct val="150000"/>
              </a:lnSpc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我们是靠结果生存,而不是靠理由</a:t>
            </a:r>
          </a:p>
          <a:p>
            <a:pPr algn="just" defTabSz="685800">
              <a:lnSpc>
                <a:spcPct val="150000"/>
              </a:lnSpc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凭着智慧与梦想,站在时代的前沿,用创新绎时尚,用创意诠释生活;</a:t>
            </a:r>
          </a:p>
          <a:p>
            <a:pPr algn="just" defTabSz="685800">
              <a:lnSpc>
                <a:spcPct val="150000"/>
              </a:lnSpc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企成文化有神奇的双翅,彰显个性,播种激情,穿越时空,翱翔天际;</a:t>
            </a:r>
          </a:p>
          <a:p>
            <a:pPr algn="just" defTabSz="685800">
              <a:lnSpc>
                <a:spcPct val="150000"/>
              </a:lnSpc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无限创意引领无限希望,让世界从此不再有隔膜.</a:t>
            </a:r>
          </a:p>
        </p:txBody>
      </p:sp>
      <p:sp>
        <p:nvSpPr>
          <p:cNvPr id="24" name="矩形 23"/>
          <p:cNvSpPr/>
          <p:nvPr/>
        </p:nvSpPr>
        <p:spPr>
          <a:xfrm>
            <a:off x="1143497" y="3531657"/>
            <a:ext cx="6857503" cy="86889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descr="e7d195523061f1c0214d268728035a112e1f1a63855fa0d5B3BC3571FB2346650E40B27C71D4ADB669896543E409C0762562804D99F14164E036E91A4D200FB459B9C67F1066513BDCC2663F2655ED5A2F3E64E50905ECC13FD08E412A2449DFC0DEA4732AF4E76A12DAA23714D9A24C7EAC7F7CD8FF94AEC7D4E9162B55FEA74E289784371BE33B" id="26" name="文本框 6"/>
          <p:cNvSpPr txBox="1"/>
          <p:nvPr/>
        </p:nvSpPr>
        <p:spPr>
          <a:xfrm>
            <a:off x="1295400" y="3642279"/>
            <a:ext cx="6576454" cy="653796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altLang="zh-CN" lang="en-US" smtClean="0" sz="3200">
                <a:solidFill>
                  <a:schemeClr val="bg1"/>
                </a:solidFill>
                <a:cs typeface="+mn-ea"/>
                <a:sym typeface="+mn-lt"/>
              </a:rPr>
              <a:t>EMPLOYEE EXECUTIVE POWER </a:t>
            </a:r>
          </a:p>
        </p:txBody>
      </p:sp>
      <p:sp>
        <p:nvSpPr>
          <p:cNvPr id="37" name="矩形 2"/>
          <p:cNvSpPr>
            <a:spLocks noChangeArrowheads="1"/>
          </p:cNvSpPr>
          <p:nvPr/>
        </p:nvSpPr>
        <p:spPr bwMode="auto">
          <a:xfrm>
            <a:off x="1173991" y="1987012"/>
            <a:ext cx="1402080" cy="13594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defTabSz="685800">
              <a:lnSpc>
                <a:spcPct val="130000"/>
              </a:lnSpc>
            </a:pPr>
            <a:r>
              <a:rPr altLang="en-US" b="1" lang="zh-CN" sz="3200">
                <a:solidFill>
                  <a:schemeClr val="accent2"/>
                </a:solidFill>
                <a:latin typeface="字魂59号-创粗黑"/>
                <a:ea typeface="+mn-ea"/>
                <a:cs typeface="+mn-ea"/>
                <a:sym typeface="+mn-lt"/>
              </a:rPr>
              <a:t>执行力</a:t>
            </a:r>
          </a:p>
          <a:p>
            <a:pPr algn="ctr" defTabSz="685800">
              <a:lnSpc>
                <a:spcPct val="130000"/>
              </a:lnSpc>
            </a:pPr>
            <a:r>
              <a:rPr altLang="en-US" b="1" lang="zh-CN" sz="3200">
                <a:solidFill>
                  <a:schemeClr val="accent2"/>
                </a:solidFill>
                <a:latin typeface="字魂59号-创粗黑"/>
                <a:ea typeface="+mn-ea"/>
                <a:cs typeface="+mn-ea"/>
                <a:sym typeface="+mn-lt"/>
              </a:rPr>
              <a:t>行动力</a:t>
            </a:r>
          </a:p>
        </p:txBody>
      </p:sp>
    </p:spTree>
    <p:extLst>
      <p:ext uri="{BB962C8B-B14F-4D97-AF65-F5344CB8AC3E}">
        <p14:creationId val="817872969"/>
      </p:ext>
    </p:extLst>
  </p:cSld>
  <p:clrMapOvr>
    <a:masterClrMapping/>
  </p:clrMapOvr>
  <mc:AlternateContent>
    <mc:Choice Requires="p15">
      <p:transition advTm="4000" p14:dur="2000" spd="slow">
        <p15:prstTrans prst="fallOver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63"/>
      <p:bldP grpId="0" spid="23"/>
      <p:bldP grpId="0" spid="24"/>
      <p:bldP grpId="1" spid="26"/>
      <p:bldP grpId="0" spid="37"/>
    </p:bldLst>
  </p:timing>
  <p:extLst mod="1">
    <p:ext uri="{E180D4A7-C9FB-4DFB-919C-405C955672EB}">
      <p14:showEvtLst>
        <p14:playEvt objId="5" time="16"/>
      </p14:showEvtLst>
    </p:ext>
  </p:extLst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614363" y="1392965"/>
            <a:ext cx="3943826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611983" y="1450591"/>
            <a:ext cx="2817018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GE高效的执行系统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4800600" y="1352550"/>
            <a:ext cx="3905250" cy="2737009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573405" y="3434723"/>
            <a:ext cx="3984784" cy="501091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zh-CN" lang="en-US" noProof="1" spc="225" sz="1100">
                <a:solidFill>
                  <a:schemeClr val="bg1"/>
                </a:solidFill>
                <a:cs typeface="+mn-ea"/>
                <a:sym typeface="+mn-lt"/>
              </a:rPr>
              <a:t>GE管理的基本理念就是：管理简单化（Managing less is managing better）。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573405" y="2090671"/>
            <a:ext cx="3984784" cy="1582369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zh-CN" lang="en-US" noProof="1" spc="225" sz="1100">
                <a:solidFill>
                  <a:schemeClr val="bg1"/>
                </a:solidFill>
                <a:cs typeface="+mn-ea"/>
                <a:sym typeface="+mn-lt"/>
              </a:rPr>
              <a:t>GE2001年年报中说：为什么GE拥有强大的执行力？因为GE拥有这样一个制度化的高效系统，GE可以做到所有的重大战略举措一经提出，在一个月内就能够完全进入操作状态，在我们从事的每一个行业都成为第一名或第二名，我们将通过革命性的变革，使之既具有大公司的强势又具有小公司的灵活精干。</a:t>
            </a:r>
          </a:p>
        </p:txBody>
      </p:sp>
    </p:spTree>
    <p:custDataLst>
      <p:tags r:id="rId4"/>
    </p:custDataLst>
    <p:extLst>
      <p:ext uri="{BB962C8B-B14F-4D97-AF65-F5344CB8AC3E}">
        <p14:creationId val="3009868261"/>
      </p:ext>
    </p:extLst>
  </p:cSld>
  <p:clrMapOvr>
    <a:masterClrMapping/>
  </p:clrMapOvr>
  <mc:AlternateContent>
    <mc:Choice Requires="p15">
      <p:transition advTm="4000" p14:dur="2000" spd="slow">
        <p15:prstTrans prst="drap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3"/>
      <p:bldP grpId="0" spid="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171" y="1809750"/>
            <a:ext cx="3357829" cy="286441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16620" y="1412657"/>
            <a:ext cx="1295400" cy="116586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zh-CN" b="1" lang="en-US" smtClean="0" spc="225" sz="7200">
                <a:solidFill>
                  <a:schemeClr val="bg1"/>
                </a:solidFill>
                <a:latin charset="-122" panose="02010609000101010101" pitchFamily="49" typeface="汉仪综艺体简"/>
                <a:ea charset="-122" panose="02010609000101010101" pitchFamily="49" typeface="汉仪综艺体简"/>
                <a:cs typeface="+mn-ea"/>
                <a:sym typeface="+mn-lt"/>
              </a:rPr>
              <a:t>04</a:t>
            </a:r>
          </a:p>
        </p:txBody>
      </p:sp>
      <p:sp>
        <p:nvSpPr>
          <p:cNvPr id="12" name="矩形 11"/>
          <p:cNvSpPr/>
          <p:nvPr/>
        </p:nvSpPr>
        <p:spPr>
          <a:xfrm>
            <a:off x="3733800" y="-11503"/>
            <a:ext cx="65690" cy="1775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 rot="16200000">
            <a:off x="1529324" y="214815"/>
            <a:ext cx="45719" cy="314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48"/>
          <p:cNvSpPr txBox="1"/>
          <p:nvPr/>
        </p:nvSpPr>
        <p:spPr>
          <a:xfrm>
            <a:off x="3810000" y="2250858"/>
            <a:ext cx="4888207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 defTabSz="685800"/>
            <a:r>
              <a:rPr altLang="en-US" b="1" lang="zh-CN" sz="54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执行力理念原则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3925798" y="3144788"/>
            <a:ext cx="4772409" cy="2011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685800" eaLnBrk="0" hangingPunct="0">
              <a:lnSpc>
                <a:spcPct val="110000"/>
              </a:lnSpc>
            </a:pPr>
            <a:r>
              <a:rPr altLang="en-US" lang="zh-CN" spc="300" sz="12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执行力的研究背景 如何去理解执行 执行力为什么重要</a:t>
            </a:r>
          </a:p>
        </p:txBody>
      </p:sp>
      <p:sp>
        <p:nvSpPr>
          <p:cNvPr id="26" name="TextBox 48"/>
          <p:cNvSpPr txBox="1"/>
          <p:nvPr/>
        </p:nvSpPr>
        <p:spPr>
          <a:xfrm>
            <a:off x="3972910" y="1536480"/>
            <a:ext cx="2010916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685800"/>
            <a:r>
              <a:rPr altLang="zh-CN" b="1" lang="en-US" smtClean="0" sz="540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PART</a:t>
            </a:r>
          </a:p>
        </p:txBody>
      </p:sp>
    </p:spTree>
    <p:extLst>
      <p:ext uri="{BB962C8B-B14F-4D97-AF65-F5344CB8AC3E}">
        <p14:creationId val="1134286303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63"/>
      <p:bldP grpId="0" spid="23"/>
      <p:bldP grpId="0" spid="24"/>
      <p:bldP grpId="0" spid="26"/>
    </p:bldLst>
  </p:timing>
  <p:extLst mod="1">
    <p:ext uri="{E180D4A7-C9FB-4DFB-919C-405C955672EB}">
      <p14:showEvtLst>
        <p14:playEvt objId="5" time="16"/>
      </p14:showEvtLst>
    </p:ext>
  </p:extLst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517683" y="1428750"/>
            <a:ext cx="4516755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515302" y="1486376"/>
            <a:ext cx="4890611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noProof="1" spc="225" sz="2100">
                <a:solidFill>
                  <a:prstClr val="white"/>
                </a:solidFill>
                <a:cs typeface="+mn-ea"/>
                <a:sym typeface="+mn-lt"/>
              </a:rPr>
              <a:t>【阅读材料】你真正做决定了吗？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5246846" y="1428750"/>
            <a:ext cx="3516154" cy="2552224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521970" y="2035375"/>
            <a:ext cx="4512945" cy="114985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郭台铭随身带个小闹钟，性格十万火急。他带人如带兵，看不得年轻人不上进，看不得事情没效率，他可以三天三夜不睡觉赶出货来，可以直接冲到生产线，连续6个月守在机器旁，硬是盯着磨出技术！“执行力说穿了，就是看你有没有决心。”</a:t>
            </a:r>
          </a:p>
        </p:txBody>
      </p:sp>
      <p:sp>
        <p:nvSpPr>
          <p:cNvPr id="13" name="Dark Gray"/>
          <p:cNvSpPr/>
          <p:nvPr/>
        </p:nvSpPr>
        <p:spPr bwMode="auto">
          <a:xfrm>
            <a:off x="521970" y="3196590"/>
            <a:ext cx="4512469" cy="78486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 algn="ctr" cap="flat" cmpd="sng" w="9525">
            <a:noFill/>
            <a:prstDash val="solid"/>
            <a:headEnd len="med" type="none" w="med"/>
            <a:tailEnd len="med" type="none" w="med"/>
          </a:ln>
          <a:effectLst/>
        </p:spPr>
        <p:txBody>
          <a:bodyPr anchor="ctr" anchorCtr="0" bIns="25719" compatLnSpc="1" lIns="162000" numCol="1" rIns="162000" rtlCol="0" tIns="25719" vert="horz" wrap="square"/>
          <a:lstStyle/>
          <a:p>
            <a:pPr defTabSz="513874" fontAlgn="base" indent="3429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>
                <a:solidFill>
                  <a:prstClr val="white"/>
                </a:solidFill>
                <a:cs typeface="+mn-ea"/>
                <a:sym typeface="+mn-lt"/>
              </a:rPr>
              <a:t>有些事情，你现在不做，可能，你永远都不会做了。</a:t>
            </a:r>
          </a:p>
        </p:txBody>
      </p:sp>
    </p:spTree>
    <p:extLst>
      <p:ext uri="{BB962C8B-B14F-4D97-AF65-F5344CB8AC3E}">
        <p14:creationId val="919277470"/>
      </p:ext>
    </p:extLst>
  </p:cSld>
  <p:clrMapOvr>
    <a:masterClrMapping/>
  </p:clrMapOvr>
  <mc:AlternateContent>
    <mc:Choice Requires="p15">
      <p:transition advTm="4000" p14:dur="2000" spd="slow">
        <p15:prstTrans prst="fallOver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7"/>
      <p:bldP grpId="0" spid="1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单圆角矩形 2"/>
          <p:cNvSpPr/>
          <p:nvPr/>
        </p:nvSpPr>
        <p:spPr>
          <a:xfrm>
            <a:off x="4299109" y="1567339"/>
            <a:ext cx="4082891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TextBox 560"/>
          <p:cNvSpPr txBox="1"/>
          <p:nvPr/>
        </p:nvSpPr>
        <p:spPr>
          <a:xfrm>
            <a:off x="4299109" y="1623060"/>
            <a:ext cx="2520791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执行力理念/原则</a:t>
            </a:r>
          </a:p>
        </p:txBody>
      </p:sp>
      <p:sp>
        <p:nvSpPr>
          <p:cNvPr id="7" name="对角圆角矩形 6"/>
          <p:cNvSpPr/>
          <p:nvPr/>
        </p:nvSpPr>
        <p:spPr>
          <a:xfrm>
            <a:off x="654368" y="1567815"/>
            <a:ext cx="3250406" cy="2286000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 b="0" r="-1000" t="-1000"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4299109" y="2952750"/>
            <a:ext cx="4080034" cy="93360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不要错过今天，将一星期前、一个月前、一年前的害怕、怯懦、毁灭信心的思想从你心中除去，今天是你充满信心，永远摈弃害怕的日子，你今天才会充满信心地行动！这就是支撑我每天走向成功的秘密。</a:t>
            </a:r>
          </a:p>
        </p:txBody>
      </p:sp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4299109" y="2259807"/>
            <a:ext cx="4080034" cy="71734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建立你的决心！不能再有“以后再做”的事发生，因为根本没有明天再做这回事。今天不是决定你明天做什么，而是决定你明天成为什么。</a:t>
            </a:r>
          </a:p>
        </p:txBody>
      </p:sp>
    </p:spTree>
    <p:extLst>
      <p:ext uri="{BB962C8B-B14F-4D97-AF65-F5344CB8AC3E}">
        <p14:creationId val="344366735"/>
      </p:ext>
    </p:extLst>
  </p:cSld>
  <p:clrMapOvr>
    <a:masterClrMapping/>
  </p:clrMapOvr>
  <mc:AlternateContent>
    <mc:Choice Requires="p15">
      <p:transition advTm="4000" p14:dur="2000" spd="slow">
        <p15:prstTrans prst="fallOver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7"/>
      <p:bldP grpId="0" spid="6"/>
      <p:bldP grpId="0" spid="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612458" y="1353026"/>
            <a:ext cx="3943826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610077" y="1410652"/>
            <a:ext cx="2590323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执行力理念/原则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4803934" y="1352550"/>
            <a:ext cx="3672364" cy="2595086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612458" y="2958464"/>
            <a:ext cx="3954304" cy="1149858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竞技场上，一个出拳速度快的小个子一定能够击败动作迟缓的大块头，快如闪电，就会瞬间爆发惊人的力量。所有的经济组织无不追求“更高、更快、更强”，它不仅是奥运会的著名格言，也是企业运行的不二法则，企业永远喜欢有速度的人。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612458" y="1994535"/>
            <a:ext cx="3954304" cy="93360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“速度第一，完美第二”，是因为完成比完美更重要，而不能因为一味地追求完美，而导致迟迟不能完成任务或严重降低了完成任务的速度。现在不是大鱼吃小鱼的时代，而是快鱼吃慢鱼的时代。</a:t>
            </a:r>
          </a:p>
        </p:txBody>
      </p:sp>
    </p:spTree>
    <p:extLst>
      <p:ext uri="{BB962C8B-B14F-4D97-AF65-F5344CB8AC3E}">
        <p14:creationId val="2502517993"/>
      </p:ext>
    </p:extLst>
  </p:cSld>
  <p:clrMapOvr>
    <a:masterClrMapping/>
  </p:clrMapOvr>
  <mc:AlternateContent>
    <mc:Choice Requires="p15">
      <p:transition advTm="4000" p14:dur="2000" spd="slow">
        <p15:prstTrans prst="fallOver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2"/>
      <p:bldP grpId="0" spid="3"/>
      <p:bldP grpId="0" spid="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895350" y="1352550"/>
            <a:ext cx="4064825" cy="116586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en-US" b="1" lang="zh-CN" smtClean="0" spc="225" sz="7200">
                <a:solidFill>
                  <a:schemeClr val="bg1"/>
                </a:solidFill>
                <a:latin charset="-122" panose="02010609000101010101" pitchFamily="49" typeface="汉仪综艺体简"/>
                <a:ea charset="-122" panose="02010609000101010101" pitchFamily="49" typeface="汉仪综艺体简"/>
                <a:cs typeface="+mn-ea"/>
                <a:sym typeface="+mn-lt"/>
              </a:rPr>
              <a:t>感谢观看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14400" y="3301667"/>
            <a:ext cx="1000595" cy="270000"/>
            <a:chOff x="697674" y="3311161"/>
            <a:chExt cx="1334127" cy="360000"/>
          </a:xfrm>
        </p:grpSpPr>
        <p:sp>
          <p:nvSpPr>
            <p:cNvPr id="4" name="矩形: 圆角 29"/>
            <p:cNvSpPr/>
            <p:nvPr/>
          </p:nvSpPr>
          <p:spPr>
            <a:xfrm>
              <a:off x="784522" y="3311161"/>
              <a:ext cx="1220561" cy="360000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 defTabSz="685800"/>
              <a:endParaRPr altLang="en-US" b="1" lang="zh-CN" sz="8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10577" y="3346710"/>
              <a:ext cx="1321224" cy="2844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6350"/>
            </a:bodyPr>
            <a:lstStyle>
              <a:defPPr>
                <a:defRPr lang="zh-CN"/>
              </a:defPPr>
              <a:lvl1pPr>
                <a:defRPr b="1" sz="2800">
                  <a:solidFill>
                    <a:schemeClr val="accent1"/>
                  </a:solidFill>
                </a:defRPr>
              </a:lvl1pPr>
            </a:lstStyle>
            <a:p>
              <a:pPr algn="r" defTabSz="685800"/>
              <a:r>
                <a:rPr altLang="en-US" lang="zh-CN" sz="800">
                  <a:cs typeface="+mn-ea"/>
                  <a:sym typeface="+mn-lt"/>
                </a:rPr>
                <a:t>培训师：优页PPT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93984" y="3301667"/>
            <a:ext cx="973344" cy="270000"/>
            <a:chOff x="2061104" y="3311161"/>
            <a:chExt cx="1297792" cy="360000"/>
          </a:xfrm>
        </p:grpSpPr>
        <p:sp>
          <p:nvSpPr>
            <p:cNvPr id="7" name="矩形: 圆角 30"/>
            <p:cNvSpPr/>
            <p:nvPr/>
          </p:nvSpPr>
          <p:spPr>
            <a:xfrm>
              <a:off x="2106984" y="3311161"/>
              <a:ext cx="1220561" cy="360000"/>
            </a:xfrm>
            <a:prstGeom prst="roundRect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 defTabSz="685800"/>
              <a:endParaRPr altLang="en-US" b="1" lang="zh-CN" sz="8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073656" y="3360680"/>
              <a:ext cx="1285240" cy="28448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6350"/>
            </a:bodyPr>
            <a:lstStyle>
              <a:defPPr>
                <a:defRPr lang="zh-CN"/>
              </a:defPPr>
              <a:lvl1pPr>
                <a:defRPr b="1" sz="2800">
                  <a:solidFill>
                    <a:schemeClr val="accent1"/>
                  </a:solidFill>
                </a:defRPr>
              </a:lvl1pPr>
            </a:lstStyle>
            <a:p>
              <a:pPr algn="r" defTabSz="685800"/>
              <a:r>
                <a:rPr altLang="en-US" lang="zh-CN" sz="800">
                  <a:cs typeface="+mn-ea"/>
                  <a:sym typeface="+mn-lt"/>
                </a:rPr>
                <a:t>时间：XX年XX月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209235" y="1118868"/>
            <a:ext cx="2514600" cy="32766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en-US" lang="zh-CN" smtClean="0" sz="17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没有执行力就没有竞争力</a:t>
            </a:r>
          </a:p>
        </p:txBody>
      </p:sp>
      <p:sp>
        <p:nvSpPr>
          <p:cNvPr id="12" name="矩形 11"/>
          <p:cNvSpPr/>
          <p:nvPr/>
        </p:nvSpPr>
        <p:spPr>
          <a:xfrm>
            <a:off x="2019300" y="-11503"/>
            <a:ext cx="72948" cy="161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937737" y="2419350"/>
            <a:ext cx="3428999" cy="6019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zh-CN" lang="en-US" smtClean="0" sz="3500">
                <a:solidFill>
                  <a:schemeClr val="accent2"/>
                </a:solidFill>
                <a:latin charset="0" panose="020b0806030902050204" pitchFamily="34" typeface="Impact"/>
                <a:cs typeface="+mn-ea"/>
                <a:sym typeface="+mn-lt"/>
              </a:rPr>
              <a:t>EXECUTIVE POWER</a:t>
            </a:r>
          </a:p>
        </p:txBody>
      </p:sp>
      <p:sp>
        <p:nvSpPr>
          <p:cNvPr id="20" name="矩形 19"/>
          <p:cNvSpPr/>
          <p:nvPr/>
        </p:nvSpPr>
        <p:spPr>
          <a:xfrm>
            <a:off x="4089561" y="2892419"/>
            <a:ext cx="45719" cy="22510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080272" y="2505075"/>
            <a:ext cx="609600" cy="831164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1400">
                <a:solidFill>
                  <a:schemeClr val="bg1"/>
                </a:solidFill>
                <a:latin typeface="+mn-ea"/>
              </a:rPr>
              <a:t>荣耀未来</a:t>
            </a:r>
          </a:p>
          <a:p>
            <a:r>
              <a:rPr altLang="en-US" lang="zh-CN" smtClean="0" sz="1400">
                <a:solidFill>
                  <a:schemeClr val="bg1"/>
                </a:solidFill>
                <a:latin typeface="+mn-ea"/>
              </a:rPr>
              <a:t>赢在执行</a:t>
            </a:r>
          </a:p>
        </p:txBody>
      </p:sp>
      <p:sp>
        <p:nvSpPr>
          <p:cNvPr id="24" name="矩形 23"/>
          <p:cNvSpPr/>
          <p:nvPr/>
        </p:nvSpPr>
        <p:spPr>
          <a:xfrm>
            <a:off x="960486" y="2946045"/>
            <a:ext cx="3125199" cy="2971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en-US" lang="zh-CN" smtClean="0" spc="600" sz="15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好的成绩源于用心的执行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3835" y="666750"/>
            <a:ext cx="4420165" cy="36576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 rot="16200000">
            <a:off x="515305" y="2315517"/>
            <a:ext cx="52074" cy="1101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9" name="组合 38"/>
          <p:cNvGrpSpPr/>
          <p:nvPr/>
        </p:nvGrpSpPr>
        <p:grpSpPr>
          <a:xfrm>
            <a:off x="5918765" y="2647950"/>
            <a:ext cx="1172517" cy="2019565"/>
            <a:chOff x="5918765" y="2647950"/>
            <a:chExt cx="1172517" cy="201956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918765" y="3647867"/>
              <a:ext cx="1172517" cy="1019648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 flipH="1" flipV="1">
              <a:off x="6505023" y="2647950"/>
              <a:ext cx="0" cy="12192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174155" y="2647950"/>
              <a:ext cx="330868" cy="139382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 flipV="1">
              <a:off x="6505024" y="2647950"/>
              <a:ext cx="357098" cy="150974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3213297164"/>
      </p:ext>
    </p:extLst>
  </p:cSld>
  <p:clrMapOvr>
    <a:masterClrMapping/>
  </p:clrMapOvr>
  <mc:AlternateContent>
    <mc:Choice Requires="p14">
      <p:transition advTm="4000" p14:dur="0"/>
    </mc:Choice>
    <mc:Fallback>
      <p:transition advTm="4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60000"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7"/>
      <p:bldP grpId="0" spid="12"/>
      <p:bldP grpId="0" spid="19"/>
      <p:bldP grpId="0" spid="20"/>
      <p:bldP grpId="0" spid="16"/>
      <p:bldP grpId="0" spid="24"/>
      <p:bldP grpId="0" spid="27"/>
    </p:bldLst>
  </p:timing>
  <p:extLst mod="1">
    <p:ext uri="{E180D4A7-C9FB-4DFB-919C-405C955672EB}">
      <p14:showEvtLst>
        <p14:playEvt objId="5" time="16"/>
      </p14:showEvtLst>
    </p:ext>
  </p:extLst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771" y="1521983"/>
            <a:ext cx="3700867" cy="315704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362200" y="998559"/>
            <a:ext cx="1714500" cy="8915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en-US" b="1" lang="zh-CN" smtClean="0" spc="225" sz="5400">
                <a:solidFill>
                  <a:schemeClr val="bg1"/>
                </a:solidFill>
                <a:latin charset="-122" panose="02010609000101010101" pitchFamily="49" typeface="汉仪综艺体简"/>
                <a:ea charset="-122" panose="02010609000101010101" pitchFamily="49" typeface="汉仪综艺体简"/>
                <a:cs typeface="+mn-ea"/>
                <a:sym typeface="+mn-lt"/>
              </a:rPr>
              <a:t>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3723290" y="-11503"/>
            <a:ext cx="76200" cy="1211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2362200" y="1813724"/>
            <a:ext cx="1695450" cy="3733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zh-CN" lang="en-US" sz="200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48200" y="1200470"/>
            <a:ext cx="3352800" cy="533400"/>
            <a:chOff x="4343400" y="1428750"/>
            <a:chExt cx="3352800" cy="533400"/>
          </a:xfrm>
        </p:grpSpPr>
        <p:sp>
          <p:nvSpPr>
            <p:cNvPr id="25" name="文本框 7"/>
            <p:cNvSpPr txBox="1"/>
            <p:nvPr/>
          </p:nvSpPr>
          <p:spPr>
            <a:xfrm>
              <a:off x="4343400" y="1428750"/>
              <a:ext cx="533400" cy="43434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bIns="34290" lIns="68580" rIns="68580" rtlCol="0" tIns="34290" wrap="square">
              <a:spAutoFit/>
            </a:bodyPr>
            <a:lstStyle/>
            <a:p>
              <a:pPr algn="ctr" defTabSz="685800"/>
              <a:r>
                <a:rPr altLang="zh-CN" lang="en-US" smtClean="0" sz="2400">
                  <a:solidFill>
                    <a:schemeClr val="accent2"/>
                  </a:solidFill>
                  <a:latin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2" name="文本框 15"/>
            <p:cNvSpPr txBox="1"/>
            <p:nvPr/>
          </p:nvSpPr>
          <p:spPr>
            <a:xfrm>
              <a:off x="4961067" y="1429441"/>
              <a:ext cx="1483042" cy="281940"/>
            </a:xfrm>
            <a:prstGeom prst="rect">
              <a:avLst/>
            </a:prstGeom>
            <a:solidFill>
              <a:schemeClr val="accent2"/>
            </a:solidFill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lang="zh-CN" sz="1400">
                  <a:solidFill>
                    <a:prstClr val="white"/>
                  </a:solidFill>
                  <a:latin typeface="+mn-ea"/>
                  <a:cs typeface="+mn-ea"/>
                  <a:sym typeface="+mn-lt"/>
                </a:rPr>
                <a:t> 执行力知识概述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841558" y="1685151"/>
              <a:ext cx="2854642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altLang="zh-CN" lang="en-US" smtClean="0" sz="12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good results come from hard work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48200" y="2054918"/>
            <a:ext cx="3352800" cy="533400"/>
            <a:chOff x="4343400" y="1428750"/>
            <a:chExt cx="3352800" cy="533400"/>
          </a:xfrm>
        </p:grpSpPr>
        <p:sp>
          <p:nvSpPr>
            <p:cNvPr id="52" name="文本框 7"/>
            <p:cNvSpPr txBox="1"/>
            <p:nvPr/>
          </p:nvSpPr>
          <p:spPr>
            <a:xfrm>
              <a:off x="4343400" y="1428750"/>
              <a:ext cx="533400" cy="43434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bIns="34290" lIns="68580" rIns="68580" rtlCol="0" tIns="34290" wrap="square">
              <a:spAutoFit/>
            </a:bodyPr>
            <a:lstStyle/>
            <a:p>
              <a:pPr algn="ctr" defTabSz="685800"/>
              <a:r>
                <a:rPr altLang="zh-CN" lang="en-US" smtClean="0" sz="2400">
                  <a:solidFill>
                    <a:schemeClr val="accent2"/>
                  </a:solidFill>
                  <a:latin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3" name="文本框 15"/>
            <p:cNvSpPr txBox="1"/>
            <p:nvPr/>
          </p:nvSpPr>
          <p:spPr>
            <a:xfrm>
              <a:off x="4961067" y="1429441"/>
              <a:ext cx="1483042" cy="281940"/>
            </a:xfrm>
            <a:prstGeom prst="rect">
              <a:avLst/>
            </a:prstGeom>
            <a:solidFill>
              <a:schemeClr val="accent2"/>
            </a:solidFill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lang="zh-CN" sz="1400">
                  <a:solidFill>
                    <a:prstClr val="white"/>
                  </a:solidFill>
                  <a:latin typeface="+mn-ea"/>
                  <a:cs typeface="+mn-ea"/>
                  <a:sym typeface="+mn-lt"/>
                </a:rPr>
                <a:t> 执行力缺失原因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4841558" y="1685151"/>
              <a:ext cx="2854642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altLang="zh-CN" lang="en-US" smtClean="0" sz="12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good results come from hard work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48200" y="2909366"/>
            <a:ext cx="3352800" cy="533400"/>
            <a:chOff x="4343400" y="1428750"/>
            <a:chExt cx="3352800" cy="533400"/>
          </a:xfrm>
        </p:grpSpPr>
        <p:sp>
          <p:nvSpPr>
            <p:cNvPr id="56" name="文本框 7"/>
            <p:cNvSpPr txBox="1"/>
            <p:nvPr/>
          </p:nvSpPr>
          <p:spPr>
            <a:xfrm>
              <a:off x="4343400" y="1428750"/>
              <a:ext cx="533400" cy="43434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bIns="34290" lIns="68580" rIns="68580" rtlCol="0" tIns="34290" wrap="square">
              <a:spAutoFit/>
            </a:bodyPr>
            <a:lstStyle/>
            <a:p>
              <a:pPr algn="ctr" defTabSz="685800"/>
              <a:r>
                <a:rPr altLang="zh-CN" lang="en-US" smtClean="0" sz="2400">
                  <a:solidFill>
                    <a:schemeClr val="accent2"/>
                  </a:solidFill>
                  <a:latin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7" name="文本框 15"/>
            <p:cNvSpPr txBox="1"/>
            <p:nvPr/>
          </p:nvSpPr>
          <p:spPr>
            <a:xfrm>
              <a:off x="4961067" y="1429441"/>
              <a:ext cx="1483042" cy="281940"/>
            </a:xfrm>
            <a:prstGeom prst="rect">
              <a:avLst/>
            </a:prstGeom>
            <a:solidFill>
              <a:schemeClr val="accent2"/>
            </a:solidFill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lang="zh-CN" sz="1400">
                  <a:solidFill>
                    <a:prstClr val="white"/>
                  </a:solidFill>
                  <a:latin typeface="+mn-ea"/>
                  <a:cs typeface="+mn-ea"/>
                  <a:sym typeface="+mn-lt"/>
                </a:rPr>
                <a:t> 怎样提升执行力 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841558" y="1685151"/>
              <a:ext cx="2854642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altLang="zh-CN" lang="en-US" smtClean="0" sz="12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good results come from hard work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48200" y="3763813"/>
            <a:ext cx="3352800" cy="533400"/>
            <a:chOff x="4343400" y="1428750"/>
            <a:chExt cx="3352800" cy="533400"/>
          </a:xfrm>
        </p:grpSpPr>
        <p:sp>
          <p:nvSpPr>
            <p:cNvPr id="60" name="文本框 7"/>
            <p:cNvSpPr txBox="1"/>
            <p:nvPr/>
          </p:nvSpPr>
          <p:spPr>
            <a:xfrm>
              <a:off x="4343400" y="1428751"/>
              <a:ext cx="533400" cy="43434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bIns="34290" lIns="68580" rIns="68580" rtlCol="0" tIns="34290" wrap="square">
              <a:spAutoFit/>
            </a:bodyPr>
            <a:lstStyle/>
            <a:p>
              <a:pPr algn="ctr" defTabSz="685800"/>
              <a:r>
                <a:rPr altLang="zh-CN" lang="en-US" smtClean="0" sz="2400">
                  <a:solidFill>
                    <a:schemeClr val="accent2"/>
                  </a:solidFill>
                  <a:latin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1" name="文本框 15"/>
            <p:cNvSpPr txBox="1"/>
            <p:nvPr/>
          </p:nvSpPr>
          <p:spPr>
            <a:xfrm>
              <a:off x="4961067" y="1429441"/>
              <a:ext cx="1483042" cy="281940"/>
            </a:xfrm>
            <a:prstGeom prst="rect">
              <a:avLst/>
            </a:prstGeom>
            <a:solidFill>
              <a:schemeClr val="accent2"/>
            </a:solidFill>
          </p:spPr>
          <p:txBody>
            <a:bodyPr bIns="34290" lIns="68580" rIns="68580" rtlCol="0" tIns="34290" wrap="square">
              <a:spAutoFit/>
            </a:bodyPr>
            <a:lstStyle/>
            <a:p>
              <a:pPr defTabSz="685800"/>
              <a:r>
                <a:rPr altLang="en-US" lang="zh-CN" sz="1400">
                  <a:solidFill>
                    <a:prstClr val="white"/>
                  </a:solidFill>
                  <a:latin typeface="+mn-ea"/>
                  <a:cs typeface="+mn-ea"/>
                  <a:sym typeface="+mn-lt"/>
                </a:rPr>
                <a:t> 执行力理念原则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4841558" y="1685151"/>
              <a:ext cx="2854642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altLang="zh-CN" lang="en-US" smtClean="0" sz="120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good results come from hard work</a:t>
              </a:r>
            </a:p>
          </p:txBody>
        </p:sp>
      </p:grpSp>
      <p:sp>
        <p:nvSpPr>
          <p:cNvPr id="63" name="矩形 62"/>
          <p:cNvSpPr/>
          <p:nvPr/>
        </p:nvSpPr>
        <p:spPr>
          <a:xfrm rot="16200000">
            <a:off x="1224524" y="-73892"/>
            <a:ext cx="45719" cy="253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69453403"/>
      </p:ext>
    </p:extLst>
  </p:cSld>
  <p:clrMapOvr>
    <a:masterClrMapping/>
  </p:clrMapOvr>
  <mc:AlternateContent>
    <mc:Choice Requires="p15">
      <p:transition advTm="4000" p14:dur="2000" spd="slow">
        <p15:prstTrans prst="drap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9"/>
      <p:bldP grpId="0" spid="63"/>
    </p:bldLst>
  </p:timing>
  <p:extLst mod="1">
    <p:ext uri="{E180D4A7-C9FB-4DFB-919C-405C955672EB}">
      <p14:showEvtLst>
        <p14:playEvt objId="5" time="16"/>
      </p14:showEvtLst>
    </p:ext>
  </p:extLst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171" y="1809750"/>
            <a:ext cx="3357829" cy="286441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16620" y="1412657"/>
            <a:ext cx="1295400" cy="116586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zh-CN" b="1" lang="en-US" smtClean="0" spc="225" sz="7200">
                <a:solidFill>
                  <a:schemeClr val="bg1"/>
                </a:solidFill>
                <a:latin charset="-122" panose="02010609000101010101" pitchFamily="49" typeface="汉仪综艺体简"/>
                <a:ea charset="-122" panose="02010609000101010101" pitchFamily="49" typeface="汉仪综艺体简"/>
                <a:cs typeface="+mn-ea"/>
                <a:sym typeface="+mn-lt"/>
              </a:rPr>
              <a:t>01</a:t>
            </a:r>
          </a:p>
        </p:txBody>
      </p:sp>
      <p:sp>
        <p:nvSpPr>
          <p:cNvPr id="12" name="矩形 11"/>
          <p:cNvSpPr/>
          <p:nvPr/>
        </p:nvSpPr>
        <p:spPr>
          <a:xfrm>
            <a:off x="3731172" y="-11503"/>
            <a:ext cx="68318" cy="1934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 rot="16200000">
            <a:off x="1529324" y="214815"/>
            <a:ext cx="45719" cy="314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48"/>
          <p:cNvSpPr txBox="1"/>
          <p:nvPr/>
        </p:nvSpPr>
        <p:spPr>
          <a:xfrm>
            <a:off x="3810000" y="2250858"/>
            <a:ext cx="4888207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 defTabSz="685800"/>
            <a:r>
              <a:rPr altLang="en-US" b="1" lang="zh-CN" sz="54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执行力知识概述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3925798" y="3144788"/>
            <a:ext cx="4772409" cy="2011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685800" eaLnBrk="0" hangingPunct="0">
              <a:lnSpc>
                <a:spcPct val="110000"/>
              </a:lnSpc>
            </a:pPr>
            <a:r>
              <a:rPr altLang="en-US" lang="zh-CN" spc="300" sz="12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执行力的研究背景 如何去理解执行 执行力为什么重要</a:t>
            </a:r>
          </a:p>
        </p:txBody>
      </p:sp>
      <p:sp>
        <p:nvSpPr>
          <p:cNvPr id="26" name="TextBox 48"/>
          <p:cNvSpPr txBox="1"/>
          <p:nvPr/>
        </p:nvSpPr>
        <p:spPr>
          <a:xfrm>
            <a:off x="3972910" y="1536480"/>
            <a:ext cx="2010916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685800"/>
            <a:r>
              <a:rPr altLang="zh-CN" b="1" lang="en-US" smtClean="0" sz="540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PART</a:t>
            </a:r>
          </a:p>
        </p:txBody>
      </p:sp>
    </p:spTree>
    <p:extLst>
      <p:ext uri="{BB962C8B-B14F-4D97-AF65-F5344CB8AC3E}">
        <p14:creationId val="2326069138"/>
      </p:ext>
    </p:extLst>
  </p:cSld>
  <p:clrMapOvr>
    <a:masterClrMapping/>
  </p:clrMapOvr>
  <mc:AlternateContent>
    <mc:Choice Requires="p15">
      <p:transition advTm="4000" p14:dur="2000" spd="slow">
        <p15:prstTrans prst="wind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63"/>
      <p:bldP grpId="0" spid="23"/>
      <p:bldP grpId="0" spid="24"/>
      <p:bldP grpId="0" spid="26"/>
    </p:bldLst>
  </p:timing>
  <p:extLst mod="1">
    <p:ext uri="{E180D4A7-C9FB-4DFB-919C-405C955672EB}">
      <p14:showEvtLst>
        <p14:playEvt objId="5" time="16"/>
      </p14:showEvtLst>
    </p:ext>
  </p:extLst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对角圆角矩形 1"/>
          <p:cNvSpPr/>
          <p:nvPr/>
        </p:nvSpPr>
        <p:spPr>
          <a:xfrm>
            <a:off x="771563" y="1415846"/>
            <a:ext cx="3697804" cy="2641482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47625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TextBox 560"/>
          <p:cNvSpPr txBox="1"/>
          <p:nvPr/>
        </p:nvSpPr>
        <p:spPr>
          <a:xfrm>
            <a:off x="4839414" y="1483995"/>
            <a:ext cx="2607469" cy="388620"/>
          </a:xfrm>
          <a:prstGeom prst="rect">
            <a:avLst/>
          </a:prstGeom>
          <a:solidFill>
            <a:schemeClr val="accent2"/>
          </a:solidFill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pc="225" sz="2100">
                <a:solidFill>
                  <a:prstClr val="white"/>
                </a:solidFill>
                <a:cs typeface="+mn-ea"/>
                <a:sym typeface="+mn-lt"/>
              </a:rPr>
              <a:t>执行力的研究背景</a:t>
            </a:r>
          </a:p>
        </p:txBody>
      </p:sp>
      <p:sp>
        <p:nvSpPr>
          <p:cNvPr id="61" name="矩形 3"/>
          <p:cNvSpPr>
            <a:spLocks noChangeArrowheads="1"/>
          </p:cNvSpPr>
          <p:nvPr/>
        </p:nvSpPr>
        <p:spPr bwMode="auto">
          <a:xfrm>
            <a:off x="4770835" y="2854642"/>
            <a:ext cx="3839766" cy="93360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企业亦是如此，一个优秀的企业做同样的事情，但是却比别人做得更好，落实更到位、更迅速，能够从激烈的竞争中脱颖而出，独占鳌头，靠的就是企业的执行力。</a:t>
            </a:r>
          </a:p>
        </p:txBody>
      </p:sp>
      <p:sp>
        <p:nvSpPr>
          <p:cNvPr id="62" name="矩形 3"/>
          <p:cNvSpPr>
            <a:spLocks noChangeArrowheads="1"/>
          </p:cNvSpPr>
          <p:nvPr/>
        </p:nvSpPr>
        <p:spPr bwMode="auto">
          <a:xfrm>
            <a:off x="4770835" y="1962150"/>
            <a:ext cx="3839766" cy="71734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在这个充满竞争的世界里，有的人成绩斐然，有的人庸庸碌碌，一个重要的原因就是优秀者更有实现构想的能力，这就是一个人的执行力。</a:t>
            </a:r>
          </a:p>
        </p:txBody>
      </p:sp>
    </p:spTree>
    <p:extLst>
      <p:ext uri="{BB962C8B-B14F-4D97-AF65-F5344CB8AC3E}">
        <p14:creationId val="1767163680"/>
      </p:ext>
    </p:extLst>
  </p:cSld>
  <p:clrMapOvr>
    <a:masterClrMapping/>
  </p:clrMapOvr>
  <mc:AlternateContent>
    <mc:Choice Requires="p15">
      <p:transition advTm="4000" p14:dur="2000" spd="slow">
        <p15:prstTrans prst="fallOver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0"/>
      <p:bldP grpId="0" spid="61"/>
      <p:bldP grpId="0" spid="6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单圆角矩形 2"/>
          <p:cNvSpPr/>
          <p:nvPr/>
        </p:nvSpPr>
        <p:spPr>
          <a:xfrm>
            <a:off x="5047251" y="1397643"/>
            <a:ext cx="3097530" cy="381476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838200" y="1397643"/>
            <a:ext cx="3735364" cy="2695574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TextBox 560"/>
          <p:cNvSpPr txBox="1"/>
          <p:nvPr/>
        </p:nvSpPr>
        <p:spPr>
          <a:xfrm>
            <a:off x="5044871" y="1402881"/>
            <a:ext cx="2616915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如何去理解执行力</a:t>
            </a:r>
          </a:p>
        </p:txBody>
      </p:sp>
      <p:sp>
        <p:nvSpPr>
          <p:cNvPr id="61" name="矩形 3"/>
          <p:cNvSpPr>
            <a:spLocks noChangeArrowheads="1"/>
          </p:cNvSpPr>
          <p:nvPr/>
        </p:nvSpPr>
        <p:spPr bwMode="auto">
          <a:xfrm>
            <a:off x="5044870" y="2665421"/>
            <a:ext cx="3171825" cy="1326794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b="1" lang="zh-CN" noProof="1" spc="225" sz="1600">
                <a:solidFill>
                  <a:schemeClr val="bg1"/>
                </a:solidFill>
                <a:cs typeface="+mn-ea"/>
                <a:sym typeface="+mn-lt"/>
              </a:rPr>
              <a:t>“执行力应该成为一家公司的战略和目标的重要组成部分，它是目标和结果之间‘缺失的一环’”。</a:t>
            </a:r>
          </a:p>
        </p:txBody>
      </p:sp>
      <p:sp>
        <p:nvSpPr>
          <p:cNvPr id="62" name="矩形 3"/>
          <p:cNvSpPr>
            <a:spLocks noChangeArrowheads="1"/>
          </p:cNvSpPr>
          <p:nvPr/>
        </p:nvSpPr>
        <p:spPr bwMode="auto">
          <a:xfrm>
            <a:off x="5044870" y="1941044"/>
            <a:ext cx="3171825" cy="71734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  <a:defRPr/>
            </a:pPr>
            <a:r>
              <a:rPr altLang="en-US" lang="zh-CN" noProof="1" spc="225" sz="1100">
                <a:solidFill>
                  <a:schemeClr val="bg1"/>
                </a:solidFill>
                <a:cs typeface="+mn-ea"/>
                <a:sym typeface="+mn-lt"/>
              </a:rPr>
              <a:t>《执行力》(Execution)一书(Larry Bossidy与Ram Charan合著作)一书中阐述：</a:t>
            </a:r>
          </a:p>
        </p:txBody>
      </p:sp>
    </p:spTree>
    <p:extLst>
      <p:ext uri="{BB962C8B-B14F-4D97-AF65-F5344CB8AC3E}">
        <p14:creationId val="158398003"/>
      </p:ext>
    </p:extLst>
  </p:cSld>
  <p:clrMapOvr>
    <a:masterClrMapping/>
  </p:clrMapOvr>
  <mc:AlternateContent>
    <mc:Choice Requires="p15">
      <p:transition advTm="4000" p14:dur="2000" spd="slow">
        <p15:prstTrans prst="fallOver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60"/>
      <p:bldP grpId="0" spid="61"/>
      <p:bldP grpId="0" spid="6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909162" y="1628330"/>
            <a:ext cx="2919412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4572000" y="1550788"/>
            <a:ext cx="3893820" cy="2806066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906781" y="1663065"/>
            <a:ext cx="2921793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从组织的角度来理解</a:t>
            </a:r>
          </a:p>
        </p:txBody>
      </p:sp>
      <p:sp>
        <p:nvSpPr>
          <p:cNvPr id="12" name="矩形 3"/>
          <p:cNvSpPr/>
          <p:nvPr/>
        </p:nvSpPr>
        <p:spPr>
          <a:xfrm>
            <a:off x="864394" y="3441860"/>
            <a:ext cx="3402806" cy="540410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因此，判断一个组织的执行力如何，即看这个组织能否保质保量地实现既定战略。</a:t>
            </a:r>
          </a:p>
        </p:txBody>
      </p:sp>
      <p:sp>
        <p:nvSpPr>
          <p:cNvPr id="15" name="矩形 3"/>
          <p:cNvSpPr/>
          <p:nvPr/>
        </p:nvSpPr>
        <p:spPr>
          <a:xfrm>
            <a:off x="864394" y="2419350"/>
            <a:ext cx="3402806" cy="1012241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由此，从组织的角度来讲，我们对执行力可以这样理解，执行力就是连接目标和结果的“那一环”，是将企业的长期战略一步步落到实处的能力。</a:t>
            </a:r>
          </a:p>
        </p:txBody>
      </p:sp>
    </p:spTree>
    <p:extLst>
      <p:ext uri="{BB962C8B-B14F-4D97-AF65-F5344CB8AC3E}">
        <p14:creationId val="778427986"/>
      </p:ext>
    </p:extLst>
  </p:cSld>
  <p:clrMapOvr>
    <a:masterClrMapping/>
  </p:clrMapOvr>
  <mc:AlternateContent>
    <mc:Choice Requires="p15">
      <p:transition advTm="4000" p14:dur="2000" spd="slow">
        <p15:prstTrans prst="fallOver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2"/>
      <p:bldP grpId="0" spid="1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单圆角矩形 3"/>
          <p:cNvSpPr/>
          <p:nvPr/>
        </p:nvSpPr>
        <p:spPr>
          <a:xfrm>
            <a:off x="681990" y="1318736"/>
            <a:ext cx="4009073" cy="502920"/>
          </a:xfrm>
          <a:prstGeom prst="round1Rect">
            <a:avLst>
              <a:gd fmla="val 0" name="adj"/>
            </a:avLst>
          </a:prstGeom>
          <a:solidFill>
            <a:schemeClr val="accent2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TextBox 560"/>
          <p:cNvSpPr txBox="1"/>
          <p:nvPr/>
        </p:nvSpPr>
        <p:spPr>
          <a:xfrm>
            <a:off x="679609" y="1376362"/>
            <a:ext cx="4124325" cy="388620"/>
          </a:xfrm>
          <a:prstGeom prst="rect">
            <a:avLst/>
          </a:prstGeom>
          <a:noFill/>
        </p:spPr>
        <p:txBody>
          <a:bodyPr bIns="34290" lIns="68580" rIns="68580" rtlCol="0" tIns="34290" vert="horz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noProof="1" smtClean="0" spc="225" sz="2100">
                <a:solidFill>
                  <a:prstClr val="white"/>
                </a:solidFill>
                <a:cs typeface="+mn-ea"/>
                <a:sym typeface="+mn-lt"/>
              </a:rPr>
              <a:t>执行力对组织的重要性</a:t>
            </a:r>
          </a:p>
        </p:txBody>
      </p:sp>
      <p:sp>
        <p:nvSpPr>
          <p:cNvPr id="15" name="矩形 3"/>
          <p:cNvSpPr/>
          <p:nvPr/>
        </p:nvSpPr>
        <p:spPr>
          <a:xfrm>
            <a:off x="466724" y="1885950"/>
            <a:ext cx="3793807" cy="363474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defTabSz="685800" indent="342900">
              <a:lnSpc>
                <a:spcPct val="129000"/>
              </a:lnSpc>
              <a:spcAft>
                <a:spcPts val="450"/>
              </a:spcAft>
            </a:pPr>
            <a:r>
              <a:rPr altLang="en-US" lang="zh-CN" smtClean="0" sz="1500">
                <a:solidFill>
                  <a:schemeClr val="bg1"/>
                </a:solidFill>
                <a:cs typeface="+mn-ea"/>
                <a:sym typeface="+mn-lt"/>
              </a:rPr>
              <a:t>强大的执行力是实现战略的必要条件</a:t>
            </a:r>
          </a:p>
        </p:txBody>
      </p:sp>
      <p:sp>
        <p:nvSpPr>
          <p:cNvPr id="2" name="对角圆角矩形 1"/>
          <p:cNvSpPr/>
          <p:nvPr/>
        </p:nvSpPr>
        <p:spPr>
          <a:xfrm>
            <a:off x="4979670" y="1352550"/>
            <a:ext cx="3859530" cy="2547461"/>
          </a:xfrm>
          <a:prstGeom prst="round2DiagRect">
            <a:avLst>
              <a:gd fmla="val 0" name="adj1"/>
              <a:gd fmla="val 0" name="adj2"/>
            </a:avLst>
          </a:prstGeom>
          <a:blipFill rotWithShape="1">
            <a:blip r:embed="rId3"/>
            <a:stretch>
              <a:fillRect/>
            </a:stretch>
          </a:blipFill>
          <a:ln w="50800"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4290" lIns="68580" rIns="68580" rtlCol="0" tIns="34290"/>
          <a:lstStyle/>
          <a:p>
            <a:pPr algn="ctr" defTabSz="685800"/>
            <a:endParaRPr altLang="en-US" lang="zh-CN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703897" y="3126581"/>
            <a:ext cx="4047173" cy="1012241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其实，很多公司都有许多大致不二的方法和程序，执行力的不同造成了结果的巨大差异！执行力，这是一切战略得以顺利实现的关键要素。如果没有执行力，战略最终只是一句空话。</a:t>
            </a:r>
          </a:p>
        </p:txBody>
      </p:sp>
      <p:sp>
        <p:nvSpPr>
          <p:cNvPr id="17" name="矩形 3"/>
          <p:cNvSpPr/>
          <p:nvPr/>
        </p:nvSpPr>
        <p:spPr>
          <a:xfrm>
            <a:off x="703897" y="2344103"/>
            <a:ext cx="4047173" cy="776326"/>
          </a:xfrm>
          <a:prstGeom prst="rect">
            <a:avLst/>
          </a:prstGeom>
          <a:noFill/>
          <a:ln w="9525">
            <a:noFill/>
          </a:ln>
        </p:spPr>
        <p:txBody>
          <a:bodyPr anchor="t" bIns="34290" lIns="68580" rIns="68580" tIns="34290" wrap="square">
            <a:spAutoFit/>
          </a:bodyPr>
          <a:lstStyle/>
          <a:p>
            <a:pPr algn="just" defTabSz="685800" indent="342900">
              <a:lnSpc>
                <a:spcPct val="129000"/>
              </a:lnSpc>
              <a:spcAft>
                <a:spcPts val="450"/>
              </a:spcAft>
            </a:pPr>
            <a:r>
              <a:rPr altLang="en-US" lang="zh-CN" sz="1200">
                <a:solidFill>
                  <a:schemeClr val="bg1"/>
                </a:solidFill>
                <a:cs typeface="+mn-ea"/>
                <a:sym typeface="+mn-lt"/>
              </a:rPr>
              <a:t>当企业的战略方向已经或基本确定，这时候执行力就变得最为关键。许多企业的失败不是战略的问题，而是战略执行的问题！再好的战略，如果不去执行，也只是空谈。</a:t>
            </a:r>
          </a:p>
        </p:txBody>
      </p:sp>
    </p:spTree>
    <p:extLst>
      <p:ext uri="{BB962C8B-B14F-4D97-AF65-F5344CB8AC3E}">
        <p14:creationId val="1757068514"/>
      </p:ext>
    </p:extLst>
  </p:cSld>
  <p:clrMapOvr>
    <a:masterClrMapping/>
  </p:clrMapOvr>
  <mc:AlternateContent>
    <mc:Choice Requires="p15">
      <p:transition advTm="4000" p14:dur="2000" spd="slow">
        <p15:prstTrans prst="fallOver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15"/>
      <p:bldP grpId="0" spid="2"/>
      <p:bldP grpId="0" spid="5"/>
      <p:bldP grpId="0" spid="1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2171" y="1809750"/>
            <a:ext cx="3357829" cy="286441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916620" y="1412657"/>
            <a:ext cx="1295400" cy="116586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defTabSz="685800">
              <a:defRPr/>
            </a:pPr>
            <a:r>
              <a:rPr altLang="zh-CN" b="1" lang="en-US" smtClean="0" spc="225" sz="7200">
                <a:solidFill>
                  <a:schemeClr val="bg1"/>
                </a:solidFill>
                <a:latin charset="-122" panose="02010609000101010101" pitchFamily="49" typeface="汉仪综艺体简"/>
                <a:ea charset="-122" panose="02010609000101010101" pitchFamily="49" typeface="汉仪综艺体简"/>
                <a:cs typeface="+mn-ea"/>
                <a:sym typeface="+mn-lt"/>
              </a:rPr>
              <a:t>02</a:t>
            </a:r>
          </a:p>
        </p:txBody>
      </p:sp>
      <p:sp>
        <p:nvSpPr>
          <p:cNvPr id="12" name="矩形 11"/>
          <p:cNvSpPr/>
          <p:nvPr/>
        </p:nvSpPr>
        <p:spPr>
          <a:xfrm>
            <a:off x="3733800" y="-11503"/>
            <a:ext cx="65690" cy="1775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 rot="16200000">
            <a:off x="1529324" y="214815"/>
            <a:ext cx="45719" cy="314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48"/>
          <p:cNvSpPr txBox="1"/>
          <p:nvPr/>
        </p:nvSpPr>
        <p:spPr>
          <a:xfrm>
            <a:off x="3810000" y="2250858"/>
            <a:ext cx="4888207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 defTabSz="685800"/>
            <a:r>
              <a:rPr altLang="en-US" b="1" lang="zh-CN" sz="54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执行力缺失原因</a:t>
            </a:r>
          </a:p>
        </p:txBody>
      </p:sp>
      <p:sp>
        <p:nvSpPr>
          <p:cNvPr id="24" name="TextBox 49"/>
          <p:cNvSpPr txBox="1"/>
          <p:nvPr/>
        </p:nvSpPr>
        <p:spPr>
          <a:xfrm>
            <a:off x="3925798" y="3144788"/>
            <a:ext cx="4772409" cy="2011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685800" eaLnBrk="0" hangingPunct="0">
              <a:lnSpc>
                <a:spcPct val="110000"/>
              </a:lnSpc>
            </a:pPr>
            <a:r>
              <a:rPr altLang="en-US" lang="zh-CN" spc="300" sz="12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执行力的研究背景 如何去理解执行 执行力为什么重要</a:t>
            </a:r>
          </a:p>
        </p:txBody>
      </p:sp>
      <p:sp>
        <p:nvSpPr>
          <p:cNvPr id="26" name="TextBox 48"/>
          <p:cNvSpPr txBox="1"/>
          <p:nvPr/>
        </p:nvSpPr>
        <p:spPr>
          <a:xfrm>
            <a:off x="3972910" y="1536480"/>
            <a:ext cx="2010916" cy="8229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defTabSz="685800"/>
            <a:r>
              <a:rPr altLang="zh-CN" b="1" lang="en-US" smtClean="0" sz="540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PART</a:t>
            </a:r>
          </a:p>
        </p:txBody>
      </p:sp>
    </p:spTree>
    <p:extLst>
      <p:ext uri="{BB962C8B-B14F-4D97-AF65-F5344CB8AC3E}">
        <p14:creationId val="1773126081"/>
      </p:ext>
    </p:extLst>
  </p:cSld>
  <p:clrMapOvr>
    <a:masterClrMapping/>
  </p:clrMapOvr>
  <mc:AlternateContent>
    <mc:Choice Requires="p15">
      <p:transition advTm="4000" p14:dur="2000" spd="slow">
        <p15:prstTrans prst="drape"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63"/>
      <p:bldP grpId="0" spid="23"/>
      <p:bldP grpId="0" spid="24"/>
      <p:bldP grpId="0" spid="26"/>
    </p:bldLst>
  </p:timing>
  <p:extLst mod="1">
    <p:ext uri="{E180D4A7-C9FB-4DFB-919C-405C955672EB}">
      <p14:showEvtLst>
        <p14:playEvt objId="5" time="16"/>
      </p14:showEvtLst>
    </p:ext>
  </p:extLst>
</p:sld>
</file>

<file path=ppt/tags/tag1.xml><?xml version="1.0" encoding="utf-8"?>
<p:tagLst xmlns:p="http://schemas.openxmlformats.org/presentationml/2006/main">
  <p:tag name="TIMING" val="|4.7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0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1C385A"/>
      </a:accent1>
      <a:accent2>
        <a:srgbClr val="FF5050"/>
      </a:accent2>
      <a:accent3>
        <a:srgbClr val="1C385A"/>
      </a:accent3>
      <a:accent4>
        <a:srgbClr val="FF5050"/>
      </a:accent4>
      <a:accent5>
        <a:srgbClr val="1C385A"/>
      </a:accent5>
      <a:accent6>
        <a:srgbClr val="FF5050"/>
      </a:accent6>
      <a:hlink>
        <a:srgbClr val="1C385A"/>
      </a:hlink>
      <a:folHlink>
        <a:srgbClr val="FF5050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115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5">
      <vt:lpstr>Arial</vt:lpstr>
      <vt:lpstr>Arial Black</vt:lpstr>
      <vt:lpstr>微软雅黑</vt:lpstr>
      <vt:lpstr>Calibri Light</vt:lpstr>
      <vt:lpstr>Calibri</vt:lpstr>
      <vt:lpstr>汉仪综艺体简</vt:lpstr>
      <vt:lpstr>Impact</vt:lpstr>
      <vt:lpstr>宋体</vt:lpstr>
      <vt:lpstr>字魂59号-创粗黑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2019-05-13T21:35:27Z</dcterms:created>
  <dcterms:modified xsi:type="dcterms:W3CDTF">2021-08-20T11:05:06Z</dcterms:modified>
  <cp:revision>1</cp:revision>
</cp:coreProperties>
</file>