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73" r:id="rId1"/>
    <p:sldMasterId id="2147483758" r:id="rId2"/>
  </p:sldMasterIdLst>
  <p:notesMasterIdLst>
    <p:notesMasterId r:id="rId3"/>
  </p:notesMasterIdLst>
  <p:sldIdLst>
    <p:sldId id="524" r:id="rId4"/>
    <p:sldId id="553" r:id="rId5"/>
    <p:sldId id="554" r:id="rId6"/>
    <p:sldId id="527" r:id="rId7"/>
    <p:sldId id="529" r:id="rId8"/>
    <p:sldId id="530" r:id="rId9"/>
    <p:sldId id="531" r:id="rId10"/>
    <p:sldId id="533" r:id="rId11"/>
    <p:sldId id="555" r:id="rId12"/>
    <p:sldId id="535" r:id="rId13"/>
    <p:sldId id="536" r:id="rId14"/>
    <p:sldId id="556" r:id="rId15"/>
    <p:sldId id="539" r:id="rId16"/>
    <p:sldId id="540" r:id="rId17"/>
    <p:sldId id="541" r:id="rId18"/>
    <p:sldId id="542" r:id="rId19"/>
    <p:sldId id="543" r:id="rId20"/>
    <p:sldId id="557" r:id="rId21"/>
    <p:sldId id="545" r:id="rId22"/>
    <p:sldId id="547" r:id="rId23"/>
    <p:sldId id="558" r:id="rId24"/>
    <p:sldId id="550" r:id="rId25"/>
    <p:sldId id="551" r:id="rId26"/>
    <p:sldId id="552" r:id="rId27"/>
    <p:sldId id="559" r:id="rId28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6314" autoAdjust="0"/>
  </p:normalViewPr>
  <p:slideViewPr>
    <p:cSldViewPr>
      <p:cViewPr varScale="1">
        <p:scale>
          <a:sx n="143" d="100"/>
          <a:sy n="143" d="100"/>
        </p:scale>
        <p:origin x="69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5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33782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07639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6013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9061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7804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771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18373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62862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70974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20624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838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268356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413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68235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66113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17922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131712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9120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077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49153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43204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60197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5060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6973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864945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5925991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062360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4167247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329887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362823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436396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023645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739226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0801967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节标题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98666" y="43815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accent1"/>
                </a:solidFill>
              </a:rPr>
              <a:t>火灾的主要特性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600" y="285750"/>
            <a:ext cx="392813" cy="545634"/>
          </a:xfrm>
          <a:prstGeom prst="rect">
            <a:avLst/>
          </a:prstGeom>
        </p:spPr>
      </p:pic>
    </p:spTree>
    <p:extLst>
      <p:ext uri="{BB962C8B-B14F-4D97-AF65-F5344CB8AC3E}">
        <p14:creationId val="967599375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节标题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98666" y="43815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accent1"/>
                </a:solidFill>
              </a:rPr>
              <a:t>火灾的预防办法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600" y="285750"/>
            <a:ext cx="392813" cy="545634"/>
          </a:xfrm>
          <a:prstGeom prst="rect">
            <a:avLst/>
          </a:prstGeom>
        </p:spPr>
      </p:pic>
    </p:spTree>
    <p:extLst>
      <p:ext uri="{BB962C8B-B14F-4D97-AF65-F5344CB8AC3E}">
        <p14:creationId val="228541238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节标题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98666" y="43815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accent1"/>
                </a:solidFill>
              </a:rPr>
              <a:t>火灾的应急处理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600" y="285750"/>
            <a:ext cx="392813" cy="545634"/>
          </a:xfrm>
          <a:prstGeom prst="rect">
            <a:avLst/>
          </a:prstGeom>
        </p:spPr>
      </p:pic>
    </p:spTree>
    <p:extLst>
      <p:ext uri="{BB962C8B-B14F-4D97-AF65-F5344CB8AC3E}">
        <p14:creationId val="632647318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节标题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98666" y="43815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accent1"/>
                </a:solidFill>
              </a:rPr>
              <a:t>消防器材的介绍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600" y="285750"/>
            <a:ext cx="392813" cy="545634"/>
          </a:xfrm>
          <a:prstGeom prst="rect">
            <a:avLst/>
          </a:prstGeom>
        </p:spPr>
      </p:pic>
    </p:spTree>
    <p:extLst>
      <p:ext uri="{BB962C8B-B14F-4D97-AF65-F5344CB8AC3E}">
        <p14:creationId val="2778553008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节标题">
    <p:bg>
      <p:bgPr>
        <a:solidFill>
          <a:srgbClr val="FFF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98666" y="43815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accent1"/>
                </a:solidFill>
              </a:rPr>
              <a:t>灭火器材的使用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600" y="285750"/>
            <a:ext cx="392813" cy="545634"/>
          </a:xfrm>
          <a:prstGeom prst="rect">
            <a:avLst/>
          </a:prstGeom>
        </p:spPr>
      </p:pic>
    </p:spTree>
    <p:extLst>
      <p:ext uri="{BB962C8B-B14F-4D97-AF65-F5344CB8AC3E}">
        <p14:creationId val="1119761104"/>
      </p:ext>
    </p:extLst>
  </p:cSld>
  <p:clrMapOvr>
    <a:masterClrMapping/>
  </p:clrMapOvr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047225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500136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2414541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33" r:id="rId2"/>
    <p:sldLayoutId id="2147483754" r:id="rId3"/>
    <p:sldLayoutId id="2147483755" r:id="rId4"/>
    <p:sldLayoutId id="2147483756" r:id="rId5"/>
    <p:sldLayoutId id="2147483757" r:id="rId6"/>
  </p:sldLayoutIdLst>
  <mc:AlternateContent>
    <mc:Choice Requires="p14">
      <p:transition spd="slow" p14:dur="1250">
        <p14:switch dir="r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3048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7.pn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tags/tag1.xml" Type="http://schemas.openxmlformats.org/officeDocument/2006/relationships/tags"/><Relationship Id="rId5" Target="../tags/tag2.xml" Type="http://schemas.openxmlformats.org/officeDocument/2006/relationships/tags"/><Relationship Id="rId6" Target="../media/image3.png" Type="http://schemas.openxmlformats.org/officeDocument/2006/relationships/image"/><Relationship Id="rId7" Target="../media/image4.png" Type="http://schemas.openxmlformats.org/officeDocument/2006/relationships/image"/><Relationship Id="rId8" Target="../media/image5.png" Type="http://schemas.openxmlformats.org/officeDocument/2006/relationships/image"/><Relationship Id="rId9" Target="../media/image6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8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9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0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20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1.png" Type="http://schemas.openxmlformats.org/officeDocument/2006/relationships/image"/><Relationship Id="rId4" Target="../media/image22.png" Type="http://schemas.openxmlformats.org/officeDocument/2006/relationships/image"/><Relationship Id="rId5" Target="../media/image23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4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25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6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0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27.png" Type="http://schemas.openxmlformats.org/officeDocument/2006/relationships/image"/><Relationship Id="rId4" Target="../media/image2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8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9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29.png" Type="http://schemas.openxmlformats.org/officeDocument/2006/relationships/image"/><Relationship Id="rId4" Target="../media/image30.png" Type="http://schemas.openxmlformats.org/officeDocument/2006/relationships/image"/><Relationship Id="rId5" Target="../media/image31.png" Type="http://schemas.openxmlformats.org/officeDocument/2006/relationships/image"/><Relationship Id="rId6" Target="../media/image3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0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33.png" Type="http://schemas.openxmlformats.org/officeDocument/2006/relationships/image"/><Relationship Id="rId4" Target="../media/image34.png" Type="http://schemas.openxmlformats.org/officeDocument/2006/relationships/image"/><Relationship Id="rId5" Target="../media/image35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36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37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7.png" Type="http://schemas.openxmlformats.org/officeDocument/2006/relationships/image"/><Relationship Id="rId2" Target="../notesSlides/notesSlide25.xml" Type="http://schemas.openxmlformats.org/officeDocument/2006/relationships/notesSlide"/><Relationship Id="rId3" Target="../media/image2.png" Type="http://schemas.openxmlformats.org/officeDocument/2006/relationships/image"/><Relationship Id="rId4" Target="../tags/tag3.xml" Type="http://schemas.openxmlformats.org/officeDocument/2006/relationships/tags"/><Relationship Id="rId5" Target="../tags/tag4.xml" Type="http://schemas.openxmlformats.org/officeDocument/2006/relationships/tags"/><Relationship Id="rId6" Target="../media/image3.png" Type="http://schemas.openxmlformats.org/officeDocument/2006/relationships/image"/><Relationship Id="rId7" Target="../media/image4.png" Type="http://schemas.openxmlformats.org/officeDocument/2006/relationships/image"/><Relationship Id="rId8" Target="../media/image5.png" Type="http://schemas.openxmlformats.org/officeDocument/2006/relationships/image"/><Relationship Id="rId9" Target="../media/image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0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6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0.png" Type="http://schemas.openxmlformats.org/officeDocument/2006/relationships/image"/><Relationship Id="rId4" Target="../media/image3.png" Type="http://schemas.openxmlformats.org/officeDocument/2006/relationships/image"/><Relationship Id="rId5" Target="../media/image6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8000" y="3413899"/>
            <a:ext cx="990601" cy="1375986"/>
          </a:xfrm>
          <a:prstGeom prst="rect">
            <a:avLst/>
          </a:prstGeom>
        </p:spPr>
      </p:pic>
      <p:sp>
        <p:nvSpPr>
          <p:cNvPr id="9" name="PA-文本框 8">
            <a:extLst>
              <a:ext uri="{FF2B5EF4-FFF2-40B4-BE49-F238E27FC236}">
                <a16:creationId xmlns:a16="http://schemas.microsoft.com/office/drawing/2014/main" id="{5BDCBC83-015C-43E4-9294-81C75A036A7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295400" y="1123950"/>
            <a:ext cx="65616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6000">
                <a:ln w="25400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algn="tl" blurRad="38100" dir="5400000" dist="22860" rotWithShape="0">
                    <a:srgbClr val="000000">
                      <a:alpha val="30000"/>
                    </a:srgbClr>
                  </a:outerShdw>
                </a:effectLst>
                <a:latin charset="-122" panose="00020600040101010101" pitchFamily="18" typeface="阿里汉仪智能黑体"/>
                <a:ea charset="-122" panose="00020600040101010101" pitchFamily="18" typeface="阿里汉仪智能黑体"/>
                <a:cs typeface="+mn-ea"/>
                <a:sym typeface="+mn-lt"/>
              </a:rPr>
              <a:t>消防安全知识培训</a:t>
            </a:r>
          </a:p>
        </p:txBody>
      </p:sp>
      <p:sp>
        <p:nvSpPr>
          <p:cNvPr id="10" name="PA-文本框 9">
            <a:extLst>
              <a:ext uri="{FF2B5EF4-FFF2-40B4-BE49-F238E27FC236}">
                <a16:creationId xmlns:a16="http://schemas.microsoft.com/office/drawing/2014/main" id="{8F053EC5-8422-4FC1-B844-54FC992BEF5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438400" y="2190802"/>
            <a:ext cx="4343400" cy="304800"/>
          </a:xfrm>
          <a:prstGeom prst="rect">
            <a:avLst/>
          </a:prstGeom>
          <a:solidFill>
            <a:schemeClr val="accent1"/>
          </a:solidFill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pc="600" sz="1400">
                <a:solidFill>
                  <a:schemeClr val="bg1"/>
                </a:solidFill>
                <a:cs typeface="+mn-ea"/>
                <a:sym typeface="+mn-lt"/>
              </a:rPr>
              <a:t>消防安全人人有责消防安全知识培训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6477000" y="2495550"/>
            <a:ext cx="2514600" cy="245077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86000" y="2596813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  <p:sp>
        <p:nvSpPr>
          <p:cNvPr id="11" name="矩形 10"/>
          <p:cNvSpPr/>
          <p:nvPr/>
        </p:nvSpPr>
        <p:spPr>
          <a:xfrm>
            <a:off x="3048000" y="3051036"/>
            <a:ext cx="30480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chemeClr val="accent1"/>
                </a:solidFill>
                <a:latin typeface="+mn-ea"/>
              </a:rPr>
              <a:t>宣讲人：优页PPT   时间：20XX.XX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068785"/>
            <a:ext cx="2438400" cy="16658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7620000" y="421103"/>
            <a:ext cx="991186" cy="779047"/>
          </a:xfrm>
          <a:prstGeom prst="rect">
            <a:avLst/>
          </a:prstGeom>
        </p:spPr>
      </p:pic>
    </p:spTree>
    <p:extLst>
      <p:ext uri="{BB962C8B-B14F-4D97-AF65-F5344CB8AC3E}">
        <p14:creationId val="1837218333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5"/>
      <p:bldP grpId="0" spid="1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TextBox 39"/>
          <p:cNvSpPr txBox="1"/>
          <p:nvPr/>
        </p:nvSpPr>
        <p:spPr>
          <a:xfrm>
            <a:off x="1143000" y="1200150"/>
            <a:ext cx="1339463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altLang="en-US" b="1" lang="zh-CN">
                <a:solidFill>
                  <a:schemeClr val="accent1"/>
                </a:solidFill>
                <a:cs typeface="+mn-ea"/>
                <a:sym typeface="+mn-lt"/>
              </a:rPr>
              <a:t>预防原理</a:t>
            </a: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A948189F-D7F2-485F-8B29-C3ECF0BE40F1}"/>
              </a:ext>
            </a:extLst>
          </p:cNvPr>
          <p:cNvSpPr txBox="1"/>
          <p:nvPr/>
        </p:nvSpPr>
        <p:spPr>
          <a:xfrm>
            <a:off x="1143000" y="2114550"/>
            <a:ext cx="1339463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lang="zh-CN" sz="180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预防措施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5D4D5294-BFE9-4AC2-B707-04D341101590}"/>
              </a:ext>
            </a:extLst>
          </p:cNvPr>
          <p:cNvSpPr txBox="1">
            <a:spLocks noChangeArrowheads="1"/>
          </p:cNvSpPr>
          <p:nvPr/>
        </p:nvSpPr>
        <p:spPr>
          <a:xfrm>
            <a:off x="1086349" y="2571750"/>
            <a:ext cx="4704851" cy="171134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indent="-285750" marL="285750">
              <a:lnSpc>
                <a:spcPct val="130000"/>
              </a:lnSpc>
              <a:spcBef>
                <a:spcPts val="588"/>
              </a:spcBef>
              <a:buClr>
                <a:srgbClr val="009900"/>
              </a:buClr>
              <a:buSzTx/>
              <a:defRPr b="1" sz="2000">
                <a:solidFill>
                  <a:srgbClr val="0070C0"/>
                </a:solidFill>
                <a:latin charset="-122" panose="020b0300000000000000" pitchFamily="34" typeface="思源黑体 CN Light"/>
                <a:ea charset="-122" panose="020b0300000000000000" pitchFamily="34" typeface="思源黑体 CN Light"/>
              </a:defRPr>
            </a:lvl1pPr>
          </a:lstStyle>
          <a:p>
            <a:r>
              <a:rPr altLang="en-US" b="0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控制可燃物,使用不燃或难燃物质代替可燃物质；</a:t>
            </a:r>
          </a:p>
          <a:p>
            <a:r>
              <a:rPr altLang="en-US" b="0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易燃易爆气体、粉尘环境加强通风，避免易燃易爆气体、粉尘积聚；</a:t>
            </a:r>
          </a:p>
          <a:p>
            <a:r>
              <a:rPr altLang="en-US" b="0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易燃易爆气体、粉尘环境加装浓度报警装置等；</a:t>
            </a:r>
          </a:p>
          <a:p>
            <a:r>
              <a:rPr altLang="en-US" b="0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及时清理出车间不需要的物料；</a:t>
            </a:r>
          </a:p>
          <a:p>
            <a:r>
              <a:rPr altLang="en-US" b="0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及时清洁车间积聚的镁粉；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096000" y="2343150"/>
            <a:ext cx="2060320" cy="206032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1219200" y="1764568"/>
            <a:ext cx="1175767" cy="349749"/>
            <a:chOff x="2406263" y="1504950"/>
            <a:chExt cx="1175767" cy="349749"/>
          </a:xfrm>
        </p:grpSpPr>
        <p:sp>
          <p:nvSpPr>
            <p:cNvPr id="9" name="矩形 8"/>
            <p:cNvSpPr/>
            <p:nvPr/>
          </p:nvSpPr>
          <p:spPr>
            <a:xfrm>
              <a:off x="2406263" y="1536201"/>
              <a:ext cx="1134766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2449989" y="1504950"/>
              <a:ext cx="1121092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  <a:defRPr/>
              </a:pPr>
              <a:r>
                <a:rPr altLang="en-US" lang="zh-CN" sz="1400">
                  <a:solidFill>
                    <a:schemeClr val="bg1"/>
                  </a:solidFill>
                  <a:cs typeface="+mn-ea"/>
                  <a:sym typeface="+mn-lt"/>
                </a:rPr>
                <a:t>控制可燃物 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987986" y="1764568"/>
            <a:ext cx="1162896" cy="349749"/>
            <a:chOff x="2215131" y="1504950"/>
            <a:chExt cx="1162896" cy="349749"/>
          </a:xfrm>
        </p:grpSpPr>
        <p:sp>
          <p:nvSpPr>
            <p:cNvPr id="12" name="矩形 11"/>
            <p:cNvSpPr/>
            <p:nvPr/>
          </p:nvSpPr>
          <p:spPr>
            <a:xfrm>
              <a:off x="2215131" y="1536201"/>
              <a:ext cx="1162896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2405626" y="1504950"/>
              <a:ext cx="943292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  <a:defRPr/>
              </a:pPr>
              <a:r>
                <a:rPr altLang="en-US" lang="zh-CN" sz="1400">
                  <a:solidFill>
                    <a:schemeClr val="bg1"/>
                  </a:solidFill>
                  <a:cs typeface="+mn-ea"/>
                  <a:sym typeface="+mn-lt"/>
                </a:rPr>
                <a:t>隔绝空气 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743901" y="1764568"/>
            <a:ext cx="1175768" cy="349749"/>
            <a:chOff x="2406262" y="1504950"/>
            <a:chExt cx="1175768" cy="349749"/>
          </a:xfrm>
        </p:grpSpPr>
        <p:sp>
          <p:nvSpPr>
            <p:cNvPr id="17" name="矩形 16"/>
            <p:cNvSpPr/>
            <p:nvPr/>
          </p:nvSpPr>
          <p:spPr>
            <a:xfrm>
              <a:off x="2406262" y="1536201"/>
              <a:ext cx="1175768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/>
          </p:nvSpPr>
          <p:spPr>
            <a:xfrm>
              <a:off x="2449989" y="1504950"/>
              <a:ext cx="1121092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  <a:defRPr/>
              </a:pPr>
              <a:r>
                <a:rPr altLang="en-US" lang="zh-CN" sz="1400">
                  <a:solidFill>
                    <a:schemeClr val="bg1"/>
                  </a:solidFill>
                  <a:cs typeface="+mn-ea"/>
                  <a:sym typeface="+mn-lt"/>
                </a:rPr>
                <a:t>消除着火源 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12687" y="1764568"/>
            <a:ext cx="1348666" cy="349749"/>
            <a:chOff x="2406263" y="1504950"/>
            <a:chExt cx="1348666" cy="349749"/>
          </a:xfrm>
        </p:grpSpPr>
        <p:sp>
          <p:nvSpPr>
            <p:cNvPr id="20" name="矩形 19"/>
            <p:cNvSpPr/>
            <p:nvPr/>
          </p:nvSpPr>
          <p:spPr>
            <a:xfrm>
              <a:off x="2406263" y="1536201"/>
              <a:ext cx="1348666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矩形 20"/>
            <p:cNvSpPr/>
            <p:nvPr/>
          </p:nvSpPr>
          <p:spPr>
            <a:xfrm>
              <a:off x="2449990" y="1504950"/>
              <a:ext cx="12496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  <a:defRPr/>
              </a:pPr>
              <a:r>
                <a:rPr altLang="en-US" lang="zh-CN" sz="1400">
                  <a:solidFill>
                    <a:schemeClr val="bg1"/>
                  </a:solidFill>
                  <a:cs typeface="+mn-ea"/>
                  <a:sym typeface="+mn-lt"/>
                </a:rPr>
                <a:t>阻止火势蔓延</a:t>
              </a:r>
            </a:p>
          </p:txBody>
        </p:sp>
      </p:grpSp>
    </p:spTree>
    <p:extLst>
      <p:ext uri="{BB962C8B-B14F-4D97-AF65-F5344CB8AC3E}">
        <p14:creationId val="2813979636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13"/>
      <p:bldP grpId="0" spid="1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678950" y="1117100"/>
            <a:ext cx="2445250" cy="3054850"/>
            <a:chOff x="755150" y="1193300"/>
            <a:chExt cx="2445250" cy="305485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678968" y="1193300"/>
              <a:ext cx="691793" cy="960929"/>
            </a:xfrm>
            <a:prstGeom prst="rect">
              <a:avLst/>
            </a:prstGeom>
          </p:spPr>
        </p:pic>
        <p:sp>
          <p:nvSpPr>
            <p:cNvPr id="4" name="椭圆 3"/>
            <p:cNvSpPr/>
            <p:nvPr/>
          </p:nvSpPr>
          <p:spPr>
            <a:xfrm>
              <a:off x="755150" y="1802900"/>
              <a:ext cx="2445250" cy="2445250"/>
            </a:xfrm>
            <a:prstGeom prst="ellipse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Rectangle 3"/>
            <p:cNvSpPr txBox="1">
              <a:spLocks noChangeArrowheads="1"/>
            </p:cNvSpPr>
            <p:nvPr/>
          </p:nvSpPr>
          <p:spPr>
            <a:xfrm>
              <a:off x="1059950" y="2107700"/>
              <a:ext cx="1869469" cy="18288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lang="zh-CN" smtClean="0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隔绝空气</a:t>
              </a:r>
            </a:p>
            <a:p>
              <a:pPr algn="ctr" indent="0" marL="0"/>
              <a:r>
                <a:rPr altLang="en-US" lang="zh-CN" smtClean="0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易燃易爆物的生产过程应密封的设备内进行；充装惰性气体保护；隔绝空气储存某些化学危险品，如金属钠储存在煤油中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307850" y="1117100"/>
            <a:ext cx="2445250" cy="3054850"/>
            <a:chOff x="755150" y="1193300"/>
            <a:chExt cx="2445250" cy="305485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678968" y="1193300"/>
              <a:ext cx="691793" cy="960929"/>
            </a:xfrm>
            <a:prstGeom prst="rect">
              <a:avLst/>
            </a:prstGeom>
          </p:spPr>
        </p:pic>
        <p:sp>
          <p:nvSpPr>
            <p:cNvPr id="14" name="椭圆 13"/>
            <p:cNvSpPr/>
            <p:nvPr/>
          </p:nvSpPr>
          <p:spPr>
            <a:xfrm>
              <a:off x="755150" y="1802900"/>
              <a:ext cx="2445250" cy="2445250"/>
            </a:xfrm>
            <a:prstGeom prst="ellipse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Rectangle 3"/>
            <p:cNvSpPr txBox="1">
              <a:spLocks noChangeArrowheads="1"/>
            </p:cNvSpPr>
            <p:nvPr/>
          </p:nvSpPr>
          <p:spPr>
            <a:xfrm>
              <a:off x="1059950" y="2107700"/>
              <a:ext cx="1869469" cy="18288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阻止火势蔓延</a:t>
              </a:r>
            </a:p>
            <a:p>
              <a:pPr algn="ctr" indent="0" marL="0"/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火灾探测报警器；灭火器等灭火器材；控制单位空间内可燃物数量，如在车间存放的化学品、可燃包装物不超过一个班的量；可燃物堆放保持适当的距离；设置防火分区、防火墙。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936750" y="1117100"/>
            <a:ext cx="2445250" cy="3054850"/>
            <a:chOff x="755150" y="1193300"/>
            <a:chExt cx="2445250" cy="3054850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678968" y="1193300"/>
              <a:ext cx="691793" cy="96092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755150" y="1802900"/>
              <a:ext cx="2445250" cy="2445250"/>
            </a:xfrm>
            <a:prstGeom prst="ellipse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987175" y="2031500"/>
              <a:ext cx="1981200" cy="18288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消除着火源</a:t>
              </a:r>
            </a:p>
            <a:p>
              <a:pPr algn="ctr" indent="0" marL="0"/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易燃易爆场所的防爆电气可燃物禁止放在电箱等电气设备附近；高温设备，动火作业现场应清理可燃物；禁止吸烟、携带火种、禁止明火等；防静电、防雷；遮光可燃物仓库的温湿度控制</a:t>
              </a:r>
            </a:p>
          </p:txBody>
        </p:sp>
      </p:grpSp>
    </p:spTree>
    <p:extLst>
      <p:ext uri="{BB962C8B-B14F-4D97-AF65-F5344CB8AC3E}">
        <p14:creationId val="4074391665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9099" l="62500" r="5357"/>
          <a:stretch>
            <a:fillRect/>
          </a:stretch>
        </p:blipFill>
        <p:spPr>
          <a:xfrm>
            <a:off x="851633" y="2325980"/>
            <a:ext cx="1510567" cy="19221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6953056" y="884298"/>
            <a:ext cx="1276544" cy="100333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047540" y="1267420"/>
            <a:ext cx="1086060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b="1" lang="en-US" smtClean="0" sz="5400">
                <a:solidFill>
                  <a:schemeClr val="accent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14600" y="1899107"/>
            <a:ext cx="4724400" cy="8534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b="1" lang="zh-CN" sz="50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火灾的应急处理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72200" y="2876550"/>
            <a:ext cx="2311371" cy="2311371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90800" y="1276350"/>
            <a:ext cx="2743200" cy="640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lang="zh-CN" smtClean="0" spc="1200" sz="36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第三部分</a:t>
            </a:r>
          </a:p>
        </p:txBody>
      </p:sp>
      <p:sp>
        <p:nvSpPr>
          <p:cNvPr id="24" name="矩形 23"/>
          <p:cNvSpPr/>
          <p:nvPr/>
        </p:nvSpPr>
        <p:spPr>
          <a:xfrm>
            <a:off x="2514600" y="2787194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</p:spTree>
    <p:extLst>
      <p:ext uri="{BB962C8B-B14F-4D97-AF65-F5344CB8AC3E}">
        <p14:creationId val="1659541786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9"/>
      <p:bldP grpId="0" spid="23"/>
      <p:bldP grpId="0" spid="2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12"/>
          <p:cNvSpPr txBox="1"/>
          <p:nvPr/>
        </p:nvSpPr>
        <p:spPr>
          <a:xfrm>
            <a:off x="902545" y="1047750"/>
            <a:ext cx="2706194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火灾应急处理的基本原则</a:t>
            </a:r>
          </a:p>
        </p:txBody>
      </p:sp>
      <p:sp>
        <p:nvSpPr>
          <p:cNvPr id="14" name="矩形 13"/>
          <p:cNvSpPr/>
          <p:nvPr/>
        </p:nvSpPr>
        <p:spPr>
          <a:xfrm>
            <a:off x="914400" y="1504950"/>
            <a:ext cx="7403255" cy="1204814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zh-TW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 优先保障人员人身安全；</a:t>
            </a:r>
          </a:p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zh-TW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2. 统一指挥、同步行动原则，由现场最高职位人员负责统一指挥，每项工作指定负责人组织实施；</a:t>
            </a:r>
          </a:p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zh-TW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3. 先控制、后灭火原则，发现火灾时应立即组织移开起火点附近的可燃物（电气火灾还需安排断电），并同步安排人员准备灭火。</a:t>
            </a:r>
          </a:p>
        </p:txBody>
      </p:sp>
      <p:sp>
        <p:nvSpPr>
          <p:cNvPr id="7" name="TextBox 39">
            <a:extLst>
              <a:ext uri="{FF2B5EF4-FFF2-40B4-BE49-F238E27FC236}">
                <a16:creationId xmlns:a16="http://schemas.microsoft.com/office/drawing/2014/main" id="{70F2D2D9-9F2C-488C-9D39-8421FAF4F87B}"/>
              </a:ext>
            </a:extLst>
          </p:cNvPr>
          <p:cNvSpPr txBox="1"/>
          <p:nvPr/>
        </p:nvSpPr>
        <p:spPr>
          <a:xfrm>
            <a:off x="914400" y="2662336"/>
            <a:ext cx="1219200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lang="zh-CN" smtClean="0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报警/上报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699624" y="2724150"/>
            <a:ext cx="2453776" cy="16764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90600" y="3181350"/>
            <a:ext cx="2231633" cy="998087"/>
            <a:chOff x="1164832" y="3028950"/>
            <a:chExt cx="2231633" cy="998087"/>
          </a:xfrm>
        </p:grpSpPr>
        <p:sp>
          <p:nvSpPr>
            <p:cNvPr id="10" name="圆角矩形 9"/>
            <p:cNvSpPr/>
            <p:nvPr/>
          </p:nvSpPr>
          <p:spPr>
            <a:xfrm>
              <a:off x="1164832" y="3028950"/>
              <a:ext cx="2231633" cy="998087"/>
            </a:xfrm>
            <a:prstGeom prst="roundRect">
              <a:avLst>
                <a:gd fmla="val 6394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矩形 10"/>
            <p:cNvSpPr/>
            <p:nvPr/>
          </p:nvSpPr>
          <p:spPr>
            <a:xfrm>
              <a:off x="1283545" y="3158821"/>
              <a:ext cx="2057400" cy="7498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报告部门主管； 报告公司安管； 通知119（火势可能蔓延且难以控制） 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309135" y="3188837"/>
            <a:ext cx="2231633" cy="998087"/>
            <a:chOff x="1164832" y="3028950"/>
            <a:chExt cx="2231633" cy="998087"/>
          </a:xfrm>
        </p:grpSpPr>
        <p:sp>
          <p:nvSpPr>
            <p:cNvPr id="15" name="圆角矩形 14"/>
            <p:cNvSpPr/>
            <p:nvPr/>
          </p:nvSpPr>
          <p:spPr>
            <a:xfrm>
              <a:off x="1164832" y="3028950"/>
              <a:ext cx="2231633" cy="998087"/>
            </a:xfrm>
            <a:prstGeom prst="roundRect">
              <a:avLst>
                <a:gd fmla="val 6394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1283545" y="3158821"/>
              <a:ext cx="2057400" cy="7498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报告内容： 着火地点； 着火物； 火势大小； 已采取或即将采取的措施。</a:t>
              </a:r>
            </a:p>
          </p:txBody>
        </p:sp>
      </p:grpSp>
    </p:spTree>
    <p:extLst>
      <p:ext uri="{BB962C8B-B14F-4D97-AF65-F5344CB8AC3E}">
        <p14:creationId val="605141877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7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1092200" y="1276350"/>
            <a:ext cx="1483332" cy="2133600"/>
            <a:chOff x="1308456" y="643156"/>
            <a:chExt cx="1483332" cy="21336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420187" y="643156"/>
              <a:ext cx="1259869" cy="1259869"/>
            </a:xfrm>
            <a:prstGeom prst="rect">
              <a:avLst/>
            </a:prstGeom>
          </p:spPr>
        </p:pic>
        <p:sp>
          <p:nvSpPr>
            <p:cNvPr id="6" name="Rectangle 3"/>
            <p:cNvSpPr txBox="1">
              <a:spLocks noChangeArrowheads="1"/>
            </p:cNvSpPr>
            <p:nvPr/>
          </p:nvSpPr>
          <p:spPr>
            <a:xfrm>
              <a:off x="1308456" y="1786156"/>
              <a:ext cx="1483332" cy="9906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>
                <a:lnSpc>
                  <a:spcPct val="100000"/>
                </a:lnSpc>
              </a:pPr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冷却灭火</a:t>
              </a:r>
            </a:p>
            <a:p>
              <a:pPr algn="ctr" indent="0" marL="0">
                <a:lnSpc>
                  <a:spcPct val="100000"/>
                </a:lnSpc>
              </a:pPr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将温度降到可燃物的着火温度之下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98268" y="1428750"/>
            <a:ext cx="1483332" cy="2057400"/>
            <a:chOff x="1308456" y="795556"/>
            <a:chExt cx="1483332" cy="2057400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420187" y="795556"/>
              <a:ext cx="1107469" cy="1107469"/>
            </a:xfrm>
            <a:prstGeom prst="rect">
              <a:avLst/>
            </a:prstGeom>
          </p:spPr>
        </p:pic>
        <p:sp>
          <p:nvSpPr>
            <p:cNvPr id="19" name="Rectangle 3"/>
            <p:cNvSpPr txBox="1">
              <a:spLocks noChangeArrowheads="1"/>
            </p:cNvSpPr>
            <p:nvPr/>
          </p:nvSpPr>
          <p:spPr>
            <a:xfrm>
              <a:off x="1308456" y="1862356"/>
              <a:ext cx="1483332" cy="9906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>
                <a:lnSpc>
                  <a:spcPct val="100000"/>
                </a:lnSpc>
              </a:pPr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隔离灭火</a:t>
              </a:r>
            </a:p>
            <a:p>
              <a:pPr algn="ctr" indent="0" marL="0">
                <a:lnSpc>
                  <a:spcPct val="100000"/>
                </a:lnSpc>
              </a:pPr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将可燃物、助燃物与火源分开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365268" y="1276350"/>
            <a:ext cx="1483332" cy="2133600"/>
            <a:chOff x="1308456" y="643156"/>
            <a:chExt cx="1483332" cy="2133600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343987" y="643156"/>
              <a:ext cx="1371601" cy="1371601"/>
            </a:xfrm>
            <a:prstGeom prst="rect">
              <a:avLst/>
            </a:prstGeom>
          </p:spPr>
        </p:pic>
        <p:sp>
          <p:nvSpPr>
            <p:cNvPr id="22" name="Rectangle 3"/>
            <p:cNvSpPr txBox="1">
              <a:spLocks noChangeArrowheads="1"/>
            </p:cNvSpPr>
            <p:nvPr/>
          </p:nvSpPr>
          <p:spPr>
            <a:xfrm>
              <a:off x="1308456" y="1786156"/>
              <a:ext cx="1483332" cy="990600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>
                <a:lnSpc>
                  <a:spcPct val="100000"/>
                </a:lnSpc>
              </a:pPr>
              <a:r>
                <a:rPr altLang="en-US" lang="zh-CN" smtClean="0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窒息灭火</a:t>
              </a:r>
            </a:p>
            <a:p>
              <a:pPr algn="ctr" indent="0" marL="0">
                <a:lnSpc>
                  <a:spcPct val="100000"/>
                </a:lnSpc>
              </a:pPr>
              <a:r>
                <a:rPr altLang="en-US" lang="zh-CN" smtClean="0" sz="15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将可燃物表面与空气隔开，使其无法燃烧</a:t>
              </a: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1066800" y="3486150"/>
            <a:ext cx="6858000" cy="60446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indent="-285750" marL="285750">
              <a:lnSpc>
                <a:spcPct val="130000"/>
              </a:lnSpc>
              <a:spcBef>
                <a:spcPts val="588"/>
              </a:spcBef>
              <a:buClr>
                <a:srgbClr val="009900"/>
              </a:buClr>
              <a:buSzTx/>
              <a:defRPr b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思源黑体 CN Light"/>
                <a:ea charset="-122" panose="020b0300000000000000" pitchFamily="34" typeface="思源黑体 CN Light"/>
              </a:defRPr>
            </a:lvl1pPr>
          </a:lstStyle>
          <a:p>
            <a:pPr indent="0" marL="0">
              <a:lnSpc>
                <a:spcPct val="150000"/>
              </a:lnSpc>
            </a:pPr>
            <a:r>
              <a:rPr altLang="en-US" b="0" 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化学抑制法,一般的物质燃烧过程中，通常可燃物需要先气化然后与氧气结合才能燃烧，化学抑制法即在可燃物气化时使其混入不可燃烧杂质，减少其与氧气接触的机会，达到灭火的效果</a:t>
            </a:r>
          </a:p>
        </p:txBody>
      </p:sp>
    </p:spTree>
    <p:extLst>
      <p:ext uri="{BB962C8B-B14F-4D97-AF65-F5344CB8AC3E}">
        <p14:creationId val="1351395535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TextBox 39"/>
          <p:cNvSpPr txBox="1"/>
          <p:nvPr/>
        </p:nvSpPr>
        <p:spPr>
          <a:xfrm>
            <a:off x="762000" y="1225719"/>
            <a:ext cx="1219200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ctr"/>
            <a:r>
              <a:rPr altLang="en-US" lang="zh-CN" smtClean="0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人员疏散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85800" y="1832761"/>
            <a:ext cx="1303677" cy="2235369"/>
            <a:chOff x="838200" y="1885950"/>
            <a:chExt cx="1303677" cy="2235369"/>
          </a:xfrm>
        </p:grpSpPr>
        <p:sp>
          <p:nvSpPr>
            <p:cNvPr id="3" name="矩形 2"/>
            <p:cNvSpPr/>
            <p:nvPr/>
          </p:nvSpPr>
          <p:spPr>
            <a:xfrm>
              <a:off x="838200" y="1885950"/>
              <a:ext cx="1303677" cy="2235369"/>
            </a:xfrm>
            <a:prstGeom prst="rect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919966" y="2505349"/>
              <a:ext cx="1140142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疏散除应急人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员之外的所有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无关人员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209800" y="1832761"/>
            <a:ext cx="1303677" cy="2235369"/>
            <a:chOff x="838200" y="1885950"/>
            <a:chExt cx="1303677" cy="2235369"/>
          </a:xfrm>
        </p:grpSpPr>
        <p:sp>
          <p:nvSpPr>
            <p:cNvPr id="11" name="矩形 10"/>
            <p:cNvSpPr/>
            <p:nvPr/>
          </p:nvSpPr>
          <p:spPr>
            <a:xfrm>
              <a:off x="838200" y="1885950"/>
              <a:ext cx="1303677" cy="2235369"/>
            </a:xfrm>
            <a:prstGeom prst="rect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941397" y="2505349"/>
              <a:ext cx="10972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优先疏散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行动不便人员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和女员工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733800" y="1832761"/>
            <a:ext cx="1303677" cy="2235369"/>
            <a:chOff x="838200" y="1885950"/>
            <a:chExt cx="1303677" cy="2235369"/>
          </a:xfrm>
        </p:grpSpPr>
        <p:sp>
          <p:nvSpPr>
            <p:cNvPr id="16" name="矩形 15"/>
            <p:cNvSpPr/>
            <p:nvPr/>
          </p:nvSpPr>
          <p:spPr>
            <a:xfrm>
              <a:off x="838200" y="1885950"/>
              <a:ext cx="1303677" cy="2235369"/>
            </a:xfrm>
            <a:prstGeom prst="rect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/>
          </p:nvSpPr>
          <p:spPr>
            <a:xfrm>
              <a:off x="919965" y="2505349"/>
              <a:ext cx="1140142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在火势允许的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情况下，优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先从熟悉的路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线疏散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257800" y="1832761"/>
            <a:ext cx="1303677" cy="2235369"/>
            <a:chOff x="838200" y="1885950"/>
            <a:chExt cx="1303677" cy="2235369"/>
          </a:xfrm>
        </p:grpSpPr>
        <p:sp>
          <p:nvSpPr>
            <p:cNvPr id="20" name="矩形 19"/>
            <p:cNvSpPr/>
            <p:nvPr/>
          </p:nvSpPr>
          <p:spPr>
            <a:xfrm>
              <a:off x="838200" y="1885950"/>
              <a:ext cx="1303677" cy="2235369"/>
            </a:xfrm>
            <a:prstGeom prst="rect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941397" y="2505349"/>
              <a:ext cx="109728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统一疏散至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公司紧急集合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点（篮球场）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781800" y="1832761"/>
            <a:ext cx="1303677" cy="2235369"/>
            <a:chOff x="838200" y="1885950"/>
            <a:chExt cx="1303677" cy="2235369"/>
          </a:xfrm>
        </p:grpSpPr>
        <p:sp>
          <p:nvSpPr>
            <p:cNvPr id="24" name="矩形 23"/>
            <p:cNvSpPr/>
            <p:nvPr/>
          </p:nvSpPr>
          <p:spPr>
            <a:xfrm>
              <a:off x="838200" y="1885950"/>
              <a:ext cx="1303677" cy="2235369"/>
            </a:xfrm>
            <a:prstGeom prst="rect">
              <a:avLst/>
            </a:prstGeom>
            <a:solidFill>
              <a:srgbClr val="FFFDF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25"/>
            <p:cNvSpPr/>
            <p:nvPr/>
          </p:nvSpPr>
          <p:spPr>
            <a:xfrm>
              <a:off x="865196" y="2505349"/>
              <a:ext cx="1249680" cy="10058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疏散完毕应进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行人员清点，发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现人员失踪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应通报部门负责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人或安管</a:t>
              </a: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1360" y="3597964"/>
            <a:ext cx="837441" cy="59528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374" y="3597964"/>
            <a:ext cx="837441" cy="59528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359" y="3597964"/>
            <a:ext cx="837441" cy="59528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4456" y="3591923"/>
            <a:ext cx="837441" cy="59528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359" y="3583030"/>
            <a:ext cx="837441" cy="595289"/>
          </a:xfrm>
          <a:prstGeom prst="rect">
            <a:avLst/>
          </a:prstGeom>
        </p:spPr>
      </p:pic>
    </p:spTree>
    <p:extLst>
      <p:ext uri="{BB962C8B-B14F-4D97-AF65-F5344CB8AC3E}">
        <p14:creationId val="2863119432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extBox 39">
            <a:extLst>
              <a:ext uri="{FF2B5EF4-FFF2-40B4-BE49-F238E27FC236}">
                <a16:creationId xmlns:a16="http://schemas.microsoft.com/office/drawing/2014/main" id="{AD726C55-308D-42B6-916E-E5CB25CDEFFD}"/>
              </a:ext>
            </a:extLst>
          </p:cNvPr>
          <p:cNvSpPr txBox="1"/>
          <p:nvPr/>
        </p:nvSpPr>
        <p:spPr>
          <a:xfrm>
            <a:off x="817931" y="1047750"/>
            <a:ext cx="123946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lang="zh-CN" smtClean="0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人员疏散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003235" y="1657350"/>
            <a:ext cx="2531165" cy="2589972"/>
            <a:chOff x="5589105" y="1733550"/>
            <a:chExt cx="2531165" cy="2589972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381298" y="3297059"/>
              <a:ext cx="738972" cy="1026463"/>
            </a:xfrm>
            <a:prstGeom prst="rect">
              <a:avLst/>
            </a:prstGeom>
          </p:spPr>
        </p:pic>
        <p:grpSp>
          <p:nvGrpSpPr>
            <p:cNvPr id="23" name="组合 22"/>
            <p:cNvGrpSpPr/>
            <p:nvPr/>
          </p:nvGrpSpPr>
          <p:grpSpPr>
            <a:xfrm>
              <a:off x="5589105" y="1733550"/>
              <a:ext cx="2057400" cy="2513772"/>
              <a:chOff x="838200" y="1733550"/>
              <a:chExt cx="2057400" cy="2513772"/>
            </a:xfrm>
          </p:grpSpPr>
          <p:sp>
            <p:nvSpPr>
              <p:cNvPr id="24" name="Rectangle 3"/>
              <p:cNvSpPr txBox="1">
                <a:spLocks noChangeArrowheads="1"/>
              </p:cNvSpPr>
              <p:nvPr/>
            </p:nvSpPr>
            <p:spPr>
              <a:xfrm>
                <a:off x="868017" y="1809750"/>
                <a:ext cx="1981200" cy="2362200"/>
              </a:xfrm>
              <a:prstGeom prst="rect">
                <a:avLst/>
              </a:prstGeom>
            </p:spPr>
            <p:txBody>
              <a:bodyPr/>
              <a:lstStyle>
                <a:defPPr>
                  <a:defRPr lang="zh-CN"/>
                </a:defPPr>
                <a:lvl1pPr indent="-285750" marL="285750">
                  <a:lnSpc>
                    <a:spcPct val="130000"/>
                  </a:lnSpc>
                  <a:spcBef>
                    <a:spcPts val="588"/>
                  </a:spcBef>
                  <a:buClr>
                    <a:srgbClr val="009900"/>
                  </a:buClr>
                  <a:buSzTx/>
                  <a:defRPr b="1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300000000000000" pitchFamily="34" typeface="思源黑体 CN Light"/>
                    <a:ea charset="-122" panose="020b0300000000000000" pitchFamily="34" typeface="思源黑体 CN Light"/>
                  </a:defRPr>
                </a:lvl1pPr>
              </a:lstStyle>
              <a:p>
                <a:pPr algn="ctr" indent="0" marL="0">
                  <a:lnSpc>
                    <a:spcPct val="150000"/>
                  </a:lnSpc>
                </a:pPr>
                <a:r>
                  <a:rPr altLang="en-US" b="0" lang="zh-CN" smtClean="0" sz="11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初起时可以用水灭火） 如果逃生路线被火封锁或其他原因不通时，应立即退回并寻找其他出口，所有通道均不通时，应寻找安全庇护所（无可燃物，有充足的水，易被救援人员发现），可能时，在窗口挥舞衣物、呼叫等发送求救信号</a:t>
                </a:r>
              </a:p>
            </p:txBody>
          </p:sp>
          <p:sp>
            <p:nvSpPr>
              <p:cNvPr id="25" name="圆角矩形 24"/>
              <p:cNvSpPr/>
              <p:nvPr/>
            </p:nvSpPr>
            <p:spPr>
              <a:xfrm>
                <a:off x="838200" y="1733550"/>
                <a:ext cx="2057400" cy="2513772"/>
              </a:xfrm>
              <a:prstGeom prst="roundRect">
                <a:avLst>
                  <a:gd fmla="val 7843" name="adj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3399182" y="1657350"/>
            <a:ext cx="2468218" cy="2590800"/>
            <a:chOff x="3200400" y="1733550"/>
            <a:chExt cx="2468218" cy="2590800"/>
          </a:xfrm>
        </p:grpSpPr>
        <p:grpSp>
          <p:nvGrpSpPr>
            <p:cNvPr id="20" name="组合 19"/>
            <p:cNvGrpSpPr/>
            <p:nvPr/>
          </p:nvGrpSpPr>
          <p:grpSpPr>
            <a:xfrm>
              <a:off x="3200400" y="1733550"/>
              <a:ext cx="2057400" cy="2513772"/>
              <a:chOff x="838200" y="1733550"/>
              <a:chExt cx="2057400" cy="2513772"/>
            </a:xfrm>
          </p:grpSpPr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868017" y="1809750"/>
                <a:ext cx="1981200" cy="2362200"/>
              </a:xfrm>
              <a:prstGeom prst="rect">
                <a:avLst/>
              </a:prstGeom>
            </p:spPr>
            <p:txBody>
              <a:bodyPr/>
              <a:lstStyle>
                <a:defPPr>
                  <a:defRPr lang="zh-CN"/>
                </a:defPPr>
                <a:lvl1pPr indent="-285750" marL="285750">
                  <a:lnSpc>
                    <a:spcPct val="130000"/>
                  </a:lnSpc>
                  <a:spcBef>
                    <a:spcPts val="588"/>
                  </a:spcBef>
                  <a:buClr>
                    <a:srgbClr val="009900"/>
                  </a:buClr>
                  <a:buSzTx/>
                  <a:defRPr b="1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300000000000000" pitchFamily="34" typeface="思源黑体 CN Light"/>
                    <a:ea charset="-122" panose="020b0300000000000000" pitchFamily="34" typeface="思源黑体 CN Light"/>
                  </a:defRPr>
                </a:lvl1pPr>
              </a:lstStyle>
              <a:p>
                <a:pPr algn="ctr" indent="0" marL="0">
                  <a:lnSpc>
                    <a:spcPct val="150000"/>
                  </a:lnSpc>
                </a:pPr>
                <a:r>
                  <a:rPr altLang="en-US" b="0" lang="zh-CN" sz="11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遇到火势威胁时，应披上用水浸湿的衣物、被褥等（保持身体尽可能的湿），向安全出口方向冲出去； 通过浓烟区域时，应尽量使身体贴近地面，并用湿毛巾等湿布捂住口鼻； 身上着火时，千万不要奔跑，应尽可能脱掉着火衣物，</a:t>
                </a:r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838200" y="1733550"/>
                <a:ext cx="2057400" cy="2513772"/>
              </a:xfrm>
              <a:prstGeom prst="roundRect">
                <a:avLst>
                  <a:gd fmla="val 7843" name="adj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929646" y="3297887"/>
              <a:ext cx="738972" cy="1026463"/>
            </a:xfrm>
            <a:prstGeom prst="rect">
              <a:avLst/>
            </a:prstGeom>
          </p:spPr>
        </p:pic>
      </p:grpSp>
      <p:grpSp>
        <p:nvGrpSpPr>
          <p:cNvPr id="29" name="组合 28"/>
          <p:cNvGrpSpPr/>
          <p:nvPr/>
        </p:nvGrpSpPr>
        <p:grpSpPr>
          <a:xfrm>
            <a:off x="815009" y="1657350"/>
            <a:ext cx="2453389" cy="2551458"/>
            <a:chOff x="815009" y="1733550"/>
            <a:chExt cx="2453389" cy="2551458"/>
          </a:xfrm>
        </p:grpSpPr>
        <p:grpSp>
          <p:nvGrpSpPr>
            <p:cNvPr id="5" name="组合 4"/>
            <p:cNvGrpSpPr/>
            <p:nvPr/>
          </p:nvGrpSpPr>
          <p:grpSpPr>
            <a:xfrm>
              <a:off x="815009" y="1733550"/>
              <a:ext cx="2057400" cy="2513772"/>
              <a:chOff x="838200" y="1733550"/>
              <a:chExt cx="2057400" cy="2513772"/>
            </a:xfrm>
          </p:grpSpPr>
          <p:sp>
            <p:nvSpPr>
              <p:cNvPr id="12" name="Rectangle 3"/>
              <p:cNvSpPr txBox="1">
                <a:spLocks noChangeArrowheads="1"/>
              </p:cNvSpPr>
              <p:nvPr/>
            </p:nvSpPr>
            <p:spPr>
              <a:xfrm>
                <a:off x="868017" y="1809750"/>
                <a:ext cx="1981200" cy="2362200"/>
              </a:xfrm>
              <a:prstGeom prst="rect">
                <a:avLst/>
              </a:prstGeom>
            </p:spPr>
            <p:txBody>
              <a:bodyPr/>
              <a:lstStyle>
                <a:defPPr>
                  <a:defRPr lang="zh-CN"/>
                </a:defPPr>
                <a:lvl1pPr indent="-285750" marL="285750">
                  <a:lnSpc>
                    <a:spcPct val="130000"/>
                  </a:lnSpc>
                  <a:spcBef>
                    <a:spcPts val="588"/>
                  </a:spcBef>
                  <a:buClr>
                    <a:srgbClr val="009900"/>
                  </a:buClr>
                  <a:buSzTx/>
                  <a:defRPr b="1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300000000000000" pitchFamily="34" typeface="思源黑体 CN Light"/>
                    <a:ea charset="-122" panose="020b0300000000000000" pitchFamily="34" typeface="思源黑体 CN Light"/>
                  </a:defRPr>
                </a:lvl1pPr>
              </a:lstStyle>
              <a:p>
                <a:pPr algn="ctr" indent="0" marL="0">
                  <a:lnSpc>
                    <a:spcPct val="150000"/>
                  </a:lnSpc>
                </a:pPr>
                <a:r>
                  <a:rPr altLang="en-US" b="0" lang="zh-CN" sz="11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 认真对待、积极参与公司组织的消防演练，减少突发事件紧急疏散时的惊慌情绪； 平时应关注本车间的消防疏散路线，保持消防疏散通道和安全门的畅通； 负责人做好疏散人员的安抚，避免人员慌乱情绪； 发生火灾时不可乘坐电梯；</a:t>
                </a:r>
              </a:p>
            </p:txBody>
          </p:sp>
          <p:sp>
            <p:nvSpPr>
              <p:cNvPr id="4" name="圆角矩形 3"/>
              <p:cNvSpPr/>
              <p:nvPr/>
            </p:nvSpPr>
            <p:spPr>
              <a:xfrm>
                <a:off x="838200" y="1733550"/>
                <a:ext cx="2057400" cy="2513772"/>
              </a:xfrm>
              <a:prstGeom prst="roundRect">
                <a:avLst>
                  <a:gd fmla="val 7843" name="adj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2529426" y="3258545"/>
              <a:ext cx="738972" cy="1026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2816555427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20777" l="5359" r="3548" t="22066"/>
          <a:stretch>
            <a:fillRect/>
          </a:stretch>
        </p:blipFill>
        <p:spPr>
          <a:xfrm>
            <a:off x="4724400" y="1504949"/>
            <a:ext cx="3886200" cy="2438401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046922" y="1428750"/>
            <a:ext cx="1327044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lang="zh-CN" smtClean="0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救援</a:t>
            </a:r>
          </a:p>
        </p:txBody>
      </p:sp>
      <p:sp>
        <p:nvSpPr>
          <p:cNvPr id="7" name="矩形 6"/>
          <p:cNvSpPr/>
          <p:nvPr/>
        </p:nvSpPr>
        <p:spPr>
          <a:xfrm>
            <a:off x="1046922" y="1811009"/>
            <a:ext cx="3657600" cy="582997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现场能救援时尽力施救，不能时应告知负责人、安管等人员受困情况，组织专业人员施救。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534" y="2646691"/>
            <a:ext cx="1273466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b="1" sz="20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lang="zh-CN" smtClean="0"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警戒</a:t>
            </a:r>
          </a:p>
        </p:txBody>
      </p:sp>
      <p:sp>
        <p:nvSpPr>
          <p:cNvPr id="8" name="矩形 7"/>
          <p:cNvSpPr/>
          <p:nvPr/>
        </p:nvSpPr>
        <p:spPr>
          <a:xfrm>
            <a:off x="1002033" y="3030209"/>
            <a:ext cx="3646167" cy="994888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劝阻无关人员进入火场； 引导救援、灭火人员和车辆进入现场； 避免混水摸鱼事件，关注是否有可疑人员人为纵火。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02960" y="1911947"/>
            <a:ext cx="10972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/>
              <a:t>火灾的</a:t>
            </a:r>
          </a:p>
          <a:p>
            <a:pPr algn="ctr"/>
            <a:r>
              <a:rPr altLang="en-US" lang="zh-CN"/>
              <a:t>应急处理</a:t>
            </a:r>
          </a:p>
        </p:txBody>
      </p:sp>
    </p:spTree>
    <p:extLst>
      <p:ext uri="{BB962C8B-B14F-4D97-AF65-F5344CB8AC3E}">
        <p14:creationId val="114301988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7"/>
      <p:bldP grpId="0" spid="5"/>
      <p:bldP grpId="0" spid="8"/>
      <p:bldP grpId="0" spid="4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9099" l="62500" r="5357"/>
          <a:stretch>
            <a:fillRect/>
          </a:stretch>
        </p:blipFill>
        <p:spPr>
          <a:xfrm>
            <a:off x="851633" y="2325980"/>
            <a:ext cx="1510567" cy="19221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6953056" y="884298"/>
            <a:ext cx="1276544" cy="100333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047540" y="1267420"/>
            <a:ext cx="1086060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b="1" lang="en-US" smtClean="0" sz="5400">
                <a:solidFill>
                  <a:schemeClr val="accent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14600" y="1899107"/>
            <a:ext cx="4724400" cy="8534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b="1" lang="zh-CN" sz="50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消防器材的介绍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72200" y="2876550"/>
            <a:ext cx="2311371" cy="2311371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90800" y="1276350"/>
            <a:ext cx="2743200" cy="640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lang="zh-CN" smtClean="0" spc="1200" sz="36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第四部分</a:t>
            </a:r>
          </a:p>
        </p:txBody>
      </p:sp>
      <p:sp>
        <p:nvSpPr>
          <p:cNvPr id="24" name="矩形 23"/>
          <p:cNvSpPr/>
          <p:nvPr/>
        </p:nvSpPr>
        <p:spPr>
          <a:xfrm>
            <a:off x="2514600" y="2787194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</p:spTree>
    <p:extLst>
      <p:ext uri="{BB962C8B-B14F-4D97-AF65-F5344CB8AC3E}">
        <p14:creationId val="3657439208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9"/>
      <p:bldP grpId="0" spid="23"/>
      <p:bldP grpId="0" spid="2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914400" y="1352550"/>
            <a:ext cx="3618131" cy="2895600"/>
            <a:chOff x="820843" y="1428750"/>
            <a:chExt cx="3618131" cy="2895600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88572CFB-1A54-4124-BAD4-490D85AFD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66800" y="1428750"/>
              <a:ext cx="2895600" cy="289560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7" name="组合 6"/>
            <p:cNvGrpSpPr/>
            <p:nvPr/>
          </p:nvGrpSpPr>
          <p:grpSpPr>
            <a:xfrm>
              <a:off x="2936557" y="1432891"/>
              <a:ext cx="949643" cy="276999"/>
              <a:chOff x="6136957" y="1330186"/>
              <a:chExt cx="949643" cy="276999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6594158" y="1330186"/>
                <a:ext cx="4876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鸭嘴</a:t>
                </a:r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>
                <a:off x="6136957" y="1555474"/>
                <a:ext cx="91108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2936557" y="1567899"/>
              <a:ext cx="1465686" cy="276999"/>
              <a:chOff x="5492114" y="1330186"/>
              <a:chExt cx="1465686" cy="276999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6465357" y="1330186"/>
                <a:ext cx="4876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把柄</a:t>
                </a:r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>
                <a:off x="5492114" y="1555474"/>
                <a:ext cx="1389486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3124200" y="1912455"/>
              <a:ext cx="1314774" cy="276999"/>
              <a:chOff x="5679757" y="1281787"/>
              <a:chExt cx="1314774" cy="276999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6348200" y="1281787"/>
                <a:ext cx="6400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压力表</a:t>
                </a:r>
              </a:p>
            </p:txBody>
          </p:sp>
          <p:cxnSp>
            <p:nvCxnSpPr>
              <p:cNvPr id="16" name="直接连接符 15"/>
              <p:cNvCxnSpPr/>
              <p:nvPr/>
            </p:nvCxnSpPr>
            <p:spPr>
              <a:xfrm>
                <a:off x="5679757" y="1555474"/>
                <a:ext cx="1201843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直接连接符 16"/>
            <p:cNvCxnSpPr/>
            <p:nvPr/>
          </p:nvCxnSpPr>
          <p:spPr>
            <a:xfrm flipH="1" flipV="1">
              <a:off x="2438400" y="1706399"/>
              <a:ext cx="685800" cy="479743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858700" y="3284055"/>
              <a:ext cx="949643" cy="276999"/>
              <a:chOff x="6136957" y="1330186"/>
              <a:chExt cx="949643" cy="276999"/>
            </a:xfrm>
          </p:grpSpPr>
          <p:sp>
            <p:nvSpPr>
              <p:cNvPr id="23" name="文本框 22"/>
              <p:cNvSpPr txBox="1"/>
              <p:nvPr/>
            </p:nvSpPr>
            <p:spPr>
              <a:xfrm>
                <a:off x="6594157" y="1330186"/>
                <a:ext cx="4876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筒体</a:t>
                </a:r>
              </a:p>
            </p:txBody>
          </p:sp>
          <p:cxnSp>
            <p:nvCxnSpPr>
              <p:cNvPr id="24" name="直接连接符 23"/>
              <p:cNvCxnSpPr/>
              <p:nvPr/>
            </p:nvCxnSpPr>
            <p:spPr>
              <a:xfrm>
                <a:off x="6136957" y="1555474"/>
                <a:ext cx="91108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414669" y="1433540"/>
              <a:ext cx="987287" cy="276999"/>
              <a:chOff x="6060757" y="1319419"/>
              <a:chExt cx="987287" cy="276999"/>
            </a:xfrm>
          </p:grpSpPr>
          <p:sp>
            <p:nvSpPr>
              <p:cNvPr id="26" name="文本框 25"/>
              <p:cNvSpPr txBox="1"/>
              <p:nvPr/>
            </p:nvSpPr>
            <p:spPr>
              <a:xfrm>
                <a:off x="6060757" y="1319419"/>
                <a:ext cx="6400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保险销</a:t>
                </a: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>
                <a:off x="6136957" y="1555474"/>
                <a:ext cx="91108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820843" y="1645575"/>
              <a:ext cx="1693757" cy="276999"/>
              <a:chOff x="6060757" y="1319419"/>
              <a:chExt cx="1693757" cy="276999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6060757" y="1319419"/>
                <a:ext cx="4876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铅封</a:t>
                </a:r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>
                <a:off x="6136957" y="1555474"/>
                <a:ext cx="161755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840865" y="2796456"/>
              <a:ext cx="1693757" cy="276999"/>
              <a:chOff x="6060757" y="1319419"/>
              <a:chExt cx="1693757" cy="276999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6060758" y="1319419"/>
                <a:ext cx="7924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使用说明</a:t>
                </a:r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>
                <a:off x="6136957" y="1555474"/>
                <a:ext cx="161755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组合 36"/>
            <p:cNvGrpSpPr/>
            <p:nvPr/>
          </p:nvGrpSpPr>
          <p:grpSpPr>
            <a:xfrm>
              <a:off x="830926" y="3311816"/>
              <a:ext cx="987287" cy="276999"/>
              <a:chOff x="6060757" y="1319419"/>
              <a:chExt cx="987287" cy="276999"/>
            </a:xfrm>
          </p:grpSpPr>
          <p:sp>
            <p:nvSpPr>
              <p:cNvPr id="38" name="文本框 37"/>
              <p:cNvSpPr txBox="1"/>
              <p:nvPr/>
            </p:nvSpPr>
            <p:spPr>
              <a:xfrm>
                <a:off x="6060757" y="1319419"/>
                <a:ext cx="487680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en-US" lang="zh-CN" smtClean="0" sz="1200"/>
                  <a:t>喷嘴</a:t>
                </a:r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6136957" y="1555474"/>
                <a:ext cx="911087" cy="0"/>
              </a:xfrm>
              <a:prstGeom prst="line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组合 60"/>
          <p:cNvGrpSpPr/>
          <p:nvPr/>
        </p:nvGrpSpPr>
        <p:grpSpPr>
          <a:xfrm>
            <a:off x="4083076" y="1581150"/>
            <a:ext cx="4301641" cy="2829448"/>
            <a:chOff x="4223012" y="1571102"/>
            <a:chExt cx="4301641" cy="2829448"/>
          </a:xfrm>
        </p:grpSpPr>
        <p:sp>
          <p:nvSpPr>
            <p:cNvPr id="54" name="文本框 53"/>
            <p:cNvSpPr txBox="1"/>
            <p:nvPr/>
          </p:nvSpPr>
          <p:spPr>
            <a:xfrm>
              <a:off x="7724435" y="3585542"/>
              <a:ext cx="7924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/>
                <a:t>消防水枪</a:t>
              </a:r>
            </a:p>
          </p:txBody>
        </p:sp>
        <p:cxnSp>
          <p:nvCxnSpPr>
            <p:cNvPr id="55" name="直接连接符 54"/>
            <p:cNvCxnSpPr/>
            <p:nvPr/>
          </p:nvCxnSpPr>
          <p:spPr>
            <a:xfrm>
              <a:off x="7531086" y="3810831"/>
              <a:ext cx="911087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文本框 55"/>
            <p:cNvSpPr txBox="1"/>
            <p:nvPr/>
          </p:nvSpPr>
          <p:spPr>
            <a:xfrm>
              <a:off x="7660949" y="2831712"/>
              <a:ext cx="7924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/>
                <a:t>消防水带</a:t>
              </a:r>
            </a:p>
          </p:txBody>
        </p:sp>
        <p:cxnSp>
          <p:nvCxnSpPr>
            <p:cNvPr id="57" name="直接连接符 56"/>
            <p:cNvCxnSpPr/>
            <p:nvPr/>
          </p:nvCxnSpPr>
          <p:spPr>
            <a:xfrm>
              <a:off x="7467600" y="3057000"/>
              <a:ext cx="911087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223012" y="1571102"/>
              <a:ext cx="4006588" cy="2829448"/>
            </a:xfrm>
            <a:prstGeom prst="rect">
              <a:avLst/>
            </a:prstGeom>
          </p:spPr>
        </p:pic>
        <p:sp>
          <p:nvSpPr>
            <p:cNvPr id="58" name="文本框 57"/>
            <p:cNvSpPr txBox="1"/>
            <p:nvPr/>
          </p:nvSpPr>
          <p:spPr>
            <a:xfrm>
              <a:off x="6517949" y="2421932"/>
              <a:ext cx="9448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/>
                <a:t>消防栓接口</a:t>
              </a: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6324600" y="2647220"/>
              <a:ext cx="1040098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91609436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26003" r="71997" t="35994"/>
          <a:stretch>
            <a:fillRect/>
          </a:stretch>
        </p:blipFill>
        <p:spPr>
          <a:xfrm>
            <a:off x="694254" y="2571750"/>
            <a:ext cx="1286946" cy="1746571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7467600" y="759862"/>
            <a:ext cx="991186" cy="779047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261051" y="922101"/>
            <a:ext cx="792480" cy="1268649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ctr"/>
            <a:r>
              <a:rPr altLang="en-US" b="1" lang="zh-CN" sz="4000">
                <a:solidFill>
                  <a:schemeClr val="accent1"/>
                </a:solidFill>
                <a:cs typeface="+mn-ea"/>
                <a:sym typeface="+mn-lt"/>
              </a:rPr>
              <a:t>目录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743200" y="1009108"/>
            <a:ext cx="3810000" cy="397675"/>
            <a:chOff x="2743200" y="1200150"/>
            <a:chExt cx="3810000" cy="397675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B129639-E77A-4014-A76B-0DFF3D7E62C9}"/>
                </a:ext>
              </a:extLst>
            </p:cNvPr>
            <p:cNvSpPr txBox="1"/>
            <p:nvPr/>
          </p:nvSpPr>
          <p:spPr>
            <a:xfrm>
              <a:off x="2743200" y="1213104"/>
              <a:ext cx="465455" cy="381000"/>
            </a:xfrm>
            <a:prstGeom prst="rect">
              <a:avLst/>
            </a:prstGeom>
            <a:solidFill>
              <a:schemeClr val="accent1"/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z="19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DDEFAA96-98EB-4F77-BC46-AC01F4E8E792}"/>
                </a:ext>
              </a:extLst>
            </p:cNvPr>
            <p:cNvSpPr/>
            <p:nvPr/>
          </p:nvSpPr>
          <p:spPr>
            <a:xfrm>
              <a:off x="3352800" y="1200150"/>
              <a:ext cx="3200400" cy="3810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900"/>
                </a:spcBef>
                <a:spcAft>
                  <a:spcPts val="900"/>
                </a:spcAft>
              </a:pPr>
              <a:r>
                <a:rPr altLang="en-US" lang="zh-CN" sz="19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火灾的主要特性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rcRect b="-1" l="25939" r="20021" t="61091"/>
          <a:stretch>
            <a:fillRect/>
          </a:stretch>
        </p:blipFill>
        <p:spPr>
          <a:xfrm>
            <a:off x="7018842" y="3487318"/>
            <a:ext cx="1614569" cy="1162490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2743200" y="1624200"/>
            <a:ext cx="3810000" cy="397675"/>
            <a:chOff x="2743200" y="1200150"/>
            <a:chExt cx="3810000" cy="397675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B129639-E77A-4014-A76B-0DFF3D7E62C9}"/>
                </a:ext>
              </a:extLst>
            </p:cNvPr>
            <p:cNvSpPr txBox="1"/>
            <p:nvPr/>
          </p:nvSpPr>
          <p:spPr>
            <a:xfrm>
              <a:off x="2743200" y="1213104"/>
              <a:ext cx="465455" cy="381000"/>
            </a:xfrm>
            <a:prstGeom prst="rect">
              <a:avLst/>
            </a:prstGeom>
            <a:solidFill>
              <a:schemeClr val="accent1"/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19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DDEFAA96-98EB-4F77-BC46-AC01F4E8E792}"/>
                </a:ext>
              </a:extLst>
            </p:cNvPr>
            <p:cNvSpPr/>
            <p:nvPr/>
          </p:nvSpPr>
          <p:spPr>
            <a:xfrm>
              <a:off x="3352800" y="1200150"/>
              <a:ext cx="3200400" cy="3810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900"/>
                </a:spcBef>
                <a:spcAft>
                  <a:spcPts val="900"/>
                </a:spcAft>
              </a:pPr>
              <a:r>
                <a:rPr altLang="en-US" lang="zh-CN" sz="19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火灾的预防办法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743200" y="2239292"/>
            <a:ext cx="3810000" cy="397675"/>
            <a:chOff x="2743200" y="1200150"/>
            <a:chExt cx="3810000" cy="397675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5B129639-E77A-4014-A76B-0DFF3D7E62C9}"/>
                </a:ext>
              </a:extLst>
            </p:cNvPr>
            <p:cNvSpPr txBox="1"/>
            <p:nvPr/>
          </p:nvSpPr>
          <p:spPr>
            <a:xfrm>
              <a:off x="2743200" y="1213104"/>
              <a:ext cx="465455" cy="381000"/>
            </a:xfrm>
            <a:prstGeom prst="rect">
              <a:avLst/>
            </a:prstGeom>
            <a:solidFill>
              <a:schemeClr val="accent1"/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19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DDEFAA96-98EB-4F77-BC46-AC01F4E8E792}"/>
                </a:ext>
              </a:extLst>
            </p:cNvPr>
            <p:cNvSpPr/>
            <p:nvPr/>
          </p:nvSpPr>
          <p:spPr>
            <a:xfrm>
              <a:off x="3352800" y="1200150"/>
              <a:ext cx="3200400" cy="3810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900"/>
                </a:spcBef>
                <a:spcAft>
                  <a:spcPts val="900"/>
                </a:spcAft>
              </a:pPr>
              <a:r>
                <a:rPr altLang="en-US" lang="zh-CN" sz="19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火灾的应急处理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743200" y="2854384"/>
            <a:ext cx="3810000" cy="397675"/>
            <a:chOff x="2743200" y="1200150"/>
            <a:chExt cx="3810000" cy="397675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5B129639-E77A-4014-A76B-0DFF3D7E62C9}"/>
                </a:ext>
              </a:extLst>
            </p:cNvPr>
            <p:cNvSpPr txBox="1"/>
            <p:nvPr/>
          </p:nvSpPr>
          <p:spPr>
            <a:xfrm>
              <a:off x="2743200" y="1213104"/>
              <a:ext cx="465455" cy="381000"/>
            </a:xfrm>
            <a:prstGeom prst="rect">
              <a:avLst/>
            </a:prstGeom>
            <a:solidFill>
              <a:schemeClr val="accent1"/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19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DDEFAA96-98EB-4F77-BC46-AC01F4E8E792}"/>
                </a:ext>
              </a:extLst>
            </p:cNvPr>
            <p:cNvSpPr/>
            <p:nvPr/>
          </p:nvSpPr>
          <p:spPr>
            <a:xfrm>
              <a:off x="3352800" y="1200150"/>
              <a:ext cx="3200400" cy="3810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900"/>
                </a:spcBef>
                <a:spcAft>
                  <a:spcPts val="900"/>
                </a:spcAft>
              </a:pPr>
              <a:r>
                <a:rPr altLang="en-US" lang="zh-CN" smtClean="0" sz="19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消防器材的介绍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743200" y="3469475"/>
            <a:ext cx="3810000" cy="397675"/>
            <a:chOff x="2743200" y="1200150"/>
            <a:chExt cx="3810000" cy="397675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5B129639-E77A-4014-A76B-0DFF3D7E62C9}"/>
                </a:ext>
              </a:extLst>
            </p:cNvPr>
            <p:cNvSpPr txBox="1"/>
            <p:nvPr/>
          </p:nvSpPr>
          <p:spPr>
            <a:xfrm>
              <a:off x="2743200" y="1213104"/>
              <a:ext cx="465455" cy="381000"/>
            </a:xfrm>
            <a:prstGeom prst="rect">
              <a:avLst/>
            </a:prstGeom>
            <a:solidFill>
              <a:schemeClr val="accent1"/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19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DEFAA96-98EB-4F77-BC46-AC01F4E8E792}"/>
                </a:ext>
              </a:extLst>
            </p:cNvPr>
            <p:cNvSpPr/>
            <p:nvPr/>
          </p:nvSpPr>
          <p:spPr>
            <a:xfrm>
              <a:off x="3352800" y="1200150"/>
              <a:ext cx="3200400" cy="3810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900"/>
                </a:spcBef>
                <a:spcAft>
                  <a:spcPts val="900"/>
                </a:spcAft>
              </a:pPr>
              <a:r>
                <a:rPr altLang="en-US" lang="zh-CN" sz="19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灭火器材的使用</a:t>
              </a:r>
            </a:p>
          </p:txBody>
        </p:sp>
      </p:grpSp>
    </p:spTree>
    <p:extLst>
      <p:ext uri="{BB962C8B-B14F-4D97-AF65-F5344CB8AC3E}">
        <p14:creationId val="3488897219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18151" y="1352550"/>
            <a:ext cx="3231748" cy="2722761"/>
            <a:chOff x="609600" y="1449189"/>
            <a:chExt cx="3231748" cy="2722761"/>
          </a:xfrm>
        </p:grpSpPr>
        <p:sp>
          <p:nvSpPr>
            <p:cNvPr id="15" name="矩形 14"/>
            <p:cNvSpPr/>
            <p:nvPr/>
          </p:nvSpPr>
          <p:spPr>
            <a:xfrm>
              <a:off x="1066800" y="3658989"/>
              <a:ext cx="2286000" cy="5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CN" 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ABC干粉灭火器，可用于扑灭</a:t>
              </a:r>
            </a:p>
            <a:p>
              <a:pPr algn="ctr"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CN" 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A、B、C、E类火灾</a:t>
              </a: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88572CFB-1A54-4124-BAD4-490D85AFD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09600" y="1449189"/>
              <a:ext cx="2286000" cy="22860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88572CFB-1A54-4124-BAD4-490D85AFD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555348" y="1449189"/>
              <a:ext cx="2286000" cy="228600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" name="组合 3"/>
          <p:cNvGrpSpPr/>
          <p:nvPr/>
        </p:nvGrpSpPr>
        <p:grpSpPr>
          <a:xfrm>
            <a:off x="2856551" y="1408311"/>
            <a:ext cx="3239449" cy="2683244"/>
            <a:chOff x="3618551" y="1453330"/>
            <a:chExt cx="3239449" cy="2683244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18551" y="1469896"/>
              <a:ext cx="2286000" cy="2286000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572000" y="1453330"/>
              <a:ext cx="2286000" cy="2286000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4107099" y="3623613"/>
              <a:ext cx="2286000" cy="50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CN" 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D类干粉灭火器，可用于扑灭</a:t>
              </a:r>
            </a:p>
            <a:p>
              <a:pPr algn="ctr"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CN" 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D类火灾</a:t>
              </a:r>
            </a:p>
          </p:txBody>
        </p:sp>
      </p:grpSp>
      <p:pic>
        <p:nvPicPr>
          <p:cNvPr id="18" name="图片 17">
            <a:extLst>
              <a:ext uri="{FF2B5EF4-FFF2-40B4-BE49-F238E27FC236}">
                <a16:creationId xmlns:a16="http://schemas.microsoft.com/office/drawing/2014/main" id="{733967A9-3081-40E8-8493-1AB9549C86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943600" y="1560711"/>
            <a:ext cx="1365339" cy="1134281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7086598" y="2002591"/>
            <a:ext cx="1204242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消防应急照明</a:t>
            </a:r>
          </a:p>
          <a:p>
            <a:pPr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灯（应急灯）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b="8263" t="8340"/>
          <a:stretch>
            <a:fillRect/>
          </a:stretch>
        </p:blipFill>
        <p:spPr>
          <a:xfrm>
            <a:off x="6324600" y="2981517"/>
            <a:ext cx="771769" cy="636594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7101556" y="3112511"/>
            <a:ext cx="128044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消防疏散指示灯</a:t>
            </a:r>
          </a:p>
        </p:txBody>
      </p:sp>
    </p:spTree>
    <p:extLst>
      <p:ext uri="{BB962C8B-B14F-4D97-AF65-F5344CB8AC3E}">
        <p14:creationId val="863291625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4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9099" l="62500" r="5357"/>
          <a:stretch>
            <a:fillRect/>
          </a:stretch>
        </p:blipFill>
        <p:spPr>
          <a:xfrm>
            <a:off x="851633" y="2325980"/>
            <a:ext cx="1510567" cy="19221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6953056" y="884298"/>
            <a:ext cx="1276544" cy="100333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047540" y="1267420"/>
            <a:ext cx="1086060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b="1" lang="en-US" smtClean="0" sz="5400">
                <a:solidFill>
                  <a:schemeClr val="accent1"/>
                </a:solidFill>
                <a:cs typeface="+mn-ea"/>
                <a:sym typeface="+mn-lt"/>
              </a:rPr>
              <a:t>05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14600" y="1899107"/>
            <a:ext cx="4724400" cy="8534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b="1" lang="zh-CN" sz="50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灭火器材的使用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72200" y="2876550"/>
            <a:ext cx="2311371" cy="2311371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90800" y="1276350"/>
            <a:ext cx="2743200" cy="640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lang="zh-CN" smtClean="0" spc="1200" sz="36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第五部分</a:t>
            </a:r>
          </a:p>
        </p:txBody>
      </p:sp>
      <p:sp>
        <p:nvSpPr>
          <p:cNvPr id="24" name="矩形 23"/>
          <p:cNvSpPr/>
          <p:nvPr/>
        </p:nvSpPr>
        <p:spPr>
          <a:xfrm>
            <a:off x="2514600" y="2787194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</p:spTree>
    <p:extLst>
      <p:ext uri="{BB962C8B-B14F-4D97-AF65-F5344CB8AC3E}">
        <p14:creationId val="2495442208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9"/>
      <p:bldP grpId="0" spid="23"/>
      <p:bldP grpId="0" spid="2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14400" y="3878818"/>
            <a:ext cx="7848600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灭火器的使用方法，左右喷射，不能上下喷射灭火过程中应保持灭火器直立状态，不能横卧或颠倒使用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838200" y="1314224"/>
            <a:ext cx="1941443" cy="1941443"/>
            <a:chOff x="957074" y="1879100"/>
            <a:chExt cx="1941443" cy="1941443"/>
          </a:xfrm>
        </p:grpSpPr>
        <p:sp>
          <p:nvSpPr>
            <p:cNvPr id="7" name="椭圆 6"/>
            <p:cNvSpPr/>
            <p:nvPr/>
          </p:nvSpPr>
          <p:spPr>
            <a:xfrm>
              <a:off x="957074" y="1879100"/>
              <a:ext cx="1941443" cy="194144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Rectangle 3"/>
            <p:cNvSpPr txBox="1">
              <a:spLocks noChangeArrowheads="1"/>
            </p:cNvSpPr>
            <p:nvPr/>
          </p:nvSpPr>
          <p:spPr>
            <a:xfrm>
              <a:off x="1043041" y="2396987"/>
              <a:ext cx="1769510" cy="1082313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b="0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手提灭火器把，在距离起火点3M—5M左右处，将灭火器放下，在室外使用时注意占据上风方向。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455212" y="1309820"/>
            <a:ext cx="1941443" cy="1941443"/>
            <a:chOff x="957074" y="1879100"/>
            <a:chExt cx="1941443" cy="1941443"/>
          </a:xfrm>
        </p:grpSpPr>
        <p:sp>
          <p:nvSpPr>
            <p:cNvPr id="10" name="椭圆 9"/>
            <p:cNvSpPr/>
            <p:nvPr/>
          </p:nvSpPr>
          <p:spPr>
            <a:xfrm>
              <a:off x="957074" y="1879100"/>
              <a:ext cx="1941443" cy="194144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Rectangle 3"/>
            <p:cNvSpPr txBox="1">
              <a:spLocks noChangeArrowheads="1"/>
            </p:cNvSpPr>
            <p:nvPr/>
          </p:nvSpPr>
          <p:spPr>
            <a:xfrm>
              <a:off x="1165688" y="2396987"/>
              <a:ext cx="1524216" cy="1082313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b="0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使用前先将灭火器上下颠倒几次，使筒内干粉松动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138484" y="1295174"/>
            <a:ext cx="1941443" cy="1941443"/>
            <a:chOff x="957074" y="1879100"/>
            <a:chExt cx="1941443" cy="1941443"/>
          </a:xfrm>
        </p:grpSpPr>
        <p:sp>
          <p:nvSpPr>
            <p:cNvPr id="13" name="椭圆 12"/>
            <p:cNvSpPr/>
            <p:nvPr/>
          </p:nvSpPr>
          <p:spPr>
            <a:xfrm>
              <a:off x="957074" y="1879100"/>
              <a:ext cx="1941443" cy="194144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Rectangle 3"/>
            <p:cNvSpPr txBox="1">
              <a:spLocks noChangeArrowheads="1"/>
            </p:cNvSpPr>
            <p:nvPr/>
          </p:nvSpPr>
          <p:spPr>
            <a:xfrm>
              <a:off x="1069287" y="2320787"/>
              <a:ext cx="1769510" cy="1082313"/>
            </a:xfrm>
            <a:prstGeom prst="rect">
              <a:avLst/>
            </a:prstGeom>
          </p:spPr>
          <p:txBody>
            <a:bodyPr/>
            <a:lstStyle>
              <a:defPPr>
                <a:defRPr lang="zh-CN"/>
              </a:defPPr>
              <a:lvl1pPr indent="-285750" marL="285750">
                <a:lnSpc>
                  <a:spcPct val="130000"/>
                </a:lnSpc>
                <a:spcBef>
                  <a:spcPts val="588"/>
                </a:spcBef>
                <a:buClr>
                  <a:srgbClr val="009900"/>
                </a:buClr>
                <a:buSzTx/>
                <a:defRPr b="1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思源黑体 CN Light"/>
                  <a:ea charset="-122" panose="020b0300000000000000" pitchFamily="34" typeface="思源黑体 CN Light"/>
                </a:defRPr>
              </a:lvl1pPr>
            </a:lstStyle>
            <a:p>
              <a:pPr algn="ctr" indent="0" marL="0"/>
              <a:r>
                <a:rPr altLang="en-US" b="0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拔下保险销，一只手握住喷嘴，使其对准火焰根部另一只手用力按下压把干粉便会从喷嘴喷射出来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4718" r="71527"/>
          <a:stretch>
            <a:fillRect/>
          </a:stretch>
        </p:blipFill>
        <p:spPr>
          <a:xfrm>
            <a:off x="1676400" y="2635524"/>
            <a:ext cx="665070" cy="82412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59531" l="62739" r="5395"/>
          <a:stretch>
            <a:fillRect/>
          </a:stretch>
        </p:blipFill>
        <p:spPr>
          <a:xfrm>
            <a:off x="4080267" y="2635524"/>
            <a:ext cx="744341" cy="94527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39957" l="74562" r="1883" t="40814"/>
          <a:stretch>
            <a:fillRect/>
          </a:stretch>
        </p:blipFill>
        <p:spPr>
          <a:xfrm>
            <a:off x="6697279" y="2662857"/>
            <a:ext cx="1077754" cy="879762"/>
          </a:xfrm>
          <a:prstGeom prst="rect">
            <a:avLst/>
          </a:prstGeom>
        </p:spPr>
      </p:pic>
    </p:spTree>
    <p:extLst>
      <p:ext uri="{BB962C8B-B14F-4D97-AF65-F5344CB8AC3E}">
        <p14:creationId val="4126661138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943600" y="1200150"/>
            <a:ext cx="2419350" cy="241935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90600" y="1409700"/>
            <a:ext cx="24688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泡沫灭火器的使用方法</a:t>
            </a:r>
          </a:p>
        </p:txBody>
      </p:sp>
      <p:sp>
        <p:nvSpPr>
          <p:cNvPr id="3" name="矩形 2"/>
          <p:cNvSpPr/>
          <p:nvPr/>
        </p:nvSpPr>
        <p:spPr>
          <a:xfrm>
            <a:off x="990600" y="1844576"/>
            <a:ext cx="7372350" cy="2286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 右手拖着压把，左手拖着灭火器底部，轻轻取下灭火器</a:t>
            </a:r>
          </a:p>
          <a:p>
            <a:endParaRPr altLang="zh-CN" lang="en-US" sz="12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2. 右手提着灭火器到现场</a:t>
            </a:r>
          </a:p>
          <a:p>
            <a:endParaRPr altLang="zh-CN" lang="en-US" sz="12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3. 右手捂住喷嘴，左手执筒底边缘</a:t>
            </a:r>
          </a:p>
          <a:p>
            <a:endParaRPr altLang="zh-CN" lang="en-US" sz="12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4. 把灭火器颠倒过来呈垂直状态，用劲上下晃动几下，然后放开喷嘴。</a:t>
            </a:r>
          </a:p>
          <a:p>
            <a:endParaRPr altLang="zh-CN" lang="en-US" sz="12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5. 右手抓筒耳，左手抓筒底边缘，把喷嘴朝向燃烧区，站在离火源八米的地方喷射，并不断前进，兜围着火焰喷射，直至把火扑灭。</a:t>
            </a:r>
          </a:p>
          <a:p>
            <a:endParaRPr altLang="zh-CN" lang="en-US" sz="12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6. 灭火后，把灭火器卧放在地上，喷嘴朝下。</a:t>
            </a:r>
          </a:p>
        </p:txBody>
      </p:sp>
    </p:spTree>
    <p:extLst>
      <p:ext uri="{BB962C8B-B14F-4D97-AF65-F5344CB8AC3E}">
        <p14:creationId val="3253455963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877128" y="1790700"/>
            <a:ext cx="1752600" cy="1219200"/>
            <a:chOff x="762000" y="1962150"/>
            <a:chExt cx="1752600" cy="1219200"/>
          </a:xfrm>
        </p:grpSpPr>
        <p:sp>
          <p:nvSpPr>
            <p:cNvPr id="4" name="五边形 3"/>
            <p:cNvSpPr/>
            <p:nvPr/>
          </p:nvSpPr>
          <p:spPr>
            <a:xfrm>
              <a:off x="762000" y="1962150"/>
              <a:ext cx="1752600" cy="1219200"/>
            </a:xfrm>
            <a:prstGeom prst="homePlate">
              <a:avLst>
                <a:gd fmla="val 30778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990600" y="2114550"/>
              <a:ext cx="1143000" cy="1005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打开消火栓门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按下内部火警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按钮（按钮是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报警和启动消</a:t>
              </a:r>
            </a:p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防泵的）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858328" y="1790700"/>
            <a:ext cx="1752600" cy="1219200"/>
            <a:chOff x="762000" y="1962150"/>
            <a:chExt cx="1752600" cy="1219200"/>
          </a:xfrm>
        </p:grpSpPr>
        <p:sp>
          <p:nvSpPr>
            <p:cNvPr id="9" name="五边形 8"/>
            <p:cNvSpPr/>
            <p:nvPr/>
          </p:nvSpPr>
          <p:spPr>
            <a:xfrm>
              <a:off x="762000" y="1962150"/>
              <a:ext cx="1752600" cy="1219200"/>
            </a:xfrm>
            <a:prstGeom prst="homePlate">
              <a:avLst>
                <a:gd fmla="val 30778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1028700" y="2115451"/>
              <a:ext cx="1143000" cy="1005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一人接好枪头和水带奔向起火点，另一人接好水带和阀门口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763328" y="1790700"/>
            <a:ext cx="1752600" cy="1219200"/>
            <a:chOff x="762000" y="1962150"/>
            <a:chExt cx="1752600" cy="1219200"/>
          </a:xfrm>
        </p:grpSpPr>
        <p:sp>
          <p:nvSpPr>
            <p:cNvPr id="15" name="五边形 14"/>
            <p:cNvSpPr/>
            <p:nvPr/>
          </p:nvSpPr>
          <p:spPr>
            <a:xfrm>
              <a:off x="762000" y="1962150"/>
              <a:ext cx="1752600" cy="1219200"/>
            </a:xfrm>
            <a:prstGeom prst="homePlate">
              <a:avLst>
                <a:gd fmla="val 30778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990600" y="2391548"/>
              <a:ext cx="1143000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逆时针打开阀门水喷出即可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857250" y="3086100"/>
            <a:ext cx="29260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注：电起火要确定切断电源。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791200" y="16383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val="226984788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8000" y="3413899"/>
            <a:ext cx="990601" cy="1375986"/>
          </a:xfrm>
          <a:prstGeom prst="rect">
            <a:avLst/>
          </a:prstGeom>
        </p:spPr>
      </p:pic>
      <p:sp>
        <p:nvSpPr>
          <p:cNvPr id="9" name="PA-文本框 8">
            <a:extLst>
              <a:ext uri="{FF2B5EF4-FFF2-40B4-BE49-F238E27FC236}">
                <a16:creationId xmlns:a16="http://schemas.microsoft.com/office/drawing/2014/main" id="{5BDCBC83-015C-43E4-9294-81C75A036A7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295400" y="1098887"/>
            <a:ext cx="65616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6000">
                <a:ln w="25400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algn="tl" blurRad="38100" dir="5400000" dist="22860" rotWithShape="0">
                    <a:srgbClr val="000000">
                      <a:alpha val="30000"/>
                    </a:srgbClr>
                  </a:outerShdw>
                </a:effectLst>
                <a:latin charset="-122" panose="00020600040101010101" pitchFamily="18" typeface="阿里汉仪智能黑体"/>
                <a:ea charset="-122" panose="00020600040101010101" pitchFamily="18" typeface="阿里汉仪智能黑体"/>
                <a:cs typeface="+mn-ea"/>
                <a:sym typeface="+mn-lt"/>
              </a:rPr>
              <a:t>消防安全知识培训</a:t>
            </a:r>
          </a:p>
        </p:txBody>
      </p:sp>
      <p:sp>
        <p:nvSpPr>
          <p:cNvPr id="10" name="PA-文本框 9">
            <a:extLst>
              <a:ext uri="{FF2B5EF4-FFF2-40B4-BE49-F238E27FC236}">
                <a16:creationId xmlns:a16="http://schemas.microsoft.com/office/drawing/2014/main" id="{8F053EC5-8422-4FC1-B844-54FC992BEF5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438400" y="2147601"/>
            <a:ext cx="4343400" cy="304800"/>
          </a:xfrm>
          <a:prstGeom prst="rect">
            <a:avLst/>
          </a:prstGeom>
          <a:solidFill>
            <a:schemeClr val="accent1"/>
          </a:solidFill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pc="600" sz="1400">
                <a:solidFill>
                  <a:schemeClr val="bg1"/>
                </a:solidFill>
                <a:cs typeface="+mn-ea"/>
                <a:sym typeface="+mn-lt"/>
              </a:rPr>
              <a:t>消防安全人人有责消防安全知识培训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6477000" y="2495550"/>
            <a:ext cx="2514600" cy="245077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86000" y="2571750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  <p:sp>
        <p:nvSpPr>
          <p:cNvPr id="11" name="矩形 10"/>
          <p:cNvSpPr/>
          <p:nvPr/>
        </p:nvSpPr>
        <p:spPr>
          <a:xfrm>
            <a:off x="3200400" y="3025973"/>
            <a:ext cx="2743201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mtClean="0" spc="600" sz="1400">
                <a:solidFill>
                  <a:schemeClr val="accent1"/>
                </a:solidFill>
                <a:latin typeface="+mn-ea"/>
              </a:rPr>
              <a:t>演示完毕感谢您的观看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068785"/>
            <a:ext cx="2438400" cy="16658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7620000" y="421103"/>
            <a:ext cx="991186" cy="779047"/>
          </a:xfrm>
          <a:prstGeom prst="rect">
            <a:avLst/>
          </a:prstGeom>
        </p:spPr>
      </p:pic>
    </p:spTree>
    <p:extLst>
      <p:ext uri="{BB962C8B-B14F-4D97-AF65-F5344CB8AC3E}">
        <p14:creationId val="300766322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5"/>
      <p:bldP grpId="0" spid="11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9099" l="62500" r="5357"/>
          <a:stretch>
            <a:fillRect/>
          </a:stretch>
        </p:blipFill>
        <p:spPr>
          <a:xfrm>
            <a:off x="851633" y="2325980"/>
            <a:ext cx="1510567" cy="19221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6953056" y="884298"/>
            <a:ext cx="1276544" cy="100333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047540" y="1267420"/>
            <a:ext cx="1086060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b="1" lang="en-US" smtClean="0" sz="5400">
                <a:solidFill>
                  <a:schemeClr val="accent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14600" y="1899107"/>
            <a:ext cx="4724400" cy="8534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b="1" lang="zh-CN" sz="50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火灾的主要特性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72200" y="2876550"/>
            <a:ext cx="2311371" cy="2311371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90800" y="1276350"/>
            <a:ext cx="2743200" cy="640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lang="zh-CN" smtClean="0" spc="1200" sz="36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第一部分</a:t>
            </a:r>
          </a:p>
        </p:txBody>
      </p:sp>
      <p:sp>
        <p:nvSpPr>
          <p:cNvPr id="24" name="矩形 23"/>
          <p:cNvSpPr/>
          <p:nvPr/>
        </p:nvSpPr>
        <p:spPr>
          <a:xfrm>
            <a:off x="2514600" y="2787194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</p:spTree>
    <p:extLst>
      <p:ext uri="{BB962C8B-B14F-4D97-AF65-F5344CB8AC3E}">
        <p14:creationId val="134140408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9"/>
      <p:bldP grpId="0" spid="23"/>
      <p:bldP grpId="0" spid="2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extBox 38">
            <a:extLst>
              <a:ext uri="{FF2B5EF4-FFF2-40B4-BE49-F238E27FC236}">
                <a16:creationId xmlns:a16="http://schemas.microsoft.com/office/drawing/2014/main" id="{E7875016-EB2F-4B41-BB77-BC41EC7A57AB}"/>
              </a:ext>
            </a:extLst>
          </p:cNvPr>
          <p:cNvSpPr txBox="1"/>
          <p:nvPr/>
        </p:nvSpPr>
        <p:spPr>
          <a:xfrm>
            <a:off x="895309" y="1678641"/>
            <a:ext cx="659527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200000"/>
              </a:lnSpc>
              <a:spcBef>
                <a:spcPts val="450"/>
              </a:spcBef>
              <a:spcAft>
                <a:spcPts val="450"/>
              </a:spcAft>
            </a:pPr>
            <a:r>
              <a:rPr altLang="en-US" b="1" 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燃烧： 燃烧是可燃物跟助燃物（氧化剂）发生的一种剧烈的发光、发热的氧化反应。</a:t>
            </a:r>
          </a:p>
        </p:txBody>
      </p:sp>
      <p:sp>
        <p:nvSpPr>
          <p:cNvPr id="9" name="TextBox 39">
            <a:extLst>
              <a:ext uri="{FF2B5EF4-FFF2-40B4-BE49-F238E27FC236}">
                <a16:creationId xmlns:a16="http://schemas.microsoft.com/office/drawing/2014/main" id="{E30A55ED-AC78-4E4C-BCF0-1FD8CF344699}"/>
              </a:ext>
            </a:extLst>
          </p:cNvPr>
          <p:cNvSpPr txBox="1"/>
          <p:nvPr/>
        </p:nvSpPr>
        <p:spPr>
          <a:xfrm>
            <a:off x="882675" y="2059641"/>
            <a:ext cx="445132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altLang="en-US" b="1" 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火灾： 火灾是指在时间或空间上失去控制的灾害性燃烧现象 。</a:t>
            </a:r>
          </a:p>
        </p:txBody>
      </p:sp>
      <p:sp>
        <p:nvSpPr>
          <p:cNvPr id="5" name="TextBox 39">
            <a:extLst>
              <a:ext uri="{FF2B5EF4-FFF2-40B4-BE49-F238E27FC236}">
                <a16:creationId xmlns:a16="http://schemas.microsoft.com/office/drawing/2014/main" id="{40329001-7685-430D-8793-BC26228B67C1}"/>
              </a:ext>
            </a:extLst>
          </p:cNvPr>
          <p:cNvSpPr txBox="1"/>
          <p:nvPr/>
        </p:nvSpPr>
        <p:spPr>
          <a:xfrm>
            <a:off x="905437" y="2516841"/>
            <a:ext cx="1609163" cy="3962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dist">
              <a:spcBef>
                <a:spcPts val="1200"/>
              </a:spcBef>
              <a:spcAft>
                <a:spcPts val="1200"/>
              </a:spcAft>
              <a:defRPr spc="600" sz="24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l"/>
            <a:r>
              <a:rPr altLang="en-US" b="1" lang="zh-CN" spc="0" sz="200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燃烧三要素</a:t>
            </a:r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1450E12E-92FA-4DA0-A958-702F72C9A273}"/>
              </a:ext>
            </a:extLst>
          </p:cNvPr>
          <p:cNvSpPr txBox="1"/>
          <p:nvPr/>
        </p:nvSpPr>
        <p:spPr>
          <a:xfrm>
            <a:off x="6243912" y="3486150"/>
            <a:ext cx="1616180" cy="2743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空气  氧气  氯气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4B519D6-AB0B-43AF-B24D-DBBC15A8F0D3}"/>
              </a:ext>
            </a:extLst>
          </p:cNvPr>
          <p:cNvSpPr txBox="1"/>
          <p:nvPr/>
        </p:nvSpPr>
        <p:spPr>
          <a:xfrm>
            <a:off x="6613421" y="310515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助燃剂</a:t>
            </a: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1450E12E-92FA-4DA0-A958-702F72C9A273}"/>
              </a:ext>
            </a:extLst>
          </p:cNvPr>
          <p:cNvSpPr txBox="1"/>
          <p:nvPr/>
        </p:nvSpPr>
        <p:spPr>
          <a:xfrm>
            <a:off x="3809019" y="3417153"/>
            <a:ext cx="1616180" cy="82296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指达到可燃物开始燃烧的温度，即燃点。明火  火花  高温物体  化学反应放热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4B519D6-AB0B-43AF-B24D-DBBC15A8F0D3}"/>
              </a:ext>
            </a:extLst>
          </p:cNvPr>
          <p:cNvSpPr txBox="1"/>
          <p:nvPr/>
        </p:nvSpPr>
        <p:spPr>
          <a:xfrm>
            <a:off x="4129799" y="310515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着火点</a:t>
            </a:r>
          </a:p>
        </p:txBody>
      </p:sp>
      <p:sp>
        <p:nvSpPr>
          <p:cNvPr id="25" name="TextBox 23">
            <a:extLst>
              <a:ext uri="{FF2B5EF4-FFF2-40B4-BE49-F238E27FC236}">
                <a16:creationId xmlns:a16="http://schemas.microsoft.com/office/drawing/2014/main" id="{1450E12E-92FA-4DA0-A958-702F72C9A273}"/>
              </a:ext>
            </a:extLst>
          </p:cNvPr>
          <p:cNvSpPr txBox="1"/>
          <p:nvPr/>
        </p:nvSpPr>
        <p:spPr>
          <a:xfrm>
            <a:off x="1219200" y="3449419"/>
            <a:ext cx="1616180" cy="64008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木材 纸 塑料 轻金属  柴油  汽油   天然气 液化气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4B519D6-AB0B-43AF-B24D-DBBC15A8F0D3}"/>
              </a:ext>
            </a:extLst>
          </p:cNvPr>
          <p:cNvSpPr txBox="1"/>
          <p:nvPr/>
        </p:nvSpPr>
        <p:spPr>
          <a:xfrm>
            <a:off x="1540955" y="310515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可燃物</a:t>
            </a:r>
          </a:p>
        </p:txBody>
      </p:sp>
      <p:sp>
        <p:nvSpPr>
          <p:cNvPr id="27" name="TextBox 39">
            <a:extLst>
              <a:ext uri="{FF2B5EF4-FFF2-40B4-BE49-F238E27FC236}">
                <a16:creationId xmlns:a16="http://schemas.microsoft.com/office/drawing/2014/main" id="{40329001-7685-430D-8793-BC26228B67C1}"/>
              </a:ext>
            </a:extLst>
          </p:cNvPr>
          <p:cNvSpPr txBox="1"/>
          <p:nvPr/>
        </p:nvSpPr>
        <p:spPr>
          <a:xfrm>
            <a:off x="947725" y="1373841"/>
            <a:ext cx="2172389" cy="30480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defPPr>
              <a:defRPr lang="zh-CN"/>
            </a:defPPr>
            <a:lvl1pPr algn="dist">
              <a:spcBef>
                <a:spcPts val="1200"/>
              </a:spcBef>
              <a:spcAft>
                <a:spcPts val="1200"/>
              </a:spcAft>
              <a:defRPr spc="600" sz="2400">
                <a:solidFill>
                  <a:srgbClr val="FF0000"/>
                </a:solidFill>
                <a:latin charset="-122" panose="020b0600000000000000" pitchFamily="34" typeface="思源黑体 CN Medium"/>
                <a:ea charset="-122" panose="020b0600000000000000" pitchFamily="34" typeface="思源黑体 CN Medium"/>
              </a:defRPr>
            </a:lvl1pPr>
          </a:lstStyle>
          <a:p>
            <a:pPr algn="ctr"/>
            <a:r>
              <a:rPr altLang="en-US" b="1" lang="zh-CN" smtClean="0" spc="0" sz="14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火灾主要特点</a:t>
            </a:r>
          </a:p>
        </p:txBody>
      </p:sp>
      <p:sp>
        <p:nvSpPr>
          <p:cNvPr id="2" name="矩形 1"/>
          <p:cNvSpPr/>
          <p:nvPr/>
        </p:nvSpPr>
        <p:spPr>
          <a:xfrm>
            <a:off x="925314" y="2974041"/>
            <a:ext cx="2194801" cy="1350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3443999" y="2974041"/>
            <a:ext cx="2194801" cy="1350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5988821" y="2974041"/>
            <a:ext cx="2194801" cy="1350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18703" y="1678641"/>
            <a:ext cx="2172386" cy="1551454"/>
          </a:xfrm>
          <a:prstGeom prst="rect">
            <a:avLst/>
          </a:prstGeom>
        </p:spPr>
      </p:pic>
    </p:spTree>
    <p:extLst>
      <p:ext uri="{BB962C8B-B14F-4D97-AF65-F5344CB8AC3E}">
        <p14:creationId val="397240675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5"/>
      <p:bldP grpId="0" spid="10"/>
      <p:bldP grpId="0" spid="22"/>
      <p:bldP grpId="0" spid="23"/>
      <p:bldP grpId="0" spid="24"/>
      <p:bldP grpId="0" spid="25"/>
      <p:bldP grpId="0" spid="26"/>
      <p:bldP grpId="0" spid="27"/>
      <p:bldP grpId="0" spid="2"/>
      <p:bldP grpId="0" spid="28"/>
      <p:bldP grpId="0" spid="2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/>
        </p:nvGrpSpPr>
        <p:grpSpPr>
          <a:xfrm>
            <a:off x="990600" y="1352550"/>
            <a:ext cx="6884612" cy="2759730"/>
            <a:chOff x="990600" y="1352550"/>
            <a:chExt cx="6884612" cy="2759730"/>
          </a:xfrm>
        </p:grpSpPr>
        <p:sp>
          <p:nvSpPr>
            <p:cNvPr id="6" name="矩形 5"/>
            <p:cNvSpPr/>
            <p:nvPr/>
          </p:nvSpPr>
          <p:spPr>
            <a:xfrm>
              <a:off x="990600" y="1541124"/>
              <a:ext cx="971764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矩形 6"/>
            <p:cNvSpPr/>
            <p:nvPr/>
          </p:nvSpPr>
          <p:spPr>
            <a:xfrm>
              <a:off x="990600" y="2069601"/>
              <a:ext cx="971764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990600" y="2598078"/>
              <a:ext cx="971764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矩形 8"/>
            <p:cNvSpPr/>
            <p:nvPr/>
          </p:nvSpPr>
          <p:spPr>
            <a:xfrm>
              <a:off x="990600" y="3126555"/>
              <a:ext cx="971764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990600" y="3655032"/>
              <a:ext cx="971764" cy="3184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0777D5CA-AEE4-4741-8665-EE0871E0B5AD}"/>
                </a:ext>
              </a:extLst>
            </p:cNvPr>
            <p:cNvSpPr/>
            <p:nvPr/>
          </p:nvSpPr>
          <p:spPr>
            <a:xfrm>
              <a:off x="990600" y="1352550"/>
              <a:ext cx="6884612" cy="3708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TW" b="1" lang="en-GB" sz="16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A类火灾:   固体火灾，燃烧后均形成灰烬，如:木材，纸张橡胶,，塑料及棉织品等。</a:t>
              </a:r>
            </a:p>
            <a:p>
              <a:pPr>
                <a:lnSpc>
                  <a:spcPct val="20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TW" b="1" lang="en-GB" sz="16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B类火灾:   一般指液体或可溶性固体燃烧的火灾，如﹕汽油﹐煤油﹐食油等各种油类等。</a:t>
              </a:r>
            </a:p>
            <a:p>
              <a:pPr>
                <a:lnSpc>
                  <a:spcPct val="20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TW" b="1" lang="en-GB" sz="16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C类火灾:   气体火灾，如：煤气，液化气，沼气，乙炔等。</a:t>
              </a:r>
            </a:p>
            <a:p>
              <a:pPr>
                <a:lnSpc>
                  <a:spcPct val="20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TW" b="1" lang="en-GB" sz="16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D类火灾:   轻金属火灾，如金属钠,，金属钾，镁粉，铝粉等燃烧的火灾。</a:t>
              </a:r>
            </a:p>
            <a:p>
              <a:pPr>
                <a:lnSpc>
                  <a:spcPct val="20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zh-TW" b="1" lang="en-GB" sz="16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E类火灾:   带电火灾，指带电物体燃烧的火灾。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15050" y="2095500"/>
            <a:ext cx="2419350" cy="2419350"/>
          </a:xfrm>
          <a:prstGeom prst="rect">
            <a:avLst/>
          </a:prstGeom>
        </p:spPr>
      </p:pic>
    </p:spTree>
    <p:extLst>
      <p:ext uri="{BB962C8B-B14F-4D97-AF65-F5344CB8AC3E}">
        <p14:creationId val="1927864008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648009" y="1504950"/>
            <a:ext cx="4810191" cy="2717669"/>
            <a:chOff x="2758246" y="1521587"/>
            <a:chExt cx="5442269" cy="3074782"/>
          </a:xfrm>
        </p:grpSpPr>
        <p:sp>
          <p:nvSpPr>
            <p:cNvPr id="40" name="TextBox 39"/>
            <p:cNvSpPr txBox="1"/>
            <p:nvPr/>
          </p:nvSpPr>
          <p:spPr>
            <a:xfrm>
              <a:off x="3085887" y="4248149"/>
              <a:ext cx="1257513" cy="34485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spcBef>
                  <a:spcPts val="450"/>
                </a:spcBef>
                <a:spcAft>
                  <a:spcPts val="450"/>
                </a:spcAft>
              </a:pPr>
              <a:r>
                <a:rPr altLang="en-US" b="1" lang="zh-CN" sz="1400">
                  <a:solidFill>
                    <a:schemeClr val="accent1"/>
                  </a:solidFill>
                  <a:cs typeface="+mn-ea"/>
                  <a:sym typeface="+mn-lt"/>
                </a:rPr>
                <a:t>火灾的发展</a:t>
              </a: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C2EBDC4E-F358-4996-97B7-0AE66E86725D}"/>
                </a:ext>
              </a:extLst>
            </p:cNvPr>
            <p:cNvSpPr/>
            <p:nvPr/>
          </p:nvSpPr>
          <p:spPr>
            <a:xfrm>
              <a:off x="3158687" y="1521587"/>
              <a:ext cx="4990514" cy="2607383"/>
            </a:xfrm>
            <a:custGeom>
              <a:gdLst>
                <a:gd fmla="*/ 0 w 6654019" name="connsiteX0"/>
                <a:gd fmla="*/ 0 h 3742006" name="connsiteY0"/>
                <a:gd fmla="*/ 0 w 6654019" name="connsiteX1"/>
                <a:gd fmla="*/ 3742006 h 3742006" name="connsiteY1"/>
                <a:gd fmla="*/ 6654019 w 6654019" name="connsiteX2"/>
                <a:gd fmla="*/ 3742006 h 374200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3742006" w="6654019">
                  <a:moveTo>
                    <a:pt x="0" y="0"/>
                  </a:moveTo>
                  <a:lnTo>
                    <a:pt x="0" y="3742006"/>
                  </a:lnTo>
                  <a:lnTo>
                    <a:pt x="6654019" y="3742006"/>
                  </a:lnTo>
                </a:path>
              </a:pathLst>
            </a:cu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87D72A92-A7F6-43D4-AF07-2E264AAEC810}"/>
                </a:ext>
              </a:extLst>
            </p:cNvPr>
            <p:cNvSpPr txBox="1"/>
            <p:nvPr/>
          </p:nvSpPr>
          <p:spPr>
            <a:xfrm>
              <a:off x="2758245" y="2230406"/>
              <a:ext cx="396580" cy="756101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平均温度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12CB6FE3-5F65-494F-A71C-2F282E149754}"/>
                </a:ext>
              </a:extLst>
            </p:cNvPr>
            <p:cNvSpPr txBox="1"/>
            <p:nvPr/>
          </p:nvSpPr>
          <p:spPr>
            <a:xfrm>
              <a:off x="7254455" y="4140133"/>
              <a:ext cx="523025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时间</a:t>
              </a: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EB1D6FEA-402B-4653-BD81-DADD78465065}"/>
                </a:ext>
              </a:extLst>
            </p:cNvPr>
            <p:cNvSpPr/>
            <p:nvPr/>
          </p:nvSpPr>
          <p:spPr>
            <a:xfrm>
              <a:off x="3179788" y="1809749"/>
              <a:ext cx="4589585" cy="2298119"/>
            </a:xfrm>
            <a:custGeom>
              <a:gdLst>
                <a:gd fmla="*/ 0 w 6119446" name="connsiteX0"/>
                <a:gd fmla="*/ 3593584 h 3593584" name="connsiteY0"/>
                <a:gd fmla="*/ 3179298 w 6119446" name="connsiteX1"/>
                <a:gd fmla="*/ 203270 h 3593584" name="connsiteY1"/>
                <a:gd fmla="*/ 4783015 w 6119446" name="connsiteX2"/>
                <a:gd fmla="*/ 695639 h 3593584" name="connsiteY2"/>
                <a:gd fmla="*/ 6119446 w 6119446" name="connsiteX3"/>
                <a:gd fmla="*/ 2847996 h 359358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593584" w="6119446">
                  <a:moveTo>
                    <a:pt x="0" y="3593584"/>
                  </a:moveTo>
                  <a:cubicBezTo>
                    <a:pt x="1191064" y="2139922"/>
                    <a:pt x="2382129" y="686261"/>
                    <a:pt x="3179298" y="203270"/>
                  </a:cubicBezTo>
                  <a:cubicBezTo>
                    <a:pt x="3976467" y="-279721"/>
                    <a:pt x="4321125" y="184513"/>
                    <a:pt x="4783015" y="695639"/>
                  </a:cubicBezTo>
                  <a:cubicBezTo>
                    <a:pt x="5244905" y="1206765"/>
                    <a:pt x="5696243" y="1992211"/>
                    <a:pt x="6119446" y="2847996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0C311460-B2B2-4523-ABF2-5D328607F0F5}"/>
                </a:ext>
              </a:extLst>
            </p:cNvPr>
            <p:cNvSpPr txBox="1"/>
            <p:nvPr/>
          </p:nvSpPr>
          <p:spPr>
            <a:xfrm>
              <a:off x="3471988" y="3724022"/>
              <a:ext cx="839140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初起阶段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A2F738C0-887D-41E8-8DA2-B33A6236929B}"/>
                </a:ext>
              </a:extLst>
            </p:cNvPr>
            <p:cNvSpPr txBox="1"/>
            <p:nvPr/>
          </p:nvSpPr>
          <p:spPr>
            <a:xfrm>
              <a:off x="3298863" y="2411780"/>
              <a:ext cx="1155254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全面发展阶段</a:t>
              </a: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DD7847CD-61B4-46F0-ACC9-2D3EC795CE02}"/>
                </a:ext>
              </a:extLst>
            </p:cNvPr>
            <p:cNvSpPr/>
            <p:nvPr/>
          </p:nvSpPr>
          <p:spPr>
            <a:xfrm>
              <a:off x="3791733" y="3097579"/>
              <a:ext cx="1572065" cy="769571"/>
            </a:xfrm>
            <a:custGeom>
              <a:gdLst>
                <a:gd fmla="*/ 0 w 2096086" name="connsiteX0"/>
                <a:gd fmla="*/ 577396 h 1224510" name="connsiteY0"/>
                <a:gd fmla="*/ 618978 w 2096086" name="connsiteX1"/>
                <a:gd fmla="*/ 99094 h 1224510" name="connsiteY1"/>
                <a:gd fmla="*/ 1181686 w 2096086" name="connsiteX2"/>
                <a:gd fmla="*/ 113161 h 1224510" name="connsiteY2"/>
                <a:gd fmla="*/ 2096086 w 2096086" name="connsiteX3"/>
                <a:gd fmla="*/ 1224510 h 122451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24510" w="2096086">
                  <a:moveTo>
                    <a:pt x="0" y="577396"/>
                  </a:moveTo>
                  <a:cubicBezTo>
                    <a:pt x="218049" y="409756"/>
                    <a:pt x="450166" y="190534"/>
                    <a:pt x="618978" y="99094"/>
                  </a:cubicBezTo>
                  <a:cubicBezTo>
                    <a:pt x="787790" y="7654"/>
                    <a:pt x="935501" y="-74408"/>
                    <a:pt x="1181686" y="113161"/>
                  </a:cubicBezTo>
                  <a:cubicBezTo>
                    <a:pt x="1427871" y="300730"/>
                    <a:pt x="2096086" y="1224510"/>
                    <a:pt x="2096086" y="122451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A5C2A6A2-5F1C-4BFF-B2A4-79AFB432AC91}"/>
                </a:ext>
              </a:extLst>
            </p:cNvPr>
            <p:cNvSpPr txBox="1"/>
            <p:nvPr/>
          </p:nvSpPr>
          <p:spPr>
            <a:xfrm>
              <a:off x="5268901" y="3409950"/>
              <a:ext cx="1297684" cy="67246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周围无其他可燃物或密闭空间内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5BC78EEE-A318-405F-8E83-63021433EAF9}"/>
                </a:ext>
              </a:extLst>
            </p:cNvPr>
            <p:cNvSpPr txBox="1"/>
            <p:nvPr/>
          </p:nvSpPr>
          <p:spPr>
            <a:xfrm>
              <a:off x="4541905" y="2856861"/>
              <a:ext cx="523025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轰燃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F9CAA05-6375-4219-B873-47173387EFDD}"/>
                </a:ext>
              </a:extLst>
            </p:cNvPr>
            <p:cNvSpPr txBox="1"/>
            <p:nvPr/>
          </p:nvSpPr>
          <p:spPr>
            <a:xfrm>
              <a:off x="5474581" y="1521587"/>
              <a:ext cx="1155254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猛烈燃烧阶段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A03D6ADA-E716-4233-A18F-AB9D2220E538}"/>
                </a:ext>
              </a:extLst>
            </p:cNvPr>
            <p:cNvSpPr txBox="1"/>
            <p:nvPr/>
          </p:nvSpPr>
          <p:spPr>
            <a:xfrm>
              <a:off x="7353180" y="3585522"/>
              <a:ext cx="839140" cy="29312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熄灭阶段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33400" y="1276351"/>
            <a:ext cx="3145854" cy="3145854"/>
          </a:xfrm>
          <a:prstGeom prst="rect">
            <a:avLst/>
          </a:prstGeom>
        </p:spPr>
      </p:pic>
    </p:spTree>
    <p:extLst>
      <p:ext uri="{BB962C8B-B14F-4D97-AF65-F5344CB8AC3E}">
        <p14:creationId val="3962336975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64133ECE-6656-471D-AB61-1813F4ABC410}"/>
              </a:ext>
            </a:extLst>
          </p:cNvPr>
          <p:cNvSpPr/>
          <p:nvPr/>
        </p:nvSpPr>
        <p:spPr>
          <a:xfrm>
            <a:off x="908407" y="1195425"/>
            <a:ext cx="5834922" cy="192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b="1" lang="zh-CN" smtClean="0">
                <a:solidFill>
                  <a:schemeClr val="accent1"/>
                </a:solidFill>
                <a:cs typeface="+mn-ea"/>
                <a:sym typeface="+mn-lt"/>
              </a:rPr>
              <a:t>突发性：</a:t>
            </a:r>
          </a:p>
          <a:p>
            <a:pPr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b="1" lang="zh-CN" smtClean="0">
                <a:solidFill>
                  <a:schemeClr val="accent1"/>
                </a:solidFill>
                <a:cs typeface="+mn-ea"/>
                <a:sym typeface="+mn-lt"/>
              </a:rPr>
              <a:t>停电；黑暗；高温；大火；浓烈的烟雾；众人的惊慌火灾的发生事先都没有预警，是人所未知的，不良的环境会引发人内心的恐惧和慌乱，使人方向感丧失，判断力丧失 从而不能采取正确、安全的措施。</a:t>
            </a:r>
          </a:p>
        </p:txBody>
      </p:sp>
      <p:sp>
        <p:nvSpPr>
          <p:cNvPr id="6" name="矩形 5"/>
          <p:cNvSpPr/>
          <p:nvPr/>
        </p:nvSpPr>
        <p:spPr>
          <a:xfrm>
            <a:off x="914400" y="2419350"/>
            <a:ext cx="1524000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14313" marL="214313">
              <a:lnSpc>
                <a:spcPct val="130000"/>
              </a:lnSpc>
              <a:spcBef>
                <a:spcPts val="441"/>
              </a:spcBef>
              <a:buClr>
                <a:srgbClr val="009900"/>
              </a:buClr>
              <a:buSzTx/>
            </a:pPr>
            <a:r>
              <a:rPr altLang="en-US" b="1" lang="zh-CN" smtClean="0">
                <a:solidFill>
                  <a:schemeClr val="accent1"/>
                </a:solidFill>
                <a:cs typeface="+mn-ea"/>
                <a:sym typeface="+mn-lt"/>
              </a:rPr>
              <a:t>有毒烟气：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322" y="1230615"/>
            <a:ext cx="1711441" cy="130273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838200" y="3028950"/>
            <a:ext cx="2405865" cy="1447800"/>
            <a:chOff x="990600" y="3028950"/>
            <a:chExt cx="2405865" cy="1447800"/>
          </a:xfrm>
        </p:grpSpPr>
        <p:sp>
          <p:nvSpPr>
            <p:cNvPr id="4" name="圆角矩形 3"/>
            <p:cNvSpPr/>
            <p:nvPr/>
          </p:nvSpPr>
          <p:spPr>
            <a:xfrm>
              <a:off x="990600" y="3028950"/>
              <a:ext cx="2405865" cy="1447800"/>
            </a:xfrm>
            <a:prstGeom prst="roundRect">
              <a:avLst>
                <a:gd fmla="val 6394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1164832" y="3124020"/>
              <a:ext cx="20574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lang="zh-CN" smtClean="0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主要成分为气态、液态和固态物质与空气的混合物，如一氧化碳、二氧化碳、硫化氢、氯化氢、氰化氢，二氧化氮等成分复杂的有毒气体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362858" y="3028950"/>
            <a:ext cx="2405865" cy="1447800"/>
            <a:chOff x="990600" y="3028950"/>
            <a:chExt cx="2405865" cy="1447800"/>
          </a:xfrm>
        </p:grpSpPr>
        <p:sp>
          <p:nvSpPr>
            <p:cNvPr id="11" name="圆角矩形 10"/>
            <p:cNvSpPr/>
            <p:nvPr/>
          </p:nvSpPr>
          <p:spPr>
            <a:xfrm>
              <a:off x="990600" y="3028950"/>
              <a:ext cx="2405865" cy="1447800"/>
            </a:xfrm>
            <a:prstGeom prst="roundRect">
              <a:avLst>
                <a:gd fmla="val 6394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/>
          </p:nvSpPr>
          <p:spPr>
            <a:xfrm>
              <a:off x="1164832" y="3124020"/>
              <a:ext cx="20574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lang="zh-CN" smtClean="0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炭黑、碎屑、灰烬等颗粒物； 人吸入后造成中毒和缺氧诱发晕厥或者其他疾病，造成死亡； 使火场内能见度降低；四处蔓延，高温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887515" y="3028950"/>
            <a:ext cx="2405865" cy="1447800"/>
            <a:chOff x="990600" y="3028950"/>
            <a:chExt cx="2405865" cy="1447800"/>
          </a:xfrm>
        </p:grpSpPr>
        <p:sp>
          <p:nvSpPr>
            <p:cNvPr id="14" name="圆角矩形 13"/>
            <p:cNvSpPr/>
            <p:nvPr/>
          </p:nvSpPr>
          <p:spPr>
            <a:xfrm>
              <a:off x="990600" y="3028950"/>
              <a:ext cx="2405865" cy="1447800"/>
            </a:xfrm>
            <a:prstGeom prst="roundRect">
              <a:avLst>
                <a:gd fmla="val 6394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1241032" y="3257550"/>
              <a:ext cx="2007747" cy="969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lang="zh-CN" smtClean="0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+mn-ea"/>
                  <a:sym typeface="+mn-lt"/>
                </a:rPr>
                <a:t>可燃的烟气扩散至其他空间，使火势蔓延。火灾事故中80%的死亡是因为吸入有毒烟气中毒</a:t>
              </a:r>
            </a:p>
          </p:txBody>
        </p:sp>
      </p:grpSp>
    </p:spTree>
    <p:extLst>
      <p:ext uri="{BB962C8B-B14F-4D97-AF65-F5344CB8AC3E}">
        <p14:creationId val="280945473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3048000" y="1428750"/>
            <a:ext cx="2438400" cy="2895600"/>
            <a:chOff x="838200" y="1428750"/>
            <a:chExt cx="2438400" cy="2895600"/>
          </a:xfrm>
        </p:grpSpPr>
        <p:sp>
          <p:nvSpPr>
            <p:cNvPr id="2" name="矩形 1"/>
            <p:cNvSpPr/>
            <p:nvPr/>
          </p:nvSpPr>
          <p:spPr>
            <a:xfrm>
              <a:off x="838200" y="1428750"/>
              <a:ext cx="2438400" cy="2895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1104900" y="1581150"/>
              <a:ext cx="1905000" cy="7274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b="1" lang="zh-CN" smtClean="0" sz="2000">
                  <a:solidFill>
                    <a:schemeClr val="accent1"/>
                  </a:solidFill>
                  <a:cs typeface="+mn-ea"/>
                  <a:sym typeface="+mn-lt"/>
                </a:rPr>
                <a:t>高温</a:t>
              </a:r>
            </a:p>
            <a:p>
              <a:pPr algn="ctr"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b="1" lang="zh-CN" smtClean="0" sz="2000">
                  <a:solidFill>
                    <a:schemeClr val="accent1"/>
                  </a:solidFill>
                  <a:cs typeface="+mn-ea"/>
                  <a:sym typeface="+mn-lt"/>
                </a:rPr>
                <a:t>一般的着火物质燃烧，火场内温度可以到800摄氏度以上；高温辐射可能引燃衣物，或直接作用于人体，造成烧伤甚至死亡；高温辐射引燃附近未直接接触的其他可燃物；高温破坏建筑结构。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791200" y="1428750"/>
            <a:ext cx="2438400" cy="2895600"/>
            <a:chOff x="838200" y="1428750"/>
            <a:chExt cx="2438400" cy="2895600"/>
          </a:xfrm>
        </p:grpSpPr>
        <p:sp>
          <p:nvSpPr>
            <p:cNvPr id="9" name="矩形 8"/>
            <p:cNvSpPr/>
            <p:nvPr/>
          </p:nvSpPr>
          <p:spPr>
            <a:xfrm>
              <a:off x="838200" y="1428750"/>
              <a:ext cx="2438400" cy="2895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1066799" y="1505327"/>
              <a:ext cx="1905000" cy="5689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b="1" lang="zh-CN" smtClean="0" sz="2000">
                  <a:solidFill>
                    <a:schemeClr val="accent1"/>
                  </a:solidFill>
                  <a:cs typeface="+mn-ea"/>
                  <a:sym typeface="+mn-lt"/>
                </a:rPr>
                <a:t>缺氧</a:t>
              </a:r>
            </a:p>
            <a:p>
              <a:pPr algn="ctr" indent="-214313" marL="214313">
                <a:lnSpc>
                  <a:spcPct val="130000"/>
                </a:lnSpc>
                <a:spcBef>
                  <a:spcPts val="441"/>
                </a:spcBef>
                <a:buClr>
                  <a:srgbClr val="009900"/>
                </a:buClr>
                <a:buSzTx/>
              </a:pPr>
              <a:r>
                <a:rPr altLang="en-US" b="1" lang="zh-CN" smtClean="0" sz="2000">
                  <a:solidFill>
                    <a:schemeClr val="accent1"/>
                  </a:solidFill>
                  <a:cs typeface="+mn-ea"/>
                  <a:sym typeface="+mn-lt"/>
                </a:rPr>
                <a:t>由于物质燃烧需要消耗大量的氧气，在相对通风不良的室内火灾中，火场空间内氧气急剧消耗，造成空气中氧含量不足，引发缺氧性疾病甚至窒息死亡</a:t>
              </a: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3890" r="55172" t="45525"/>
          <a:stretch>
            <a:fillRect/>
          </a:stretch>
        </p:blipFill>
        <p:spPr>
          <a:xfrm flipH="1">
            <a:off x="647700" y="1490595"/>
            <a:ext cx="2705100" cy="2774462"/>
          </a:xfrm>
          <a:prstGeom prst="rect">
            <a:avLst/>
          </a:prstGeom>
        </p:spPr>
      </p:pic>
    </p:spTree>
    <p:extLst>
      <p:ext uri="{BB962C8B-B14F-4D97-AF65-F5344CB8AC3E}">
        <p14:creationId val="607241707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9099" l="62500" r="5357"/>
          <a:stretch>
            <a:fillRect/>
          </a:stretch>
        </p:blipFill>
        <p:spPr>
          <a:xfrm>
            <a:off x="851633" y="2325980"/>
            <a:ext cx="1510567" cy="19221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46348"/>
            <a:ext cx="9144000" cy="1597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1648987" cy="19621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0780" r="54336"/>
          <a:stretch>
            <a:fillRect/>
          </a:stretch>
        </p:blipFill>
        <p:spPr>
          <a:xfrm>
            <a:off x="6953056" y="884298"/>
            <a:ext cx="1276544" cy="100333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3F20154-539E-410C-A3B3-25C28C929006}"/>
              </a:ext>
            </a:extLst>
          </p:cNvPr>
          <p:cNvSpPr txBox="1"/>
          <p:nvPr/>
        </p:nvSpPr>
        <p:spPr>
          <a:xfrm>
            <a:off x="1047540" y="1267420"/>
            <a:ext cx="1086060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b="1" lang="en-US" smtClean="0" sz="5400">
                <a:solidFill>
                  <a:schemeClr val="accent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14600" y="1899107"/>
            <a:ext cx="4724400" cy="8534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b="1" lang="zh-CN" sz="50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火灾的预防办法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72200" y="2876550"/>
            <a:ext cx="2311371" cy="2311371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DDEFAA96-98EB-4F77-BC46-AC01F4E8E792}"/>
              </a:ext>
            </a:extLst>
          </p:cNvPr>
          <p:cNvSpPr/>
          <p:nvPr/>
        </p:nvSpPr>
        <p:spPr>
          <a:xfrm>
            <a:off x="2590800" y="1276350"/>
            <a:ext cx="2743200" cy="640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altLang="en-US" lang="zh-CN" smtClean="0" spc="1200" sz="360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第二部分</a:t>
            </a:r>
          </a:p>
        </p:txBody>
      </p:sp>
      <p:sp>
        <p:nvSpPr>
          <p:cNvPr id="24" name="矩形 23"/>
          <p:cNvSpPr/>
          <p:nvPr/>
        </p:nvSpPr>
        <p:spPr>
          <a:xfrm>
            <a:off x="2514600" y="2787194"/>
            <a:ext cx="4572000" cy="4267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 sz="1100">
                <a:solidFill>
                  <a:schemeClr val="accent1"/>
                </a:solidFill>
              </a:rPr>
              <a:t>everyone is responsible for fire safety knowledge training everyone is for fire safety knowledge training</a:t>
            </a:r>
          </a:p>
        </p:txBody>
      </p:sp>
    </p:spTree>
    <p:extLst>
      <p:ext uri="{BB962C8B-B14F-4D97-AF65-F5344CB8AC3E}">
        <p14:creationId val="907979093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9"/>
      <p:bldP grpId="0" spid="23"/>
      <p:bldP grpId="0" spid="24"/>
    </p:bldLst>
  </p:timing>
</p:sld>
</file>

<file path=ppt/tags/tag1.xml><?xml version="1.0" encoding="utf-8"?>
<p:tagLst xmlns:p="http://schemas.openxmlformats.org/presentationml/2006/main">
  <p:tag name="PA" val="v5.2.7"/>
  <p:tag name="RESOURCELIBID_ANIM" val="484"/>
</p:tagLst>
</file>

<file path=ppt/tags/tag2.xml><?xml version="1.0" encoding="utf-8"?>
<p:tagLst xmlns:p="http://schemas.openxmlformats.org/presentationml/2006/main">
  <p:tag name="PA" val="v5.2.7"/>
  <p:tag name="RESOURCELIBID_ANIM" val="484"/>
</p:tagLst>
</file>

<file path=ppt/tags/tag3.xml><?xml version="1.0" encoding="utf-8"?>
<p:tagLst xmlns:p="http://schemas.openxmlformats.org/presentationml/2006/main">
  <p:tag name="PA" val="v5.2.7"/>
  <p:tag name="RESOURCELIBID_ANIM" val="484"/>
</p:tagLst>
</file>

<file path=ppt/tags/tag4.xml><?xml version="1.0" encoding="utf-8"?>
<p:tagLst xmlns:p="http://schemas.openxmlformats.org/presentationml/2006/main">
  <p:tag name="PA" val="v5.2.7"/>
  <p:tag name="RESOURCELIBID_ANIM" val="484"/>
</p:tagLst>
</file>

<file path=ppt/tags/tag5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FIRST_PUBLISH" val="1"/>
  <p:tag name="ISPRING_OUTPUT_FOLDER" val="F:\我图VIP设计PPT上传\10月份上传文件\295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A0000"/>
      </a:accent1>
      <a:accent2>
        <a:srgbClr val="FFC000"/>
      </a:accent2>
      <a:accent3>
        <a:srgbClr val="DA0000"/>
      </a:accent3>
      <a:accent4>
        <a:srgbClr val="FFC000"/>
      </a:accent4>
      <a:accent5>
        <a:srgbClr val="DA0000"/>
      </a:accent5>
      <a:accent6>
        <a:srgbClr val="FFC000"/>
      </a:accent6>
      <a:hlink>
        <a:srgbClr val="DA0000"/>
      </a:hlink>
      <a:folHlink>
        <a:srgbClr val="FFC000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170</Paragraphs>
  <Slides>25</Slides>
  <Notes>25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4">
      <vt:lpstr>Arial</vt:lpstr>
      <vt:lpstr>Arial Black</vt:lpstr>
      <vt:lpstr>微软雅黑</vt:lpstr>
      <vt:lpstr>Calibri Light</vt:lpstr>
      <vt:lpstr>Calibri</vt:lpstr>
      <vt:lpstr>阿里汉仪智能黑体</vt:lpstr>
      <vt:lpstr>思源黑体 CN Medium</vt:lpstr>
      <vt:lpstr>思源黑体 CN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2019-05-07T02:53:43Z</dcterms:created>
  <dcterms:modified xsi:type="dcterms:W3CDTF">2021-08-20T10:54:47Z</dcterms:modified>
  <cp:revision>1</cp:revision>
</cp:coreProperties>
</file>