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85" r:id="rId1"/>
    <p:sldMasterId id="2147483690" r:id="rId2"/>
  </p:sldMasterIdLst>
  <p:notesMasterIdLst>
    <p:notesMasterId r:id="rId3"/>
  </p:notesMasterIdLst>
  <p:sldIdLst>
    <p:sldId id="299" r:id="rId4"/>
    <p:sldId id="301" r:id="rId5"/>
    <p:sldId id="302" r:id="rId6"/>
    <p:sldId id="364" r:id="rId7"/>
    <p:sldId id="323" r:id="rId8"/>
    <p:sldId id="332" r:id="rId9"/>
    <p:sldId id="333" r:id="rId10"/>
    <p:sldId id="334" r:id="rId11"/>
    <p:sldId id="338" r:id="rId12"/>
    <p:sldId id="356" r:id="rId13"/>
    <p:sldId id="361" r:id="rId14"/>
    <p:sldId id="280" r:id="rId15"/>
    <p:sldId id="339" r:id="rId16"/>
    <p:sldId id="285" r:id="rId17"/>
    <p:sldId id="287" r:id="rId18"/>
    <p:sldId id="345" r:id="rId19"/>
    <p:sldId id="292" r:id="rId20"/>
    <p:sldId id="362" r:id="rId21"/>
    <p:sldId id="357" r:id="rId22"/>
    <p:sldId id="266" r:id="rId23"/>
    <p:sldId id="341" r:id="rId24"/>
    <p:sldId id="342" r:id="rId25"/>
    <p:sldId id="344" r:id="rId26"/>
    <p:sldId id="347" r:id="rId27"/>
    <p:sldId id="348" r:id="rId28"/>
    <p:sldId id="353" r:id="rId29"/>
    <p:sldId id="355" r:id="rId30"/>
    <p:sldId id="358" r:id="rId31"/>
    <p:sldId id="282" r:id="rId32"/>
    <p:sldId id="295" r:id="rId33"/>
    <p:sldId id="273" r:id="rId34"/>
    <p:sldId id="349" r:id="rId35"/>
    <p:sldId id="350" r:id="rId36"/>
    <p:sldId id="351" r:id="rId37"/>
    <p:sldId id="352" r:id="rId38"/>
    <p:sldId id="297" r:id="rId39"/>
    <p:sldId id="298" r:id="rId40"/>
    <p:sldId id="363" r:id="rId41"/>
    <p:sldId id="359"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6" d="100"/>
          <a:sy n="106" d="100"/>
        </p:scale>
        <p:origin x="1392" y="138"/>
      </p:cViewPr>
      <p:guideLst>
        <p:guide orient="horz" pos="141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tags/tag16.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ea"/>
                <a:sym typeface="+mn-lt"/>
              </a:defRPr>
            </a:pPr>
            <a:r>
              <a:rPr lang="zh-CN" altLang="en-US" smtClean="0">
                <a:latin typeface="方正黑体简体" panose="02010601030101010101" pitchFamily="2" charset="-122"/>
                <a:ea typeface="方正黑体简体" panose="02010601030101010101" pitchFamily="2" charset="-122"/>
              </a:rPr>
              <a:t>分析数据</a:t>
            </a:r>
            <a:endParaRPr lang="zh-CN">
              <a:latin typeface="方正黑体简体" panose="02010601030101010101" pitchFamily="2" charset="-122"/>
              <a:ea typeface="方正黑体简体" panose="02010601030101010101" pitchFamily="2" charset="-122"/>
            </a:endParaRPr>
          </a:p>
        </c:rich>
      </c:tx>
      <c:overlay val="0"/>
      <c:spPr>
        <a:noFill/>
        <a:ln>
          <a:noFill/>
        </a:ln>
        <a:effectLst/>
      </c:spPr>
      <c:txPr>
        <a:bodyPr rot="0" spcFirstLastPara="1" vertOverflow="ellipsis" vert="horz" wrap="square" anchor="ctr" anchorCtr="1"/>
        <a:p>
          <a:pPr>
            <a:defRPr sz="1920" b="0" i="0" u="none" strike="noStrike" kern="1200" spc="0" baseline="0" smtId="4294967295">
              <a:solidFill>
                <a:schemeClr val="tx1">
                  <a:lumMod val="65000"/>
                  <a:lumOff val="35000"/>
                </a:schemeClr>
              </a:solidFill>
              <a:latin typeface="+mn-lt"/>
              <a:ea typeface="+mn-ea"/>
              <a:cs typeface="+mn-ea"/>
              <a:sym typeface="+mn-lt"/>
            </a:defRPr>
          </a:pPr>
          <a:endParaRPr sz="1920" b="0" i="0" u="none" strike="noStrike" kern="1200" spc="0" baseline="0" smtId="4294967295">
            <a:solidFill>
              <a:schemeClr val="tx1">
                <a:lumMod val="65000"/>
                <a:lumOff val="35000"/>
              </a:schemeClr>
            </a:solidFill>
            <a:latin typeface="+mn-lt"/>
            <a:ea typeface="+mn-ea"/>
            <a:cs typeface="+mn-ea"/>
            <a:sym typeface="+mn-lt"/>
          </a:endParaRPr>
        </a:p>
      </c:txPr>
    </c:title>
    <c:autoTitleDeleted val="0"/>
    <c:plotArea>
      <c:barChart>
        <c:barDir val="col"/>
        <c:grouping val="clustered"/>
        <c:varyColors val="0"/>
        <c:ser>
          <c:idx val="0"/>
          <c:order val="0"/>
          <c:tx>
            <c:strRef>
              <c:f>Sheet1!$B$1</c:f>
              <c:strCache>
                <c:ptCount val="1"/>
                <c:pt idx="0">
                  <c:v>Series 1</c:v>
                </c:pt>
              </c:strCache>
            </c:strRef>
          </c:tx>
          <c:spPr>
            <a:solidFill>
              <a:sysClr val="windowText" lastClr="000000">
                <a:lumMod val="95000"/>
                <a:lumOff val="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4.5</c:v>
                </c:pt>
                <c:pt idx="5">
                  <c:v>2.5</c:v>
                </c:pt>
              </c:numCache>
            </c:numRef>
          </c:val>
          <c:extLst>
            <c:ext xmlns:c16="http://schemas.microsoft.com/office/drawing/2014/chart" uri="{C3380CC4-5D6E-409C-BE32-E72D297353CC}">
              <c16:uniqueId val="{00000000-A69D-4096-9FB6-A7B18385965A}"/>
            </c:ext>
          </c:extLst>
        </c:ser>
        <c:ser>
          <c:idx val="1"/>
          <c:order val="1"/>
          <c:tx>
            <c:strRef>
              <c:f>Sheet1!$C$1</c:f>
              <c:strCache>
                <c:ptCount val="1"/>
                <c:pt idx="0">
                  <c:v>Series 2</c:v>
                </c:pt>
              </c:strCache>
            </c:strRef>
          </c:tx>
          <c:spPr>
            <a:solidFill>
              <a:sysClr val="windowText" lastClr="000000">
                <a:lumMod val="65000"/>
                <a:lumOff val="3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2.8</c:v>
                </c:pt>
                <c:pt idx="5">
                  <c:v>4.4</c:v>
                </c:pt>
              </c:numCache>
            </c:numRef>
          </c:val>
          <c:extLst>
            <c:ext xmlns:c16="http://schemas.microsoft.com/office/drawing/2014/chart" uri="{C3380CC4-5D6E-409C-BE32-E72D297353CC}">
              <c16:uniqueId val="{00000001-A69D-4096-9FB6-A7B18385965A}"/>
            </c:ext>
          </c:extLst>
        </c:ser>
        <c:ser>
          <c:idx val="2"/>
          <c:order val="2"/>
          <c:tx>
            <c:strRef>
              <c:f>Sheet1!$D$1</c:f>
              <c:strCache>
                <c:ptCount val="1"/>
                <c:pt idx="0">
                  <c:v>Series 3</c:v>
                </c:pt>
              </c:strCache>
            </c:strRef>
          </c:tx>
          <c:spPr>
            <a:solidFill>
              <a:sysClr val="window" lastClr="FFFFFF">
                <a:lumMod val="6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5</c:v>
                </c:pt>
                <c:pt idx="5">
                  <c:v>2</c:v>
                </c:pt>
              </c:numCache>
            </c:numRef>
          </c:val>
          <c:extLst>
            <c:ext xmlns:c16="http://schemas.microsoft.com/office/drawing/2014/chart" uri="{C3380CC4-5D6E-409C-BE32-E72D297353CC}">
              <c16:uniqueId val="{00000002-A69D-4096-9FB6-A7B18385965A}"/>
            </c:ext>
          </c:extLst>
        </c:ser>
        <c:dLbls>
          <c:showLegendKey val="0"/>
          <c:showVal val="0"/>
          <c:showCatName val="0"/>
          <c:showSerName val="0"/>
          <c:showPercent val="0"/>
          <c:showBubbleSize val="0"/>
          <c:showLeaderLines val="0"/>
        </c:dLbls>
        <c:gapWidth val="219"/>
        <c:overlap val="-27"/>
        <c:axId val="-1443218720"/>
        <c:axId val="-1443219808"/>
      </c:barChart>
      <c:catAx>
        <c:axId val="-14432187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ea"/>
                <a:sym typeface="+mn-lt"/>
              </a:defRPr>
            </a:pPr>
            <a:endParaRPr sz="1600" b="0" i="0" u="none" strike="noStrike" kern="1200" baseline="0" smtId="4294967295">
              <a:solidFill>
                <a:schemeClr val="tx1">
                  <a:lumMod val="65000"/>
                  <a:lumOff val="35000"/>
                </a:schemeClr>
              </a:solidFill>
              <a:latin typeface="+mn-lt"/>
              <a:ea typeface="+mn-ea"/>
              <a:cs typeface="+mn-ea"/>
              <a:sym typeface="+mn-lt"/>
            </a:endParaRPr>
          </a:p>
        </c:txPr>
        <c:crossAx val="-1443219808"/>
        <c:crosses val="autoZero"/>
        <c:auto val="0"/>
        <c:lblAlgn val="ctr"/>
        <c:lblOffset/>
        <c:noMultiLvlLbl val="0"/>
      </c:catAx>
      <c:valAx>
        <c:axId val="-1443219808"/>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ea"/>
                <a:sym typeface="+mn-lt"/>
              </a:defRPr>
            </a:pPr>
            <a:endParaRPr sz="1600" b="0" i="0" u="none" strike="noStrike" kern="1200" baseline="0" smtId="4294967295">
              <a:solidFill>
                <a:schemeClr val="tx1">
                  <a:lumMod val="65000"/>
                  <a:lumOff val="35000"/>
                </a:schemeClr>
              </a:solidFill>
              <a:latin typeface="+mn-lt"/>
              <a:ea typeface="+mn-ea"/>
              <a:cs typeface="+mn-ea"/>
              <a:sym typeface="+mn-lt"/>
            </a:endParaRPr>
          </a:p>
        </c:txPr>
        <c:crossAx val="-144321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600" b="0" i="0" u="none" strike="noStrike" kern="1200" baseline="0" smtId="4294967295">
              <a:solidFill>
                <a:schemeClr val="tx1">
                  <a:lumMod val="65000"/>
                  <a:lumOff val="35000"/>
                </a:schemeClr>
              </a:solidFill>
              <a:latin typeface="+mn-lt"/>
              <a:ea typeface="+mn-ea"/>
              <a:cs typeface="+mn-ea"/>
              <a:sym typeface="+mn-lt"/>
            </a:defRPr>
          </a:pPr>
          <a:endParaRPr sz="1600" b="0" i="0" u="none" strike="noStrike" kern="1200" baseline="0" smtId="4294967295">
            <a:solidFill>
              <a:schemeClr val="tx1">
                <a:lumMod val="65000"/>
                <a:lumOff val="35000"/>
              </a:schemeClr>
            </a:solidFill>
            <a:latin typeface="+mn-lt"/>
            <a:ea typeface="+mn-ea"/>
            <a:cs typeface="+mn-ea"/>
            <a:sym typeface="+mn-lt"/>
          </a:endParaRPr>
        </a:p>
      </c:txPr>
    </c:legend>
    <c:plotVisOnly val="1"/>
    <c:dispBlanksAs val="gap"/>
    <c:showDLblsOverMax val="0"/>
  </c:chart>
  <c:spPr>
    <a:noFill/>
    <a:ln>
      <a:noFill/>
    </a:ln>
    <a:effectLst/>
  </c:spPr>
  <c:txPr>
    <a:bodyPr/>
    <a:p>
      <a:pPr>
        <a:lnSpc>
          <a:spcPct val="120000"/>
        </a:lnSpc>
        <a:spcBef>
          <a:spcPct val="0"/>
        </a:spcBef>
        <a:spcAft>
          <a:spcPct val="0"/>
        </a:spcAft>
        <a:defRPr sz="1600" smtId="4294967295">
          <a:latin typeface="+mn-lt"/>
          <a:ea typeface="+mn-ea"/>
          <a:cs typeface="+mn-ea"/>
          <a:sym typeface="+mn-lt"/>
        </a:defRPr>
      </a:pPr>
      <a:endParaRPr sz="1600"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plotArea>
      <c:bar3DChart>
        <c:barDir val="col"/>
        <c:grouping val="standard"/>
        <c:varyColors val="0"/>
        <c:ser>
          <c:idx val="0"/>
          <c:order val="0"/>
          <c:tx>
            <c:strRef>
              <c:f>Sheet1!$B$1</c:f>
              <c:strCache>
                <c:ptCount val="1"/>
                <c:pt idx="0">
                  <c:v>系列 1</c:v>
                </c:pt>
              </c:strCache>
            </c:strRef>
          </c:tx>
          <c:spPr>
            <a:solidFill>
              <a:schemeClr val="tx1">
                <a:lumMod val="95000"/>
                <a:lumOff val="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extLst>
              <c:ext xmlns:c16="http://schemas.microsoft.com/office/drawing/2014/chart" uri="{C3380CC4-5D6E-409C-BE32-E72D297353CC}">
                <c16:uniqueId val="{00000001-9B3B-42B8-B871-67D2F6D8564F}"/>
              </c:ext>
            </c:extLst>
          </c:dPt>
          <c:dPt>
            <c:idx val="1"/>
            <c:invertIfNegative val="0"/>
            <c:extLst>
              <c:ext xmlns:c16="http://schemas.microsoft.com/office/drawing/2014/chart" uri="{C3380CC4-5D6E-409C-BE32-E72D297353CC}">
                <c16:uniqueId val="{00000003-9B3B-42B8-B871-67D2F6D8564F}"/>
              </c:ext>
            </c:extLst>
          </c:dPt>
          <c:dPt>
            <c:idx val="2"/>
            <c:invertIfNegative val="0"/>
            <c:extLst>
              <c:ext xmlns:c16="http://schemas.microsoft.com/office/drawing/2014/chart" uri="{C3380CC4-5D6E-409C-BE32-E72D297353CC}">
                <c16:uniqueId val="{00000005-9B3B-42B8-B871-67D2F6D8564F}"/>
              </c:ext>
            </c:extLst>
          </c:dPt>
          <c:dPt>
            <c:idx val="3"/>
            <c:invertIfNegative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chemeClr val="tx1">
                <a:lumMod val="50000"/>
                <a:lumOff val="50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0A-9B3B-42B8-B871-67D2F6D8564F}"/>
              </c:ext>
            </c:extLst>
          </c:dPt>
          <c:dPt>
            <c:idx val="1"/>
            <c:invertIfNegative val="0"/>
            <c:extLst>
              <c:ext xmlns:c16="http://schemas.microsoft.com/office/drawing/2014/chart" uri="{C3380CC4-5D6E-409C-BE32-E72D297353CC}">
                <c16:uniqueId val="{0000000C-9B3B-42B8-B871-67D2F6D8564F}"/>
              </c:ext>
            </c:extLst>
          </c:dPt>
          <c:dPt>
            <c:idx val="2"/>
            <c:invertIfNegative val="0"/>
            <c:extLst>
              <c:ext xmlns:c16="http://schemas.microsoft.com/office/drawing/2014/chart" uri="{C3380CC4-5D6E-409C-BE32-E72D297353CC}">
                <c16:uniqueId val="{0000000E-9B3B-42B8-B871-67D2F6D8564F}"/>
              </c:ext>
            </c:extLst>
          </c:dPt>
          <c:dPt>
            <c:idx val="3"/>
            <c:invertIfNegative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bg1">
                <a:lumMod val="8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13-9B3B-42B8-B871-67D2F6D8564F}"/>
              </c:ext>
            </c:extLst>
          </c:dPt>
          <c:dPt>
            <c:idx val="1"/>
            <c:invertIfNegative val="0"/>
            <c:extLst>
              <c:ext xmlns:c16="http://schemas.microsoft.com/office/drawing/2014/chart" uri="{C3380CC4-5D6E-409C-BE32-E72D297353CC}">
                <c16:uniqueId val="{00000015-9B3B-42B8-B871-67D2F6D8564F}"/>
              </c:ext>
            </c:extLst>
          </c:dPt>
          <c:dPt>
            <c:idx val="2"/>
            <c:invertIfNegative val="0"/>
            <c:extLst>
              <c:ext xmlns:c16="http://schemas.microsoft.com/office/drawing/2014/chart" uri="{C3380CC4-5D6E-409C-BE32-E72D297353CC}">
                <c16:uniqueId val="{00000017-9B3B-42B8-B871-67D2F6D8564F}"/>
              </c:ext>
            </c:extLst>
          </c:dPt>
          <c:dPt>
            <c:idx val="3"/>
            <c:invertIfNegative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showLeaderLines val="0"/>
        </c:dLbls>
        <c:gapWidth val="498"/>
        <c:gapDepth val="14"/>
        <c:shape/>
        <c:axId val="-1443217632"/>
        <c:axId val="-1443215456"/>
        <c:axId val="-1242469920"/>
      </c:bar3DChart>
      <c:catAx>
        <c:axId val="-1443217632"/>
        <c:scaling>
          <c:orientation/>
        </c:scaling>
        <c:delete val="0"/>
        <c:axPos val="b"/>
        <c:numFmt formatCode="General" sourceLinked="0"/>
        <c:majorTickMark val="out"/>
        <c:minorTickMark val="none"/>
        <c:txPr>
          <a:bodyPr/>
          <a:p>
            <a:pPr>
              <a:defRPr sz="1200" smtId="4294967295">
                <a:solidFill>
                  <a:schemeClr val="tx1">
                    <a:lumMod val="65000"/>
                    <a:lumOff val="35000"/>
                  </a:schemeClr>
                </a:solidFill>
              </a:defRPr>
            </a:pPr>
            <a:endParaRPr sz="1200" smtId="4294967295">
              <a:solidFill>
                <a:schemeClr val="tx1">
                  <a:lumMod val="65000"/>
                  <a:lumOff val="35000"/>
                </a:schemeClr>
              </a:solidFill>
            </a:endParaRPr>
          </a:p>
        </c:txPr>
        <c:crossAx val="-1443215456"/>
        <c:crosses val="autoZero"/>
        <c:auto val="0"/>
        <c:lblAlgn val="ctr"/>
        <c:lblOffset/>
        <c:noMultiLvlLbl val="0"/>
      </c:catAx>
      <c:valAx>
        <c:axId val="-1443215456"/>
        <c:scaling>
          <c:orientation/>
        </c:scaling>
        <c:delete val="0"/>
        <c:axPos val="l"/>
        <c:majorGridlines/>
        <c:numFmt formatCode="General" sourceLinked="1"/>
        <c:majorTickMark val="out"/>
        <c:minorTickMark val="none"/>
        <c:txPr>
          <a:bodyPr/>
          <a:p>
            <a:pPr>
              <a:defRPr sz="1600" smtId="4294967295">
                <a:solidFill>
                  <a:schemeClr val="tx1">
                    <a:lumMod val="75000"/>
                    <a:lumOff val="25000"/>
                  </a:schemeClr>
                </a:solidFill>
              </a:defRPr>
            </a:pPr>
            <a:endParaRPr sz="1600" smtId="4294967295">
              <a:solidFill>
                <a:schemeClr val="tx1">
                  <a:lumMod val="75000"/>
                  <a:lumOff val="25000"/>
                </a:schemeClr>
              </a:solidFill>
            </a:endParaRPr>
          </a:p>
        </c:txPr>
        <c:crossAx val="-1443217632"/>
        <c:crosses val="autoZero"/>
        <c:crossBetween val="between"/>
      </c:valAx>
      <c:serAx>
        <c:axId val="-1242469920"/>
        <c:scaling>
          <c:orientation/>
        </c:scaling>
        <c:delete val="0"/>
        <c:axPos val="b"/>
        <c:majorTickMark val="out"/>
        <c:minorTickMark val="none"/>
        <c:txPr>
          <a:bodyPr/>
          <a:p>
            <a:pPr>
              <a:defRPr sz="1100" smtId="4294967295">
                <a:solidFill>
                  <a:srgbClr val="4A4C4D"/>
                </a:solidFill>
              </a:defRPr>
            </a:pPr>
            <a:endParaRPr sz="1100" smtId="4294967295">
              <a:solidFill>
                <a:srgbClr val="4A4C4D"/>
              </a:solidFill>
            </a:endParaRPr>
          </a:p>
        </c:txPr>
        <c:crossAx val="-1443215456"/>
      </c:serAx>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bar"/>
        <c:grouping val="clustered"/>
        <c:varyColors val="0"/>
        <c:ser>
          <c:idx val="0"/>
          <c:order val="0"/>
          <c:tx>
            <c:strRef>
              <c:f>Sheet1!$B$1</c:f>
              <c:strCache>
                <c:ptCount val="1"/>
                <c:pt idx="0">
                  <c:v>Total Sales</c:v>
                </c:pt>
              </c:strCache>
            </c:strRef>
          </c:tx>
          <c:spPr>
            <a:solidFill>
              <a:schemeClr val="bg1">
                <a:lumMod val="85000"/>
              </a:schemeClr>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chemeClr val="tx1">
                <a:lumMod val="50000"/>
                <a:lumOff val="50000"/>
              </a:schemeClr>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shape/>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tx1">
                <a:lumMod val="95000"/>
                <a:lumOff val="5000"/>
              </a:schemeClr>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shape/>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showLeaderLines val="0"/>
        </c:dLbls>
        <c:gapWidth/>
        <c:gapDepth/>
        <c:shape/>
        <c:axId val="-1785491216"/>
        <c:axId val="-1242016992"/>
        <c:axId val="0"/>
      </c:bar3DChart>
      <c:catAx>
        <c:axId val="-1785491216"/>
        <c:scaling>
          <c:orientation/>
        </c:scaling>
        <c:delete val="0"/>
        <c:axPos val="l"/>
        <c:numFmt formatCode="General" sourceLinked="1"/>
        <c:majorTickMark val="none"/>
        <c:minorTickMark val="none"/>
        <c:spPr>
          <a:noFill/>
          <a:ln>
            <a:noFill/>
          </a:ln>
          <a:effectLst/>
        </c:spPr>
        <c:txPr>
          <a:bodyPr rot="-60000000" vert="horz"/>
          <a:p>
            <a:pPr>
              <a:defRPr/>
            </a:pPr>
            <a:endParaRPr lang="zh-CN"/>
          </a:p>
        </c:txPr>
        <c:crossAx val="-1242016992"/>
        <c:crosses val="autoZero"/>
        <c:auto val="0"/>
        <c:lblAlgn val="ctr"/>
        <c:lblOffset/>
        <c:noMultiLvlLbl val="0"/>
      </c:catAx>
      <c:valAx>
        <c:axId val="-124201699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1785491216"/>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rgbClr val="4F4D50"/>
          </a:solidFill>
          <a:latin typeface="方正黑体简体" panose="02010601030101010101" pitchFamily="2" charset="-122"/>
          <a:ea typeface="方正黑体简体" panose="02010601030101010101" pitchFamily="2" charset="-122"/>
          <a:cs typeface="+mn-ea"/>
          <a:sym typeface="+mn-lt"/>
        </a:defRPr>
      </a:pPr>
      <a:endParaRPr smtId="4294967295">
        <a:solidFill>
          <a:srgbClr val="4F4D50"/>
        </a:solidFill>
        <a:latin typeface="方正黑体简体" panose="02010601030101010101" pitchFamily="2" charset="-122"/>
        <a:ea typeface="方正黑体简体" panose="02010601030101010101" pitchFamily="2" charset="-122"/>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75C7-74D8-4EB9-9F6A-1882D547BAD7}" type="datetimeFigureOut">
              <a:rPr lang="zh-CN" altLang="en-US" smtClean="0"/>
              <a:t>2021/7/8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FD12-3900-4BB4-BABF-7FB968CDE672}" type="slidenum">
              <a:rPr lang="zh-CN" altLang="en-US" smtClean="0"/>
              <a:t>‹#›</a:t>
            </a:fld>
            <a:endParaRPr lang="zh-CN" altLang="en-US"/>
          </a:p>
        </p:txBody>
      </p:sp>
    </p:spTree>
    <p:extLst>
      <p:ext uri="{BB962C8B-B14F-4D97-AF65-F5344CB8AC3E}">
        <p14:creationId val="229372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108954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56854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801436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86657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394262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647112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78488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6778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74045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78558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49028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113933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084768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90662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9520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244715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371726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323361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750358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61486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1685676"/>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760140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328726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17210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10300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869483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397820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68118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689850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58517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314486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4703905"/>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rot="19569130">
            <a:off x="-1698841" y="-630203"/>
            <a:ext cx="2772768" cy="2817907"/>
          </a:xfrm>
          <a:prstGeom prst="rect">
            <a:avLst/>
          </a:prstGeom>
        </p:spPr>
      </p:pic>
    </p:spTree>
    <p:extLst>
      <p:ext uri="{BB962C8B-B14F-4D97-AF65-F5344CB8AC3E}">
        <p14:creationId val="3350812734"/>
      </p:ext>
    </p:extLst>
  </p:cSld>
  <p:clrMapOvr>
    <a:masterClrMapping/>
  </p:clrMapOvr>
  <p:transition spd="slow" advTm="2000">
    <p:wipe/>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06589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617226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33265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266796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52912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05719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extLst>
      <p:ext uri="{BB962C8B-B14F-4D97-AF65-F5344CB8AC3E}">
        <p14:creationId val="4284855792"/>
      </p:ext>
    </p:extLst>
  </p:cSld>
  <p:clrMapOvr>
    <a:masterClrMapping/>
  </p:clrMapOvr>
  <p:transition spd="slow" advTm="2000">
    <p:wip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pic>
        <p:nvPicPr>
          <p:cNvPr id="94" name="图片 93"/>
          <p:cNvPicPr>
            <a:picLocks noChangeAspect="1"/>
          </p:cNvPicPr>
          <p:nvPr userDrawn="1"/>
        </p:nvPicPr>
        <p:blipFill>
          <a:blip r:embed="rId1">
            <a:extLst>
              <a:ext uri="{28A0092B-C50C-407E-A947-70E740481C1C}">
                <a14:useLocalDpi val="0"/>
              </a:ext>
            </a:extLst>
          </a:blip>
          <a:stretch>
            <a:fillRect/>
          </a:stretch>
        </p:blipFill>
        <p:spPr>
          <a:xfrm rot="20861440">
            <a:off x="5606893" y="-1420935"/>
            <a:ext cx="8293234" cy="6858000"/>
          </a:xfrm>
          <a:prstGeom prst="rect">
            <a:avLst/>
          </a:prstGeom>
        </p:spPr>
      </p:pic>
      <p:pic>
        <p:nvPicPr>
          <p:cNvPr id="96" name="图片 95"/>
          <p:cNvPicPr>
            <a:picLocks noChangeAspect="1"/>
          </p:cNvPicPr>
          <p:nvPr userDrawn="1"/>
        </p:nvPicPr>
        <p:blipFill>
          <a:blip r:embed="rId2">
            <a:extLst>
              <a:ext uri="{28A0092B-C50C-407E-A947-70E740481C1C}">
                <a14:useLocalDpi val="0"/>
              </a:ext>
            </a:extLst>
          </a:blip>
          <a:stretch>
            <a:fillRect/>
          </a:stretch>
        </p:blipFill>
        <p:spPr>
          <a:xfrm rot="20189856">
            <a:off x="4499105" y="1018565"/>
            <a:ext cx="8669471" cy="8619560"/>
          </a:xfrm>
          <a:prstGeom prst="rect">
            <a:avLst/>
          </a:prstGeom>
        </p:spPr>
      </p:pic>
      <p:sp>
        <p:nvSpPr>
          <p:cNvPr id="95" name="矩形 94"/>
          <p:cNvSpPr/>
          <p:nvPr userDrawn="1"/>
        </p:nvSpPr>
        <p:spPr>
          <a:xfrm>
            <a:off x="0" y="0"/>
            <a:ext cx="105727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12039613"/>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1000"/>
                                        <p:tgtEl>
                                          <p:spTgt spid="94"/>
                                        </p:tgtEl>
                                      </p:cBhvr>
                                    </p:animEffect>
                                  </p:childTnLst>
                                </p:cTn>
                              </p:par>
                              <p:par>
                                <p:cTn id="8" presetID="22" presetClass="entr" presetSubtype="1" fill="hold" nodeType="withEffect">
                                  <p:stCondLst>
                                    <p:cond delay="25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704533820"/>
      </p:ext>
    </p:extLst>
  </p:cSld>
  <p:clrMapOvr>
    <a:masterClrMapping/>
  </p:clrMapOvr>
  <p:transition spd="slow" advTm="2000">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34737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555035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85995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26496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7256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r>
              <a:rPr lang="zh-CN" altLang="en-US" sz="300">
                <a:solidFill>
                  <a:prstClr val="white"/>
                </a:solidFill>
                <a:latin typeface="思源黑体" panose="020b0500000000000000" pitchFamily="34" charset="-122"/>
                <a:ea typeface="思源黑体" panose="020b0500000000000000" pitchFamily="34" charset="-122"/>
                <a:sym typeface="+mn-ea"/>
              </a:rPr>
              <a:t>感谢您下载包图网平台上提供的</a:t>
            </a:r>
            <a:r>
              <a:rPr lang="en-US" altLang="zh-CN" sz="300">
                <a:solidFill>
                  <a:prstClr val="white"/>
                </a:solidFill>
                <a:latin typeface="思源黑体" panose="020b0500000000000000" pitchFamily="34" charset="-122"/>
                <a:ea typeface="思源黑体" panose="020b0500000000000000" pitchFamily="34" charset="-122"/>
                <a:sym typeface="+mn-ea"/>
              </a:rPr>
              <a:t>PPT</a:t>
            </a:r>
            <a:r>
              <a:rPr lang="zh-CN" altLang="en-US" sz="300">
                <a:solidFill>
                  <a:prstClr val="white"/>
                </a:solidFill>
                <a:latin typeface="思源黑体" panose="020b0500000000000000" pitchFamily="34" charset="-122"/>
                <a:ea typeface="思源黑体" panose="020b0500000000000000" pitchFamily="34" charset="-122"/>
                <a:sym typeface="+mn-ea"/>
              </a:rPr>
              <a:t>作品，为了您和包图网以及原创作者的利益，请勿复制、传播、销售，否则将承担法律责任！包图网将对作品进行维权，按照传播下载次数进行十倍的索取赔偿！</a:t>
            </a:r>
          </a:p>
          <a:p>
            <a:pPr defTabSz="457200"/>
            <a:r>
              <a:rPr lang="en-US" altLang="zh-CN" sz="600">
                <a:solidFill>
                  <a:prstClr val="white"/>
                </a:solidFill>
                <a:latin typeface="思源黑体" panose="020b0500000000000000" pitchFamily="34" charset="-122"/>
                <a:ea typeface="思源黑体" panose="020b0500000000000000" pitchFamily="34" charset="-122"/>
                <a:sym typeface="+mn-ea"/>
              </a:rPr>
              <a:t>ibaotu.com</a:t>
            </a:r>
          </a:p>
        </p:txBody>
      </p:sp>
    </p:spTree>
    <p:extLst>
      <p:ext uri="{BB962C8B-B14F-4D97-AF65-F5344CB8AC3E}">
        <p14:creationId val="4695488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ransition spd="slow" advTm="2000">
    <p:wip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2021/7/8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289848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9.png" Type="http://schemas.openxmlformats.org/officeDocument/2006/relationships/image"/><Relationship Id="rId2" Target="../notesSlides/notesSlide15.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 Id="rId6" Target="../tags/tag1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3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charts/chart1.xml" Type="http://schemas.openxmlformats.org/officeDocument/2006/relationships/char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charts/chart2.xml" Type="http://schemas.openxmlformats.org/officeDocument/2006/relationships/chart"/><Relationship Id="rId4" Target="../tags/tag14.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34.png" Type="http://schemas.openxmlformats.org/officeDocument/2006/relationships/image"/><Relationship Id="rId4" Target="../tags/tag15.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charts/chart3.xml" Type="http://schemas.openxmlformats.org/officeDocument/2006/relationships/chart"/></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7.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 Id="rId4" Target="../media/image37.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tags/tag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2" name="图片 141"/>
          <p:cNvPicPr>
            <a:picLocks noChangeAspect="1"/>
          </p:cNvPicPr>
          <p:nvPr/>
        </p:nvPicPr>
        <p:blipFill>
          <a:blip r:embed="rId3">
            <a:extLst>
              <a:ext uri="{28A0092B-C50C-407E-A947-70E740481C1C}">
                <a14:useLocalDpi val="0"/>
              </a:ext>
            </a:extLst>
          </a:blip>
          <a:stretch>
            <a:fillRect/>
          </a:stretch>
        </p:blipFill>
        <p:spPr>
          <a:xfrm rot="20861440">
            <a:off x="5606893" y="-1420935"/>
            <a:ext cx="8293234" cy="6858000"/>
          </a:xfrm>
          <a:prstGeom prst="rect">
            <a:avLst/>
          </a:prstGeom>
        </p:spPr>
      </p:pic>
      <p:sp>
        <p:nvSpPr>
          <p:cNvPr id="145" name="矩形 144"/>
          <p:cNvSpPr/>
          <p:nvPr/>
        </p:nvSpPr>
        <p:spPr>
          <a:xfrm>
            <a:off x="0" y="0"/>
            <a:ext cx="116395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矩形 122"/>
          <p:cNvSpPr/>
          <p:nvPr/>
        </p:nvSpPr>
        <p:spPr>
          <a:xfrm>
            <a:off x="576776" y="942535"/>
            <a:ext cx="3522856" cy="48814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文本框 131">
            <a:extLst>
              <a:ext uri="{FF2B5EF4-FFF2-40B4-BE49-F238E27FC236}">
                <a16:creationId xmlns:a16="http://schemas.microsoft.com/office/drawing/2014/main" id="{8060FEB0-0A11-4DC3-87D3-F575798C2A86}"/>
              </a:ext>
            </a:extLst>
          </p:cNvPr>
          <p:cNvSpPr txBox="1"/>
          <p:nvPr/>
        </p:nvSpPr>
        <p:spPr>
          <a:xfrm>
            <a:off x="1072177" y="3135343"/>
            <a:ext cx="5638589" cy="731520"/>
          </a:xfrm>
          <a:prstGeom prst="rect">
            <a:avLst/>
          </a:prstGeom>
          <a:noFill/>
        </p:spPr>
        <p:txBody>
          <a:bodyPr rtlCol="0" wrap="square">
            <a:spAutoFit/>
          </a:bodyPr>
          <a:lstStyle/>
          <a:p>
            <a:pPr defTabSz="457200">
              <a:lnSpc>
                <a:spcPct val="150000"/>
              </a:lnSpc>
            </a:pPr>
            <a:r>
              <a:rPr altLang="en-US" lang="zh-CN" smtClean="0" sz="28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极简商务商业计划书PPT</a:t>
            </a:r>
          </a:p>
        </p:txBody>
      </p:sp>
      <p:sp>
        <p:nvSpPr>
          <p:cNvPr id="134" name="文本框 133">
            <a:extLst>
              <a:ext uri="{FF2B5EF4-FFF2-40B4-BE49-F238E27FC236}">
                <a16:creationId xmlns:a16="http://schemas.microsoft.com/office/drawing/2014/main" id="{A92A4A3F-B186-4633-B3C4-EBD531B319B1}"/>
              </a:ext>
            </a:extLst>
          </p:cNvPr>
          <p:cNvSpPr txBox="1"/>
          <p:nvPr/>
        </p:nvSpPr>
        <p:spPr>
          <a:xfrm>
            <a:off x="1118671" y="3998201"/>
            <a:ext cx="5793573"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 nibheuismod tincidunt ut laoreet dolore magna aliquam erat volutpat. Ut wisi enim ad minim veniam, quis nostrud</a:t>
            </a:r>
          </a:p>
        </p:txBody>
      </p:sp>
      <p:sp>
        <p:nvSpPr>
          <p:cNvPr id="139" name="矩形 138">
            <a:extLst>
              <a:ext uri="{FF2B5EF4-FFF2-40B4-BE49-F238E27FC236}">
                <a16:creationId xmlns:a16="http://schemas.microsoft.com/office/drawing/2014/main" id="{52CD480D-F2C7-4A14-9680-ADB89421C472}"/>
              </a:ext>
            </a:extLst>
          </p:cNvPr>
          <p:cNvSpPr/>
          <p:nvPr/>
        </p:nvSpPr>
        <p:spPr>
          <a:xfrm>
            <a:off x="1200020" y="1719200"/>
            <a:ext cx="1486029" cy="577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lnSpc>
                <a:spcPct val="120000"/>
              </a:lnSpc>
            </a:pPr>
            <a:r>
              <a:rPr altLang="zh-CN" lang="en-US" smtClean="0" spc="300" sz="3200">
                <a:solidFill>
                  <a:prstClr val="white"/>
                </a:solidFill>
                <a:latin charset="0" panose="020b0806030902050204" pitchFamily="34" typeface="Impact"/>
                <a:ea charset="-122" panose="020b0500000000000000" pitchFamily="34" typeface="思源黑体"/>
              </a:rPr>
              <a:t>2021</a:t>
            </a:r>
          </a:p>
        </p:txBody>
      </p:sp>
      <p:sp>
        <p:nvSpPr>
          <p:cNvPr id="143" name="矩形 142">
            <a:extLst>
              <a:ext uri="{FF2B5EF4-FFF2-40B4-BE49-F238E27FC236}">
                <a16:creationId xmlns:a16="http://schemas.microsoft.com/office/drawing/2014/main" id="{52CD480D-F2C7-4A14-9680-ADB89421C472}"/>
              </a:ext>
            </a:extLst>
          </p:cNvPr>
          <p:cNvSpPr/>
          <p:nvPr/>
        </p:nvSpPr>
        <p:spPr>
          <a:xfrm>
            <a:off x="1200022" y="5015553"/>
            <a:ext cx="1341704" cy="2693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lnSpc>
                <a:spcPct val="120000"/>
              </a:lnSpc>
            </a:pPr>
            <a:r>
              <a:rPr altLang="zh-CN" lang="en-US" smtClean="0" sz="1050">
                <a:solidFill>
                  <a:prstClr val="white"/>
                </a:solidFill>
                <a:latin charset="-122" panose="020b0500000000000000" pitchFamily="34" typeface="思源黑体"/>
                <a:ea charset="-122" panose="020b0500000000000000" pitchFamily="34" typeface="思源黑体"/>
              </a:rPr>
              <a:t>XX网络科技</a:t>
            </a:r>
          </a:p>
        </p:txBody>
      </p:sp>
      <p:sp>
        <p:nvSpPr>
          <p:cNvPr id="137" name="文本框 136">
            <a:extLst>
              <a:ext uri="{FF2B5EF4-FFF2-40B4-BE49-F238E27FC236}">
                <a16:creationId xmlns:a16="http://schemas.microsoft.com/office/drawing/2014/main" id="{8060FEB0-0A11-4DC3-87D3-F575798C2A86}"/>
              </a:ext>
            </a:extLst>
          </p:cNvPr>
          <p:cNvSpPr txBox="1"/>
          <p:nvPr/>
        </p:nvSpPr>
        <p:spPr>
          <a:xfrm>
            <a:off x="1057647" y="2367523"/>
            <a:ext cx="5420646" cy="1097280"/>
          </a:xfrm>
          <a:prstGeom prst="rect">
            <a:avLst/>
          </a:prstGeom>
          <a:noFill/>
        </p:spPr>
        <p:txBody>
          <a:bodyPr rtlCol="0" wrap="square">
            <a:spAutoFit/>
          </a:bodyPr>
          <a:lstStyle/>
          <a:p>
            <a:pPr defTabSz="457200">
              <a:lnSpc>
                <a:spcPct val="150000"/>
              </a:lnSpc>
            </a:pPr>
            <a:r>
              <a:rPr altLang="zh-CN" b="1" lang="en-US" smtClean="0" sz="44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BUSINESS PLAN</a:t>
            </a:r>
          </a:p>
        </p:txBody>
      </p:sp>
      <p:cxnSp>
        <p:nvCxnSpPr>
          <p:cNvPr id="125" name="直接连接符 124"/>
          <p:cNvCxnSpPr/>
          <p:nvPr/>
        </p:nvCxnSpPr>
        <p:spPr>
          <a:xfrm>
            <a:off x="1200021" y="3906639"/>
            <a:ext cx="489294"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38" name="图片 137"/>
          <p:cNvPicPr>
            <a:picLocks noChangeAspect="1"/>
          </p:cNvPicPr>
          <p:nvPr/>
        </p:nvPicPr>
        <p:blipFill>
          <a:blip r:embed="rId4">
            <a:extLst>
              <a:ext uri="{28A0092B-C50C-407E-A947-70E740481C1C}">
                <a14:useLocalDpi val="0"/>
              </a:ext>
            </a:extLst>
          </a:blip>
          <a:stretch>
            <a:fillRect/>
          </a:stretch>
        </p:blipFill>
        <p:spPr>
          <a:xfrm>
            <a:off x="4095112" y="1107068"/>
            <a:ext cx="8096888" cy="8050273"/>
          </a:xfrm>
          <a:prstGeom prst="rect">
            <a:avLst/>
          </a:prstGeom>
        </p:spPr>
      </p:pic>
    </p:spTree>
    <p:extLst>
      <p:ext uri="{BB962C8B-B14F-4D97-AF65-F5344CB8AC3E}">
        <p14:creationId val="591283274"/>
      </p:ext>
    </p:extLst>
  </p:cSld>
  <p:clrMapOvr>
    <a:masterClrMapping/>
  </p:clrMapOvr>
  <mc:AlternateContent>
    <mc:Choice Requires="p14">
      <p:transition advClick="0" advTm="2000" p14:dur="4000" spd="slow">
        <p14:vortex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38"/>
                                        </p:tgtEl>
                                        <p:attrNameLst>
                                          <p:attrName>style.visibility</p:attrName>
                                        </p:attrNameLst>
                                      </p:cBhvr>
                                      <p:to>
                                        <p:strVal val="visible"/>
                                      </p:to>
                                    </p:set>
                                    <p:animEffect filter="wipe(up)" transition="in">
                                      <p:cBhvr>
                                        <p:cTn dur="1000" id="7"/>
                                        <p:tgtEl>
                                          <p:spTgt spid="138"/>
                                        </p:tgtEl>
                                      </p:cBhvr>
                                    </p:animEffect>
                                  </p:childTnLst>
                                </p:cTn>
                              </p:par>
                              <p:par>
                                <p:cTn fill="hold" id="8" nodeType="withEffect" presetClass="entr" presetID="22" presetSubtype="1">
                                  <p:stCondLst>
                                    <p:cond delay="0"/>
                                  </p:stCondLst>
                                  <p:childTnLst>
                                    <p:set>
                                      <p:cBhvr>
                                        <p:cTn dur="1" fill="hold" id="9">
                                          <p:stCondLst>
                                            <p:cond delay="0"/>
                                          </p:stCondLst>
                                        </p:cTn>
                                        <p:tgtEl>
                                          <p:spTgt spid="142"/>
                                        </p:tgtEl>
                                        <p:attrNameLst>
                                          <p:attrName>style.visibility</p:attrName>
                                        </p:attrNameLst>
                                      </p:cBhvr>
                                      <p:to>
                                        <p:strVal val="visible"/>
                                      </p:to>
                                    </p:set>
                                    <p:animEffect filter="wipe(up)" transition="in">
                                      <p:cBhvr>
                                        <p:cTn dur="1000" id="10"/>
                                        <p:tgtEl>
                                          <p:spTgt spid="142"/>
                                        </p:tgtEl>
                                      </p:cBhvr>
                                    </p:animEffect>
                                  </p:childTnLst>
                                </p:cTn>
                              </p:par>
                              <p:par>
                                <p:cTn fill="hold" grpId="0" id="11" nodeType="withEffect" presetClass="entr" presetID="18" presetSubtype="6">
                                  <p:stCondLst>
                                    <p:cond delay="500"/>
                                  </p:stCondLst>
                                  <p:childTnLst>
                                    <p:set>
                                      <p:cBhvr>
                                        <p:cTn dur="1" fill="hold" id="12">
                                          <p:stCondLst>
                                            <p:cond delay="0"/>
                                          </p:stCondLst>
                                        </p:cTn>
                                        <p:tgtEl>
                                          <p:spTgt spid="123"/>
                                        </p:tgtEl>
                                        <p:attrNameLst>
                                          <p:attrName>style.visibility</p:attrName>
                                        </p:attrNameLst>
                                      </p:cBhvr>
                                      <p:to>
                                        <p:strVal val="visible"/>
                                      </p:to>
                                    </p:set>
                                    <p:animEffect filter="strips(downRight)" transition="in">
                                      <p:cBhvr>
                                        <p:cTn dur="500" id="13"/>
                                        <p:tgtEl>
                                          <p:spTgt spid="123"/>
                                        </p:tgtEl>
                                      </p:cBhvr>
                                    </p:animEffect>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139"/>
                                        </p:tgtEl>
                                        <p:attrNameLst>
                                          <p:attrName>style.visibility</p:attrName>
                                        </p:attrNameLst>
                                      </p:cBhvr>
                                      <p:to>
                                        <p:strVal val="visible"/>
                                      </p:to>
                                    </p:set>
                                    <p:anim calcmode="lin" valueType="num">
                                      <p:cBhvr additive="base">
                                        <p:cTn dur="500" fill="hold" id="17"/>
                                        <p:tgtEl>
                                          <p:spTgt spid="139"/>
                                        </p:tgtEl>
                                        <p:attrNameLst>
                                          <p:attrName>ppt_x</p:attrName>
                                        </p:attrNameLst>
                                      </p:cBhvr>
                                      <p:tavLst>
                                        <p:tav tm="0">
                                          <p:val>
                                            <p:strVal val="#ppt_x"/>
                                          </p:val>
                                        </p:tav>
                                        <p:tav tm="100000">
                                          <p:val>
                                            <p:strVal val="#ppt_x"/>
                                          </p:val>
                                        </p:tav>
                                      </p:tavLst>
                                    </p:anim>
                                    <p:anim calcmode="lin" valueType="num">
                                      <p:cBhvr additive="base">
                                        <p:cTn dur="500" fill="hold" id="18"/>
                                        <p:tgtEl>
                                          <p:spTgt spid="139"/>
                                        </p:tgtEl>
                                        <p:attrNameLst>
                                          <p:attrName>ppt_y</p:attrName>
                                        </p:attrNameLst>
                                      </p:cBhvr>
                                      <p:tavLst>
                                        <p:tav tm="0">
                                          <p:val>
                                            <p:strVal val="1+#ppt_h/2"/>
                                          </p:val>
                                        </p:tav>
                                        <p:tav tm="100000">
                                          <p:val>
                                            <p:strVal val="#ppt_y"/>
                                          </p:val>
                                        </p:tav>
                                      </p:tavLst>
                                    </p:anim>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137"/>
                                        </p:tgtEl>
                                        <p:attrNameLst>
                                          <p:attrName>style.visibility</p:attrName>
                                        </p:attrNameLst>
                                      </p:cBhvr>
                                      <p:to>
                                        <p:strVal val="visible"/>
                                      </p:to>
                                    </p:set>
                                    <p:anim calcmode="lin" valueType="num">
                                      <p:cBhvr>
                                        <p:cTn dur="500" fill="hold" id="21"/>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37"/>
                                        </p:tgtEl>
                                        <p:attrNameLst>
                                          <p:attrName>ppt_y</p:attrName>
                                        </p:attrNameLst>
                                      </p:cBhvr>
                                      <p:tavLst>
                                        <p:tav tm="0">
                                          <p:val>
                                            <p:strVal val="#ppt_y"/>
                                          </p:val>
                                        </p:tav>
                                        <p:tav tm="100000">
                                          <p:val>
                                            <p:strVal val="#ppt_y"/>
                                          </p:val>
                                        </p:tav>
                                      </p:tavLst>
                                    </p:anim>
                                    <p:anim calcmode="lin" valueType="num">
                                      <p:cBhvr>
                                        <p:cTn dur="500" fill="hold" id="23"/>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37"/>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2"/>
                                        </p:tgtEl>
                                        <p:attrNameLst>
                                          <p:attrName>style.visibility</p:attrName>
                                        </p:attrNameLst>
                                      </p:cBhvr>
                                      <p:to>
                                        <p:strVal val="visible"/>
                                      </p:to>
                                    </p:set>
                                    <p:anim calcmode="lin" valueType="num">
                                      <p:cBhvr>
                                        <p:cTn dur="500" fill="hold" id="29"/>
                                        <p:tgtEl>
                                          <p:spTgt spid="132"/>
                                        </p:tgtEl>
                                        <p:attrNameLst>
                                          <p:attrName>ppt_w</p:attrName>
                                        </p:attrNameLst>
                                      </p:cBhvr>
                                      <p:tavLst>
                                        <p:tav tm="0">
                                          <p:val>
                                            <p:fltVal val="0"/>
                                          </p:val>
                                        </p:tav>
                                        <p:tav tm="100000">
                                          <p:val>
                                            <p:strVal val="#ppt_w"/>
                                          </p:val>
                                        </p:tav>
                                      </p:tavLst>
                                    </p:anim>
                                    <p:anim calcmode="lin" valueType="num">
                                      <p:cBhvr>
                                        <p:cTn dur="500" fill="hold" id="30"/>
                                        <p:tgtEl>
                                          <p:spTgt spid="132"/>
                                        </p:tgtEl>
                                        <p:attrNameLst>
                                          <p:attrName>ppt_h</p:attrName>
                                        </p:attrNameLst>
                                      </p:cBhvr>
                                      <p:tavLst>
                                        <p:tav tm="0">
                                          <p:val>
                                            <p:fltVal val="0"/>
                                          </p:val>
                                        </p:tav>
                                        <p:tav tm="100000">
                                          <p:val>
                                            <p:strVal val="#ppt_h"/>
                                          </p:val>
                                        </p:tav>
                                      </p:tavLst>
                                    </p:anim>
                                    <p:animEffect filter="fade" transition="in">
                                      <p:cBhvr>
                                        <p:cTn dur="500" id="31"/>
                                        <p:tgtEl>
                                          <p:spTgt spid="132"/>
                                        </p:tgtEl>
                                      </p:cBhvr>
                                    </p:animEffect>
                                  </p:childTnLst>
                                </p:cTn>
                              </p:par>
                              <p:par>
                                <p:cTn fill="hold" id="32" nodeType="withEffect" presetClass="entr" presetID="22" presetSubtype="8">
                                  <p:stCondLst>
                                    <p:cond delay="0"/>
                                  </p:stCondLst>
                                  <p:childTnLst>
                                    <p:set>
                                      <p:cBhvr>
                                        <p:cTn dur="1" fill="hold" id="33">
                                          <p:stCondLst>
                                            <p:cond delay="0"/>
                                          </p:stCondLst>
                                        </p:cTn>
                                        <p:tgtEl>
                                          <p:spTgt spid="125"/>
                                        </p:tgtEl>
                                        <p:attrNameLst>
                                          <p:attrName>style.visibility</p:attrName>
                                        </p:attrNameLst>
                                      </p:cBhvr>
                                      <p:to>
                                        <p:strVal val="visible"/>
                                      </p:to>
                                    </p:set>
                                    <p:animEffect filter="wipe(left)" transition="in">
                                      <p:cBhvr>
                                        <p:cTn dur="500" id="34"/>
                                        <p:tgtEl>
                                          <p:spTgt spid="125"/>
                                        </p:tgtEl>
                                      </p:cBhvr>
                                    </p:animEffect>
                                  </p:childTnLst>
                                </p:cTn>
                              </p:par>
                              <p:par>
                                <p:cTn fill="hold" grpId="0" id="35" nodeType="withEffect" presetClass="entr" presetID="53" presetSubtype="0">
                                  <p:stCondLst>
                                    <p:cond delay="250"/>
                                  </p:stCondLst>
                                  <p:childTnLst>
                                    <p:set>
                                      <p:cBhvr>
                                        <p:cTn dur="1" fill="hold" id="36">
                                          <p:stCondLst>
                                            <p:cond delay="0"/>
                                          </p:stCondLst>
                                        </p:cTn>
                                        <p:tgtEl>
                                          <p:spTgt spid="134"/>
                                        </p:tgtEl>
                                        <p:attrNameLst>
                                          <p:attrName>style.visibility</p:attrName>
                                        </p:attrNameLst>
                                      </p:cBhvr>
                                      <p:to>
                                        <p:strVal val="visible"/>
                                      </p:to>
                                    </p:set>
                                    <p:anim calcmode="lin" valueType="num">
                                      <p:cBhvr>
                                        <p:cTn dur="500" fill="hold" id="37"/>
                                        <p:tgtEl>
                                          <p:spTgt spid="134"/>
                                        </p:tgtEl>
                                        <p:attrNameLst>
                                          <p:attrName>ppt_w</p:attrName>
                                        </p:attrNameLst>
                                      </p:cBhvr>
                                      <p:tavLst>
                                        <p:tav tm="0">
                                          <p:val>
                                            <p:fltVal val="0"/>
                                          </p:val>
                                        </p:tav>
                                        <p:tav tm="100000">
                                          <p:val>
                                            <p:strVal val="#ppt_w"/>
                                          </p:val>
                                        </p:tav>
                                      </p:tavLst>
                                    </p:anim>
                                    <p:anim calcmode="lin" valueType="num">
                                      <p:cBhvr>
                                        <p:cTn dur="500" fill="hold" id="38"/>
                                        <p:tgtEl>
                                          <p:spTgt spid="134"/>
                                        </p:tgtEl>
                                        <p:attrNameLst>
                                          <p:attrName>ppt_h</p:attrName>
                                        </p:attrNameLst>
                                      </p:cBhvr>
                                      <p:tavLst>
                                        <p:tav tm="0">
                                          <p:val>
                                            <p:fltVal val="0"/>
                                          </p:val>
                                        </p:tav>
                                        <p:tav tm="100000">
                                          <p:val>
                                            <p:strVal val="#ppt_h"/>
                                          </p:val>
                                        </p:tav>
                                      </p:tavLst>
                                    </p:anim>
                                    <p:animEffect filter="fade" transition="in">
                                      <p:cBhvr>
                                        <p:cTn dur="500" id="39"/>
                                        <p:tgtEl>
                                          <p:spTgt spid="134"/>
                                        </p:tgtEl>
                                      </p:cBhvr>
                                    </p:animEffect>
                                  </p:childTnLst>
                                </p:cTn>
                              </p:par>
                            </p:childTnLst>
                          </p:cTn>
                        </p:par>
                        <p:par>
                          <p:cTn fill="hold" id="40" nodeType="afterGroup">
                            <p:stCondLst>
                              <p:cond delay="2250"/>
                            </p:stCondLst>
                            <p:childTnLst>
                              <p:par>
                                <p:cTn fill="hold" grpId="0" id="41" nodeType="afterEffect" presetClass="entr" presetID="2" presetSubtype="4">
                                  <p:stCondLst>
                                    <p:cond delay="0"/>
                                  </p:stCondLst>
                                  <p:childTnLst>
                                    <p:set>
                                      <p:cBhvr>
                                        <p:cTn dur="1" fill="hold" id="42">
                                          <p:stCondLst>
                                            <p:cond delay="0"/>
                                          </p:stCondLst>
                                        </p:cTn>
                                        <p:tgtEl>
                                          <p:spTgt spid="143"/>
                                        </p:tgtEl>
                                        <p:attrNameLst>
                                          <p:attrName>style.visibility</p:attrName>
                                        </p:attrNameLst>
                                      </p:cBhvr>
                                      <p:to>
                                        <p:strVal val="visible"/>
                                      </p:to>
                                    </p:set>
                                    <p:anim calcmode="lin" valueType="num">
                                      <p:cBhvr additive="base">
                                        <p:cTn dur="500" fill="hold" id="43"/>
                                        <p:tgtEl>
                                          <p:spTgt spid="143"/>
                                        </p:tgtEl>
                                        <p:attrNameLst>
                                          <p:attrName>ppt_x</p:attrName>
                                        </p:attrNameLst>
                                      </p:cBhvr>
                                      <p:tavLst>
                                        <p:tav tm="0">
                                          <p:val>
                                            <p:strVal val="#ppt_x"/>
                                          </p:val>
                                        </p:tav>
                                        <p:tav tm="100000">
                                          <p:val>
                                            <p:strVal val="#ppt_x"/>
                                          </p:val>
                                        </p:tav>
                                      </p:tavLst>
                                    </p:anim>
                                    <p:anim calcmode="lin" valueType="num">
                                      <p:cBhvr additive="base">
                                        <p:cTn dur="500" fill="hold" id="44"/>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32"/>
      <p:bldP grpId="0" spid="134"/>
      <p:bldP grpId="0" spid="139"/>
      <p:bldP grpId="0" spid="143"/>
      <p:bldP grpId="0" spid="13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3751847" cy="762000"/>
          </a:xfrm>
          <a:prstGeom prst="rect">
            <a:avLst/>
          </a:prstGeom>
          <a:noFill/>
        </p:spPr>
        <p:txBody>
          <a:bodyPr rtlCol="0" wrap="square">
            <a:spAutoFit/>
          </a:bodyPr>
          <a:lstStyle/>
          <a:p>
            <a:pPr defTabSz="457200"/>
            <a:r>
              <a:rPr altLang="en-US" b="1" lang="zh-CN" smtClean="0" sz="4400">
                <a:solidFill>
                  <a:prstClr val="black"/>
                </a:solidFill>
                <a:latin charset="0" panose="020b0806030902050204" pitchFamily="34" typeface="Impact"/>
                <a:ea charset="-122" panose="020b0500000000000000" pitchFamily="34" typeface="思源黑体"/>
              </a:rPr>
              <a:t>项目介绍</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822960"/>
          </a:xfrm>
          <a:prstGeom prst="rect">
            <a:avLst/>
          </a:prstGeom>
          <a:noFill/>
        </p:spPr>
        <p:txBody>
          <a:bodyPr rtlCol="0" wrap="square">
            <a:spAutoFit/>
          </a:bodyPr>
          <a:lstStyle/>
          <a:p>
            <a:pPr defTabSz="457200">
              <a:lnSpc>
                <a:spcPct val="150000"/>
              </a:lnSpc>
            </a:pPr>
            <a:r>
              <a:rPr altLang="zh-CN" b="1" lang="en-US" smtClean="0" sz="32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PART 02</a:t>
            </a: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3524544"/>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6">
                                  <p:stCondLst>
                                    <p:cond delay="25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par>
                                <p:cTn fill="hold" grpId="0" id="8" nodeType="withEffect" presetClass="entr" presetID="41" presetSubtype="0">
                                  <p:stCondLst>
                                    <p:cond delay="500"/>
                                  </p:stCondLst>
                                  <p:iterate type="lt">
                                    <p:tmPct val="10000"/>
                                  </p:iterate>
                                  <p:childTnLst>
                                    <p:set>
                                      <p:cBhvr>
                                        <p:cTn dur="1" fill="hold" id="9">
                                          <p:stCondLst>
                                            <p:cond delay="0"/>
                                          </p:stCondLst>
                                        </p:cTn>
                                        <p:tgtEl>
                                          <p:spTgt spid="423"/>
                                        </p:tgtEl>
                                        <p:attrNameLst>
                                          <p:attrName>style.visibility</p:attrName>
                                        </p:attrNameLst>
                                      </p:cBhvr>
                                      <p:to>
                                        <p:strVal val="visible"/>
                                      </p:to>
                                    </p:set>
                                    <p:anim calcmode="lin" valueType="num">
                                      <p:cBhvr>
                                        <p:cTn dur="500" fill="hold" id="10"/>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423"/>
                                        </p:tgtEl>
                                        <p:attrNameLst>
                                          <p:attrName>ppt_y</p:attrName>
                                        </p:attrNameLst>
                                      </p:cBhvr>
                                      <p:tavLst>
                                        <p:tav tm="0">
                                          <p:val>
                                            <p:strVal val="#ppt_y"/>
                                          </p:val>
                                        </p:tav>
                                        <p:tav tm="100000">
                                          <p:val>
                                            <p:strVal val="#ppt_y"/>
                                          </p:val>
                                        </p:tav>
                                      </p:tavLst>
                                    </p:anim>
                                    <p:anim calcmode="lin" valueType="num">
                                      <p:cBhvr>
                                        <p:cTn dur="500" fill="hold" id="12"/>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4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42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Effect filter="fade" transition="in">
                                      <p:cBhvr>
                                        <p:cTn dur="500" id="20"/>
                                        <p:tgtEl>
                                          <p:spTgt spid="7"/>
                                        </p:tgtEl>
                                      </p:cBhvr>
                                    </p:animEffect>
                                  </p:childTnLst>
                                </p:cTn>
                              </p:par>
                              <p:par>
                                <p:cTn fill="hold" id="21" nodeType="with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23"/>
      <p:bldP grpId="0" spid="7"/>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834468" y="324501"/>
            <a:ext cx="4798389" cy="579805"/>
            <a:chOff x="834468" y="324501"/>
            <a:chExt cx="4798389" cy="579805"/>
          </a:xfrm>
        </p:grpSpPr>
        <p:sp>
          <p:nvSpPr>
            <p:cNvPr id="4" name="文本框 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项目背景</a:t>
              </a:r>
            </a:p>
          </p:txBody>
        </p:sp>
        <p:sp>
          <p:nvSpPr>
            <p:cNvPr id="5" name="文本框 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
        <p:nvSpPr>
          <p:cNvPr id="6" name="矩形 5"/>
          <p:cNvSpPr/>
          <p:nvPr/>
        </p:nvSpPr>
        <p:spPr>
          <a:xfrm>
            <a:off x="0" y="2216582"/>
            <a:ext cx="12192000" cy="35844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807855" y="2762976"/>
            <a:ext cx="2523744" cy="2523744"/>
          </a:xfrm>
          <a:prstGeom prst="ellipse">
            <a:avLst/>
          </a:prstGeom>
          <a:blipFill dpi="0" rotWithShape="1">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7849960" y="3111430"/>
            <a:ext cx="3668273" cy="2011680"/>
          </a:xfrm>
          <a:prstGeom prst="rect">
            <a:avLst/>
          </a:prstGeom>
        </p:spPr>
        <p:txBody>
          <a:bodyPr wrap="square">
            <a:spAutoFit/>
          </a:bodyPr>
          <a:lstStyle/>
          <a:p>
            <a:pPr>
              <a:lnSpc>
                <a:spcPct val="150000"/>
              </a:lnSpc>
            </a:pPr>
            <a:r>
              <a:rPr altLang="en-US" lang="zh-CN" sz="1200">
                <a:solidFill>
                  <a:schemeClr val="bg1"/>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以一流的服务、一流的技术和一流的产品，全心打造行业信息化的“瑞士军刀”，用智能科技为用户插上腾飞的翅膀。</a:t>
            </a:r>
          </a:p>
        </p:txBody>
      </p:sp>
      <p:cxnSp>
        <p:nvCxnSpPr>
          <p:cNvPr id="10" name="直接连接符 9"/>
          <p:cNvCxnSpPr/>
          <p:nvPr/>
        </p:nvCxnSpPr>
        <p:spPr>
          <a:xfrm>
            <a:off x="7965986" y="3271850"/>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B93AB08-CB71-4FDC-86E4-02FB8A6CC260}"/>
              </a:ext>
            </a:extLst>
          </p:cNvPr>
          <p:cNvSpPr txBox="1"/>
          <p:nvPr/>
        </p:nvSpPr>
        <p:spPr>
          <a:xfrm>
            <a:off x="1149890" y="4431600"/>
            <a:ext cx="3550557" cy="396240"/>
          </a:xfrm>
          <a:prstGeom prst="rect">
            <a:avLst/>
          </a:prstGeom>
          <a:noFill/>
        </p:spPr>
        <p:txBody>
          <a:bodyPr rtlCol="0" wrap="square">
            <a:spAutoFit/>
          </a:bodyPr>
          <a:lstStyle/>
          <a:p>
            <a:pPr defTabSz="457200"/>
            <a:r>
              <a:rPr altLang="en-US" b="1" lang="zh-CN" smtClean="0" sz="2000">
                <a:solidFill>
                  <a:schemeClr val="bg1"/>
                </a:solidFill>
                <a:latin charset="0" panose="020b0806030902050204" pitchFamily="34" typeface="Impact"/>
                <a:ea charset="-122" panose="020b0500000000000000" pitchFamily="34" typeface="思源黑体"/>
              </a:rPr>
              <a:t>项目成立背景</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1170172" y="4788434"/>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sp>
        <p:nvSpPr>
          <p:cNvPr id="13" name="文本框 12">
            <a:extLst>
              <a:ext uri="{FF2B5EF4-FFF2-40B4-BE49-F238E27FC236}">
                <a16:creationId xmlns:a16="http://schemas.microsoft.com/office/drawing/2014/main" id="{8060FEB0-0A11-4DC3-87D3-F575798C2A86}"/>
              </a:ext>
            </a:extLst>
          </p:cNvPr>
          <p:cNvSpPr txBox="1"/>
          <p:nvPr/>
        </p:nvSpPr>
        <p:spPr>
          <a:xfrm>
            <a:off x="1135006" y="3223425"/>
            <a:ext cx="5420646" cy="1188720"/>
          </a:xfrm>
          <a:prstGeom prst="rect">
            <a:avLst/>
          </a:prstGeom>
          <a:noFill/>
        </p:spPr>
        <p:txBody>
          <a:bodyPr rtlCol="0" wrap="square">
            <a:spAutoFit/>
          </a:bodyPr>
          <a:lstStyle/>
          <a:p>
            <a:pPr defTabSz="457200"/>
            <a:r>
              <a:rPr altLang="zh-CN" lang="en-US" smtClean="0" sz="3600">
                <a:solidFill>
                  <a:schemeClr val="bg1"/>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COMPANY</a:t>
            </a:r>
          </a:p>
          <a:p>
            <a:pPr defTabSz="457200"/>
            <a:r>
              <a:rPr altLang="zh-CN" lang="en-US" smtClean="0" sz="3600">
                <a:solidFill>
                  <a:schemeClr val="bg1"/>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PROFILE</a:t>
            </a:r>
          </a:p>
        </p:txBody>
      </p:sp>
    </p:spTree>
    <p:extLst>
      <p:ext uri="{BB962C8B-B14F-4D97-AF65-F5344CB8AC3E}">
        <p14:creationId val="3934123700"/>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p:cTn dur="500" fill="hold" id="10"/>
                                        <p:tgtEl>
                                          <p:spTgt spid="7"/>
                                        </p:tgtEl>
                                        <p:attrNameLst>
                                          <p:attrName>ppt_w</p:attrName>
                                        </p:attrNameLst>
                                      </p:cBhvr>
                                      <p:tavLst>
                                        <p:tav tm="0">
                                          <p:val>
                                            <p:fltVal val="0"/>
                                          </p:val>
                                        </p:tav>
                                        <p:tav tm="100000">
                                          <p:val>
                                            <p:strVal val="#ppt_w"/>
                                          </p:val>
                                        </p:tav>
                                      </p:tavLst>
                                    </p:anim>
                                    <p:anim calcmode="lin" valueType="num">
                                      <p:cBhvr>
                                        <p:cTn dur="500" fill="hold" id="11"/>
                                        <p:tgtEl>
                                          <p:spTgt spid="7"/>
                                        </p:tgtEl>
                                        <p:attrNameLst>
                                          <p:attrName>ppt_h</p:attrName>
                                        </p:attrNameLst>
                                      </p:cBhvr>
                                      <p:tavLst>
                                        <p:tav tm="0">
                                          <p:val>
                                            <p:fltVal val="0"/>
                                          </p:val>
                                        </p:tav>
                                        <p:tav tm="100000">
                                          <p:val>
                                            <p:strVal val="#ppt_h"/>
                                          </p:val>
                                        </p:tav>
                                      </p:tavLst>
                                    </p:anim>
                                    <p:animEffect filter="fade" transition="in">
                                      <p:cBhvr>
                                        <p:cTn dur="500" id="12"/>
                                        <p:tgtEl>
                                          <p:spTgt spid="7"/>
                                        </p:tgtEl>
                                      </p:cBhvr>
                                    </p:animEffect>
                                  </p:childTnLst>
                                </p:cTn>
                              </p:par>
                            </p:childTnLst>
                          </p:cTn>
                        </p:par>
                        <p:par>
                          <p:cTn fill="hold" id="13" nodeType="afterGroup">
                            <p:stCondLst>
                              <p:cond delay="500"/>
                            </p:stCondLst>
                            <p:childTnLst>
                              <p:par>
                                <p:cTn fill="hold" grpId="0" id="14" nodeType="afterEffect" presetClass="entr" presetID="2" presetSubtype="8">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0-#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0-#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par>
                                <p:cTn fill="hold" grpId="0" id="28" nodeType="withEffect" presetClass="entr" presetID="42"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1"/>
      <p:bldP grpId="0" spid="12"/>
      <p:bldP grpId="0" spid="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613917" y="2633911"/>
            <a:ext cx="4342041" cy="2331720"/>
          </a:xfrm>
          <a:prstGeom prst="rect">
            <a:avLst/>
          </a:prstGeom>
        </p:spPr>
        <p:txBody>
          <a:bodyPr wrap="square">
            <a:spAutoFit/>
          </a:bodyPr>
          <a:lstStyle/>
          <a:p>
            <a:pPr>
              <a:lnSpc>
                <a:spcPct val="150000"/>
              </a:lnSpc>
            </a:pPr>
            <a:r>
              <a:rPr altLang="en-US" lang="zh-CN" sz="1400">
                <a:solidFill>
                  <a:schemeClr val="tx1">
                    <a:lumMod val="65000"/>
                    <a:lumOff val="35000"/>
                  </a:schemeClr>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以一流的服务、一流的技术和一流的产品，全心打造行业信息化的“瑞士军刀”，用智能科技为用户插上腾飞的翅膀。</a:t>
            </a:r>
          </a:p>
        </p:txBody>
      </p:sp>
      <p:sp>
        <p:nvSpPr>
          <p:cNvPr id="6" name="矩形 5"/>
          <p:cNvSpPr/>
          <p:nvPr/>
        </p:nvSpPr>
        <p:spPr>
          <a:xfrm>
            <a:off x="7113495" y="1952368"/>
            <a:ext cx="1569308" cy="156930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241059" y="2099745"/>
            <a:ext cx="3354095" cy="3323968"/>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0328880" y="5167843"/>
            <a:ext cx="415604" cy="415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9B93AB08-CB71-4FDC-86E4-02FB8A6CC260}"/>
              </a:ext>
            </a:extLst>
          </p:cNvPr>
          <p:cNvSpPr txBox="1"/>
          <p:nvPr/>
        </p:nvSpPr>
        <p:spPr>
          <a:xfrm>
            <a:off x="1601561" y="1952368"/>
            <a:ext cx="2315532" cy="365760"/>
          </a:xfrm>
          <a:prstGeom prst="rect">
            <a:avLst/>
          </a:prstGeom>
          <a:noFill/>
        </p:spPr>
        <p:txBody>
          <a:bodyPr rtlCol="0" wrap="square">
            <a:spAutoFit/>
          </a:bodyPr>
          <a:lstStyle/>
          <a:p>
            <a:pPr defTabSz="457200"/>
            <a:r>
              <a:rPr altLang="en-US" b="1" lang="zh-CN" smtClean="0">
                <a:solidFill>
                  <a:prstClr val="black"/>
                </a:solidFill>
                <a:latin charset="0" panose="020b0806030902050204" pitchFamily="34" typeface="Impact"/>
                <a:ea charset="-122" panose="020b0500000000000000" pitchFamily="34" typeface="思源黑体"/>
              </a:rPr>
              <a:t>项目内容简要概述</a:t>
            </a:r>
          </a:p>
        </p:txBody>
      </p:sp>
      <p:cxnSp>
        <p:nvCxnSpPr>
          <p:cNvPr id="12" name="直接连接符 11"/>
          <p:cNvCxnSpPr/>
          <p:nvPr/>
        </p:nvCxnSpPr>
        <p:spPr>
          <a:xfrm>
            <a:off x="1729944" y="2458996"/>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05513" y="5365536"/>
            <a:ext cx="1037687" cy="204481"/>
          </a:xfrm>
          <a:prstGeom prst="roundRect">
            <a:avLst>
              <a:gd fmla="val 50000"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50">
                <a:latin charset="-122" panose="020b0500000000000000" pitchFamily="34" typeface="思源黑体"/>
                <a:ea charset="-122" panose="020b0500000000000000" pitchFamily="34" typeface="思源黑体"/>
              </a:rPr>
              <a:t>创业计划</a:t>
            </a:r>
          </a:p>
        </p:txBody>
      </p:sp>
      <p:grpSp>
        <p:nvGrpSpPr>
          <p:cNvPr id="11" name="组合 10"/>
          <p:cNvGrpSpPr/>
          <p:nvPr/>
        </p:nvGrpSpPr>
        <p:grpSpPr>
          <a:xfrm>
            <a:off x="834468" y="324501"/>
            <a:ext cx="4798389" cy="579805"/>
            <a:chOff x="834468" y="324501"/>
            <a:chExt cx="4798389" cy="579805"/>
          </a:xfrm>
        </p:grpSpPr>
        <p:sp>
          <p:nvSpPr>
            <p:cNvPr id="14" name="文本框 1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项目计划简述</a:t>
              </a:r>
            </a:p>
          </p:txBody>
        </p:sp>
        <p:sp>
          <p:nvSpPr>
            <p:cNvPr id="15" name="文本框 1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86325095"/>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1" name="TextBox 16"/>
          <p:cNvSpPr txBox="1"/>
          <p:nvPr/>
        </p:nvSpPr>
        <p:spPr>
          <a:xfrm>
            <a:off x="1557554" y="3626352"/>
            <a:ext cx="5160673" cy="365760"/>
          </a:xfrm>
          <a:prstGeom prst="rect">
            <a:avLst/>
          </a:prstGeom>
          <a:noFill/>
        </p:spPr>
        <p:txBody>
          <a:bodyPr numCol="1" rtlCol="0" wrap="square">
            <a:spAutoFit/>
          </a:bodyPr>
          <a:lstStyle/>
          <a:p>
            <a:pPr>
              <a:lnSpc>
                <a:spcPct val="150000"/>
              </a:lnSpc>
            </a:pPr>
            <a:r>
              <a:rPr altLang="zh-CN" lang="en-US" smtClean="0" sz="1200">
                <a:solidFill>
                  <a:prstClr val="black">
                    <a:lumMod val="65000"/>
                    <a:lumOff val="35000"/>
                  </a:prstClr>
                </a:solidFill>
                <a:latin charset="-122" panose="020b0500000000000000" pitchFamily="34" typeface="思源黑体"/>
                <a:ea charset="-122" panose="020b0500000000000000" pitchFamily="34" typeface="思源黑体"/>
              </a:rPr>
              <a:t>   “保持洁大学生便利洗衣店”用于解决大学生们清洗衣服。</a:t>
            </a:r>
          </a:p>
        </p:txBody>
      </p:sp>
      <p:sp>
        <p:nvSpPr>
          <p:cNvPr id="160" name="TextBox 58"/>
          <p:cNvSpPr txBox="1"/>
          <p:nvPr/>
        </p:nvSpPr>
        <p:spPr>
          <a:xfrm>
            <a:off x="1546427" y="2481615"/>
            <a:ext cx="5038606" cy="640080"/>
          </a:xfrm>
          <a:prstGeom prst="rect">
            <a:avLst/>
          </a:prstGeom>
          <a:noFill/>
        </p:spPr>
        <p:txBody>
          <a:bodyPr numCol="1" rtlCol="0" wrap="square">
            <a:spAutoFit/>
          </a:bodyPr>
          <a:lstStyle/>
          <a:p>
            <a:pPr>
              <a:lnSpc>
                <a:spcPct val="150000"/>
              </a:lnSpc>
            </a:pPr>
            <a:r>
              <a:rPr altLang="zh-CN" lang="en-US" smtClean="0" sz="1200">
                <a:solidFill>
                  <a:prstClr val="black">
                    <a:lumMod val="65000"/>
                    <a:lumOff val="35000"/>
                  </a:prstClr>
                </a:solidFill>
                <a:latin charset="-122" panose="020b0500000000000000" pitchFamily="34" typeface="思源黑体"/>
                <a:ea charset="-122" panose="020b0500000000000000" pitchFamily="34" typeface="思源黑体"/>
              </a:rPr>
              <a:t>   “保持洁大学生便利洗衣店”提供任何地点，任何时间，任何衣服清洗，卫生，快速的清洗方式。</a:t>
            </a:r>
          </a:p>
        </p:txBody>
      </p:sp>
      <p:sp>
        <p:nvSpPr>
          <p:cNvPr id="162" name="TextBox 79"/>
          <p:cNvSpPr txBox="1"/>
          <p:nvPr/>
        </p:nvSpPr>
        <p:spPr>
          <a:xfrm>
            <a:off x="1743101" y="4469923"/>
            <a:ext cx="3983726" cy="1737360"/>
          </a:xfrm>
          <a:prstGeom prst="rect">
            <a:avLst/>
          </a:prstGeom>
          <a:noFill/>
        </p:spPr>
        <p:txBody>
          <a:bodyPr numCol="1" rtlCol="0" wrap="square">
            <a:spAutoFit/>
          </a:bodyPr>
          <a:lstStyle/>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奢侈品的日常维护。</a:t>
            </a:r>
          </a:p>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提供衣物修补及熨烫服务。</a:t>
            </a:r>
          </a:p>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提供皮具类的修护和保养项目。</a:t>
            </a:r>
          </a:p>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干洗包括简单的衣物干洗。</a:t>
            </a:r>
          </a:p>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皮草制品的养护服务。</a:t>
            </a:r>
          </a:p>
          <a:p>
            <a:pPr indent="-171450" marL="171450">
              <a:lnSpc>
                <a:spcPct val="150000"/>
              </a:lnSpc>
              <a:buSzPct val="74000"/>
              <a:buFont charset="2" panose="05000000000000000000" pitchFamily="2" typeface="Wingdings"/>
              <a:buChar char="u"/>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皮革制品的清洗、上色、保养等服务。</a:t>
            </a:r>
          </a:p>
        </p:txBody>
      </p:sp>
      <p:sp>
        <p:nvSpPr>
          <p:cNvPr id="6" name="矩形 5"/>
          <p:cNvSpPr/>
          <p:nvPr/>
        </p:nvSpPr>
        <p:spPr>
          <a:xfrm>
            <a:off x="1507328" y="1500494"/>
            <a:ext cx="2468880" cy="502920"/>
          </a:xfrm>
          <a:prstGeom prst="rect">
            <a:avLst/>
          </a:prstGeom>
        </p:spPr>
        <p:txBody>
          <a:bodyPr wrap="none">
            <a:spAutoFit/>
          </a:bodyPr>
          <a:lstStyle/>
          <a:p>
            <a:pPr>
              <a:lnSpc>
                <a:spcPct val="150000"/>
              </a:lnSpc>
            </a:pPr>
            <a:r>
              <a:rPr altLang="en-US" b="1" lang="zh-CN">
                <a:solidFill>
                  <a:prstClr val="black"/>
                </a:solidFill>
                <a:latin charset="-122" panose="020b0500000000000000" pitchFamily="34" typeface="思源黑体"/>
                <a:ea charset="-122" panose="020b0500000000000000" pitchFamily="34" typeface="思源黑体"/>
              </a:rPr>
              <a:t>产品或服务的基本描述</a:t>
            </a:r>
          </a:p>
        </p:txBody>
      </p:sp>
      <p:grpSp>
        <p:nvGrpSpPr>
          <p:cNvPr id="38" name="组合 37"/>
          <p:cNvGrpSpPr/>
          <p:nvPr/>
        </p:nvGrpSpPr>
        <p:grpSpPr>
          <a:xfrm>
            <a:off x="1093805" y="2047296"/>
            <a:ext cx="2210283" cy="415069"/>
            <a:chOff x="1523927" y="5479289"/>
            <a:chExt cx="2812209" cy="584883"/>
          </a:xfrm>
        </p:grpSpPr>
        <p:sp>
          <p:nvSpPr>
            <p:cNvPr id="39" name="圆角矩形 38"/>
            <p:cNvSpPr/>
            <p:nvPr/>
          </p:nvSpPr>
          <p:spPr>
            <a:xfrm>
              <a:off x="2172974" y="5605011"/>
              <a:ext cx="1567874" cy="395090"/>
            </a:xfrm>
            <a:prstGeom prst="roundRect">
              <a:avLst/>
            </a:prstGeom>
            <a:solidFill>
              <a:schemeClr val="tx1">
                <a:lumMod val="95000"/>
                <a:lumOff val="5000"/>
              </a:schemeClr>
            </a:solidFill>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40" name="MH_SubTitle_1"/>
            <p:cNvSpPr/>
            <p:nvPr>
              <p:custDataLst>
                <p:tags r:id="rId3"/>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z="1200">
                  <a:solidFill>
                    <a:prstClr val="white"/>
                  </a:solidFill>
                  <a:latin charset="-122" panose="020b0500000000000000" pitchFamily="34" typeface="思源黑体"/>
                  <a:ea charset="-122" panose="020b0500000000000000" pitchFamily="34" typeface="思源黑体"/>
                </a:rPr>
                <a:t>产品功能</a:t>
              </a:r>
            </a:p>
          </p:txBody>
        </p:sp>
      </p:grpSp>
      <p:grpSp>
        <p:nvGrpSpPr>
          <p:cNvPr id="41" name="组合 40"/>
          <p:cNvGrpSpPr/>
          <p:nvPr/>
        </p:nvGrpSpPr>
        <p:grpSpPr>
          <a:xfrm>
            <a:off x="1093805" y="3158699"/>
            <a:ext cx="2210283" cy="415069"/>
            <a:chOff x="1523927" y="5479289"/>
            <a:chExt cx="2812209" cy="584883"/>
          </a:xfrm>
        </p:grpSpPr>
        <p:sp>
          <p:nvSpPr>
            <p:cNvPr id="42" name="圆角矩形 41"/>
            <p:cNvSpPr/>
            <p:nvPr/>
          </p:nvSpPr>
          <p:spPr>
            <a:xfrm>
              <a:off x="2172974" y="5605011"/>
              <a:ext cx="1567874" cy="395090"/>
            </a:xfrm>
            <a:prstGeom prst="roundRect">
              <a:avLst/>
            </a:prstGeom>
            <a:solidFill>
              <a:schemeClr val="tx1">
                <a:lumMod val="95000"/>
                <a:lumOff val="5000"/>
              </a:schemeClr>
            </a:solidFill>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43" name="MH_SubTitle_1"/>
            <p:cNvSpPr/>
            <p:nvPr>
              <p:custDataLst>
                <p:tags r:id="rId4"/>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z="1200">
                  <a:solidFill>
                    <a:prstClr val="white"/>
                  </a:solidFill>
                  <a:latin charset="-122" panose="020b0500000000000000" pitchFamily="34" typeface="思源黑体"/>
                  <a:ea charset="-122" panose="020b0500000000000000" pitchFamily="34" typeface="思源黑体"/>
                </a:rPr>
                <a:t>服务对象</a:t>
              </a:r>
            </a:p>
          </p:txBody>
        </p:sp>
      </p:grpSp>
      <p:grpSp>
        <p:nvGrpSpPr>
          <p:cNvPr id="44" name="组合 43"/>
          <p:cNvGrpSpPr/>
          <p:nvPr/>
        </p:nvGrpSpPr>
        <p:grpSpPr>
          <a:xfrm>
            <a:off x="1392617" y="3981877"/>
            <a:ext cx="2210283" cy="415069"/>
            <a:chOff x="1904114" y="5479289"/>
            <a:chExt cx="2812209" cy="584883"/>
          </a:xfrm>
        </p:grpSpPr>
        <p:sp>
          <p:nvSpPr>
            <p:cNvPr id="45" name="圆角矩形 44"/>
            <p:cNvSpPr/>
            <p:nvPr/>
          </p:nvSpPr>
          <p:spPr>
            <a:xfrm>
              <a:off x="2172974" y="5605011"/>
              <a:ext cx="2274491" cy="395090"/>
            </a:xfrm>
            <a:prstGeom prst="roundRect">
              <a:avLst/>
            </a:prstGeom>
            <a:solidFill>
              <a:schemeClr val="tx1">
                <a:lumMod val="95000"/>
                <a:lumOff val="5000"/>
              </a:schemeClr>
            </a:solidFill>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46" name="MH_SubTitle_1"/>
            <p:cNvSpPr/>
            <p:nvPr>
              <p:custDataLst>
                <p:tags r:id="rId5"/>
              </p:custDataLst>
            </p:nvPr>
          </p:nvSpPr>
          <p:spPr>
            <a:xfrm>
              <a:off x="1904114"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z="1200">
                  <a:solidFill>
                    <a:prstClr val="white"/>
                  </a:solidFill>
                  <a:latin charset="-122" panose="020b0500000000000000" pitchFamily="34" typeface="思源黑体"/>
                  <a:ea charset="-122" panose="020b0500000000000000" pitchFamily="34" typeface="思源黑体"/>
                </a:rPr>
                <a:t>洗衣店的服务项目有</a:t>
              </a:r>
            </a:p>
          </p:txBody>
        </p:sp>
      </p:grpSp>
      <p:pic>
        <p:nvPicPr>
          <p:cNvPr id="7" name="图片 6"/>
          <p:cNvPicPr>
            <a:picLocks noChangeAspect="1"/>
          </p:cNvPicPr>
          <p:nvPr/>
        </p:nvPicPr>
        <p:blipFill>
          <a:blip r:embed="rId6">
            <a:extLst>
              <a:ext uri="{28A0092B-C50C-407E-A947-70E740481C1C}">
                <a14:useLocalDpi val="0"/>
              </a:ext>
            </a:extLst>
          </a:blip>
          <a:stretch>
            <a:fillRect/>
          </a:stretch>
        </p:blipFill>
        <p:spPr>
          <a:xfrm>
            <a:off x="6796346" y="2332989"/>
            <a:ext cx="4854485" cy="3476215"/>
          </a:xfrm>
          <a:prstGeom prst="rect">
            <a:avLst/>
          </a:prstGeom>
        </p:spPr>
      </p:pic>
      <p:sp>
        <p:nvSpPr>
          <p:cNvPr id="27" name="TextBox 2"/>
          <p:cNvSpPr txBox="1"/>
          <p:nvPr/>
        </p:nvSpPr>
        <p:spPr>
          <a:xfrm>
            <a:off x="7418586" y="3583816"/>
            <a:ext cx="2037944" cy="1066800"/>
          </a:xfrm>
          <a:prstGeom prst="rect">
            <a:avLst/>
          </a:prstGeom>
          <a:noFill/>
        </p:spPr>
        <p:txBody>
          <a:bodyPr rtlCol="0" wrap="square">
            <a:spAutoFit/>
          </a:bodyPr>
          <a:lstStyle/>
          <a:p>
            <a:pPr algn="ctr"/>
            <a:r>
              <a:rPr altLang="en-US" b="1" lang="zh-CN" smtClean="0" spc="600" sz="3200">
                <a:solidFill>
                  <a:schemeClr val="tx1">
                    <a:lumMod val="95000"/>
                    <a:lumOff val="5000"/>
                  </a:schemeClr>
                </a:solidFill>
                <a:effectLst>
                  <a:outerShdw algn="tl" blurRad="38100" dir="2700000" dist="38100">
                    <a:srgbClr val="000000">
                      <a:alpha val="15000"/>
                    </a:srgbClr>
                  </a:outerShdw>
                </a:effectLst>
                <a:latin charset="-122" panose="020b0500000000000000" pitchFamily="34" typeface="思源黑体"/>
                <a:ea charset="-122" panose="020b0500000000000000" pitchFamily="34" typeface="思源黑体"/>
              </a:rPr>
              <a:t>产品</a:t>
            </a:r>
          </a:p>
          <a:p>
            <a:pPr algn="ctr"/>
            <a:r>
              <a:rPr altLang="en-US" b="1" lang="zh-CN" smtClean="0" spc="600" sz="3200">
                <a:solidFill>
                  <a:schemeClr val="tx1">
                    <a:lumMod val="95000"/>
                    <a:lumOff val="5000"/>
                  </a:schemeClr>
                </a:solidFill>
                <a:effectLst>
                  <a:outerShdw algn="tl" blurRad="38100" dir="2700000" dist="38100">
                    <a:srgbClr val="000000">
                      <a:alpha val="15000"/>
                    </a:srgbClr>
                  </a:outerShdw>
                </a:effectLst>
                <a:latin charset="-122" panose="020b0500000000000000" pitchFamily="34" typeface="思源黑体"/>
                <a:ea charset="-122" panose="020b0500000000000000" pitchFamily="34" typeface="思源黑体"/>
              </a:rPr>
              <a:t>服务</a:t>
            </a:r>
          </a:p>
        </p:txBody>
      </p:sp>
      <p:grpSp>
        <p:nvGrpSpPr>
          <p:cNvPr id="18" name="组合 17"/>
          <p:cNvGrpSpPr/>
          <p:nvPr/>
        </p:nvGrpSpPr>
        <p:grpSpPr>
          <a:xfrm>
            <a:off x="834468" y="324501"/>
            <a:ext cx="4798389" cy="579805"/>
            <a:chOff x="834468" y="324501"/>
            <a:chExt cx="4798389" cy="579805"/>
          </a:xfrm>
        </p:grpSpPr>
        <p:sp>
          <p:nvSpPr>
            <p:cNvPr id="19" name="文本框 1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产品或服务</a:t>
              </a:r>
            </a:p>
          </p:txBody>
        </p:sp>
        <p:sp>
          <p:nvSpPr>
            <p:cNvPr id="20" name="文本框 1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220607996"/>
      </p:ext>
    </p:extLst>
  </p:cSld>
  <p:clrMapOvr>
    <a:masterClrMapping/>
  </p:clrMapOvr>
  <p:transition advClick="0" advTm="63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7"/>
                                        </p:tgtEl>
                                        <p:attrNameLst>
                                          <p:attrName>style.visibility</p:attrName>
                                        </p:attrNameLst>
                                      </p:cBhvr>
                                      <p:to>
                                        <p:strVal val="visible"/>
                                      </p:to>
                                    </p:set>
                                    <p:animEffect filter="fade" transition="in">
                                      <p:cBhvr>
                                        <p:cTn dur="1000" id="12"/>
                                        <p:tgtEl>
                                          <p:spTgt spid="27"/>
                                        </p:tgtEl>
                                      </p:cBhvr>
                                    </p:animEffect>
                                    <p:anim calcmode="lin" valueType="num">
                                      <p:cBhvr>
                                        <p:cTn dur="1000" fill="hold" id="13"/>
                                        <p:tgtEl>
                                          <p:spTgt spid="27"/>
                                        </p:tgtEl>
                                        <p:attrNameLst>
                                          <p:attrName>ppt_x</p:attrName>
                                        </p:attrNameLst>
                                      </p:cBhvr>
                                      <p:tavLst>
                                        <p:tav tm="0">
                                          <p:val>
                                            <p:strVal val="#ppt_x"/>
                                          </p:val>
                                        </p:tav>
                                        <p:tav tm="100000">
                                          <p:val>
                                            <p:strVal val="#ppt_x"/>
                                          </p:val>
                                        </p:tav>
                                      </p:tavLst>
                                    </p:anim>
                                    <p:anim calcmode="lin" valueType="num">
                                      <p:cBhvr>
                                        <p:cTn dur="1000" fill="hold" id="14"/>
                                        <p:tgtEl>
                                          <p:spTgt spid="2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id="21" nodeType="withEffect" presetClass="entr" presetID="2" presetSubtype="4">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500" fill="hold" id="23"/>
                                        <p:tgtEl>
                                          <p:spTgt spid="38"/>
                                        </p:tgtEl>
                                        <p:attrNameLst>
                                          <p:attrName>ppt_x</p:attrName>
                                        </p:attrNameLst>
                                      </p:cBhvr>
                                      <p:tavLst>
                                        <p:tav tm="0">
                                          <p:val>
                                            <p:strVal val="#ppt_x"/>
                                          </p:val>
                                        </p:tav>
                                        <p:tav tm="100000">
                                          <p:val>
                                            <p:strVal val="#ppt_x"/>
                                          </p:val>
                                        </p:tav>
                                      </p:tavLst>
                                    </p:anim>
                                    <p:anim calcmode="lin" valueType="num">
                                      <p:cBhvr additive="base">
                                        <p:cTn dur="500" fill="hold" id="24"/>
                                        <p:tgtEl>
                                          <p:spTgt spid="38"/>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additive="base">
                                        <p:cTn dur="500" fill="hold" id="27"/>
                                        <p:tgtEl>
                                          <p:spTgt spid="41"/>
                                        </p:tgtEl>
                                        <p:attrNameLst>
                                          <p:attrName>ppt_x</p:attrName>
                                        </p:attrNameLst>
                                      </p:cBhvr>
                                      <p:tavLst>
                                        <p:tav tm="0">
                                          <p:val>
                                            <p:strVal val="#ppt_x"/>
                                          </p:val>
                                        </p:tav>
                                        <p:tav tm="100000">
                                          <p:val>
                                            <p:strVal val="#ppt_x"/>
                                          </p:val>
                                        </p:tav>
                                      </p:tavLst>
                                    </p:anim>
                                    <p:anim calcmode="lin" valueType="num">
                                      <p:cBhvr additive="base">
                                        <p:cTn dur="500" fill="hold" id="28"/>
                                        <p:tgtEl>
                                          <p:spTgt spid="41"/>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44"/>
                                        </p:tgtEl>
                                        <p:attrNameLst>
                                          <p:attrName>style.visibility</p:attrName>
                                        </p:attrNameLst>
                                      </p:cBhvr>
                                      <p:to>
                                        <p:strVal val="visible"/>
                                      </p:to>
                                    </p:set>
                                    <p:anim calcmode="lin" valueType="num">
                                      <p:cBhvr additive="base">
                                        <p:cTn dur="500" fill="hold" id="31"/>
                                        <p:tgtEl>
                                          <p:spTgt spid="44"/>
                                        </p:tgtEl>
                                        <p:attrNameLst>
                                          <p:attrName>ppt_x</p:attrName>
                                        </p:attrNameLst>
                                      </p:cBhvr>
                                      <p:tavLst>
                                        <p:tav tm="0">
                                          <p:val>
                                            <p:strVal val="#ppt_x"/>
                                          </p:val>
                                        </p:tav>
                                        <p:tav tm="100000">
                                          <p:val>
                                            <p:strVal val="#ppt_x"/>
                                          </p:val>
                                        </p:tav>
                                      </p:tavLst>
                                    </p:anim>
                                    <p:anim calcmode="lin" valueType="num">
                                      <p:cBhvr additive="base">
                                        <p:cTn dur="500" fill="hold" id="32"/>
                                        <p:tgtEl>
                                          <p:spTgt spid="4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22" presetSubtype="8">
                                  <p:stCondLst>
                                    <p:cond delay="0"/>
                                  </p:stCondLst>
                                  <p:childTnLst>
                                    <p:set>
                                      <p:cBhvr>
                                        <p:cTn dur="1" fill="hold" id="35">
                                          <p:stCondLst>
                                            <p:cond delay="0"/>
                                          </p:stCondLst>
                                        </p:cTn>
                                        <p:tgtEl>
                                          <p:spTgt spid="160"/>
                                        </p:tgtEl>
                                        <p:attrNameLst>
                                          <p:attrName>style.visibility</p:attrName>
                                        </p:attrNameLst>
                                      </p:cBhvr>
                                      <p:to>
                                        <p:strVal val="visible"/>
                                      </p:to>
                                    </p:set>
                                    <p:animEffect filter="wipe(left)" transition="in">
                                      <p:cBhvr>
                                        <p:cTn dur="250" id="36"/>
                                        <p:tgtEl>
                                          <p:spTgt spid="160"/>
                                        </p:tgtEl>
                                      </p:cBhvr>
                                    </p:animEffect>
                                  </p:childTnLst>
                                </p:cTn>
                              </p:par>
                            </p:childTnLst>
                          </p:cTn>
                        </p:par>
                        <p:par>
                          <p:cTn fill="hold" id="37" nodeType="afterGroup">
                            <p:stCondLst>
                              <p:cond delay="1750"/>
                            </p:stCondLst>
                            <p:childTnLst>
                              <p:par>
                                <p:cTn fill="hold" grpId="0" id="38" nodeType="afterEffect" presetClass="entr" presetID="22" presetSubtype="8">
                                  <p:stCondLst>
                                    <p:cond delay="0"/>
                                  </p:stCondLst>
                                  <p:childTnLst>
                                    <p:set>
                                      <p:cBhvr>
                                        <p:cTn dur="1" fill="hold" id="39">
                                          <p:stCondLst>
                                            <p:cond delay="0"/>
                                          </p:stCondLst>
                                        </p:cTn>
                                        <p:tgtEl>
                                          <p:spTgt spid="151"/>
                                        </p:tgtEl>
                                        <p:attrNameLst>
                                          <p:attrName>style.visibility</p:attrName>
                                        </p:attrNameLst>
                                      </p:cBhvr>
                                      <p:to>
                                        <p:strVal val="visible"/>
                                      </p:to>
                                    </p:set>
                                    <p:animEffect filter="wipe(left)" transition="in">
                                      <p:cBhvr>
                                        <p:cTn dur="250" id="40"/>
                                        <p:tgtEl>
                                          <p:spTgt spid="151"/>
                                        </p:tgtEl>
                                      </p:cBhvr>
                                    </p:animEffect>
                                  </p:childTnLst>
                                </p:cTn>
                              </p:par>
                            </p:childTnLst>
                          </p:cTn>
                        </p:par>
                        <p:par>
                          <p:cTn fill="hold" id="41" nodeType="afterGroup">
                            <p:stCondLst>
                              <p:cond delay="2000"/>
                            </p:stCondLst>
                            <p:childTnLst>
                              <p:par>
                                <p:cTn fill="hold" grpId="0" id="42" nodeType="afterEffect" presetClass="entr" presetID="22" presetSubtype="8">
                                  <p:stCondLst>
                                    <p:cond delay="0"/>
                                  </p:stCondLst>
                                  <p:childTnLst>
                                    <p:set>
                                      <p:cBhvr>
                                        <p:cTn dur="1" fill="hold" id="43">
                                          <p:stCondLst>
                                            <p:cond delay="0"/>
                                          </p:stCondLst>
                                        </p:cTn>
                                        <p:tgtEl>
                                          <p:spTgt spid="162"/>
                                        </p:tgtEl>
                                        <p:attrNameLst>
                                          <p:attrName>style.visibility</p:attrName>
                                        </p:attrNameLst>
                                      </p:cBhvr>
                                      <p:to>
                                        <p:strVal val="visible"/>
                                      </p:to>
                                    </p:set>
                                    <p:animEffect filter="wipe(left)" transition="in">
                                      <p:cBhvr>
                                        <p:cTn dur="250" id="44"/>
                                        <p:tgtEl>
                                          <p:spTgt spid="1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1"/>
      <p:bldP grpId="0" spid="160"/>
      <p:bldP grpId="0" spid="162"/>
      <p:bldP grpId="0" spid="6"/>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397681" y="1767132"/>
            <a:ext cx="2590382" cy="4044462"/>
            <a:chOff x="1397681" y="1767132"/>
            <a:chExt cx="2590382" cy="4044462"/>
          </a:xfrm>
        </p:grpSpPr>
        <p:sp>
          <p:nvSpPr>
            <p:cNvPr id="23"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fmla="val 5000"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24"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defTabSz="457200">
                <a:defRPr/>
              </a:pPr>
              <a:endParaRPr altLang="en-US" b="1" lang="zh-CN" sz="1600">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28" name="矩形 27">
              <a:extLst>
                <a:ext uri="{FF2B5EF4-FFF2-40B4-BE49-F238E27FC236}">
                  <a16:creationId xmlns:a16="http://schemas.microsoft.com/office/drawing/2014/main" id="{010AB289-870F-4F67-A76A-9053AC71730D}"/>
                </a:ext>
              </a:extLst>
            </p:cNvPr>
            <p:cNvSpPr/>
            <p:nvPr/>
          </p:nvSpPr>
          <p:spPr>
            <a:xfrm>
              <a:off x="1870503" y="5124714"/>
              <a:ext cx="1655234" cy="384048"/>
            </a:xfrm>
            <a:prstGeom prst="rect">
              <a:avLst/>
            </a:prstGeom>
          </p:spPr>
          <p:txBody>
            <a:bodyPr wrap="square">
              <a:spAutoFit/>
              <a:scene3d>
                <a:camera prst="orthographicFront"/>
                <a:lightRig dir="t" rig="threePt"/>
              </a:scene3d>
              <a:sp3d contourW="12700"/>
            </a:bodyPr>
            <a:lstStyle/>
            <a:p>
              <a:pPr algn="ctr" defTabSz="457200">
                <a:lnSpc>
                  <a:spcPct val="120000"/>
                </a:lnSpc>
                <a:defRPr/>
              </a:pPr>
              <a:r>
                <a:rPr altLang="en-US" b="1" lang="zh-CN" sz="1600">
                  <a:solidFill>
                    <a:srgbClr val="FFFFFF"/>
                  </a:solidFill>
                  <a:latin typeface="Arial"/>
                  <a:ea charset="-122" panose="020b0500000000000000" pitchFamily="34" typeface="思源黑体"/>
                </a:rPr>
                <a:t>标题文字添加</a:t>
              </a:r>
            </a:p>
          </p:txBody>
        </p:sp>
        <p:sp>
          <p:nvSpPr>
            <p:cNvPr id="32" name="矩形 31">
              <a:extLst>
                <a:ext uri="{FF2B5EF4-FFF2-40B4-BE49-F238E27FC236}">
                  <a16:creationId xmlns:a16="http://schemas.microsoft.com/office/drawing/2014/main" id="{B17E00F0-CCFA-4561-BF52-53209D8567C9}"/>
                </a:ext>
              </a:extLst>
            </p:cNvPr>
            <p:cNvSpPr/>
            <p:nvPr/>
          </p:nvSpPr>
          <p:spPr>
            <a:xfrm>
              <a:off x="1521929" y="3097427"/>
              <a:ext cx="2331583" cy="1691640"/>
            </a:xfrm>
            <a:prstGeom prst="rect">
              <a:avLst/>
            </a:prstGeom>
            <a:noFill/>
          </p:spPr>
          <p:txBody>
            <a:bodyPr rtlCol="0" wrap="square">
              <a:spAutoFit/>
              <a:scene3d>
                <a:camera prst="orthographicFront"/>
                <a:lightRig dir="t" rig="threePt"/>
              </a:scene3d>
              <a:sp3d contourW="12700"/>
            </a:bodyPr>
            <a:lstStyle/>
            <a:p>
              <a:pPr algn="ctr" defTabSz="457200">
                <a:lnSpc>
                  <a:spcPct val="150000"/>
                </a:lnSpc>
              </a:pPr>
              <a:r>
                <a:rPr altLang="en-US" lang="zh-CN" sz="1400">
                  <a:solidFill>
                    <a:prstClr val="black"/>
                  </a:solidFill>
                  <a:latin charset="-122" panose="020b0500000000000000" pitchFamily="34" typeface="思源黑体"/>
                  <a:ea charset="-122" panose="020b0500000000000000" pitchFamily="34" typeface="思源黑体"/>
                </a:rPr>
                <a:t>单击文本框输入详细信息加以描述或者复制文本粘贴单击或者粘贴单击文本框输入详细信息加以描述或者复制文本粘贴</a:t>
              </a:r>
            </a:p>
          </p:txBody>
        </p:sp>
        <p:sp>
          <p:nvSpPr>
            <p:cNvPr id="33" name="椭圆 32">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r>
                <a:rPr altLang="zh-CN" b="1" lang="en-US" sz="2800">
                  <a:solidFill>
                    <a:prstClr val="white"/>
                  </a:solidFill>
                </a:rPr>
                <a:t>1</a:t>
              </a:r>
            </a:p>
          </p:txBody>
        </p:sp>
      </p:grpSp>
      <p:grpSp>
        <p:nvGrpSpPr>
          <p:cNvPr id="37" name="组合 36"/>
          <p:cNvGrpSpPr/>
          <p:nvPr/>
        </p:nvGrpSpPr>
        <p:grpSpPr>
          <a:xfrm>
            <a:off x="4815322" y="1767132"/>
            <a:ext cx="2590382" cy="4044462"/>
            <a:chOff x="1397681" y="1767132"/>
            <a:chExt cx="2590382" cy="4044462"/>
          </a:xfrm>
        </p:grpSpPr>
        <p:sp>
          <p:nvSpPr>
            <p:cNvPr id="38"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fmla="val 5000"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39"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defTabSz="457200">
                <a:defRPr/>
              </a:pPr>
              <a:endParaRPr altLang="en-US" b="1" lang="zh-CN" sz="1600">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40" name="矩形 39">
              <a:extLst>
                <a:ext uri="{FF2B5EF4-FFF2-40B4-BE49-F238E27FC236}">
                  <a16:creationId xmlns:a16="http://schemas.microsoft.com/office/drawing/2014/main" id="{010AB289-870F-4F67-A76A-9053AC71730D}"/>
                </a:ext>
              </a:extLst>
            </p:cNvPr>
            <p:cNvSpPr/>
            <p:nvPr/>
          </p:nvSpPr>
          <p:spPr>
            <a:xfrm>
              <a:off x="1870503" y="5124714"/>
              <a:ext cx="1655234" cy="384048"/>
            </a:xfrm>
            <a:prstGeom prst="rect">
              <a:avLst/>
            </a:prstGeom>
          </p:spPr>
          <p:txBody>
            <a:bodyPr wrap="square">
              <a:spAutoFit/>
              <a:scene3d>
                <a:camera prst="orthographicFront"/>
                <a:lightRig dir="t" rig="threePt"/>
              </a:scene3d>
              <a:sp3d contourW="12700"/>
            </a:bodyPr>
            <a:lstStyle/>
            <a:p>
              <a:pPr algn="ctr" defTabSz="457200">
                <a:lnSpc>
                  <a:spcPct val="120000"/>
                </a:lnSpc>
                <a:defRPr/>
              </a:pPr>
              <a:r>
                <a:rPr altLang="en-US" b="1" lang="zh-CN" sz="1600">
                  <a:solidFill>
                    <a:srgbClr val="FFFFFF"/>
                  </a:solidFill>
                  <a:latin typeface="Arial"/>
                  <a:ea charset="-122" panose="020b0500000000000000" pitchFamily="34" typeface="思源黑体"/>
                </a:rPr>
                <a:t>标题文字添加</a:t>
              </a:r>
            </a:p>
          </p:txBody>
        </p:sp>
        <p:sp>
          <p:nvSpPr>
            <p:cNvPr id="41" name="矩形 40">
              <a:extLst>
                <a:ext uri="{FF2B5EF4-FFF2-40B4-BE49-F238E27FC236}">
                  <a16:creationId xmlns:a16="http://schemas.microsoft.com/office/drawing/2014/main" id="{B17E00F0-CCFA-4561-BF52-53209D8567C9}"/>
                </a:ext>
              </a:extLst>
            </p:cNvPr>
            <p:cNvSpPr/>
            <p:nvPr/>
          </p:nvSpPr>
          <p:spPr>
            <a:xfrm>
              <a:off x="1521929" y="3097427"/>
              <a:ext cx="2331583" cy="1691640"/>
            </a:xfrm>
            <a:prstGeom prst="rect">
              <a:avLst/>
            </a:prstGeom>
            <a:noFill/>
          </p:spPr>
          <p:txBody>
            <a:bodyPr rtlCol="0" wrap="square">
              <a:spAutoFit/>
              <a:scene3d>
                <a:camera prst="orthographicFront"/>
                <a:lightRig dir="t" rig="threePt"/>
              </a:scene3d>
              <a:sp3d contourW="12700"/>
            </a:bodyPr>
            <a:lstStyle/>
            <a:p>
              <a:pPr algn="ctr" defTabSz="457200">
                <a:lnSpc>
                  <a:spcPct val="150000"/>
                </a:lnSpc>
              </a:pPr>
              <a:r>
                <a:rPr altLang="en-US" lang="zh-CN" sz="1400">
                  <a:solidFill>
                    <a:prstClr val="black"/>
                  </a:solidFill>
                  <a:latin charset="-122" panose="020b0500000000000000" pitchFamily="34" typeface="思源黑体"/>
                  <a:ea charset="-122" panose="020b0500000000000000" pitchFamily="34" typeface="思源黑体"/>
                </a:rPr>
                <a:t>单击文本框输入详细信息加以描述或者复制文本粘贴单击或者粘贴单击文本框输入详细信息加以描述或者复制文本粘贴</a:t>
              </a:r>
            </a:p>
          </p:txBody>
        </p:sp>
        <p:sp>
          <p:nvSpPr>
            <p:cNvPr id="42" name="椭圆 41">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r>
                <a:rPr altLang="zh-CN" b="1" lang="en-US" smtClean="0" sz="2800">
                  <a:solidFill>
                    <a:prstClr val="white"/>
                  </a:solidFill>
                </a:rPr>
                <a:t>2</a:t>
              </a:r>
            </a:p>
          </p:txBody>
        </p:sp>
      </p:grpSp>
      <p:grpSp>
        <p:nvGrpSpPr>
          <p:cNvPr id="43" name="组合 42"/>
          <p:cNvGrpSpPr/>
          <p:nvPr/>
        </p:nvGrpSpPr>
        <p:grpSpPr>
          <a:xfrm>
            <a:off x="8232963" y="1767132"/>
            <a:ext cx="2590382" cy="4044462"/>
            <a:chOff x="1397681" y="1767132"/>
            <a:chExt cx="2590382" cy="4044462"/>
          </a:xfrm>
        </p:grpSpPr>
        <p:sp>
          <p:nvSpPr>
            <p:cNvPr id="44"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fmla="val 5000" name="adj"/>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45"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defTabSz="457200">
                <a:defRPr/>
              </a:pPr>
              <a:endParaRPr altLang="en-US" b="1" lang="zh-CN" sz="1600">
                <a:solidFill>
                  <a:srgbClr val="000000">
                    <a:lumMod val="75000"/>
                    <a:lumOff val="25000"/>
                  </a:srgbClr>
                </a:solidFill>
                <a:latin charset="-122" panose="020b0500000000000000" pitchFamily="34" typeface="思源黑体"/>
                <a:ea charset="-122" panose="020b0500000000000000" pitchFamily="34" typeface="思源黑体"/>
              </a:endParaRPr>
            </a:p>
          </p:txBody>
        </p:sp>
        <p:sp>
          <p:nvSpPr>
            <p:cNvPr id="46" name="矩形 45">
              <a:extLst>
                <a:ext uri="{FF2B5EF4-FFF2-40B4-BE49-F238E27FC236}">
                  <a16:creationId xmlns:a16="http://schemas.microsoft.com/office/drawing/2014/main" id="{010AB289-870F-4F67-A76A-9053AC71730D}"/>
                </a:ext>
              </a:extLst>
            </p:cNvPr>
            <p:cNvSpPr/>
            <p:nvPr/>
          </p:nvSpPr>
          <p:spPr>
            <a:xfrm>
              <a:off x="1870503" y="5124714"/>
              <a:ext cx="1655234" cy="384048"/>
            </a:xfrm>
            <a:prstGeom prst="rect">
              <a:avLst/>
            </a:prstGeom>
          </p:spPr>
          <p:txBody>
            <a:bodyPr wrap="square">
              <a:spAutoFit/>
              <a:scene3d>
                <a:camera prst="orthographicFront"/>
                <a:lightRig dir="t" rig="threePt"/>
              </a:scene3d>
              <a:sp3d contourW="12700"/>
            </a:bodyPr>
            <a:lstStyle/>
            <a:p>
              <a:pPr algn="ctr" defTabSz="457200">
                <a:lnSpc>
                  <a:spcPct val="120000"/>
                </a:lnSpc>
                <a:defRPr/>
              </a:pPr>
              <a:r>
                <a:rPr altLang="en-US" b="1" lang="zh-CN" sz="1600">
                  <a:solidFill>
                    <a:srgbClr val="FFFFFF"/>
                  </a:solidFill>
                  <a:latin typeface="Arial"/>
                  <a:ea charset="-122" panose="020b0500000000000000" pitchFamily="34" typeface="思源黑体"/>
                </a:rPr>
                <a:t>标题文字添加</a:t>
              </a:r>
            </a:p>
          </p:txBody>
        </p:sp>
        <p:sp>
          <p:nvSpPr>
            <p:cNvPr id="47" name="矩形 46">
              <a:extLst>
                <a:ext uri="{FF2B5EF4-FFF2-40B4-BE49-F238E27FC236}">
                  <a16:creationId xmlns:a16="http://schemas.microsoft.com/office/drawing/2014/main" id="{B17E00F0-CCFA-4561-BF52-53209D8567C9}"/>
                </a:ext>
              </a:extLst>
            </p:cNvPr>
            <p:cNvSpPr/>
            <p:nvPr/>
          </p:nvSpPr>
          <p:spPr>
            <a:xfrm>
              <a:off x="1521929" y="3097427"/>
              <a:ext cx="2331583" cy="1691640"/>
            </a:xfrm>
            <a:prstGeom prst="rect">
              <a:avLst/>
            </a:prstGeom>
            <a:noFill/>
          </p:spPr>
          <p:txBody>
            <a:bodyPr rtlCol="0" wrap="square">
              <a:spAutoFit/>
              <a:scene3d>
                <a:camera prst="orthographicFront"/>
                <a:lightRig dir="t" rig="threePt"/>
              </a:scene3d>
              <a:sp3d contourW="12700"/>
            </a:bodyPr>
            <a:lstStyle/>
            <a:p>
              <a:pPr algn="ctr" defTabSz="457200">
                <a:lnSpc>
                  <a:spcPct val="150000"/>
                </a:lnSpc>
              </a:pPr>
              <a:r>
                <a:rPr altLang="en-US" lang="zh-CN" sz="1400">
                  <a:solidFill>
                    <a:prstClr val="black"/>
                  </a:solidFill>
                  <a:latin charset="-122" panose="020b0500000000000000" pitchFamily="34" typeface="思源黑体"/>
                  <a:ea charset="-122" panose="020b0500000000000000" pitchFamily="34" typeface="思源黑体"/>
                </a:rPr>
                <a:t>单击文本框输入详细信息加以描述或者复制文本粘贴单击或者粘贴单击文本框输入详细信息加以描述或者复制文本粘贴</a:t>
              </a:r>
            </a:p>
          </p:txBody>
        </p:sp>
        <p:sp>
          <p:nvSpPr>
            <p:cNvPr id="48" name="椭圆 47">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r>
                <a:rPr altLang="zh-CN" b="1" lang="en-US" smtClean="0" sz="2800">
                  <a:solidFill>
                    <a:prstClr val="white"/>
                  </a:solidFill>
                </a:rPr>
                <a:t>3</a:t>
              </a:r>
            </a:p>
          </p:txBody>
        </p:sp>
      </p:grpSp>
      <p:grpSp>
        <p:nvGrpSpPr>
          <p:cNvPr id="21" name="组合 20"/>
          <p:cNvGrpSpPr/>
          <p:nvPr/>
        </p:nvGrpSpPr>
        <p:grpSpPr>
          <a:xfrm>
            <a:off x="834468" y="324501"/>
            <a:ext cx="4798389" cy="579805"/>
            <a:chOff x="834468" y="324501"/>
            <a:chExt cx="4798389" cy="579805"/>
          </a:xfrm>
        </p:grpSpPr>
        <p:sp>
          <p:nvSpPr>
            <p:cNvPr id="22" name="文本框 21">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项目必要性</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383593605"/>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ppt_x"/>
                                          </p:val>
                                        </p:tav>
                                        <p:tav tm="100000">
                                          <p:val>
                                            <p:strVal val="#ppt_x"/>
                                          </p:val>
                                        </p:tav>
                                      </p:tavLst>
                                    </p:anim>
                                    <p:anim calcmode="lin" valueType="num">
                                      <p:cBhvr additive="base">
                                        <p:cTn dur="500" fill="hold" id="8"/>
                                        <p:tgtEl>
                                          <p:spTgt spid="3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additive="base">
                                        <p:cTn dur="500" fill="hold" id="12"/>
                                        <p:tgtEl>
                                          <p:spTgt spid="37"/>
                                        </p:tgtEl>
                                        <p:attrNameLst>
                                          <p:attrName>ppt_x</p:attrName>
                                        </p:attrNameLst>
                                      </p:cBhvr>
                                      <p:tavLst>
                                        <p:tav tm="0">
                                          <p:val>
                                            <p:strVal val="#ppt_x"/>
                                          </p:val>
                                        </p:tav>
                                        <p:tav tm="100000">
                                          <p:val>
                                            <p:strVal val="#ppt_x"/>
                                          </p:val>
                                        </p:tav>
                                      </p:tavLst>
                                    </p:anim>
                                    <p:anim calcmode="lin" valueType="num">
                                      <p:cBhvr additive="base">
                                        <p:cTn dur="500" fill="hold" id="13"/>
                                        <p:tgtEl>
                                          <p:spTgt spid="3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ppt_x"/>
                                          </p:val>
                                        </p:tav>
                                        <p:tav tm="100000">
                                          <p:val>
                                            <p:strVal val="#ppt_x"/>
                                          </p:val>
                                        </p:tav>
                                      </p:tavLst>
                                    </p:anim>
                                    <p:anim calcmode="lin" valueType="num">
                                      <p:cBhvr additive="base">
                                        <p:cTn dur="500" fill="hold" id="18"/>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Group 11"/>
          <p:cNvGraphicFramePr/>
          <p:nvPr>
            <p:extLst>
              <p:ext uri="{D42A27DB-BD31-4B8C-83A1-F6EECF244321}">
                <p14:modId val="1148912128"/>
              </p:ext>
            </p:extLst>
          </p:nvPr>
        </p:nvGraphicFramePr>
        <p:xfrm>
          <a:off x="6010571" y="2000042"/>
          <a:ext cx="5213466" cy="3603998"/>
        </p:xfrm>
        <a:graphic>
          <a:graphicData uri="http://schemas.openxmlformats.org/drawingml/2006/table">
            <a:tbl>
              <a:tblPr/>
              <a:tblGrid>
                <a:gridCol w="3070591">
                  <a:extLst>
                    <a:ext uri="{9D8B030D-6E8A-4147-A177-3AD203B41FA5}">
                      <a16:colId xmlns:a16="http://schemas.microsoft.com/office/drawing/2014/main" val="3107991701"/>
                    </a:ext>
                  </a:extLst>
                </a:gridCol>
                <a:gridCol w="2142875">
                  <a:extLst>
                    <a:ext uri="{9D8B030D-6E8A-4147-A177-3AD203B41FA5}">
                      <a16:colId xmlns:a16="http://schemas.microsoft.com/office/drawing/2014/main" val="1383047554"/>
                    </a:ext>
                  </a:extLst>
                </a:gridCol>
              </a:tblGrid>
              <a:tr h="600372">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本部门提出</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不是</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2289768254"/>
                  </a:ext>
                </a:extLst>
              </a:tr>
              <a:tr h="600372">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根据公司的业务规划</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是</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557192259"/>
                  </a:ext>
                </a:extLst>
              </a:tr>
              <a:tr h="602138">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根据集团公司的要求</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是</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3242715333"/>
                  </a:ext>
                </a:extLst>
              </a:tr>
              <a:tr h="600372">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根据其他业务部门提出的业务需求</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不是</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3334859301"/>
                  </a:ext>
                </a:extLst>
              </a:tr>
              <a:tr h="600372">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根据行政主管的要求</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是</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2860272984"/>
                  </a:ext>
                </a:extLst>
              </a:tr>
              <a:tr h="600372">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其他</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rPr>
                        <a:t>数据业务开展的实际需要</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435519727"/>
                  </a:ext>
                </a:extLst>
              </a:tr>
            </a:tbl>
          </a:graphicData>
        </a:graphic>
      </p:graphicFrame>
      <p:grpSp>
        <p:nvGrpSpPr>
          <p:cNvPr id="11" name="组合 10">
            <a:extLst>
              <a:ext uri="{FF2B5EF4-FFF2-40B4-BE49-F238E27FC236}">
                <a16:creationId xmlns:a16="http://schemas.microsoft.com/office/drawing/2014/main" id="{B7AA5968-7762-4759-9A21-3EFB454BC767}"/>
              </a:ext>
            </a:extLst>
          </p:cNvPr>
          <p:cNvGrpSpPr/>
          <p:nvPr/>
        </p:nvGrpSpPr>
        <p:grpSpPr>
          <a:xfrm>
            <a:off x="1319431" y="1901864"/>
            <a:ext cx="3623276" cy="1131971"/>
            <a:chOff x="5994401" y="1901864"/>
            <a:chExt cx="3623276" cy="1131971"/>
          </a:xfrm>
        </p:grpSpPr>
        <p:sp>
          <p:nvSpPr>
            <p:cNvPr id="12"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algn="ctr" cap="flat" cmpd="sng" w="12700">
              <a:noFill/>
              <a:prstDash val="solid"/>
              <a:miter lim="800000"/>
            </a:ln>
            <a:effectLst/>
          </p:spPr>
          <p:txBody>
            <a:bodyPr anchor="ctr"/>
            <a:lstStyle/>
            <a:p>
              <a:pPr algn="ctr">
                <a:defRPr/>
              </a:pPr>
              <a:r>
                <a:rPr altLang="zh-CN" lang="en-US" smtClean="0" sz="1400">
                  <a:solidFill>
                    <a:prstClr val="white"/>
                  </a:solidFill>
                </a:rPr>
                <a:t>01</a:t>
              </a:r>
            </a:p>
          </p:txBody>
        </p:sp>
        <p:sp>
          <p:nvSpPr>
            <p:cNvPr id="13"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algn="ctr" cap="flat" cmpd="sng" w="12700">
              <a:noFill/>
              <a:prstDash val="solid"/>
              <a:miter lim="800000"/>
            </a:ln>
            <a:effectLst/>
          </p:spPr>
          <p:txBody>
            <a:bodyPr anchor="ctr"/>
            <a:lstStyle/>
            <a:p>
              <a:pPr algn="ctr" defTabSz="457200"/>
              <a:endParaRPr>
                <a:solidFill>
                  <a:prstClr val="black"/>
                </a:solidFill>
              </a:endParaRPr>
            </a:p>
          </p:txBody>
        </p:sp>
        <p:sp>
          <p:nvSpPr>
            <p:cNvPr id="14" name="文本框 13">
              <a:extLst>
                <a:ext uri="{FF2B5EF4-FFF2-40B4-BE49-F238E27FC236}">
                  <a16:creationId xmlns:a16="http://schemas.microsoft.com/office/drawing/2014/main" id="{F7EC7173-8754-478C-AD2B-0A18743D24F7}"/>
                </a:ext>
              </a:extLst>
            </p:cNvPr>
            <p:cNvSpPr txBox="1"/>
            <p:nvPr/>
          </p:nvSpPr>
          <p:spPr>
            <a:xfrm>
              <a:off x="5994401" y="2295171"/>
              <a:ext cx="3623276" cy="731520"/>
            </a:xfrm>
            <a:prstGeom prst="rect">
              <a:avLst/>
            </a:prstGeom>
            <a:noFill/>
          </p:spPr>
          <p:txBody>
            <a:bodyPr rtlCol="0" wrap="square">
              <a:spAutoFit/>
            </a:bodyPr>
            <a:lstStyle/>
            <a:p>
              <a:pPr defTabSz="457200"/>
              <a:r>
                <a:rPr altLang="en-US" lang="zh-CN" sz="1400">
                  <a:solidFill>
                    <a:schemeClr val="tx1">
                      <a:lumMod val="85000"/>
                      <a:lumOff val="15000"/>
                    </a:schemeClr>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单击文本框输入详细信息加以描述或者复制文本粘贴单击文本框输入详细信息加以描述或者复制文本粘贴；</a:t>
              </a:r>
            </a:p>
          </p:txBody>
        </p:sp>
        <p:sp>
          <p:nvSpPr>
            <p:cNvPr id="15" name="文本框 14">
              <a:extLst>
                <a:ext uri="{FF2B5EF4-FFF2-40B4-BE49-F238E27FC236}">
                  <a16:creationId xmlns:a16="http://schemas.microsoft.com/office/drawing/2014/main" id="{A3DB799A-6EE1-4F8D-8CAD-4A21BCF447B8}"/>
                </a:ext>
              </a:extLst>
            </p:cNvPr>
            <p:cNvSpPr txBox="1"/>
            <p:nvPr/>
          </p:nvSpPr>
          <p:spPr>
            <a:xfrm>
              <a:off x="6947326" y="1901864"/>
              <a:ext cx="1982832" cy="457200"/>
            </a:xfrm>
            <a:prstGeom prst="rect">
              <a:avLst/>
            </a:prstGeom>
            <a:noFill/>
          </p:spPr>
          <p:txBody>
            <a:bodyPr rtlCol="0" wrap="square">
              <a:spAutoFit/>
            </a:bodyPr>
            <a:lstStyle/>
            <a:p>
              <a:pPr defTabSz="457200">
                <a:lnSpc>
                  <a:spcPct val="150000"/>
                </a:lnSpc>
              </a:pPr>
              <a:r>
                <a:rPr altLang="en-US" b="1" lang="zh-CN" sz="1600">
                  <a:solidFill>
                    <a:prstClr val="black"/>
                  </a:solidFill>
                  <a:latin charset="-122" panose="020b0500000000000000" pitchFamily="34" typeface="思源黑体"/>
                  <a:ea charset="-122" panose="020b0500000000000000" pitchFamily="34" typeface="思源黑体"/>
                </a:rPr>
                <a:t>请添加标题文字</a:t>
              </a:r>
            </a:p>
          </p:txBody>
        </p:sp>
      </p:grpSp>
      <p:grpSp>
        <p:nvGrpSpPr>
          <p:cNvPr id="26" name="组合 25">
            <a:extLst>
              <a:ext uri="{FF2B5EF4-FFF2-40B4-BE49-F238E27FC236}">
                <a16:creationId xmlns:a16="http://schemas.microsoft.com/office/drawing/2014/main" id="{B7AA5968-7762-4759-9A21-3EFB454BC767}"/>
              </a:ext>
            </a:extLst>
          </p:cNvPr>
          <p:cNvGrpSpPr/>
          <p:nvPr/>
        </p:nvGrpSpPr>
        <p:grpSpPr>
          <a:xfrm>
            <a:off x="1319431" y="3186967"/>
            <a:ext cx="3623276" cy="1131971"/>
            <a:chOff x="5994401" y="1901864"/>
            <a:chExt cx="3623276" cy="1131971"/>
          </a:xfrm>
        </p:grpSpPr>
        <p:sp>
          <p:nvSpPr>
            <p:cNvPr id="27"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algn="ctr" cap="flat" cmpd="sng" w="12700">
              <a:noFill/>
              <a:prstDash val="solid"/>
              <a:miter lim="800000"/>
            </a:ln>
            <a:effectLst/>
          </p:spPr>
          <p:txBody>
            <a:bodyPr anchor="ctr"/>
            <a:lstStyle/>
            <a:p>
              <a:pPr algn="ctr">
                <a:defRPr/>
              </a:pPr>
              <a:r>
                <a:rPr altLang="zh-CN" lang="en-US" smtClean="0" sz="1400">
                  <a:solidFill>
                    <a:prstClr val="white"/>
                  </a:solidFill>
                </a:rPr>
                <a:t>02</a:t>
              </a:r>
            </a:p>
          </p:txBody>
        </p:sp>
        <p:sp>
          <p:nvSpPr>
            <p:cNvPr id="28"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algn="ctr" cap="flat" cmpd="sng" w="12700">
              <a:noFill/>
              <a:prstDash val="solid"/>
              <a:miter lim="800000"/>
            </a:ln>
            <a:effectLst/>
          </p:spPr>
          <p:txBody>
            <a:bodyPr anchor="ctr"/>
            <a:lstStyle/>
            <a:p>
              <a:pPr algn="ctr" defTabSz="457200"/>
              <a:endParaRPr>
                <a:solidFill>
                  <a:prstClr val="black"/>
                </a:solidFill>
              </a:endParaRPr>
            </a:p>
          </p:txBody>
        </p:sp>
        <p:sp>
          <p:nvSpPr>
            <p:cNvPr id="29" name="文本框 28">
              <a:extLst>
                <a:ext uri="{FF2B5EF4-FFF2-40B4-BE49-F238E27FC236}">
                  <a16:creationId xmlns:a16="http://schemas.microsoft.com/office/drawing/2014/main" id="{F7EC7173-8754-478C-AD2B-0A18743D24F7}"/>
                </a:ext>
              </a:extLst>
            </p:cNvPr>
            <p:cNvSpPr txBox="1"/>
            <p:nvPr/>
          </p:nvSpPr>
          <p:spPr>
            <a:xfrm>
              <a:off x="5994401" y="2295170"/>
              <a:ext cx="3623276" cy="731520"/>
            </a:xfrm>
            <a:prstGeom prst="rect">
              <a:avLst/>
            </a:prstGeom>
            <a:noFill/>
          </p:spPr>
          <p:txBody>
            <a:bodyPr rtlCol="0" wrap="square">
              <a:spAutoFit/>
            </a:bodyPr>
            <a:lstStyle/>
            <a:p>
              <a:pPr defTabSz="457200"/>
              <a:r>
                <a:rPr altLang="en-US" lang="zh-CN" sz="1400">
                  <a:solidFill>
                    <a:schemeClr val="tx1">
                      <a:lumMod val="85000"/>
                      <a:lumOff val="15000"/>
                    </a:schemeClr>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单击文本框输入详细信息加以描述或者复制文本粘贴单击文本框输入详细信息加以描述或者复制文本粘贴；</a:t>
              </a:r>
            </a:p>
          </p:txBody>
        </p:sp>
        <p:sp>
          <p:nvSpPr>
            <p:cNvPr id="30" name="文本框 29">
              <a:extLst>
                <a:ext uri="{FF2B5EF4-FFF2-40B4-BE49-F238E27FC236}">
                  <a16:creationId xmlns:a16="http://schemas.microsoft.com/office/drawing/2014/main" id="{A3DB799A-6EE1-4F8D-8CAD-4A21BCF447B8}"/>
                </a:ext>
              </a:extLst>
            </p:cNvPr>
            <p:cNvSpPr txBox="1"/>
            <p:nvPr/>
          </p:nvSpPr>
          <p:spPr>
            <a:xfrm>
              <a:off x="6947326" y="1901864"/>
              <a:ext cx="1982832" cy="457200"/>
            </a:xfrm>
            <a:prstGeom prst="rect">
              <a:avLst/>
            </a:prstGeom>
            <a:noFill/>
          </p:spPr>
          <p:txBody>
            <a:bodyPr rtlCol="0" wrap="square">
              <a:spAutoFit/>
            </a:bodyPr>
            <a:lstStyle/>
            <a:p>
              <a:pPr defTabSz="457200">
                <a:lnSpc>
                  <a:spcPct val="150000"/>
                </a:lnSpc>
              </a:pPr>
              <a:r>
                <a:rPr altLang="en-US" b="1" lang="zh-CN" sz="1600">
                  <a:solidFill>
                    <a:prstClr val="black"/>
                  </a:solidFill>
                  <a:latin charset="-122" panose="020b0500000000000000" pitchFamily="34" typeface="思源黑体"/>
                  <a:ea charset="-122" panose="020b0500000000000000" pitchFamily="34" typeface="思源黑体"/>
                </a:rPr>
                <a:t>请添加标题文字</a:t>
              </a:r>
            </a:p>
          </p:txBody>
        </p:sp>
      </p:grpSp>
      <p:grpSp>
        <p:nvGrpSpPr>
          <p:cNvPr id="31" name="组合 30">
            <a:extLst>
              <a:ext uri="{FF2B5EF4-FFF2-40B4-BE49-F238E27FC236}">
                <a16:creationId xmlns:a16="http://schemas.microsoft.com/office/drawing/2014/main" id="{B7AA5968-7762-4759-9A21-3EFB454BC767}"/>
              </a:ext>
            </a:extLst>
          </p:cNvPr>
          <p:cNvGrpSpPr/>
          <p:nvPr/>
        </p:nvGrpSpPr>
        <p:grpSpPr>
          <a:xfrm>
            <a:off x="1319431" y="4472070"/>
            <a:ext cx="3623276" cy="1131971"/>
            <a:chOff x="5994401" y="1901864"/>
            <a:chExt cx="3623276" cy="1131971"/>
          </a:xfrm>
        </p:grpSpPr>
        <p:sp>
          <p:nvSpPr>
            <p:cNvPr id="32"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algn="ctr" cap="flat" cmpd="sng" w="12700">
              <a:noFill/>
              <a:prstDash val="solid"/>
              <a:miter lim="800000"/>
            </a:ln>
            <a:effectLst/>
          </p:spPr>
          <p:txBody>
            <a:bodyPr anchor="ctr"/>
            <a:lstStyle/>
            <a:p>
              <a:pPr algn="ctr">
                <a:defRPr/>
              </a:pPr>
              <a:r>
                <a:rPr altLang="zh-CN" lang="en-US" smtClean="0" sz="1400">
                  <a:solidFill>
                    <a:prstClr val="white"/>
                  </a:solidFill>
                </a:rPr>
                <a:t>03</a:t>
              </a:r>
            </a:p>
          </p:txBody>
        </p:sp>
        <p:sp>
          <p:nvSpPr>
            <p:cNvPr id="33"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algn="ctr" cap="flat" cmpd="sng" w="12700">
              <a:noFill/>
              <a:prstDash val="solid"/>
              <a:miter lim="800000"/>
            </a:ln>
            <a:effectLst/>
          </p:spPr>
          <p:txBody>
            <a:bodyPr anchor="ctr"/>
            <a:lstStyle/>
            <a:p>
              <a:pPr algn="ctr" defTabSz="457200"/>
              <a:endParaRPr>
                <a:solidFill>
                  <a:prstClr val="black"/>
                </a:solidFill>
              </a:endParaRPr>
            </a:p>
          </p:txBody>
        </p:sp>
        <p:sp>
          <p:nvSpPr>
            <p:cNvPr id="34" name="文本框 33">
              <a:extLst>
                <a:ext uri="{FF2B5EF4-FFF2-40B4-BE49-F238E27FC236}">
                  <a16:creationId xmlns:a16="http://schemas.microsoft.com/office/drawing/2014/main" id="{F7EC7173-8754-478C-AD2B-0A18743D24F7}"/>
                </a:ext>
              </a:extLst>
            </p:cNvPr>
            <p:cNvSpPr txBox="1"/>
            <p:nvPr/>
          </p:nvSpPr>
          <p:spPr>
            <a:xfrm>
              <a:off x="5994401" y="2295170"/>
              <a:ext cx="3623276" cy="731520"/>
            </a:xfrm>
            <a:prstGeom prst="rect">
              <a:avLst/>
            </a:prstGeom>
            <a:noFill/>
          </p:spPr>
          <p:txBody>
            <a:bodyPr rtlCol="0" wrap="square">
              <a:spAutoFit/>
            </a:bodyPr>
            <a:lstStyle/>
            <a:p>
              <a:pPr defTabSz="457200"/>
              <a:r>
                <a:rPr altLang="en-US" lang="zh-CN" sz="1400">
                  <a:solidFill>
                    <a:schemeClr val="tx1">
                      <a:lumMod val="85000"/>
                      <a:lumOff val="15000"/>
                    </a:schemeClr>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单击文本框输入详细信息加以描述或者复制文本粘贴单击文本框输入详细信息加以描述或者复制文本粘贴；</a:t>
              </a:r>
            </a:p>
          </p:txBody>
        </p:sp>
        <p:sp>
          <p:nvSpPr>
            <p:cNvPr id="35" name="文本框 34">
              <a:extLst>
                <a:ext uri="{FF2B5EF4-FFF2-40B4-BE49-F238E27FC236}">
                  <a16:creationId xmlns:a16="http://schemas.microsoft.com/office/drawing/2014/main" id="{A3DB799A-6EE1-4F8D-8CAD-4A21BCF447B8}"/>
                </a:ext>
              </a:extLst>
            </p:cNvPr>
            <p:cNvSpPr txBox="1"/>
            <p:nvPr/>
          </p:nvSpPr>
          <p:spPr>
            <a:xfrm>
              <a:off x="6947326" y="1901864"/>
              <a:ext cx="1982832" cy="457200"/>
            </a:xfrm>
            <a:prstGeom prst="rect">
              <a:avLst/>
            </a:prstGeom>
            <a:noFill/>
          </p:spPr>
          <p:txBody>
            <a:bodyPr rtlCol="0" wrap="square">
              <a:spAutoFit/>
            </a:bodyPr>
            <a:lstStyle/>
            <a:p>
              <a:pPr defTabSz="457200">
                <a:lnSpc>
                  <a:spcPct val="150000"/>
                </a:lnSpc>
              </a:pPr>
              <a:r>
                <a:rPr altLang="en-US" b="1" lang="zh-CN" sz="1600">
                  <a:solidFill>
                    <a:prstClr val="black"/>
                  </a:solidFill>
                  <a:latin charset="-122" panose="020b0500000000000000" pitchFamily="34" typeface="思源黑体"/>
                  <a:ea charset="-122" panose="020b0500000000000000" pitchFamily="34" typeface="思源黑体"/>
                </a:rPr>
                <a:t>请添加标题文字</a:t>
              </a:r>
            </a:p>
          </p:txBody>
        </p:sp>
      </p:grpSp>
      <p:grpSp>
        <p:nvGrpSpPr>
          <p:cNvPr id="19" name="组合 18"/>
          <p:cNvGrpSpPr/>
          <p:nvPr/>
        </p:nvGrpSpPr>
        <p:grpSpPr>
          <a:xfrm>
            <a:off x="834468" y="324501"/>
            <a:ext cx="4798389" cy="579805"/>
            <a:chOff x="834468" y="324501"/>
            <a:chExt cx="4798389" cy="579805"/>
          </a:xfrm>
        </p:grpSpPr>
        <p:sp>
          <p:nvSpPr>
            <p:cNvPr id="20" name="文本框 19">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项目依据</a:t>
              </a:r>
            </a:p>
          </p:txBody>
        </p:sp>
        <p:sp>
          <p:nvSpPr>
            <p:cNvPr id="21" name="文本框 20">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973390353"/>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fill="hold" id="12"/>
                                        <p:tgtEl>
                                          <p:spTgt spid="26"/>
                                        </p:tgtEl>
                                        <p:attrNameLst>
                                          <p:attrName>ppt_x</p:attrName>
                                        </p:attrNameLst>
                                      </p:cBhvr>
                                      <p:tavLst>
                                        <p:tav tm="0">
                                          <p:val>
                                            <p:strVal val="#ppt_x"/>
                                          </p:val>
                                        </p:tav>
                                        <p:tav tm="100000">
                                          <p:val>
                                            <p:strVal val="#ppt_x"/>
                                          </p:val>
                                        </p:tav>
                                      </p:tavLst>
                                    </p:anim>
                                    <p:anim calcmode="lin" valueType="num">
                                      <p:cBhvr additive="base">
                                        <p:cTn dur="500" fill="hold" id="13"/>
                                        <p:tgtEl>
                                          <p:spTgt spid="2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500" fill="hold" id="17"/>
                                        <p:tgtEl>
                                          <p:spTgt spid="31"/>
                                        </p:tgtEl>
                                        <p:attrNameLst>
                                          <p:attrName>ppt_x</p:attrName>
                                        </p:attrNameLst>
                                      </p:cBhvr>
                                      <p:tavLst>
                                        <p:tav tm="0">
                                          <p:val>
                                            <p:strVal val="#ppt_x"/>
                                          </p:val>
                                        </p:tav>
                                        <p:tav tm="100000">
                                          <p:val>
                                            <p:strVal val="#ppt_x"/>
                                          </p:val>
                                        </p:tav>
                                      </p:tavLst>
                                    </p:anim>
                                    <p:anim calcmode="lin" valueType="num">
                                      <p:cBhvr additive="base">
                                        <p:cTn dur="500" fill="hold" id="18"/>
                                        <p:tgtEl>
                                          <p:spTgt spid="31"/>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1+#ppt_w/2"/>
                                          </p:val>
                                        </p:tav>
                                        <p:tav tm="100000">
                                          <p:val>
                                            <p:strVal val="#ppt_x"/>
                                          </p:val>
                                        </p:tav>
                                      </p:tavLst>
                                    </p:anim>
                                    <p:anim calcmode="lin" valueType="num">
                                      <p:cBhvr additive="base">
                                        <p:cTn dur="500" fill="hold" id="2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B8FDBB8E-DAC8-4CE1-AAD3-65D265195846}"/>
              </a:ext>
            </a:extLst>
          </p:cNvPr>
          <p:cNvSpPr/>
          <p:nvPr/>
        </p:nvSpPr>
        <p:spPr>
          <a:xfrm>
            <a:off x="334963" y="2496236"/>
            <a:ext cx="11522074" cy="25785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pic>
        <p:nvPicPr>
          <p:cNvPr id="16" name="图片 15">
            <a:extLst>
              <a:ext uri="{FF2B5EF4-FFF2-40B4-BE49-F238E27FC236}">
                <a16:creationId xmlns:a16="http://schemas.microsoft.com/office/drawing/2014/main" id="{E6D1D0E0-00DD-410C-9B5B-02D2F8FAC393}"/>
              </a:ext>
            </a:extLst>
          </p:cNvPr>
          <p:cNvPicPr>
            <a:picLocks noChangeAspect="1"/>
          </p:cNvPicPr>
          <p:nvPr/>
        </p:nvPicPr>
        <p:blipFill>
          <a:blip r:embed="rId3">
            <a:extLst>
              <a:ext uri="{28A0092B-C50C-407E-A947-70E740481C1C}">
                <a14:useLocalDpi val="0"/>
              </a:ext>
            </a:extLst>
          </a:blip>
          <a:stretch>
            <a:fillRect/>
          </a:stretch>
        </p:blipFill>
        <p:spPr>
          <a:xfrm>
            <a:off x="1652782" y="1933083"/>
            <a:ext cx="1878824" cy="3274410"/>
          </a:xfrm>
          <a:prstGeom prst="rect">
            <a:avLst/>
          </a:prstGeom>
        </p:spPr>
      </p:pic>
      <p:sp>
        <p:nvSpPr>
          <p:cNvPr id="111" name="矩形 110"/>
          <p:cNvSpPr/>
          <p:nvPr/>
        </p:nvSpPr>
        <p:spPr>
          <a:xfrm>
            <a:off x="4205784" y="3151816"/>
            <a:ext cx="6767016" cy="1463040"/>
          </a:xfrm>
          <a:prstGeom prst="rect">
            <a:avLst/>
          </a:prstGeom>
        </p:spPr>
        <p:txBody>
          <a:bodyPr wrap="square">
            <a:spAutoFit/>
          </a:bodyPr>
          <a:lstStyle/>
          <a:p>
            <a:pPr algn="just">
              <a:lnSpc>
                <a:spcPct val="150000"/>
              </a:lnSpc>
            </a:pPr>
            <a:r>
              <a:rPr altLang="zh-CN" lang="zh-CN" smtClean="0" sz="1200">
                <a:solidFill>
                  <a:prstClr val="white"/>
                </a:solidFill>
                <a:latin charset="-122" panose="020b0500000000000000" pitchFamily="34" typeface="思源黑体"/>
                <a:ea charset="-122" panose="020b0500000000000000" pitchFamily="34" typeface="思源黑体"/>
              </a:rPr>
              <a:t>学生将需要清洗的衣服带到店里，我们将有专门得服务人员将衣服进行称量并收取顾客一定的费用然后给顾客开一张独立的票据，票据内容包括收取金额，取衣时间。然后我们工作人员将收到的所有衣服进行分类，将分类好的衣服带到相应的衣房进行清洗，清洗完毕后，我们将有专门得运输人员将洗好的衣服运送到本店附近的晾衣场进行晾晒，再由运输人员将晾好的衣服运送到本店里，由店中相应工作人员将衣服规整，等待顾客凭票据认取。</a:t>
            </a:r>
          </a:p>
        </p:txBody>
      </p:sp>
      <p:sp>
        <p:nvSpPr>
          <p:cNvPr id="118" name="圆角矩形 117"/>
          <p:cNvSpPr/>
          <p:nvPr/>
        </p:nvSpPr>
        <p:spPr>
          <a:xfrm>
            <a:off x="9185458" y="2263450"/>
            <a:ext cx="1688487" cy="393254"/>
          </a:xfrm>
          <a:prstGeom prst="roundRect">
            <a:avLst>
              <a:gd fmla="val 50000" name="adj"/>
            </a:avLst>
          </a:prstGeom>
          <a:solidFill>
            <a:schemeClr val="bg1"/>
          </a:solidFill>
          <a:ln>
            <a:solidFill>
              <a:schemeClr val="tx1">
                <a:lumMod val="95000"/>
                <a:lumOff val="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1600">
                <a:solidFill>
                  <a:schemeClr val="tx1">
                    <a:lumMod val="95000"/>
                    <a:lumOff val="5000"/>
                  </a:schemeClr>
                </a:solidFill>
                <a:latin charset="-122" panose="020b0500000000000000" pitchFamily="34" typeface="思源黑体"/>
                <a:ea charset="-122" panose="020b0500000000000000" pitchFamily="34" typeface="思源黑体"/>
              </a:rPr>
              <a:t>产品制造</a:t>
            </a:r>
          </a:p>
        </p:txBody>
      </p:sp>
      <p:grpSp>
        <p:nvGrpSpPr>
          <p:cNvPr id="9" name="组合 8"/>
          <p:cNvGrpSpPr/>
          <p:nvPr/>
        </p:nvGrpSpPr>
        <p:grpSpPr>
          <a:xfrm>
            <a:off x="834468" y="324501"/>
            <a:ext cx="4798389" cy="579805"/>
            <a:chOff x="834468" y="324501"/>
            <a:chExt cx="4798389" cy="579805"/>
          </a:xfrm>
        </p:grpSpPr>
        <p:sp>
          <p:nvSpPr>
            <p:cNvPr id="10" name="文本框 9">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产品制造</a:t>
              </a:r>
            </a:p>
          </p:txBody>
        </p:sp>
        <p:sp>
          <p:nvSpPr>
            <p:cNvPr id="11" name="文本框 10">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418426897"/>
      </p:ext>
    </p:extLst>
  </p:cSld>
  <p:clrMapOvr>
    <a:masterClrMapping/>
  </p:clrMapOvr>
  <p:transition advClick="0" advTm="469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250"/>
                                  </p:stCondLst>
                                  <p:childTnLst>
                                    <p:set>
                                      <p:cBhvr>
                                        <p:cTn dur="1" fill="hold" id="6">
                                          <p:stCondLst>
                                            <p:cond delay="0"/>
                                          </p:stCondLst>
                                        </p:cTn>
                                        <p:tgtEl>
                                          <p:spTgt spid="111">
                                            <p:txEl>
                                              <p:pRg end="0" st="0"/>
                                            </p:txEl>
                                          </p:spTgt>
                                        </p:tgtEl>
                                        <p:attrNameLst>
                                          <p:attrName>style.visibility</p:attrName>
                                        </p:attrNameLst>
                                      </p:cBhvr>
                                      <p:to>
                                        <p:strVal val="visible"/>
                                      </p:to>
                                    </p:set>
                                    <p:anim calcmode="lin" valueType="num">
                                      <p:cBhvr additive="base">
                                        <p:cTn dur="500" fill="hold" id="7"/>
                                        <p:tgtEl>
                                          <p:spTgt spid="111">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11">
                                            <p:txEl>
                                              <p:pRg end="0" st="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8"/>
                                        </p:tgtEl>
                                        <p:attrNameLst>
                                          <p:attrName>style.visibility</p:attrName>
                                        </p:attrNameLst>
                                      </p:cBhvr>
                                      <p:to>
                                        <p:strVal val="visible"/>
                                      </p:to>
                                    </p:set>
                                    <p:anim calcmode="lin" valueType="num">
                                      <p:cBhvr additive="base">
                                        <p:cTn dur="500" fill="hold" id="11"/>
                                        <p:tgtEl>
                                          <p:spTgt spid="118"/>
                                        </p:tgtEl>
                                        <p:attrNameLst>
                                          <p:attrName>ppt_x</p:attrName>
                                        </p:attrNameLst>
                                      </p:cBhvr>
                                      <p:tavLst>
                                        <p:tav tm="0">
                                          <p:val>
                                            <p:strVal val="0-#ppt_w/2"/>
                                          </p:val>
                                        </p:tav>
                                        <p:tav tm="100000">
                                          <p:val>
                                            <p:strVal val="#ppt_x"/>
                                          </p:val>
                                        </p:tav>
                                      </p:tavLst>
                                    </p:anim>
                                    <p:anim calcmode="lin" valueType="num">
                                      <p:cBhvr additive="base">
                                        <p:cTn dur="500" fill="hold" id="12"/>
                                        <p:tgtEl>
                                          <p:spTgt spid="1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13"/>
                                        </p:tgtEl>
                                        <p:attrNameLst>
                                          <p:attrName>style.visibility</p:attrName>
                                        </p:attrNameLst>
                                      </p:cBhvr>
                                      <p:to>
                                        <p:strVal val="visible"/>
                                      </p:to>
                                    </p:set>
                                    <p:animEffect filter="wipe(left)" transition="in">
                                      <p:cBhvr>
                                        <p:cTn dur="500" id="1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82ED317C-8BAA-42B6-8498-757C75CFF455}"/>
              </a:ext>
            </a:extLst>
          </p:cNvPr>
          <p:cNvPicPr>
            <a:picLocks noChangeAspect="1"/>
          </p:cNvPicPr>
          <p:nvPr/>
        </p:nvPicPr>
        <p:blipFill>
          <a:blip r:embed="rId3">
            <a:extLst>
              <a:ext uri="{28A0092B-C50C-407E-A947-70E740481C1C}">
                <a14:useLocalDpi val="0"/>
              </a:ext>
            </a:extLst>
          </a:blip>
          <a:stretch>
            <a:fillRect/>
          </a:stretch>
        </p:blipFill>
        <p:spPr>
          <a:xfrm>
            <a:off x="1717190" y="1914295"/>
            <a:ext cx="1644650" cy="1644650"/>
          </a:xfrm>
          <a:prstGeom prst="ellipse">
            <a:avLst/>
          </a:prstGeom>
        </p:spPr>
      </p:pic>
      <p:pic>
        <p:nvPicPr>
          <p:cNvPr id="14" name="图片 13">
            <a:extLst>
              <a:ext uri="{FF2B5EF4-FFF2-40B4-BE49-F238E27FC236}">
                <a16:creationId xmlns:a16="http://schemas.microsoft.com/office/drawing/2014/main" id="{7EC61237-A0F9-499D-8E35-20E1D2D6AA40}"/>
              </a:ext>
            </a:extLst>
          </p:cNvPr>
          <p:cNvPicPr>
            <a:picLocks noChangeAspect="1"/>
          </p:cNvPicPr>
          <p:nvPr/>
        </p:nvPicPr>
        <p:blipFill>
          <a:blip r:embed="rId4">
            <a:extLst>
              <a:ext uri="{28A0092B-C50C-407E-A947-70E740481C1C}">
                <a14:useLocalDpi val="0"/>
              </a:ext>
            </a:extLst>
          </a:blip>
          <a:stretch>
            <a:fillRect/>
          </a:stretch>
        </p:blipFill>
        <p:spPr>
          <a:xfrm>
            <a:off x="5273675" y="1914295"/>
            <a:ext cx="1644650" cy="1644650"/>
          </a:xfrm>
          <a:prstGeom prst="ellipse">
            <a:avLst/>
          </a:prstGeom>
        </p:spPr>
      </p:pic>
      <p:pic>
        <p:nvPicPr>
          <p:cNvPr id="15" name="图片 14">
            <a:extLst>
              <a:ext uri="{FF2B5EF4-FFF2-40B4-BE49-F238E27FC236}">
                <a16:creationId xmlns:a16="http://schemas.microsoft.com/office/drawing/2014/main" id="{05C2758F-D667-4105-81C9-334153454F40}"/>
              </a:ext>
            </a:extLst>
          </p:cNvPr>
          <p:cNvPicPr>
            <a:picLocks noChangeAspect="1"/>
          </p:cNvPicPr>
          <p:nvPr/>
        </p:nvPicPr>
        <p:blipFill>
          <a:blip r:embed="rId5">
            <a:extLst>
              <a:ext uri="{28A0092B-C50C-407E-A947-70E740481C1C}">
                <a14:useLocalDpi val="0"/>
              </a:ext>
            </a:extLst>
          </a:blip>
          <a:srcRect r="-237"/>
          <a:stretch>
            <a:fillRect/>
          </a:stretch>
        </p:blipFill>
        <p:spPr>
          <a:xfrm>
            <a:off x="8830160" y="1914295"/>
            <a:ext cx="1644650" cy="1644650"/>
          </a:xfrm>
          <a:prstGeom prst="ellipse">
            <a:avLst/>
          </a:prstGeom>
        </p:spPr>
      </p:pic>
      <p:grpSp>
        <p:nvGrpSpPr>
          <p:cNvPr id="16" name="组合 15">
            <a:extLst>
              <a:ext uri="{FF2B5EF4-FFF2-40B4-BE49-F238E27FC236}">
                <a16:creationId xmlns:a16="http://schemas.microsoft.com/office/drawing/2014/main" id="{80B8E5AD-39B8-4E3A-8C20-A7E974B5B1C0}"/>
              </a:ext>
            </a:extLst>
          </p:cNvPr>
          <p:cNvGrpSpPr/>
          <p:nvPr/>
        </p:nvGrpSpPr>
        <p:grpSpPr>
          <a:xfrm>
            <a:off x="1101240" y="3779729"/>
            <a:ext cx="2876550" cy="1670049"/>
            <a:chOff x="1101240" y="3846635"/>
            <a:chExt cx="2876550" cy="1670049"/>
          </a:xfrm>
        </p:grpSpPr>
        <p:sp>
          <p:nvSpPr>
            <p:cNvPr id="17" name="矩形 16">
              <a:extLst>
                <a:ext uri="{FF2B5EF4-FFF2-40B4-BE49-F238E27FC236}">
                  <a16:creationId xmlns:a16="http://schemas.microsoft.com/office/drawing/2014/main" id="{9C495A72-EB0B-4EFA-90B5-2300CAC14BD9}"/>
                </a:ext>
              </a:extLst>
            </p:cNvPr>
            <p:cNvSpPr/>
            <p:nvPr/>
          </p:nvSpPr>
          <p:spPr>
            <a:xfrm>
              <a:off x="1101240" y="3992684"/>
              <a:ext cx="287655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sp>
          <p:nvSpPr>
            <p:cNvPr id="18" name="等腰三角形 17">
              <a:extLst>
                <a:ext uri="{FF2B5EF4-FFF2-40B4-BE49-F238E27FC236}">
                  <a16:creationId xmlns:a16="http://schemas.microsoft.com/office/drawing/2014/main" id="{175EC1B4-7FFB-4899-AA45-9C8A06FD6C6C}"/>
                </a:ext>
              </a:extLst>
            </p:cNvPr>
            <p:cNvSpPr/>
            <p:nvPr/>
          </p:nvSpPr>
          <p:spPr>
            <a:xfrm>
              <a:off x="2382595" y="3846635"/>
              <a:ext cx="313840" cy="14604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grpSp>
      <p:grpSp>
        <p:nvGrpSpPr>
          <p:cNvPr id="19" name="组合 18">
            <a:extLst>
              <a:ext uri="{FF2B5EF4-FFF2-40B4-BE49-F238E27FC236}">
                <a16:creationId xmlns:a16="http://schemas.microsoft.com/office/drawing/2014/main" id="{E4DC3254-915D-447D-AF71-98465098A333}"/>
              </a:ext>
            </a:extLst>
          </p:cNvPr>
          <p:cNvGrpSpPr/>
          <p:nvPr/>
        </p:nvGrpSpPr>
        <p:grpSpPr>
          <a:xfrm>
            <a:off x="4657725" y="3779729"/>
            <a:ext cx="2876550" cy="1670049"/>
            <a:chOff x="1101240" y="3846635"/>
            <a:chExt cx="2876550" cy="1670049"/>
          </a:xfrm>
          <a:solidFill>
            <a:schemeClr val="tx1"/>
          </a:solidFill>
        </p:grpSpPr>
        <p:sp>
          <p:nvSpPr>
            <p:cNvPr id="20" name="矩形 19">
              <a:extLst>
                <a:ext uri="{FF2B5EF4-FFF2-40B4-BE49-F238E27FC236}">
                  <a16:creationId xmlns:a16="http://schemas.microsoft.com/office/drawing/2014/main" id="{416B28B4-16CB-48EC-A987-CBFB5CD45654}"/>
                </a:ext>
              </a:extLst>
            </p:cNvPr>
            <p:cNvSpPr/>
            <p:nvPr/>
          </p:nvSpPr>
          <p:spPr>
            <a:xfrm>
              <a:off x="1101240" y="3992684"/>
              <a:ext cx="2876550" cy="1524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sp>
          <p:nvSpPr>
            <p:cNvPr id="21" name="等腰三角形 20">
              <a:extLst>
                <a:ext uri="{FF2B5EF4-FFF2-40B4-BE49-F238E27FC236}">
                  <a16:creationId xmlns:a16="http://schemas.microsoft.com/office/drawing/2014/main" id="{02CA392C-37BE-487A-84E2-825FC9CE9640}"/>
                </a:ext>
              </a:extLst>
            </p:cNvPr>
            <p:cNvSpPr/>
            <p:nvPr/>
          </p:nvSpPr>
          <p:spPr>
            <a:xfrm>
              <a:off x="2382595" y="3846635"/>
              <a:ext cx="313840" cy="14604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grpSp>
      <p:grpSp>
        <p:nvGrpSpPr>
          <p:cNvPr id="22" name="组合 21">
            <a:extLst>
              <a:ext uri="{FF2B5EF4-FFF2-40B4-BE49-F238E27FC236}">
                <a16:creationId xmlns:a16="http://schemas.microsoft.com/office/drawing/2014/main" id="{BAD6DD60-0A23-4BD7-8E9D-17FDD6E3016B}"/>
              </a:ext>
            </a:extLst>
          </p:cNvPr>
          <p:cNvGrpSpPr/>
          <p:nvPr/>
        </p:nvGrpSpPr>
        <p:grpSpPr>
          <a:xfrm>
            <a:off x="8214212" y="3779729"/>
            <a:ext cx="2876550" cy="1670049"/>
            <a:chOff x="1101240" y="3846635"/>
            <a:chExt cx="2876550" cy="1670049"/>
          </a:xfrm>
        </p:grpSpPr>
        <p:sp>
          <p:nvSpPr>
            <p:cNvPr id="23" name="矩形 22">
              <a:extLst>
                <a:ext uri="{FF2B5EF4-FFF2-40B4-BE49-F238E27FC236}">
                  <a16:creationId xmlns:a16="http://schemas.microsoft.com/office/drawing/2014/main" id="{12A281CA-ADCE-4D5A-BC63-8818C646D6E5}"/>
                </a:ext>
              </a:extLst>
            </p:cNvPr>
            <p:cNvSpPr/>
            <p:nvPr/>
          </p:nvSpPr>
          <p:spPr>
            <a:xfrm>
              <a:off x="1101240" y="3992684"/>
              <a:ext cx="287655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sp>
          <p:nvSpPr>
            <p:cNvPr id="24" name="等腰三角形 23">
              <a:extLst>
                <a:ext uri="{FF2B5EF4-FFF2-40B4-BE49-F238E27FC236}">
                  <a16:creationId xmlns:a16="http://schemas.microsoft.com/office/drawing/2014/main" id="{1348996E-3493-480B-B456-A2E167DF5F1F}"/>
                </a:ext>
              </a:extLst>
            </p:cNvPr>
            <p:cNvSpPr/>
            <p:nvPr/>
          </p:nvSpPr>
          <p:spPr>
            <a:xfrm>
              <a:off x="2382595" y="3846635"/>
              <a:ext cx="313840" cy="14604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altLang="en-US" lang="zh-CN">
                <a:solidFill>
                  <a:prstClr val="white"/>
                </a:solidFill>
              </a:endParaRPr>
            </a:p>
          </p:txBody>
        </p:sp>
      </p:grpSp>
      <p:sp>
        <p:nvSpPr>
          <p:cNvPr id="26" name="矩形 25">
            <a:extLst>
              <a:ext uri="{FF2B5EF4-FFF2-40B4-BE49-F238E27FC236}">
                <a16:creationId xmlns:a16="http://schemas.microsoft.com/office/drawing/2014/main" id="{C8795188-3DDB-4875-8FCF-79E188FD1A8B}"/>
              </a:ext>
            </a:extLst>
          </p:cNvPr>
          <p:cNvSpPr/>
          <p:nvPr/>
        </p:nvSpPr>
        <p:spPr>
          <a:xfrm>
            <a:off x="1101237" y="4130015"/>
            <a:ext cx="2876549" cy="1209040"/>
          </a:xfrm>
          <a:prstGeom prst="rect">
            <a:avLst/>
          </a:prstGeom>
        </p:spPr>
        <p:txBody>
          <a:bodyPr wrap="square">
            <a:spAutoFit/>
          </a:bodyPr>
          <a:lstStyle/>
          <a:p>
            <a:pPr algn="ctr" defTabSz="457200">
              <a:lnSpc>
                <a:spcPts val="2200"/>
              </a:lnSpc>
            </a:pPr>
            <a:r>
              <a:rPr altLang="en-US" b="1" lang="zh-CN" smtClean="0" sz="1600">
                <a:solidFill>
                  <a:prstClr val="black"/>
                </a:solidFill>
                <a:latin charset="-122" panose="020b0500000000000000" pitchFamily="34" typeface="思源黑体"/>
                <a:ea charset="-122" panose="020b0500000000000000" pitchFamily="34" typeface="思源黑体"/>
              </a:rPr>
              <a:t>阶段一</a:t>
            </a:r>
          </a:p>
          <a:p>
            <a:pPr algn="ctr" defTabSz="457200">
              <a:lnSpc>
                <a:spcPts val="2200"/>
              </a:lnSpc>
            </a:pPr>
            <a:r>
              <a:rPr altLang="en-US" b="1" lang="zh-CN" smtClean="0" sz="1600">
                <a:solidFill>
                  <a:prstClr val="black"/>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a:t>
            </a:r>
          </a:p>
        </p:txBody>
      </p:sp>
      <p:sp>
        <p:nvSpPr>
          <p:cNvPr id="28" name="矩形 27">
            <a:extLst>
              <a:ext uri="{FF2B5EF4-FFF2-40B4-BE49-F238E27FC236}">
                <a16:creationId xmlns:a16="http://schemas.microsoft.com/office/drawing/2014/main" id="{C8795188-3DDB-4875-8FCF-79E188FD1A8B}"/>
              </a:ext>
            </a:extLst>
          </p:cNvPr>
          <p:cNvSpPr/>
          <p:nvPr/>
        </p:nvSpPr>
        <p:spPr>
          <a:xfrm>
            <a:off x="4672238" y="4130015"/>
            <a:ext cx="2876549" cy="1209040"/>
          </a:xfrm>
          <a:prstGeom prst="rect">
            <a:avLst/>
          </a:prstGeom>
        </p:spPr>
        <p:txBody>
          <a:bodyPr wrap="square">
            <a:spAutoFit/>
          </a:bodyPr>
          <a:lstStyle/>
          <a:p>
            <a:pPr algn="ctr" defTabSz="457200">
              <a:lnSpc>
                <a:spcPts val="2200"/>
              </a:lnSpc>
            </a:pPr>
            <a:r>
              <a:rPr altLang="en-US" b="1" lang="zh-CN" smtClean="0" sz="1600">
                <a:solidFill>
                  <a:schemeClr val="bg1"/>
                </a:solidFill>
                <a:latin charset="-122" panose="020b0500000000000000" pitchFamily="34" typeface="思源黑体"/>
                <a:ea charset="-122" panose="020b0500000000000000" pitchFamily="34" typeface="思源黑体"/>
              </a:rPr>
              <a:t>阶段二</a:t>
            </a:r>
          </a:p>
          <a:p>
            <a:pPr algn="ctr" defTabSz="457200">
              <a:lnSpc>
                <a:spcPts val="2200"/>
              </a:lnSpc>
            </a:pPr>
            <a:r>
              <a:rPr altLang="en-US" b="1" lang="zh-CN" smtClean="0" sz="1600">
                <a:solidFill>
                  <a:schemeClr val="bg1"/>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a:t>
            </a:r>
          </a:p>
        </p:txBody>
      </p:sp>
      <p:sp>
        <p:nvSpPr>
          <p:cNvPr id="29" name="矩形 28">
            <a:extLst>
              <a:ext uri="{FF2B5EF4-FFF2-40B4-BE49-F238E27FC236}">
                <a16:creationId xmlns:a16="http://schemas.microsoft.com/office/drawing/2014/main" id="{C8795188-3DDB-4875-8FCF-79E188FD1A8B}"/>
              </a:ext>
            </a:extLst>
          </p:cNvPr>
          <p:cNvSpPr/>
          <p:nvPr/>
        </p:nvSpPr>
        <p:spPr>
          <a:xfrm>
            <a:off x="8233153" y="4130015"/>
            <a:ext cx="2876549" cy="1209040"/>
          </a:xfrm>
          <a:prstGeom prst="rect">
            <a:avLst/>
          </a:prstGeom>
        </p:spPr>
        <p:txBody>
          <a:bodyPr wrap="square">
            <a:spAutoFit/>
          </a:bodyPr>
          <a:lstStyle/>
          <a:p>
            <a:pPr algn="ctr" defTabSz="457200">
              <a:lnSpc>
                <a:spcPts val="2200"/>
              </a:lnSpc>
            </a:pPr>
            <a:r>
              <a:rPr altLang="en-US" b="1" lang="zh-CN" smtClean="0" sz="1600">
                <a:solidFill>
                  <a:prstClr val="black"/>
                </a:solidFill>
                <a:latin charset="-122" panose="020b0500000000000000" pitchFamily="34" typeface="思源黑体"/>
                <a:ea charset="-122" panose="020b0500000000000000" pitchFamily="34" typeface="思源黑体"/>
              </a:rPr>
              <a:t>阶段三</a:t>
            </a:r>
          </a:p>
          <a:p>
            <a:pPr algn="ctr" defTabSz="457200">
              <a:lnSpc>
                <a:spcPts val="2200"/>
              </a:lnSpc>
            </a:pPr>
            <a:r>
              <a:rPr altLang="en-US" b="1" lang="zh-CN" smtClean="0" sz="1600">
                <a:solidFill>
                  <a:prstClr val="black"/>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a:t>
            </a:r>
          </a:p>
        </p:txBody>
      </p:sp>
      <p:grpSp>
        <p:nvGrpSpPr>
          <p:cNvPr id="25" name="组合 24"/>
          <p:cNvGrpSpPr/>
          <p:nvPr/>
        </p:nvGrpSpPr>
        <p:grpSpPr>
          <a:xfrm>
            <a:off x="834468" y="324501"/>
            <a:ext cx="4798389" cy="579805"/>
            <a:chOff x="834468" y="324501"/>
            <a:chExt cx="4798389" cy="579805"/>
          </a:xfrm>
        </p:grpSpPr>
        <p:sp>
          <p:nvSpPr>
            <p:cNvPr id="27" name="文本框 26">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产品阶段概述</a:t>
              </a:r>
            </a:p>
          </p:txBody>
        </p:sp>
        <p:sp>
          <p:nvSpPr>
            <p:cNvPr id="30" name="文本框 2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65938617"/>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par>
                                <p:cTn fill="hold" id="8" nodeType="withEffect" presetClass="entr" presetID="22" presetSubtype="8">
                                  <p:stCondLst>
                                    <p:cond delay="0"/>
                                  </p:stCondLst>
                                  <p:childTnLst>
                                    <p:set>
                                      <p:cBhvr>
                                        <p:cTn dur="1" fill="hold" id="9">
                                          <p:stCondLst>
                                            <p:cond delay="0"/>
                                          </p:stCondLst>
                                        </p:cTn>
                                        <p:tgtEl>
                                          <p:spTgt spid="16"/>
                                        </p:tgtEl>
                                        <p:attrNameLst>
                                          <p:attrName>style.visibility</p:attrName>
                                        </p:attrNameLst>
                                      </p:cBhvr>
                                      <p:to>
                                        <p:strVal val="visible"/>
                                      </p:to>
                                    </p:set>
                                    <p:animEffect filter="wipe(left)" transition="in">
                                      <p:cBhvr>
                                        <p:cTn dur="500" id="10"/>
                                        <p:tgtEl>
                                          <p:spTgt spid="1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26"/>
                                        </p:tgtEl>
                                        <p:attrNameLst>
                                          <p:attrName>style.visibility</p:attrName>
                                        </p:attrNameLst>
                                      </p:cBhvr>
                                      <p:to>
                                        <p:strVal val="visible"/>
                                      </p:to>
                                    </p:set>
                                    <p:animEffect filter="wipe(left)" transition="in">
                                      <p:cBhvr>
                                        <p:cTn dur="500" id="13"/>
                                        <p:tgtEl>
                                          <p:spTgt spid="26"/>
                                        </p:tgtEl>
                                      </p:cBhvr>
                                    </p:animEffect>
                                  </p:childTnLst>
                                </p:cTn>
                              </p:par>
                            </p:childTnLst>
                          </p:cTn>
                        </p:par>
                        <p:par>
                          <p:cTn fill="hold" id="14" nodeType="afterGroup">
                            <p:stCondLst>
                              <p:cond delay="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500" id="17"/>
                                        <p:tgtEl>
                                          <p:spTgt spid="14"/>
                                        </p:tgtEl>
                                      </p:cBhvr>
                                    </p:animEffect>
                                  </p:childTnLst>
                                </p:cTn>
                              </p:par>
                              <p:par>
                                <p:cTn fill="hold" id="18" nodeType="withEffect" presetClass="entr" presetID="22" presetSubtype="4">
                                  <p:stCondLst>
                                    <p:cond delay="0"/>
                                  </p:stCondLst>
                                  <p:childTnLst>
                                    <p:set>
                                      <p:cBhvr>
                                        <p:cTn dur="1" fill="hold" id="19">
                                          <p:stCondLst>
                                            <p:cond delay="0"/>
                                          </p:stCondLst>
                                        </p:cTn>
                                        <p:tgtEl>
                                          <p:spTgt spid="19"/>
                                        </p:tgtEl>
                                        <p:attrNameLst>
                                          <p:attrName>style.visibility</p:attrName>
                                        </p:attrNameLst>
                                      </p:cBhvr>
                                      <p:to>
                                        <p:strVal val="visible"/>
                                      </p:to>
                                    </p:set>
                                    <p:animEffect filter="wipe(down)" transition="in">
                                      <p:cBhvr>
                                        <p:cTn dur="500" id="20"/>
                                        <p:tgtEl>
                                          <p:spTgt spid="19"/>
                                        </p:tgtEl>
                                      </p:cBhvr>
                                    </p:animEffect>
                                  </p:childTnLst>
                                </p:cTn>
                              </p:par>
                            </p:childTnLst>
                          </p:cTn>
                        </p:par>
                        <p:par>
                          <p:cTn fill="hold" id="21" nodeType="afterGroup">
                            <p:stCondLst>
                              <p:cond delay="1000"/>
                            </p:stCondLst>
                            <p:childTnLst>
                              <p:par>
                                <p:cTn fill="hold" id="22" nodeType="afterEffect" presetClass="entr" presetID="22" presetSubtype="2">
                                  <p:stCondLst>
                                    <p:cond delay="0"/>
                                  </p:stCondLst>
                                  <p:childTnLst>
                                    <p:set>
                                      <p:cBhvr>
                                        <p:cTn dur="1" fill="hold" id="23">
                                          <p:stCondLst>
                                            <p:cond delay="0"/>
                                          </p:stCondLst>
                                        </p:cTn>
                                        <p:tgtEl>
                                          <p:spTgt spid="15"/>
                                        </p:tgtEl>
                                        <p:attrNameLst>
                                          <p:attrName>style.visibility</p:attrName>
                                        </p:attrNameLst>
                                      </p:cBhvr>
                                      <p:to>
                                        <p:strVal val="visible"/>
                                      </p:to>
                                    </p:set>
                                    <p:animEffect filter="wipe(right)" transition="in">
                                      <p:cBhvr>
                                        <p:cTn dur="500" id="24"/>
                                        <p:tgtEl>
                                          <p:spTgt spid="15"/>
                                        </p:tgtEl>
                                      </p:cBhvr>
                                    </p:animEffect>
                                  </p:childTnLst>
                                </p:cTn>
                              </p:par>
                              <p:par>
                                <p:cTn fill="hold" id="25" nodeType="withEffect" presetClass="entr" presetID="22" presetSubtype="2">
                                  <p:stCondLst>
                                    <p:cond delay="0"/>
                                  </p:stCondLst>
                                  <p:childTnLst>
                                    <p:set>
                                      <p:cBhvr>
                                        <p:cTn dur="1" fill="hold" id="26">
                                          <p:stCondLst>
                                            <p:cond delay="0"/>
                                          </p:stCondLst>
                                        </p:cTn>
                                        <p:tgtEl>
                                          <p:spTgt spid="22"/>
                                        </p:tgtEl>
                                        <p:attrNameLst>
                                          <p:attrName>style.visibility</p:attrName>
                                        </p:attrNameLst>
                                      </p:cBhvr>
                                      <p:to>
                                        <p:strVal val="visible"/>
                                      </p:to>
                                    </p:set>
                                    <p:animEffect filter="wipe(right)" transition="in">
                                      <p:cBhvr>
                                        <p:cTn dur="500" id="27"/>
                                        <p:tgtEl>
                                          <p:spTgt spid="22"/>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8"/>
                                        </p:tgtEl>
                                        <p:attrNameLst>
                                          <p:attrName>style.visibility</p:attrName>
                                        </p:attrNameLst>
                                      </p:cBhvr>
                                      <p:to>
                                        <p:strVal val="visible"/>
                                      </p:to>
                                    </p:set>
                                    <p:animEffect filter="wipe(left)" transition="in">
                                      <p:cBhvr>
                                        <p:cTn dur="500" id="30"/>
                                        <p:tgtEl>
                                          <p:spTgt spid="28"/>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29"/>
                                        </p:tgtEl>
                                        <p:attrNameLst>
                                          <p:attrName>style.visibility</p:attrName>
                                        </p:attrNameLst>
                                      </p:cBhvr>
                                      <p:to>
                                        <p:strVal val="visible"/>
                                      </p:to>
                                    </p:set>
                                    <p:animEffect filter="wipe(left)" transition="in">
                                      <p:cBhvr>
                                        <p:cTn dur="500" id="3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8"/>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2604352" y="2903620"/>
            <a:ext cx="1796716" cy="179671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834468" y="324501"/>
            <a:ext cx="4798389" cy="579805"/>
            <a:chOff x="834468" y="324501"/>
            <a:chExt cx="4798389" cy="579805"/>
          </a:xfrm>
        </p:grpSpPr>
        <p:sp>
          <p:nvSpPr>
            <p:cNvPr id="4" name="文本框 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产品介绍</a:t>
              </a:r>
            </a:p>
          </p:txBody>
        </p:sp>
        <p:sp>
          <p:nvSpPr>
            <p:cNvPr id="5" name="文本框 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
        <p:nvSpPr>
          <p:cNvPr id="6" name="矩形 5"/>
          <p:cNvSpPr/>
          <p:nvPr/>
        </p:nvSpPr>
        <p:spPr>
          <a:xfrm>
            <a:off x="1540042" y="1852863"/>
            <a:ext cx="1876926" cy="1876926"/>
          </a:xfrm>
          <a:prstGeom prst="rect">
            <a:avLst/>
          </a:prstGeom>
          <a:blipFill dpi="0" rotWithShape="1">
            <a:blip r:embed="rId2">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3594857" y="1852863"/>
            <a:ext cx="1876926" cy="1876926"/>
          </a:xfrm>
          <a:prstGeom prst="rect">
            <a:avLst/>
          </a:prstGeom>
          <a:blipFill dpi="0" rotWithShape="1">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l="-24960" r="-249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540042" y="3890211"/>
            <a:ext cx="1876926" cy="1876926"/>
          </a:xfrm>
          <a:prstGeom prst="rect">
            <a:avLst/>
          </a:prstGeom>
          <a:blipFill dpi="0" rotWithShape="1">
            <a:blip r:embed="rId4">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594857" y="3890211"/>
            <a:ext cx="1876926" cy="1876926"/>
          </a:xfrm>
          <a:prstGeom prst="rect">
            <a:avLst/>
          </a:prstGeom>
          <a:blipFill dpi="0" rotWithShape="1">
            <a:blip r:embed="rId5">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384758" y="2310064"/>
            <a:ext cx="2903621" cy="4812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b0500000000000000" pitchFamily="34" typeface="思源黑体"/>
                <a:ea charset="-122" panose="020b0500000000000000" pitchFamily="34" typeface="思源黑体"/>
              </a:rPr>
              <a:t>产品简要概述</a:t>
            </a:r>
          </a:p>
        </p:txBody>
      </p:sp>
      <p:sp>
        <p:nvSpPr>
          <p:cNvPr id="14" name="矩形 13"/>
          <p:cNvSpPr/>
          <p:nvPr/>
        </p:nvSpPr>
        <p:spPr>
          <a:xfrm>
            <a:off x="6304548" y="3711747"/>
            <a:ext cx="4636168" cy="1737360"/>
          </a:xfrm>
          <a:prstGeom prst="rect">
            <a:avLst/>
          </a:prstGeom>
        </p:spPr>
        <p:txBody>
          <a:bodyPr wrap="square">
            <a:spAutoFit/>
          </a:bodyPr>
          <a:lstStyle/>
          <a:p>
            <a:pPr>
              <a:lnSpc>
                <a:spcPct val="150000"/>
              </a:lnSpc>
            </a:pPr>
            <a:r>
              <a:rPr altLang="en-US" lang="zh-CN" sz="1200">
                <a:solidFill>
                  <a:schemeClr val="tx1">
                    <a:lumMod val="85000"/>
                    <a:lumOff val="15000"/>
                  </a:schemeClr>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以一流的服务、一流的技术和一流的产品，全心打造行业信息化的“瑞士军刀”，用智能科技为用户插上腾飞的翅膀。</a:t>
            </a:r>
          </a:p>
        </p:txBody>
      </p:sp>
      <p:sp>
        <p:nvSpPr>
          <p:cNvPr id="15" name="文本框 14">
            <a:extLst>
              <a:ext uri="{FF2B5EF4-FFF2-40B4-BE49-F238E27FC236}">
                <a16:creationId xmlns:a16="http://schemas.microsoft.com/office/drawing/2014/main" id="{8060FEB0-0A11-4DC3-87D3-F575798C2A86}"/>
              </a:ext>
            </a:extLst>
          </p:cNvPr>
          <p:cNvSpPr txBox="1"/>
          <p:nvPr/>
        </p:nvSpPr>
        <p:spPr>
          <a:xfrm>
            <a:off x="6288506" y="3185915"/>
            <a:ext cx="5420646" cy="457200"/>
          </a:xfrm>
          <a:prstGeom prst="rect">
            <a:avLst/>
          </a:prstGeom>
          <a:noFill/>
        </p:spPr>
        <p:txBody>
          <a:bodyPr rtlCol="0" wrap="square">
            <a:spAutoFit/>
          </a:bodyPr>
          <a:lstStyle/>
          <a:p>
            <a:pPr defTabSz="457200"/>
            <a:r>
              <a:rPr altLang="zh-CN" b="1" lang="en-US" smtClean="0" sz="2400">
                <a:solidFill>
                  <a:schemeClr val="tx1">
                    <a:lumMod val="85000"/>
                    <a:lumOff val="15000"/>
                  </a:schemeClr>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COMPANY PROFILE</a:t>
            </a:r>
          </a:p>
        </p:txBody>
      </p:sp>
    </p:spTree>
    <p:extLst>
      <p:ext uri="{BB962C8B-B14F-4D97-AF65-F5344CB8AC3E}">
        <p14:creationId val="2314857855"/>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grpId="0" id="30" nodeType="withEffect" presetClass="entr" presetID="2" presetSubtype="2">
                                  <p:stCondLst>
                                    <p:cond delay="25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1+#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750"/>
                            </p:stCondLst>
                            <p:childTnLst>
                              <p:par>
                                <p:cTn fill="hold" grpId="0" id="35" nodeType="afterEffect" presetClass="entr" presetID="2" presetSubtype="8">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0-#ppt_w/2"/>
                                          </p:val>
                                        </p:tav>
                                        <p:tav tm="100000">
                                          <p:val>
                                            <p:strVal val="#ppt_x"/>
                                          </p:val>
                                        </p:tav>
                                      </p:tavLst>
                                    </p:anim>
                                    <p:anim calcmode="lin" valueType="num">
                                      <p:cBhvr additive="base">
                                        <p:cTn dur="500" fill="hold" id="38"/>
                                        <p:tgtEl>
                                          <p:spTgt spid="1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250"/>
                            </p:stCondLst>
                            <p:childTnLst>
                              <p:par>
                                <p:cTn fill="hold" grpId="0" id="40" nodeType="after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P grpId="0" spid="8"/>
      <p:bldP grpId="0" spid="9"/>
      <p:bldP grpId="0" spid="10"/>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3751847" cy="762000"/>
          </a:xfrm>
          <a:prstGeom prst="rect">
            <a:avLst/>
          </a:prstGeom>
          <a:noFill/>
        </p:spPr>
        <p:txBody>
          <a:bodyPr rtlCol="0" wrap="square">
            <a:spAutoFit/>
          </a:bodyPr>
          <a:lstStyle/>
          <a:p>
            <a:pPr defTabSz="457200"/>
            <a:r>
              <a:rPr altLang="en-US" b="1" lang="zh-CN" smtClean="0" sz="4400">
                <a:solidFill>
                  <a:prstClr val="black"/>
                </a:solidFill>
                <a:latin charset="0" panose="020b0806030902050204" pitchFamily="34" typeface="Impact"/>
                <a:ea charset="-122" panose="020b0500000000000000" pitchFamily="34" typeface="思源黑体"/>
              </a:rPr>
              <a:t>市场分析</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822960"/>
          </a:xfrm>
          <a:prstGeom prst="rect">
            <a:avLst/>
          </a:prstGeom>
          <a:noFill/>
        </p:spPr>
        <p:txBody>
          <a:bodyPr rtlCol="0" wrap="square">
            <a:spAutoFit/>
          </a:bodyPr>
          <a:lstStyle/>
          <a:p>
            <a:pPr defTabSz="457200">
              <a:lnSpc>
                <a:spcPct val="150000"/>
              </a:lnSpc>
            </a:pPr>
            <a:r>
              <a:rPr altLang="zh-CN" b="1" lang="en-US" smtClean="0" sz="32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PART 03</a:t>
            </a: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91761000"/>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6">
                                  <p:stCondLst>
                                    <p:cond delay="25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par>
                                <p:cTn fill="hold" grpId="0" id="8" nodeType="withEffect" presetClass="entr" presetID="41" presetSubtype="0">
                                  <p:stCondLst>
                                    <p:cond delay="500"/>
                                  </p:stCondLst>
                                  <p:iterate type="lt">
                                    <p:tmPct val="10000"/>
                                  </p:iterate>
                                  <p:childTnLst>
                                    <p:set>
                                      <p:cBhvr>
                                        <p:cTn dur="1" fill="hold" id="9">
                                          <p:stCondLst>
                                            <p:cond delay="0"/>
                                          </p:stCondLst>
                                        </p:cTn>
                                        <p:tgtEl>
                                          <p:spTgt spid="423"/>
                                        </p:tgtEl>
                                        <p:attrNameLst>
                                          <p:attrName>style.visibility</p:attrName>
                                        </p:attrNameLst>
                                      </p:cBhvr>
                                      <p:to>
                                        <p:strVal val="visible"/>
                                      </p:to>
                                    </p:set>
                                    <p:anim calcmode="lin" valueType="num">
                                      <p:cBhvr>
                                        <p:cTn dur="500" fill="hold" id="10"/>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423"/>
                                        </p:tgtEl>
                                        <p:attrNameLst>
                                          <p:attrName>ppt_y</p:attrName>
                                        </p:attrNameLst>
                                      </p:cBhvr>
                                      <p:tavLst>
                                        <p:tav tm="0">
                                          <p:val>
                                            <p:strVal val="#ppt_y"/>
                                          </p:val>
                                        </p:tav>
                                        <p:tav tm="100000">
                                          <p:val>
                                            <p:strVal val="#ppt_y"/>
                                          </p:val>
                                        </p:tav>
                                      </p:tavLst>
                                    </p:anim>
                                    <p:anim calcmode="lin" valueType="num">
                                      <p:cBhvr>
                                        <p:cTn dur="500" fill="hold" id="12"/>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4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42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Effect filter="fade" transition="in">
                                      <p:cBhvr>
                                        <p:cTn dur="500" id="20"/>
                                        <p:tgtEl>
                                          <p:spTgt spid="7"/>
                                        </p:tgtEl>
                                      </p:cBhvr>
                                    </p:animEffect>
                                  </p:childTnLst>
                                </p:cTn>
                              </p:par>
                              <p:par>
                                <p:cTn fill="hold" id="21" nodeType="with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23"/>
      <p:bldP grpId="0" spid="7"/>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p:cNvPicPr>
            <a:picLocks noChangeAspect="1"/>
          </p:cNvPicPr>
          <p:nvPr/>
        </p:nvPicPr>
        <p:blipFill>
          <a:blip r:embed="rId3">
            <a:extLst>
              <a:ext uri="{28A0092B-C50C-407E-A947-70E740481C1C}">
                <a14:useLocalDpi val="0"/>
              </a:ext>
            </a:extLst>
          </a:blip>
          <a:stretch>
            <a:fillRect/>
          </a:stretch>
        </p:blipFill>
        <p:spPr>
          <a:xfrm rot="16200000">
            <a:off x="-2074607" y="-366623"/>
            <a:ext cx="6883748" cy="7552564"/>
          </a:xfrm>
          <a:prstGeom prst="rect">
            <a:avLst/>
          </a:prstGeom>
        </p:spPr>
      </p:pic>
      <p:grpSp>
        <p:nvGrpSpPr>
          <p:cNvPr id="12" name="组合 11"/>
          <p:cNvGrpSpPr/>
          <p:nvPr/>
        </p:nvGrpSpPr>
        <p:grpSpPr>
          <a:xfrm>
            <a:off x="7452274" y="1149101"/>
            <a:ext cx="3735358" cy="979410"/>
            <a:chOff x="7705143" y="1320551"/>
            <a:chExt cx="3735358" cy="979410"/>
          </a:xfrm>
        </p:grpSpPr>
        <p:sp>
          <p:nvSpPr>
            <p:cNvPr id="11" name="矩形 10"/>
            <p:cNvSpPr/>
            <p:nvPr/>
          </p:nvSpPr>
          <p:spPr>
            <a:xfrm>
              <a:off x="7705143" y="1524000"/>
              <a:ext cx="676857" cy="676857"/>
            </a:xfrm>
            <a:prstGeom prst="rect">
              <a:avLst/>
            </a:prstGeom>
            <a:solidFill>
              <a:schemeClr val="tx1">
                <a:lumMod val="95000"/>
                <a:lumOff val="5000"/>
              </a:schemeClr>
            </a:solidFill>
            <a:ln>
              <a:noFill/>
            </a:ln>
            <a:effectLst>
              <a:outerShdw algn="tl" blurRad="1016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122" panose="02020400000000000000" pitchFamily="18" typeface="思源宋体 CN"/>
                  <a:ea charset="-122" panose="02020400000000000000" pitchFamily="18" typeface="思源宋体 CN"/>
                </a:rPr>
                <a:t>01</a:t>
              </a:r>
            </a:p>
          </p:txBody>
        </p:sp>
        <p:sp>
          <p:nvSpPr>
            <p:cNvPr id="57" name="文本框 56">
              <a:extLst>
                <a:ext uri="{FF2B5EF4-FFF2-40B4-BE49-F238E27FC236}">
                  <a16:creationId xmlns:a16="http://schemas.microsoft.com/office/drawing/2014/main" id="{8060FEB0-0A11-4DC3-87D3-F575798C2A86}"/>
                </a:ext>
              </a:extLst>
            </p:cNvPr>
            <p:cNvSpPr txBox="1"/>
            <p:nvPr/>
          </p:nvSpPr>
          <p:spPr>
            <a:xfrm>
              <a:off x="8697423" y="1320551"/>
              <a:ext cx="2432768" cy="640080"/>
            </a:xfrm>
            <a:prstGeom prst="rect">
              <a:avLst/>
            </a:prstGeom>
            <a:noFill/>
          </p:spPr>
          <p:txBody>
            <a:bodyPr rtlCol="0" wrap="square">
              <a:spAutoFit/>
            </a:bodyPr>
            <a:lstStyle/>
            <a:p>
              <a:pPr defTabSz="457200">
                <a:lnSpc>
                  <a:spcPct val="150000"/>
                </a:lnSpc>
              </a:pPr>
              <a:r>
                <a:rPr altLang="en-US" b="1" lang="zh-CN" smtClean="0" sz="24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公司介绍</a:t>
              </a:r>
            </a:p>
          </p:txBody>
        </p:sp>
        <p:sp>
          <p:nvSpPr>
            <p:cNvPr id="58" name="文本框 57">
              <a:extLst>
                <a:ext uri="{FF2B5EF4-FFF2-40B4-BE49-F238E27FC236}">
                  <a16:creationId xmlns:a16="http://schemas.microsoft.com/office/drawing/2014/main" id="{A92A4A3F-B186-4633-B3C4-EBD531B319B1}"/>
                </a:ext>
              </a:extLst>
            </p:cNvPr>
            <p:cNvSpPr txBox="1"/>
            <p:nvPr/>
          </p:nvSpPr>
          <p:spPr>
            <a:xfrm>
              <a:off x="8716473" y="1853492"/>
              <a:ext cx="2724028" cy="457200"/>
            </a:xfrm>
            <a:prstGeom prst="rect">
              <a:avLst/>
            </a:prstGeom>
            <a:noFill/>
          </p:spPr>
          <p:txBody>
            <a:bodyPr rtlCol="0" wrap="square">
              <a:spAutoFit/>
            </a:bodyPr>
            <a:lstStyle/>
            <a:p>
              <a:pPr>
                <a:lnSpc>
                  <a:spcPct val="120000"/>
                </a:lnSpc>
                <a:spcBef>
                  <a:spcPct val="0"/>
                </a:spcBef>
              </a:pPr>
              <a:r>
                <a:rPr altLang="zh-CN" lang="zh-CN" sz="1000">
                  <a:solidFill>
                    <a:schemeClr val="bg1">
                      <a:lumMod val="65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a:t>
              </a:r>
            </a:p>
          </p:txBody>
        </p:sp>
      </p:grpSp>
      <p:grpSp>
        <p:nvGrpSpPr>
          <p:cNvPr id="72" name="组合 71"/>
          <p:cNvGrpSpPr/>
          <p:nvPr/>
        </p:nvGrpSpPr>
        <p:grpSpPr>
          <a:xfrm>
            <a:off x="7452274" y="2430249"/>
            <a:ext cx="3735358" cy="979410"/>
            <a:chOff x="7705143" y="1320551"/>
            <a:chExt cx="3735358" cy="979410"/>
          </a:xfrm>
        </p:grpSpPr>
        <p:sp>
          <p:nvSpPr>
            <p:cNvPr id="73" name="矩形 72"/>
            <p:cNvSpPr/>
            <p:nvPr/>
          </p:nvSpPr>
          <p:spPr>
            <a:xfrm>
              <a:off x="7705143" y="1524000"/>
              <a:ext cx="676857" cy="676857"/>
            </a:xfrm>
            <a:prstGeom prst="rect">
              <a:avLst/>
            </a:prstGeom>
            <a:solidFill>
              <a:schemeClr val="tx1">
                <a:lumMod val="95000"/>
                <a:lumOff val="5000"/>
              </a:schemeClr>
            </a:solidFill>
            <a:ln>
              <a:noFill/>
            </a:ln>
            <a:effectLst>
              <a:outerShdw algn="tl" blurRad="1016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122" panose="02020400000000000000" pitchFamily="18" typeface="思源宋体 CN"/>
                  <a:ea charset="-122" panose="02020400000000000000" pitchFamily="18" typeface="思源宋体 CN"/>
                </a:rPr>
                <a:t>02</a:t>
              </a:r>
            </a:p>
          </p:txBody>
        </p:sp>
        <p:sp>
          <p:nvSpPr>
            <p:cNvPr id="74" name="文本框 73">
              <a:extLst>
                <a:ext uri="{FF2B5EF4-FFF2-40B4-BE49-F238E27FC236}">
                  <a16:creationId xmlns:a16="http://schemas.microsoft.com/office/drawing/2014/main" id="{8060FEB0-0A11-4DC3-87D3-F575798C2A86}"/>
                </a:ext>
              </a:extLst>
            </p:cNvPr>
            <p:cNvSpPr txBox="1"/>
            <p:nvPr/>
          </p:nvSpPr>
          <p:spPr>
            <a:xfrm>
              <a:off x="8697423" y="1320551"/>
              <a:ext cx="2432768" cy="640080"/>
            </a:xfrm>
            <a:prstGeom prst="rect">
              <a:avLst/>
            </a:prstGeom>
            <a:noFill/>
          </p:spPr>
          <p:txBody>
            <a:bodyPr rtlCol="0" wrap="square">
              <a:spAutoFit/>
            </a:bodyPr>
            <a:lstStyle/>
            <a:p>
              <a:pPr defTabSz="457200">
                <a:lnSpc>
                  <a:spcPct val="150000"/>
                </a:lnSpc>
              </a:pPr>
              <a:r>
                <a:rPr altLang="en-US" b="1" lang="zh-CN" smtClean="0" sz="24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项目简述</a:t>
              </a:r>
            </a:p>
          </p:txBody>
        </p:sp>
        <p:sp>
          <p:nvSpPr>
            <p:cNvPr id="75" name="文本框 74">
              <a:extLst>
                <a:ext uri="{FF2B5EF4-FFF2-40B4-BE49-F238E27FC236}">
                  <a16:creationId xmlns:a16="http://schemas.microsoft.com/office/drawing/2014/main" id="{A92A4A3F-B186-4633-B3C4-EBD531B319B1}"/>
                </a:ext>
              </a:extLst>
            </p:cNvPr>
            <p:cNvSpPr txBox="1"/>
            <p:nvPr/>
          </p:nvSpPr>
          <p:spPr>
            <a:xfrm>
              <a:off x="8716473" y="1853492"/>
              <a:ext cx="2724028" cy="457200"/>
            </a:xfrm>
            <a:prstGeom prst="rect">
              <a:avLst/>
            </a:prstGeom>
            <a:noFill/>
          </p:spPr>
          <p:txBody>
            <a:bodyPr rtlCol="0" wrap="square">
              <a:spAutoFit/>
            </a:bodyPr>
            <a:lstStyle/>
            <a:p>
              <a:pPr>
                <a:lnSpc>
                  <a:spcPct val="120000"/>
                </a:lnSpc>
                <a:spcBef>
                  <a:spcPct val="0"/>
                </a:spcBef>
              </a:pPr>
              <a:r>
                <a:rPr altLang="zh-CN" lang="zh-CN" sz="1000">
                  <a:solidFill>
                    <a:schemeClr val="bg1">
                      <a:lumMod val="65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a:t>
              </a:r>
            </a:p>
          </p:txBody>
        </p:sp>
      </p:grpSp>
      <p:grpSp>
        <p:nvGrpSpPr>
          <p:cNvPr id="76" name="组合 75"/>
          <p:cNvGrpSpPr/>
          <p:nvPr/>
        </p:nvGrpSpPr>
        <p:grpSpPr>
          <a:xfrm>
            <a:off x="7452274" y="3711397"/>
            <a:ext cx="3735358" cy="979410"/>
            <a:chOff x="7705143" y="1320551"/>
            <a:chExt cx="3735358" cy="979410"/>
          </a:xfrm>
        </p:grpSpPr>
        <p:sp>
          <p:nvSpPr>
            <p:cNvPr id="77" name="矩形 76"/>
            <p:cNvSpPr/>
            <p:nvPr/>
          </p:nvSpPr>
          <p:spPr>
            <a:xfrm>
              <a:off x="7705143" y="1524000"/>
              <a:ext cx="676857" cy="676857"/>
            </a:xfrm>
            <a:prstGeom prst="rect">
              <a:avLst/>
            </a:prstGeom>
            <a:solidFill>
              <a:schemeClr val="tx1">
                <a:lumMod val="95000"/>
                <a:lumOff val="5000"/>
              </a:schemeClr>
            </a:solidFill>
            <a:ln>
              <a:noFill/>
            </a:ln>
            <a:effectLst>
              <a:outerShdw algn="tl" blurRad="1016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122" panose="02020400000000000000" pitchFamily="18" typeface="思源宋体 CN"/>
                  <a:ea charset="-122" panose="02020400000000000000" pitchFamily="18" typeface="思源宋体 CN"/>
                </a:rPr>
                <a:t>03</a:t>
              </a:r>
            </a:p>
          </p:txBody>
        </p:sp>
        <p:sp>
          <p:nvSpPr>
            <p:cNvPr id="78" name="文本框 77">
              <a:extLst>
                <a:ext uri="{FF2B5EF4-FFF2-40B4-BE49-F238E27FC236}">
                  <a16:creationId xmlns:a16="http://schemas.microsoft.com/office/drawing/2014/main" id="{8060FEB0-0A11-4DC3-87D3-F575798C2A86}"/>
                </a:ext>
              </a:extLst>
            </p:cNvPr>
            <p:cNvSpPr txBox="1"/>
            <p:nvPr/>
          </p:nvSpPr>
          <p:spPr>
            <a:xfrm>
              <a:off x="8697423" y="1320552"/>
              <a:ext cx="2432768" cy="640080"/>
            </a:xfrm>
            <a:prstGeom prst="rect">
              <a:avLst/>
            </a:prstGeom>
            <a:noFill/>
          </p:spPr>
          <p:txBody>
            <a:bodyPr rtlCol="0" wrap="square">
              <a:spAutoFit/>
            </a:bodyPr>
            <a:lstStyle/>
            <a:p>
              <a:pPr defTabSz="457200">
                <a:lnSpc>
                  <a:spcPct val="150000"/>
                </a:lnSpc>
              </a:pPr>
              <a:r>
                <a:rPr altLang="en-US" b="1" lang="zh-CN" smtClean="0" sz="24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市场分析</a:t>
              </a:r>
            </a:p>
          </p:txBody>
        </p:sp>
        <p:sp>
          <p:nvSpPr>
            <p:cNvPr id="79" name="文本框 78">
              <a:extLst>
                <a:ext uri="{FF2B5EF4-FFF2-40B4-BE49-F238E27FC236}">
                  <a16:creationId xmlns:a16="http://schemas.microsoft.com/office/drawing/2014/main" id="{A92A4A3F-B186-4633-B3C4-EBD531B319B1}"/>
                </a:ext>
              </a:extLst>
            </p:cNvPr>
            <p:cNvSpPr txBox="1"/>
            <p:nvPr/>
          </p:nvSpPr>
          <p:spPr>
            <a:xfrm>
              <a:off x="8716473" y="1853491"/>
              <a:ext cx="2724028" cy="457200"/>
            </a:xfrm>
            <a:prstGeom prst="rect">
              <a:avLst/>
            </a:prstGeom>
            <a:noFill/>
          </p:spPr>
          <p:txBody>
            <a:bodyPr rtlCol="0" wrap="square">
              <a:spAutoFit/>
            </a:bodyPr>
            <a:lstStyle/>
            <a:p>
              <a:pPr>
                <a:lnSpc>
                  <a:spcPct val="120000"/>
                </a:lnSpc>
                <a:spcBef>
                  <a:spcPct val="0"/>
                </a:spcBef>
              </a:pPr>
              <a:r>
                <a:rPr altLang="zh-CN" lang="zh-CN" sz="1000">
                  <a:solidFill>
                    <a:schemeClr val="bg1">
                      <a:lumMod val="65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a:t>
              </a:r>
            </a:p>
          </p:txBody>
        </p:sp>
      </p:grpSp>
      <p:grpSp>
        <p:nvGrpSpPr>
          <p:cNvPr id="80" name="组合 79"/>
          <p:cNvGrpSpPr/>
          <p:nvPr/>
        </p:nvGrpSpPr>
        <p:grpSpPr>
          <a:xfrm>
            <a:off x="7452274" y="4992545"/>
            <a:ext cx="3735358" cy="979410"/>
            <a:chOff x="7705143" y="1320551"/>
            <a:chExt cx="3735358" cy="979410"/>
          </a:xfrm>
        </p:grpSpPr>
        <p:sp>
          <p:nvSpPr>
            <p:cNvPr id="81" name="矩形 80"/>
            <p:cNvSpPr/>
            <p:nvPr/>
          </p:nvSpPr>
          <p:spPr>
            <a:xfrm>
              <a:off x="7705143" y="1524000"/>
              <a:ext cx="676857" cy="676857"/>
            </a:xfrm>
            <a:prstGeom prst="rect">
              <a:avLst/>
            </a:prstGeom>
            <a:solidFill>
              <a:schemeClr val="tx1">
                <a:lumMod val="95000"/>
                <a:lumOff val="5000"/>
              </a:schemeClr>
            </a:solidFill>
            <a:ln>
              <a:noFill/>
            </a:ln>
            <a:effectLst>
              <a:outerShdw algn="tl" blurRad="101600" dir="27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122" panose="02020400000000000000" pitchFamily="18" typeface="思源宋体 CN"/>
                  <a:ea charset="-122" panose="02020400000000000000" pitchFamily="18" typeface="思源宋体 CN"/>
                </a:rPr>
                <a:t>04</a:t>
              </a:r>
            </a:p>
          </p:txBody>
        </p:sp>
        <p:sp>
          <p:nvSpPr>
            <p:cNvPr id="82" name="文本框 81">
              <a:extLst>
                <a:ext uri="{FF2B5EF4-FFF2-40B4-BE49-F238E27FC236}">
                  <a16:creationId xmlns:a16="http://schemas.microsoft.com/office/drawing/2014/main" id="{8060FEB0-0A11-4DC3-87D3-F575798C2A86}"/>
                </a:ext>
              </a:extLst>
            </p:cNvPr>
            <p:cNvSpPr txBox="1"/>
            <p:nvPr/>
          </p:nvSpPr>
          <p:spPr>
            <a:xfrm>
              <a:off x="8697423" y="1320551"/>
              <a:ext cx="2432768" cy="640080"/>
            </a:xfrm>
            <a:prstGeom prst="rect">
              <a:avLst/>
            </a:prstGeom>
            <a:noFill/>
          </p:spPr>
          <p:txBody>
            <a:bodyPr rtlCol="0" wrap="square">
              <a:spAutoFit/>
            </a:bodyPr>
            <a:lstStyle/>
            <a:p>
              <a:pPr defTabSz="457200">
                <a:lnSpc>
                  <a:spcPct val="150000"/>
                </a:lnSpc>
              </a:pPr>
              <a:r>
                <a:rPr altLang="en-US" b="1" lang="zh-CN" smtClean="0" sz="24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财务规划</a:t>
              </a:r>
            </a:p>
          </p:txBody>
        </p:sp>
        <p:sp>
          <p:nvSpPr>
            <p:cNvPr id="83" name="文本框 82">
              <a:extLst>
                <a:ext uri="{FF2B5EF4-FFF2-40B4-BE49-F238E27FC236}">
                  <a16:creationId xmlns:a16="http://schemas.microsoft.com/office/drawing/2014/main" id="{A92A4A3F-B186-4633-B3C4-EBD531B319B1}"/>
                </a:ext>
              </a:extLst>
            </p:cNvPr>
            <p:cNvSpPr txBox="1"/>
            <p:nvPr/>
          </p:nvSpPr>
          <p:spPr>
            <a:xfrm>
              <a:off x="8716473" y="1853492"/>
              <a:ext cx="2724028" cy="457200"/>
            </a:xfrm>
            <a:prstGeom prst="rect">
              <a:avLst/>
            </a:prstGeom>
            <a:noFill/>
          </p:spPr>
          <p:txBody>
            <a:bodyPr rtlCol="0" wrap="square">
              <a:spAutoFit/>
            </a:bodyPr>
            <a:lstStyle/>
            <a:p>
              <a:pPr>
                <a:lnSpc>
                  <a:spcPct val="120000"/>
                </a:lnSpc>
                <a:spcBef>
                  <a:spcPct val="0"/>
                </a:spcBef>
              </a:pPr>
              <a:r>
                <a:rPr altLang="zh-CN" lang="zh-CN" sz="1000">
                  <a:solidFill>
                    <a:schemeClr val="bg1">
                      <a:lumMod val="65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a:t>
              </a:r>
            </a:p>
          </p:txBody>
        </p:sp>
      </p:grpSp>
      <p:grpSp>
        <p:nvGrpSpPr>
          <p:cNvPr id="15" name="组合 14"/>
          <p:cNvGrpSpPr/>
          <p:nvPr/>
        </p:nvGrpSpPr>
        <p:grpSpPr>
          <a:xfrm>
            <a:off x="2587161" y="1866900"/>
            <a:ext cx="3992647" cy="3371850"/>
            <a:chOff x="2587161" y="1866900"/>
            <a:chExt cx="3992647" cy="3371850"/>
          </a:xfrm>
        </p:grpSpPr>
        <p:grpSp>
          <p:nvGrpSpPr>
            <p:cNvPr id="10" name="组合 9"/>
            <p:cNvGrpSpPr/>
            <p:nvPr/>
          </p:nvGrpSpPr>
          <p:grpSpPr>
            <a:xfrm>
              <a:off x="2587161" y="1866900"/>
              <a:ext cx="3992647" cy="3371850"/>
              <a:chOff x="2587161" y="1866900"/>
              <a:chExt cx="3992647" cy="3371850"/>
            </a:xfrm>
          </p:grpSpPr>
          <p:sp>
            <p:nvSpPr>
              <p:cNvPr id="51" name="矩形 50"/>
              <p:cNvSpPr/>
              <p:nvPr/>
            </p:nvSpPr>
            <p:spPr>
              <a:xfrm>
                <a:off x="4454286" y="1866900"/>
                <a:ext cx="258397" cy="3371850"/>
              </a:xfrm>
              <a:prstGeom prst="rect">
                <a:avLst/>
              </a:prstGeom>
              <a:solidFill>
                <a:srgbClr val="ECEC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a:extLst>
                  <a:ext uri="{FF2B5EF4-FFF2-40B4-BE49-F238E27FC236}">
                    <a16:creationId xmlns:a16="http://schemas.microsoft.com/office/drawing/2014/main" id="{8060FEB0-0A11-4DC3-87D3-F575798C2A86}"/>
                  </a:ext>
                </a:extLst>
              </p:cNvPr>
              <p:cNvSpPr txBox="1"/>
              <p:nvPr/>
            </p:nvSpPr>
            <p:spPr>
              <a:xfrm>
                <a:off x="3367100" y="3462400"/>
                <a:ext cx="2432768" cy="731520"/>
              </a:xfrm>
              <a:prstGeom prst="rect">
                <a:avLst/>
              </a:prstGeom>
              <a:noFill/>
            </p:spPr>
            <p:txBody>
              <a:bodyPr rtlCol="0" wrap="square">
                <a:spAutoFit/>
              </a:bodyPr>
              <a:lstStyle/>
              <a:p>
                <a:pPr algn="ctr" defTabSz="457200">
                  <a:lnSpc>
                    <a:spcPct val="150000"/>
                  </a:lnSpc>
                </a:pPr>
                <a:r>
                  <a:rPr altLang="en-US" b="1" lang="zh-CN" smtClean="0" sz="28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目 录</a:t>
                </a:r>
              </a:p>
            </p:txBody>
          </p:sp>
          <p:sp>
            <p:nvSpPr>
              <p:cNvPr id="53" name="文本框 52">
                <a:extLst>
                  <a:ext uri="{FF2B5EF4-FFF2-40B4-BE49-F238E27FC236}">
                    <a16:creationId xmlns:a16="http://schemas.microsoft.com/office/drawing/2014/main" id="{8060FEB0-0A11-4DC3-87D3-F575798C2A86}"/>
                  </a:ext>
                </a:extLst>
              </p:cNvPr>
              <p:cNvSpPr txBox="1"/>
              <p:nvPr/>
            </p:nvSpPr>
            <p:spPr>
              <a:xfrm>
                <a:off x="2587161" y="2591903"/>
                <a:ext cx="3992647" cy="731520"/>
              </a:xfrm>
              <a:prstGeom prst="rect">
                <a:avLst/>
              </a:prstGeom>
              <a:noFill/>
            </p:spPr>
            <p:txBody>
              <a:bodyPr rtlCol="0" wrap="square">
                <a:spAutoFit/>
              </a:bodyPr>
              <a:lstStyle/>
              <a:p>
                <a:pPr algn="ctr" defTabSz="457200">
                  <a:lnSpc>
                    <a:spcPct val="150000"/>
                  </a:lnSpc>
                </a:pPr>
                <a:r>
                  <a:rPr altLang="zh-CN" b="1" lang="en-US" smtClean="0" sz="28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CONTENTS</a:t>
                </a:r>
              </a:p>
            </p:txBody>
          </p:sp>
          <p:sp>
            <p:nvSpPr>
              <p:cNvPr id="54" name="文本框 53">
                <a:extLst>
                  <a:ext uri="{FF2B5EF4-FFF2-40B4-BE49-F238E27FC236}">
                    <a16:creationId xmlns:a16="http://schemas.microsoft.com/office/drawing/2014/main" id="{A92A4A3F-B186-4633-B3C4-EBD531B319B1}"/>
                  </a:ext>
                </a:extLst>
              </p:cNvPr>
              <p:cNvSpPr txBox="1"/>
              <p:nvPr/>
            </p:nvSpPr>
            <p:spPr>
              <a:xfrm>
                <a:off x="3115629" y="4033441"/>
                <a:ext cx="2935712" cy="457200"/>
              </a:xfrm>
              <a:prstGeom prst="rect">
                <a:avLst/>
              </a:prstGeom>
              <a:noFill/>
            </p:spPr>
            <p:txBody>
              <a:bodyPr rtlCol="0" wrap="square">
                <a:spAutoFit/>
              </a:bodyPr>
              <a:lstStyle/>
              <a:p>
                <a:pPr algn="ct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a:t>
                </a:r>
              </a:p>
            </p:txBody>
          </p:sp>
        </p:grpSp>
        <p:cxnSp>
          <p:nvCxnSpPr>
            <p:cNvPr id="14" name="直接连接符 13"/>
            <p:cNvCxnSpPr/>
            <p:nvPr/>
          </p:nvCxnSpPr>
          <p:spPr>
            <a:xfrm>
              <a:off x="4454286" y="3384695"/>
              <a:ext cx="258397"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028383990"/>
      </p:ext>
    </p:extLst>
  </p:cSld>
  <p:clrMapOvr>
    <a:masterClrMapping/>
  </p:clrMapOvr>
  <mc:AlternateContent>
    <mc:Choice Requires="p15">
      <p:transition advClick="0" advTm="2000" p14:dur="1250" spd="slow">
        <p15:prstTrans prst="airplan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50"/>
                                        </p:tgtEl>
                                        <p:attrNameLst>
                                          <p:attrName>style.visibility</p:attrName>
                                        </p:attrNameLst>
                                      </p:cBhvr>
                                      <p:to>
                                        <p:strVal val="visible"/>
                                      </p:to>
                                    </p:set>
                                    <p:animEffect filter="wipe(up)" transition="in">
                                      <p:cBhvr>
                                        <p:cTn dur="500" id="7"/>
                                        <p:tgtEl>
                                          <p:spTgt spid="50"/>
                                        </p:tgtEl>
                                      </p:cBhvr>
                                    </p:animEffect>
                                  </p:childTnLst>
                                </p:cTn>
                              </p:par>
                              <p:par>
                                <p:cTn fill="hold" id="8" nodeType="withEffect" presetClass="entr" presetID="53" presetSubtype="0">
                                  <p:stCondLst>
                                    <p:cond delay="250"/>
                                  </p:stCondLst>
                                  <p:childTnLst>
                                    <p:set>
                                      <p:cBhvr>
                                        <p:cTn dur="1" fill="hold" id="9">
                                          <p:stCondLst>
                                            <p:cond delay="0"/>
                                          </p:stCondLst>
                                        </p:cTn>
                                        <p:tgtEl>
                                          <p:spTgt spid="15"/>
                                        </p:tgtEl>
                                        <p:attrNameLst>
                                          <p:attrName>style.visibility</p:attrName>
                                        </p:attrNameLst>
                                      </p:cBhvr>
                                      <p:to>
                                        <p:strVal val="visible"/>
                                      </p:to>
                                    </p:set>
                                    <p:anim calcmode="lin" valueType="num">
                                      <p:cBhvr>
                                        <p:cTn dur="500" fill="hold" id="10"/>
                                        <p:tgtEl>
                                          <p:spTgt spid="15"/>
                                        </p:tgtEl>
                                        <p:attrNameLst>
                                          <p:attrName>ppt_w</p:attrName>
                                        </p:attrNameLst>
                                      </p:cBhvr>
                                      <p:tavLst>
                                        <p:tav tm="0">
                                          <p:val>
                                            <p:fltVal val="0"/>
                                          </p:val>
                                        </p:tav>
                                        <p:tav tm="100000">
                                          <p:val>
                                            <p:strVal val="#ppt_w"/>
                                          </p:val>
                                        </p:tav>
                                      </p:tavLst>
                                    </p:anim>
                                    <p:anim calcmode="lin" valueType="num">
                                      <p:cBhvr>
                                        <p:cTn dur="500" fill="hold" id="11"/>
                                        <p:tgtEl>
                                          <p:spTgt spid="15"/>
                                        </p:tgtEl>
                                        <p:attrNameLst>
                                          <p:attrName>ppt_h</p:attrName>
                                        </p:attrNameLst>
                                      </p:cBhvr>
                                      <p:tavLst>
                                        <p:tav tm="0">
                                          <p:val>
                                            <p:fltVal val="0"/>
                                          </p:val>
                                        </p:tav>
                                        <p:tav tm="100000">
                                          <p:val>
                                            <p:strVal val="#ppt_h"/>
                                          </p:val>
                                        </p:tav>
                                      </p:tavLst>
                                    </p:anim>
                                    <p:animEffect filter="fade" transition="in">
                                      <p:cBhvr>
                                        <p:cTn dur="500" id="12"/>
                                        <p:tgtEl>
                                          <p:spTgt spid="15"/>
                                        </p:tgtEl>
                                      </p:cBhvr>
                                    </p:animEffect>
                                  </p:childTnLst>
                                </p:cTn>
                              </p:par>
                            </p:childTnLst>
                          </p:cTn>
                        </p:par>
                        <p:par>
                          <p:cTn fill="hold" id="13" nodeType="afterGroup">
                            <p:stCondLst>
                              <p:cond delay="750"/>
                            </p:stCondLst>
                            <p:childTnLst>
                              <p:par>
                                <p:cTn fill="hold" id="14" nodeType="afterEffect" presetClass="entr" presetID="2" presetSubtype="2">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1000" fill="hold" id="16"/>
                                        <p:tgtEl>
                                          <p:spTgt spid="12"/>
                                        </p:tgtEl>
                                        <p:attrNameLst>
                                          <p:attrName>ppt_x</p:attrName>
                                        </p:attrNameLst>
                                      </p:cBhvr>
                                      <p:tavLst>
                                        <p:tav tm="0">
                                          <p:val>
                                            <p:strVal val="1+#ppt_w/2"/>
                                          </p:val>
                                        </p:tav>
                                        <p:tav tm="100000">
                                          <p:val>
                                            <p:strVal val="#ppt_x"/>
                                          </p:val>
                                        </p:tav>
                                      </p:tavLst>
                                    </p:anim>
                                    <p:anim calcmode="lin" valueType="num">
                                      <p:cBhvr additive="base">
                                        <p:cTn dur="100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id="19" nodeType="afterEffect" presetClass="entr" presetID="2" presetSubtype="2">
                                  <p:stCondLst>
                                    <p:cond delay="0"/>
                                  </p:stCondLst>
                                  <p:childTnLst>
                                    <p:set>
                                      <p:cBhvr>
                                        <p:cTn dur="1" fill="hold" id="20">
                                          <p:stCondLst>
                                            <p:cond delay="0"/>
                                          </p:stCondLst>
                                        </p:cTn>
                                        <p:tgtEl>
                                          <p:spTgt spid="72"/>
                                        </p:tgtEl>
                                        <p:attrNameLst>
                                          <p:attrName>style.visibility</p:attrName>
                                        </p:attrNameLst>
                                      </p:cBhvr>
                                      <p:to>
                                        <p:strVal val="visible"/>
                                      </p:to>
                                    </p:set>
                                    <p:anim calcmode="lin" valueType="num">
                                      <p:cBhvr additive="base">
                                        <p:cTn dur="1000" fill="hold" id="21"/>
                                        <p:tgtEl>
                                          <p:spTgt spid="72"/>
                                        </p:tgtEl>
                                        <p:attrNameLst>
                                          <p:attrName>ppt_x</p:attrName>
                                        </p:attrNameLst>
                                      </p:cBhvr>
                                      <p:tavLst>
                                        <p:tav tm="0">
                                          <p:val>
                                            <p:strVal val="1+#ppt_w/2"/>
                                          </p:val>
                                        </p:tav>
                                        <p:tav tm="100000">
                                          <p:val>
                                            <p:strVal val="#ppt_x"/>
                                          </p:val>
                                        </p:tav>
                                      </p:tavLst>
                                    </p:anim>
                                    <p:anim calcmode="lin" valueType="num">
                                      <p:cBhvr additive="base">
                                        <p:cTn dur="1000" fill="hold" id="22"/>
                                        <p:tgtEl>
                                          <p:spTgt spid="7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750"/>
                            </p:stCondLst>
                            <p:childTnLst>
                              <p:par>
                                <p:cTn fill="hold" id="24" nodeType="afterEffect" presetClass="entr" presetID="2" presetSubtype="2">
                                  <p:stCondLst>
                                    <p:cond delay="0"/>
                                  </p:stCondLst>
                                  <p:childTnLst>
                                    <p:set>
                                      <p:cBhvr>
                                        <p:cTn dur="1" fill="hold" id="25">
                                          <p:stCondLst>
                                            <p:cond delay="0"/>
                                          </p:stCondLst>
                                        </p:cTn>
                                        <p:tgtEl>
                                          <p:spTgt spid="76"/>
                                        </p:tgtEl>
                                        <p:attrNameLst>
                                          <p:attrName>style.visibility</p:attrName>
                                        </p:attrNameLst>
                                      </p:cBhvr>
                                      <p:to>
                                        <p:strVal val="visible"/>
                                      </p:to>
                                    </p:set>
                                    <p:anim calcmode="lin" valueType="num">
                                      <p:cBhvr additive="base">
                                        <p:cTn dur="1000" fill="hold" id="26"/>
                                        <p:tgtEl>
                                          <p:spTgt spid="76"/>
                                        </p:tgtEl>
                                        <p:attrNameLst>
                                          <p:attrName>ppt_x</p:attrName>
                                        </p:attrNameLst>
                                      </p:cBhvr>
                                      <p:tavLst>
                                        <p:tav tm="0">
                                          <p:val>
                                            <p:strVal val="1+#ppt_w/2"/>
                                          </p:val>
                                        </p:tav>
                                        <p:tav tm="100000">
                                          <p:val>
                                            <p:strVal val="#ppt_x"/>
                                          </p:val>
                                        </p:tav>
                                      </p:tavLst>
                                    </p:anim>
                                    <p:anim calcmode="lin" valueType="num">
                                      <p:cBhvr additive="base">
                                        <p:cTn dur="1000" fill="hold" id="27"/>
                                        <p:tgtEl>
                                          <p:spTgt spid="7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750"/>
                            </p:stCondLst>
                            <p:childTnLst>
                              <p:par>
                                <p:cTn fill="hold" id="29" nodeType="afterEffect" presetClass="entr" presetID="2" presetSubtype="2">
                                  <p:stCondLst>
                                    <p:cond delay="0"/>
                                  </p:stCondLst>
                                  <p:childTnLst>
                                    <p:set>
                                      <p:cBhvr>
                                        <p:cTn dur="1" fill="hold" id="30">
                                          <p:stCondLst>
                                            <p:cond delay="0"/>
                                          </p:stCondLst>
                                        </p:cTn>
                                        <p:tgtEl>
                                          <p:spTgt spid="80"/>
                                        </p:tgtEl>
                                        <p:attrNameLst>
                                          <p:attrName>style.visibility</p:attrName>
                                        </p:attrNameLst>
                                      </p:cBhvr>
                                      <p:to>
                                        <p:strVal val="visible"/>
                                      </p:to>
                                    </p:set>
                                    <p:anim calcmode="lin" valueType="num">
                                      <p:cBhvr additive="base">
                                        <p:cTn dur="1000" fill="hold" id="31"/>
                                        <p:tgtEl>
                                          <p:spTgt spid="80"/>
                                        </p:tgtEl>
                                        <p:attrNameLst>
                                          <p:attrName>ppt_x</p:attrName>
                                        </p:attrNameLst>
                                      </p:cBhvr>
                                      <p:tavLst>
                                        <p:tav tm="0">
                                          <p:val>
                                            <p:strVal val="1+#ppt_w/2"/>
                                          </p:val>
                                        </p:tav>
                                        <p:tav tm="100000">
                                          <p:val>
                                            <p:strVal val="#ppt_x"/>
                                          </p:val>
                                        </p:tav>
                                      </p:tavLst>
                                    </p:anim>
                                    <p:anim calcmode="lin" valueType="num">
                                      <p:cBhvr additive="base">
                                        <p:cTn dur="1000" fill="hold" id="32"/>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2">
            <a:extLst>
              <a:ext uri="{FF2B5EF4-FFF2-40B4-BE49-F238E27FC236}">
                <a16:creationId xmlns:a16="http://schemas.microsoft.com/office/drawing/2014/main" id="{AF57FB04-16E7-4916-92A8-D914F1B3C13F}"/>
              </a:ext>
            </a:extLst>
          </p:cNvPr>
          <p:cNvSpPr txBox="1"/>
          <p:nvPr/>
        </p:nvSpPr>
        <p:spPr>
          <a:xfrm>
            <a:off x="944414" y="1684574"/>
            <a:ext cx="3852835" cy="804672"/>
          </a:xfrm>
          <a:prstGeom prst="rect">
            <a:avLst/>
          </a:prstGeom>
          <a:noFill/>
        </p:spPr>
        <p:txBody>
          <a:bodyPr anchor="ctr" anchorCtr="0" rtlCol="0" wrap="square">
            <a:spAutoFit/>
          </a:bodyPr>
          <a:lstStyle/>
          <a:p>
            <a:pPr defTabSz="914217">
              <a:lnSpc>
                <a:spcPct val="130000"/>
              </a:lnSpc>
            </a:pPr>
            <a:r>
              <a:rPr altLang="zh-CN" b="1" lang="en-US" spc="1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2027年实现“XX项目”，具体指标如下：</a:t>
            </a:r>
          </a:p>
        </p:txBody>
      </p:sp>
      <p:sp>
        <p:nvSpPr>
          <p:cNvPr id="6" name="Subtitle 2">
            <a:extLst>
              <a:ext uri="{FF2B5EF4-FFF2-40B4-BE49-F238E27FC236}">
                <a16:creationId xmlns:a16="http://schemas.microsoft.com/office/drawing/2014/main" id="{C95B2544-08DD-416D-A2F7-2C6BD9597203}"/>
              </a:ext>
            </a:extLst>
          </p:cNvPr>
          <p:cNvSpPr txBox="1"/>
          <p:nvPr/>
        </p:nvSpPr>
        <p:spPr>
          <a:xfrm>
            <a:off x="1220416" y="2579994"/>
            <a:ext cx="4949334" cy="1516922"/>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ct val="150000"/>
              </a:lnSpc>
            </a:pPr>
            <a:r>
              <a:rPr altLang="zh-CN" lang="en-US" smtClean="0" sz="14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1）目标规模：输入文字信息</a:t>
            </a:r>
          </a:p>
          <a:p>
            <a:pPr algn="l">
              <a:lnSpc>
                <a:spcPct val="150000"/>
              </a:lnSpc>
            </a:pPr>
            <a:r>
              <a:rPr altLang="zh-CN" lang="en-US" smtClean="0" sz="14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2）类型：输入文字信息</a:t>
            </a:r>
          </a:p>
          <a:p>
            <a:pPr algn="l">
              <a:lnSpc>
                <a:spcPct val="150000"/>
              </a:lnSpc>
            </a:pPr>
            <a:r>
              <a:rPr altLang="zh-CN" lang="en-US" smtClean="0" sz="14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3）目标业务：赛场图片即拍即传。</a:t>
            </a:r>
          </a:p>
          <a:p>
            <a:pPr algn="l">
              <a:lnSpc>
                <a:spcPct val="150000"/>
              </a:lnSpc>
            </a:pPr>
            <a:r>
              <a:rPr altLang="zh-CN" lang="en-US" smtClean="0" sz="14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4）业务流程：建立完整的业务流程</a:t>
            </a:r>
          </a:p>
        </p:txBody>
      </p:sp>
      <p:sp>
        <p:nvSpPr>
          <p:cNvPr id="7" name="TextBox 46">
            <a:extLst>
              <a:ext uri="{FF2B5EF4-FFF2-40B4-BE49-F238E27FC236}">
                <a16:creationId xmlns:a16="http://schemas.microsoft.com/office/drawing/2014/main" id="{AB2DFF2E-6359-48CF-878B-D652EE38A7DB}"/>
              </a:ext>
            </a:extLst>
          </p:cNvPr>
          <p:cNvSpPr txBox="1"/>
          <p:nvPr/>
        </p:nvSpPr>
        <p:spPr>
          <a:xfrm>
            <a:off x="4573409" y="4804311"/>
            <a:ext cx="840105" cy="408432"/>
          </a:xfrm>
          <a:prstGeom prst="rect">
            <a:avLst/>
          </a:prstGeom>
          <a:noFill/>
        </p:spPr>
        <p:txBody>
          <a:bodyPr anchor="ctr" anchorCtr="0" rtlCol="0" wrap="none">
            <a:spAutoFit/>
          </a:bodyPr>
          <a:lstStyle/>
          <a:p>
            <a:pPr algn="ctr" defTabSz="914217">
              <a:lnSpc>
                <a:spcPct val="130000"/>
              </a:lnSpc>
            </a:pPr>
            <a:r>
              <a:rPr altLang="en-US" b="1" lang="zh-CN" sz="16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优势03</a:t>
            </a:r>
          </a:p>
        </p:txBody>
      </p:sp>
      <p:sp>
        <p:nvSpPr>
          <p:cNvPr id="8" name="TextBox 47">
            <a:extLst>
              <a:ext uri="{FF2B5EF4-FFF2-40B4-BE49-F238E27FC236}">
                <a16:creationId xmlns:a16="http://schemas.microsoft.com/office/drawing/2014/main" id="{7BEA73A6-B087-4D3D-8528-6C25E54C8083}"/>
              </a:ext>
            </a:extLst>
          </p:cNvPr>
          <p:cNvSpPr txBox="1"/>
          <p:nvPr/>
        </p:nvSpPr>
        <p:spPr>
          <a:xfrm>
            <a:off x="867351" y="5256753"/>
            <a:ext cx="1632227" cy="487680"/>
          </a:xfrm>
          <a:prstGeom prst="rect">
            <a:avLst/>
          </a:prstGeom>
          <a:noFill/>
        </p:spPr>
        <p:txBody>
          <a:bodyPr anchor="ctr" anchorCtr="0" rtlCol="0" wrap="square">
            <a:spAutoFit/>
          </a:bodyPr>
          <a:lstStyle/>
          <a:p>
            <a:pPr algn="ctr">
              <a:lnSpc>
                <a:spcPct val="130000"/>
              </a:lnSpc>
            </a:pPr>
            <a:r>
              <a:rPr altLang="en-US" lang="zh-CN" sz="10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您的内容打在这里，或者通过复制您的文本后</a:t>
            </a:r>
          </a:p>
        </p:txBody>
      </p:sp>
      <p:sp>
        <p:nvSpPr>
          <p:cNvPr id="9" name="TextBox 48">
            <a:extLst>
              <a:ext uri="{FF2B5EF4-FFF2-40B4-BE49-F238E27FC236}">
                <a16:creationId xmlns:a16="http://schemas.microsoft.com/office/drawing/2014/main" id="{FD79DC0F-3711-484D-920C-342A608D9205}"/>
              </a:ext>
            </a:extLst>
          </p:cNvPr>
          <p:cNvSpPr txBox="1"/>
          <p:nvPr/>
        </p:nvSpPr>
        <p:spPr>
          <a:xfrm>
            <a:off x="1263411" y="4804311"/>
            <a:ext cx="840105" cy="408432"/>
          </a:xfrm>
          <a:prstGeom prst="rect">
            <a:avLst/>
          </a:prstGeom>
          <a:noFill/>
        </p:spPr>
        <p:txBody>
          <a:bodyPr anchor="ctr" anchorCtr="0" rtlCol="0" wrap="none">
            <a:spAutoFit/>
          </a:bodyPr>
          <a:lstStyle/>
          <a:p>
            <a:pPr algn="ctr" defTabSz="914217">
              <a:lnSpc>
                <a:spcPct val="130000"/>
              </a:lnSpc>
            </a:pPr>
            <a:r>
              <a:rPr altLang="en-US" b="1" lang="zh-CN" sz="16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优势01</a:t>
            </a:r>
          </a:p>
        </p:txBody>
      </p:sp>
      <p:sp>
        <p:nvSpPr>
          <p:cNvPr id="10" name="Shape 2632">
            <a:extLst>
              <a:ext uri="{FF2B5EF4-FFF2-40B4-BE49-F238E27FC236}">
                <a16:creationId xmlns:a16="http://schemas.microsoft.com/office/drawing/2014/main" id="{CE5CDD50-E3D1-4485-A749-88F9FE3B0F13}"/>
              </a:ext>
            </a:extLst>
          </p:cNvPr>
          <p:cNvSpPr/>
          <p:nvPr/>
        </p:nvSpPr>
        <p:spPr>
          <a:xfrm>
            <a:off x="1569195" y="4394698"/>
            <a:ext cx="228541" cy="279328"/>
          </a:xfrm>
          <a:custGeom>
            <a:cxnLst>
              <a:cxn ang="0">
                <a:pos x="wd2" y="hd2"/>
              </a:cxn>
              <a:cxn ang="5400000">
                <a:pos x="wd2" y="hd2"/>
              </a:cxn>
              <a:cxn ang="10800000">
                <a:pos x="wd2" y="hd2"/>
              </a:cxn>
              <a:cxn ang="16200000">
                <a:pos x="wd2" y="hd2"/>
              </a:cxn>
            </a:cxnLst>
            <a:rect b="b" l="0" r="r" t="0"/>
            <a:pathLst>
              <a:path extrusionOk="0" h="21600" w="2160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lumMod val="75000"/>
              <a:lumOff val="25000"/>
            </a:schemeClr>
          </a:solidFill>
          <a:ln algn="ctr" cap="flat" cmpd="sng" w="12700">
            <a:noFill/>
            <a:prstDash val="solid"/>
            <a:miter lim="800000"/>
          </a:ln>
          <a:effectLst>
            <a:outerShdw blurRad="50800" dir="16200000" dist="38100" rotWithShape="0">
              <a:prstClr val="black">
                <a:alpha val="7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buClrTx/>
              <a:buSzTx/>
              <a:buFontTx/>
              <a:buNone/>
              <a:defRPr/>
            </a:pPr>
            <a:endParaRPr b="0" baseline="0" cap="none" i="0" kern="0" kumimoji="0" noProof="0" normalizeH="0" spc="0" strike="noStrike" sz="1800" u="none">
              <a:ln>
                <a:noFill/>
              </a:ln>
              <a:solidFill>
                <a:schemeClr val="tx1">
                  <a:lumMod val="65000"/>
                  <a:lumOff val="35000"/>
                </a:schemeClr>
              </a:solidFill>
              <a:effectLst/>
              <a:uLnTx/>
              <a:uFillTx/>
              <a:latin charset="-122" panose="02010601030101010101" pitchFamily="2" typeface="方正黑体简体"/>
              <a:ea charset="-122" panose="02010601030101010101" pitchFamily="2" typeface="方正黑体简体"/>
              <a:cs typeface="+mn-ea"/>
              <a:sym typeface="+mn-lt"/>
            </a:endParaRPr>
          </a:p>
        </p:txBody>
      </p:sp>
      <p:sp>
        <p:nvSpPr>
          <p:cNvPr id="11" name="TextBox 50">
            <a:extLst>
              <a:ext uri="{FF2B5EF4-FFF2-40B4-BE49-F238E27FC236}">
                <a16:creationId xmlns:a16="http://schemas.microsoft.com/office/drawing/2014/main" id="{392B4ED3-F99F-4B83-8AEB-CF43F17D9CEC}"/>
              </a:ext>
            </a:extLst>
          </p:cNvPr>
          <p:cNvSpPr txBox="1"/>
          <p:nvPr/>
        </p:nvSpPr>
        <p:spPr>
          <a:xfrm>
            <a:off x="2918410" y="4804311"/>
            <a:ext cx="840105" cy="408432"/>
          </a:xfrm>
          <a:prstGeom prst="rect">
            <a:avLst/>
          </a:prstGeom>
          <a:noFill/>
        </p:spPr>
        <p:txBody>
          <a:bodyPr anchor="ctr" anchorCtr="0" rtlCol="0" wrap="none">
            <a:spAutoFit/>
          </a:bodyPr>
          <a:lstStyle/>
          <a:p>
            <a:pPr algn="ctr" defTabSz="914217">
              <a:lnSpc>
                <a:spcPct val="130000"/>
              </a:lnSpc>
            </a:pPr>
            <a:r>
              <a:rPr altLang="en-US" b="1" lang="zh-CN" sz="16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优势02</a:t>
            </a:r>
          </a:p>
        </p:txBody>
      </p:sp>
      <p:sp>
        <p:nvSpPr>
          <p:cNvPr id="12" name="Shape 2588">
            <a:extLst>
              <a:ext uri="{FF2B5EF4-FFF2-40B4-BE49-F238E27FC236}">
                <a16:creationId xmlns:a16="http://schemas.microsoft.com/office/drawing/2014/main" id="{9895463B-8676-4802-9932-E3352FC440F2}"/>
              </a:ext>
            </a:extLst>
          </p:cNvPr>
          <p:cNvSpPr/>
          <p:nvPr/>
        </p:nvSpPr>
        <p:spPr>
          <a:xfrm>
            <a:off x="3228091" y="4408931"/>
            <a:ext cx="279328" cy="253944"/>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lumMod val="75000"/>
              <a:lumOff val="25000"/>
            </a:schemeClr>
          </a:solidFill>
          <a:ln algn="ctr" cap="flat" cmpd="sng" w="12700">
            <a:noFill/>
            <a:prstDash val="solid"/>
            <a:miter lim="800000"/>
          </a:ln>
          <a:effectLst>
            <a:outerShdw blurRad="50800" dir="16200000" dist="38100" rotWithShape="0">
              <a:prstClr val="black">
                <a:alpha val="7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buClrTx/>
              <a:buSzTx/>
              <a:buFontTx/>
              <a:buNone/>
              <a:defRPr/>
            </a:pPr>
            <a:endParaRPr b="0" baseline="0" cap="none" i="0" kern="0" kumimoji="0" noProof="0" normalizeH="0" spc="0" strike="noStrike" sz="1800" u="none">
              <a:ln>
                <a:noFill/>
              </a:ln>
              <a:solidFill>
                <a:schemeClr val="tx1">
                  <a:lumMod val="65000"/>
                  <a:lumOff val="35000"/>
                </a:schemeClr>
              </a:solidFill>
              <a:effectLst/>
              <a:uLnTx/>
              <a:uFillTx/>
              <a:latin charset="-122" panose="02010601030101010101" pitchFamily="2" typeface="方正黑体简体"/>
              <a:ea charset="-122" panose="02010601030101010101" pitchFamily="2" typeface="方正黑体简体"/>
              <a:cs typeface="+mn-ea"/>
              <a:sym typeface="+mn-lt"/>
            </a:endParaRPr>
          </a:p>
        </p:txBody>
      </p:sp>
      <p:sp>
        <p:nvSpPr>
          <p:cNvPr id="13" name="Shape 2618">
            <a:extLst>
              <a:ext uri="{FF2B5EF4-FFF2-40B4-BE49-F238E27FC236}">
                <a16:creationId xmlns:a16="http://schemas.microsoft.com/office/drawing/2014/main" id="{3C5937D2-AEF9-4DBC-8343-B86F8A0178C2}"/>
              </a:ext>
            </a:extLst>
          </p:cNvPr>
          <p:cNvSpPr/>
          <p:nvPr/>
        </p:nvSpPr>
        <p:spPr>
          <a:xfrm>
            <a:off x="4875307" y="4394685"/>
            <a:ext cx="279301" cy="279341"/>
          </a:xfrm>
          <a:custGeom>
            <a:cxnLst>
              <a:cxn ang="0">
                <a:pos x="wd2" y="hd2"/>
              </a:cxn>
              <a:cxn ang="5400000">
                <a:pos x="wd2" y="hd2"/>
              </a:cxn>
              <a:cxn ang="10800000">
                <a:pos x="wd2" y="hd2"/>
              </a:cxn>
              <a:cxn ang="16200000">
                <a:pos x="wd2" y="hd2"/>
              </a:cxn>
            </a:cxnLst>
            <a:rect b="b" l="0" r="r" t="0"/>
            <a:pathLst>
              <a:path extrusionOk="0" h="21600" w="21278">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1">
              <a:lumMod val="75000"/>
              <a:lumOff val="25000"/>
            </a:schemeClr>
          </a:solidFill>
          <a:ln algn="ctr" cap="flat" cmpd="sng" w="12700">
            <a:noFill/>
            <a:prstDash val="solid"/>
            <a:miter lim="800000"/>
          </a:ln>
          <a:effectLst>
            <a:outerShdw blurRad="50800" dir="16200000" dist="38100" rotWithShape="0">
              <a:prstClr val="black">
                <a:alpha val="7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buClrTx/>
              <a:buSzTx/>
              <a:buFontTx/>
              <a:buNone/>
              <a:defRPr/>
            </a:pPr>
            <a:endParaRPr b="0" baseline="0" cap="none" i="0" kern="0" kumimoji="0" noProof="0" normalizeH="0" spc="0" strike="noStrike" sz="1800" u="none">
              <a:ln>
                <a:noFill/>
              </a:ln>
              <a:solidFill>
                <a:schemeClr val="tx1">
                  <a:lumMod val="65000"/>
                  <a:lumOff val="35000"/>
                </a:schemeClr>
              </a:solidFill>
              <a:effectLst/>
              <a:uLnTx/>
              <a:uFillTx/>
              <a:latin charset="-122" panose="02010601030101010101" pitchFamily="2" typeface="方正黑体简体"/>
              <a:ea charset="-122" panose="02010601030101010101" pitchFamily="2" typeface="方正黑体简体"/>
              <a:cs typeface="+mn-ea"/>
              <a:sym typeface="+mn-lt"/>
            </a:endParaRPr>
          </a:p>
        </p:txBody>
      </p:sp>
      <p:grpSp>
        <p:nvGrpSpPr>
          <p:cNvPr id="14" name="组合 13">
            <a:extLst>
              <a:ext uri="{FF2B5EF4-FFF2-40B4-BE49-F238E27FC236}">
                <a16:creationId xmlns:a16="http://schemas.microsoft.com/office/drawing/2014/main" id="{E768325F-2CC3-405A-947D-A39A022FB706}"/>
              </a:ext>
            </a:extLst>
          </p:cNvPr>
          <p:cNvGrpSpPr/>
          <p:nvPr/>
        </p:nvGrpSpPr>
        <p:grpSpPr>
          <a:xfrm>
            <a:off x="6485319" y="1741646"/>
            <a:ext cx="4693633" cy="3903911"/>
            <a:chOff x="6485319" y="1603098"/>
            <a:chExt cx="4693633" cy="3903911"/>
          </a:xfrm>
        </p:grpSpPr>
        <p:grpSp>
          <p:nvGrpSpPr>
            <p:cNvPr id="15" name="Group 3">
              <a:extLst>
                <a:ext uri="{FF2B5EF4-FFF2-40B4-BE49-F238E27FC236}">
                  <a16:creationId xmlns:a16="http://schemas.microsoft.com/office/drawing/2014/main" id="{5D2A460E-24AE-4014-ADF2-723CE1D7A825}"/>
                </a:ext>
              </a:extLst>
            </p:cNvPr>
            <p:cNvGrpSpPr/>
            <p:nvPr/>
          </p:nvGrpSpPr>
          <p:grpSpPr>
            <a:xfrm>
              <a:off x="6485319" y="1603098"/>
              <a:ext cx="4693633" cy="3903911"/>
              <a:chOff x="1930019" y="3228498"/>
              <a:chExt cx="9387266" cy="7807822"/>
            </a:xfrm>
          </p:grpSpPr>
          <p:pic>
            <p:nvPicPr>
              <p:cNvPr id="17" name="Picture 30">
                <a:extLst>
                  <a:ext uri="{FF2B5EF4-FFF2-40B4-BE49-F238E27FC236}">
                    <a16:creationId xmlns:a16="http://schemas.microsoft.com/office/drawing/2014/main" id="{F6E9B633-9C47-441F-892C-8FC9154A1003}"/>
                  </a:ext>
                </a:extLst>
              </p:cNvPr>
              <p:cNvPicPr>
                <a:picLocks noChangeAspect="1"/>
              </p:cNvPicPr>
              <p:nvPr/>
            </p:nvPicPr>
            <p:blipFill>
              <a:blip r:embed="rId3">
                <a:extLst>
                  <a:ext uri="{28A0092B-C50C-407E-A947-70E740481C1C}">
                    <a14:useLocalDpi val="0"/>
                  </a:ext>
                </a:extLst>
              </a:blip>
              <a:stretch>
                <a:fillRect/>
              </a:stretch>
            </p:blipFill>
            <p:spPr>
              <a:xfrm>
                <a:off x="1930019" y="3228498"/>
                <a:ext cx="9387266" cy="7807822"/>
              </a:xfrm>
              <a:prstGeom prst="rect">
                <a:avLst/>
              </a:prstGeom>
            </p:spPr>
          </p:pic>
          <p:sp>
            <p:nvSpPr>
              <p:cNvPr id="18" name="Rectangle 2">
                <a:extLst>
                  <a:ext uri="{FF2B5EF4-FFF2-40B4-BE49-F238E27FC236}">
                    <a16:creationId xmlns:a16="http://schemas.microsoft.com/office/drawing/2014/main" id="{84D7BE87-5854-4FF1-A448-A220AFC98C4D}"/>
                  </a:ext>
                </a:extLst>
              </p:cNvPr>
              <p:cNvSpPr/>
              <p:nvPr/>
            </p:nvSpPr>
            <p:spPr>
              <a:xfrm>
                <a:off x="6070600" y="8930845"/>
                <a:ext cx="1193800" cy="609976"/>
              </a:xfrm>
              <a:prstGeom prst="rect">
                <a:avLst/>
              </a:prstGeom>
              <a:solidFill>
                <a:srgbClr val="D2D3D5"/>
              </a:solidFill>
              <a:ln algn="ctr" cap="flat" cmpd="sng" w="12700">
                <a:noFill/>
                <a:prstDash val="solid"/>
                <a:miter lim="800000"/>
              </a:ln>
              <a:effectLst/>
            </p:spPr>
            <p:txBody>
              <a:bodyPr anchor="ctr" rtlCol="0"/>
              <a:lstStyle/>
              <a:p>
                <a:pPr algn="ctr" defTabSz="914217" eaLnBrk="1" fontAlgn="auto" hangingPunct="1" indent="0" latinLnBrk="0" lvl="0" marL="0" marR="0">
                  <a:lnSpc>
                    <a:spcPct val="130000"/>
                  </a:lnSpc>
                  <a:buClrTx/>
                  <a:buSzTx/>
                  <a:buFontTx/>
                  <a:buNone/>
                  <a:defRPr/>
                </a:pPr>
                <a:endParaRPr b="0" baseline="0" cap="none" i="0" kern="0" kumimoji="0" lang="en-US" noProof="0" normalizeH="0" spc="0" strike="noStrike" sz="1800" u="none">
                  <a:ln>
                    <a:noFill/>
                  </a:ln>
                  <a:solidFill>
                    <a:srgbClr val="FFFFFF"/>
                  </a:solidFill>
                  <a:effectLst/>
                  <a:uLnTx/>
                  <a:uFillTx/>
                  <a:latin charset="-122" panose="02010601030101010101" pitchFamily="2" typeface="方正黑体简体"/>
                  <a:ea charset="-122" panose="02010601030101010101" pitchFamily="2" typeface="方正黑体简体"/>
                  <a:cs typeface="+mn-ea"/>
                  <a:sym typeface="+mn-lt"/>
                </a:endParaRPr>
              </a:p>
            </p:txBody>
          </p:sp>
        </p:grpSp>
        <p:pic>
          <p:nvPicPr>
            <p:cNvPr id="16" name="图片占位符 5">
              <a:extLst>
                <a:ext uri="{FF2B5EF4-FFF2-40B4-BE49-F238E27FC236}">
                  <a16:creationId xmlns:a16="http://schemas.microsoft.com/office/drawing/2014/main" id="{69D21F5C-60DC-4DA0-8B2A-AF4F6FAFBEF6}"/>
                </a:ext>
              </a:extLst>
            </p:cNvPr>
            <p:cNvPicPr>
              <a:picLocks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6757639" y="1925686"/>
              <a:ext cx="4128664" cy="2316115"/>
            </a:xfrm>
            <a:prstGeom prst="rect">
              <a:avLst/>
            </a:prstGeom>
          </p:spPr>
        </p:pic>
      </p:grpSp>
      <p:sp>
        <p:nvSpPr>
          <p:cNvPr id="19" name="TextBox 47">
            <a:extLst>
              <a:ext uri="{FF2B5EF4-FFF2-40B4-BE49-F238E27FC236}">
                <a16:creationId xmlns:a16="http://schemas.microsoft.com/office/drawing/2014/main" id="{7BEA73A6-B087-4D3D-8528-6C25E54C8083}"/>
              </a:ext>
            </a:extLst>
          </p:cNvPr>
          <p:cNvSpPr txBox="1"/>
          <p:nvPr/>
        </p:nvSpPr>
        <p:spPr>
          <a:xfrm>
            <a:off x="2522350" y="5256753"/>
            <a:ext cx="1632227" cy="487680"/>
          </a:xfrm>
          <a:prstGeom prst="rect">
            <a:avLst/>
          </a:prstGeom>
          <a:noFill/>
        </p:spPr>
        <p:txBody>
          <a:bodyPr anchor="ctr" anchorCtr="0" rtlCol="0" wrap="square">
            <a:spAutoFit/>
          </a:bodyPr>
          <a:lstStyle/>
          <a:p>
            <a:pPr algn="ctr">
              <a:lnSpc>
                <a:spcPct val="130000"/>
              </a:lnSpc>
            </a:pPr>
            <a:r>
              <a:rPr altLang="en-US" lang="zh-CN" sz="10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您的内容打在这里，或者通过复制您的文本后</a:t>
            </a:r>
          </a:p>
        </p:txBody>
      </p:sp>
      <p:sp>
        <p:nvSpPr>
          <p:cNvPr id="20" name="TextBox 47">
            <a:extLst>
              <a:ext uri="{FF2B5EF4-FFF2-40B4-BE49-F238E27FC236}">
                <a16:creationId xmlns:a16="http://schemas.microsoft.com/office/drawing/2014/main" id="{7BEA73A6-B087-4D3D-8528-6C25E54C8083}"/>
              </a:ext>
            </a:extLst>
          </p:cNvPr>
          <p:cNvSpPr txBox="1"/>
          <p:nvPr/>
        </p:nvSpPr>
        <p:spPr>
          <a:xfrm>
            <a:off x="4177349" y="5256753"/>
            <a:ext cx="1632227" cy="487680"/>
          </a:xfrm>
          <a:prstGeom prst="rect">
            <a:avLst/>
          </a:prstGeom>
          <a:noFill/>
        </p:spPr>
        <p:txBody>
          <a:bodyPr anchor="ctr" anchorCtr="0" rtlCol="0" wrap="square">
            <a:spAutoFit/>
          </a:bodyPr>
          <a:lstStyle/>
          <a:p>
            <a:pPr algn="ctr">
              <a:lnSpc>
                <a:spcPct val="130000"/>
              </a:lnSpc>
            </a:pPr>
            <a:r>
              <a:rPr altLang="en-US" lang="zh-CN" sz="1000">
                <a:solidFill>
                  <a:schemeClr val="tx1">
                    <a:lumMod val="95000"/>
                    <a:lumOff val="5000"/>
                  </a:schemeClr>
                </a:solidFill>
                <a:latin charset="-122" panose="020b0500000000000000" pitchFamily="34" typeface="思源黑体"/>
                <a:ea charset="-122" panose="020b0500000000000000" pitchFamily="34" typeface="思源黑体"/>
                <a:cs typeface="+mn-ea"/>
                <a:sym typeface="+mn-lt"/>
              </a:rPr>
              <a:t>您的内容打在这里，或者通过复制您的文本后</a:t>
            </a:r>
          </a:p>
        </p:txBody>
      </p:sp>
      <p:grpSp>
        <p:nvGrpSpPr>
          <p:cNvPr id="22" name="组合 21"/>
          <p:cNvGrpSpPr/>
          <p:nvPr/>
        </p:nvGrpSpPr>
        <p:grpSpPr>
          <a:xfrm>
            <a:off x="834468" y="324501"/>
            <a:ext cx="4798389" cy="579805"/>
            <a:chOff x="834468" y="324501"/>
            <a:chExt cx="4798389" cy="579805"/>
          </a:xfrm>
        </p:grpSpPr>
        <p:sp>
          <p:nvSpPr>
            <p:cNvPr id="23" name="文本框 22">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市场营销策划</a:t>
              </a:r>
            </a:p>
          </p:txBody>
        </p:sp>
        <p:sp>
          <p:nvSpPr>
            <p:cNvPr id="24" name="文本框 23">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4215290754"/>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decel="100000" fill="hold" grpId="0" id="11" nodeType="afterEffect" presetClass="entr" presetID="50" presetSubtype="0">
                                  <p:stCondLst>
                                    <p:cond delay="0"/>
                                  </p:stCondLst>
                                  <p:iterate type="lt">
                                    <p:tmPct val="10000"/>
                                  </p:iterate>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strVal val="#ppt_w+.3"/>
                                          </p:val>
                                        </p:tav>
                                        <p:tav tm="100000">
                                          <p:val>
                                            <p:strVal val="#ppt_w"/>
                                          </p:val>
                                        </p:tav>
                                      </p:tavLst>
                                    </p:anim>
                                    <p:anim calcmode="lin" valueType="num">
                                      <p:cBhvr>
                                        <p:cTn dur="1000" fill="hold" id="14"/>
                                        <p:tgtEl>
                                          <p:spTgt spid="5"/>
                                        </p:tgtEl>
                                        <p:attrNameLst>
                                          <p:attrName>ppt_h</p:attrName>
                                        </p:attrNameLst>
                                      </p:cBhvr>
                                      <p:tavLst>
                                        <p:tav tm="0">
                                          <p:val>
                                            <p:strVal val="#ppt_h"/>
                                          </p:val>
                                        </p:tav>
                                        <p:tav tm="100000">
                                          <p:val>
                                            <p:strVal val="#ppt_h"/>
                                          </p:val>
                                        </p:tav>
                                      </p:tavLst>
                                    </p:anim>
                                    <p:animEffect filter="fade" transition="in">
                                      <p:cBhvr>
                                        <p:cTn dur="10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6"/>
                                        </p:tgtEl>
                                        <p:attrNameLst>
                                          <p:attrName>style.visibility</p:attrName>
                                        </p:attrNameLst>
                                      </p:cBhvr>
                                      <p:to>
                                        <p:strVal val="visible"/>
                                      </p:to>
                                    </p:set>
                                    <p:animEffect filter="wipe(up)"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childTnLst>
                          </p:cTn>
                        </p:par>
                        <p:par>
                          <p:cTn fill="hold" id="26" nodeType="afterGroup">
                            <p:stCondLst>
                              <p:cond delay="2500"/>
                            </p:stCondLst>
                            <p:childTnLst>
                              <p:par>
                                <p:cTn fill="hold" grpId="0" id="27" nodeType="afterEffect" presetClass="entr" presetID="22" presetSubtype="1">
                                  <p:stCondLst>
                                    <p:cond delay="0"/>
                                  </p:stCondLst>
                                  <p:childTnLst>
                                    <p:set>
                                      <p:cBhvr>
                                        <p:cTn dur="1" fill="hold" id="28">
                                          <p:stCondLst>
                                            <p:cond delay="0"/>
                                          </p:stCondLst>
                                        </p:cTn>
                                        <p:tgtEl>
                                          <p:spTgt spid="9"/>
                                        </p:tgtEl>
                                        <p:attrNameLst>
                                          <p:attrName>style.visibility</p:attrName>
                                        </p:attrNameLst>
                                      </p:cBhvr>
                                      <p:to>
                                        <p:strVal val="visible"/>
                                      </p:to>
                                    </p:set>
                                    <p:animEffect filter="wipe(up)" transition="in">
                                      <p:cBhvr>
                                        <p:cTn dur="500" id="29"/>
                                        <p:tgtEl>
                                          <p:spTgt spid="9"/>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8"/>
                                        </p:tgtEl>
                                        <p:attrNameLst>
                                          <p:attrName>style.visibility</p:attrName>
                                        </p:attrNameLst>
                                      </p:cBhvr>
                                      <p:to>
                                        <p:strVal val="visible"/>
                                      </p:to>
                                    </p:set>
                                    <p:animEffect filter="wipe(up)" transition="in">
                                      <p:cBhvr>
                                        <p:cTn dur="500" id="33"/>
                                        <p:tgtEl>
                                          <p:spTgt spid="8"/>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childTnLst>
                          </p:cTn>
                        </p:par>
                        <p:par>
                          <p:cTn fill="hold" id="40" nodeType="afterGroup">
                            <p:stCondLst>
                              <p:cond delay="4000"/>
                            </p:stCondLst>
                            <p:childTnLst>
                              <p:par>
                                <p:cTn fill="hold" grpId="0" id="41" nodeType="afterEffect" presetClass="entr" presetID="22" presetSubtype="1">
                                  <p:stCondLst>
                                    <p:cond delay="0"/>
                                  </p:stCondLst>
                                  <p:childTnLst>
                                    <p:set>
                                      <p:cBhvr>
                                        <p:cTn dur="1" fill="hold" id="42">
                                          <p:stCondLst>
                                            <p:cond delay="0"/>
                                          </p:stCondLst>
                                        </p:cTn>
                                        <p:tgtEl>
                                          <p:spTgt spid="11"/>
                                        </p:tgtEl>
                                        <p:attrNameLst>
                                          <p:attrName>style.visibility</p:attrName>
                                        </p:attrNameLst>
                                      </p:cBhvr>
                                      <p:to>
                                        <p:strVal val="visible"/>
                                      </p:to>
                                    </p:set>
                                    <p:animEffect filter="wipe(up)" transition="in">
                                      <p:cBhvr>
                                        <p:cTn dur="500" id="43"/>
                                        <p:tgtEl>
                                          <p:spTgt spid="11"/>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childTnLst>
                          </p:cTn>
                        </p:par>
                        <p:par>
                          <p:cTn fill="hold" id="50" nodeType="afterGroup">
                            <p:stCondLst>
                              <p:cond delay="5000"/>
                            </p:stCondLst>
                            <p:childTnLst>
                              <p:par>
                                <p:cTn fill="hold" grpId="0" id="51" nodeType="afterEffect" presetClass="entr" presetID="22" presetSubtype="1">
                                  <p:stCondLst>
                                    <p:cond delay="0"/>
                                  </p:stCondLst>
                                  <p:childTnLst>
                                    <p:set>
                                      <p:cBhvr>
                                        <p:cTn dur="1" fill="hold" id="52">
                                          <p:stCondLst>
                                            <p:cond delay="0"/>
                                          </p:stCondLst>
                                        </p:cTn>
                                        <p:tgtEl>
                                          <p:spTgt spid="7"/>
                                        </p:tgtEl>
                                        <p:attrNameLst>
                                          <p:attrName>style.visibility</p:attrName>
                                        </p:attrNameLst>
                                      </p:cBhvr>
                                      <p:to>
                                        <p:strVal val="visible"/>
                                      </p:to>
                                    </p:set>
                                    <p:animEffect filter="wipe(up)" transition="in">
                                      <p:cBhvr>
                                        <p:cTn dur="500" id="53"/>
                                        <p:tgtEl>
                                          <p:spTgt spid="7"/>
                                        </p:tgtEl>
                                      </p:cBhvr>
                                    </p:animEffect>
                                  </p:childTnLst>
                                </p:cTn>
                              </p:par>
                            </p:childTnLst>
                          </p:cTn>
                        </p:par>
                        <p:par>
                          <p:cTn fill="hold" id="54" nodeType="afterGroup">
                            <p:stCondLst>
                              <p:cond delay="5500"/>
                            </p:stCondLst>
                            <p:childTnLst>
                              <p:par>
                                <p:cTn fill="hold" grpId="0" id="55" nodeType="afterEffect" presetClass="entr" presetID="22" presetSubtype="1">
                                  <p:stCondLst>
                                    <p:cond delay="0"/>
                                  </p:stCondLst>
                                  <p:childTnLst>
                                    <p:set>
                                      <p:cBhvr>
                                        <p:cTn dur="1" fill="hold" id="56">
                                          <p:stCondLst>
                                            <p:cond delay="0"/>
                                          </p:stCondLst>
                                        </p:cTn>
                                        <p:tgtEl>
                                          <p:spTgt spid="19"/>
                                        </p:tgtEl>
                                        <p:attrNameLst>
                                          <p:attrName>style.visibility</p:attrName>
                                        </p:attrNameLst>
                                      </p:cBhvr>
                                      <p:to>
                                        <p:strVal val="visible"/>
                                      </p:to>
                                    </p:set>
                                    <p:animEffect filter="wipe(up)" transition="in">
                                      <p:cBhvr>
                                        <p:cTn dur="500" id="57"/>
                                        <p:tgtEl>
                                          <p:spTgt spid="19"/>
                                        </p:tgtEl>
                                      </p:cBhvr>
                                    </p:animEffect>
                                  </p:childTnLst>
                                </p:cTn>
                              </p:par>
                            </p:childTnLst>
                          </p:cTn>
                        </p:par>
                        <p:par>
                          <p:cTn fill="hold" id="58" nodeType="afterGroup">
                            <p:stCondLst>
                              <p:cond delay="6000"/>
                            </p:stCondLst>
                            <p:childTnLst>
                              <p:par>
                                <p:cTn fill="hold" grpId="0" id="59" nodeType="afterEffect" presetClass="entr" presetID="22" presetSubtype="1">
                                  <p:stCondLst>
                                    <p:cond delay="0"/>
                                  </p:stCondLst>
                                  <p:childTnLst>
                                    <p:set>
                                      <p:cBhvr>
                                        <p:cTn dur="1" fill="hold" id="60">
                                          <p:stCondLst>
                                            <p:cond delay="0"/>
                                          </p:stCondLst>
                                        </p:cTn>
                                        <p:tgtEl>
                                          <p:spTgt spid="20"/>
                                        </p:tgtEl>
                                        <p:attrNameLst>
                                          <p:attrName>style.visibility</p:attrName>
                                        </p:attrNameLst>
                                      </p:cBhvr>
                                      <p:to>
                                        <p:strVal val="visible"/>
                                      </p:to>
                                    </p:set>
                                    <p:animEffect filter="wipe(up)" transition="in">
                                      <p:cBhvr>
                                        <p:cTn dur="500" id="6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TextBox 55"/>
          <p:cNvSpPr txBox="1"/>
          <p:nvPr/>
        </p:nvSpPr>
        <p:spPr>
          <a:xfrm>
            <a:off x="3411502" y="2460222"/>
            <a:ext cx="2498031" cy="914400"/>
          </a:xfrm>
          <a:prstGeom prst="rect">
            <a:avLst/>
          </a:prstGeom>
          <a:noFill/>
        </p:spPr>
        <p:txBody>
          <a:bodyPr rtlCol="0" wrap="square">
            <a:spAutoFit/>
          </a:bodyPr>
          <a:lstStyle/>
          <a:p>
            <a:pPr>
              <a:lnSpc>
                <a:spcPct val="150000"/>
              </a:lnSpc>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创建洁净、明亮、整齐且优雅舒适的店面环境,则会使顾客感到心情愉悦,从而吸引更多的顾客。</a:t>
            </a:r>
          </a:p>
        </p:txBody>
      </p:sp>
      <p:sp>
        <p:nvSpPr>
          <p:cNvPr id="58" name="TextBox 57"/>
          <p:cNvSpPr txBox="1"/>
          <p:nvPr/>
        </p:nvSpPr>
        <p:spPr>
          <a:xfrm>
            <a:off x="3412246" y="4659120"/>
            <a:ext cx="2683581" cy="1188720"/>
          </a:xfrm>
          <a:prstGeom prst="rect">
            <a:avLst/>
          </a:prstGeom>
          <a:noFill/>
        </p:spPr>
        <p:txBody>
          <a:bodyPr rtlCol="0" wrap="square">
            <a:spAutoFit/>
          </a:bodyPr>
          <a:lstStyle/>
          <a:p>
            <a:pPr>
              <a:lnSpc>
                <a:spcPct val="150000"/>
              </a:lnSpc>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价格方面，为了将竞争对手店铺的顾客吸引到自己的店内, 我们采用价格促销竞争策略,如“礼品促销”、“返券促销”等。</a:t>
            </a:r>
          </a:p>
        </p:txBody>
      </p:sp>
      <p:sp>
        <p:nvSpPr>
          <p:cNvPr id="67" name="TextBox 66"/>
          <p:cNvSpPr txBox="1"/>
          <p:nvPr/>
        </p:nvSpPr>
        <p:spPr>
          <a:xfrm>
            <a:off x="8952719" y="2460222"/>
            <a:ext cx="2498031" cy="914400"/>
          </a:xfrm>
          <a:prstGeom prst="rect">
            <a:avLst/>
          </a:prstGeom>
          <a:noFill/>
        </p:spPr>
        <p:txBody>
          <a:bodyPr rtlCol="0" wrap="square">
            <a:spAutoFit/>
          </a:bodyPr>
          <a:lstStyle/>
          <a:p>
            <a:pPr>
              <a:lnSpc>
                <a:spcPct val="150000"/>
              </a:lnSpc>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用多种多样的服务形式,如上门服务、联合服务，等多种灵活的服务形式吸引更多的顾客。</a:t>
            </a:r>
          </a:p>
        </p:txBody>
      </p:sp>
      <p:sp>
        <p:nvSpPr>
          <p:cNvPr id="69" name="TextBox 68"/>
          <p:cNvSpPr txBox="1"/>
          <p:nvPr/>
        </p:nvSpPr>
        <p:spPr>
          <a:xfrm>
            <a:off x="9028964" y="4659120"/>
            <a:ext cx="2463731" cy="914400"/>
          </a:xfrm>
          <a:prstGeom prst="rect">
            <a:avLst/>
          </a:prstGeom>
          <a:noFill/>
        </p:spPr>
        <p:txBody>
          <a:bodyPr rtlCol="0" wrap="square">
            <a:spAutoFit/>
          </a:bodyPr>
          <a:lstStyle/>
          <a:p>
            <a:pPr>
              <a:lnSpc>
                <a:spcPct val="150000"/>
              </a:lnSpc>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尽量以规定的时间内清洗干净还给顾客，不要拖拖拉拉，耽误顾客。</a:t>
            </a:r>
          </a:p>
        </p:txBody>
      </p:sp>
      <p:grpSp>
        <p:nvGrpSpPr>
          <p:cNvPr id="21" name="组合 20"/>
          <p:cNvGrpSpPr/>
          <p:nvPr/>
        </p:nvGrpSpPr>
        <p:grpSpPr>
          <a:xfrm>
            <a:off x="3218967" y="2062990"/>
            <a:ext cx="1654126" cy="312834"/>
            <a:chOff x="1380391" y="5470368"/>
            <a:chExt cx="2812209" cy="589034"/>
          </a:xfrm>
        </p:grpSpPr>
        <p:sp>
          <p:nvSpPr>
            <p:cNvPr id="22" name="圆角矩形 21"/>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23" name="MH_SubTitle_1"/>
            <p:cNvSpPr/>
            <p:nvPr>
              <p:custDataLst>
                <p:tags r:id="rId3"/>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mtClean="0" sz="1200">
                  <a:solidFill>
                    <a:prstClr val="white"/>
                  </a:solidFill>
                  <a:latin charset="-122" panose="020b0500000000000000" pitchFamily="34" typeface="思源黑体"/>
                  <a:ea charset="-122" panose="020b0500000000000000" pitchFamily="34" typeface="思源黑体"/>
                </a:rPr>
                <a:t>竞争优势一</a:t>
              </a:r>
            </a:p>
          </p:txBody>
        </p:sp>
      </p:grpSp>
      <p:grpSp>
        <p:nvGrpSpPr>
          <p:cNvPr id="24" name="组合 23"/>
          <p:cNvGrpSpPr/>
          <p:nvPr/>
        </p:nvGrpSpPr>
        <p:grpSpPr>
          <a:xfrm>
            <a:off x="8776654" y="2062990"/>
            <a:ext cx="1654126" cy="312834"/>
            <a:chOff x="1380391" y="5470368"/>
            <a:chExt cx="2812209" cy="589034"/>
          </a:xfrm>
        </p:grpSpPr>
        <p:sp>
          <p:nvSpPr>
            <p:cNvPr id="25" name="圆角矩形 24"/>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26" name="MH_SubTitle_1"/>
            <p:cNvSpPr/>
            <p:nvPr>
              <p:custDataLst>
                <p:tags r:id="rId4"/>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mtClean="0" sz="1200">
                  <a:solidFill>
                    <a:prstClr val="white"/>
                  </a:solidFill>
                  <a:latin charset="-122" panose="020b0500000000000000" pitchFamily="34" typeface="思源黑体"/>
                  <a:ea charset="-122" panose="020b0500000000000000" pitchFamily="34" typeface="思源黑体"/>
                </a:rPr>
                <a:t>竞争优势二</a:t>
              </a:r>
            </a:p>
          </p:txBody>
        </p:sp>
      </p:grpSp>
      <p:grpSp>
        <p:nvGrpSpPr>
          <p:cNvPr id="27" name="组合 26"/>
          <p:cNvGrpSpPr/>
          <p:nvPr/>
        </p:nvGrpSpPr>
        <p:grpSpPr>
          <a:xfrm>
            <a:off x="3218967" y="4224025"/>
            <a:ext cx="1654126" cy="312834"/>
            <a:chOff x="1380391" y="5470368"/>
            <a:chExt cx="2812209" cy="589034"/>
          </a:xfrm>
        </p:grpSpPr>
        <p:sp>
          <p:nvSpPr>
            <p:cNvPr id="28" name="圆角矩形 27"/>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29" name="MH_SubTitle_1"/>
            <p:cNvSpPr/>
            <p:nvPr>
              <p:custDataLst>
                <p:tags r:id="rId5"/>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mtClean="0" sz="1200">
                  <a:solidFill>
                    <a:prstClr val="white"/>
                  </a:solidFill>
                  <a:latin charset="-122" panose="020b0500000000000000" pitchFamily="34" typeface="思源黑体"/>
                  <a:ea charset="-122" panose="020b0500000000000000" pitchFamily="34" typeface="思源黑体"/>
                </a:rPr>
                <a:t>竞争优势三</a:t>
              </a:r>
            </a:p>
          </p:txBody>
        </p:sp>
      </p:grpSp>
      <p:grpSp>
        <p:nvGrpSpPr>
          <p:cNvPr id="30" name="组合 29"/>
          <p:cNvGrpSpPr/>
          <p:nvPr/>
        </p:nvGrpSpPr>
        <p:grpSpPr>
          <a:xfrm>
            <a:off x="8776654" y="4224025"/>
            <a:ext cx="1654126" cy="312834"/>
            <a:chOff x="1380391" y="5470368"/>
            <a:chExt cx="2812209" cy="589034"/>
          </a:xfrm>
        </p:grpSpPr>
        <p:sp>
          <p:nvSpPr>
            <p:cNvPr id="31" name="圆角矩形 30"/>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32" name="MH_SubTitle_1"/>
            <p:cNvSpPr/>
            <p:nvPr>
              <p:custDataLst>
                <p:tags r:id="rId6"/>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mtClean="0" sz="1200">
                  <a:solidFill>
                    <a:prstClr val="white"/>
                  </a:solidFill>
                  <a:latin charset="-122" panose="020b0500000000000000" pitchFamily="34" typeface="思源黑体"/>
                  <a:ea charset="-122" panose="020b0500000000000000" pitchFamily="34" typeface="思源黑体"/>
                </a:rPr>
                <a:t>竞争优势四</a:t>
              </a:r>
            </a:p>
          </p:txBody>
        </p:sp>
      </p:grpSp>
      <p:sp>
        <p:nvSpPr>
          <p:cNvPr id="33" name="圆角矩形 32"/>
          <p:cNvSpPr/>
          <p:nvPr/>
        </p:nvSpPr>
        <p:spPr>
          <a:xfrm>
            <a:off x="1103457" y="2062990"/>
            <a:ext cx="2044855" cy="1320562"/>
          </a:xfrm>
          <a:prstGeom prst="roundRect">
            <a:avLst>
              <a:gd fmla="val 7831" name="adj"/>
            </a:avLst>
          </a:prstGeom>
          <a:blipFill dpi="0" rotWithShape="1">
            <a:blip r:embed="rId7">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a:solidFill>
                <a:prstClr val="white"/>
              </a:solidFill>
            </a:endParaRPr>
          </a:p>
        </p:txBody>
      </p:sp>
      <p:sp>
        <p:nvSpPr>
          <p:cNvPr id="34" name="圆角矩形 33"/>
          <p:cNvSpPr/>
          <p:nvPr/>
        </p:nvSpPr>
        <p:spPr>
          <a:xfrm>
            <a:off x="6712847" y="2062990"/>
            <a:ext cx="2044855" cy="1320562"/>
          </a:xfrm>
          <a:prstGeom prst="roundRect">
            <a:avLst>
              <a:gd fmla="val 7831" name="adj"/>
            </a:avLst>
          </a:prstGeom>
          <a:blipFill dpi="0" rotWithShape="1">
            <a:blip r:embed="rId8">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a:solidFill>
                <a:prstClr val="white"/>
              </a:solidFill>
            </a:endParaRPr>
          </a:p>
        </p:txBody>
      </p:sp>
      <p:sp>
        <p:nvSpPr>
          <p:cNvPr id="35" name="圆角矩形 34"/>
          <p:cNvSpPr/>
          <p:nvPr/>
        </p:nvSpPr>
        <p:spPr>
          <a:xfrm>
            <a:off x="1103457" y="4224025"/>
            <a:ext cx="2044855" cy="1320562"/>
          </a:xfrm>
          <a:prstGeom prst="roundRect">
            <a:avLst>
              <a:gd fmla="val 7831" name="adj"/>
            </a:avLst>
          </a:prstGeom>
          <a:blipFill dpi="0" rotWithShape="1">
            <a:blip r:embed="rId9">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a:solidFill>
                <a:prstClr val="white"/>
              </a:solidFill>
            </a:endParaRPr>
          </a:p>
        </p:txBody>
      </p:sp>
      <p:sp>
        <p:nvSpPr>
          <p:cNvPr id="36" name="圆角矩形 35"/>
          <p:cNvSpPr/>
          <p:nvPr/>
        </p:nvSpPr>
        <p:spPr>
          <a:xfrm>
            <a:off x="6712847" y="4224025"/>
            <a:ext cx="2044855" cy="1320562"/>
          </a:xfrm>
          <a:prstGeom prst="roundRect">
            <a:avLst>
              <a:gd fmla="val 7831" name="adj"/>
            </a:avLst>
          </a:prstGeom>
          <a:blipFill dpi="0" rotWithShape="1">
            <a:blip r:embed="rId10">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indent="-285750" marL="285750">
              <a:buFont charset="0" panose="020b0604020202020204" pitchFamily="34" typeface="Arial"/>
              <a:buChar char="•"/>
            </a:pPr>
            <a:endParaRPr altLang="en-US" lang="zh-CN">
              <a:solidFill>
                <a:prstClr val="white"/>
              </a:solidFill>
            </a:endParaRPr>
          </a:p>
        </p:txBody>
      </p:sp>
      <p:grpSp>
        <p:nvGrpSpPr>
          <p:cNvPr id="38" name="组合 37"/>
          <p:cNvGrpSpPr/>
          <p:nvPr/>
        </p:nvGrpSpPr>
        <p:grpSpPr>
          <a:xfrm>
            <a:off x="834468" y="324501"/>
            <a:ext cx="4798389" cy="579805"/>
            <a:chOff x="834468" y="324501"/>
            <a:chExt cx="4798389" cy="579805"/>
          </a:xfrm>
        </p:grpSpPr>
        <p:sp>
          <p:nvSpPr>
            <p:cNvPr id="39" name="文本框 3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市场竞争优势</a:t>
              </a:r>
            </a:p>
          </p:txBody>
        </p:sp>
        <p:sp>
          <p:nvSpPr>
            <p:cNvPr id="40" name="文本框 3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614551740"/>
      </p:ext>
    </p:extLst>
  </p:cSld>
  <p:clrMapOvr>
    <a:masterClrMapping/>
  </p:clrMapOvr>
  <p:transition advClick="0" advTm="58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250"/>
                                  </p:stCondLst>
                                  <p:childTnLst>
                                    <p:set>
                                      <p:cBhvr>
                                        <p:cTn dur="1" fill="hold" id="6">
                                          <p:stCondLst>
                                            <p:cond delay="0"/>
                                          </p:stCondLst>
                                        </p:cTn>
                                        <p:tgtEl>
                                          <p:spTgt spid="56"/>
                                        </p:tgtEl>
                                        <p:attrNameLst>
                                          <p:attrName>style.visibility</p:attrName>
                                        </p:attrNameLst>
                                      </p:cBhvr>
                                      <p:to>
                                        <p:strVal val="visible"/>
                                      </p:to>
                                    </p:set>
                                    <p:animEffect filter="wipe(up)" transition="in">
                                      <p:cBhvr>
                                        <p:cTn dur="500" id="7"/>
                                        <p:tgtEl>
                                          <p:spTgt spid="56"/>
                                        </p:tgtEl>
                                      </p:cBhvr>
                                    </p:animEffect>
                                  </p:childTnLst>
                                </p:cTn>
                              </p:par>
                              <p:par>
                                <p:cTn fill="hold" grpId="0" id="8" nodeType="withEffect" presetClass="entr" presetID="22" presetSubtype="1">
                                  <p:stCondLst>
                                    <p:cond delay="250"/>
                                  </p:stCondLst>
                                  <p:childTnLst>
                                    <p:set>
                                      <p:cBhvr>
                                        <p:cTn dur="1" fill="hold" id="9">
                                          <p:stCondLst>
                                            <p:cond delay="0"/>
                                          </p:stCondLst>
                                        </p:cTn>
                                        <p:tgtEl>
                                          <p:spTgt spid="58"/>
                                        </p:tgtEl>
                                        <p:attrNameLst>
                                          <p:attrName>style.visibility</p:attrName>
                                        </p:attrNameLst>
                                      </p:cBhvr>
                                      <p:to>
                                        <p:strVal val="visible"/>
                                      </p:to>
                                    </p:set>
                                    <p:animEffect filter="wipe(up)" transition="in">
                                      <p:cBhvr>
                                        <p:cTn dur="500" id="10"/>
                                        <p:tgtEl>
                                          <p:spTgt spid="58"/>
                                        </p:tgtEl>
                                      </p:cBhvr>
                                    </p:animEffect>
                                  </p:childTnLst>
                                </p:cTn>
                              </p:par>
                              <p:par>
                                <p:cTn fill="hold" grpId="0" id="11" nodeType="withEffect" presetClass="entr" presetID="22" presetSubtype="1">
                                  <p:stCondLst>
                                    <p:cond delay="250"/>
                                  </p:stCondLst>
                                  <p:childTnLst>
                                    <p:set>
                                      <p:cBhvr>
                                        <p:cTn dur="1" fill="hold" id="12">
                                          <p:stCondLst>
                                            <p:cond delay="0"/>
                                          </p:stCondLst>
                                        </p:cTn>
                                        <p:tgtEl>
                                          <p:spTgt spid="67"/>
                                        </p:tgtEl>
                                        <p:attrNameLst>
                                          <p:attrName>style.visibility</p:attrName>
                                        </p:attrNameLst>
                                      </p:cBhvr>
                                      <p:to>
                                        <p:strVal val="visible"/>
                                      </p:to>
                                    </p:set>
                                    <p:animEffect filter="wipe(up)" transition="in">
                                      <p:cBhvr>
                                        <p:cTn dur="500" id="13"/>
                                        <p:tgtEl>
                                          <p:spTgt spid="67"/>
                                        </p:tgtEl>
                                      </p:cBhvr>
                                    </p:animEffect>
                                  </p:childTnLst>
                                </p:cTn>
                              </p:par>
                              <p:par>
                                <p:cTn fill="hold" grpId="0" id="14" nodeType="withEffect" presetClass="entr" presetID="22" presetSubtype="1">
                                  <p:stCondLst>
                                    <p:cond delay="250"/>
                                  </p:stCondLst>
                                  <p:childTnLst>
                                    <p:set>
                                      <p:cBhvr>
                                        <p:cTn dur="1" fill="hold" id="15">
                                          <p:stCondLst>
                                            <p:cond delay="0"/>
                                          </p:stCondLst>
                                        </p:cTn>
                                        <p:tgtEl>
                                          <p:spTgt spid="69"/>
                                        </p:tgtEl>
                                        <p:attrNameLst>
                                          <p:attrName>style.visibility</p:attrName>
                                        </p:attrNameLst>
                                      </p:cBhvr>
                                      <p:to>
                                        <p:strVal val="visible"/>
                                      </p:to>
                                    </p:set>
                                    <p:animEffect filter="wipe(up)" transition="in">
                                      <p:cBhvr>
                                        <p:cTn dur="500" id="16"/>
                                        <p:tgtEl>
                                          <p:spTgt spid="69"/>
                                        </p:tgtEl>
                                      </p:cBhvr>
                                    </p:animEffect>
                                  </p:childTnLst>
                                </p:cTn>
                              </p:par>
                              <p:par>
                                <p:cTn fill="hold" id="17" nodeType="withEffect" presetClass="entr" presetID="2" presetSubtype="4">
                                  <p:stCondLst>
                                    <p:cond delay="25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500" fill="hold" id="19"/>
                                        <p:tgtEl>
                                          <p:spTgt spid="21"/>
                                        </p:tgtEl>
                                        <p:attrNameLst>
                                          <p:attrName>ppt_x</p:attrName>
                                        </p:attrNameLst>
                                      </p:cBhvr>
                                      <p:tavLst>
                                        <p:tav tm="0">
                                          <p:val>
                                            <p:strVal val="#ppt_x"/>
                                          </p:val>
                                        </p:tav>
                                        <p:tav tm="100000">
                                          <p:val>
                                            <p:strVal val="#ppt_x"/>
                                          </p:val>
                                        </p:tav>
                                      </p:tavLst>
                                    </p:anim>
                                    <p:anim calcmode="lin" valueType="num">
                                      <p:cBhvr additive="base">
                                        <p:cTn dur="500" fill="hold" id="20"/>
                                        <p:tgtEl>
                                          <p:spTgt spid="21"/>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250"/>
                                  </p:stCondLst>
                                  <p:childTnLst>
                                    <p:set>
                                      <p:cBhvr>
                                        <p:cTn dur="1" fill="hold" id="22">
                                          <p:stCondLst>
                                            <p:cond delay="0"/>
                                          </p:stCondLst>
                                        </p:cTn>
                                        <p:tgtEl>
                                          <p:spTgt spid="24"/>
                                        </p:tgtEl>
                                        <p:attrNameLst>
                                          <p:attrName>style.visibility</p:attrName>
                                        </p:attrNameLst>
                                      </p:cBhvr>
                                      <p:to>
                                        <p:strVal val="visible"/>
                                      </p:to>
                                    </p:set>
                                    <p:anim calcmode="lin" valueType="num">
                                      <p:cBhvr additive="base">
                                        <p:cTn dur="500" fill="hold" id="23"/>
                                        <p:tgtEl>
                                          <p:spTgt spid="24"/>
                                        </p:tgtEl>
                                        <p:attrNameLst>
                                          <p:attrName>ppt_x</p:attrName>
                                        </p:attrNameLst>
                                      </p:cBhvr>
                                      <p:tavLst>
                                        <p:tav tm="0">
                                          <p:val>
                                            <p:strVal val="#ppt_x"/>
                                          </p:val>
                                        </p:tav>
                                        <p:tav tm="100000">
                                          <p:val>
                                            <p:strVal val="#ppt_x"/>
                                          </p:val>
                                        </p:tav>
                                      </p:tavLst>
                                    </p:anim>
                                    <p:anim calcmode="lin" valueType="num">
                                      <p:cBhvr additive="base">
                                        <p:cTn dur="500" fill="hold" id="24"/>
                                        <p:tgtEl>
                                          <p:spTgt spid="24"/>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25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ppt_x"/>
                                          </p:val>
                                        </p:tav>
                                        <p:tav tm="100000">
                                          <p:val>
                                            <p:strVal val="#ppt_x"/>
                                          </p:val>
                                        </p:tav>
                                      </p:tavLst>
                                    </p:anim>
                                    <p:anim calcmode="lin" valueType="num">
                                      <p:cBhvr additive="base">
                                        <p:cTn dur="500" fill="hold" id="28"/>
                                        <p:tgtEl>
                                          <p:spTgt spid="27"/>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25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500" fill="hold" id="31"/>
                                        <p:tgtEl>
                                          <p:spTgt spid="30"/>
                                        </p:tgtEl>
                                        <p:attrNameLst>
                                          <p:attrName>ppt_x</p:attrName>
                                        </p:attrNameLst>
                                      </p:cBhvr>
                                      <p:tavLst>
                                        <p:tav tm="0">
                                          <p:val>
                                            <p:strVal val="#ppt_x"/>
                                          </p:val>
                                        </p:tav>
                                        <p:tav tm="100000">
                                          <p:val>
                                            <p:strVal val="#ppt_x"/>
                                          </p:val>
                                        </p:tav>
                                      </p:tavLst>
                                    </p:anim>
                                    <p:anim calcmode="lin" valueType="num">
                                      <p:cBhvr additive="base">
                                        <p:cTn dur="500" fill="hold" id="32"/>
                                        <p:tgtEl>
                                          <p:spTgt spid="30"/>
                                        </p:tgtEl>
                                        <p:attrNameLst>
                                          <p:attrName>ppt_y</p:attrName>
                                        </p:attrNameLst>
                                      </p:cBhvr>
                                      <p:tavLst>
                                        <p:tav tm="0">
                                          <p:val>
                                            <p:strVal val="1+#ppt_h/2"/>
                                          </p:val>
                                        </p:tav>
                                        <p:tav tm="100000">
                                          <p:val>
                                            <p:strVal val="#ppt_y"/>
                                          </p:val>
                                        </p:tav>
                                      </p:tavLst>
                                    </p:anim>
                                  </p:childTnLst>
                                </p:cTn>
                              </p:par>
                              <p:par>
                                <p:cTn fill="hold" grpId="0" id="33" nodeType="withEffect" presetClass="entr" presetID="18" presetSubtype="12">
                                  <p:stCondLst>
                                    <p:cond delay="0"/>
                                  </p:stCondLst>
                                  <p:childTnLst>
                                    <p:set>
                                      <p:cBhvr>
                                        <p:cTn dur="1" fill="hold" id="34">
                                          <p:stCondLst>
                                            <p:cond delay="0"/>
                                          </p:stCondLst>
                                        </p:cTn>
                                        <p:tgtEl>
                                          <p:spTgt spid="33"/>
                                        </p:tgtEl>
                                        <p:attrNameLst>
                                          <p:attrName>style.visibility</p:attrName>
                                        </p:attrNameLst>
                                      </p:cBhvr>
                                      <p:to>
                                        <p:strVal val="visible"/>
                                      </p:to>
                                    </p:set>
                                    <p:animEffect filter="strips(downLeft)" transition="in">
                                      <p:cBhvr>
                                        <p:cTn dur="500" id="35"/>
                                        <p:tgtEl>
                                          <p:spTgt spid="33"/>
                                        </p:tgtEl>
                                      </p:cBhvr>
                                    </p:animEffect>
                                  </p:childTnLst>
                                </p:cTn>
                              </p:par>
                              <p:par>
                                <p:cTn fill="hold" grpId="0" id="36" nodeType="withEffect" presetClass="entr" presetID="18" presetSubtype="12">
                                  <p:stCondLst>
                                    <p:cond delay="0"/>
                                  </p:stCondLst>
                                  <p:childTnLst>
                                    <p:set>
                                      <p:cBhvr>
                                        <p:cTn dur="1" fill="hold" id="37">
                                          <p:stCondLst>
                                            <p:cond delay="0"/>
                                          </p:stCondLst>
                                        </p:cTn>
                                        <p:tgtEl>
                                          <p:spTgt spid="34"/>
                                        </p:tgtEl>
                                        <p:attrNameLst>
                                          <p:attrName>style.visibility</p:attrName>
                                        </p:attrNameLst>
                                      </p:cBhvr>
                                      <p:to>
                                        <p:strVal val="visible"/>
                                      </p:to>
                                    </p:set>
                                    <p:animEffect filter="strips(downLeft)" transition="in">
                                      <p:cBhvr>
                                        <p:cTn dur="500" id="38"/>
                                        <p:tgtEl>
                                          <p:spTgt spid="34"/>
                                        </p:tgtEl>
                                      </p:cBhvr>
                                    </p:animEffect>
                                  </p:childTnLst>
                                </p:cTn>
                              </p:par>
                              <p:par>
                                <p:cTn fill="hold" grpId="0" id="39" nodeType="withEffect" presetClass="entr" presetID="18" presetSubtype="12">
                                  <p:stCondLst>
                                    <p:cond delay="0"/>
                                  </p:stCondLst>
                                  <p:childTnLst>
                                    <p:set>
                                      <p:cBhvr>
                                        <p:cTn dur="1" fill="hold" id="40">
                                          <p:stCondLst>
                                            <p:cond delay="0"/>
                                          </p:stCondLst>
                                        </p:cTn>
                                        <p:tgtEl>
                                          <p:spTgt spid="35"/>
                                        </p:tgtEl>
                                        <p:attrNameLst>
                                          <p:attrName>style.visibility</p:attrName>
                                        </p:attrNameLst>
                                      </p:cBhvr>
                                      <p:to>
                                        <p:strVal val="visible"/>
                                      </p:to>
                                    </p:set>
                                    <p:animEffect filter="strips(downLeft)" transition="in">
                                      <p:cBhvr>
                                        <p:cTn dur="500" id="41"/>
                                        <p:tgtEl>
                                          <p:spTgt spid="35"/>
                                        </p:tgtEl>
                                      </p:cBhvr>
                                    </p:animEffect>
                                  </p:childTnLst>
                                </p:cTn>
                              </p:par>
                              <p:par>
                                <p:cTn fill="hold" grpId="0" id="42" nodeType="withEffect" presetClass="entr" presetID="18" presetSubtype="12">
                                  <p:stCondLst>
                                    <p:cond delay="0"/>
                                  </p:stCondLst>
                                  <p:childTnLst>
                                    <p:set>
                                      <p:cBhvr>
                                        <p:cTn dur="1" fill="hold" id="43">
                                          <p:stCondLst>
                                            <p:cond delay="0"/>
                                          </p:stCondLst>
                                        </p:cTn>
                                        <p:tgtEl>
                                          <p:spTgt spid="36"/>
                                        </p:tgtEl>
                                        <p:attrNameLst>
                                          <p:attrName>style.visibility</p:attrName>
                                        </p:attrNameLst>
                                      </p:cBhvr>
                                      <p:to>
                                        <p:strVal val="visible"/>
                                      </p:to>
                                    </p:set>
                                    <p:animEffect filter="strips(downLeft)" transition="in">
                                      <p:cBhvr>
                                        <p:cTn dur="500" id="44"/>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8"/>
      <p:bldP grpId="0" spid="67"/>
      <p:bldP grpId="0" spid="69"/>
      <p:bldP grpId="0" spid="33"/>
      <p:bldP grpId="0" spid="34"/>
      <p:bldP grpId="0" spid="35"/>
      <p:bldP grpId="0" spid="3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46997" y="1734894"/>
            <a:ext cx="5021564" cy="1986973"/>
            <a:chOff x="856324" y="1572859"/>
            <a:chExt cx="5021564" cy="1986973"/>
          </a:xfrm>
        </p:grpSpPr>
        <p:sp>
          <p:nvSpPr>
            <p:cNvPr id="76" name="圆角矩形 75"/>
            <p:cNvSpPr/>
            <p:nvPr/>
          </p:nvSpPr>
          <p:spPr bwMode="auto">
            <a:xfrm>
              <a:off x="856324" y="1738331"/>
              <a:ext cx="5021564" cy="1821501"/>
            </a:xfrm>
            <a:prstGeom prst="roundRect">
              <a:avLst>
                <a:gd fmla="val 9716" name="adj"/>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anchor="ctr" bIns="60923" lIns="121844" rIns="121844" tIns="60923">
              <a:sp3d/>
            </a:bodyPr>
            <a:lstStyle/>
            <a:p>
              <a:pPr algn="ctr" eaLnBrk="0" fontAlgn="ctr" hangingPunct="0" lvl="2" marL="0">
                <a:buClr>
                  <a:srgbClr val="FF0000"/>
                </a:buClr>
                <a:buSzPct val="70000"/>
                <a:buFont charset="2" panose="05000000000000000000" pitchFamily="2" typeface="Wingdings"/>
                <a:buChar char="n"/>
                <a:tabLst>
                  <a:tab pos="181897"/>
                </a:tabLst>
                <a:defRPr/>
              </a:pPr>
              <a:endParaRPr altLang="en-US" lang="zh-CN" sz="1866">
                <a:solidFill>
                  <a:prstClr val="black">
                    <a:lumMod val="50000"/>
                    <a:lumOff val="50000"/>
                  </a:prstClr>
                </a:solidFill>
                <a:latin charset="0" panose="020b0604020202020204" pitchFamily="34" typeface="Arial"/>
                <a:ea charset="-122" panose="02010609060101010101" pitchFamily="49" typeface="SimHei"/>
                <a:cs typeface="+mn-ea"/>
                <a:sym charset="0" panose="020b0604020202020204" pitchFamily="34" typeface="Arial"/>
              </a:endParaRPr>
            </a:p>
          </p:txBody>
        </p:sp>
        <p:sp>
          <p:nvSpPr>
            <p:cNvPr id="77" name="矩形 87"/>
            <p:cNvSpPr>
              <a:spLocks noChangeArrowheads="1"/>
            </p:cNvSpPr>
            <p:nvPr/>
          </p:nvSpPr>
          <p:spPr bwMode="auto">
            <a:xfrm>
              <a:off x="1094991" y="2110262"/>
              <a:ext cx="4541842" cy="1036246"/>
            </a:xfrm>
            <a:prstGeom prst="rect">
              <a:avLst/>
            </a:prstGeom>
            <a:noFill/>
            <a:ln w="9525">
              <a:noFill/>
              <a:miter lim="800000"/>
            </a:ln>
          </p:spPr>
          <p:txBody>
            <a:bodyPr bIns="60923" lIns="121844" rIns="121844" tIns="60923" wrap="square">
              <a:spAutoFit/>
            </a:bodyPr>
            <a:lstStyle/>
            <a:p>
              <a:pPr algn="just">
                <a:lnSpc>
                  <a:spcPct val="150000"/>
                </a:lnSpc>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rPr>
                <a:t>洗衣行业是指一种专门为大众提供服装洗涤服务的商业形态，洗衣服务商把自己开发的产品系统、服务系统、技术系统、品牌系统（包括商标，商号），以服务化的形式，转化成干净的能再穿的衣服，延长衣物的使用寿命，保障穿着的美观，让更多的人享受到干净的，整洁的衣服。</a:t>
              </a:r>
            </a:p>
          </p:txBody>
        </p:sp>
        <p:grpSp>
          <p:nvGrpSpPr>
            <p:cNvPr id="95" name="组合 94"/>
            <p:cNvGrpSpPr/>
            <p:nvPr/>
          </p:nvGrpSpPr>
          <p:grpSpPr>
            <a:xfrm>
              <a:off x="2641312" y="1572859"/>
              <a:ext cx="1432538" cy="312834"/>
              <a:chOff x="1568754" y="5470368"/>
              <a:chExt cx="2435483" cy="589034"/>
            </a:xfrm>
          </p:grpSpPr>
          <p:sp>
            <p:nvSpPr>
              <p:cNvPr id="96" name="圆角矩形 95"/>
              <p:cNvSpPr/>
              <p:nvPr/>
            </p:nvSpPr>
            <p:spPr>
              <a:xfrm>
                <a:off x="1595643" y="5531922"/>
                <a:ext cx="2349485"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97" name="MH_SubTitle_1"/>
              <p:cNvSpPr/>
              <p:nvPr>
                <p:custDataLst>
                  <p:tags r:id="rId3"/>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zh-CN" b="1" lang="en-US" sz="1200">
                    <a:solidFill>
                      <a:prstClr val="white"/>
                    </a:solidFill>
                    <a:latin charset="-122" panose="020b0500000000000000" pitchFamily="34" typeface="思源黑体"/>
                    <a:ea charset="-122" panose="020b0500000000000000" pitchFamily="34" typeface="思源黑体"/>
                  </a:rPr>
                  <a:t>1、行业介绍</a:t>
                </a:r>
              </a:p>
            </p:txBody>
          </p:sp>
        </p:grpSp>
      </p:grpSp>
      <p:grpSp>
        <p:nvGrpSpPr>
          <p:cNvPr id="104" name="组合 103"/>
          <p:cNvGrpSpPr/>
          <p:nvPr/>
        </p:nvGrpSpPr>
        <p:grpSpPr>
          <a:xfrm>
            <a:off x="6331512" y="1734894"/>
            <a:ext cx="5021564" cy="1986973"/>
            <a:chOff x="856324" y="1572859"/>
            <a:chExt cx="5021564" cy="1986973"/>
          </a:xfrm>
        </p:grpSpPr>
        <p:sp>
          <p:nvSpPr>
            <p:cNvPr id="105" name="圆角矩形 104"/>
            <p:cNvSpPr/>
            <p:nvPr/>
          </p:nvSpPr>
          <p:spPr bwMode="auto">
            <a:xfrm>
              <a:off x="856324" y="1738331"/>
              <a:ext cx="5021564" cy="1821501"/>
            </a:xfrm>
            <a:prstGeom prst="roundRect">
              <a:avLst>
                <a:gd fmla="val 9716" name="adj"/>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anchor="ctr" bIns="60923" lIns="121844" rIns="121844" tIns="60923">
              <a:sp3d/>
            </a:bodyPr>
            <a:lstStyle/>
            <a:p>
              <a:pPr algn="ctr" eaLnBrk="0" fontAlgn="ctr" hangingPunct="0" lvl="2" marL="0">
                <a:buClr>
                  <a:srgbClr val="FF0000"/>
                </a:buClr>
                <a:buSzPct val="70000"/>
                <a:buFont charset="2" panose="05000000000000000000" pitchFamily="2" typeface="Wingdings"/>
                <a:buChar char="n"/>
                <a:tabLst>
                  <a:tab pos="181897"/>
                </a:tabLst>
                <a:defRPr/>
              </a:pPr>
              <a:endParaRPr altLang="en-US" lang="zh-CN" sz="1866">
                <a:solidFill>
                  <a:prstClr val="black">
                    <a:lumMod val="50000"/>
                    <a:lumOff val="50000"/>
                  </a:prstClr>
                </a:solidFill>
                <a:latin charset="0" panose="020b0604020202020204" pitchFamily="34" typeface="Arial"/>
                <a:ea charset="-122" panose="02010609060101010101" pitchFamily="49" typeface="SimHei"/>
                <a:cs typeface="+mn-ea"/>
                <a:sym charset="0" panose="020b0604020202020204" pitchFamily="34" typeface="Arial"/>
              </a:endParaRPr>
            </a:p>
          </p:txBody>
        </p:sp>
        <p:sp>
          <p:nvSpPr>
            <p:cNvPr id="106" name="矩形 87"/>
            <p:cNvSpPr>
              <a:spLocks noChangeArrowheads="1"/>
            </p:cNvSpPr>
            <p:nvPr/>
          </p:nvSpPr>
          <p:spPr bwMode="auto">
            <a:xfrm>
              <a:off x="1135332" y="2110262"/>
              <a:ext cx="4541842" cy="1264846"/>
            </a:xfrm>
            <a:prstGeom prst="rect">
              <a:avLst/>
            </a:prstGeom>
            <a:noFill/>
            <a:ln w="9525">
              <a:noFill/>
              <a:miter lim="800000"/>
            </a:ln>
          </p:spPr>
          <p:txBody>
            <a:bodyPr bIns="60923" lIns="121844" rIns="121844" tIns="60923" wrap="square">
              <a:spAutoFit/>
            </a:bodyPr>
            <a:lstStyle/>
            <a:p>
              <a:pPr algn="just">
                <a:lnSpc>
                  <a:spcPct val="150000"/>
                </a:lnSpc>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rPr>
                <a:t> 截止2012年底，全国洗染行业从业人员为32.74万人，比上年增长13.76%；从事洗染行业企业单位数量为7.44万个，比上年增长5.98%；</a:t>
              </a:r>
            </a:p>
            <a:p>
              <a:pPr algn="just">
                <a:lnSpc>
                  <a:spcPct val="150000"/>
                </a:lnSpc>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rPr>
                <a:t>    其中，规模以上企业为6547个，比上年增长5.97%；行业营业收入为419.52亿元，比上年增长36.21%。数据显示，我国干洗机制造行业其销售收入分别达到17.46、19.21亿元</a:t>
              </a:r>
            </a:p>
          </p:txBody>
        </p:sp>
        <p:grpSp>
          <p:nvGrpSpPr>
            <p:cNvPr id="107" name="组合 106"/>
            <p:cNvGrpSpPr/>
            <p:nvPr/>
          </p:nvGrpSpPr>
          <p:grpSpPr>
            <a:xfrm>
              <a:off x="2641312" y="1572859"/>
              <a:ext cx="1432538" cy="312834"/>
              <a:chOff x="1568754" y="5470368"/>
              <a:chExt cx="2435483" cy="589034"/>
            </a:xfrm>
          </p:grpSpPr>
          <p:sp>
            <p:nvSpPr>
              <p:cNvPr id="108" name="圆角矩形 107"/>
              <p:cNvSpPr/>
              <p:nvPr/>
            </p:nvSpPr>
            <p:spPr>
              <a:xfrm>
                <a:off x="1595643" y="5531922"/>
                <a:ext cx="2349485"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09" name="MH_SubTitle_1"/>
              <p:cNvSpPr/>
              <p:nvPr>
                <p:custDataLst>
                  <p:tags r:id="rId4"/>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zh-CN" b="1" lang="en-US" sz="1200">
                    <a:solidFill>
                      <a:prstClr val="white"/>
                    </a:solidFill>
                    <a:latin charset="-122" panose="020b0500000000000000" pitchFamily="34" typeface="思源黑体"/>
                    <a:ea charset="-122" panose="020b0500000000000000" pitchFamily="34" typeface="思源黑体"/>
                  </a:rPr>
                  <a:t>2 、行业大数据</a:t>
                </a:r>
              </a:p>
            </p:txBody>
          </p:sp>
        </p:grpSp>
      </p:grpSp>
      <p:grpSp>
        <p:nvGrpSpPr>
          <p:cNvPr id="110" name="组合 109"/>
          <p:cNvGrpSpPr/>
          <p:nvPr/>
        </p:nvGrpSpPr>
        <p:grpSpPr>
          <a:xfrm>
            <a:off x="946997" y="3912476"/>
            <a:ext cx="5021564" cy="1986973"/>
            <a:chOff x="856324" y="1572859"/>
            <a:chExt cx="5021564" cy="1986973"/>
          </a:xfrm>
        </p:grpSpPr>
        <p:sp>
          <p:nvSpPr>
            <p:cNvPr id="111" name="圆角矩形 110"/>
            <p:cNvSpPr/>
            <p:nvPr/>
          </p:nvSpPr>
          <p:spPr bwMode="auto">
            <a:xfrm>
              <a:off x="856324" y="1738331"/>
              <a:ext cx="5021564" cy="1821501"/>
            </a:xfrm>
            <a:prstGeom prst="roundRect">
              <a:avLst>
                <a:gd fmla="val 9716" name="adj"/>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anchor="ctr" bIns="60923" lIns="121844" rIns="121844" tIns="60923">
              <a:sp3d/>
            </a:bodyPr>
            <a:lstStyle/>
            <a:p>
              <a:pPr algn="ctr" eaLnBrk="0" fontAlgn="ctr" hangingPunct="0" lvl="2" marL="0">
                <a:buClr>
                  <a:srgbClr val="FF0000"/>
                </a:buClr>
                <a:buSzPct val="70000"/>
                <a:buFont charset="2" panose="05000000000000000000" pitchFamily="2" typeface="Wingdings"/>
                <a:buChar char="n"/>
                <a:tabLst>
                  <a:tab pos="181897"/>
                </a:tabLst>
                <a:defRPr/>
              </a:pPr>
              <a:endParaRPr altLang="en-US" lang="zh-CN" sz="1866">
                <a:solidFill>
                  <a:prstClr val="black">
                    <a:lumMod val="50000"/>
                    <a:lumOff val="50000"/>
                  </a:prstClr>
                </a:solidFill>
                <a:latin charset="0" panose="020b0604020202020204" pitchFamily="34" typeface="Arial"/>
                <a:ea charset="-122" panose="02010609060101010101" pitchFamily="49" typeface="SimHei"/>
                <a:cs typeface="+mn-ea"/>
                <a:sym charset="0" panose="020b0604020202020204" pitchFamily="34" typeface="Arial"/>
              </a:endParaRPr>
            </a:p>
          </p:txBody>
        </p:sp>
        <p:sp>
          <p:nvSpPr>
            <p:cNvPr id="112" name="矩形 87"/>
            <p:cNvSpPr>
              <a:spLocks noChangeArrowheads="1"/>
            </p:cNvSpPr>
            <p:nvPr/>
          </p:nvSpPr>
          <p:spPr bwMode="auto">
            <a:xfrm>
              <a:off x="1094991" y="2110262"/>
              <a:ext cx="4541842" cy="1036246"/>
            </a:xfrm>
            <a:prstGeom prst="rect">
              <a:avLst/>
            </a:prstGeom>
            <a:noFill/>
            <a:ln w="9525">
              <a:noFill/>
              <a:miter lim="800000"/>
            </a:ln>
          </p:spPr>
          <p:txBody>
            <a:bodyPr bIns="60923" lIns="121844" rIns="121844" tIns="60923" wrap="square">
              <a:spAutoFit/>
            </a:bodyPr>
            <a:lstStyle/>
            <a:p>
              <a:pPr algn="just">
                <a:lnSpc>
                  <a:spcPct val="150000"/>
                </a:lnSpc>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rPr>
                <a:t>中国产业信息网发布的《2014-2018年中国洗衣连锁市场深度分析与投资前景预测报告》对我国洗衣连锁的市场环境、生产经营、产品市场、品牌竞争、产品进出口、行业投资环境以及可持续发展等问题进行了详实系统地分析和预测。</a:t>
              </a:r>
            </a:p>
          </p:txBody>
        </p:sp>
        <p:grpSp>
          <p:nvGrpSpPr>
            <p:cNvPr id="113" name="组合 112"/>
            <p:cNvGrpSpPr/>
            <p:nvPr/>
          </p:nvGrpSpPr>
          <p:grpSpPr>
            <a:xfrm>
              <a:off x="2641312" y="1572859"/>
              <a:ext cx="1432538" cy="312834"/>
              <a:chOff x="1568754" y="5470368"/>
              <a:chExt cx="2435483" cy="589034"/>
            </a:xfrm>
          </p:grpSpPr>
          <p:sp>
            <p:nvSpPr>
              <p:cNvPr id="114" name="圆角矩形 113"/>
              <p:cNvSpPr/>
              <p:nvPr/>
            </p:nvSpPr>
            <p:spPr>
              <a:xfrm>
                <a:off x="1595643" y="5531922"/>
                <a:ext cx="2349485"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15" name="MH_SubTitle_1"/>
              <p:cNvSpPr/>
              <p:nvPr>
                <p:custDataLst>
                  <p:tags r:id="rId5"/>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zh-CN" b="1" lang="en-US" sz="1200">
                    <a:solidFill>
                      <a:prstClr val="white"/>
                    </a:solidFill>
                    <a:latin charset="-122" panose="020b0500000000000000" pitchFamily="34" typeface="思源黑体"/>
                    <a:ea charset="-122" panose="020b0500000000000000" pitchFamily="34" typeface="思源黑体"/>
                  </a:rPr>
                  <a:t>3 、参考文案</a:t>
                </a:r>
              </a:p>
            </p:txBody>
          </p:sp>
        </p:grpSp>
      </p:grpSp>
      <p:grpSp>
        <p:nvGrpSpPr>
          <p:cNvPr id="116" name="组合 115"/>
          <p:cNvGrpSpPr/>
          <p:nvPr/>
        </p:nvGrpSpPr>
        <p:grpSpPr>
          <a:xfrm>
            <a:off x="6331512" y="3912476"/>
            <a:ext cx="5021564" cy="1986973"/>
            <a:chOff x="856324" y="1572859"/>
            <a:chExt cx="5021564" cy="1986973"/>
          </a:xfrm>
        </p:grpSpPr>
        <p:sp>
          <p:nvSpPr>
            <p:cNvPr id="117" name="圆角矩形 116"/>
            <p:cNvSpPr/>
            <p:nvPr/>
          </p:nvSpPr>
          <p:spPr bwMode="auto">
            <a:xfrm>
              <a:off x="856324" y="1738331"/>
              <a:ext cx="5021564" cy="1821501"/>
            </a:xfrm>
            <a:prstGeom prst="roundRect">
              <a:avLst>
                <a:gd fmla="val 9716" name="adj"/>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anchor="ctr" bIns="60923" lIns="121844" rIns="121844" tIns="60923">
              <a:sp3d/>
            </a:bodyPr>
            <a:lstStyle/>
            <a:p>
              <a:pPr algn="ctr" eaLnBrk="0" fontAlgn="ctr" hangingPunct="0" lvl="2" marL="0">
                <a:buClr>
                  <a:srgbClr val="FF0000"/>
                </a:buClr>
                <a:buSzPct val="70000"/>
                <a:buFont charset="2" panose="05000000000000000000" pitchFamily="2" typeface="Wingdings"/>
                <a:buChar char="n"/>
                <a:tabLst>
                  <a:tab pos="181897"/>
                </a:tabLst>
                <a:defRPr/>
              </a:pPr>
              <a:endParaRPr altLang="en-US" lang="zh-CN" sz="1866">
                <a:solidFill>
                  <a:prstClr val="black">
                    <a:lumMod val="50000"/>
                    <a:lumOff val="50000"/>
                  </a:prstClr>
                </a:solidFill>
                <a:latin charset="0" panose="020b0604020202020204" pitchFamily="34" typeface="Arial"/>
                <a:ea charset="-122" panose="02010609060101010101" pitchFamily="49" typeface="SimHei"/>
                <a:cs typeface="+mn-ea"/>
                <a:sym charset="0" panose="020b0604020202020204" pitchFamily="34" typeface="Arial"/>
              </a:endParaRPr>
            </a:p>
          </p:txBody>
        </p:sp>
        <p:sp>
          <p:nvSpPr>
            <p:cNvPr id="118" name="矩形 87"/>
            <p:cNvSpPr>
              <a:spLocks noChangeArrowheads="1"/>
            </p:cNvSpPr>
            <p:nvPr/>
          </p:nvSpPr>
          <p:spPr bwMode="auto">
            <a:xfrm>
              <a:off x="1094989" y="2110262"/>
              <a:ext cx="4541842" cy="579046"/>
            </a:xfrm>
            <a:prstGeom prst="rect">
              <a:avLst/>
            </a:prstGeom>
            <a:noFill/>
            <a:ln w="9525">
              <a:noFill/>
              <a:miter lim="800000"/>
            </a:ln>
          </p:spPr>
          <p:txBody>
            <a:bodyPr bIns="60923" lIns="121844" rIns="121844" tIns="60923" wrap="square">
              <a:spAutoFit/>
            </a:bodyPr>
            <a:lstStyle/>
            <a:p>
              <a:pPr algn="just">
                <a:lnSpc>
                  <a:spcPct val="150000"/>
                </a:lnSpc>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rPr>
                <a:t>由于我们公司开发的此项目相比于市场上普遍存在的干洗店有着很大的优势可以有很好的发展前景</a:t>
              </a:r>
            </a:p>
          </p:txBody>
        </p:sp>
        <p:grpSp>
          <p:nvGrpSpPr>
            <p:cNvPr id="119" name="组合 118"/>
            <p:cNvGrpSpPr/>
            <p:nvPr/>
          </p:nvGrpSpPr>
          <p:grpSpPr>
            <a:xfrm>
              <a:off x="2641312" y="1572859"/>
              <a:ext cx="1432538" cy="312834"/>
              <a:chOff x="1568754" y="5470368"/>
              <a:chExt cx="2435483" cy="589034"/>
            </a:xfrm>
          </p:grpSpPr>
          <p:sp>
            <p:nvSpPr>
              <p:cNvPr id="120" name="圆角矩形 119"/>
              <p:cNvSpPr/>
              <p:nvPr/>
            </p:nvSpPr>
            <p:spPr>
              <a:xfrm>
                <a:off x="1595643" y="5531922"/>
                <a:ext cx="2349485"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21" name="MH_SubTitle_1"/>
              <p:cNvSpPr/>
              <p:nvPr>
                <p:custDataLst>
                  <p:tags r:id="rId6"/>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zh-CN" b="1" lang="en-US" sz="1200">
                    <a:solidFill>
                      <a:prstClr val="white"/>
                    </a:solidFill>
                    <a:latin charset="-122" panose="020b0500000000000000" pitchFamily="34" typeface="思源黑体"/>
                    <a:ea charset="-122" panose="020b0500000000000000" pitchFamily="34" typeface="思源黑体"/>
                  </a:rPr>
                  <a:t>4、预测</a:t>
                </a:r>
              </a:p>
            </p:txBody>
          </p:sp>
        </p:grpSp>
      </p:grpSp>
      <p:sp>
        <p:nvSpPr>
          <p:cNvPr id="3" name="椭圆 2"/>
          <p:cNvSpPr/>
          <p:nvPr/>
        </p:nvSpPr>
        <p:spPr>
          <a:xfrm>
            <a:off x="5469881" y="3200624"/>
            <a:ext cx="1381510" cy="138151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spcBef>
                <a:spcPct val="0"/>
              </a:spcBef>
              <a:defRPr/>
            </a:pPr>
            <a:r>
              <a:rPr altLang="en-US" b="1" kern="0" lang="zh-CN" sz="1400">
                <a:solidFill>
                  <a:prstClr val="white"/>
                </a:solidFill>
                <a:latin charset="-122" panose="020b0500000000000000" pitchFamily="34" typeface="思源黑体"/>
                <a:ea charset="-122" panose="020b0500000000000000" pitchFamily="34" typeface="思源黑体"/>
                <a:sym charset="-122" pitchFamily="34" typeface="微软雅黑"/>
              </a:rPr>
              <a:t>产品或服务</a:t>
            </a:r>
          </a:p>
          <a:p>
            <a:pPr algn="ctr">
              <a:lnSpc>
                <a:spcPct val="130000"/>
              </a:lnSpc>
              <a:spcBef>
                <a:spcPct val="0"/>
              </a:spcBef>
              <a:defRPr/>
            </a:pPr>
            <a:r>
              <a:rPr altLang="en-US" b="1" kern="0" lang="zh-CN" sz="1400">
                <a:solidFill>
                  <a:prstClr val="white"/>
                </a:solidFill>
                <a:latin charset="-122" panose="020b0500000000000000" pitchFamily="34" typeface="思源黑体"/>
                <a:ea charset="-122" panose="020b0500000000000000" pitchFamily="34" typeface="思源黑体"/>
                <a:sym charset="-122" pitchFamily="34" typeface="微软雅黑"/>
              </a:rPr>
              <a:t>的前景预测</a:t>
            </a:r>
          </a:p>
        </p:txBody>
      </p:sp>
      <p:grpSp>
        <p:nvGrpSpPr>
          <p:cNvPr id="28" name="组合 27"/>
          <p:cNvGrpSpPr/>
          <p:nvPr/>
        </p:nvGrpSpPr>
        <p:grpSpPr>
          <a:xfrm>
            <a:off x="834468" y="324501"/>
            <a:ext cx="4798389" cy="579805"/>
            <a:chOff x="834468" y="324501"/>
            <a:chExt cx="4798389" cy="579805"/>
          </a:xfrm>
        </p:grpSpPr>
        <p:sp>
          <p:nvSpPr>
            <p:cNvPr id="29" name="文本框 2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前景预测</a:t>
              </a:r>
            </a:p>
          </p:txBody>
        </p:sp>
        <p:sp>
          <p:nvSpPr>
            <p:cNvPr id="30" name="文本框 2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513064420"/>
      </p:ext>
    </p:extLst>
  </p:cSld>
  <p:clrMapOvr>
    <a:masterClrMapping/>
  </p:clrMapOvr>
  <p:transition advClick="0" advTm="6598"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4"/>
                                        </p:tgtEl>
                                        <p:attrNameLst>
                                          <p:attrName>style.visibility</p:attrName>
                                        </p:attrNameLst>
                                      </p:cBhvr>
                                      <p:to>
                                        <p:strVal val="visible"/>
                                      </p:to>
                                    </p:set>
                                    <p:anim calcmode="lin" valueType="num">
                                      <p:cBhvr additive="base">
                                        <p:cTn dur="500" fill="hold" id="11"/>
                                        <p:tgtEl>
                                          <p:spTgt spid="104"/>
                                        </p:tgtEl>
                                        <p:attrNameLst>
                                          <p:attrName>ppt_x</p:attrName>
                                        </p:attrNameLst>
                                      </p:cBhvr>
                                      <p:tavLst>
                                        <p:tav tm="0">
                                          <p:val>
                                            <p:strVal val="#ppt_x"/>
                                          </p:val>
                                        </p:tav>
                                        <p:tav tm="100000">
                                          <p:val>
                                            <p:strVal val="#ppt_x"/>
                                          </p:val>
                                        </p:tav>
                                      </p:tavLst>
                                    </p:anim>
                                    <p:anim calcmode="lin" valueType="num">
                                      <p:cBhvr additive="base">
                                        <p:cTn dur="500" fill="hold" id="12"/>
                                        <p:tgtEl>
                                          <p:spTgt spid="10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10"/>
                                        </p:tgtEl>
                                        <p:attrNameLst>
                                          <p:attrName>style.visibility</p:attrName>
                                        </p:attrNameLst>
                                      </p:cBhvr>
                                      <p:to>
                                        <p:strVal val="visible"/>
                                      </p:to>
                                    </p:set>
                                    <p:anim calcmode="lin" valueType="num">
                                      <p:cBhvr additive="base">
                                        <p:cTn dur="500" fill="hold" id="15"/>
                                        <p:tgtEl>
                                          <p:spTgt spid="110"/>
                                        </p:tgtEl>
                                        <p:attrNameLst>
                                          <p:attrName>ppt_x</p:attrName>
                                        </p:attrNameLst>
                                      </p:cBhvr>
                                      <p:tavLst>
                                        <p:tav tm="0">
                                          <p:val>
                                            <p:strVal val="#ppt_x"/>
                                          </p:val>
                                        </p:tav>
                                        <p:tav tm="100000">
                                          <p:val>
                                            <p:strVal val="#ppt_x"/>
                                          </p:val>
                                        </p:tav>
                                      </p:tavLst>
                                    </p:anim>
                                    <p:anim calcmode="lin" valueType="num">
                                      <p:cBhvr additive="base">
                                        <p:cTn dur="500" fill="hold" id="16"/>
                                        <p:tgtEl>
                                          <p:spTgt spid="110"/>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fill="hold" id="19"/>
                                        <p:tgtEl>
                                          <p:spTgt spid="116"/>
                                        </p:tgtEl>
                                        <p:attrNameLst>
                                          <p:attrName>ppt_x</p:attrName>
                                        </p:attrNameLst>
                                      </p:cBhvr>
                                      <p:tavLst>
                                        <p:tav tm="0">
                                          <p:val>
                                            <p:strVal val="#ppt_x"/>
                                          </p:val>
                                        </p:tav>
                                        <p:tav tm="100000">
                                          <p:val>
                                            <p:strVal val="#ppt_x"/>
                                          </p:val>
                                        </p:tav>
                                      </p:tavLst>
                                    </p:anim>
                                    <p:anim calcmode="lin" valueType="num">
                                      <p:cBhvr additive="base">
                                        <p:cTn dur="500" fill="hold" id="20"/>
                                        <p:tgtEl>
                                          <p:spTgt spid="116"/>
                                        </p:tgtEl>
                                        <p:attrNameLst>
                                          <p:attrName>ppt_y</p:attrName>
                                        </p:attrNameLst>
                                      </p:cBhvr>
                                      <p:tavLst>
                                        <p:tav tm="0">
                                          <p:val>
                                            <p:strVal val="1+#ppt_h/2"/>
                                          </p:val>
                                        </p:tav>
                                        <p:tav tm="100000">
                                          <p:val>
                                            <p:strVal val="#ppt_y"/>
                                          </p:val>
                                        </p:tav>
                                      </p:tavLst>
                                    </p:anim>
                                  </p:childTnLst>
                                </p:cTn>
                              </p:par>
                              <p:par>
                                <p:cTn fill="hold" grpId="0" id="21" nodeType="withEffect" presetClass="entr" presetID="53" presetSubtype="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500" fill="hold" id="23"/>
                                        <p:tgtEl>
                                          <p:spTgt spid="3"/>
                                        </p:tgtEl>
                                        <p:attrNameLst>
                                          <p:attrName>ppt_w</p:attrName>
                                        </p:attrNameLst>
                                      </p:cBhvr>
                                      <p:tavLst>
                                        <p:tav tm="0">
                                          <p:val>
                                            <p:fltVal val="0"/>
                                          </p:val>
                                        </p:tav>
                                        <p:tav tm="100000">
                                          <p:val>
                                            <p:strVal val="#ppt_w"/>
                                          </p:val>
                                        </p:tav>
                                      </p:tavLst>
                                    </p:anim>
                                    <p:anim calcmode="lin" valueType="num">
                                      <p:cBhvr>
                                        <p:cTn dur="500" fill="hold" id="24"/>
                                        <p:tgtEl>
                                          <p:spTgt spid="3"/>
                                        </p:tgtEl>
                                        <p:attrNameLst>
                                          <p:attrName>ppt_h</p:attrName>
                                        </p:attrNameLst>
                                      </p:cBhvr>
                                      <p:tavLst>
                                        <p:tav tm="0">
                                          <p:val>
                                            <p:fltVal val="0"/>
                                          </p:val>
                                        </p:tav>
                                        <p:tav tm="100000">
                                          <p:val>
                                            <p:strVal val="#ppt_h"/>
                                          </p:val>
                                        </p:tav>
                                      </p:tavLst>
                                    </p:anim>
                                    <p:animEffect filter="fade" transition="in">
                                      <p:cBhvr>
                                        <p:cTn dur="500" id="2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945291" y="1990165"/>
            <a:ext cx="3395920" cy="4086247"/>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prstClr val="white"/>
              </a:solidFill>
            </a:endParaRPr>
          </a:p>
        </p:txBody>
      </p:sp>
      <p:grpSp>
        <p:nvGrpSpPr>
          <p:cNvPr id="42" name="组合 41"/>
          <p:cNvGrpSpPr/>
          <p:nvPr/>
        </p:nvGrpSpPr>
        <p:grpSpPr>
          <a:xfrm>
            <a:off x="4880727" y="2030506"/>
            <a:ext cx="6401355" cy="1035423"/>
            <a:chOff x="4931229" y="1914534"/>
            <a:chExt cx="6401355" cy="1035423"/>
          </a:xfrm>
        </p:grpSpPr>
        <p:sp>
          <p:nvSpPr>
            <p:cNvPr id="43" name="矩形 42"/>
            <p:cNvSpPr/>
            <p:nvPr/>
          </p:nvSpPr>
          <p:spPr>
            <a:xfrm>
              <a:off x="4931229" y="1914535"/>
              <a:ext cx="1515825" cy="1035422"/>
            </a:xfrm>
            <a:prstGeom prst="rect">
              <a:avLst/>
            </a:pr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pc="300" sz="2400">
                  <a:solidFill>
                    <a:prstClr val="white"/>
                  </a:solidFill>
                  <a:latin charset="-122" panose="020b0500000000000000" pitchFamily="34" typeface="思源黑体"/>
                  <a:ea charset="-122" panose="020b0500000000000000" pitchFamily="34" typeface="思源黑体"/>
                </a:rPr>
                <a:t>天时</a:t>
              </a:r>
            </a:p>
          </p:txBody>
        </p:sp>
        <p:sp>
          <p:nvSpPr>
            <p:cNvPr id="44" name="矩形 43"/>
            <p:cNvSpPr/>
            <p:nvPr/>
          </p:nvSpPr>
          <p:spPr>
            <a:xfrm>
              <a:off x="4931230" y="1914534"/>
              <a:ext cx="6401354" cy="1035423"/>
            </a:xfrm>
            <a:prstGeom prst="rect">
              <a:avLst/>
            </a:prstGeom>
            <a:no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45" name="TextBox 21"/>
            <p:cNvSpPr txBox="1"/>
            <p:nvPr/>
          </p:nvSpPr>
          <p:spPr>
            <a:xfrm>
              <a:off x="6715160" y="2081395"/>
              <a:ext cx="4388825" cy="754380"/>
            </a:xfrm>
            <a:prstGeom prst="rect">
              <a:avLst/>
            </a:prstGeom>
            <a:noFill/>
          </p:spPr>
          <p:txBody>
            <a:bodyPr bIns="0" lIns="0" rIns="0" rtlCol="0" tIns="0" wrap="square">
              <a:spAutoFit/>
            </a:bodyPr>
            <a:lstStyle/>
            <a:p>
              <a:pPr algn="just">
                <a:lnSpc>
                  <a:spcPct val="150000"/>
                </a:lnSpc>
              </a:pPr>
              <a:r>
                <a:rPr altLang="en-US" lang="zh-CN" smtClean="0" sz="1100">
                  <a:solidFill>
                    <a:prstClr val="black">
                      <a:lumMod val="50000"/>
                      <a:lumOff val="50000"/>
                    </a:prstClr>
                  </a:solidFill>
                  <a:latin charset="-122" panose="020b0500000000000000" pitchFamily="34" typeface="思源黑体"/>
                  <a:ea charset="-122" panose="020b0500000000000000" pitchFamily="34" typeface="思源黑体"/>
                </a:rPr>
                <a:t>干洗行业作为服务行业的一种，近年来得到了快速发展，仍存在巨大发展空间。投资少、回收快、利润高，经营简单，市场潜力巨大，对投资者的经验，文化都要求不高。</a:t>
              </a:r>
            </a:p>
          </p:txBody>
        </p:sp>
      </p:grpSp>
      <p:sp>
        <p:nvSpPr>
          <p:cNvPr id="50" name="矩形 49"/>
          <p:cNvSpPr/>
          <p:nvPr/>
        </p:nvSpPr>
        <p:spPr>
          <a:xfrm>
            <a:off x="945291" y="1990166"/>
            <a:ext cx="3395920" cy="4086246"/>
          </a:xfrm>
          <a:prstGeom prst="rect">
            <a:avLst/>
          </a:prstGeom>
          <a:gradFill>
            <a:gsLst>
              <a:gs pos="0">
                <a:schemeClr val="tx1">
                  <a:lumMod val="95000"/>
                  <a:lumOff val="5000"/>
                  <a:alpha val="0"/>
                </a:schemeClr>
              </a:gs>
              <a:gs pos="100000">
                <a:schemeClr val="tx1">
                  <a:lumMod val="95000"/>
                  <a:lumOff val="5000"/>
                </a:schemeClr>
              </a:gs>
            </a:gsLst>
            <a:lin ang="27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prstClr val="white"/>
              </a:solidFill>
            </a:endParaRPr>
          </a:p>
        </p:txBody>
      </p:sp>
      <p:sp>
        <p:nvSpPr>
          <p:cNvPr id="51" name="TextBox 21"/>
          <p:cNvSpPr txBox="1"/>
          <p:nvPr/>
        </p:nvSpPr>
        <p:spPr>
          <a:xfrm>
            <a:off x="1200238" y="4150775"/>
            <a:ext cx="2939814" cy="1600200"/>
          </a:xfrm>
          <a:prstGeom prst="rect">
            <a:avLst/>
          </a:prstGeom>
          <a:noFill/>
        </p:spPr>
        <p:txBody>
          <a:bodyPr bIns="0" lIns="0" rIns="0" rtlCol="0" tIns="0" wrap="square">
            <a:spAutoFit/>
          </a:bodyPr>
          <a:lstStyle/>
          <a:p>
            <a:pPr>
              <a:lnSpc>
                <a:spcPct val="150000"/>
              </a:lnSpc>
            </a:pPr>
            <a:r>
              <a:rPr altLang="en-US" lang="zh-CN" smtClean="0" sz="1400">
                <a:solidFill>
                  <a:prstClr val="white"/>
                </a:solidFill>
                <a:latin charset="-122" panose="020b0500000000000000" pitchFamily="34" typeface="思源黑体"/>
                <a:ea charset="-122" panose="020b0500000000000000" pitchFamily="34" typeface="思源黑体"/>
              </a:rPr>
              <a:t>现阶段就“在高校附近开干洗店的市场分析”现在社会有讲究“天时、地利、人和”的说法，下面我们就从这三个方面来简要阐述在高校附近开干洗店的可行性。</a:t>
            </a:r>
          </a:p>
        </p:txBody>
      </p:sp>
      <p:grpSp>
        <p:nvGrpSpPr>
          <p:cNvPr id="74" name="组合 73"/>
          <p:cNvGrpSpPr/>
          <p:nvPr/>
        </p:nvGrpSpPr>
        <p:grpSpPr>
          <a:xfrm>
            <a:off x="4880727" y="3494201"/>
            <a:ext cx="6401355" cy="1035423"/>
            <a:chOff x="4931229" y="1914534"/>
            <a:chExt cx="6401355" cy="1035423"/>
          </a:xfrm>
        </p:grpSpPr>
        <p:sp>
          <p:nvSpPr>
            <p:cNvPr id="75" name="矩形 74"/>
            <p:cNvSpPr/>
            <p:nvPr/>
          </p:nvSpPr>
          <p:spPr>
            <a:xfrm>
              <a:off x="4931229" y="1914535"/>
              <a:ext cx="1515825" cy="1035422"/>
            </a:xfrm>
            <a:prstGeom prst="rect">
              <a:avLst/>
            </a:pr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pc="300" sz="2400">
                  <a:solidFill>
                    <a:prstClr val="white"/>
                  </a:solidFill>
                  <a:latin charset="-122" panose="020b0500000000000000" pitchFamily="34" typeface="思源黑体"/>
                  <a:ea charset="-122" panose="020b0500000000000000" pitchFamily="34" typeface="思源黑体"/>
                </a:rPr>
                <a:t>地利</a:t>
              </a:r>
            </a:p>
          </p:txBody>
        </p:sp>
        <p:sp>
          <p:nvSpPr>
            <p:cNvPr id="76" name="矩形 75"/>
            <p:cNvSpPr/>
            <p:nvPr/>
          </p:nvSpPr>
          <p:spPr>
            <a:xfrm>
              <a:off x="4931230" y="1914534"/>
              <a:ext cx="6401354" cy="1035423"/>
            </a:xfrm>
            <a:prstGeom prst="rect">
              <a:avLst/>
            </a:prstGeom>
            <a:no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77" name="TextBox 21"/>
            <p:cNvSpPr txBox="1"/>
            <p:nvPr/>
          </p:nvSpPr>
          <p:spPr>
            <a:xfrm>
              <a:off x="6715160" y="2081396"/>
              <a:ext cx="4388825" cy="754380"/>
            </a:xfrm>
            <a:prstGeom prst="rect">
              <a:avLst/>
            </a:prstGeom>
            <a:noFill/>
          </p:spPr>
          <p:txBody>
            <a:bodyPr bIns="0" lIns="0" rIns="0" rtlCol="0" tIns="0" wrap="square">
              <a:spAutoFit/>
            </a:bodyPr>
            <a:lstStyle/>
            <a:p>
              <a:pPr algn="just">
                <a:lnSpc>
                  <a:spcPct val="150000"/>
                </a:lnSpc>
              </a:pPr>
              <a:r>
                <a:rPr altLang="en-US" lang="zh-CN" smtClean="0" sz="1100">
                  <a:solidFill>
                    <a:prstClr val="black">
                      <a:lumMod val="50000"/>
                      <a:lumOff val="50000"/>
                    </a:prstClr>
                  </a:solidFill>
                  <a:latin charset="-122" panose="020b0500000000000000" pitchFamily="34" typeface="思源黑体"/>
                  <a:ea charset="-122" panose="020b0500000000000000" pitchFamily="34" typeface="思源黑体"/>
                </a:rPr>
                <a:t>稳定，不会出现较大变动，可以提供一个庞大且稳定的客源，传统手工做法适当高校洗衣店已经远远不能满足师生的要求，新型洗衣店入住高校已是不势所趋，有着巨大的发展空间，有极大的开发价值。</a:t>
              </a:r>
            </a:p>
          </p:txBody>
        </p:sp>
      </p:grpSp>
      <p:grpSp>
        <p:nvGrpSpPr>
          <p:cNvPr id="78" name="组合 77"/>
          <p:cNvGrpSpPr/>
          <p:nvPr/>
        </p:nvGrpSpPr>
        <p:grpSpPr>
          <a:xfrm>
            <a:off x="4880727" y="4957896"/>
            <a:ext cx="6401355" cy="1035423"/>
            <a:chOff x="4931229" y="1914534"/>
            <a:chExt cx="6401355" cy="1035423"/>
          </a:xfrm>
        </p:grpSpPr>
        <p:sp>
          <p:nvSpPr>
            <p:cNvPr id="79" name="矩形 78"/>
            <p:cNvSpPr/>
            <p:nvPr/>
          </p:nvSpPr>
          <p:spPr>
            <a:xfrm>
              <a:off x="4931229" y="1914535"/>
              <a:ext cx="1515825" cy="1035422"/>
            </a:xfrm>
            <a:prstGeom prst="rect">
              <a:avLst/>
            </a:pr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pc="300" sz="2400">
                  <a:solidFill>
                    <a:prstClr val="white"/>
                  </a:solidFill>
                  <a:latin charset="-122" panose="020b0500000000000000" pitchFamily="34" typeface="思源黑体"/>
                  <a:ea charset="-122" panose="020b0500000000000000" pitchFamily="34" typeface="思源黑体"/>
                </a:rPr>
                <a:t>人和</a:t>
              </a:r>
            </a:p>
          </p:txBody>
        </p:sp>
        <p:sp>
          <p:nvSpPr>
            <p:cNvPr id="80" name="矩形 79"/>
            <p:cNvSpPr/>
            <p:nvPr/>
          </p:nvSpPr>
          <p:spPr>
            <a:xfrm>
              <a:off x="4931230" y="1914534"/>
              <a:ext cx="6401354" cy="1035423"/>
            </a:xfrm>
            <a:prstGeom prst="rect">
              <a:avLst/>
            </a:prstGeom>
            <a:no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81" name="TextBox 21"/>
            <p:cNvSpPr txBox="1"/>
            <p:nvPr/>
          </p:nvSpPr>
          <p:spPr>
            <a:xfrm>
              <a:off x="6715160" y="2081396"/>
              <a:ext cx="4388825" cy="754380"/>
            </a:xfrm>
            <a:prstGeom prst="rect">
              <a:avLst/>
            </a:prstGeom>
            <a:noFill/>
          </p:spPr>
          <p:txBody>
            <a:bodyPr bIns="0" lIns="0" rIns="0" rtlCol="0" tIns="0" wrap="square">
              <a:spAutoFit/>
            </a:bodyPr>
            <a:lstStyle/>
            <a:p>
              <a:pPr algn="just">
                <a:lnSpc>
                  <a:spcPct val="150000"/>
                </a:lnSpc>
              </a:pPr>
              <a:r>
                <a:rPr altLang="en-US" lang="zh-CN" smtClean="0" sz="1100">
                  <a:solidFill>
                    <a:prstClr val="black">
                      <a:lumMod val="50000"/>
                      <a:lumOff val="50000"/>
                    </a:prstClr>
                  </a:solidFill>
                  <a:latin charset="-122" panose="020b0500000000000000" pitchFamily="34" typeface="思源黑体"/>
                  <a:ea charset="-122" panose="020b0500000000000000" pitchFamily="34" typeface="思源黑体"/>
                </a:rPr>
                <a:t>大学生追求时髦、喜欢标新立异，衣橱里也有不少名牌服饰，这些衣服部分不能水洗，这就为干洗店的干洗服务带来了市场，因此，大学生对将会对我们项目有极大的需求。</a:t>
              </a:r>
            </a:p>
          </p:txBody>
        </p:sp>
      </p:grpSp>
      <p:grpSp>
        <p:nvGrpSpPr>
          <p:cNvPr id="18" name="组合 17"/>
          <p:cNvGrpSpPr/>
          <p:nvPr/>
        </p:nvGrpSpPr>
        <p:grpSpPr>
          <a:xfrm>
            <a:off x="834468" y="324501"/>
            <a:ext cx="4798389" cy="579805"/>
            <a:chOff x="834468" y="324501"/>
            <a:chExt cx="4798389" cy="579805"/>
          </a:xfrm>
        </p:grpSpPr>
        <p:sp>
          <p:nvSpPr>
            <p:cNvPr id="19" name="文本框 1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营销营销策略</a:t>
              </a:r>
            </a:p>
          </p:txBody>
        </p:sp>
        <p:sp>
          <p:nvSpPr>
            <p:cNvPr id="20" name="文本框 1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823187692"/>
      </p:ext>
    </p:extLst>
  </p:cSld>
  <p:clrMapOvr>
    <a:masterClrMapping/>
  </p:clrMapOvr>
  <p:transition advClick="0" advTm="926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0"/>
                                        </p:tgtEl>
                                        <p:attrNameLst>
                                          <p:attrName>style.visibility</p:attrName>
                                        </p:attrNameLst>
                                      </p:cBhvr>
                                      <p:to>
                                        <p:strVal val="visible"/>
                                      </p:to>
                                    </p:set>
                                    <p:animEffect filter="randombar(horizontal)" transition="in">
                                      <p:cBhvr>
                                        <p:cTn dur="500" id="10"/>
                                        <p:tgtEl>
                                          <p:spTgt spid="50"/>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51"/>
                                        </p:tgtEl>
                                        <p:attrNameLst>
                                          <p:attrName>style.visibility</p:attrName>
                                        </p:attrNameLst>
                                      </p:cBhvr>
                                      <p:to>
                                        <p:strVal val="visible"/>
                                      </p:to>
                                    </p:set>
                                    <p:animEffect filter="fade" transition="in">
                                      <p:cBhvr>
                                        <p:cTn dur="1000" id="14"/>
                                        <p:tgtEl>
                                          <p:spTgt spid="51"/>
                                        </p:tgtEl>
                                      </p:cBhvr>
                                    </p:animEffect>
                                    <p:anim calcmode="lin" valueType="num">
                                      <p:cBhvr>
                                        <p:cTn dur="1000" fill="hold" id="15"/>
                                        <p:tgtEl>
                                          <p:spTgt spid="51"/>
                                        </p:tgtEl>
                                        <p:attrNameLst>
                                          <p:attrName>ppt_x</p:attrName>
                                        </p:attrNameLst>
                                      </p:cBhvr>
                                      <p:tavLst>
                                        <p:tav tm="0">
                                          <p:val>
                                            <p:strVal val="#ppt_x"/>
                                          </p:val>
                                        </p:tav>
                                        <p:tav tm="100000">
                                          <p:val>
                                            <p:strVal val="#ppt_x"/>
                                          </p:val>
                                        </p:tav>
                                      </p:tavLst>
                                    </p:anim>
                                    <p:anim calcmode="lin" valueType="num">
                                      <p:cBhvr>
                                        <p:cTn dur="1000" fill="hold" id="16"/>
                                        <p:tgtEl>
                                          <p:spTgt spid="51"/>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500" fill="hold" id="20"/>
                                        <p:tgtEl>
                                          <p:spTgt spid="42"/>
                                        </p:tgtEl>
                                        <p:attrNameLst>
                                          <p:attrName>ppt_x</p:attrName>
                                        </p:attrNameLst>
                                      </p:cBhvr>
                                      <p:tavLst>
                                        <p:tav tm="0">
                                          <p:val>
                                            <p:strVal val="1+#ppt_w/2"/>
                                          </p:val>
                                        </p:tav>
                                        <p:tav tm="100000">
                                          <p:val>
                                            <p:strVal val="#ppt_x"/>
                                          </p:val>
                                        </p:tav>
                                      </p:tavLst>
                                    </p:anim>
                                    <p:anim calcmode="lin" valueType="num">
                                      <p:cBhvr additive="base">
                                        <p:cTn dur="500" fill="hold" id="21"/>
                                        <p:tgtEl>
                                          <p:spTgt spid="4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 presetSubtype="2">
                                  <p:stCondLst>
                                    <p:cond delay="0"/>
                                  </p:stCondLst>
                                  <p:childTnLst>
                                    <p:set>
                                      <p:cBhvr>
                                        <p:cTn dur="1" fill="hold" id="24">
                                          <p:stCondLst>
                                            <p:cond delay="0"/>
                                          </p:stCondLst>
                                        </p:cTn>
                                        <p:tgtEl>
                                          <p:spTgt spid="74"/>
                                        </p:tgtEl>
                                        <p:attrNameLst>
                                          <p:attrName>style.visibility</p:attrName>
                                        </p:attrNameLst>
                                      </p:cBhvr>
                                      <p:to>
                                        <p:strVal val="visible"/>
                                      </p:to>
                                    </p:set>
                                    <p:anim calcmode="lin" valueType="num">
                                      <p:cBhvr additive="base">
                                        <p:cTn dur="500" fill="hold" id="25"/>
                                        <p:tgtEl>
                                          <p:spTgt spid="74"/>
                                        </p:tgtEl>
                                        <p:attrNameLst>
                                          <p:attrName>ppt_x</p:attrName>
                                        </p:attrNameLst>
                                      </p:cBhvr>
                                      <p:tavLst>
                                        <p:tav tm="0">
                                          <p:val>
                                            <p:strVal val="1+#ppt_w/2"/>
                                          </p:val>
                                        </p:tav>
                                        <p:tav tm="100000">
                                          <p:val>
                                            <p:strVal val="#ppt_x"/>
                                          </p:val>
                                        </p:tav>
                                      </p:tavLst>
                                    </p:anim>
                                    <p:anim calcmode="lin" valueType="num">
                                      <p:cBhvr additive="base">
                                        <p:cTn dur="500" fill="hold" id="26"/>
                                        <p:tgtEl>
                                          <p:spTgt spid="7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id="28" nodeType="afterEffect" presetClass="entr" presetID="2" presetSubtype="2">
                                  <p:stCondLst>
                                    <p:cond delay="0"/>
                                  </p:stCondLst>
                                  <p:childTnLst>
                                    <p:set>
                                      <p:cBhvr>
                                        <p:cTn dur="1" fill="hold" id="29">
                                          <p:stCondLst>
                                            <p:cond delay="0"/>
                                          </p:stCondLst>
                                        </p:cTn>
                                        <p:tgtEl>
                                          <p:spTgt spid="78"/>
                                        </p:tgtEl>
                                        <p:attrNameLst>
                                          <p:attrName>style.visibility</p:attrName>
                                        </p:attrNameLst>
                                      </p:cBhvr>
                                      <p:to>
                                        <p:strVal val="visible"/>
                                      </p:to>
                                    </p:set>
                                    <p:anim calcmode="lin" valueType="num">
                                      <p:cBhvr additive="base">
                                        <p:cTn dur="500" fill="hold" id="30"/>
                                        <p:tgtEl>
                                          <p:spTgt spid="78"/>
                                        </p:tgtEl>
                                        <p:attrNameLst>
                                          <p:attrName>ppt_x</p:attrName>
                                        </p:attrNameLst>
                                      </p:cBhvr>
                                      <p:tavLst>
                                        <p:tav tm="0">
                                          <p:val>
                                            <p:strVal val="1+#ppt_w/2"/>
                                          </p:val>
                                        </p:tav>
                                        <p:tav tm="100000">
                                          <p:val>
                                            <p:strVal val="#ppt_x"/>
                                          </p:val>
                                        </p:tav>
                                      </p:tavLst>
                                    </p:anim>
                                    <p:anim calcmode="lin" valueType="num">
                                      <p:cBhvr additive="base">
                                        <p:cTn dur="500" fill="hold" id="31"/>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0"/>
      <p:bldP grpId="0" spid="5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6" name="矩形 385"/>
          <p:cNvSpPr/>
          <p:nvPr/>
        </p:nvSpPr>
        <p:spPr>
          <a:xfrm>
            <a:off x="3770388" y="1721884"/>
            <a:ext cx="4577080" cy="396240"/>
          </a:xfrm>
          <a:prstGeom prst="rect">
            <a:avLst/>
          </a:prstGeom>
        </p:spPr>
        <p:txBody>
          <a:bodyPr wrap="none">
            <a:spAutoFit/>
          </a:bodyPr>
          <a:lstStyle/>
          <a:p>
            <a:pPr algn="ctr"/>
            <a:r>
              <a:rPr altLang="zh-CN" b="1" lang="zh-CN" smtClean="0" sz="2000">
                <a:solidFill>
                  <a:prstClr val="black"/>
                </a:solidFill>
                <a:latin charset="-122" panose="020b0500000000000000" pitchFamily="34" typeface="思源黑体"/>
                <a:ea charset="-122" panose="020b0500000000000000" pitchFamily="34" typeface="思源黑体"/>
              </a:rPr>
              <a:t> 首先，我们把创业起步分为四个阶段：</a:t>
            </a:r>
          </a:p>
        </p:txBody>
      </p:sp>
      <p:grpSp>
        <p:nvGrpSpPr>
          <p:cNvPr id="404" name="组合 403"/>
          <p:cNvGrpSpPr/>
          <p:nvPr/>
        </p:nvGrpSpPr>
        <p:grpSpPr>
          <a:xfrm>
            <a:off x="3873754" y="2644809"/>
            <a:ext cx="2010637" cy="3104639"/>
            <a:chOff x="3541771" y="1690642"/>
            <a:chExt cx="2260600" cy="3821158"/>
          </a:xfrm>
        </p:grpSpPr>
        <p:grpSp>
          <p:nvGrpSpPr>
            <p:cNvPr id="405" name="组合 404"/>
            <p:cNvGrpSpPr/>
            <p:nvPr/>
          </p:nvGrpSpPr>
          <p:grpSpPr>
            <a:xfrm>
              <a:off x="3541771" y="1690642"/>
              <a:ext cx="2260600" cy="3821158"/>
              <a:chOff x="622300" y="1690642"/>
              <a:chExt cx="2260600" cy="3821158"/>
            </a:xfrm>
          </p:grpSpPr>
          <p:sp>
            <p:nvSpPr>
              <p:cNvPr id="410" name="任意多边形 409"/>
              <p:cNvSpPr/>
              <p:nvPr/>
            </p:nvSpPr>
            <p:spPr>
              <a:xfrm>
                <a:off x="622300" y="1690642"/>
                <a:ext cx="2260600" cy="3821158"/>
              </a:xfrm>
              <a:custGeom>
                <a:gdLst>
                  <a:gd fmla="*/ 209264 w 2260600" name="connsiteX0"/>
                  <a:gd fmla="*/ 0 h 3821158" name="connsiteY0"/>
                  <a:gd fmla="*/ 2051336 w 2260600" name="connsiteX1"/>
                  <a:gd fmla="*/ 0 h 3821158" name="connsiteY1"/>
                  <a:gd fmla="*/ 2260600 w 2260600" name="connsiteX2"/>
                  <a:gd fmla="*/ 209264 h 3821158" name="connsiteY2"/>
                  <a:gd fmla="*/ 2260600 w 2260600" name="connsiteX3"/>
                  <a:gd fmla="*/ 617458 h 3821158" name="connsiteY3"/>
                  <a:gd fmla="*/ 2139950 w 2260600" name="connsiteX4"/>
                  <a:gd fmla="*/ 738108 h 3821158" name="connsiteY4"/>
                  <a:gd fmla="*/ 2260600 w 2260600" name="connsiteX5"/>
                  <a:gd fmla="*/ 858758 h 3821158" name="connsiteY5"/>
                  <a:gd fmla="*/ 2260600 w 2260600" name="connsiteX6"/>
                  <a:gd fmla="*/ 3611894 h 3821158" name="connsiteY6"/>
                  <a:gd fmla="*/ 2051336 w 2260600" name="connsiteX7"/>
                  <a:gd fmla="*/ 3821158 h 3821158" name="connsiteY7"/>
                  <a:gd fmla="*/ 209264 w 2260600" name="connsiteX8"/>
                  <a:gd fmla="*/ 3821158 h 3821158" name="connsiteY8"/>
                  <a:gd fmla="*/ 0 w 2260600" name="connsiteX9"/>
                  <a:gd fmla="*/ 3611894 h 3821158" name="connsiteY9"/>
                  <a:gd fmla="*/ 0 w 2260600" name="connsiteX10"/>
                  <a:gd fmla="*/ 858758 h 3821158" name="connsiteY10"/>
                  <a:gd fmla="*/ 120650 w 2260600" name="connsiteX11"/>
                  <a:gd fmla="*/ 738108 h 3821158" name="connsiteY11"/>
                  <a:gd fmla="*/ 0 w 2260600" name="connsiteX12"/>
                  <a:gd fmla="*/ 617458 h 3821158" name="connsiteY12"/>
                  <a:gd fmla="*/ 0 w 2260600" name="connsiteX13"/>
                  <a:gd fmla="*/ 209264 h 3821158" name="connsiteY13"/>
                  <a:gd fmla="*/ 209264 w 2260600" name="connsiteX14"/>
                  <a:gd fmla="*/ 0 h 382115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821158" w="2260600">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411" name="直接连接符 410"/>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2" name="TextBox 21"/>
              <p:cNvSpPr txBox="1"/>
              <p:nvPr/>
            </p:nvSpPr>
            <p:spPr>
              <a:xfrm>
                <a:off x="818577" y="3637438"/>
                <a:ext cx="1868047" cy="844076"/>
              </a:xfrm>
              <a:prstGeom prst="rect">
                <a:avLst/>
              </a:prstGeom>
              <a:noFill/>
            </p:spPr>
            <p:txBody>
              <a:bodyPr bIns="0" lIns="0" rIns="0" rtlCol="0" tIns="0" wrap="square">
                <a:spAutoFit/>
              </a:bodyPr>
              <a:lstStyle/>
              <a:p>
                <a:pPr algn="ctr">
                  <a:lnSpc>
                    <a:spcPct val="150000"/>
                  </a:lnSpc>
                </a:pPr>
                <a:r>
                  <a:rPr altLang="en-US" lang="zh-CN" sz="1000">
                    <a:solidFill>
                      <a:prstClr val="white"/>
                    </a:solidFill>
                    <a:latin charset="-122" panose="020b0500000000000000" pitchFamily="34" typeface="思源黑体"/>
                    <a:ea charset="-122" panose="020b0500000000000000" pitchFamily="34" typeface="思源黑体"/>
                  </a:rPr>
                  <a:t>初期的制度要以人为本，讲情不讲理。在初期，团队成员的利益甚至比客户利益还重要。</a:t>
                </a:r>
              </a:p>
            </p:txBody>
          </p:sp>
          <p:sp>
            <p:nvSpPr>
              <p:cNvPr id="414" name="Subtitle 2">
                <a:extLst>
                  <a:ext uri="{FF2B5EF4-FFF2-40B4-BE49-F238E27FC236}">
                    <a16:creationId xmlns:a16="http://schemas.microsoft.com/office/drawing/2014/main" id="{360062CF-4239-4286-B703-132EC1F0E32B}"/>
                  </a:ext>
                </a:extLst>
              </p:cNvPr>
              <p:cNvSpPr txBox="1"/>
              <p:nvPr/>
            </p:nvSpPr>
            <p:spPr>
              <a:xfrm>
                <a:off x="964406" y="1858185"/>
                <a:ext cx="1576388"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00">
                    <a:solidFill>
                      <a:prstClr val="white"/>
                    </a:solidFill>
                    <a:latin charset="-122" panose="020b0500000000000000" pitchFamily="34" typeface="思源黑体"/>
                    <a:ea charset="-122" panose="020b0500000000000000" pitchFamily="34" typeface="思源黑体"/>
                    <a:cs charset="0" panose="020f0502020204030203" pitchFamily="34" typeface="Lato"/>
                  </a:rPr>
                  <a:t>第二阶段</a:t>
                </a:r>
              </a:p>
            </p:txBody>
          </p:sp>
        </p:grpSp>
        <p:grpSp>
          <p:nvGrpSpPr>
            <p:cNvPr id="406" name="组合 405"/>
            <p:cNvGrpSpPr/>
            <p:nvPr/>
          </p:nvGrpSpPr>
          <p:grpSpPr>
            <a:xfrm>
              <a:off x="4457050" y="2905370"/>
              <a:ext cx="430042" cy="489652"/>
              <a:chOff x="7627938" y="2082801"/>
              <a:chExt cx="481013" cy="547688"/>
            </a:xfrm>
            <a:solidFill>
              <a:schemeClr val="bg1"/>
            </a:solidFill>
          </p:grpSpPr>
          <p:sp>
            <p:nvSpPr>
              <p:cNvPr id="407" name="Oval 8"/>
              <p:cNvSpPr>
                <a:spLocks noChangeArrowheads="1"/>
              </p:cNvSpPr>
              <p:nvPr/>
            </p:nvSpPr>
            <p:spPr bwMode="auto">
              <a:xfrm>
                <a:off x="7735888" y="2082801"/>
                <a:ext cx="265113" cy="2651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08" name="Freeform 9"/>
              <p:cNvSpPr/>
              <p:nvPr/>
            </p:nvSpPr>
            <p:spPr bwMode="auto">
              <a:xfrm>
                <a:off x="7627938" y="2400301"/>
                <a:ext cx="239713" cy="230188"/>
              </a:xfrm>
              <a:custGeom>
                <a:gdLst>
                  <a:gd fmla="*/ 49 w 84" name="T0"/>
                  <a:gd fmla="*/ 0 h 81" name="T1"/>
                  <a:gd fmla="*/ 49 w 84" name="T2"/>
                  <a:gd fmla="*/ 0 h 81" name="T3"/>
                  <a:gd fmla="*/ 0 w 84" name="T4"/>
                  <a:gd fmla="*/ 51 h 81" name="T5"/>
                  <a:gd fmla="*/ 0 w 84" name="T6"/>
                  <a:gd fmla="*/ 81 h 81" name="T7"/>
                  <a:gd fmla="*/ 84 w 84" name="T8"/>
                  <a:gd fmla="*/ 81 h 81" name="T9"/>
                  <a:gd fmla="*/ 50 w 84" name="T10"/>
                  <a:gd fmla="*/ 0 h 81" name="T11"/>
                  <a:gd fmla="*/ 49 w 84" name="T12"/>
                  <a:gd fmla="*/ 0 h 81" name="T13"/>
                </a:gdLst>
                <a:cxnLst>
                  <a:cxn ang="0">
                    <a:pos x="T0" y="T1"/>
                  </a:cxn>
                  <a:cxn ang="0">
                    <a:pos x="T2" y="T3"/>
                  </a:cxn>
                  <a:cxn ang="0">
                    <a:pos x="T4" y="T5"/>
                  </a:cxn>
                  <a:cxn ang="0">
                    <a:pos x="T6" y="T7"/>
                  </a:cxn>
                  <a:cxn ang="0">
                    <a:pos x="T8" y="T9"/>
                  </a:cxn>
                  <a:cxn ang="0">
                    <a:pos x="T10" y="T11"/>
                  </a:cxn>
                  <a:cxn ang="0">
                    <a:pos x="T12" y="T13"/>
                  </a:cxn>
                </a:cxnLst>
                <a:rect b="b" l="0" r="r" t="0"/>
                <a:pathLst>
                  <a:path h="81" w="84">
                    <a:moveTo>
                      <a:pt x="49" y="0"/>
                    </a:moveTo>
                    <a:cubicBezTo>
                      <a:pt x="49" y="0"/>
                      <a:pt x="49" y="0"/>
                      <a:pt x="49" y="0"/>
                    </a:cubicBezTo>
                    <a:cubicBezTo>
                      <a:pt x="21" y="1"/>
                      <a:pt x="0" y="24"/>
                      <a:pt x="0" y="51"/>
                    </a:cubicBezTo>
                    <a:cubicBezTo>
                      <a:pt x="0" y="81"/>
                      <a:pt x="0" y="81"/>
                      <a:pt x="0" y="81"/>
                    </a:cubicBezTo>
                    <a:cubicBezTo>
                      <a:pt x="84" y="81"/>
                      <a:pt x="84" y="81"/>
                      <a:pt x="84" y="81"/>
                    </a:cubicBezTo>
                    <a:cubicBezTo>
                      <a:pt x="50" y="0"/>
                      <a:pt x="50" y="0"/>
                      <a:pt x="50" y="0"/>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09" name="Freeform 10"/>
              <p:cNvSpPr/>
              <p:nvPr/>
            </p:nvSpPr>
            <p:spPr bwMode="auto">
              <a:xfrm>
                <a:off x="7869238" y="2400301"/>
                <a:ext cx="239713" cy="230188"/>
              </a:xfrm>
              <a:custGeom>
                <a:gdLst>
                  <a:gd fmla="*/ 35 w 84" name="T0"/>
                  <a:gd fmla="*/ 0 h 81" name="T1"/>
                  <a:gd fmla="*/ 35 w 84" name="T2"/>
                  <a:gd fmla="*/ 0 h 81" name="T3"/>
                  <a:gd fmla="*/ 0 w 84" name="T4"/>
                  <a:gd fmla="*/ 81 h 81" name="T5"/>
                  <a:gd fmla="*/ 84 w 84" name="T6"/>
                  <a:gd fmla="*/ 81 h 81" name="T7"/>
                  <a:gd fmla="*/ 84 w 84" name="T8"/>
                  <a:gd fmla="*/ 51 h 81" name="T9"/>
                  <a:gd fmla="*/ 35 w 84" name="T10"/>
                  <a:gd fmla="*/ 0 h 81" name="T11"/>
                </a:gdLst>
                <a:cxnLst>
                  <a:cxn ang="0">
                    <a:pos x="T0" y="T1"/>
                  </a:cxn>
                  <a:cxn ang="0">
                    <a:pos x="T2" y="T3"/>
                  </a:cxn>
                  <a:cxn ang="0">
                    <a:pos x="T4" y="T5"/>
                  </a:cxn>
                  <a:cxn ang="0">
                    <a:pos x="T6" y="T7"/>
                  </a:cxn>
                  <a:cxn ang="0">
                    <a:pos x="T8" y="T9"/>
                  </a:cxn>
                  <a:cxn ang="0">
                    <a:pos x="T10" y="T11"/>
                  </a:cxn>
                </a:cxnLst>
                <a:rect b="b" l="0" r="r" t="0"/>
                <a:pathLst>
                  <a:path h="81" w="84">
                    <a:moveTo>
                      <a:pt x="35" y="0"/>
                    </a:moveTo>
                    <a:cubicBezTo>
                      <a:pt x="35" y="0"/>
                      <a:pt x="35" y="0"/>
                      <a:pt x="35" y="0"/>
                    </a:cubicBezTo>
                    <a:cubicBezTo>
                      <a:pt x="0" y="81"/>
                      <a:pt x="0" y="81"/>
                      <a:pt x="0" y="81"/>
                    </a:cubicBezTo>
                    <a:cubicBezTo>
                      <a:pt x="84" y="81"/>
                      <a:pt x="84" y="81"/>
                      <a:pt x="84" y="81"/>
                    </a:cubicBezTo>
                    <a:cubicBezTo>
                      <a:pt x="84" y="51"/>
                      <a:pt x="84" y="51"/>
                      <a:pt x="84" y="51"/>
                    </a:cubicBezTo>
                    <a:cubicBezTo>
                      <a:pt x="84" y="24"/>
                      <a:pt x="63" y="1"/>
                      <a:pt x="3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415" name="组合 414"/>
          <p:cNvGrpSpPr/>
          <p:nvPr/>
        </p:nvGrpSpPr>
        <p:grpSpPr>
          <a:xfrm>
            <a:off x="1283466" y="2644809"/>
            <a:ext cx="2010637" cy="3104639"/>
            <a:chOff x="754504" y="1690642"/>
            <a:chExt cx="2260600" cy="3821158"/>
          </a:xfrm>
        </p:grpSpPr>
        <p:grpSp>
          <p:nvGrpSpPr>
            <p:cNvPr id="416" name="组合 415"/>
            <p:cNvGrpSpPr/>
            <p:nvPr/>
          </p:nvGrpSpPr>
          <p:grpSpPr>
            <a:xfrm>
              <a:off x="754504" y="1690642"/>
              <a:ext cx="2260600" cy="3821158"/>
              <a:chOff x="622300" y="1690642"/>
              <a:chExt cx="2260600" cy="3821158"/>
            </a:xfrm>
          </p:grpSpPr>
          <p:sp>
            <p:nvSpPr>
              <p:cNvPr id="421" name="任意多边形 420"/>
              <p:cNvSpPr/>
              <p:nvPr/>
            </p:nvSpPr>
            <p:spPr>
              <a:xfrm>
                <a:off x="622300" y="1690642"/>
                <a:ext cx="2260600" cy="3821158"/>
              </a:xfrm>
              <a:custGeom>
                <a:gdLst>
                  <a:gd fmla="*/ 209264 w 2260600" name="connsiteX0"/>
                  <a:gd fmla="*/ 0 h 3821158" name="connsiteY0"/>
                  <a:gd fmla="*/ 2051336 w 2260600" name="connsiteX1"/>
                  <a:gd fmla="*/ 0 h 3821158" name="connsiteY1"/>
                  <a:gd fmla="*/ 2260600 w 2260600" name="connsiteX2"/>
                  <a:gd fmla="*/ 209264 h 3821158" name="connsiteY2"/>
                  <a:gd fmla="*/ 2260600 w 2260600" name="connsiteX3"/>
                  <a:gd fmla="*/ 617458 h 3821158" name="connsiteY3"/>
                  <a:gd fmla="*/ 2139950 w 2260600" name="connsiteX4"/>
                  <a:gd fmla="*/ 738108 h 3821158" name="connsiteY4"/>
                  <a:gd fmla="*/ 2260600 w 2260600" name="connsiteX5"/>
                  <a:gd fmla="*/ 858758 h 3821158" name="connsiteY5"/>
                  <a:gd fmla="*/ 2260600 w 2260600" name="connsiteX6"/>
                  <a:gd fmla="*/ 3611894 h 3821158" name="connsiteY6"/>
                  <a:gd fmla="*/ 2051336 w 2260600" name="connsiteX7"/>
                  <a:gd fmla="*/ 3821158 h 3821158" name="connsiteY7"/>
                  <a:gd fmla="*/ 209264 w 2260600" name="connsiteX8"/>
                  <a:gd fmla="*/ 3821158 h 3821158" name="connsiteY8"/>
                  <a:gd fmla="*/ 0 w 2260600" name="connsiteX9"/>
                  <a:gd fmla="*/ 3611894 h 3821158" name="connsiteY9"/>
                  <a:gd fmla="*/ 0 w 2260600" name="connsiteX10"/>
                  <a:gd fmla="*/ 858758 h 3821158" name="connsiteY10"/>
                  <a:gd fmla="*/ 120650 w 2260600" name="connsiteX11"/>
                  <a:gd fmla="*/ 738108 h 3821158" name="connsiteY11"/>
                  <a:gd fmla="*/ 0 w 2260600" name="connsiteX12"/>
                  <a:gd fmla="*/ 617458 h 3821158" name="connsiteY12"/>
                  <a:gd fmla="*/ 0 w 2260600" name="connsiteX13"/>
                  <a:gd fmla="*/ 209264 h 3821158" name="connsiteY13"/>
                  <a:gd fmla="*/ 209264 w 2260600" name="connsiteX14"/>
                  <a:gd fmla="*/ 0 h 382115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821158" w="2260600">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422" name="直接连接符 421"/>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3" name="TextBox 21"/>
              <p:cNvSpPr txBox="1"/>
              <p:nvPr/>
            </p:nvSpPr>
            <p:spPr>
              <a:xfrm>
                <a:off x="818577" y="3621395"/>
                <a:ext cx="1868047" cy="1125434"/>
              </a:xfrm>
              <a:prstGeom prst="rect">
                <a:avLst/>
              </a:prstGeom>
              <a:noFill/>
            </p:spPr>
            <p:txBody>
              <a:bodyPr bIns="0" lIns="0" rIns="0" rtlCol="0" tIns="0" wrap="square">
                <a:spAutoFit/>
              </a:bodyPr>
              <a:lstStyle/>
              <a:p>
                <a:pPr algn="ctr">
                  <a:lnSpc>
                    <a:spcPct val="150000"/>
                  </a:lnSpc>
                </a:pPr>
                <a:r>
                  <a:rPr altLang="en-US" lang="zh-CN" sz="1000">
                    <a:solidFill>
                      <a:prstClr val="white"/>
                    </a:solidFill>
                    <a:latin charset="-122" panose="020b0500000000000000" pitchFamily="34" typeface="思源黑体"/>
                    <a:ea charset="-122" panose="020b0500000000000000" pitchFamily="34" typeface="思源黑体"/>
                  </a:rPr>
                  <a:t>前期：资金少，客户源少，各个环节都不完善，大家都是抱着一腔热血，一番热情，保持着一样在做的。</a:t>
                </a:r>
              </a:p>
            </p:txBody>
          </p:sp>
          <p:sp>
            <p:nvSpPr>
              <p:cNvPr id="425" name="Subtitle 2">
                <a:extLst>
                  <a:ext uri="{FF2B5EF4-FFF2-40B4-BE49-F238E27FC236}">
                    <a16:creationId xmlns:a16="http://schemas.microsoft.com/office/drawing/2014/main" id="{360062CF-4239-4286-B703-132EC1F0E32B}"/>
                  </a:ext>
                </a:extLst>
              </p:cNvPr>
              <p:cNvSpPr txBox="1"/>
              <p:nvPr/>
            </p:nvSpPr>
            <p:spPr>
              <a:xfrm>
                <a:off x="964406" y="1858185"/>
                <a:ext cx="1576388"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00">
                    <a:solidFill>
                      <a:prstClr val="white"/>
                    </a:solidFill>
                    <a:latin charset="-122" panose="020b0500000000000000" pitchFamily="34" typeface="思源黑体"/>
                    <a:ea charset="-122" panose="020b0500000000000000" pitchFamily="34" typeface="思源黑体"/>
                    <a:cs charset="0" panose="020f0502020204030203" pitchFamily="34" typeface="Lato"/>
                  </a:rPr>
                  <a:t>第一阶段</a:t>
                </a:r>
              </a:p>
            </p:txBody>
          </p:sp>
        </p:grpSp>
        <p:grpSp>
          <p:nvGrpSpPr>
            <p:cNvPr id="417" name="组合 416"/>
            <p:cNvGrpSpPr/>
            <p:nvPr/>
          </p:nvGrpSpPr>
          <p:grpSpPr>
            <a:xfrm>
              <a:off x="1640688" y="2954336"/>
              <a:ext cx="488232" cy="391721"/>
              <a:chOff x="6411913" y="2146301"/>
              <a:chExt cx="546100" cy="438150"/>
            </a:xfrm>
            <a:solidFill>
              <a:schemeClr val="bg1"/>
            </a:solidFill>
          </p:grpSpPr>
          <p:sp>
            <p:nvSpPr>
              <p:cNvPr id="418" name="Freeform 34"/>
              <p:cNvSpPr/>
              <p:nvPr/>
            </p:nvSpPr>
            <p:spPr bwMode="auto">
              <a:xfrm>
                <a:off x="6778625" y="2287588"/>
                <a:ext cx="28575" cy="63500"/>
              </a:xfrm>
              <a:custGeom>
                <a:gdLst>
                  <a:gd fmla="*/ 6 w 10" name="T0"/>
                  <a:gd fmla="*/ 10 h 22" name="T1"/>
                  <a:gd fmla="*/ 2 w 10" name="T2"/>
                  <a:gd fmla="*/ 6 h 22" name="T3"/>
                  <a:gd fmla="*/ 5 w 10" name="T4"/>
                  <a:gd fmla="*/ 4 h 22" name="T5"/>
                  <a:gd fmla="*/ 9 w 10" name="T6"/>
                  <a:gd fmla="*/ 5 h 22" name="T7"/>
                  <a:gd fmla="*/ 9 w 10" name="T8"/>
                  <a:gd fmla="*/ 3 h 22" name="T9"/>
                  <a:gd fmla="*/ 6 w 10" name="T10"/>
                  <a:gd fmla="*/ 2 h 22" name="T11"/>
                  <a:gd fmla="*/ 6 w 10" name="T12"/>
                  <a:gd fmla="*/ 0 h 22" name="T13"/>
                  <a:gd fmla="*/ 4 w 10" name="T14"/>
                  <a:gd fmla="*/ 0 h 22" name="T15"/>
                  <a:gd fmla="*/ 4 w 10" name="T16"/>
                  <a:gd fmla="*/ 2 h 22" name="T17"/>
                  <a:gd fmla="*/ 0 w 10" name="T18"/>
                  <a:gd fmla="*/ 7 h 22" name="T19"/>
                  <a:gd fmla="*/ 4 w 10" name="T20"/>
                  <a:gd fmla="*/ 12 h 22" name="T21"/>
                  <a:gd fmla="*/ 8 w 10" name="T22"/>
                  <a:gd fmla="*/ 15 h 22" name="T23"/>
                  <a:gd fmla="*/ 4 w 10" name="T24"/>
                  <a:gd fmla="*/ 18 h 22" name="T25"/>
                  <a:gd fmla="*/ 0 w 10" name="T26"/>
                  <a:gd fmla="*/ 16 h 22" name="T27"/>
                  <a:gd fmla="*/ 0 w 10" name="T28"/>
                  <a:gd fmla="*/ 18 h 22" name="T29"/>
                  <a:gd fmla="*/ 4 w 10" name="T30"/>
                  <a:gd fmla="*/ 20 h 22" name="T31"/>
                  <a:gd fmla="*/ 4 w 10" name="T32"/>
                  <a:gd fmla="*/ 22 h 22" name="T33"/>
                  <a:gd fmla="*/ 6 w 10" name="T34"/>
                  <a:gd fmla="*/ 22 h 22" name="T35"/>
                  <a:gd fmla="*/ 6 w 10" name="T36"/>
                  <a:gd fmla="*/ 19 h 22" name="T37"/>
                  <a:gd fmla="*/ 10 w 10" name="T38"/>
                  <a:gd fmla="*/ 15 h 22" name="T39"/>
                  <a:gd fmla="*/ 6 w 10" name="T40"/>
                  <a:gd fmla="*/ 10 h 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 w="10">
                    <a:moveTo>
                      <a:pt x="6" y="10"/>
                    </a:moveTo>
                    <a:cubicBezTo>
                      <a:pt x="3" y="9"/>
                      <a:pt x="2" y="8"/>
                      <a:pt x="2" y="6"/>
                    </a:cubicBezTo>
                    <a:cubicBezTo>
                      <a:pt x="2" y="5"/>
                      <a:pt x="3" y="4"/>
                      <a:pt x="5" y="4"/>
                    </a:cubicBezTo>
                    <a:cubicBezTo>
                      <a:pt x="7" y="4"/>
                      <a:pt x="8" y="5"/>
                      <a:pt x="9" y="5"/>
                    </a:cubicBezTo>
                    <a:cubicBezTo>
                      <a:pt x="9" y="3"/>
                      <a:pt x="9" y="3"/>
                      <a:pt x="9" y="3"/>
                    </a:cubicBezTo>
                    <a:cubicBezTo>
                      <a:pt x="9" y="3"/>
                      <a:pt x="7" y="2"/>
                      <a:pt x="6" y="2"/>
                    </a:cubicBezTo>
                    <a:cubicBezTo>
                      <a:pt x="6" y="0"/>
                      <a:pt x="6" y="0"/>
                      <a:pt x="6" y="0"/>
                    </a:cubicBezTo>
                    <a:cubicBezTo>
                      <a:pt x="4" y="0"/>
                      <a:pt x="4" y="0"/>
                      <a:pt x="4" y="0"/>
                    </a:cubicBezTo>
                    <a:cubicBezTo>
                      <a:pt x="4" y="2"/>
                      <a:pt x="4" y="2"/>
                      <a:pt x="4" y="2"/>
                    </a:cubicBezTo>
                    <a:cubicBezTo>
                      <a:pt x="2" y="3"/>
                      <a:pt x="0" y="5"/>
                      <a:pt x="0" y="7"/>
                    </a:cubicBezTo>
                    <a:cubicBezTo>
                      <a:pt x="0" y="9"/>
                      <a:pt x="2" y="11"/>
                      <a:pt x="4" y="12"/>
                    </a:cubicBezTo>
                    <a:cubicBezTo>
                      <a:pt x="7" y="12"/>
                      <a:pt x="8" y="13"/>
                      <a:pt x="8" y="15"/>
                    </a:cubicBezTo>
                    <a:cubicBezTo>
                      <a:pt x="8" y="16"/>
                      <a:pt x="6" y="18"/>
                      <a:pt x="4" y="18"/>
                    </a:cubicBezTo>
                    <a:cubicBezTo>
                      <a:pt x="3" y="18"/>
                      <a:pt x="1" y="17"/>
                      <a:pt x="0" y="16"/>
                    </a:cubicBezTo>
                    <a:cubicBezTo>
                      <a:pt x="0" y="18"/>
                      <a:pt x="0" y="18"/>
                      <a:pt x="0" y="18"/>
                    </a:cubicBezTo>
                    <a:cubicBezTo>
                      <a:pt x="1" y="19"/>
                      <a:pt x="2" y="19"/>
                      <a:pt x="4" y="20"/>
                    </a:cubicBezTo>
                    <a:cubicBezTo>
                      <a:pt x="4" y="22"/>
                      <a:pt x="4" y="22"/>
                      <a:pt x="4" y="22"/>
                    </a:cubicBezTo>
                    <a:cubicBezTo>
                      <a:pt x="6" y="22"/>
                      <a:pt x="6" y="22"/>
                      <a:pt x="6" y="22"/>
                    </a:cubicBezTo>
                    <a:cubicBezTo>
                      <a:pt x="6" y="19"/>
                      <a:pt x="6" y="19"/>
                      <a:pt x="6" y="19"/>
                    </a:cubicBezTo>
                    <a:cubicBezTo>
                      <a:pt x="8" y="19"/>
                      <a:pt x="10" y="17"/>
                      <a:pt x="10" y="15"/>
                    </a:cubicBezTo>
                    <a:cubicBezTo>
                      <a:pt x="10" y="12"/>
                      <a:pt x="9" y="11"/>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19" name="Freeform 35"/>
              <p:cNvSpPr/>
              <p:nvPr/>
            </p:nvSpPr>
            <p:spPr bwMode="auto">
              <a:xfrm>
                <a:off x="6411913" y="2146301"/>
                <a:ext cx="420688" cy="438150"/>
              </a:xfrm>
              <a:custGeom>
                <a:gdLst>
                  <a:gd fmla="*/ 68 w 148" name="T0"/>
                  <a:gd fmla="*/ 21 h 154" name="T1"/>
                  <a:gd fmla="*/ 148 w 148" name="T2"/>
                  <a:gd fmla="*/ 21 h 154" name="T3"/>
                  <a:gd fmla="*/ 148 w 148" name="T4"/>
                  <a:gd fmla="*/ 14 h 154" name="T5"/>
                  <a:gd fmla="*/ 135 w 148" name="T6"/>
                  <a:gd fmla="*/ 0 h 154" name="T7"/>
                  <a:gd fmla="*/ 13 w 148" name="T8"/>
                  <a:gd fmla="*/ 0 h 154" name="T9"/>
                  <a:gd fmla="*/ 0 w 148" name="T10"/>
                  <a:gd fmla="*/ 14 h 154" name="T11"/>
                  <a:gd fmla="*/ 0 w 148" name="T12"/>
                  <a:gd fmla="*/ 108 h 154" name="T13"/>
                  <a:gd fmla="*/ 13 w 148" name="T14"/>
                  <a:gd fmla="*/ 122 h 154" name="T15"/>
                  <a:gd fmla="*/ 68 w 148" name="T16"/>
                  <a:gd fmla="*/ 122 h 154" name="T17"/>
                  <a:gd fmla="*/ 68 w 148" name="T18"/>
                  <a:gd fmla="*/ 123 h 154" name="T19"/>
                  <a:gd fmla="*/ 68 w 148" name="T20"/>
                  <a:gd fmla="*/ 142 h 154" name="T21"/>
                  <a:gd fmla="*/ 34 w 148" name="T22"/>
                  <a:gd fmla="*/ 142 h 154" name="T23"/>
                  <a:gd fmla="*/ 28 w 148" name="T24"/>
                  <a:gd fmla="*/ 148 h 154" name="T25"/>
                  <a:gd fmla="*/ 34 w 148" name="T26"/>
                  <a:gd fmla="*/ 154 h 154" name="T27"/>
                  <a:gd fmla="*/ 114 w 148" name="T28"/>
                  <a:gd fmla="*/ 154 h 154" name="T29"/>
                  <a:gd fmla="*/ 120 w 148" name="T30"/>
                  <a:gd fmla="*/ 148 h 154" name="T31"/>
                  <a:gd fmla="*/ 114 w 148" name="T32"/>
                  <a:gd fmla="*/ 142 h 154" name="T33"/>
                  <a:gd fmla="*/ 80 w 148" name="T34"/>
                  <a:gd fmla="*/ 142 h 154" name="T35"/>
                  <a:gd fmla="*/ 80 w 148" name="T36"/>
                  <a:gd fmla="*/ 123 h 154" name="T37"/>
                  <a:gd fmla="*/ 80 w 148" name="T38"/>
                  <a:gd fmla="*/ 122 h 154" name="T39"/>
                  <a:gd fmla="*/ 135 w 148" name="T40"/>
                  <a:gd fmla="*/ 122 h 154" name="T41"/>
                  <a:gd fmla="*/ 148 w 148" name="T42"/>
                  <a:gd fmla="*/ 108 h 154" name="T43"/>
                  <a:gd fmla="*/ 148 w 148" name="T44"/>
                  <a:gd fmla="*/ 102 h 154" name="T45"/>
                  <a:gd fmla="*/ 68 w 148" name="T46"/>
                  <a:gd fmla="*/ 102 h 154" name="T47"/>
                  <a:gd fmla="*/ 68 w 148" name="T48"/>
                  <a:gd fmla="*/ 21 h 1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4" w="148">
                    <a:moveTo>
                      <a:pt x="68" y="21"/>
                    </a:moveTo>
                    <a:cubicBezTo>
                      <a:pt x="148" y="21"/>
                      <a:pt x="148" y="21"/>
                      <a:pt x="148" y="21"/>
                    </a:cubicBezTo>
                    <a:cubicBezTo>
                      <a:pt x="148" y="14"/>
                      <a:pt x="148" y="14"/>
                      <a:pt x="148" y="14"/>
                    </a:cubicBezTo>
                    <a:cubicBezTo>
                      <a:pt x="148" y="6"/>
                      <a:pt x="142" y="0"/>
                      <a:pt x="135" y="0"/>
                    </a:cubicBezTo>
                    <a:cubicBezTo>
                      <a:pt x="13" y="0"/>
                      <a:pt x="13" y="0"/>
                      <a:pt x="13" y="0"/>
                    </a:cubicBezTo>
                    <a:cubicBezTo>
                      <a:pt x="5" y="0"/>
                      <a:pt x="0" y="6"/>
                      <a:pt x="0" y="14"/>
                    </a:cubicBezTo>
                    <a:cubicBezTo>
                      <a:pt x="0" y="108"/>
                      <a:pt x="0" y="108"/>
                      <a:pt x="0" y="108"/>
                    </a:cubicBezTo>
                    <a:cubicBezTo>
                      <a:pt x="0" y="116"/>
                      <a:pt x="5" y="122"/>
                      <a:pt x="13" y="122"/>
                    </a:cubicBezTo>
                    <a:cubicBezTo>
                      <a:pt x="68" y="122"/>
                      <a:pt x="68" y="122"/>
                      <a:pt x="68" y="122"/>
                    </a:cubicBezTo>
                    <a:cubicBezTo>
                      <a:pt x="68" y="122"/>
                      <a:pt x="68" y="123"/>
                      <a:pt x="68" y="123"/>
                    </a:cubicBezTo>
                    <a:cubicBezTo>
                      <a:pt x="68" y="142"/>
                      <a:pt x="68" y="142"/>
                      <a:pt x="68" y="142"/>
                    </a:cubicBezTo>
                    <a:cubicBezTo>
                      <a:pt x="34" y="142"/>
                      <a:pt x="34" y="142"/>
                      <a:pt x="34" y="142"/>
                    </a:cubicBezTo>
                    <a:cubicBezTo>
                      <a:pt x="31" y="142"/>
                      <a:pt x="28" y="144"/>
                      <a:pt x="28" y="148"/>
                    </a:cubicBezTo>
                    <a:cubicBezTo>
                      <a:pt x="28" y="151"/>
                      <a:pt x="31" y="154"/>
                      <a:pt x="34" y="154"/>
                    </a:cubicBezTo>
                    <a:cubicBezTo>
                      <a:pt x="114" y="154"/>
                      <a:pt x="114" y="154"/>
                      <a:pt x="114" y="154"/>
                    </a:cubicBezTo>
                    <a:cubicBezTo>
                      <a:pt x="117" y="154"/>
                      <a:pt x="120" y="151"/>
                      <a:pt x="120" y="148"/>
                    </a:cubicBezTo>
                    <a:cubicBezTo>
                      <a:pt x="120" y="144"/>
                      <a:pt x="117" y="142"/>
                      <a:pt x="114" y="142"/>
                    </a:cubicBezTo>
                    <a:cubicBezTo>
                      <a:pt x="80" y="142"/>
                      <a:pt x="80" y="142"/>
                      <a:pt x="80" y="142"/>
                    </a:cubicBezTo>
                    <a:cubicBezTo>
                      <a:pt x="80" y="123"/>
                      <a:pt x="80" y="123"/>
                      <a:pt x="80" y="123"/>
                    </a:cubicBezTo>
                    <a:cubicBezTo>
                      <a:pt x="80" y="123"/>
                      <a:pt x="80" y="122"/>
                      <a:pt x="80" y="122"/>
                    </a:cubicBezTo>
                    <a:cubicBezTo>
                      <a:pt x="135" y="122"/>
                      <a:pt x="135" y="122"/>
                      <a:pt x="135" y="122"/>
                    </a:cubicBezTo>
                    <a:cubicBezTo>
                      <a:pt x="142" y="122"/>
                      <a:pt x="148" y="116"/>
                      <a:pt x="148" y="108"/>
                    </a:cubicBezTo>
                    <a:cubicBezTo>
                      <a:pt x="148" y="102"/>
                      <a:pt x="148" y="102"/>
                      <a:pt x="148" y="102"/>
                    </a:cubicBezTo>
                    <a:cubicBezTo>
                      <a:pt x="68" y="102"/>
                      <a:pt x="68" y="102"/>
                      <a:pt x="68" y="102"/>
                    </a:cubicBezTo>
                    <a:lnTo>
                      <a:pt x="68"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20" name="Freeform 36"/>
              <p:cNvSpPr>
                <a:spLocks noEditPoints="1"/>
              </p:cNvSpPr>
              <p:nvPr/>
            </p:nvSpPr>
            <p:spPr bwMode="auto">
              <a:xfrm>
                <a:off x="6627813" y="2228851"/>
                <a:ext cx="330200" cy="182563"/>
              </a:xfrm>
              <a:custGeom>
                <a:gdLst>
                  <a:gd fmla="*/ 0 w 116" name="T0"/>
                  <a:gd fmla="*/ 0 h 64" name="T1"/>
                  <a:gd fmla="*/ 0 w 116" name="T2"/>
                  <a:gd fmla="*/ 64 h 64" name="T3"/>
                  <a:gd fmla="*/ 116 w 116" name="T4"/>
                  <a:gd fmla="*/ 64 h 64" name="T5"/>
                  <a:gd fmla="*/ 116 w 116" name="T6"/>
                  <a:gd fmla="*/ 0 h 64" name="T7"/>
                  <a:gd fmla="*/ 0 w 116" name="T8"/>
                  <a:gd fmla="*/ 0 h 64" name="T9"/>
                  <a:gd fmla="*/ 17 w 116" name="T10"/>
                  <a:gd fmla="*/ 35 h 64" name="T11"/>
                  <a:gd fmla="*/ 14 w 116" name="T12"/>
                  <a:gd fmla="*/ 32 h 64" name="T13"/>
                  <a:gd fmla="*/ 17 w 116" name="T14"/>
                  <a:gd fmla="*/ 30 h 64" name="T15"/>
                  <a:gd fmla="*/ 19 w 116" name="T16"/>
                  <a:gd fmla="*/ 32 h 64" name="T17"/>
                  <a:gd fmla="*/ 17 w 116" name="T18"/>
                  <a:gd fmla="*/ 35 h 64" name="T19"/>
                  <a:gd fmla="*/ 58 w 116" name="T20"/>
                  <a:gd fmla="*/ 50 h 64" name="T21"/>
                  <a:gd fmla="*/ 41 w 116" name="T22"/>
                  <a:gd fmla="*/ 32 h 64" name="T23"/>
                  <a:gd fmla="*/ 58 w 116" name="T24"/>
                  <a:gd fmla="*/ 14 h 64" name="T25"/>
                  <a:gd fmla="*/ 75 w 116" name="T26"/>
                  <a:gd fmla="*/ 32 h 64" name="T27"/>
                  <a:gd fmla="*/ 58 w 116" name="T28"/>
                  <a:gd fmla="*/ 50 h 64" name="T29"/>
                  <a:gd fmla="*/ 99 w 116" name="T30"/>
                  <a:gd fmla="*/ 35 h 64" name="T31"/>
                  <a:gd fmla="*/ 97 w 116" name="T32"/>
                  <a:gd fmla="*/ 32 h 64" name="T33"/>
                  <a:gd fmla="*/ 99 w 116" name="T34"/>
                  <a:gd fmla="*/ 30 h 64" name="T35"/>
                  <a:gd fmla="*/ 102 w 116" name="T36"/>
                  <a:gd fmla="*/ 32 h 64" name="T37"/>
                  <a:gd fmla="*/ 99 w 116" name="T38"/>
                  <a:gd fmla="*/ 35 h 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4" w="115">
                    <a:moveTo>
                      <a:pt x="0" y="0"/>
                    </a:moveTo>
                    <a:cubicBezTo>
                      <a:pt x="0" y="64"/>
                      <a:pt x="0" y="64"/>
                      <a:pt x="0" y="64"/>
                    </a:cubicBezTo>
                    <a:cubicBezTo>
                      <a:pt x="116" y="64"/>
                      <a:pt x="116" y="64"/>
                      <a:pt x="116" y="64"/>
                    </a:cubicBezTo>
                    <a:cubicBezTo>
                      <a:pt x="116" y="0"/>
                      <a:pt x="116" y="0"/>
                      <a:pt x="116" y="0"/>
                    </a:cubicBezTo>
                    <a:lnTo>
                      <a:pt x="0" y="0"/>
                    </a:lnTo>
                    <a:close/>
                    <a:moveTo>
                      <a:pt x="17" y="35"/>
                    </a:moveTo>
                    <a:cubicBezTo>
                      <a:pt x="15" y="35"/>
                      <a:pt x="14" y="34"/>
                      <a:pt x="14" y="32"/>
                    </a:cubicBezTo>
                    <a:cubicBezTo>
                      <a:pt x="14" y="31"/>
                      <a:pt x="15" y="30"/>
                      <a:pt x="17" y="30"/>
                    </a:cubicBezTo>
                    <a:cubicBezTo>
                      <a:pt x="18" y="30"/>
                      <a:pt x="19" y="31"/>
                      <a:pt x="19" y="32"/>
                    </a:cubicBezTo>
                    <a:cubicBezTo>
                      <a:pt x="19" y="34"/>
                      <a:pt x="18" y="35"/>
                      <a:pt x="17" y="35"/>
                    </a:cubicBezTo>
                    <a:close/>
                    <a:moveTo>
                      <a:pt x="58" y="50"/>
                    </a:moveTo>
                    <a:cubicBezTo>
                      <a:pt x="49" y="50"/>
                      <a:pt x="41" y="42"/>
                      <a:pt x="41" y="32"/>
                    </a:cubicBezTo>
                    <a:cubicBezTo>
                      <a:pt x="41" y="22"/>
                      <a:pt x="49" y="14"/>
                      <a:pt x="58" y="14"/>
                    </a:cubicBezTo>
                    <a:cubicBezTo>
                      <a:pt x="67" y="14"/>
                      <a:pt x="75" y="22"/>
                      <a:pt x="75" y="32"/>
                    </a:cubicBezTo>
                    <a:cubicBezTo>
                      <a:pt x="75" y="42"/>
                      <a:pt x="67" y="50"/>
                      <a:pt x="58" y="50"/>
                    </a:cubicBezTo>
                    <a:close/>
                    <a:moveTo>
                      <a:pt x="99" y="35"/>
                    </a:moveTo>
                    <a:cubicBezTo>
                      <a:pt x="98" y="35"/>
                      <a:pt x="97" y="34"/>
                      <a:pt x="97" y="32"/>
                    </a:cubicBezTo>
                    <a:cubicBezTo>
                      <a:pt x="97" y="31"/>
                      <a:pt x="98" y="30"/>
                      <a:pt x="99" y="30"/>
                    </a:cubicBezTo>
                    <a:cubicBezTo>
                      <a:pt x="101" y="30"/>
                      <a:pt x="102" y="31"/>
                      <a:pt x="102" y="32"/>
                    </a:cubicBezTo>
                    <a:cubicBezTo>
                      <a:pt x="102" y="34"/>
                      <a:pt x="101" y="35"/>
                      <a:pt x="9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426" name="组合 425"/>
          <p:cNvGrpSpPr/>
          <p:nvPr/>
        </p:nvGrpSpPr>
        <p:grpSpPr>
          <a:xfrm>
            <a:off x="6464042" y="2644809"/>
            <a:ext cx="2010637" cy="3104639"/>
            <a:chOff x="6329038" y="1690642"/>
            <a:chExt cx="2260600" cy="3821158"/>
          </a:xfrm>
        </p:grpSpPr>
        <p:grpSp>
          <p:nvGrpSpPr>
            <p:cNvPr id="427" name="组合 426"/>
            <p:cNvGrpSpPr/>
            <p:nvPr/>
          </p:nvGrpSpPr>
          <p:grpSpPr>
            <a:xfrm>
              <a:off x="6329038" y="1690642"/>
              <a:ext cx="2260600" cy="3821158"/>
              <a:chOff x="622300" y="1690642"/>
              <a:chExt cx="2260600" cy="3821158"/>
            </a:xfrm>
          </p:grpSpPr>
          <p:sp>
            <p:nvSpPr>
              <p:cNvPr id="429" name="任意多边形 428"/>
              <p:cNvSpPr/>
              <p:nvPr/>
            </p:nvSpPr>
            <p:spPr>
              <a:xfrm>
                <a:off x="622300" y="1690642"/>
                <a:ext cx="2260600" cy="3821158"/>
              </a:xfrm>
              <a:custGeom>
                <a:gdLst>
                  <a:gd fmla="*/ 209264 w 2260600" name="connsiteX0"/>
                  <a:gd fmla="*/ 0 h 3821158" name="connsiteY0"/>
                  <a:gd fmla="*/ 2051336 w 2260600" name="connsiteX1"/>
                  <a:gd fmla="*/ 0 h 3821158" name="connsiteY1"/>
                  <a:gd fmla="*/ 2260600 w 2260600" name="connsiteX2"/>
                  <a:gd fmla="*/ 209264 h 3821158" name="connsiteY2"/>
                  <a:gd fmla="*/ 2260600 w 2260600" name="connsiteX3"/>
                  <a:gd fmla="*/ 617458 h 3821158" name="connsiteY3"/>
                  <a:gd fmla="*/ 2139950 w 2260600" name="connsiteX4"/>
                  <a:gd fmla="*/ 738108 h 3821158" name="connsiteY4"/>
                  <a:gd fmla="*/ 2260600 w 2260600" name="connsiteX5"/>
                  <a:gd fmla="*/ 858758 h 3821158" name="connsiteY5"/>
                  <a:gd fmla="*/ 2260600 w 2260600" name="connsiteX6"/>
                  <a:gd fmla="*/ 3611894 h 3821158" name="connsiteY6"/>
                  <a:gd fmla="*/ 2051336 w 2260600" name="connsiteX7"/>
                  <a:gd fmla="*/ 3821158 h 3821158" name="connsiteY7"/>
                  <a:gd fmla="*/ 209264 w 2260600" name="connsiteX8"/>
                  <a:gd fmla="*/ 3821158 h 3821158" name="connsiteY8"/>
                  <a:gd fmla="*/ 0 w 2260600" name="connsiteX9"/>
                  <a:gd fmla="*/ 3611894 h 3821158" name="connsiteY9"/>
                  <a:gd fmla="*/ 0 w 2260600" name="connsiteX10"/>
                  <a:gd fmla="*/ 858758 h 3821158" name="connsiteY10"/>
                  <a:gd fmla="*/ 120650 w 2260600" name="connsiteX11"/>
                  <a:gd fmla="*/ 738108 h 3821158" name="connsiteY11"/>
                  <a:gd fmla="*/ 0 w 2260600" name="connsiteX12"/>
                  <a:gd fmla="*/ 617458 h 3821158" name="connsiteY12"/>
                  <a:gd fmla="*/ 0 w 2260600" name="connsiteX13"/>
                  <a:gd fmla="*/ 209264 h 3821158" name="connsiteY13"/>
                  <a:gd fmla="*/ 209264 w 2260600" name="connsiteX14"/>
                  <a:gd fmla="*/ 0 h 382115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821158" w="2260600">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430" name="直接连接符 429"/>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1" name="TextBox 21"/>
              <p:cNvSpPr txBox="1"/>
              <p:nvPr/>
            </p:nvSpPr>
            <p:spPr>
              <a:xfrm>
                <a:off x="818576" y="3628447"/>
                <a:ext cx="1868047" cy="1688151"/>
              </a:xfrm>
              <a:prstGeom prst="rect">
                <a:avLst/>
              </a:prstGeom>
              <a:noFill/>
            </p:spPr>
            <p:txBody>
              <a:bodyPr bIns="0" lIns="0" rIns="0" rtlCol="0" tIns="0" wrap="square">
                <a:spAutoFit/>
              </a:bodyPr>
              <a:lstStyle/>
              <a:p>
                <a:pPr algn="ctr">
                  <a:lnSpc>
                    <a:spcPct val="150000"/>
                  </a:lnSpc>
                </a:pPr>
                <a:r>
                  <a:rPr altLang="en-US" lang="zh-CN" sz="1000">
                    <a:solidFill>
                      <a:prstClr val="white"/>
                    </a:solidFill>
                    <a:latin charset="-122" panose="020b0500000000000000" pitchFamily="34" typeface="思源黑体"/>
                    <a:ea charset="-122" panose="020b0500000000000000" pitchFamily="34" typeface="思源黑体"/>
                  </a:rPr>
                  <a:t>中期：制定核心规划，不服从规则管教的人要及时提出团队，就算是核心成员也不例外。主要弄好账目明细，权责明细，负责人要去了解每个人得工作，细致到每个人。</a:t>
                </a:r>
              </a:p>
            </p:txBody>
          </p:sp>
          <p:sp>
            <p:nvSpPr>
              <p:cNvPr id="433" name="Subtitle 2">
                <a:extLst>
                  <a:ext uri="{FF2B5EF4-FFF2-40B4-BE49-F238E27FC236}">
                    <a16:creationId xmlns:a16="http://schemas.microsoft.com/office/drawing/2014/main" id="{360062CF-4239-4286-B703-132EC1F0E32B}"/>
                  </a:ext>
                </a:extLst>
              </p:cNvPr>
              <p:cNvSpPr txBox="1"/>
              <p:nvPr/>
            </p:nvSpPr>
            <p:spPr>
              <a:xfrm>
                <a:off x="964406" y="1858185"/>
                <a:ext cx="1576388"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00">
                    <a:solidFill>
                      <a:prstClr val="white"/>
                    </a:solidFill>
                    <a:latin charset="-122" panose="020b0500000000000000" pitchFamily="34" typeface="思源黑体"/>
                    <a:ea charset="-122" panose="020b0500000000000000" pitchFamily="34" typeface="思源黑体"/>
                    <a:cs charset="0" panose="020f0502020204030203" pitchFamily="34" typeface="Lato"/>
                  </a:rPr>
                  <a:t>第三阶段</a:t>
                </a:r>
              </a:p>
            </p:txBody>
          </p:sp>
        </p:grpSp>
        <p:sp>
          <p:nvSpPr>
            <p:cNvPr id="428" name="Freeform 94"/>
            <p:cNvSpPr>
              <a:spLocks noEditPoints="1"/>
            </p:cNvSpPr>
            <p:nvPr/>
          </p:nvSpPr>
          <p:spPr bwMode="auto">
            <a:xfrm>
              <a:off x="7203158" y="2905370"/>
              <a:ext cx="512361" cy="489652"/>
            </a:xfrm>
            <a:custGeom>
              <a:gdLst>
                <a:gd fmla="*/ 196 w 201" name="T0"/>
                <a:gd fmla="*/ 166 h 192" name="T1"/>
                <a:gd fmla="*/ 146 w 201" name="T2"/>
                <a:gd fmla="*/ 117 h 192" name="T3"/>
                <a:gd fmla="*/ 145 w 201" name="T4"/>
                <a:gd fmla="*/ 115 h 192" name="T5"/>
                <a:gd fmla="*/ 135 w 201" name="T6"/>
                <a:gd fmla="*/ 22 h 192" name="T7"/>
                <a:gd fmla="*/ 82 w 201" name="T8"/>
                <a:gd fmla="*/ 0 h 192" name="T9"/>
                <a:gd fmla="*/ 29 w 201" name="T10"/>
                <a:gd fmla="*/ 22 h 192" name="T11"/>
                <a:gd fmla="*/ 29 w 201" name="T12"/>
                <a:gd fmla="*/ 128 h 192" name="T13"/>
                <a:gd fmla="*/ 82 w 201" name="T14"/>
                <a:gd fmla="*/ 149 h 192" name="T15"/>
                <a:gd fmla="*/ 123 w 201" name="T16"/>
                <a:gd fmla="*/ 138 h 192" name="T17"/>
                <a:gd fmla="*/ 124 w 201" name="T18"/>
                <a:gd fmla="*/ 139 h 192" name="T19"/>
                <a:gd fmla="*/ 173 w 201" name="T20"/>
                <a:gd fmla="*/ 189 h 192" name="T21"/>
                <a:gd fmla="*/ 183 w 201" name="T22"/>
                <a:gd fmla="*/ 192 h 192" name="T23"/>
                <a:gd fmla="*/ 191 w 201" name="T24"/>
                <a:gd fmla="*/ 189 h 192" name="T25"/>
                <a:gd fmla="*/ 196 w 201" name="T26"/>
                <a:gd fmla="*/ 184 h 192" name="T27"/>
                <a:gd fmla="*/ 196 w 201" name="T28"/>
                <a:gd fmla="*/ 166 h 192" name="T29"/>
                <a:gd fmla="*/ 52 w 201" name="T30"/>
                <a:gd fmla="*/ 120 h 192" name="T31"/>
                <a:gd fmla="*/ 52 w 201" name="T32"/>
                <a:gd fmla="*/ 120 h 192" name="T33"/>
                <a:gd fmla="*/ 120 w 201" name="T34"/>
                <a:gd fmla="*/ 113 h 192" name="T35"/>
                <a:gd fmla="*/ 120 w 201" name="T36"/>
                <a:gd fmla="*/ 113 h 192" name="T37"/>
                <a:gd fmla="*/ 120 w 201" name="T38"/>
                <a:gd fmla="*/ 74 h 192" name="T39"/>
                <a:gd fmla="*/ 103 w 201" name="T40"/>
                <a:gd fmla="*/ 74 h 192" name="T41"/>
                <a:gd fmla="*/ 103 w 201" name="T42"/>
                <a:gd fmla="*/ 125 h 192" name="T43"/>
                <a:gd fmla="*/ 91 w 201" name="T44"/>
                <a:gd fmla="*/ 128 h 192" name="T45"/>
                <a:gd fmla="*/ 91 w 201" name="T46"/>
                <a:gd fmla="*/ 33 h 192" name="T47"/>
                <a:gd fmla="*/ 73 w 201" name="T48"/>
                <a:gd fmla="*/ 33 h 192" name="T49"/>
                <a:gd fmla="*/ 73 w 201" name="T50"/>
                <a:gd fmla="*/ 128 h 192" name="T51"/>
                <a:gd fmla="*/ 61 w 201" name="T52"/>
                <a:gd fmla="*/ 125 h 192" name="T53"/>
                <a:gd fmla="*/ 61 w 201" name="T54"/>
                <a:gd fmla="*/ 55 h 192" name="T55"/>
                <a:gd fmla="*/ 44 w 201" name="T56"/>
                <a:gd fmla="*/ 55 h 192" name="T57"/>
                <a:gd fmla="*/ 44 w 201" name="T58"/>
                <a:gd fmla="*/ 113 h 192" name="T59"/>
                <a:gd fmla="*/ 44 w 201" name="T60"/>
                <a:gd fmla="*/ 113 h 192" name="T61"/>
                <a:gd fmla="*/ 44 w 201" name="T62"/>
                <a:gd fmla="*/ 37 h 192" name="T63"/>
                <a:gd fmla="*/ 82 w 201" name="T64"/>
                <a:gd fmla="*/ 21 h 192" name="T65"/>
                <a:gd fmla="*/ 120 w 201" name="T66"/>
                <a:gd fmla="*/ 37 h 192" name="T67"/>
                <a:gd fmla="*/ 136 w 201" name="T68"/>
                <a:gd fmla="*/ 75 h 192" name="T69"/>
                <a:gd fmla="*/ 120 w 201" name="T70"/>
                <a:gd fmla="*/ 113 h 1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2" w="201">
                  <a:moveTo>
                    <a:pt x="196" y="166"/>
                  </a:moveTo>
                  <a:cubicBezTo>
                    <a:pt x="146" y="117"/>
                    <a:pt x="146" y="117"/>
                    <a:pt x="146" y="117"/>
                  </a:cubicBezTo>
                  <a:cubicBezTo>
                    <a:pt x="146" y="116"/>
                    <a:pt x="145" y="116"/>
                    <a:pt x="145" y="115"/>
                  </a:cubicBezTo>
                  <a:cubicBezTo>
                    <a:pt x="164" y="86"/>
                    <a:pt x="160" y="47"/>
                    <a:pt x="135" y="22"/>
                  </a:cubicBezTo>
                  <a:cubicBezTo>
                    <a:pt x="121" y="8"/>
                    <a:pt x="102" y="0"/>
                    <a:pt x="82" y="0"/>
                  </a:cubicBezTo>
                  <a:cubicBezTo>
                    <a:pt x="62" y="0"/>
                    <a:pt x="43" y="8"/>
                    <a:pt x="29" y="22"/>
                  </a:cubicBezTo>
                  <a:cubicBezTo>
                    <a:pt x="0" y="51"/>
                    <a:pt x="0" y="99"/>
                    <a:pt x="29" y="128"/>
                  </a:cubicBezTo>
                  <a:cubicBezTo>
                    <a:pt x="43" y="142"/>
                    <a:pt x="62" y="149"/>
                    <a:pt x="82" y="149"/>
                  </a:cubicBezTo>
                  <a:cubicBezTo>
                    <a:pt x="97" y="149"/>
                    <a:pt x="110" y="145"/>
                    <a:pt x="123" y="138"/>
                  </a:cubicBezTo>
                  <a:cubicBezTo>
                    <a:pt x="123" y="138"/>
                    <a:pt x="123" y="139"/>
                    <a:pt x="124" y="139"/>
                  </a:cubicBezTo>
                  <a:cubicBezTo>
                    <a:pt x="173" y="189"/>
                    <a:pt x="173" y="189"/>
                    <a:pt x="173" y="189"/>
                  </a:cubicBezTo>
                  <a:cubicBezTo>
                    <a:pt x="176" y="191"/>
                    <a:pt x="179" y="192"/>
                    <a:pt x="183" y="192"/>
                  </a:cubicBezTo>
                  <a:cubicBezTo>
                    <a:pt x="186" y="192"/>
                    <a:pt x="189" y="191"/>
                    <a:pt x="191" y="189"/>
                  </a:cubicBezTo>
                  <a:cubicBezTo>
                    <a:pt x="196" y="184"/>
                    <a:pt x="196" y="184"/>
                    <a:pt x="196" y="184"/>
                  </a:cubicBezTo>
                  <a:cubicBezTo>
                    <a:pt x="201" y="179"/>
                    <a:pt x="201" y="171"/>
                    <a:pt x="196" y="166"/>
                  </a:cubicBezTo>
                  <a:close/>
                  <a:moveTo>
                    <a:pt x="52" y="120"/>
                  </a:moveTo>
                  <a:cubicBezTo>
                    <a:pt x="52" y="120"/>
                    <a:pt x="52" y="120"/>
                    <a:pt x="52" y="120"/>
                  </a:cubicBezTo>
                  <a:close/>
                  <a:moveTo>
                    <a:pt x="120" y="113"/>
                  </a:moveTo>
                  <a:cubicBezTo>
                    <a:pt x="120" y="113"/>
                    <a:pt x="120" y="113"/>
                    <a:pt x="120" y="113"/>
                  </a:cubicBezTo>
                  <a:cubicBezTo>
                    <a:pt x="120" y="74"/>
                    <a:pt x="120" y="74"/>
                    <a:pt x="120" y="74"/>
                  </a:cubicBezTo>
                  <a:cubicBezTo>
                    <a:pt x="103" y="74"/>
                    <a:pt x="103" y="74"/>
                    <a:pt x="103" y="74"/>
                  </a:cubicBezTo>
                  <a:cubicBezTo>
                    <a:pt x="103" y="125"/>
                    <a:pt x="103" y="125"/>
                    <a:pt x="103" y="125"/>
                  </a:cubicBezTo>
                  <a:cubicBezTo>
                    <a:pt x="99" y="126"/>
                    <a:pt x="95" y="127"/>
                    <a:pt x="91" y="128"/>
                  </a:cubicBezTo>
                  <a:cubicBezTo>
                    <a:pt x="91" y="33"/>
                    <a:pt x="91" y="33"/>
                    <a:pt x="91" y="33"/>
                  </a:cubicBezTo>
                  <a:cubicBezTo>
                    <a:pt x="73" y="33"/>
                    <a:pt x="73" y="33"/>
                    <a:pt x="73" y="33"/>
                  </a:cubicBezTo>
                  <a:cubicBezTo>
                    <a:pt x="73" y="128"/>
                    <a:pt x="73" y="128"/>
                    <a:pt x="73" y="128"/>
                  </a:cubicBezTo>
                  <a:cubicBezTo>
                    <a:pt x="69" y="127"/>
                    <a:pt x="65" y="126"/>
                    <a:pt x="61" y="125"/>
                  </a:cubicBezTo>
                  <a:cubicBezTo>
                    <a:pt x="61" y="55"/>
                    <a:pt x="61" y="55"/>
                    <a:pt x="61" y="55"/>
                  </a:cubicBezTo>
                  <a:cubicBezTo>
                    <a:pt x="44" y="55"/>
                    <a:pt x="44" y="55"/>
                    <a:pt x="44" y="55"/>
                  </a:cubicBezTo>
                  <a:cubicBezTo>
                    <a:pt x="44" y="113"/>
                    <a:pt x="44" y="113"/>
                    <a:pt x="44" y="113"/>
                  </a:cubicBezTo>
                  <a:cubicBezTo>
                    <a:pt x="44" y="113"/>
                    <a:pt x="44" y="113"/>
                    <a:pt x="44" y="113"/>
                  </a:cubicBezTo>
                  <a:cubicBezTo>
                    <a:pt x="23" y="92"/>
                    <a:pt x="23" y="58"/>
                    <a:pt x="44" y="37"/>
                  </a:cubicBezTo>
                  <a:cubicBezTo>
                    <a:pt x="54" y="27"/>
                    <a:pt x="68" y="21"/>
                    <a:pt x="82" y="21"/>
                  </a:cubicBezTo>
                  <a:cubicBezTo>
                    <a:pt x="96" y="21"/>
                    <a:pt x="110" y="27"/>
                    <a:pt x="120" y="37"/>
                  </a:cubicBezTo>
                  <a:cubicBezTo>
                    <a:pt x="130" y="47"/>
                    <a:pt x="136" y="61"/>
                    <a:pt x="136" y="75"/>
                  </a:cubicBezTo>
                  <a:cubicBezTo>
                    <a:pt x="136" y="89"/>
                    <a:pt x="130" y="103"/>
                    <a:pt x="120" y="11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434" name="组合 433"/>
          <p:cNvGrpSpPr/>
          <p:nvPr/>
        </p:nvGrpSpPr>
        <p:grpSpPr>
          <a:xfrm>
            <a:off x="9054331" y="2644809"/>
            <a:ext cx="2010637" cy="3104639"/>
            <a:chOff x="9116305" y="1690642"/>
            <a:chExt cx="2260600" cy="3821158"/>
          </a:xfrm>
        </p:grpSpPr>
        <p:grpSp>
          <p:nvGrpSpPr>
            <p:cNvPr id="435" name="组合 434"/>
            <p:cNvGrpSpPr/>
            <p:nvPr/>
          </p:nvGrpSpPr>
          <p:grpSpPr>
            <a:xfrm>
              <a:off x="9116305" y="1690642"/>
              <a:ext cx="2260600" cy="3821158"/>
              <a:chOff x="622300" y="1690642"/>
              <a:chExt cx="2260600" cy="3821158"/>
            </a:xfrm>
          </p:grpSpPr>
          <p:sp>
            <p:nvSpPr>
              <p:cNvPr id="440" name="任意多边形 439"/>
              <p:cNvSpPr/>
              <p:nvPr/>
            </p:nvSpPr>
            <p:spPr>
              <a:xfrm>
                <a:off x="622300" y="1690642"/>
                <a:ext cx="2260600" cy="3821158"/>
              </a:xfrm>
              <a:custGeom>
                <a:gdLst>
                  <a:gd fmla="*/ 209264 w 2260600" name="connsiteX0"/>
                  <a:gd fmla="*/ 0 h 3821158" name="connsiteY0"/>
                  <a:gd fmla="*/ 2051336 w 2260600" name="connsiteX1"/>
                  <a:gd fmla="*/ 0 h 3821158" name="connsiteY1"/>
                  <a:gd fmla="*/ 2260600 w 2260600" name="connsiteX2"/>
                  <a:gd fmla="*/ 209264 h 3821158" name="connsiteY2"/>
                  <a:gd fmla="*/ 2260600 w 2260600" name="connsiteX3"/>
                  <a:gd fmla="*/ 617458 h 3821158" name="connsiteY3"/>
                  <a:gd fmla="*/ 2139950 w 2260600" name="connsiteX4"/>
                  <a:gd fmla="*/ 738108 h 3821158" name="connsiteY4"/>
                  <a:gd fmla="*/ 2260600 w 2260600" name="connsiteX5"/>
                  <a:gd fmla="*/ 858758 h 3821158" name="connsiteY5"/>
                  <a:gd fmla="*/ 2260600 w 2260600" name="connsiteX6"/>
                  <a:gd fmla="*/ 3611894 h 3821158" name="connsiteY6"/>
                  <a:gd fmla="*/ 2051336 w 2260600" name="connsiteX7"/>
                  <a:gd fmla="*/ 3821158 h 3821158" name="connsiteY7"/>
                  <a:gd fmla="*/ 209264 w 2260600" name="connsiteX8"/>
                  <a:gd fmla="*/ 3821158 h 3821158" name="connsiteY8"/>
                  <a:gd fmla="*/ 0 w 2260600" name="connsiteX9"/>
                  <a:gd fmla="*/ 3611894 h 3821158" name="connsiteY9"/>
                  <a:gd fmla="*/ 0 w 2260600" name="connsiteX10"/>
                  <a:gd fmla="*/ 858758 h 3821158" name="connsiteY10"/>
                  <a:gd fmla="*/ 120650 w 2260600" name="connsiteX11"/>
                  <a:gd fmla="*/ 738108 h 3821158" name="connsiteY11"/>
                  <a:gd fmla="*/ 0 w 2260600" name="connsiteX12"/>
                  <a:gd fmla="*/ 617458 h 3821158" name="connsiteY12"/>
                  <a:gd fmla="*/ 0 w 2260600" name="connsiteX13"/>
                  <a:gd fmla="*/ 209264 h 3821158" name="connsiteY13"/>
                  <a:gd fmla="*/ 209264 w 2260600" name="connsiteX14"/>
                  <a:gd fmla="*/ 0 h 382115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821158" w="2260600">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441" name="直接连接符 440"/>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2" name="TextBox 21"/>
              <p:cNvSpPr txBox="1"/>
              <p:nvPr/>
            </p:nvSpPr>
            <p:spPr>
              <a:xfrm>
                <a:off x="818575" y="3637439"/>
                <a:ext cx="1868047" cy="1125434"/>
              </a:xfrm>
              <a:prstGeom prst="rect">
                <a:avLst/>
              </a:prstGeom>
              <a:noFill/>
            </p:spPr>
            <p:txBody>
              <a:bodyPr bIns="0" lIns="0" rIns="0" rtlCol="0" tIns="0" wrap="square">
                <a:spAutoFit/>
              </a:bodyPr>
              <a:lstStyle/>
              <a:p>
                <a:pPr algn="ctr">
                  <a:lnSpc>
                    <a:spcPct val="150000"/>
                  </a:lnSpc>
                </a:pPr>
                <a:r>
                  <a:rPr altLang="en-US" lang="zh-CN" sz="1000">
                    <a:solidFill>
                      <a:prstClr val="white"/>
                    </a:solidFill>
                    <a:latin charset="-122" panose="020b0500000000000000" pitchFamily="34" typeface="思源黑体"/>
                    <a:ea charset="-122" panose="020b0500000000000000" pitchFamily="34" typeface="思源黑体"/>
                  </a:rPr>
                  <a:t>制定核心规划。放权，培养每一个人核心成员的管理能力，随着加入人数的增多，管理模式要正规化。</a:t>
                </a:r>
              </a:p>
            </p:txBody>
          </p:sp>
          <p:sp>
            <p:nvSpPr>
              <p:cNvPr id="444" name="Subtitle 2">
                <a:extLst>
                  <a:ext uri="{FF2B5EF4-FFF2-40B4-BE49-F238E27FC236}">
                    <a16:creationId xmlns:a16="http://schemas.microsoft.com/office/drawing/2014/main" id="{360062CF-4239-4286-B703-132EC1F0E32B}"/>
                  </a:ext>
                </a:extLst>
              </p:cNvPr>
              <p:cNvSpPr txBox="1"/>
              <p:nvPr/>
            </p:nvSpPr>
            <p:spPr>
              <a:xfrm>
                <a:off x="964406" y="1858185"/>
                <a:ext cx="1576388"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b="1" lang="zh-CN" sz="1800">
                    <a:solidFill>
                      <a:prstClr val="white"/>
                    </a:solidFill>
                    <a:latin charset="-122" panose="020b0500000000000000" pitchFamily="34" typeface="思源黑体"/>
                    <a:ea charset="-122" panose="020b0500000000000000" pitchFamily="34" typeface="思源黑体"/>
                    <a:cs charset="0" panose="020f0502020204030203" pitchFamily="34" typeface="Lato"/>
                  </a:rPr>
                  <a:t>第四阶段</a:t>
                </a:r>
              </a:p>
            </p:txBody>
          </p:sp>
        </p:grpSp>
        <p:grpSp>
          <p:nvGrpSpPr>
            <p:cNvPr id="436" name="组合 435"/>
            <p:cNvGrpSpPr/>
            <p:nvPr/>
          </p:nvGrpSpPr>
          <p:grpSpPr>
            <a:xfrm>
              <a:off x="10001070" y="2911047"/>
              <a:ext cx="491071" cy="478298"/>
              <a:chOff x="8778875" y="1025526"/>
              <a:chExt cx="549275" cy="534988"/>
            </a:xfrm>
            <a:solidFill>
              <a:schemeClr val="bg1"/>
            </a:solidFill>
          </p:grpSpPr>
          <p:sp>
            <p:nvSpPr>
              <p:cNvPr id="437" name="Freeform 134"/>
              <p:cNvSpPr>
                <a:spLocks noEditPoints="1"/>
              </p:cNvSpPr>
              <p:nvPr/>
            </p:nvSpPr>
            <p:spPr bwMode="auto">
              <a:xfrm>
                <a:off x="8931275" y="1108076"/>
                <a:ext cx="242888" cy="236538"/>
              </a:xfrm>
              <a:custGeom>
                <a:gdLst>
                  <a:gd fmla="*/ 43 w 85" name="T0"/>
                  <a:gd fmla="*/ 83 h 83" name="T1"/>
                  <a:gd fmla="*/ 85 w 85" name="T2"/>
                  <a:gd fmla="*/ 42 h 83" name="T3"/>
                  <a:gd fmla="*/ 43 w 85" name="T4"/>
                  <a:gd fmla="*/ 0 h 83" name="T5"/>
                  <a:gd fmla="*/ 0 w 85" name="T6"/>
                  <a:gd fmla="*/ 42 h 83" name="T7"/>
                  <a:gd fmla="*/ 43 w 85" name="T8"/>
                  <a:gd fmla="*/ 83 h 83" name="T9"/>
                  <a:gd fmla="*/ 43 w 85" name="T10"/>
                  <a:gd fmla="*/ 20 h 83" name="T11"/>
                  <a:gd fmla="*/ 65 w 85" name="T12"/>
                  <a:gd fmla="*/ 42 h 83" name="T13"/>
                  <a:gd fmla="*/ 43 w 85" name="T14"/>
                  <a:gd fmla="*/ 63 h 83" name="T15"/>
                  <a:gd fmla="*/ 20 w 85" name="T16"/>
                  <a:gd fmla="*/ 42 h 83" name="T17"/>
                  <a:gd fmla="*/ 43 w 85" name="T18"/>
                  <a:gd fmla="*/ 20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85">
                    <a:moveTo>
                      <a:pt x="43" y="83"/>
                    </a:moveTo>
                    <a:cubicBezTo>
                      <a:pt x="66" y="83"/>
                      <a:pt x="85" y="65"/>
                      <a:pt x="85" y="42"/>
                    </a:cubicBezTo>
                    <a:cubicBezTo>
                      <a:pt x="85" y="19"/>
                      <a:pt x="66" y="0"/>
                      <a:pt x="43" y="0"/>
                    </a:cubicBezTo>
                    <a:cubicBezTo>
                      <a:pt x="19" y="0"/>
                      <a:pt x="0" y="19"/>
                      <a:pt x="0" y="42"/>
                    </a:cubicBezTo>
                    <a:cubicBezTo>
                      <a:pt x="0" y="65"/>
                      <a:pt x="19" y="83"/>
                      <a:pt x="43" y="83"/>
                    </a:cubicBezTo>
                    <a:close/>
                    <a:moveTo>
                      <a:pt x="43" y="20"/>
                    </a:moveTo>
                    <a:cubicBezTo>
                      <a:pt x="55" y="20"/>
                      <a:pt x="65" y="30"/>
                      <a:pt x="65" y="42"/>
                    </a:cubicBezTo>
                    <a:cubicBezTo>
                      <a:pt x="65" y="54"/>
                      <a:pt x="55" y="63"/>
                      <a:pt x="43" y="63"/>
                    </a:cubicBezTo>
                    <a:cubicBezTo>
                      <a:pt x="30" y="63"/>
                      <a:pt x="20" y="54"/>
                      <a:pt x="20" y="42"/>
                    </a:cubicBezTo>
                    <a:cubicBezTo>
                      <a:pt x="20" y="30"/>
                      <a:pt x="30" y="20"/>
                      <a:pt x="43"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38" name="Oval 135"/>
              <p:cNvSpPr>
                <a:spLocks noChangeArrowheads="1"/>
              </p:cNvSpPr>
              <p:nvPr/>
            </p:nvSpPr>
            <p:spPr bwMode="auto">
              <a:xfrm>
                <a:off x="9012238" y="1187451"/>
                <a:ext cx="82550" cy="793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39" name="Freeform 136"/>
              <p:cNvSpPr>
                <a:spLocks noEditPoints="1"/>
              </p:cNvSpPr>
              <p:nvPr/>
            </p:nvSpPr>
            <p:spPr bwMode="auto">
              <a:xfrm>
                <a:off x="8778875" y="1025526"/>
                <a:ext cx="549275" cy="534988"/>
              </a:xfrm>
              <a:custGeom>
                <a:gdLst>
                  <a:gd fmla="*/ 192 w 193" name="T0"/>
                  <a:gd fmla="*/ 179 h 188" name="T1"/>
                  <a:gd fmla="*/ 151 w 193" name="T2"/>
                  <a:gd fmla="*/ 120 h 188" name="T3"/>
                  <a:gd fmla="*/ 150 w 193" name="T4"/>
                  <a:gd fmla="*/ 118 h 188" name="T5"/>
                  <a:gd fmla="*/ 169 w 193" name="T6"/>
                  <a:gd fmla="*/ 71 h 188" name="T7"/>
                  <a:gd fmla="*/ 97 w 193" name="T8"/>
                  <a:gd fmla="*/ 0 h 188" name="T9"/>
                  <a:gd fmla="*/ 24 w 193" name="T10"/>
                  <a:gd fmla="*/ 71 h 188" name="T11"/>
                  <a:gd fmla="*/ 43 w 193" name="T12"/>
                  <a:gd fmla="*/ 118 h 188" name="T13"/>
                  <a:gd fmla="*/ 42 w 193" name="T14"/>
                  <a:gd fmla="*/ 120 h 188" name="T15"/>
                  <a:gd fmla="*/ 2 w 193" name="T16"/>
                  <a:gd fmla="*/ 179 h 188" name="T17"/>
                  <a:gd fmla="*/ 3 w 193" name="T18"/>
                  <a:gd fmla="*/ 187 h 188" name="T19"/>
                  <a:gd fmla="*/ 6 w 193" name="T20"/>
                  <a:gd fmla="*/ 188 h 188" name="T21"/>
                  <a:gd fmla="*/ 11 w 193" name="T22"/>
                  <a:gd fmla="*/ 185 h 188" name="T23"/>
                  <a:gd fmla="*/ 23 w 193" name="T24"/>
                  <a:gd fmla="*/ 167 h 188" name="T25"/>
                  <a:gd fmla="*/ 170 w 193" name="T26"/>
                  <a:gd fmla="*/ 167 h 188" name="T27"/>
                  <a:gd fmla="*/ 182 w 193" name="T28"/>
                  <a:gd fmla="*/ 185 h 188" name="T29"/>
                  <a:gd fmla="*/ 187 w 193" name="T30"/>
                  <a:gd fmla="*/ 188 h 188" name="T31"/>
                  <a:gd fmla="*/ 190 w 193" name="T32"/>
                  <a:gd fmla="*/ 187 h 188" name="T33"/>
                  <a:gd fmla="*/ 192 w 193" name="T34"/>
                  <a:gd fmla="*/ 179 h 188" name="T35"/>
                  <a:gd fmla="*/ 97 w 193" name="T36"/>
                  <a:gd fmla="*/ 21 h 188" name="T37"/>
                  <a:gd fmla="*/ 147 w 193" name="T38"/>
                  <a:gd fmla="*/ 71 h 188" name="T39"/>
                  <a:gd fmla="*/ 97 w 193" name="T40"/>
                  <a:gd fmla="*/ 120 h 188" name="T41"/>
                  <a:gd fmla="*/ 46 w 193" name="T42"/>
                  <a:gd fmla="*/ 71 h 188" name="T43"/>
                  <a:gd fmla="*/ 97 w 193" name="T44"/>
                  <a:gd fmla="*/ 21 h 188" name="T45"/>
                  <a:gd fmla="*/ 31 w 193" name="T46"/>
                  <a:gd fmla="*/ 156 h 188" name="T47"/>
                  <a:gd fmla="*/ 51 w 193" name="T48"/>
                  <a:gd fmla="*/ 126 h 188" name="T49"/>
                  <a:gd fmla="*/ 52 w 193" name="T50"/>
                  <a:gd fmla="*/ 126 h 188" name="T51"/>
                  <a:gd fmla="*/ 97 w 193" name="T52"/>
                  <a:gd fmla="*/ 141 h 188" name="T53"/>
                  <a:gd fmla="*/ 141 w 193" name="T54"/>
                  <a:gd fmla="*/ 126 h 188" name="T55"/>
                  <a:gd fmla="*/ 142 w 193" name="T56"/>
                  <a:gd fmla="*/ 126 h 188" name="T57"/>
                  <a:gd fmla="*/ 162 w 193" name="T58"/>
                  <a:gd fmla="*/ 156 h 188" name="T59"/>
                  <a:gd fmla="*/ 31 w 193" name="T60"/>
                  <a:gd fmla="*/ 156 h 18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8" w="193">
                    <a:moveTo>
                      <a:pt x="192" y="179"/>
                    </a:moveTo>
                    <a:cubicBezTo>
                      <a:pt x="151" y="120"/>
                      <a:pt x="151" y="120"/>
                      <a:pt x="151" y="120"/>
                    </a:cubicBezTo>
                    <a:cubicBezTo>
                      <a:pt x="151" y="119"/>
                      <a:pt x="150" y="119"/>
                      <a:pt x="150" y="118"/>
                    </a:cubicBezTo>
                    <a:cubicBezTo>
                      <a:pt x="162" y="106"/>
                      <a:pt x="169" y="89"/>
                      <a:pt x="169" y="71"/>
                    </a:cubicBezTo>
                    <a:cubicBezTo>
                      <a:pt x="169" y="32"/>
                      <a:pt x="136" y="0"/>
                      <a:pt x="97" y="0"/>
                    </a:cubicBezTo>
                    <a:cubicBezTo>
                      <a:pt x="57" y="0"/>
                      <a:pt x="24" y="32"/>
                      <a:pt x="24" y="71"/>
                    </a:cubicBezTo>
                    <a:cubicBezTo>
                      <a:pt x="24" y="89"/>
                      <a:pt x="32" y="106"/>
                      <a:pt x="43" y="118"/>
                    </a:cubicBezTo>
                    <a:cubicBezTo>
                      <a:pt x="43" y="119"/>
                      <a:pt x="42" y="119"/>
                      <a:pt x="42" y="120"/>
                    </a:cubicBezTo>
                    <a:cubicBezTo>
                      <a:pt x="2" y="179"/>
                      <a:pt x="2" y="179"/>
                      <a:pt x="2" y="179"/>
                    </a:cubicBezTo>
                    <a:cubicBezTo>
                      <a:pt x="0" y="181"/>
                      <a:pt x="0" y="185"/>
                      <a:pt x="3" y="187"/>
                    </a:cubicBezTo>
                    <a:cubicBezTo>
                      <a:pt x="4" y="187"/>
                      <a:pt x="5" y="188"/>
                      <a:pt x="6" y="188"/>
                    </a:cubicBezTo>
                    <a:cubicBezTo>
                      <a:pt x="8" y="188"/>
                      <a:pt x="10" y="187"/>
                      <a:pt x="11" y="185"/>
                    </a:cubicBezTo>
                    <a:cubicBezTo>
                      <a:pt x="23" y="167"/>
                      <a:pt x="23" y="167"/>
                      <a:pt x="23" y="167"/>
                    </a:cubicBezTo>
                    <a:cubicBezTo>
                      <a:pt x="170" y="167"/>
                      <a:pt x="170" y="167"/>
                      <a:pt x="170" y="167"/>
                    </a:cubicBezTo>
                    <a:cubicBezTo>
                      <a:pt x="182" y="185"/>
                      <a:pt x="182" y="185"/>
                      <a:pt x="182" y="185"/>
                    </a:cubicBezTo>
                    <a:cubicBezTo>
                      <a:pt x="183" y="187"/>
                      <a:pt x="185" y="188"/>
                      <a:pt x="187" y="188"/>
                    </a:cubicBezTo>
                    <a:cubicBezTo>
                      <a:pt x="188" y="188"/>
                      <a:pt x="189" y="187"/>
                      <a:pt x="190" y="187"/>
                    </a:cubicBezTo>
                    <a:cubicBezTo>
                      <a:pt x="193" y="185"/>
                      <a:pt x="193" y="181"/>
                      <a:pt x="192" y="179"/>
                    </a:cubicBezTo>
                    <a:close/>
                    <a:moveTo>
                      <a:pt x="97" y="21"/>
                    </a:moveTo>
                    <a:cubicBezTo>
                      <a:pt x="124" y="21"/>
                      <a:pt x="147" y="44"/>
                      <a:pt x="147" y="71"/>
                    </a:cubicBezTo>
                    <a:cubicBezTo>
                      <a:pt x="147" y="98"/>
                      <a:pt x="124" y="120"/>
                      <a:pt x="97" y="120"/>
                    </a:cubicBezTo>
                    <a:cubicBezTo>
                      <a:pt x="69" y="120"/>
                      <a:pt x="46" y="98"/>
                      <a:pt x="46" y="71"/>
                    </a:cubicBezTo>
                    <a:cubicBezTo>
                      <a:pt x="46" y="44"/>
                      <a:pt x="69" y="21"/>
                      <a:pt x="97" y="21"/>
                    </a:cubicBezTo>
                    <a:close/>
                    <a:moveTo>
                      <a:pt x="31" y="156"/>
                    </a:moveTo>
                    <a:cubicBezTo>
                      <a:pt x="51" y="126"/>
                      <a:pt x="51" y="126"/>
                      <a:pt x="51" y="126"/>
                    </a:cubicBezTo>
                    <a:cubicBezTo>
                      <a:pt x="52" y="126"/>
                      <a:pt x="52" y="126"/>
                      <a:pt x="52" y="126"/>
                    </a:cubicBezTo>
                    <a:cubicBezTo>
                      <a:pt x="64" y="135"/>
                      <a:pt x="80" y="141"/>
                      <a:pt x="97" y="141"/>
                    </a:cubicBezTo>
                    <a:cubicBezTo>
                      <a:pt x="113" y="141"/>
                      <a:pt x="129" y="135"/>
                      <a:pt x="141" y="126"/>
                    </a:cubicBezTo>
                    <a:cubicBezTo>
                      <a:pt x="142" y="126"/>
                      <a:pt x="142" y="126"/>
                      <a:pt x="142" y="126"/>
                    </a:cubicBezTo>
                    <a:cubicBezTo>
                      <a:pt x="162" y="156"/>
                      <a:pt x="162" y="156"/>
                      <a:pt x="162" y="156"/>
                    </a:cubicBezTo>
                    <a:lnTo>
                      <a:pt x="31" y="1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41" name="组合 40"/>
          <p:cNvGrpSpPr/>
          <p:nvPr/>
        </p:nvGrpSpPr>
        <p:grpSpPr>
          <a:xfrm>
            <a:off x="834468" y="324501"/>
            <a:ext cx="4798389" cy="579805"/>
            <a:chOff x="834468" y="324501"/>
            <a:chExt cx="4798389" cy="579805"/>
          </a:xfrm>
        </p:grpSpPr>
        <p:sp>
          <p:nvSpPr>
            <p:cNvPr id="42" name="文本框 41">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管理理念</a:t>
              </a:r>
            </a:p>
          </p:txBody>
        </p:sp>
        <p:sp>
          <p:nvSpPr>
            <p:cNvPr id="43" name="文本框 42">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919142876"/>
      </p:ext>
    </p:extLst>
  </p:cSld>
  <p:clrMapOvr>
    <a:masterClrMapping/>
  </p:clrMapOvr>
  <p:transition advClick="0" advTm="7023"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86"/>
                                        </p:tgtEl>
                                        <p:attrNameLst>
                                          <p:attrName>style.visibility</p:attrName>
                                        </p:attrNameLst>
                                      </p:cBhvr>
                                      <p:to>
                                        <p:strVal val="visible"/>
                                      </p:to>
                                    </p:set>
                                    <p:animEffect filter="barn(inVertical)" transition="in">
                                      <p:cBhvr>
                                        <p:cTn dur="500" id="7"/>
                                        <p:tgtEl>
                                          <p:spTgt spid="386"/>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415"/>
                                        </p:tgtEl>
                                        <p:attrNameLst>
                                          <p:attrName>style.visibility</p:attrName>
                                        </p:attrNameLst>
                                      </p:cBhvr>
                                      <p:to>
                                        <p:strVal val="visible"/>
                                      </p:to>
                                    </p:set>
                                    <p:anim calcmode="lin" valueType="num">
                                      <p:cBhvr additive="base">
                                        <p:cTn dur="500" fill="hold" id="11"/>
                                        <p:tgtEl>
                                          <p:spTgt spid="415"/>
                                        </p:tgtEl>
                                        <p:attrNameLst>
                                          <p:attrName>ppt_x</p:attrName>
                                        </p:attrNameLst>
                                      </p:cBhvr>
                                      <p:tavLst>
                                        <p:tav tm="0">
                                          <p:val>
                                            <p:strVal val="#ppt_x"/>
                                          </p:val>
                                        </p:tav>
                                        <p:tav tm="100000">
                                          <p:val>
                                            <p:strVal val="#ppt_x"/>
                                          </p:val>
                                        </p:tav>
                                      </p:tavLst>
                                    </p:anim>
                                    <p:anim calcmode="lin" valueType="num">
                                      <p:cBhvr additive="base">
                                        <p:cTn dur="500" fill="hold" id="12"/>
                                        <p:tgtEl>
                                          <p:spTgt spid="41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404"/>
                                        </p:tgtEl>
                                        <p:attrNameLst>
                                          <p:attrName>style.visibility</p:attrName>
                                        </p:attrNameLst>
                                      </p:cBhvr>
                                      <p:to>
                                        <p:strVal val="visible"/>
                                      </p:to>
                                    </p:set>
                                    <p:anim calcmode="lin" valueType="num">
                                      <p:cBhvr additive="base">
                                        <p:cTn dur="500" fill="hold" id="16"/>
                                        <p:tgtEl>
                                          <p:spTgt spid="404"/>
                                        </p:tgtEl>
                                        <p:attrNameLst>
                                          <p:attrName>ppt_x</p:attrName>
                                        </p:attrNameLst>
                                      </p:cBhvr>
                                      <p:tavLst>
                                        <p:tav tm="0">
                                          <p:val>
                                            <p:strVal val="#ppt_x"/>
                                          </p:val>
                                        </p:tav>
                                        <p:tav tm="100000">
                                          <p:val>
                                            <p:strVal val="#ppt_x"/>
                                          </p:val>
                                        </p:tav>
                                      </p:tavLst>
                                    </p:anim>
                                    <p:anim calcmode="lin" valueType="num">
                                      <p:cBhvr additive="base">
                                        <p:cTn dur="500" fill="hold" id="17"/>
                                        <p:tgtEl>
                                          <p:spTgt spid="404"/>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426"/>
                                        </p:tgtEl>
                                        <p:attrNameLst>
                                          <p:attrName>style.visibility</p:attrName>
                                        </p:attrNameLst>
                                      </p:cBhvr>
                                      <p:to>
                                        <p:strVal val="visible"/>
                                      </p:to>
                                    </p:set>
                                    <p:anim calcmode="lin" valueType="num">
                                      <p:cBhvr additive="base">
                                        <p:cTn dur="500" fill="hold" id="21"/>
                                        <p:tgtEl>
                                          <p:spTgt spid="426"/>
                                        </p:tgtEl>
                                        <p:attrNameLst>
                                          <p:attrName>ppt_x</p:attrName>
                                        </p:attrNameLst>
                                      </p:cBhvr>
                                      <p:tavLst>
                                        <p:tav tm="0">
                                          <p:val>
                                            <p:strVal val="#ppt_x"/>
                                          </p:val>
                                        </p:tav>
                                        <p:tav tm="100000">
                                          <p:val>
                                            <p:strVal val="#ppt_x"/>
                                          </p:val>
                                        </p:tav>
                                      </p:tavLst>
                                    </p:anim>
                                    <p:anim calcmode="lin" valueType="num">
                                      <p:cBhvr additive="base">
                                        <p:cTn dur="500" fill="hold" id="22"/>
                                        <p:tgtEl>
                                          <p:spTgt spid="426"/>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434"/>
                                        </p:tgtEl>
                                        <p:attrNameLst>
                                          <p:attrName>style.visibility</p:attrName>
                                        </p:attrNameLst>
                                      </p:cBhvr>
                                      <p:to>
                                        <p:strVal val="visible"/>
                                      </p:to>
                                    </p:set>
                                    <p:anim calcmode="lin" valueType="num">
                                      <p:cBhvr additive="base">
                                        <p:cTn dur="500" fill="hold" id="26"/>
                                        <p:tgtEl>
                                          <p:spTgt spid="434"/>
                                        </p:tgtEl>
                                        <p:attrNameLst>
                                          <p:attrName>ppt_x</p:attrName>
                                        </p:attrNameLst>
                                      </p:cBhvr>
                                      <p:tavLst>
                                        <p:tav tm="0">
                                          <p:val>
                                            <p:strVal val="#ppt_x"/>
                                          </p:val>
                                        </p:tav>
                                        <p:tav tm="100000">
                                          <p:val>
                                            <p:strVal val="#ppt_x"/>
                                          </p:val>
                                        </p:tav>
                                      </p:tavLst>
                                    </p:anim>
                                    <p:anim calcmode="lin" valueType="num">
                                      <p:cBhvr additive="base">
                                        <p:cTn dur="500" fill="hold" id="27"/>
                                        <p:tgtEl>
                                          <p:spTgt spid="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636155" y="1850054"/>
            <a:ext cx="3840196" cy="1843307"/>
            <a:chOff x="1290163" y="1961267"/>
            <a:chExt cx="3840196" cy="1843307"/>
          </a:xfrm>
        </p:grpSpPr>
        <p:sp>
          <p:nvSpPr>
            <p:cNvPr id="18" name="Freeform 6"/>
            <p:cNvSpPr>
              <a:spLocks noEditPoints="1"/>
            </p:cNvSpPr>
            <p:nvPr/>
          </p:nvSpPr>
          <p:spPr bwMode="auto">
            <a:xfrm flipH="1">
              <a:off x="3851325" y="2254793"/>
              <a:ext cx="1144692" cy="630483"/>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 name="圆角矩形 1"/>
            <p:cNvSpPr/>
            <p:nvPr/>
          </p:nvSpPr>
          <p:spPr>
            <a:xfrm>
              <a:off x="1290163" y="1965977"/>
              <a:ext cx="3840196" cy="1838597"/>
            </a:xfrm>
            <a:prstGeom prst="roundRect">
              <a:avLst>
                <a:gd fmla="val 9274"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圆角矩形 30"/>
            <p:cNvSpPr/>
            <p:nvPr/>
          </p:nvSpPr>
          <p:spPr>
            <a:xfrm>
              <a:off x="1290163" y="1961267"/>
              <a:ext cx="3840196" cy="499579"/>
            </a:xfrm>
            <a:prstGeom prst="roundRect">
              <a:avLst>
                <a:gd fmla="val 9274"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solidFill>
                    <a:prstClr val="white"/>
                  </a:solidFill>
                  <a:latin charset="-122" panose="020b0500000000000000" pitchFamily="34" typeface="思源黑体"/>
                  <a:ea charset="-122" panose="020b0500000000000000" pitchFamily="34" typeface="思源黑体"/>
                </a:rPr>
                <a:t>了解成员情况</a:t>
              </a:r>
            </a:p>
          </p:txBody>
        </p:sp>
        <p:sp>
          <p:nvSpPr>
            <p:cNvPr id="32" name="文本框 25"/>
            <p:cNvSpPr txBox="1"/>
            <p:nvPr/>
          </p:nvSpPr>
          <p:spPr>
            <a:xfrm>
              <a:off x="1482503" y="2609765"/>
              <a:ext cx="3488800" cy="640080"/>
            </a:xfrm>
            <a:prstGeom prst="rect">
              <a:avLst/>
            </a:prstGeom>
            <a:noFill/>
          </p:spPr>
          <p:txBody>
            <a:bodyPr rtlCol="0" wrap="square">
              <a:spAutoFit/>
            </a:bodyPr>
            <a:lstStyle/>
            <a:p>
              <a:pPr algn="just">
                <a:lnSpc>
                  <a:spcPct val="150000"/>
                </a:lnSpc>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要分出一个人专门去了解每个人得情况，去和不同的人谈心，巩固公司凝聚力。</a:t>
              </a:r>
            </a:p>
          </p:txBody>
        </p:sp>
      </p:grpSp>
      <p:grpSp>
        <p:nvGrpSpPr>
          <p:cNvPr id="33" name="组合 32"/>
          <p:cNvGrpSpPr/>
          <p:nvPr/>
        </p:nvGrpSpPr>
        <p:grpSpPr>
          <a:xfrm>
            <a:off x="6906100" y="1850054"/>
            <a:ext cx="3840196" cy="1843307"/>
            <a:chOff x="1290163" y="1961267"/>
            <a:chExt cx="3840196" cy="1843307"/>
          </a:xfrm>
        </p:grpSpPr>
        <p:sp>
          <p:nvSpPr>
            <p:cNvPr id="34" name="Freeform 6"/>
            <p:cNvSpPr>
              <a:spLocks noEditPoints="1"/>
            </p:cNvSpPr>
            <p:nvPr/>
          </p:nvSpPr>
          <p:spPr bwMode="auto">
            <a:xfrm flipH="1">
              <a:off x="3851325" y="2254793"/>
              <a:ext cx="1144692" cy="630483"/>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5" name="圆角矩形 34"/>
            <p:cNvSpPr/>
            <p:nvPr/>
          </p:nvSpPr>
          <p:spPr>
            <a:xfrm>
              <a:off x="1290163" y="1965977"/>
              <a:ext cx="3840196" cy="1838597"/>
            </a:xfrm>
            <a:prstGeom prst="roundRect">
              <a:avLst>
                <a:gd fmla="val 9274"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圆角矩形 35"/>
            <p:cNvSpPr/>
            <p:nvPr/>
          </p:nvSpPr>
          <p:spPr>
            <a:xfrm>
              <a:off x="1290163" y="1961267"/>
              <a:ext cx="3840196" cy="499579"/>
            </a:xfrm>
            <a:prstGeom prst="roundRect">
              <a:avLst>
                <a:gd fmla="val 9274"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solidFill>
                    <a:prstClr val="white"/>
                  </a:solidFill>
                  <a:latin charset="-122" panose="020b0500000000000000" pitchFamily="34" typeface="思源黑体"/>
                  <a:ea charset="-122" panose="020b0500000000000000" pitchFamily="34" typeface="思源黑体"/>
                </a:rPr>
                <a:t>统筹管理放权到人</a:t>
              </a:r>
            </a:p>
          </p:txBody>
        </p:sp>
        <p:sp>
          <p:nvSpPr>
            <p:cNvPr id="37" name="文本框 25"/>
            <p:cNvSpPr txBox="1"/>
            <p:nvPr/>
          </p:nvSpPr>
          <p:spPr>
            <a:xfrm>
              <a:off x="1482503" y="2609765"/>
              <a:ext cx="3488800" cy="365760"/>
            </a:xfrm>
            <a:prstGeom prst="rect">
              <a:avLst/>
            </a:prstGeom>
            <a:noFill/>
          </p:spPr>
          <p:txBody>
            <a:bodyPr rtlCol="0" wrap="square">
              <a:spAutoFit/>
            </a:bodyPr>
            <a:lstStyle/>
            <a:p>
              <a:pPr algn="just">
                <a:lnSpc>
                  <a:spcPct val="150000"/>
                </a:lnSpc>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rPr>
                <a:t>资金要归出一个人专门管理，作出细致的账目表。</a:t>
              </a:r>
            </a:p>
          </p:txBody>
        </p:sp>
      </p:grpSp>
      <p:grpSp>
        <p:nvGrpSpPr>
          <p:cNvPr id="40" name="组合 39"/>
          <p:cNvGrpSpPr/>
          <p:nvPr/>
        </p:nvGrpSpPr>
        <p:grpSpPr>
          <a:xfrm>
            <a:off x="1636155" y="4054595"/>
            <a:ext cx="3840196" cy="1843307"/>
            <a:chOff x="1290163" y="1961267"/>
            <a:chExt cx="3840196" cy="1843307"/>
          </a:xfrm>
        </p:grpSpPr>
        <p:sp>
          <p:nvSpPr>
            <p:cNvPr id="41" name="Freeform 6"/>
            <p:cNvSpPr>
              <a:spLocks noEditPoints="1"/>
            </p:cNvSpPr>
            <p:nvPr/>
          </p:nvSpPr>
          <p:spPr bwMode="auto">
            <a:xfrm flipH="1">
              <a:off x="3851325" y="2254793"/>
              <a:ext cx="1144692" cy="630483"/>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2" name="圆角矩形 41"/>
            <p:cNvSpPr/>
            <p:nvPr/>
          </p:nvSpPr>
          <p:spPr>
            <a:xfrm>
              <a:off x="1290163" y="1965977"/>
              <a:ext cx="3840196" cy="1838597"/>
            </a:xfrm>
            <a:prstGeom prst="roundRect">
              <a:avLst>
                <a:gd fmla="val 9274"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圆角矩形 42"/>
            <p:cNvSpPr/>
            <p:nvPr/>
          </p:nvSpPr>
          <p:spPr>
            <a:xfrm>
              <a:off x="1290163" y="1961267"/>
              <a:ext cx="3840196" cy="499579"/>
            </a:xfrm>
            <a:prstGeom prst="roundRect">
              <a:avLst>
                <a:gd fmla="val 9274"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solidFill>
                    <a:prstClr val="white"/>
                  </a:solidFill>
                  <a:latin charset="-122" panose="020b0500000000000000" pitchFamily="34" typeface="思源黑体"/>
                  <a:ea charset="-122" panose="020b0500000000000000" pitchFamily="34" typeface="思源黑体"/>
                </a:rPr>
                <a:t>分工合作</a:t>
              </a:r>
            </a:p>
          </p:txBody>
        </p:sp>
        <p:sp>
          <p:nvSpPr>
            <p:cNvPr id="44" name="文本框 25"/>
            <p:cNvSpPr txBox="1"/>
            <p:nvPr/>
          </p:nvSpPr>
          <p:spPr>
            <a:xfrm>
              <a:off x="1482503" y="2609765"/>
              <a:ext cx="3488800" cy="640080"/>
            </a:xfrm>
            <a:prstGeom prst="rect">
              <a:avLst/>
            </a:prstGeom>
            <a:noFill/>
          </p:spPr>
          <p:txBody>
            <a:bodyPr rtlCol="0" wrap="square">
              <a:spAutoFit/>
            </a:bodyPr>
            <a:lstStyle/>
            <a:p>
              <a:pPr algn="just">
                <a:lnSpc>
                  <a:spcPct val="150000"/>
                </a:lnSpc>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rPr>
                <a:t>根据核心领域制定一个人或多个人去管理具体细务的事项，负责外交部门。</a:t>
              </a:r>
            </a:p>
          </p:txBody>
        </p:sp>
      </p:grpSp>
      <p:grpSp>
        <p:nvGrpSpPr>
          <p:cNvPr id="45" name="组合 44"/>
          <p:cNvGrpSpPr/>
          <p:nvPr/>
        </p:nvGrpSpPr>
        <p:grpSpPr>
          <a:xfrm>
            <a:off x="6906100" y="4054595"/>
            <a:ext cx="3840196" cy="1848827"/>
            <a:chOff x="1290163" y="1961267"/>
            <a:chExt cx="3840196" cy="1848827"/>
          </a:xfrm>
        </p:grpSpPr>
        <p:sp>
          <p:nvSpPr>
            <p:cNvPr id="46" name="Freeform 6"/>
            <p:cNvSpPr>
              <a:spLocks noEditPoints="1"/>
            </p:cNvSpPr>
            <p:nvPr/>
          </p:nvSpPr>
          <p:spPr bwMode="auto">
            <a:xfrm flipH="1">
              <a:off x="3851325" y="2254793"/>
              <a:ext cx="1144692" cy="630483"/>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7" name="圆角矩形 46"/>
            <p:cNvSpPr/>
            <p:nvPr/>
          </p:nvSpPr>
          <p:spPr>
            <a:xfrm>
              <a:off x="1290163" y="1965977"/>
              <a:ext cx="3840196" cy="1838597"/>
            </a:xfrm>
            <a:prstGeom prst="roundRect">
              <a:avLst>
                <a:gd fmla="val 9274"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圆角矩形 47"/>
            <p:cNvSpPr/>
            <p:nvPr/>
          </p:nvSpPr>
          <p:spPr>
            <a:xfrm>
              <a:off x="1290163" y="1961267"/>
              <a:ext cx="3840196" cy="499579"/>
            </a:xfrm>
            <a:prstGeom prst="roundRect">
              <a:avLst>
                <a:gd fmla="val 9274"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solidFill>
                    <a:prstClr val="white"/>
                  </a:solidFill>
                  <a:latin charset="-122" panose="020b0500000000000000" pitchFamily="34" typeface="思源黑体"/>
                  <a:ea charset="-122" panose="020b0500000000000000" pitchFamily="34" typeface="思源黑体"/>
                </a:rPr>
                <a:t>实事求是</a:t>
              </a:r>
            </a:p>
          </p:txBody>
        </p:sp>
        <p:sp>
          <p:nvSpPr>
            <p:cNvPr id="49" name="文本框 25"/>
            <p:cNvSpPr txBox="1"/>
            <p:nvPr/>
          </p:nvSpPr>
          <p:spPr>
            <a:xfrm>
              <a:off x="1482503" y="2609765"/>
              <a:ext cx="3488800" cy="1188720"/>
            </a:xfrm>
            <a:prstGeom prst="rect">
              <a:avLst/>
            </a:prstGeom>
            <a:noFill/>
          </p:spPr>
          <p:txBody>
            <a:bodyPr rtlCol="0" wrap="square">
              <a:spAutoFit/>
            </a:bodyPr>
            <a:lstStyle/>
            <a:p>
              <a:pPr algn="just">
                <a:lnSpc>
                  <a:spcPct val="150000"/>
                </a:lnSpc>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rPr>
                <a:t>职权分明，账目清晰，定期了解核心成员状况，以团队成员为首，其次是客户，发现为首，利益其次。但绝对不能长期亏损，长期亏损会降低大家的期望值，让大家失去动力。</a:t>
              </a:r>
            </a:p>
          </p:txBody>
        </p:sp>
      </p:grpSp>
      <p:grpSp>
        <p:nvGrpSpPr>
          <p:cNvPr id="23" name="组合 22"/>
          <p:cNvGrpSpPr/>
          <p:nvPr/>
        </p:nvGrpSpPr>
        <p:grpSpPr>
          <a:xfrm>
            <a:off x="834468" y="324501"/>
            <a:ext cx="4798389" cy="579805"/>
            <a:chOff x="834468" y="324501"/>
            <a:chExt cx="4798389" cy="579805"/>
          </a:xfrm>
        </p:grpSpPr>
        <p:sp>
          <p:nvSpPr>
            <p:cNvPr id="24" name="文本框 2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对自身的要求</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171026809"/>
      </p:ext>
    </p:extLst>
  </p:cSld>
  <p:clrMapOvr>
    <a:masterClrMapping/>
  </p:clrMapOvr>
  <p:transition advClick="0" advTm="5262"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0-#ppt_w/2"/>
                                          </p:val>
                                        </p:tav>
                                        <p:tav tm="100000">
                                          <p:val>
                                            <p:strVal val="#ppt_x"/>
                                          </p:val>
                                        </p:tav>
                                      </p:tavLst>
                                    </p:anim>
                                    <p:anim calcmode="lin" valueType="num">
                                      <p:cBhvr additive="base">
                                        <p:cTn dur="500" fill="hold" id="12"/>
                                        <p:tgtEl>
                                          <p:spTgt spid="4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3"/>
                                        </p:tgtEl>
                                        <p:attrNameLst>
                                          <p:attrName>style.visibility</p:attrName>
                                        </p:attrNameLst>
                                      </p:cBhvr>
                                      <p:to>
                                        <p:strVal val="visible"/>
                                      </p:to>
                                    </p:set>
                                    <p:anim calcmode="lin" valueType="num">
                                      <p:cBhvr additive="base">
                                        <p:cTn dur="500" fill="hold" id="15"/>
                                        <p:tgtEl>
                                          <p:spTgt spid="33"/>
                                        </p:tgtEl>
                                        <p:attrNameLst>
                                          <p:attrName>ppt_x</p:attrName>
                                        </p:attrNameLst>
                                      </p:cBhvr>
                                      <p:tavLst>
                                        <p:tav tm="0">
                                          <p:val>
                                            <p:strVal val="1+#ppt_w/2"/>
                                          </p:val>
                                        </p:tav>
                                        <p:tav tm="100000">
                                          <p:val>
                                            <p:strVal val="#ppt_x"/>
                                          </p:val>
                                        </p:tav>
                                      </p:tavLst>
                                    </p:anim>
                                    <p:anim calcmode="lin" valueType="num">
                                      <p:cBhvr additive="base">
                                        <p:cTn dur="500" fill="hold" id="16"/>
                                        <p:tgtEl>
                                          <p:spTgt spid="33"/>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1+#ppt_w/2"/>
                                          </p:val>
                                        </p:tav>
                                        <p:tav tm="100000">
                                          <p:val>
                                            <p:strVal val="#ppt_x"/>
                                          </p:val>
                                        </p:tav>
                                      </p:tavLst>
                                    </p:anim>
                                    <p:anim calcmode="lin" valueType="num">
                                      <p:cBhvr additive="base">
                                        <p:cTn dur="500" fill="hold" id="20"/>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 Placeholder 9">
            <a:extLst>
              <a:ext uri="{FF2B5EF4-FFF2-40B4-BE49-F238E27FC236}">
                <a16:creationId xmlns:a16="http://schemas.microsoft.com/office/drawing/2014/main" id="{724F69F4-C35B-4525-925A-3E084C95659C}"/>
              </a:ext>
            </a:extLst>
          </p:cNvPr>
          <p:cNvSpPr txBox="1"/>
          <p:nvPr/>
        </p:nvSpPr>
        <p:spPr>
          <a:xfrm>
            <a:off x="2688698" y="2010970"/>
            <a:ext cx="8247032"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洗衣房距离同学们的住处远（或同学们住的太高），洗出来的衣服湿漉漉的，同学们与其拿去那里洗涤不如自己在宿舍手洗，这些我们远远做得比他们好，我们的上门服务和烘干服务有很大优势；</a:t>
            </a:r>
          </a:p>
        </p:txBody>
      </p:sp>
      <p:sp>
        <p:nvSpPr>
          <p:cNvPr id="21" name="圆角矩形 20"/>
          <p:cNvSpPr/>
          <p:nvPr/>
        </p:nvSpPr>
        <p:spPr>
          <a:xfrm>
            <a:off x="1256706" y="2109826"/>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对比一</a:t>
            </a:r>
          </a:p>
        </p:txBody>
      </p:sp>
      <p:sp>
        <p:nvSpPr>
          <p:cNvPr id="22" name="Text Placeholder 9">
            <a:extLst>
              <a:ext uri="{FF2B5EF4-FFF2-40B4-BE49-F238E27FC236}">
                <a16:creationId xmlns:a16="http://schemas.microsoft.com/office/drawing/2014/main" id="{724F69F4-C35B-4525-925A-3E084C95659C}"/>
              </a:ext>
            </a:extLst>
          </p:cNvPr>
          <p:cNvSpPr txBox="1"/>
          <p:nvPr/>
        </p:nvSpPr>
        <p:spPr>
          <a:xfrm>
            <a:off x="2688699" y="3284768"/>
            <a:ext cx="4725355"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洗衣房的开放时间固定，开放时间少，我们经营时间上午九点到晚上九点不间断，比较适应学生需求时间；</a:t>
            </a:r>
          </a:p>
        </p:txBody>
      </p:sp>
      <p:sp>
        <p:nvSpPr>
          <p:cNvPr id="24" name="圆角矩形 23"/>
          <p:cNvSpPr/>
          <p:nvPr/>
        </p:nvSpPr>
        <p:spPr>
          <a:xfrm>
            <a:off x="1256706" y="3391695"/>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对比二</a:t>
            </a:r>
          </a:p>
        </p:txBody>
      </p:sp>
      <p:sp>
        <p:nvSpPr>
          <p:cNvPr id="25" name="Text Placeholder 9">
            <a:extLst>
              <a:ext uri="{FF2B5EF4-FFF2-40B4-BE49-F238E27FC236}">
                <a16:creationId xmlns:a16="http://schemas.microsoft.com/office/drawing/2014/main" id="{724F69F4-C35B-4525-925A-3E084C95659C}"/>
              </a:ext>
            </a:extLst>
          </p:cNvPr>
          <p:cNvSpPr txBox="1"/>
          <p:nvPr/>
        </p:nvSpPr>
        <p:spPr>
          <a:xfrm>
            <a:off x="2688699" y="4558566"/>
            <a:ext cx="4725355"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学校洗衣房洗衣机不多，同学们经常排很久的队，洗一次少则半个小时，多则一个多小时，效率不高，而在我店洗涤足不出户，选择我们急洗也只需一个小时加烘干，优势明显；</a:t>
            </a:r>
          </a:p>
        </p:txBody>
      </p:sp>
      <p:sp>
        <p:nvSpPr>
          <p:cNvPr id="26" name="圆角矩形 25"/>
          <p:cNvSpPr/>
          <p:nvPr/>
        </p:nvSpPr>
        <p:spPr>
          <a:xfrm>
            <a:off x="1256706" y="4704035"/>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对比三</a:t>
            </a:r>
          </a:p>
        </p:txBody>
      </p:sp>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42000"/>
                    </a14:imgEffect>
                  </a14:imgLayer>
                </a14:imgProps>
              </a:ext>
              <a:ext uri="{28A0092B-C50C-407E-A947-70E740481C1C}">
                <a14:useLocalDpi val="0"/>
              </a:ext>
            </a:extLst>
          </a:blip>
          <a:stretch>
            <a:fillRect/>
          </a:stretch>
        </p:blipFill>
        <p:spPr>
          <a:xfrm flipH="1">
            <a:off x="7790566" y="3071433"/>
            <a:ext cx="3145163" cy="2817122"/>
          </a:xfrm>
          <a:prstGeom prst="rect">
            <a:avLst/>
          </a:prstGeom>
        </p:spPr>
      </p:pic>
      <p:grpSp>
        <p:nvGrpSpPr>
          <p:cNvPr id="10" name="组合 9"/>
          <p:cNvGrpSpPr/>
          <p:nvPr/>
        </p:nvGrpSpPr>
        <p:grpSpPr>
          <a:xfrm>
            <a:off x="834468" y="324501"/>
            <a:ext cx="4798389" cy="579805"/>
            <a:chOff x="834468" y="324501"/>
            <a:chExt cx="4798389" cy="579805"/>
          </a:xfrm>
        </p:grpSpPr>
        <p:sp>
          <p:nvSpPr>
            <p:cNvPr id="11" name="文本框 10">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对比可行性分析</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403552248"/>
      </p:ext>
    </p:extLst>
  </p:cSld>
  <p:clrMapOvr>
    <a:masterClrMapping/>
  </p:clrMapOvr>
  <p:transition advClick="0" advTm="41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2" presetSubtype="8">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fill="hold" id="12"/>
                                        <p:tgtEl>
                                          <p:spTgt spid="21"/>
                                        </p:tgtEl>
                                        <p:attrNameLst>
                                          <p:attrName>ppt_x</p:attrName>
                                        </p:attrNameLst>
                                      </p:cBhvr>
                                      <p:tavLst>
                                        <p:tav tm="0">
                                          <p:val>
                                            <p:strVal val="0-#ppt_w/2"/>
                                          </p:val>
                                        </p:tav>
                                        <p:tav tm="100000">
                                          <p:val>
                                            <p:strVal val="#ppt_x"/>
                                          </p:val>
                                        </p:tav>
                                      </p:tavLst>
                                    </p:anim>
                                    <p:anim calcmode="lin" valueType="num">
                                      <p:cBhvr additive="base">
                                        <p:cTn dur="500" fill="hold" id="13"/>
                                        <p:tgtEl>
                                          <p:spTgt spid="21"/>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0-#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0-#ppt_w/2"/>
                                          </p:val>
                                        </p:tav>
                                        <p:tav tm="100000">
                                          <p:val>
                                            <p:strVal val="#ppt_x"/>
                                          </p:val>
                                        </p:tav>
                                      </p:tavLst>
                                    </p:anim>
                                    <p:anim calcmode="lin" valueType="num">
                                      <p:cBhvr additive="base">
                                        <p:cTn dur="500" fill="hold" id="21"/>
                                        <p:tgtEl>
                                          <p:spTgt spid="2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500"/>
                            </p:stCondLst>
                            <p:childTnLst>
                              <p:par>
                                <p:cTn fill="hold" grpId="0" id="23" nodeType="afterEffect" presetClass="entr" presetID="22" presetSubtype="4">
                                  <p:stCondLst>
                                    <p:cond delay="0"/>
                                  </p:stCondLst>
                                  <p:childTnLst>
                                    <p:set>
                                      <p:cBhvr>
                                        <p:cTn dur="1" fill="hold" id="24">
                                          <p:stCondLst>
                                            <p:cond delay="0"/>
                                          </p:stCondLst>
                                        </p:cTn>
                                        <p:tgtEl>
                                          <p:spTgt spid="20">
                                            <p:txEl>
                                              <p:pRg end="0" st="0"/>
                                            </p:txEl>
                                          </p:spTgt>
                                        </p:tgtEl>
                                        <p:attrNameLst>
                                          <p:attrName>style.visibility</p:attrName>
                                        </p:attrNameLst>
                                      </p:cBhvr>
                                      <p:to>
                                        <p:strVal val="visible"/>
                                      </p:to>
                                    </p:set>
                                    <p:animEffect filter="wipe(down)" transition="in">
                                      <p:cBhvr>
                                        <p:cTn dur="500" id="25"/>
                                        <p:tgtEl>
                                          <p:spTgt spid="20">
                                            <p:txEl>
                                              <p:pRg end="0" st="0"/>
                                            </p:txEl>
                                          </p:spTgt>
                                        </p:tgtEl>
                                      </p:cBhvr>
                                    </p:animEffect>
                                  </p:childTnLst>
                                </p:cTn>
                              </p:par>
                            </p:childTnLst>
                          </p:cTn>
                        </p:par>
                        <p:par>
                          <p:cTn fill="hold" id="26" nodeType="afterGroup">
                            <p:stCondLst>
                              <p:cond delay="1000"/>
                            </p:stCondLst>
                            <p:childTnLst>
                              <p:par>
                                <p:cTn fill="hold" grpId="0" id="27" nodeType="afterEffect" presetClass="entr" presetID="22" presetSubtype="4">
                                  <p:stCondLst>
                                    <p:cond delay="0"/>
                                  </p:stCondLst>
                                  <p:childTnLst>
                                    <p:set>
                                      <p:cBhvr>
                                        <p:cTn dur="1" fill="hold" id="28">
                                          <p:stCondLst>
                                            <p:cond delay="0"/>
                                          </p:stCondLst>
                                        </p:cTn>
                                        <p:tgtEl>
                                          <p:spTgt spid="22">
                                            <p:txEl>
                                              <p:pRg end="0" st="0"/>
                                            </p:txEl>
                                          </p:spTgt>
                                        </p:tgtEl>
                                        <p:attrNameLst>
                                          <p:attrName>style.visibility</p:attrName>
                                        </p:attrNameLst>
                                      </p:cBhvr>
                                      <p:to>
                                        <p:strVal val="visible"/>
                                      </p:to>
                                    </p:set>
                                    <p:animEffect filter="wipe(down)" transition="in">
                                      <p:cBhvr>
                                        <p:cTn dur="500" id="29"/>
                                        <p:tgtEl>
                                          <p:spTgt spid="22">
                                            <p:txEl>
                                              <p:pRg end="0" st="0"/>
                                            </p:txEl>
                                          </p:spTgt>
                                        </p:tgtEl>
                                      </p:cBhvr>
                                    </p:animEffect>
                                  </p:childTnLst>
                                </p:cTn>
                              </p:par>
                            </p:childTnLst>
                          </p:cTn>
                        </p:par>
                        <p:par>
                          <p:cTn fill="hold" id="30" nodeType="afterGroup">
                            <p:stCondLst>
                              <p:cond delay="1500"/>
                            </p:stCondLst>
                            <p:childTnLst>
                              <p:par>
                                <p:cTn fill="hold" grpId="0" id="31" nodeType="afterEffect" presetClass="entr" presetID="22" presetSubtype="4">
                                  <p:stCondLst>
                                    <p:cond delay="0"/>
                                  </p:stCondLst>
                                  <p:childTnLst>
                                    <p:set>
                                      <p:cBhvr>
                                        <p:cTn dur="1" fill="hold" id="32">
                                          <p:stCondLst>
                                            <p:cond delay="0"/>
                                          </p:stCondLst>
                                        </p:cTn>
                                        <p:tgtEl>
                                          <p:spTgt spid="25">
                                            <p:txEl>
                                              <p:pRg end="0" st="0"/>
                                            </p:txEl>
                                          </p:spTgt>
                                        </p:tgtEl>
                                        <p:attrNameLst>
                                          <p:attrName>style.visibility</p:attrName>
                                        </p:attrNameLst>
                                      </p:cBhvr>
                                      <p:to>
                                        <p:strVal val="visible"/>
                                      </p:to>
                                    </p:set>
                                    <p:animEffect filter="wipe(down)" transition="in">
                                      <p:cBhvr>
                                        <p:cTn dur="500" id="33"/>
                                        <p:tgtEl>
                                          <p:spTgt spid="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0"/>
      <p:bldP grpId="0" spid="21"/>
      <p:bldP build="p" grpId="0" spid="22"/>
      <p:bldP grpId="0" spid="24"/>
      <p:bldP build="p" grpId="0" spid="25"/>
      <p:bldP grpId="0" spid="2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Text Placeholder 9">
            <a:extLst>
              <a:ext uri="{FF2B5EF4-FFF2-40B4-BE49-F238E27FC236}">
                <a16:creationId xmlns:a16="http://schemas.microsoft.com/office/drawing/2014/main" id="{724F69F4-C35B-4525-925A-3E084C95659C}"/>
              </a:ext>
            </a:extLst>
          </p:cNvPr>
          <p:cNvSpPr txBox="1"/>
          <p:nvPr/>
        </p:nvSpPr>
        <p:spPr>
          <a:xfrm>
            <a:off x="2688699" y="2258643"/>
            <a:ext cx="8123463"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校园的洗衣房价格过高，分很多档次，有3块一洗一漂一甩干、4块一洗两漂一甩干，6块一洗三漂两次甩干，即使最高价的6块，洗衣效果不明显，而我们的迷你洗衣机能效等级为五级，以最低的价格享受最好的服务；</a:t>
            </a:r>
          </a:p>
        </p:txBody>
      </p:sp>
      <p:sp>
        <p:nvSpPr>
          <p:cNvPr id="28" name="圆角矩形 27"/>
          <p:cNvSpPr/>
          <p:nvPr/>
        </p:nvSpPr>
        <p:spPr>
          <a:xfrm>
            <a:off x="1256706" y="2363223"/>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对比四</a:t>
            </a:r>
          </a:p>
        </p:txBody>
      </p:sp>
      <p:sp>
        <p:nvSpPr>
          <p:cNvPr id="29" name="Text Placeholder 9">
            <a:extLst>
              <a:ext uri="{FF2B5EF4-FFF2-40B4-BE49-F238E27FC236}">
                <a16:creationId xmlns:a16="http://schemas.microsoft.com/office/drawing/2014/main" id="{724F69F4-C35B-4525-925A-3E084C95659C}"/>
              </a:ext>
            </a:extLst>
          </p:cNvPr>
          <p:cNvSpPr txBox="1"/>
          <p:nvPr/>
        </p:nvSpPr>
        <p:spPr>
          <a:xfrm>
            <a:off x="2688699" y="3636759"/>
            <a:ext cx="4329939"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洗衣房要自带洗衣粉，十分麻烦，考虑到这些，我们机房准备了大量洗衣粉；</a:t>
            </a:r>
          </a:p>
        </p:txBody>
      </p:sp>
      <p:sp>
        <p:nvSpPr>
          <p:cNvPr id="30" name="圆角矩形 29"/>
          <p:cNvSpPr/>
          <p:nvPr/>
        </p:nvSpPr>
        <p:spPr>
          <a:xfrm>
            <a:off x="1256706" y="3713178"/>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对比五</a:t>
            </a:r>
          </a:p>
        </p:txBody>
      </p:sp>
      <p:sp>
        <p:nvSpPr>
          <p:cNvPr id="31" name="Text Placeholder 9">
            <a:extLst>
              <a:ext uri="{FF2B5EF4-FFF2-40B4-BE49-F238E27FC236}">
                <a16:creationId xmlns:a16="http://schemas.microsoft.com/office/drawing/2014/main" id="{724F69F4-C35B-4525-925A-3E084C95659C}"/>
              </a:ext>
            </a:extLst>
          </p:cNvPr>
          <p:cNvSpPr txBox="1"/>
          <p:nvPr/>
        </p:nvSpPr>
        <p:spPr>
          <a:xfrm>
            <a:off x="2688699" y="4861906"/>
            <a:ext cx="4329939"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50000"/>
              </a:lnSpc>
              <a:buFont charset="0" panose="020b0604020202020204" pitchFamily="34" typeface="Arial"/>
              <a:buNone/>
            </a:pPr>
            <a:r>
              <a:rPr altLang="en-US" lang="zh-CN" sz="12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学校洗衣房经常有衣服被缠绕的现象，而我们衣服也不会缠绕，对衣物损坏很少，我们的筒干燥洗衣机还能杜绝霉菌的滋生。</a:t>
            </a:r>
          </a:p>
        </p:txBody>
      </p:sp>
      <p:sp>
        <p:nvSpPr>
          <p:cNvPr id="32" name="圆角矩形 31"/>
          <p:cNvSpPr/>
          <p:nvPr/>
        </p:nvSpPr>
        <p:spPr>
          <a:xfrm>
            <a:off x="1256706" y="4993501"/>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prstClr val="white"/>
                </a:solidFill>
                <a:latin charset="-122" panose="020b0500000000000000" pitchFamily="34" typeface="思源黑体"/>
                <a:ea charset="-122" panose="020b0500000000000000" pitchFamily="34" typeface="思源黑体"/>
              </a:rPr>
              <a:t>对比六</a:t>
            </a:r>
          </a:p>
        </p:txBody>
      </p:sp>
      <p:pic>
        <p:nvPicPr>
          <p:cNvPr id="2" name="图片 1"/>
          <p:cNvPicPr>
            <a:picLocks noChangeAspect="1"/>
          </p:cNvPicPr>
          <p:nvPr/>
        </p:nvPicPr>
        <p:blipFill>
          <a:blip r:embed="rId3">
            <a:lum contrast="42000"/>
            <a:extLst>
              <a:ext uri="{28A0092B-C50C-407E-A947-70E740481C1C}">
                <a14:useLocalDpi val="0"/>
              </a:ext>
            </a:extLst>
          </a:blip>
          <a:stretch>
            <a:fillRect/>
          </a:stretch>
        </p:blipFill>
        <p:spPr>
          <a:xfrm>
            <a:off x="7528844" y="2734078"/>
            <a:ext cx="3437408" cy="3437408"/>
          </a:xfrm>
          <a:prstGeom prst="rect">
            <a:avLst/>
          </a:prstGeom>
        </p:spPr>
      </p:pic>
      <p:grpSp>
        <p:nvGrpSpPr>
          <p:cNvPr id="10" name="组合 9"/>
          <p:cNvGrpSpPr/>
          <p:nvPr/>
        </p:nvGrpSpPr>
        <p:grpSpPr>
          <a:xfrm>
            <a:off x="834468" y="324501"/>
            <a:ext cx="4798389" cy="579805"/>
            <a:chOff x="834468" y="324501"/>
            <a:chExt cx="4798389" cy="579805"/>
          </a:xfrm>
        </p:grpSpPr>
        <p:sp>
          <p:nvSpPr>
            <p:cNvPr id="11" name="文本框 10">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对比可行性分析</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705777463"/>
      </p:ext>
    </p:extLst>
  </p:cSld>
  <p:clrMapOvr>
    <a:masterClrMapping/>
  </p:clrMapOvr>
  <p:transition advClick="0" advTm="41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2" presetSubtype="8">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additive="base">
                                        <p:cTn dur="500" fill="hold" id="12"/>
                                        <p:tgtEl>
                                          <p:spTgt spid="28"/>
                                        </p:tgtEl>
                                        <p:attrNameLst>
                                          <p:attrName>ppt_x</p:attrName>
                                        </p:attrNameLst>
                                      </p:cBhvr>
                                      <p:tavLst>
                                        <p:tav tm="0">
                                          <p:val>
                                            <p:strVal val="0-#ppt_w/2"/>
                                          </p:val>
                                        </p:tav>
                                        <p:tav tm="100000">
                                          <p:val>
                                            <p:strVal val="#ppt_x"/>
                                          </p:val>
                                        </p:tav>
                                      </p:tavLst>
                                    </p:anim>
                                    <p:anim calcmode="lin" valueType="num">
                                      <p:cBhvr additive="base">
                                        <p:cTn dur="500" fill="hold" id="13"/>
                                        <p:tgtEl>
                                          <p:spTgt spid="28"/>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0-#ppt_w/2"/>
                                          </p:val>
                                        </p:tav>
                                        <p:tav tm="100000">
                                          <p:val>
                                            <p:strVal val="#ppt_x"/>
                                          </p:val>
                                        </p:tav>
                                      </p:tavLst>
                                    </p:anim>
                                    <p:anim calcmode="lin" valueType="num">
                                      <p:cBhvr additive="base">
                                        <p:cTn dur="500" fill="hold" id="17"/>
                                        <p:tgtEl>
                                          <p:spTgt spid="30"/>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32"/>
                                        </p:tgtEl>
                                        <p:attrNameLst>
                                          <p:attrName>style.visibility</p:attrName>
                                        </p:attrNameLst>
                                      </p:cBhvr>
                                      <p:to>
                                        <p:strVal val="visible"/>
                                      </p:to>
                                    </p:set>
                                    <p:anim calcmode="lin" valueType="num">
                                      <p:cBhvr additive="base">
                                        <p:cTn dur="500" fill="hold" id="20"/>
                                        <p:tgtEl>
                                          <p:spTgt spid="32"/>
                                        </p:tgtEl>
                                        <p:attrNameLst>
                                          <p:attrName>ppt_x</p:attrName>
                                        </p:attrNameLst>
                                      </p:cBhvr>
                                      <p:tavLst>
                                        <p:tav tm="0">
                                          <p:val>
                                            <p:strVal val="0-#ppt_w/2"/>
                                          </p:val>
                                        </p:tav>
                                        <p:tav tm="100000">
                                          <p:val>
                                            <p:strVal val="#ppt_x"/>
                                          </p:val>
                                        </p:tav>
                                      </p:tavLst>
                                    </p:anim>
                                    <p:anim calcmode="lin" valueType="num">
                                      <p:cBhvr additive="base">
                                        <p:cTn dur="500" fill="hold" id="21"/>
                                        <p:tgtEl>
                                          <p:spTgt spid="3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500"/>
                            </p:stCondLst>
                            <p:childTnLst>
                              <p:par>
                                <p:cTn fill="hold" grpId="0" id="23" nodeType="afterEffect" presetClass="entr" presetID="22" presetSubtype="4">
                                  <p:stCondLst>
                                    <p:cond delay="0"/>
                                  </p:stCondLst>
                                  <p:childTnLst>
                                    <p:set>
                                      <p:cBhvr>
                                        <p:cTn dur="1" fill="hold" id="24">
                                          <p:stCondLst>
                                            <p:cond delay="0"/>
                                          </p:stCondLst>
                                        </p:cTn>
                                        <p:tgtEl>
                                          <p:spTgt spid="27">
                                            <p:txEl>
                                              <p:pRg end="0" st="0"/>
                                            </p:txEl>
                                          </p:spTgt>
                                        </p:tgtEl>
                                        <p:attrNameLst>
                                          <p:attrName>style.visibility</p:attrName>
                                        </p:attrNameLst>
                                      </p:cBhvr>
                                      <p:to>
                                        <p:strVal val="visible"/>
                                      </p:to>
                                    </p:set>
                                    <p:animEffect filter="wipe(down)" transition="in">
                                      <p:cBhvr>
                                        <p:cTn dur="500" id="25"/>
                                        <p:tgtEl>
                                          <p:spTgt spid="27">
                                            <p:txEl>
                                              <p:pRg end="0" st="0"/>
                                            </p:txEl>
                                          </p:spTgt>
                                        </p:tgtEl>
                                      </p:cBhvr>
                                    </p:animEffect>
                                  </p:childTnLst>
                                </p:cTn>
                              </p:par>
                            </p:childTnLst>
                          </p:cTn>
                        </p:par>
                        <p:par>
                          <p:cTn fill="hold" id="26" nodeType="afterGroup">
                            <p:stCondLst>
                              <p:cond delay="1000"/>
                            </p:stCondLst>
                            <p:childTnLst>
                              <p:par>
                                <p:cTn fill="hold" grpId="0" id="27" nodeType="afterEffect" presetClass="entr" presetID="22" presetSubtype="4">
                                  <p:stCondLst>
                                    <p:cond delay="0"/>
                                  </p:stCondLst>
                                  <p:childTnLst>
                                    <p:set>
                                      <p:cBhvr>
                                        <p:cTn dur="1" fill="hold" id="28">
                                          <p:stCondLst>
                                            <p:cond delay="0"/>
                                          </p:stCondLst>
                                        </p:cTn>
                                        <p:tgtEl>
                                          <p:spTgt spid="29">
                                            <p:txEl>
                                              <p:pRg end="0" st="0"/>
                                            </p:txEl>
                                          </p:spTgt>
                                        </p:tgtEl>
                                        <p:attrNameLst>
                                          <p:attrName>style.visibility</p:attrName>
                                        </p:attrNameLst>
                                      </p:cBhvr>
                                      <p:to>
                                        <p:strVal val="visible"/>
                                      </p:to>
                                    </p:set>
                                    <p:animEffect filter="wipe(down)" transition="in">
                                      <p:cBhvr>
                                        <p:cTn dur="500" id="29"/>
                                        <p:tgtEl>
                                          <p:spTgt spid="29">
                                            <p:txEl>
                                              <p:pRg end="0" st="0"/>
                                            </p:txEl>
                                          </p:spTgt>
                                        </p:tgtEl>
                                      </p:cBhvr>
                                    </p:animEffect>
                                  </p:childTnLst>
                                </p:cTn>
                              </p:par>
                            </p:childTnLst>
                          </p:cTn>
                        </p:par>
                        <p:par>
                          <p:cTn fill="hold" id="30" nodeType="afterGroup">
                            <p:stCondLst>
                              <p:cond delay="1500"/>
                            </p:stCondLst>
                            <p:childTnLst>
                              <p:par>
                                <p:cTn fill="hold" grpId="0" id="31" nodeType="afterEffect" presetClass="entr" presetID="22" presetSubtype="4">
                                  <p:stCondLst>
                                    <p:cond delay="0"/>
                                  </p:stCondLst>
                                  <p:childTnLst>
                                    <p:set>
                                      <p:cBhvr>
                                        <p:cTn dur="1" fill="hold" id="32">
                                          <p:stCondLst>
                                            <p:cond delay="0"/>
                                          </p:stCondLst>
                                        </p:cTn>
                                        <p:tgtEl>
                                          <p:spTgt spid="31">
                                            <p:txEl>
                                              <p:pRg end="0" st="0"/>
                                            </p:txEl>
                                          </p:spTgt>
                                        </p:tgtEl>
                                        <p:attrNameLst>
                                          <p:attrName>style.visibility</p:attrName>
                                        </p:attrNameLst>
                                      </p:cBhvr>
                                      <p:to>
                                        <p:strVal val="visible"/>
                                      </p:to>
                                    </p:set>
                                    <p:animEffect filter="wipe(down)" transition="in">
                                      <p:cBhvr>
                                        <p:cTn dur="500" id="33"/>
                                        <p:tgtEl>
                                          <p:spTgt spid="3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7"/>
      <p:bldP grpId="0" spid="28"/>
      <p:bldP build="p" grpId="0" spid="29"/>
      <p:bldP grpId="0" spid="30"/>
      <p:bldP build="p" grpId="0" spid="31"/>
      <p:bldP grpId="0" spid="3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3751847" cy="762000"/>
          </a:xfrm>
          <a:prstGeom prst="rect">
            <a:avLst/>
          </a:prstGeom>
          <a:noFill/>
        </p:spPr>
        <p:txBody>
          <a:bodyPr rtlCol="0" wrap="square">
            <a:spAutoFit/>
          </a:bodyPr>
          <a:lstStyle/>
          <a:p>
            <a:pPr defTabSz="457200"/>
            <a:r>
              <a:rPr altLang="en-US" b="1" lang="zh-CN" smtClean="0" sz="4400">
                <a:solidFill>
                  <a:prstClr val="black"/>
                </a:solidFill>
                <a:latin charset="0" panose="020b0806030902050204" pitchFamily="34" typeface="Impact"/>
                <a:ea charset="-122" panose="020b0500000000000000" pitchFamily="34" typeface="思源黑体"/>
              </a:rPr>
              <a:t>财务规划</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822960"/>
          </a:xfrm>
          <a:prstGeom prst="rect">
            <a:avLst/>
          </a:prstGeom>
          <a:noFill/>
        </p:spPr>
        <p:txBody>
          <a:bodyPr rtlCol="0" wrap="square">
            <a:spAutoFit/>
          </a:bodyPr>
          <a:lstStyle/>
          <a:p>
            <a:pPr defTabSz="457200">
              <a:lnSpc>
                <a:spcPct val="150000"/>
              </a:lnSpc>
            </a:pPr>
            <a:r>
              <a:rPr altLang="zh-CN" b="1" lang="en-US" smtClean="0" sz="32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PART 04</a:t>
            </a: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53211255"/>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6">
                                  <p:stCondLst>
                                    <p:cond delay="25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par>
                                <p:cTn fill="hold" grpId="0" id="8" nodeType="withEffect" presetClass="entr" presetID="41" presetSubtype="0">
                                  <p:stCondLst>
                                    <p:cond delay="500"/>
                                  </p:stCondLst>
                                  <p:iterate type="lt">
                                    <p:tmPct val="10000"/>
                                  </p:iterate>
                                  <p:childTnLst>
                                    <p:set>
                                      <p:cBhvr>
                                        <p:cTn dur="1" fill="hold" id="9">
                                          <p:stCondLst>
                                            <p:cond delay="0"/>
                                          </p:stCondLst>
                                        </p:cTn>
                                        <p:tgtEl>
                                          <p:spTgt spid="423"/>
                                        </p:tgtEl>
                                        <p:attrNameLst>
                                          <p:attrName>style.visibility</p:attrName>
                                        </p:attrNameLst>
                                      </p:cBhvr>
                                      <p:to>
                                        <p:strVal val="visible"/>
                                      </p:to>
                                    </p:set>
                                    <p:anim calcmode="lin" valueType="num">
                                      <p:cBhvr>
                                        <p:cTn dur="500" fill="hold" id="10"/>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423"/>
                                        </p:tgtEl>
                                        <p:attrNameLst>
                                          <p:attrName>ppt_y</p:attrName>
                                        </p:attrNameLst>
                                      </p:cBhvr>
                                      <p:tavLst>
                                        <p:tav tm="0">
                                          <p:val>
                                            <p:strVal val="#ppt_y"/>
                                          </p:val>
                                        </p:tav>
                                        <p:tav tm="100000">
                                          <p:val>
                                            <p:strVal val="#ppt_y"/>
                                          </p:val>
                                        </p:tav>
                                      </p:tavLst>
                                    </p:anim>
                                    <p:anim calcmode="lin" valueType="num">
                                      <p:cBhvr>
                                        <p:cTn dur="500" fill="hold" id="12"/>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4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42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Effect filter="fade" transition="in">
                                      <p:cBhvr>
                                        <p:cTn dur="500" id="20"/>
                                        <p:tgtEl>
                                          <p:spTgt spid="7"/>
                                        </p:tgtEl>
                                      </p:cBhvr>
                                    </p:animEffect>
                                  </p:childTnLst>
                                </p:cTn>
                              </p:par>
                              <p:par>
                                <p:cTn fill="hold" id="21" nodeType="with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23"/>
      <p:bldP grpId="0" spid="7"/>
      <p:bldP grpId="0" spid="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6784657" y="1943975"/>
            <a:ext cx="4052219" cy="405221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3" name="Group 508"/>
          <p:cNvGraphicFramePr/>
          <p:nvPr>
            <p:extLst>
              <p:ext uri="{D42A27DB-BD31-4B8C-83A1-F6EECF244321}">
                <p14:modId val="1167331547"/>
              </p:ext>
            </p:extLst>
          </p:nvPr>
        </p:nvGraphicFramePr>
        <p:xfrm>
          <a:off x="1287197" y="2257450"/>
          <a:ext cx="4967288" cy="3273427"/>
        </p:xfrm>
        <a:graphic>
          <a:graphicData uri="http://schemas.openxmlformats.org/drawingml/2006/table">
            <a:tbl>
              <a:tblPr/>
              <a:tblGrid>
                <a:gridCol w="1004888">
                  <a:extLst>
                    <a:ext uri="{9D8B030D-6E8A-4147-A177-3AD203B41FA5}">
                      <a16:colId xmlns:a16="http://schemas.microsoft.com/office/drawing/2014/main" val="3467551960"/>
                    </a:ext>
                  </a:extLst>
                </a:gridCol>
                <a:gridCol w="2371725">
                  <a:extLst>
                    <a:ext uri="{9D8B030D-6E8A-4147-A177-3AD203B41FA5}">
                      <a16:colId xmlns:a16="http://schemas.microsoft.com/office/drawing/2014/main" val="3300397660"/>
                    </a:ext>
                  </a:extLst>
                </a:gridCol>
                <a:gridCol w="790575">
                  <a:extLst>
                    <a:ext uri="{9D8B030D-6E8A-4147-A177-3AD203B41FA5}">
                      <a16:colId xmlns:a16="http://schemas.microsoft.com/office/drawing/2014/main" val="824200466"/>
                    </a:ext>
                  </a:extLst>
                </a:gridCol>
                <a:gridCol w="800100">
                  <a:extLst>
                    <a:ext uri="{9D8B030D-6E8A-4147-A177-3AD203B41FA5}">
                      <a16:colId xmlns:a16="http://schemas.microsoft.com/office/drawing/2014/main" val="2166614482"/>
                    </a:ext>
                  </a:extLst>
                </a:gridCol>
              </a:tblGrid>
              <a:tr h="636588">
                <a:tc gridSpan="2">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投资总额</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tx1"/>
                    </a:solidFill>
                  </a:tcPr>
                </a:tc>
                <a:tc hMerge="1">
                  <a:txBody>
                    <a:bodyPr vert="horz" wrap="square"/>
                    <a:lstStyle/>
                    <a:p>
                      <a:endParaRPr altLang="en-US" lang="zh-CN"/>
                    </a:p>
                  </a:txBody>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200000"/>
                        </a:lnSpc>
                        <a:spcBef>
                          <a:spcPct val="0"/>
                        </a:spcBef>
                        <a:spcAft>
                          <a:spcPct val="0"/>
                        </a:spcAft>
                        <a:buClrTx/>
                        <a:buSzTx/>
                        <a:buFontTx/>
                        <a:buNone/>
                      </a:pPr>
                      <a:r>
                        <a:rPr altLang="zh-CN" b="1"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800</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211266256"/>
                  </a:ext>
                </a:extLst>
              </a:tr>
              <a:tr h="658813">
                <a:tc rowSpan="4">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其中</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4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65000"/>
                        <a:lumOff val="3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设备及实物投资</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200000"/>
                        </a:lnSpc>
                        <a:spcBef>
                          <a:spcPct val="0"/>
                        </a:spcBef>
                        <a:spcAft>
                          <a:spcPct val="0"/>
                        </a:spcAft>
                        <a:buClrTx/>
                        <a:buSzTx/>
                        <a:buFontTx/>
                        <a:buNone/>
                      </a:pPr>
                      <a:r>
                        <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584</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2662086592"/>
                  </a:ext>
                </a:extLst>
              </a:tr>
              <a:tr h="658813">
                <a:tc vMerge="1">
                  <a:txBody>
                    <a:bodyPr vert="horz" wrap="square"/>
                    <a:lstStyle/>
                    <a:p>
                      <a:endParaRPr altLang="en-US" lang="zh-CN"/>
                    </a:p>
                  </a:txBody>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软件投资</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100</a:t>
                      </a:r>
                      <a:endPar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872767126"/>
                  </a:ext>
                </a:extLst>
              </a:tr>
              <a:tr h="658813">
                <a:tc vMerge="1">
                  <a:txBody>
                    <a:bodyPr vert="horz" wrap="square"/>
                    <a:lstStyle/>
                    <a:p>
                      <a:endParaRPr altLang="en-US" lang="zh-CN"/>
                    </a:p>
                  </a:txBody>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建筑安装投资</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100</a:t>
                      </a:r>
                      <a:endPar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1587601000"/>
                  </a:ext>
                </a:extLst>
              </a:tr>
              <a:tr h="660400">
                <a:tc vMerge="1">
                  <a:txBody>
                    <a:bodyPr vert="horz" wrap="square"/>
                    <a:lstStyle/>
                    <a:p>
                      <a:endParaRPr altLang="en-US" lang="zh-CN"/>
                    </a:p>
                  </a:txBody>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其他投资</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50</a:t>
                      </a:r>
                      <a:endParaRPr altLang="zh-CN" b="0" baseline="0" cap="none" i="0" kumimoji="0" lang="en-US" normalizeH="0" smtClean="0" strike="noStrike" sz="1600" u="none">
                        <a:ln>
                          <a:noFill/>
                        </a:ln>
                        <a:solidFill>
                          <a:schemeClr val="tx1">
                            <a:lumMod val="85000"/>
                            <a:lumOff val="15000"/>
                          </a:schemeClr>
                        </a:solidFill>
                        <a:effectLst/>
                        <a:latin charset="-122" panose="020b0500000000000000" pitchFamily="34" typeface="思源黑体"/>
                        <a:ea charset="-122" panose="020b04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200000"/>
                        </a:lnSpc>
                        <a:spcBef>
                          <a:spcPct val="0"/>
                        </a:spcBef>
                        <a:spcAft>
                          <a:spcPct val="0"/>
                        </a:spcAft>
                        <a:buClrTx/>
                        <a:buSzTx/>
                        <a:buFontTx/>
                        <a:buNone/>
                      </a:pPr>
                      <a:r>
                        <a:rPr altLang="en-US" b="1"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lumMod val="85000"/>
                            <a:lumOff val="15000"/>
                          </a:schemeClr>
                        </a:solidFill>
                        <a:effectLst/>
                        <a:latin charset="-122" panose="020b0500000000000000" pitchFamily="34" typeface="思源黑体"/>
                        <a:ea charset="-122" panose="020b04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951490524"/>
                  </a:ext>
                </a:extLst>
              </a:tr>
            </a:tbl>
          </a:graphicData>
        </a:graphic>
      </p:graphicFrame>
      <p:sp>
        <p:nvSpPr>
          <p:cNvPr id="4" name="文本框 3"/>
          <p:cNvSpPr txBox="1"/>
          <p:nvPr/>
        </p:nvSpPr>
        <p:spPr>
          <a:xfrm>
            <a:off x="7248195" y="2892115"/>
            <a:ext cx="3125141" cy="2331720"/>
          </a:xfrm>
          <a:prstGeom prst="rect">
            <a:avLst/>
          </a:prstGeom>
          <a:noFill/>
        </p:spPr>
        <p:txBody>
          <a:bodyPr rtlCol="0" wrap="square">
            <a:spAutoFit/>
          </a:bodyPr>
          <a:lstStyle/>
          <a:p>
            <a:pPr algn="ctr">
              <a:lnSpc>
                <a:spcPct val="150000"/>
              </a:lnSpc>
            </a:pPr>
            <a:r>
              <a:rPr altLang="en-US" lang="zh-CN" smtClean="0" sz="1400">
                <a:latin charset="-122" panose="020b0500000000000000" pitchFamily="34" typeface="思源黑体"/>
                <a:ea charset="-122" panose="020b0500000000000000" pitchFamily="34" typeface="思源黑体"/>
              </a:rPr>
              <a:t>单击文本框，对表格信息加</a:t>
            </a:r>
          </a:p>
          <a:p>
            <a:pPr algn="ctr">
              <a:lnSpc>
                <a:spcPct val="150000"/>
              </a:lnSpc>
            </a:pPr>
            <a:r>
              <a:rPr altLang="en-US" lang="zh-CN" smtClean="0" sz="1400">
                <a:latin charset="-122" panose="020b0500000000000000" pitchFamily="34" typeface="思源黑体"/>
                <a:ea charset="-122" panose="020b0500000000000000" pitchFamily="34" typeface="思源黑体"/>
              </a:rPr>
              <a:t>以描述单击文本框对表格信息加以描述单击文本表格信息加以描单击文本格信息加以描述单击文本框，对表格信息加以描述单击文本框对表息加以描述单击文本表格信息加以描单击文本格信息加以描述</a:t>
            </a:r>
          </a:p>
        </p:txBody>
      </p:sp>
      <p:grpSp>
        <p:nvGrpSpPr>
          <p:cNvPr id="7" name="组合 6"/>
          <p:cNvGrpSpPr/>
          <p:nvPr/>
        </p:nvGrpSpPr>
        <p:grpSpPr>
          <a:xfrm>
            <a:off x="834468" y="324501"/>
            <a:ext cx="4798389" cy="579805"/>
            <a:chOff x="834468" y="324501"/>
            <a:chExt cx="4798389" cy="579805"/>
          </a:xfrm>
        </p:grpSpPr>
        <p:sp>
          <p:nvSpPr>
            <p:cNvPr id="8" name="文本框 7">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财务指标汇总</a:t>
              </a:r>
            </a:p>
          </p:txBody>
        </p:sp>
        <p:sp>
          <p:nvSpPr>
            <p:cNvPr id="9" name="文本框 8">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319482675"/>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75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3751847" cy="762000"/>
          </a:xfrm>
          <a:prstGeom prst="rect">
            <a:avLst/>
          </a:prstGeom>
          <a:noFill/>
        </p:spPr>
        <p:txBody>
          <a:bodyPr rtlCol="0" wrap="square">
            <a:spAutoFit/>
          </a:bodyPr>
          <a:lstStyle/>
          <a:p>
            <a:pPr defTabSz="457200"/>
            <a:r>
              <a:rPr altLang="en-US" b="1" lang="zh-CN" smtClean="0" sz="4400">
                <a:solidFill>
                  <a:prstClr val="black"/>
                </a:solidFill>
                <a:latin charset="0" panose="020b0806030902050204" pitchFamily="34" typeface="Impact"/>
                <a:ea charset="-122" panose="020b0500000000000000" pitchFamily="34" typeface="思源黑体"/>
              </a:rPr>
              <a:t>公司介绍</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822960"/>
          </a:xfrm>
          <a:prstGeom prst="rect">
            <a:avLst/>
          </a:prstGeom>
          <a:noFill/>
        </p:spPr>
        <p:txBody>
          <a:bodyPr rtlCol="0" wrap="square">
            <a:spAutoFit/>
          </a:bodyPr>
          <a:lstStyle/>
          <a:p>
            <a:pPr defTabSz="457200">
              <a:lnSpc>
                <a:spcPct val="150000"/>
              </a:lnSpc>
            </a:pPr>
            <a:r>
              <a:rPr altLang="zh-CN" b="1" lang="en-US" smtClean="0" sz="32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PART 01</a:t>
            </a: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97813975"/>
      </p:ext>
    </p:extLst>
  </p:cSld>
  <p:clrMapOvr>
    <a:masterClrMapping/>
  </p:clrMapOvr>
  <mc:AlternateContent>
    <mc:Choice Requires="p14">
      <p:transition advClick="0" advTm="2000" p14:dur="1250" spd="slow">
        <p14:flip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6">
                                  <p:stCondLst>
                                    <p:cond delay="250"/>
                                  </p:stCondLst>
                                  <p:childTnLst>
                                    <p:set>
                                      <p:cBhvr>
                                        <p:cTn dur="1" fill="hold" id="6">
                                          <p:stCondLst>
                                            <p:cond delay="0"/>
                                          </p:stCondLst>
                                        </p:cTn>
                                        <p:tgtEl>
                                          <p:spTgt spid="10"/>
                                        </p:tgtEl>
                                        <p:attrNameLst>
                                          <p:attrName>style.visibility</p:attrName>
                                        </p:attrNameLst>
                                      </p:cBhvr>
                                      <p:to>
                                        <p:strVal val="visible"/>
                                      </p:to>
                                    </p:set>
                                    <p:animEffect filter="strips(downRight)" transition="in">
                                      <p:cBhvr>
                                        <p:cTn dur="500" id="7"/>
                                        <p:tgtEl>
                                          <p:spTgt spid="10"/>
                                        </p:tgtEl>
                                      </p:cBhvr>
                                    </p:animEffect>
                                  </p:childTnLst>
                                </p:cTn>
                              </p:par>
                              <p:par>
                                <p:cTn fill="hold" grpId="0" id="8" nodeType="withEffect" presetClass="entr" presetID="41" presetSubtype="0">
                                  <p:stCondLst>
                                    <p:cond delay="500"/>
                                  </p:stCondLst>
                                  <p:iterate type="lt">
                                    <p:tmPct val="10000"/>
                                  </p:iterate>
                                  <p:childTnLst>
                                    <p:set>
                                      <p:cBhvr>
                                        <p:cTn dur="1" fill="hold" id="9">
                                          <p:stCondLst>
                                            <p:cond delay="0"/>
                                          </p:stCondLst>
                                        </p:cTn>
                                        <p:tgtEl>
                                          <p:spTgt spid="423"/>
                                        </p:tgtEl>
                                        <p:attrNameLst>
                                          <p:attrName>style.visibility</p:attrName>
                                        </p:attrNameLst>
                                      </p:cBhvr>
                                      <p:to>
                                        <p:strVal val="visible"/>
                                      </p:to>
                                    </p:set>
                                    <p:anim calcmode="lin" valueType="num">
                                      <p:cBhvr>
                                        <p:cTn dur="500" fill="hold" id="10"/>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423"/>
                                        </p:tgtEl>
                                        <p:attrNameLst>
                                          <p:attrName>ppt_y</p:attrName>
                                        </p:attrNameLst>
                                      </p:cBhvr>
                                      <p:tavLst>
                                        <p:tav tm="0">
                                          <p:val>
                                            <p:strVal val="#ppt_y"/>
                                          </p:val>
                                        </p:tav>
                                        <p:tav tm="100000">
                                          <p:val>
                                            <p:strVal val="#ppt_y"/>
                                          </p:val>
                                        </p:tav>
                                      </p:tavLst>
                                    </p:anim>
                                    <p:anim calcmode="lin" valueType="num">
                                      <p:cBhvr>
                                        <p:cTn dur="500" fill="hold" id="12"/>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4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423"/>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Effect filter="fade" transition="in">
                                      <p:cBhvr>
                                        <p:cTn dur="500" id="20"/>
                                        <p:tgtEl>
                                          <p:spTgt spid="7"/>
                                        </p:tgtEl>
                                      </p:cBhvr>
                                    </p:animEffect>
                                  </p:childTnLst>
                                </p:cTn>
                              </p:par>
                              <p:par>
                                <p:cTn fill="hold" id="21" nodeType="with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23"/>
      <p:bldP grpId="0" spid="7"/>
      <p:bldP grpId="0" spid="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352894" y="1596870"/>
            <a:ext cx="7262107" cy="4841406"/>
          </a:xfrm>
          <a:prstGeom prst="rect">
            <a:avLst/>
          </a:prstGeom>
        </p:spPr>
      </p:pic>
      <p:graphicFrame>
        <p:nvGraphicFramePr>
          <p:cNvPr id="3" name="Group 12"/>
          <p:cNvGraphicFramePr/>
          <p:nvPr>
            <p:extLst>
              <p:ext uri="{D42A27DB-BD31-4B8C-83A1-F6EECF244321}">
                <p14:modId val="3979253716"/>
              </p:ext>
            </p:extLst>
          </p:nvPr>
        </p:nvGraphicFramePr>
        <p:xfrm>
          <a:off x="5692102" y="2353455"/>
          <a:ext cx="5145788" cy="2402972"/>
        </p:xfrm>
        <a:graphic>
          <a:graphicData uri="http://schemas.openxmlformats.org/drawingml/2006/table">
            <a:tbl>
              <a:tblPr/>
              <a:tblGrid>
                <a:gridCol w="2681879">
                  <a:extLst>
                    <a:ext uri="{9D8B030D-6E8A-4147-A177-3AD203B41FA5}">
                      <a16:colId xmlns:a16="http://schemas.microsoft.com/office/drawing/2014/main" val="2085365247"/>
                    </a:ext>
                  </a:extLst>
                </a:gridCol>
                <a:gridCol w="2463909">
                  <a:extLst>
                    <a:ext uri="{9D8B030D-6E8A-4147-A177-3AD203B41FA5}">
                      <a16:colId xmlns:a16="http://schemas.microsoft.com/office/drawing/2014/main" val="4231125267"/>
                    </a:ext>
                  </a:extLst>
                </a:gridCol>
              </a:tblGrid>
              <a:tr h="493915">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主体设备投资（含软件）</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85000"/>
                        <a:lumOff val="1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tx1"/>
                          </a:solidFill>
                          <a:effectLst/>
                          <a:latin charset="-122" panose="020b0500000000000000" pitchFamily="34" typeface="思源黑体"/>
                          <a:ea charset="-122" panose="020b0500000000000000" pitchFamily="34" typeface="思源黑体"/>
                          <a:cs charset="0" panose="020b0604020202020204" pitchFamily="34" typeface="Arial"/>
                        </a:rPr>
                        <a:t>万元</a:t>
                      </a:r>
                      <a:endParaRPr altLang="en-US" b="0" baseline="0" cap="none" i="0" kumimoji="0" lang="zh-CN" normalizeH="0" smtClean="0" strike="noStrike" sz="1600" u="none">
                        <a:ln>
                          <a:noFill/>
                        </a:ln>
                        <a:solidFill>
                          <a:schemeClr val="tx1"/>
                        </a:solidFill>
                        <a:effectLst/>
                        <a:latin charset="-122" panose="020b0500000000000000" pitchFamily="34" typeface="思源黑体"/>
                        <a:ea charset="-122" panose="020b04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4031289799"/>
                  </a:ext>
                </a:extLst>
              </a:tr>
              <a:tr h="684898">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附属设备及工程投资</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65000"/>
                        <a:lumOff val="3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tx1"/>
                          </a:solidFill>
                          <a:effectLst/>
                          <a:latin charset="-122" panose="020b0500000000000000" pitchFamily="34" typeface="思源黑体"/>
                          <a:ea charset="-122" panose="020b0500000000000000" pitchFamily="34" typeface="思源黑体"/>
                          <a:cs charset="0" panose="020b0604020202020204" pitchFamily="34" typeface="Arial"/>
                        </a:rPr>
                        <a:t>万元</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1098706193"/>
                  </a:ext>
                </a:extLst>
              </a:tr>
              <a:tr h="501866">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其他投资</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85000"/>
                        <a:lumOff val="1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tx1"/>
                          </a:solidFill>
                          <a:effectLst/>
                          <a:latin charset="-122" panose="020b0500000000000000" pitchFamily="34" typeface="思源黑体"/>
                          <a:ea charset="-122" panose="020b0500000000000000" pitchFamily="34" typeface="思源黑体"/>
                          <a:cs charset="0" panose="020b0604020202020204" pitchFamily="34" typeface="Arial"/>
                        </a:rPr>
                        <a:t>万元　</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1335109477"/>
                  </a:ext>
                </a:extLst>
              </a:tr>
              <a:tr h="722293">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项目投资总额</a:t>
                      </a:r>
                      <a:endParaRPr altLang="en-US" b="0" baseline="0" cap="none" i="0" kumimoji="0" lang="zh-CN" normalizeH="0" smtClean="0" strike="noStrike" sz="16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65000"/>
                        <a:lumOff val="3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600" u="none">
                          <a:ln>
                            <a:noFill/>
                          </a:ln>
                          <a:solidFill>
                            <a:schemeClr val="tx1"/>
                          </a:solidFill>
                          <a:effectLst/>
                          <a:latin charset="-122" panose="020b0500000000000000" pitchFamily="34" typeface="思源黑体"/>
                          <a:ea charset="-122" panose="020b0500000000000000" pitchFamily="34" typeface="思源黑体"/>
                          <a:cs charset="0" panose="020b0604020202020204" pitchFamily="34" typeface="Arial"/>
                        </a:rPr>
                        <a:t>万元</a:t>
                      </a: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3244832845"/>
                  </a:ext>
                </a:extLst>
              </a:tr>
            </a:tbl>
          </a:graphicData>
        </a:graphic>
      </p:graphicFrame>
      <p:grpSp>
        <p:nvGrpSpPr>
          <p:cNvPr id="6" name="组合 5"/>
          <p:cNvGrpSpPr/>
          <p:nvPr/>
        </p:nvGrpSpPr>
        <p:grpSpPr>
          <a:xfrm>
            <a:off x="834468" y="324501"/>
            <a:ext cx="4798389" cy="579805"/>
            <a:chOff x="834468" y="324501"/>
            <a:chExt cx="4798389" cy="579805"/>
          </a:xfrm>
        </p:grpSpPr>
        <p:sp>
          <p:nvSpPr>
            <p:cNvPr id="7" name="文本框 6">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投资测算</a:t>
              </a:r>
            </a:p>
          </p:txBody>
        </p:sp>
        <p:sp>
          <p:nvSpPr>
            <p:cNvPr id="8" name="文本框 7">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290479322"/>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1860" name="Rectangle 4"/>
          <p:cNvSpPr>
            <a:spLocks noChangeArrowheads="1"/>
          </p:cNvSpPr>
          <p:nvPr/>
        </p:nvSpPr>
        <p:spPr bwMode="auto">
          <a:xfrm>
            <a:off x="6186461" y="4315528"/>
            <a:ext cx="1944688" cy="5032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7893" lIns="95785" rIns="95785" tIns="47893"/>
          <a:lstStyle>
            <a:lvl1pPr>
              <a:spcBef>
                <a:spcPct val="20000"/>
              </a:spcBef>
              <a:buFont charset="0" panose="020b0604030504040204" pitchFamily="34" typeface="Verdana"/>
              <a:buChar char="▪"/>
              <a:defRPr sz="2800">
                <a:solidFill>
                  <a:schemeClr val="accent2"/>
                </a:solidFill>
                <a:latin charset="0" panose="020b0604030504040204" pitchFamily="34" typeface="Verdana"/>
                <a:ea charset="-122" panose="02010600030101010101" pitchFamily="2" typeface="宋体"/>
              </a:defRPr>
            </a:lvl1pPr>
            <a:lvl2pPr indent="-6350" marL="185738">
              <a:spcBef>
                <a:spcPct val="20000"/>
              </a:spcBef>
              <a:buChar char="–"/>
              <a:defRPr sz="2400">
                <a:solidFill>
                  <a:schemeClr val="accent2"/>
                </a:solidFill>
                <a:latin charset="0" panose="020b0604030504040204" pitchFamily="34" typeface="Verdana"/>
                <a:ea charset="-122" panose="02010600030101010101" pitchFamily="2" typeface="宋体"/>
              </a:defRPr>
            </a:lvl2pPr>
            <a:lvl3pPr marL="365125">
              <a:spcBef>
                <a:spcPct val="20000"/>
              </a:spcBef>
              <a:buFont charset="0" pitchFamily="2" typeface="Stone Sans"/>
              <a:buChar char="‐"/>
              <a:defRPr sz="2000">
                <a:solidFill>
                  <a:schemeClr val="accent2"/>
                </a:solidFill>
                <a:latin charset="0" panose="020b0604030504040204" pitchFamily="34" typeface="Verdana"/>
                <a:ea charset="-122" panose="02010600030101010101" pitchFamily="2" typeface="宋体"/>
              </a:defRPr>
            </a:lvl3pPr>
            <a:lvl4pPr indent="-228600" marL="1666875">
              <a:spcBef>
                <a:spcPct val="20000"/>
              </a:spcBef>
              <a:buChar char="–"/>
              <a:defRPr sz="2000">
                <a:solidFill>
                  <a:schemeClr val="tx1"/>
                </a:solidFill>
                <a:latin charset="0" panose="020b0604030504040204" pitchFamily="34" typeface="Verdana"/>
                <a:ea charset="-122" panose="02010600030101010101" pitchFamily="2" typeface="宋体"/>
              </a:defRPr>
            </a:lvl4pPr>
            <a:lvl5pPr indent="-228600" marL="2074863">
              <a:spcBef>
                <a:spcPct val="20000"/>
              </a:spcBef>
              <a:buChar char="»"/>
              <a:defRPr sz="2000">
                <a:solidFill>
                  <a:schemeClr val="tx1"/>
                </a:solidFill>
                <a:latin charset="0" panose="020b0604030504040204" pitchFamily="34" typeface="Verdana"/>
                <a:ea charset="-122" panose="02010600030101010101" pitchFamily="2" typeface="宋体"/>
              </a:defRPr>
            </a:lvl5pPr>
            <a:lvl6pPr fontAlgn="base" indent="-228600" marL="2532063">
              <a:spcBef>
                <a:spcPct val="20000"/>
              </a:spcBef>
              <a:spcAft>
                <a:spcPct val="0"/>
              </a:spcAft>
              <a:buChar char="»"/>
              <a:defRPr sz="2000">
                <a:solidFill>
                  <a:schemeClr val="tx1"/>
                </a:solidFill>
                <a:latin charset="0" panose="020b0604030504040204" pitchFamily="34" typeface="Verdana"/>
                <a:ea charset="-122" panose="02010600030101010101" pitchFamily="2" typeface="宋体"/>
              </a:defRPr>
            </a:lvl6pPr>
            <a:lvl7pPr fontAlgn="base" indent="-228600" marL="2989263">
              <a:spcBef>
                <a:spcPct val="20000"/>
              </a:spcBef>
              <a:spcAft>
                <a:spcPct val="0"/>
              </a:spcAft>
              <a:buChar char="»"/>
              <a:defRPr sz="2000">
                <a:solidFill>
                  <a:schemeClr val="tx1"/>
                </a:solidFill>
                <a:latin charset="0" panose="020b0604030504040204" pitchFamily="34" typeface="Verdana"/>
                <a:ea charset="-122" panose="02010600030101010101" pitchFamily="2" typeface="宋体"/>
              </a:defRPr>
            </a:lvl7pPr>
            <a:lvl8pPr fontAlgn="base" indent="-228600" marL="3446463">
              <a:spcBef>
                <a:spcPct val="20000"/>
              </a:spcBef>
              <a:spcAft>
                <a:spcPct val="0"/>
              </a:spcAft>
              <a:buChar char="»"/>
              <a:defRPr sz="2000">
                <a:solidFill>
                  <a:schemeClr val="tx1"/>
                </a:solidFill>
                <a:latin charset="0" panose="020b0604030504040204" pitchFamily="34" typeface="Verdana"/>
                <a:ea charset="-122" panose="02010600030101010101" pitchFamily="2" typeface="宋体"/>
              </a:defRPr>
            </a:lvl8pPr>
            <a:lvl9pPr fontAlgn="base" indent="-228600" marL="3903663">
              <a:spcBef>
                <a:spcPct val="20000"/>
              </a:spcBef>
              <a:spcAft>
                <a:spcPct val="0"/>
              </a:spcAft>
              <a:buChar char="»"/>
              <a:defRPr sz="2000">
                <a:solidFill>
                  <a:schemeClr val="tx1"/>
                </a:solidFill>
                <a:latin charset="0" panose="020b0604030504040204" pitchFamily="34" typeface="Verdana"/>
                <a:ea charset="-122" panose="02010600030101010101" pitchFamily="2" typeface="宋体"/>
              </a:defRPr>
            </a:lvl9pPr>
          </a:lstStyle>
          <a:p>
            <a:pPr fontAlgn="base" lvl="2">
              <a:spcAft>
                <a:spcPct val="0"/>
              </a:spcAft>
              <a:buNone/>
            </a:pPr>
            <a:endParaRPr altLang="en-US" lang="zh-CN" sz="1800">
              <a:solidFill>
                <a:schemeClr val="tx1">
                  <a:lumMod val="85000"/>
                  <a:lumOff val="15000"/>
                </a:schemeClr>
              </a:solidFill>
              <a:latin charset="-122" panose="020b0500000000000000" pitchFamily="34" typeface="思源黑体"/>
              <a:ea charset="-122" panose="020b0500000000000000" pitchFamily="34" typeface="思源黑体"/>
            </a:endParaRPr>
          </a:p>
        </p:txBody>
      </p:sp>
      <p:sp>
        <p:nvSpPr>
          <p:cNvPr id="121865" name="Line 9"/>
          <p:cNvSpPr>
            <a:spLocks noChangeShapeType="1"/>
          </p:cNvSpPr>
          <p:nvPr/>
        </p:nvSpPr>
        <p:spPr bwMode="auto">
          <a:xfrm>
            <a:off x="1439054" y="2903536"/>
            <a:ext cx="9217934" cy="0"/>
          </a:xfrm>
          <a:prstGeom prst="line">
            <a:avLst/>
          </a:prstGeom>
          <a:noFill/>
          <a:ln w="9525">
            <a:solidFill>
              <a:schemeClr val="tx1">
                <a:lumMod val="85000"/>
                <a:lumOff val="15000"/>
              </a:schemeClr>
            </a:solidFill>
            <a:round/>
          </a:ln>
          <a:effectLst>
            <a:prstShdw dir="2700000" dist="17961" prst="shdw17">
              <a:srgbClr val="C0C0C0">
                <a:gamma/>
                <a:shade val="60000"/>
                <a:invGamma/>
              </a:srgbClr>
            </a:prstShdw>
          </a:effectLst>
          <a:extLst>
            <a:ext uri="{909E8E84-426E-40DD-AFC4-6F175D3DCCD1}">
              <a14:hiddenFill>
                <a:noFill/>
              </a14:hiddenFill>
            </a:ext>
          </a:extLst>
        </p:spPr>
        <p:txBody>
          <a:bodyPr anchor="ctr" bIns="46800" lIns="90000" rIns="90000" tIns="46800"/>
          <a:lstStyle/>
          <a:p>
            <a:pPr fontAlgn="base">
              <a:spcBef>
                <a:spcPct val="0"/>
              </a:spcBef>
              <a:spcAft>
                <a:spcPct val="0"/>
              </a:spcAft>
            </a:pPr>
            <a:endParaRPr altLang="en-US" lang="zh-CN" sz="2400">
              <a:solidFill>
                <a:schemeClr val="tx1">
                  <a:lumMod val="85000"/>
                  <a:lumOff val="15000"/>
                </a:schemeClr>
              </a:solidFill>
              <a:latin charset="-122" panose="020b0500000000000000" pitchFamily="34" typeface="思源黑体"/>
              <a:ea charset="-122" panose="020b0500000000000000" pitchFamily="34" typeface="思源黑体"/>
            </a:endParaRPr>
          </a:p>
        </p:txBody>
      </p:sp>
      <p:sp>
        <p:nvSpPr>
          <p:cNvPr id="121869" name="Rectangle 13"/>
          <p:cNvSpPr>
            <a:spLocks noChangeArrowheads="1"/>
          </p:cNvSpPr>
          <p:nvPr/>
        </p:nvSpPr>
        <p:spPr bwMode="auto">
          <a:xfrm>
            <a:off x="1394084" y="3143284"/>
            <a:ext cx="8353425" cy="95794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7893" lIns="95785" rIns="95785" tIns="47893"/>
          <a:lstStyle>
            <a:lvl1pPr>
              <a:defRPr>
                <a:solidFill>
                  <a:schemeClr val="tx1"/>
                </a:solidFill>
                <a:latin charset="0" panose="020b0604020202020204" pitchFamily="34" typeface="Arial"/>
                <a:ea charset="-122" panose="02010600030101010101" pitchFamily="2" typeface="宋体"/>
              </a:defRPr>
            </a:lvl1pPr>
            <a:lvl2pPr indent="-6350" marL="185738">
              <a:defRPr>
                <a:solidFill>
                  <a:schemeClr val="tx1"/>
                </a:solidFill>
                <a:latin charset="0" panose="020b0604020202020204" pitchFamily="34" typeface="Arial"/>
                <a:ea charset="-122" panose="02010600030101010101" pitchFamily="2" typeface="宋体"/>
              </a:defRPr>
            </a:lvl2pPr>
            <a:lvl3pPr marL="365125">
              <a:defRPr>
                <a:solidFill>
                  <a:schemeClr val="tx1"/>
                </a:solidFill>
                <a:latin charset="0" panose="020b0604020202020204" pitchFamily="34" typeface="Arial"/>
                <a:ea charset="-122" panose="02010600030101010101" pitchFamily="2" typeface="宋体"/>
              </a:defRPr>
            </a:lvl3pPr>
            <a:lvl4pPr indent="-228600" marL="1666875">
              <a:defRPr>
                <a:solidFill>
                  <a:schemeClr val="tx1"/>
                </a:solidFill>
                <a:latin charset="0" panose="020b0604020202020204" pitchFamily="34" typeface="Arial"/>
                <a:ea charset="-122" panose="02010600030101010101" pitchFamily="2" typeface="宋体"/>
              </a:defRPr>
            </a:lvl4pPr>
            <a:lvl5pPr indent="-228600" marL="2074863">
              <a:defRPr>
                <a:solidFill>
                  <a:schemeClr val="tx1"/>
                </a:solidFill>
                <a:latin charset="0" panose="020b0604020202020204" pitchFamily="34" typeface="Arial"/>
                <a:ea charset="-122" panose="02010600030101010101" pitchFamily="2" typeface="宋体"/>
              </a:defRPr>
            </a:lvl5pPr>
            <a:lvl6pPr fontAlgn="base" indent="-228600" marL="2532063">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89263">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46463">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903663">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fontAlgn="base">
              <a:lnSpc>
                <a:spcPct val="125000"/>
              </a:lnSpc>
              <a:spcBef>
                <a:spcPct val="20000"/>
              </a:spcBef>
              <a:spcAft>
                <a:spcPct val="0"/>
              </a:spcAft>
            </a:pPr>
            <a:r>
              <a:rPr altLang="en-US" lang="zh-CN" sz="1600">
                <a:solidFill>
                  <a:schemeClr val="tx1">
                    <a:lumMod val="85000"/>
                    <a:lumOff val="15000"/>
                  </a:schemeClr>
                </a:solidFill>
                <a:latin charset="-122" panose="020b0500000000000000" pitchFamily="34" typeface="思源黑体"/>
                <a:ea charset="-122" panose="020b0500000000000000" pitchFamily="34" typeface="思源黑体"/>
              </a:rPr>
              <a:t>即拍即传业务的收入主要按场馆进行计费。</a:t>
            </a:r>
          </a:p>
          <a:p>
            <a:pPr fontAlgn="base">
              <a:lnSpc>
                <a:spcPct val="125000"/>
              </a:lnSpc>
              <a:spcBef>
                <a:spcPct val="20000"/>
              </a:spcBef>
              <a:spcAft>
                <a:spcPct val="0"/>
              </a:spcAft>
            </a:pPr>
            <a:r>
              <a:rPr altLang="en-US" lang="zh-CN" sz="1600">
                <a:solidFill>
                  <a:schemeClr val="tx1">
                    <a:lumMod val="85000"/>
                    <a:lumOff val="15000"/>
                  </a:schemeClr>
                </a:solidFill>
                <a:latin charset="-122" panose="020b0500000000000000" pitchFamily="34" typeface="思源黑体"/>
                <a:ea charset="-122" panose="020b0500000000000000" pitchFamily="34" typeface="思源黑体"/>
              </a:rPr>
              <a:t>按照场馆比赛天数和赛事规模等综合因素，将场馆分分类，各类场馆差异定价。</a:t>
            </a:r>
          </a:p>
        </p:txBody>
      </p:sp>
      <p:graphicFrame>
        <p:nvGraphicFramePr>
          <p:cNvPr id="121890" name="Group 34"/>
          <p:cNvGraphicFramePr>
            <a:graphicFrameLocks noGrp="1"/>
          </p:cNvGraphicFramePr>
          <p:nvPr>
            <p:ph idx="4294967295"/>
            <p:extLst>
              <p:ext uri="{D42A27DB-BD31-4B8C-83A1-F6EECF244321}">
                <p14:modId val="1991723875"/>
              </p:ext>
            </p:extLst>
          </p:nvPr>
        </p:nvGraphicFramePr>
        <p:xfrm>
          <a:off x="1439054" y="4340971"/>
          <a:ext cx="9217933" cy="1225551"/>
        </p:xfrm>
        <a:graphic>
          <a:graphicData uri="http://schemas.openxmlformats.org/drawingml/2006/table">
            <a:tbl>
              <a:tblPr/>
              <a:tblGrid>
                <a:gridCol w="2248526">
                  <a:extLst>
                    <a:ext uri="{9D8B030D-6E8A-4147-A177-3AD203B41FA5}">
                      <a16:colId xmlns:a16="http://schemas.microsoft.com/office/drawing/2014/main" val="3187920453"/>
                    </a:ext>
                  </a:extLst>
                </a:gridCol>
                <a:gridCol w="1873770">
                  <a:extLst>
                    <a:ext uri="{9D8B030D-6E8A-4147-A177-3AD203B41FA5}">
                      <a16:colId xmlns:a16="http://schemas.microsoft.com/office/drawing/2014/main" val="2327193636"/>
                    </a:ext>
                  </a:extLst>
                </a:gridCol>
                <a:gridCol w="1738859">
                  <a:extLst>
                    <a:ext uri="{9D8B030D-6E8A-4147-A177-3AD203B41FA5}">
                      <a16:colId xmlns:a16="http://schemas.microsoft.com/office/drawing/2014/main" val="714325190"/>
                    </a:ext>
                  </a:extLst>
                </a:gridCol>
                <a:gridCol w="1708879">
                  <a:extLst>
                    <a:ext uri="{9D8B030D-6E8A-4147-A177-3AD203B41FA5}">
                      <a16:colId xmlns:a16="http://schemas.microsoft.com/office/drawing/2014/main" val="866481787"/>
                    </a:ext>
                  </a:extLst>
                </a:gridCol>
                <a:gridCol w="1647899">
                  <a:extLst>
                    <a:ext uri="{9D8B030D-6E8A-4147-A177-3AD203B41FA5}">
                      <a16:colId xmlns:a16="http://schemas.microsoft.com/office/drawing/2014/main" val="2081022479"/>
                    </a:ext>
                  </a:extLst>
                </a:gridCol>
              </a:tblGrid>
              <a:tr h="407988">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20603050405020304" pitchFamily="18" typeface="Times New Roman"/>
                        </a:rPr>
                        <a:t>　</a:t>
                      </a:r>
                      <a:endPar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1</a:t>
                      </a: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季</a:t>
                      </a:r>
                      <a:endPar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50000"/>
                        <a:lumOff val="50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2</a:t>
                      </a: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季</a:t>
                      </a:r>
                      <a:endPar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50000"/>
                        <a:lumOff val="50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3</a:t>
                      </a: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季</a:t>
                      </a:r>
                      <a:endPar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50000"/>
                        <a:lumOff val="50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4</a:t>
                      </a: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季</a:t>
                      </a:r>
                      <a:endPar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4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50000"/>
                        <a:lumOff val="50000"/>
                      </a:schemeClr>
                    </a:solidFill>
                  </a:tcPr>
                </a:tc>
                <a:extLst>
                  <a:ext uri="{0D108BD9-81ED-4DB2-BD59-A6C34878D82A}">
                    <a16:rowId xmlns:a16="http://schemas.microsoft.com/office/drawing/2014/main" val="1574682545"/>
                  </a:ext>
                </a:extLst>
              </a:tr>
              <a:tr h="817563">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ctr" defTabSz="914400" eaLnBrk="1" fontAlgn="ctr" hangingPunct="1" indent="0" latinLnBrk="0" lvl="0" marL="0" marR="0" rtl="0">
                        <a:lnSpc>
                          <a:spcPts val="2000"/>
                        </a:lnSpc>
                        <a:spcBef>
                          <a:spcPct val="0"/>
                        </a:spcBef>
                        <a:spcAft>
                          <a:spcPct val="0"/>
                        </a:spcAft>
                        <a:buClrTx/>
                        <a:buSzTx/>
                        <a:buFontTx/>
                        <a:buNone/>
                      </a:pP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项目资金使用计划</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r>
                        <a:rPr altLang="en-US" b="0" baseline="0" cap="none" i="0" kumimoji="0" lang="zh-CN"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给出资金使用百分比</a:t>
                      </a:r>
                      <a:r>
                        <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500000000000000" pitchFamily="34" typeface="思源黑体"/>
                          <a:cs charset="0" panose="020b0604020202020204" pitchFamily="34" typeface="Arial"/>
                        </a:rPr>
                        <a:t>)</a:t>
                      </a:r>
                      <a:endParaRPr altLang="zh-CN" b="0" baseline="0" cap="none" i="0" kumimoji="0" lang="en-US" normalizeH="0" smtClean="0" strike="noStrike" sz="1400" u="none">
                        <a:ln>
                          <a:noFill/>
                        </a:ln>
                        <a:solidFill>
                          <a:schemeClr val="bg1"/>
                        </a:solidFill>
                        <a:effectLst/>
                        <a:latin charset="-122" panose="020b0500000000000000" pitchFamily="34" typeface="思源黑体"/>
                        <a:ea charset="-122" panose="020b0400000000000000" pitchFamily="34" typeface="思源黑体"/>
                      </a:endParaRPr>
                    </a:p>
                  </a:txBody>
                  <a:tcPr anchor="ctr"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chemeClr val="tx1">
                        <a:lumMod val="75000"/>
                        <a:lumOff val="25000"/>
                      </a:schemeClr>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l" defTabSz="914400" eaLnBrk="1" fontAlgn="b" hangingPunct="1" indent="0" latinLnBrk="0" lvl="0" marL="0" marR="0" rtl="0">
                        <a:lnSpc>
                          <a:spcPct val="100000"/>
                        </a:lnSpc>
                        <a:spcBef>
                          <a:spcPct val="0"/>
                        </a:spcBef>
                        <a:spcAft>
                          <a:spcPct val="0"/>
                        </a:spcAft>
                        <a:buClrTx/>
                        <a:buSzTx/>
                        <a:buFontTx/>
                        <a:buNone/>
                      </a:pPr>
                      <a:r>
                        <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cs charset="0" panose="02020603050405020304" pitchFamily="18" typeface="Times New Roman"/>
                        </a:rPr>
                        <a:t>　</a:t>
                      </a:r>
                      <a:endParaRPr altLang="en-US"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4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r" defTabSz="914400" eaLnBrk="1" fontAlgn="b" hangingPunct="1"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r" defTabSz="914400" eaLnBrk="1" fontAlgn="b" hangingPunct="1"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5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tc>
                  <a:txBody>
                    <a:bodyPr vert="horz" wrap="square"/>
                    <a:lstStyle>
                      <a:lvl1pPr>
                        <a:spcBef>
                          <a:spcPct val="20000"/>
                        </a:spcBef>
                        <a:buFont charset="0" panose="020b0604030504040204" pitchFamily="34" typeface="Verdana"/>
                        <a:defRPr sz="2400">
                          <a:solidFill>
                            <a:schemeClr val="accent2"/>
                          </a:solidFill>
                          <a:latin charset="0" panose="020b0604030504040204" pitchFamily="34" typeface="Verdana"/>
                          <a:ea charset="-122" panose="02010600030101010101" pitchFamily="2" typeface="宋体"/>
                        </a:defRPr>
                      </a:lvl1pPr>
                      <a:lvl2pPr>
                        <a:spcBef>
                          <a:spcPct val="20000"/>
                        </a:spcBef>
                        <a:defRPr sz="2000">
                          <a:solidFill>
                            <a:schemeClr val="accent2"/>
                          </a:solidFill>
                          <a:latin charset="0" panose="020b0604030504040204" pitchFamily="34" typeface="Verdana"/>
                          <a:ea charset="-122" panose="02010600030101010101" pitchFamily="2" typeface="宋体"/>
                        </a:defRPr>
                      </a:lvl2pPr>
                      <a:lvl3pPr>
                        <a:spcBef>
                          <a:spcPct val="20000"/>
                        </a:spcBef>
                        <a:buFont charset="0" pitchFamily="2" typeface="Stone Sans"/>
                        <a:defRPr>
                          <a:solidFill>
                            <a:schemeClr val="accent2"/>
                          </a:solidFill>
                          <a:latin charset="0" panose="020b0604030504040204" pitchFamily="34" typeface="Verdana"/>
                          <a:ea charset="-122" panose="02010600030101010101" pitchFamily="2" typeface="宋体"/>
                        </a:defRPr>
                      </a:lvl3pPr>
                      <a:lvl4pPr>
                        <a:spcBef>
                          <a:spcPct val="20000"/>
                        </a:spcBef>
                        <a:defRPr>
                          <a:solidFill>
                            <a:schemeClr val="tx1"/>
                          </a:solidFill>
                          <a:latin charset="0" panose="020b0604030504040204" pitchFamily="34" typeface="Verdana"/>
                          <a:ea charset="-122" panose="02010600030101010101" pitchFamily="2" typeface="宋体"/>
                        </a:defRPr>
                      </a:lvl4pPr>
                      <a:lvl5pPr>
                        <a:spcBef>
                          <a:spcPct val="20000"/>
                        </a:spcBef>
                        <a:defRPr>
                          <a:solidFill>
                            <a:schemeClr val="tx1"/>
                          </a:solidFill>
                          <a:latin charset="0" panose="020b0604030504040204" pitchFamily="34" typeface="Verdana"/>
                          <a:ea charset="-122" panose="02010600030101010101" pitchFamily="2" typeface="宋体"/>
                        </a:defRPr>
                      </a:lvl5pPr>
                      <a:lvl6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6pPr>
                      <a:lvl7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7pPr>
                      <a:lvl8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8pPr>
                      <a:lvl9pPr fontAlgn="base">
                        <a:spcBef>
                          <a:spcPct val="20000"/>
                        </a:spcBef>
                        <a:spcAft>
                          <a:spcPct val="0"/>
                        </a:spcAft>
                        <a:defRPr>
                          <a:solidFill>
                            <a:schemeClr val="tx1"/>
                          </a:solidFill>
                          <a:latin charset="0" panose="020b0604030504040204" pitchFamily="34" typeface="Verdana"/>
                          <a:ea charset="-122" panose="02010600030101010101" pitchFamily="2" typeface="宋体"/>
                        </a:defRPr>
                      </a:lvl9pPr>
                    </a:lstStyle>
                    <a:p>
                      <a:pPr algn="r" defTabSz="914400" eaLnBrk="1" fontAlgn="b" hangingPunct="1"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400" u="none">
                        <a:ln>
                          <a:noFill/>
                        </a:ln>
                        <a:solidFill>
                          <a:schemeClr val="tx1">
                            <a:lumMod val="85000"/>
                            <a:lumOff val="15000"/>
                          </a:schemeClr>
                        </a:solidFill>
                        <a:effectLst/>
                        <a:latin charset="-122" panose="020b0500000000000000" pitchFamily="34" typeface="思源黑体"/>
                        <a:ea charset="-122" panose="020b0400000000000000" pitchFamily="34" typeface="思源黑体"/>
                      </a:endParaRPr>
                    </a:p>
                  </a:txBody>
                  <a:tcPr anchor="b" horzOverflow="overflow" marB="46800" marL="90000" marR="90000" marT="468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solidFill>
                      <a:srgbClr val="FFFFFF"/>
                    </a:solidFill>
                  </a:tcPr>
                </a:tc>
                <a:extLst>
                  <a:ext uri="{0D108BD9-81ED-4DB2-BD59-A6C34878D82A}">
                    <a16:rowId xmlns:a16="http://schemas.microsoft.com/office/drawing/2014/main" val="1760408362"/>
                  </a:ext>
                </a:extLst>
              </a:tr>
            </a:tbl>
          </a:graphicData>
        </a:graphic>
      </p:graphicFrame>
      <p:sp>
        <p:nvSpPr>
          <p:cNvPr id="2" name="矩形 1"/>
          <p:cNvSpPr/>
          <p:nvPr/>
        </p:nvSpPr>
        <p:spPr>
          <a:xfrm>
            <a:off x="1439054"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2" marL="0">
              <a:spcAft>
                <a:spcPct val="0"/>
              </a:spcAft>
              <a:buNone/>
            </a:pPr>
            <a:r>
              <a:rPr altLang="en-US" lang="zh-CN" sz="1400">
                <a:solidFill>
                  <a:schemeClr val="bg1"/>
                </a:solidFill>
                <a:latin charset="-122" panose="020b0500000000000000" pitchFamily="34" typeface="思源黑体"/>
                <a:ea charset="-122" panose="020b0500000000000000" pitchFamily="34" typeface="思源黑体"/>
              </a:rPr>
              <a:t>投资测算及进度安排</a:t>
            </a:r>
          </a:p>
        </p:txBody>
      </p:sp>
      <p:sp>
        <p:nvSpPr>
          <p:cNvPr id="16" name="矩形 15"/>
          <p:cNvSpPr/>
          <p:nvPr/>
        </p:nvSpPr>
        <p:spPr>
          <a:xfrm>
            <a:off x="3805000"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2" marL="0">
              <a:spcAft>
                <a:spcPct val="0"/>
              </a:spcAft>
              <a:buNone/>
            </a:pPr>
            <a:r>
              <a:rPr altLang="en-US" lang="zh-CN" sz="1400">
                <a:solidFill>
                  <a:schemeClr val="bg1"/>
                </a:solidFill>
                <a:latin charset="-122" panose="020b0500000000000000" pitchFamily="34" typeface="思源黑体"/>
                <a:ea charset="-122" panose="020b0500000000000000" pitchFamily="34" typeface="思源黑体"/>
              </a:rPr>
              <a:t>基础参数表</a:t>
            </a:r>
          </a:p>
        </p:txBody>
      </p:sp>
      <p:sp>
        <p:nvSpPr>
          <p:cNvPr id="17" name="矩形 16"/>
          <p:cNvSpPr/>
          <p:nvPr/>
        </p:nvSpPr>
        <p:spPr>
          <a:xfrm>
            <a:off x="6170946"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2" marL="0">
              <a:spcAft>
                <a:spcPct val="0"/>
              </a:spcAft>
              <a:buNone/>
            </a:pPr>
            <a:r>
              <a:rPr altLang="en-US" lang="zh-CN" sz="1400">
                <a:solidFill>
                  <a:schemeClr val="bg1"/>
                </a:solidFill>
                <a:latin charset="-122" panose="020b0500000000000000" pitchFamily="34" typeface="思源黑体"/>
                <a:ea charset="-122" panose="020b0500000000000000" pitchFamily="34" typeface="思源黑体"/>
              </a:rPr>
              <a:t>不可量化收益描述</a:t>
            </a:r>
          </a:p>
        </p:txBody>
      </p:sp>
      <p:sp>
        <p:nvSpPr>
          <p:cNvPr id="18" name="矩形 17"/>
          <p:cNvSpPr/>
          <p:nvPr/>
        </p:nvSpPr>
        <p:spPr>
          <a:xfrm>
            <a:off x="8536893"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2" marL="0">
              <a:spcAft>
                <a:spcPct val="0"/>
              </a:spcAft>
              <a:buNone/>
            </a:pPr>
            <a:r>
              <a:rPr altLang="en-US" lang="zh-CN" sz="1400">
                <a:solidFill>
                  <a:schemeClr val="bg1"/>
                </a:solidFill>
                <a:latin charset="-122" panose="020b0500000000000000" pitchFamily="34" typeface="思源黑体"/>
                <a:ea charset="-122" panose="020b0500000000000000" pitchFamily="34" typeface="思源黑体"/>
              </a:rPr>
              <a:t>风险评估</a:t>
            </a:r>
          </a:p>
        </p:txBody>
      </p:sp>
      <p:grpSp>
        <p:nvGrpSpPr>
          <p:cNvPr id="11" name="组合 10"/>
          <p:cNvGrpSpPr/>
          <p:nvPr/>
        </p:nvGrpSpPr>
        <p:grpSpPr>
          <a:xfrm>
            <a:off x="834468" y="324501"/>
            <a:ext cx="4798389" cy="579805"/>
            <a:chOff x="834468" y="324501"/>
            <a:chExt cx="4798389" cy="579805"/>
          </a:xfrm>
        </p:grpSpPr>
        <p:sp>
          <p:nvSpPr>
            <p:cNvPr id="12" name="文本框 11">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投资与预评估</a:t>
              </a:r>
            </a:p>
          </p:txBody>
        </p:sp>
        <p:sp>
          <p:nvSpPr>
            <p:cNvPr id="13" name="文本框 12">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712337581"/>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1+#ppt_w/2"/>
                                          </p:val>
                                        </p:tav>
                                        <p:tav tm="100000">
                                          <p:val>
                                            <p:strVal val="#ppt_x"/>
                                          </p:val>
                                        </p:tav>
                                      </p:tavLst>
                                    </p:anim>
                                    <p:anim calcmode="lin" valueType="num">
                                      <p:cBhvr additive="base">
                                        <p:cTn dur="500" fill="hold" id="16"/>
                                        <p:tgtEl>
                                          <p:spTgt spid="1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1+#ppt_w/2"/>
                                          </p:val>
                                        </p:tav>
                                        <p:tav tm="100000">
                                          <p:val>
                                            <p:strVal val="#ppt_x"/>
                                          </p:val>
                                        </p:tav>
                                      </p:tavLst>
                                    </p:anim>
                                    <p:anim calcmode="lin" valueType="num">
                                      <p:cBhvr additive="base">
                                        <p:cTn dur="500" fill="hold" id="20"/>
                                        <p:tgtEl>
                                          <p:spTgt spid="1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2" presetSubtype="8">
                                  <p:stCondLst>
                                    <p:cond delay="0"/>
                                  </p:stCondLst>
                                  <p:childTnLst>
                                    <p:set>
                                      <p:cBhvr>
                                        <p:cTn dur="1" fill="hold" id="23">
                                          <p:stCondLst>
                                            <p:cond delay="0"/>
                                          </p:stCondLst>
                                        </p:cTn>
                                        <p:tgtEl>
                                          <p:spTgt spid="121865"/>
                                        </p:tgtEl>
                                        <p:attrNameLst>
                                          <p:attrName>style.visibility</p:attrName>
                                        </p:attrNameLst>
                                      </p:cBhvr>
                                      <p:to>
                                        <p:strVal val="visible"/>
                                      </p:to>
                                    </p:set>
                                    <p:animEffect filter="wipe(left)" transition="in">
                                      <p:cBhvr>
                                        <p:cTn dur="500" id="24"/>
                                        <p:tgtEl>
                                          <p:spTgt spid="121865"/>
                                        </p:tgtEl>
                                      </p:cBhvr>
                                    </p:animEffect>
                                  </p:childTnLst>
                                </p:cTn>
                              </p:par>
                            </p:childTnLst>
                          </p:cTn>
                        </p:par>
                        <p:par>
                          <p:cTn fill="hold" id="25" nodeType="afterGroup">
                            <p:stCondLst>
                              <p:cond delay="1000"/>
                            </p:stCondLst>
                            <p:childTnLst>
                              <p:par>
                                <p:cTn fill="hold" grpId="0" id="26" nodeType="afterEffect" presetClass="entr" presetID="42" presetSubtype="0">
                                  <p:stCondLst>
                                    <p:cond delay="0"/>
                                  </p:stCondLst>
                                  <p:childTnLst>
                                    <p:set>
                                      <p:cBhvr>
                                        <p:cTn dur="1" fill="hold" id="27">
                                          <p:stCondLst>
                                            <p:cond delay="0"/>
                                          </p:stCondLst>
                                        </p:cTn>
                                        <p:tgtEl>
                                          <p:spTgt spid="121869"/>
                                        </p:tgtEl>
                                        <p:attrNameLst>
                                          <p:attrName>style.visibility</p:attrName>
                                        </p:attrNameLst>
                                      </p:cBhvr>
                                      <p:to>
                                        <p:strVal val="visible"/>
                                      </p:to>
                                    </p:set>
                                    <p:animEffect filter="fade" transition="in">
                                      <p:cBhvr>
                                        <p:cTn dur="1000" id="28"/>
                                        <p:tgtEl>
                                          <p:spTgt spid="121869"/>
                                        </p:tgtEl>
                                      </p:cBhvr>
                                    </p:animEffect>
                                    <p:anim calcmode="lin" valueType="num">
                                      <p:cBhvr>
                                        <p:cTn dur="1000" fill="hold" id="29"/>
                                        <p:tgtEl>
                                          <p:spTgt spid="121869"/>
                                        </p:tgtEl>
                                        <p:attrNameLst>
                                          <p:attrName>ppt_x</p:attrName>
                                        </p:attrNameLst>
                                      </p:cBhvr>
                                      <p:tavLst>
                                        <p:tav tm="0">
                                          <p:val>
                                            <p:strVal val="#ppt_x"/>
                                          </p:val>
                                        </p:tav>
                                        <p:tav tm="100000">
                                          <p:val>
                                            <p:strVal val="#ppt_x"/>
                                          </p:val>
                                        </p:tav>
                                      </p:tavLst>
                                    </p:anim>
                                    <p:anim calcmode="lin" valueType="num">
                                      <p:cBhvr>
                                        <p:cTn dur="1000" fill="hold" id="30"/>
                                        <p:tgtEl>
                                          <p:spTgt spid="12186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121890"/>
                                        </p:tgtEl>
                                        <p:attrNameLst>
                                          <p:attrName>style.visibility</p:attrName>
                                        </p:attrNameLst>
                                      </p:cBhvr>
                                      <p:to>
                                        <p:strVal val="visible"/>
                                      </p:to>
                                    </p:set>
                                    <p:anim calcmode="lin" valueType="num">
                                      <p:cBhvr>
                                        <p:cTn dur="500" fill="hold" id="34"/>
                                        <p:tgtEl>
                                          <p:spTgt spid="121890"/>
                                        </p:tgtEl>
                                        <p:attrNameLst>
                                          <p:attrName>ppt_w</p:attrName>
                                        </p:attrNameLst>
                                      </p:cBhvr>
                                      <p:tavLst>
                                        <p:tav tm="0">
                                          <p:val>
                                            <p:fltVal val="0"/>
                                          </p:val>
                                        </p:tav>
                                        <p:tav tm="100000">
                                          <p:val>
                                            <p:strVal val="#ppt_w"/>
                                          </p:val>
                                        </p:tav>
                                      </p:tavLst>
                                    </p:anim>
                                    <p:anim calcmode="lin" valueType="num">
                                      <p:cBhvr>
                                        <p:cTn dur="500" fill="hold" id="35"/>
                                        <p:tgtEl>
                                          <p:spTgt spid="121890"/>
                                        </p:tgtEl>
                                        <p:attrNameLst>
                                          <p:attrName>ppt_h</p:attrName>
                                        </p:attrNameLst>
                                      </p:cBhvr>
                                      <p:tavLst>
                                        <p:tav tm="0">
                                          <p:val>
                                            <p:fltVal val="0"/>
                                          </p:val>
                                        </p:tav>
                                        <p:tav tm="100000">
                                          <p:val>
                                            <p:strVal val="#ppt_h"/>
                                          </p:val>
                                        </p:tav>
                                      </p:tavLst>
                                    </p:anim>
                                    <p:animEffect filter="fade" transition="in">
                                      <p:cBhvr>
                                        <p:cTn dur="500" id="36"/>
                                        <p:tgtEl>
                                          <p:spTgt spid="1218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865"/>
      <p:bldP grpId="0" spid="121869"/>
      <p:bldP grpId="0" spid="2"/>
      <p:bldP grpId="0" spid="16"/>
      <p:bldP grpId="0" spid="17"/>
      <p:bldP grpId="0" spid="1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7" name="Subtitle 2">
            <a:extLst>
              <a:ext uri="{FF2B5EF4-FFF2-40B4-BE49-F238E27FC236}">
                <a16:creationId xmlns:a16="http://schemas.microsoft.com/office/drawing/2014/main" id="{FFD5767A-F036-4FF3-BE99-EDFA0B420F7A}"/>
              </a:ext>
            </a:extLst>
          </p:cNvPr>
          <p:cNvSpPr txBox="1"/>
          <p:nvPr/>
        </p:nvSpPr>
        <p:spPr>
          <a:xfrm>
            <a:off x="6656721" y="5113437"/>
            <a:ext cx="4758000" cy="328202"/>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spcBef>
                <a:spcPct val="0"/>
              </a:spcBef>
            </a:pPr>
            <a:r>
              <a:rPr altLang="en-US" lang="zh-CN" sz="1200">
                <a:solidFill>
                  <a:prstClr val="black">
                    <a:lumMod val="65000"/>
                    <a:lumOff val="35000"/>
                  </a:prstClr>
                </a:solidFill>
                <a:latin charset="-122" panose="02010601030101010101" pitchFamily="2" typeface="方正黑体简体"/>
                <a:ea charset="-122" panose="02010601030101010101" pitchFamily="2" typeface="方正黑体简体"/>
                <a:cs typeface="+mn-ea"/>
                <a:sym typeface="+mn-lt"/>
              </a:rPr>
              <a:t>些学生可能出于个人隐私等各种原因，对我们工作有所顾虑。</a:t>
            </a:r>
          </a:p>
        </p:txBody>
      </p:sp>
      <p:sp>
        <p:nvSpPr>
          <p:cNvPr id="138" name="TextBox 8">
            <a:extLst>
              <a:ext uri="{FF2B5EF4-FFF2-40B4-BE49-F238E27FC236}">
                <a16:creationId xmlns:a16="http://schemas.microsoft.com/office/drawing/2014/main" id="{D0579FE2-3071-4B21-BC19-136CCD180BDC}"/>
              </a:ext>
            </a:extLst>
          </p:cNvPr>
          <p:cNvSpPr txBox="1"/>
          <p:nvPr/>
        </p:nvSpPr>
        <p:spPr>
          <a:xfrm>
            <a:off x="6679503" y="4797076"/>
            <a:ext cx="1198880" cy="384048"/>
          </a:xfrm>
          <a:prstGeom prst="rect">
            <a:avLst/>
          </a:prstGeom>
          <a:noFill/>
        </p:spPr>
        <p:txBody>
          <a:bodyPr anchor="ctr" anchorCtr="0" rtlCol="0" wrap="none">
            <a:spAutoFit/>
          </a:bodyPr>
          <a:lstStyle/>
          <a:p>
            <a:pPr>
              <a:lnSpc>
                <a:spcPct val="120000"/>
              </a:lnSpc>
              <a:defRPr/>
            </a:pPr>
            <a:r>
              <a:rPr altLang="en-US" b="1" kern="0" lang="zh-CN" sz="1600">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rPr>
              <a:t>市场风险三</a:t>
            </a:r>
          </a:p>
        </p:txBody>
      </p:sp>
      <p:sp>
        <p:nvSpPr>
          <p:cNvPr id="141" name="Subtitle 2">
            <a:extLst>
              <a:ext uri="{FF2B5EF4-FFF2-40B4-BE49-F238E27FC236}">
                <a16:creationId xmlns:a16="http://schemas.microsoft.com/office/drawing/2014/main" id="{6913FFA8-2139-4364-AF71-FBD396986EA2}"/>
              </a:ext>
            </a:extLst>
          </p:cNvPr>
          <p:cNvSpPr txBox="1"/>
          <p:nvPr/>
        </p:nvSpPr>
        <p:spPr>
          <a:xfrm>
            <a:off x="6656721" y="2539628"/>
            <a:ext cx="4983346" cy="767114"/>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spcBef>
                <a:spcPct val="0"/>
              </a:spcBef>
            </a:pPr>
            <a:r>
              <a:rPr altLang="en-US" lang="zh-CN" sz="1200">
                <a:solidFill>
                  <a:prstClr val="black">
                    <a:lumMod val="65000"/>
                    <a:lumOff val="35000"/>
                  </a:prstClr>
                </a:solidFill>
                <a:latin charset="-122" panose="02010601030101010101" pitchFamily="2" typeface="方正黑体简体"/>
                <a:ea charset="-122" panose="02010601030101010101" pitchFamily="2" typeface="方正黑体简体"/>
                <a:cs typeface="+mn-ea"/>
                <a:sym typeface="+mn-lt"/>
              </a:rPr>
              <a:t>由于我店属于刚创业起步阶段，我们的服务和理念让广大客户认同需要一定时间，很多潜在竞争者也许得到启发，进驻校园，利用资本优势进行不正当竞争，引起我们服务价格的波动，进而影响我们的收益；</a:t>
            </a:r>
          </a:p>
        </p:txBody>
      </p:sp>
      <p:sp>
        <p:nvSpPr>
          <p:cNvPr id="142" name="TextBox 15">
            <a:extLst>
              <a:ext uri="{FF2B5EF4-FFF2-40B4-BE49-F238E27FC236}">
                <a16:creationId xmlns:a16="http://schemas.microsoft.com/office/drawing/2014/main" id="{E052EACD-9ADD-467C-9B46-934F33D01DC8}"/>
              </a:ext>
            </a:extLst>
          </p:cNvPr>
          <p:cNvSpPr txBox="1"/>
          <p:nvPr/>
        </p:nvSpPr>
        <p:spPr>
          <a:xfrm>
            <a:off x="6679503" y="2223267"/>
            <a:ext cx="1198880" cy="384048"/>
          </a:xfrm>
          <a:prstGeom prst="rect">
            <a:avLst/>
          </a:prstGeom>
          <a:noFill/>
        </p:spPr>
        <p:txBody>
          <a:bodyPr anchor="ctr" anchorCtr="0" rtlCol="0" wrap="none">
            <a:spAutoFit/>
          </a:bodyPr>
          <a:lstStyle/>
          <a:p>
            <a:pPr>
              <a:lnSpc>
                <a:spcPct val="120000"/>
              </a:lnSpc>
              <a:defRPr/>
            </a:pPr>
            <a:r>
              <a:rPr altLang="en-US" b="1" kern="0" lang="zh-CN" sz="1600">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rPr>
              <a:t>市场风险一</a:t>
            </a:r>
          </a:p>
        </p:txBody>
      </p:sp>
      <p:grpSp>
        <p:nvGrpSpPr>
          <p:cNvPr id="143" name="组合 142">
            <a:extLst>
              <a:ext uri="{FF2B5EF4-FFF2-40B4-BE49-F238E27FC236}">
                <a16:creationId xmlns:a16="http://schemas.microsoft.com/office/drawing/2014/main" id="{37328605-B966-4435-A4CC-148DB62ED223}"/>
              </a:ext>
            </a:extLst>
          </p:cNvPr>
          <p:cNvGrpSpPr/>
          <p:nvPr/>
        </p:nvGrpSpPr>
        <p:grpSpPr>
          <a:xfrm>
            <a:off x="6028735" y="2274862"/>
            <a:ext cx="561144" cy="561144"/>
            <a:chOff x="5966950" y="1837129"/>
            <a:chExt cx="561144" cy="561144"/>
          </a:xfrm>
          <a:effectLst>
            <a:outerShdw algn="tl" blurRad="190500" dir="2700000" dist="63500" rotWithShape="0">
              <a:prstClr val="black">
                <a:alpha val="30000"/>
              </a:prstClr>
            </a:outerShdw>
          </a:effectLst>
        </p:grpSpPr>
        <p:sp>
          <p:nvSpPr>
            <p:cNvPr id="144" name="Oval 16">
              <a:extLst>
                <a:ext uri="{FF2B5EF4-FFF2-40B4-BE49-F238E27FC236}">
                  <a16:creationId xmlns:a16="http://schemas.microsoft.com/office/drawing/2014/main" id="{609B08BD-0E8C-44CF-85A7-1890B5C2C765}"/>
                </a:ext>
              </a:extLst>
            </p:cNvPr>
            <p:cNvSpPr/>
            <p:nvPr/>
          </p:nvSpPr>
          <p:spPr>
            <a:xfrm>
              <a:off x="5966950" y="1837129"/>
              <a:ext cx="561144" cy="561144"/>
            </a:xfrm>
            <a:prstGeom prst="ellipse">
              <a:avLst/>
            </a:prstGeom>
            <a:solidFill>
              <a:schemeClr val="tx1">
                <a:lumMod val="95000"/>
                <a:lumOff val="5000"/>
              </a:schemeClr>
            </a:solidFill>
            <a:ln algn="ctr" cap="flat" cmpd="sng" w="12700">
              <a:noFill/>
              <a:prstDash val="solid"/>
              <a:miter lim="800000"/>
            </a:ln>
            <a:effectLst>
              <a:outerShdw blurRad="50800" dir="16200000" dist="38100" rotWithShape="0">
                <a:prstClr val="black">
                  <a:alpha val="7000"/>
                </a:prstClr>
              </a:outerShdw>
            </a:effectLst>
          </p:spPr>
          <p:txBody>
            <a:bodyPr anchor="ctr" rtlCol="0"/>
            <a:lstStyle/>
            <a:p>
              <a:pPr algn="ctr">
                <a:lnSpc>
                  <a:spcPct val="120000"/>
                </a:lnSpc>
                <a:defRPr/>
              </a:pPr>
              <a:endParaRPr kern="0" lang="en-US">
                <a:solidFill>
                  <a:prstClr val="white"/>
                </a:solidFill>
                <a:latin charset="-122" panose="02010601030101010101" pitchFamily="2" typeface="方正黑体简体"/>
                <a:ea charset="-122" panose="02010601030101010101" pitchFamily="2" typeface="方正黑体简体"/>
                <a:sym typeface="+mn-lt"/>
              </a:endParaRPr>
            </a:p>
          </p:txBody>
        </p:sp>
        <p:sp>
          <p:nvSpPr>
            <p:cNvPr id="145" name="Shape 2579">
              <a:extLst>
                <a:ext uri="{FF2B5EF4-FFF2-40B4-BE49-F238E27FC236}">
                  <a16:creationId xmlns:a16="http://schemas.microsoft.com/office/drawing/2014/main" id="{2D9F68A3-105A-4A65-AA8C-4FEC356E0B02}"/>
                </a:ext>
              </a:extLst>
            </p:cNvPr>
            <p:cNvSpPr/>
            <p:nvPr/>
          </p:nvSpPr>
          <p:spPr>
            <a:xfrm>
              <a:off x="6116984" y="1966592"/>
              <a:ext cx="279328" cy="279328"/>
            </a:xfrm>
            <a:custGeom>
              <a:cxnLst>
                <a:cxn ang="0">
                  <a:pos x="wd2" y="hd2"/>
                </a:cxn>
                <a:cxn ang="5400000">
                  <a:pos x="wd2" y="hd2"/>
                </a:cxn>
                <a:cxn ang="10800000">
                  <a:pos x="wd2" y="hd2"/>
                </a:cxn>
                <a:cxn ang="16200000">
                  <a:pos x="wd2" y="hd2"/>
                </a:cxn>
              </a:cxnLst>
              <a:rect b="b" l="0" r="r" t="0"/>
              <a:pathLst>
                <a:path extrusionOk="0" h="21600" w="2160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ysClr lastClr="FFFFFF" val="window"/>
            </a:solidFill>
            <a:ln w="12700">
              <a:miter lim="400000"/>
            </a:ln>
          </p:spPr>
          <p:txBody>
            <a:bodyPr anchor="ctr" bIns="19045" lIns="19045" rIns="19045" tIns="19045"/>
            <a:lstStyle/>
            <a:p>
              <a:pPr defTabSz="228532">
                <a:lnSpc>
                  <a:spcPct val="120000"/>
                </a:lnSpc>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0" sz="1500">
                <a:solidFill>
                  <a:srgbClr val="FFFFFF"/>
                </a:solidFill>
                <a:effectLst>
                  <a:outerShdw blurRad="38100" dir="5400000" dist="12700" rotWithShape="0">
                    <a:srgbClr val="000000">
                      <a:alpha val="50000"/>
                    </a:srgbClr>
                  </a:outerShdw>
                </a:effectLst>
                <a:latin typeface="Gill Sans"/>
                <a:ea typeface="Gill Sans"/>
                <a:sym typeface="+mn-lt"/>
              </a:endParaRPr>
            </a:p>
          </p:txBody>
        </p:sp>
      </p:grpSp>
      <p:grpSp>
        <p:nvGrpSpPr>
          <p:cNvPr id="149" name="组合 148">
            <a:extLst>
              <a:ext uri="{FF2B5EF4-FFF2-40B4-BE49-F238E27FC236}">
                <a16:creationId xmlns:a16="http://schemas.microsoft.com/office/drawing/2014/main" id="{D1ED8391-625E-43F4-8EB1-2428297489D6}"/>
              </a:ext>
            </a:extLst>
          </p:cNvPr>
          <p:cNvGrpSpPr/>
          <p:nvPr/>
        </p:nvGrpSpPr>
        <p:grpSpPr>
          <a:xfrm>
            <a:off x="6028735" y="4848671"/>
            <a:ext cx="561144" cy="561144"/>
            <a:chOff x="5966950" y="4410938"/>
            <a:chExt cx="561144" cy="561144"/>
          </a:xfrm>
          <a:effectLst>
            <a:outerShdw algn="tl" blurRad="190500" dir="2700000" dist="63500" rotWithShape="0">
              <a:prstClr val="black">
                <a:alpha val="30000"/>
              </a:prstClr>
            </a:outerShdw>
          </a:effectLst>
        </p:grpSpPr>
        <p:sp>
          <p:nvSpPr>
            <p:cNvPr id="150" name="Oval 9">
              <a:extLst>
                <a:ext uri="{FF2B5EF4-FFF2-40B4-BE49-F238E27FC236}">
                  <a16:creationId xmlns:a16="http://schemas.microsoft.com/office/drawing/2014/main" id="{75FC0D25-B1B5-43DE-82AC-A6E0B107800A}"/>
                </a:ext>
              </a:extLst>
            </p:cNvPr>
            <p:cNvSpPr/>
            <p:nvPr/>
          </p:nvSpPr>
          <p:spPr>
            <a:xfrm>
              <a:off x="5966950" y="4410938"/>
              <a:ext cx="561144" cy="561144"/>
            </a:xfrm>
            <a:prstGeom prst="ellipse">
              <a:avLst/>
            </a:prstGeom>
            <a:solidFill>
              <a:schemeClr val="tx1">
                <a:lumMod val="95000"/>
                <a:lumOff val="5000"/>
              </a:schemeClr>
            </a:solidFill>
            <a:ln algn="ctr" cap="flat" cmpd="sng" w="12700">
              <a:noFill/>
              <a:prstDash val="solid"/>
              <a:miter lim="800000"/>
            </a:ln>
            <a:effectLst/>
          </p:spPr>
          <p:txBody>
            <a:bodyPr anchor="ctr" rtlCol="0"/>
            <a:lstStyle/>
            <a:p>
              <a:pPr algn="ctr" defTabSz="914217">
                <a:lnSpc>
                  <a:spcPct val="120000"/>
                </a:lnSpc>
                <a:defRPr/>
              </a:pPr>
              <a:endParaRPr kern="0" lang="en-US">
                <a:solidFill>
                  <a:srgbClr val="FFFFFF"/>
                </a:solidFill>
                <a:latin charset="-122" panose="02010601030101010101" pitchFamily="2" typeface="方正黑体简体"/>
                <a:ea charset="-122" panose="02010601030101010101" pitchFamily="2" typeface="方正黑体简体"/>
                <a:sym typeface="+mn-lt"/>
              </a:endParaRPr>
            </a:p>
          </p:txBody>
        </p:sp>
        <p:sp>
          <p:nvSpPr>
            <p:cNvPr id="151" name="Shape 2633">
              <a:extLst>
                <a:ext uri="{FF2B5EF4-FFF2-40B4-BE49-F238E27FC236}">
                  <a16:creationId xmlns:a16="http://schemas.microsoft.com/office/drawing/2014/main" id="{C2291A4B-22DE-4BCA-AB5A-F40243806977}"/>
                </a:ext>
              </a:extLst>
            </p:cNvPr>
            <p:cNvSpPr/>
            <p:nvPr/>
          </p:nvSpPr>
          <p:spPr>
            <a:xfrm>
              <a:off x="6116984" y="4574148"/>
              <a:ext cx="279328" cy="279328"/>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lastClr="FFFFFF" val="window"/>
            </a:solidFill>
            <a:ln w="12700">
              <a:miter lim="400000"/>
            </a:ln>
          </p:spPr>
          <p:txBody>
            <a:bodyPr anchor="ctr" bIns="19045" lIns="19045" rIns="19045" tIns="19045"/>
            <a:lstStyle/>
            <a:p>
              <a:pPr defTabSz="228532">
                <a:lnSpc>
                  <a:spcPct val="120000"/>
                </a:lnSpc>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0" sz="1500">
                <a:solidFill>
                  <a:srgbClr val="FFFFFF"/>
                </a:solidFill>
                <a:effectLst>
                  <a:outerShdw blurRad="38100" dir="5400000" dist="12700" rotWithShape="0">
                    <a:srgbClr val="000000">
                      <a:alpha val="50000"/>
                    </a:srgbClr>
                  </a:outerShdw>
                </a:effectLst>
                <a:latin typeface="Gill Sans"/>
                <a:ea typeface="Gill Sans"/>
                <a:sym typeface="+mn-lt"/>
              </a:endParaRPr>
            </a:p>
          </p:txBody>
        </p:sp>
      </p:grpSp>
      <p:sp>
        <p:nvSpPr>
          <p:cNvPr id="157" name="Subtitle 2">
            <a:extLst>
              <a:ext uri="{FF2B5EF4-FFF2-40B4-BE49-F238E27FC236}">
                <a16:creationId xmlns:a16="http://schemas.microsoft.com/office/drawing/2014/main" id="{FCFAFF83-3E32-4382-8F04-4003D0061B87}"/>
              </a:ext>
            </a:extLst>
          </p:cNvPr>
          <p:cNvSpPr txBox="1"/>
          <p:nvPr/>
        </p:nvSpPr>
        <p:spPr>
          <a:xfrm>
            <a:off x="6656721" y="3822019"/>
            <a:ext cx="4983346" cy="547658"/>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spcBef>
                <a:spcPct val="0"/>
              </a:spcBef>
            </a:pPr>
            <a:r>
              <a:rPr altLang="en-US" lang="zh-CN" sz="1200">
                <a:solidFill>
                  <a:prstClr val="black">
                    <a:lumMod val="65000"/>
                    <a:lumOff val="35000"/>
                  </a:prstClr>
                </a:solidFill>
                <a:latin charset="-122" panose="02010601030101010101" pitchFamily="2" typeface="方正黑体简体"/>
                <a:ea charset="-122" panose="02010601030101010101" pitchFamily="2" typeface="方正黑体简体"/>
                <a:cs typeface="+mn-ea"/>
                <a:sym typeface="+mn-lt"/>
              </a:rPr>
              <a:t>现有的校园洗衣房和外面的干洗店等有意推出更低价格或者效仿我们的经营方式，从而引起我们办不起特色。</a:t>
            </a:r>
          </a:p>
        </p:txBody>
      </p:sp>
      <p:sp>
        <p:nvSpPr>
          <p:cNvPr id="158" name="TextBox 26">
            <a:extLst>
              <a:ext uri="{FF2B5EF4-FFF2-40B4-BE49-F238E27FC236}">
                <a16:creationId xmlns:a16="http://schemas.microsoft.com/office/drawing/2014/main" id="{02402661-F842-471C-9D3D-3CC306CB9B18}"/>
              </a:ext>
            </a:extLst>
          </p:cNvPr>
          <p:cNvSpPr txBox="1"/>
          <p:nvPr/>
        </p:nvSpPr>
        <p:spPr>
          <a:xfrm>
            <a:off x="6679503" y="3505658"/>
            <a:ext cx="1198880" cy="384048"/>
          </a:xfrm>
          <a:prstGeom prst="rect">
            <a:avLst/>
          </a:prstGeom>
          <a:noFill/>
        </p:spPr>
        <p:txBody>
          <a:bodyPr anchor="ctr" anchorCtr="0" rtlCol="0" wrap="none">
            <a:spAutoFit/>
          </a:bodyPr>
          <a:lstStyle/>
          <a:p>
            <a:pPr>
              <a:lnSpc>
                <a:spcPct val="120000"/>
              </a:lnSpc>
              <a:defRPr/>
            </a:pPr>
            <a:r>
              <a:rPr altLang="en-US" b="1" kern="0" lang="zh-CN" sz="1600">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rPr>
              <a:t>市场风险二</a:t>
            </a:r>
          </a:p>
        </p:txBody>
      </p:sp>
      <p:grpSp>
        <p:nvGrpSpPr>
          <p:cNvPr id="159" name="组合 158">
            <a:extLst>
              <a:ext uri="{FF2B5EF4-FFF2-40B4-BE49-F238E27FC236}">
                <a16:creationId xmlns:a16="http://schemas.microsoft.com/office/drawing/2014/main" id="{68310BE3-BED7-42B9-84E6-35058900CEA4}"/>
              </a:ext>
            </a:extLst>
          </p:cNvPr>
          <p:cNvGrpSpPr/>
          <p:nvPr/>
        </p:nvGrpSpPr>
        <p:grpSpPr>
          <a:xfrm>
            <a:off x="6028735" y="3557253"/>
            <a:ext cx="561144" cy="561144"/>
            <a:chOff x="5966950" y="3119520"/>
            <a:chExt cx="561144" cy="561144"/>
          </a:xfrm>
          <a:effectLst>
            <a:outerShdw algn="tl" blurRad="190500" dir="2700000" dist="63500" rotWithShape="0">
              <a:prstClr val="black">
                <a:alpha val="30000"/>
              </a:prstClr>
            </a:outerShdw>
          </a:effectLst>
        </p:grpSpPr>
        <p:sp>
          <p:nvSpPr>
            <p:cNvPr id="160" name="Oval 27">
              <a:extLst>
                <a:ext uri="{FF2B5EF4-FFF2-40B4-BE49-F238E27FC236}">
                  <a16:creationId xmlns:a16="http://schemas.microsoft.com/office/drawing/2014/main" id="{43CDDDA6-5811-4D97-99F0-F37C7B42DC31}"/>
                </a:ext>
              </a:extLst>
            </p:cNvPr>
            <p:cNvSpPr/>
            <p:nvPr/>
          </p:nvSpPr>
          <p:spPr>
            <a:xfrm>
              <a:off x="5966950" y="3119520"/>
              <a:ext cx="561144" cy="561144"/>
            </a:xfrm>
            <a:prstGeom prst="ellipse">
              <a:avLst/>
            </a:prstGeom>
            <a:solidFill>
              <a:schemeClr val="tx1">
                <a:lumMod val="95000"/>
                <a:lumOff val="5000"/>
              </a:schemeClr>
            </a:solidFill>
            <a:ln algn="ctr" cap="flat" cmpd="sng" w="12700">
              <a:noFill/>
              <a:prstDash val="solid"/>
              <a:miter lim="800000"/>
            </a:ln>
            <a:effectLst>
              <a:outerShdw blurRad="50800" dir="16200000" dist="38100" rotWithShape="0">
                <a:prstClr val="black">
                  <a:alpha val="7000"/>
                </a:prstClr>
              </a:outerShdw>
            </a:effectLst>
          </p:spPr>
          <p:txBody>
            <a:bodyPr anchor="ctr" rtlCol="0"/>
            <a:lstStyle/>
            <a:p>
              <a:pPr algn="ctr">
                <a:lnSpc>
                  <a:spcPct val="120000"/>
                </a:lnSpc>
                <a:defRPr/>
              </a:pPr>
              <a:endParaRPr kern="0" lang="en-US">
                <a:solidFill>
                  <a:prstClr val="white"/>
                </a:solidFill>
                <a:latin charset="-122" panose="02010601030101010101" pitchFamily="2" typeface="方正黑体简体"/>
                <a:ea charset="-122" panose="02010601030101010101" pitchFamily="2" typeface="方正黑体简体"/>
                <a:sym typeface="+mn-lt"/>
              </a:endParaRPr>
            </a:p>
          </p:txBody>
        </p:sp>
        <p:sp>
          <p:nvSpPr>
            <p:cNvPr id="161" name="Shape 2633">
              <a:extLst>
                <a:ext uri="{FF2B5EF4-FFF2-40B4-BE49-F238E27FC236}">
                  <a16:creationId xmlns:a16="http://schemas.microsoft.com/office/drawing/2014/main" id="{1F025BD6-C357-4CB9-A8F3-7E39B0405A48}"/>
                </a:ext>
              </a:extLst>
            </p:cNvPr>
            <p:cNvSpPr/>
            <p:nvPr/>
          </p:nvSpPr>
          <p:spPr>
            <a:xfrm>
              <a:off x="6116984" y="3282730"/>
              <a:ext cx="279328" cy="279328"/>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lastClr="FFFFFF" val="window"/>
            </a:solidFill>
            <a:ln w="12700">
              <a:miter lim="400000"/>
            </a:ln>
          </p:spPr>
          <p:txBody>
            <a:bodyPr anchor="ctr" bIns="19045" lIns="19045" rIns="19045" tIns="19045"/>
            <a:lstStyle/>
            <a:p>
              <a:pPr defTabSz="228532">
                <a:lnSpc>
                  <a:spcPct val="120000"/>
                </a:lnSpc>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0" sz="1500">
                <a:solidFill>
                  <a:srgbClr val="FFFFFF"/>
                </a:solidFill>
                <a:effectLst>
                  <a:outerShdw blurRad="38100" dir="5400000" dist="12700" rotWithShape="0">
                    <a:srgbClr val="000000">
                      <a:alpha val="50000"/>
                    </a:srgbClr>
                  </a:outerShdw>
                </a:effectLst>
                <a:latin typeface="Gill Sans"/>
                <a:ea typeface="Gill Sans"/>
                <a:sym typeface="+mn-lt"/>
              </a:endParaRPr>
            </a:p>
          </p:txBody>
        </p:sp>
      </p:grpSp>
      <p:graphicFrame>
        <p:nvGraphicFramePr>
          <p:cNvPr id="165" name="Chart 30">
            <a:extLst>
              <a:ext uri="{FF2B5EF4-FFF2-40B4-BE49-F238E27FC236}">
                <a16:creationId xmlns:a16="http://schemas.microsoft.com/office/drawing/2014/main" id="{40205C60-00CB-4523-81A2-6328666F4904}"/>
              </a:ext>
            </a:extLst>
          </p:cNvPr>
          <p:cNvGraphicFramePr/>
          <p:nvPr>
            <p:extLst>
              <p:ext uri="{D42A27DB-BD31-4B8C-83A1-F6EECF244321}">
                <p14:modId val="3178631833"/>
              </p:ext>
            </p:extLst>
          </p:nvPr>
        </p:nvGraphicFramePr>
        <p:xfrm>
          <a:off x="881961" y="2015579"/>
          <a:ext cx="4864915" cy="3497519"/>
        </p:xfrm>
        <a:graphic>
          <a:graphicData uri="http://schemas.openxmlformats.org/drawingml/2006/chart">
            <c:chart xmlns:c="http://schemas.openxmlformats.org/drawingml/2006/chart" r:id="rId3"/>
          </a:graphicData>
        </a:graphic>
      </p:graphicFrame>
      <p:grpSp>
        <p:nvGrpSpPr>
          <p:cNvPr id="19" name="组合 18"/>
          <p:cNvGrpSpPr/>
          <p:nvPr/>
        </p:nvGrpSpPr>
        <p:grpSpPr>
          <a:xfrm>
            <a:off x="834468" y="324501"/>
            <a:ext cx="4798389" cy="579805"/>
            <a:chOff x="834468" y="324501"/>
            <a:chExt cx="4798389" cy="579805"/>
          </a:xfrm>
        </p:grpSpPr>
        <p:sp>
          <p:nvSpPr>
            <p:cNvPr id="20" name="文本框 19">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财务管理</a:t>
              </a:r>
            </a:p>
          </p:txBody>
        </p:sp>
        <p:sp>
          <p:nvSpPr>
            <p:cNvPr id="21" name="文本框 20">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651213683"/>
      </p:ext>
    </p:extLst>
  </p:cSld>
  <p:clrMapOvr>
    <a:masterClrMapping/>
  </p:clrMapOvr>
  <p:transition advClick="0" advTm="11693"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65"/>
                                        </p:tgtEl>
                                        <p:attrNameLst>
                                          <p:attrName>style.visibility</p:attrName>
                                        </p:attrNameLst>
                                      </p:cBhvr>
                                      <p:to>
                                        <p:strVal val="visible"/>
                                      </p:to>
                                    </p:set>
                                    <p:animEffect filter="wipe(down)" transition="in">
                                      <p:cBhvr>
                                        <p:cTn dur="500" id="7"/>
                                        <p:tgtEl>
                                          <p:spTgt spid="16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43"/>
                                        </p:tgtEl>
                                        <p:attrNameLst>
                                          <p:attrName>style.visibility</p:attrName>
                                        </p:attrNameLst>
                                      </p:cBhvr>
                                      <p:to>
                                        <p:strVal val="visible"/>
                                      </p:to>
                                    </p:set>
                                    <p:anim calcmode="lin" valueType="num">
                                      <p:cBhvr>
                                        <p:cTn dur="500" fill="hold" id="11"/>
                                        <p:tgtEl>
                                          <p:spTgt spid="143"/>
                                        </p:tgtEl>
                                        <p:attrNameLst>
                                          <p:attrName>ppt_w</p:attrName>
                                        </p:attrNameLst>
                                      </p:cBhvr>
                                      <p:tavLst>
                                        <p:tav tm="0">
                                          <p:val>
                                            <p:fltVal val="0"/>
                                          </p:val>
                                        </p:tav>
                                        <p:tav tm="100000">
                                          <p:val>
                                            <p:strVal val="#ppt_w"/>
                                          </p:val>
                                        </p:tav>
                                      </p:tavLst>
                                    </p:anim>
                                    <p:anim calcmode="lin" valueType="num">
                                      <p:cBhvr>
                                        <p:cTn dur="500" fill="hold" id="12"/>
                                        <p:tgtEl>
                                          <p:spTgt spid="143"/>
                                        </p:tgtEl>
                                        <p:attrNameLst>
                                          <p:attrName>ppt_h</p:attrName>
                                        </p:attrNameLst>
                                      </p:cBhvr>
                                      <p:tavLst>
                                        <p:tav tm="0">
                                          <p:val>
                                            <p:fltVal val="0"/>
                                          </p:val>
                                        </p:tav>
                                        <p:tav tm="100000">
                                          <p:val>
                                            <p:strVal val="#ppt_h"/>
                                          </p:val>
                                        </p:tav>
                                      </p:tavLst>
                                    </p:anim>
                                    <p:animEffect filter="fade" transition="in">
                                      <p:cBhvr>
                                        <p:cTn dur="500" id="13"/>
                                        <p:tgtEl>
                                          <p:spTgt spid="143"/>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142"/>
                                        </p:tgtEl>
                                        <p:attrNameLst>
                                          <p:attrName>style.visibility</p:attrName>
                                        </p:attrNameLst>
                                      </p:cBhvr>
                                      <p:to>
                                        <p:strVal val="visible"/>
                                      </p:to>
                                    </p:set>
                                    <p:animEffect filter="wipe(up)" transition="in">
                                      <p:cBhvr>
                                        <p:cTn dur="500" id="17"/>
                                        <p:tgtEl>
                                          <p:spTgt spid="142"/>
                                        </p:tgtEl>
                                      </p:cBhvr>
                                    </p:animEffect>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141"/>
                                        </p:tgtEl>
                                        <p:attrNameLst>
                                          <p:attrName>style.visibility</p:attrName>
                                        </p:attrNameLst>
                                      </p:cBhvr>
                                      <p:to>
                                        <p:strVal val="visible"/>
                                      </p:to>
                                    </p:set>
                                    <p:animEffect filter="wipe(up)" transition="in">
                                      <p:cBhvr>
                                        <p:cTn dur="500" id="21"/>
                                        <p:tgtEl>
                                          <p:spTgt spid="141"/>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159"/>
                                        </p:tgtEl>
                                        <p:attrNameLst>
                                          <p:attrName>style.visibility</p:attrName>
                                        </p:attrNameLst>
                                      </p:cBhvr>
                                      <p:to>
                                        <p:strVal val="visible"/>
                                      </p:to>
                                    </p:set>
                                    <p:anim calcmode="lin" valueType="num">
                                      <p:cBhvr>
                                        <p:cTn dur="500" fill="hold" id="25"/>
                                        <p:tgtEl>
                                          <p:spTgt spid="159"/>
                                        </p:tgtEl>
                                        <p:attrNameLst>
                                          <p:attrName>ppt_w</p:attrName>
                                        </p:attrNameLst>
                                      </p:cBhvr>
                                      <p:tavLst>
                                        <p:tav tm="0">
                                          <p:val>
                                            <p:fltVal val="0"/>
                                          </p:val>
                                        </p:tav>
                                        <p:tav tm="100000">
                                          <p:val>
                                            <p:strVal val="#ppt_w"/>
                                          </p:val>
                                        </p:tav>
                                      </p:tavLst>
                                    </p:anim>
                                    <p:anim calcmode="lin" valueType="num">
                                      <p:cBhvr>
                                        <p:cTn dur="500" fill="hold" id="26"/>
                                        <p:tgtEl>
                                          <p:spTgt spid="159"/>
                                        </p:tgtEl>
                                        <p:attrNameLst>
                                          <p:attrName>ppt_h</p:attrName>
                                        </p:attrNameLst>
                                      </p:cBhvr>
                                      <p:tavLst>
                                        <p:tav tm="0">
                                          <p:val>
                                            <p:fltVal val="0"/>
                                          </p:val>
                                        </p:tav>
                                        <p:tav tm="100000">
                                          <p:val>
                                            <p:strVal val="#ppt_h"/>
                                          </p:val>
                                        </p:tav>
                                      </p:tavLst>
                                    </p:anim>
                                    <p:animEffect filter="fade" transition="in">
                                      <p:cBhvr>
                                        <p:cTn dur="500" id="27"/>
                                        <p:tgtEl>
                                          <p:spTgt spid="159"/>
                                        </p:tgtEl>
                                      </p:cBhvr>
                                    </p:animEffect>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158"/>
                                        </p:tgtEl>
                                        <p:attrNameLst>
                                          <p:attrName>style.visibility</p:attrName>
                                        </p:attrNameLst>
                                      </p:cBhvr>
                                      <p:to>
                                        <p:strVal val="visible"/>
                                      </p:to>
                                    </p:set>
                                    <p:animEffect filter="wipe(up)" transition="in">
                                      <p:cBhvr>
                                        <p:cTn dur="500" id="31"/>
                                        <p:tgtEl>
                                          <p:spTgt spid="158"/>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157"/>
                                        </p:tgtEl>
                                        <p:attrNameLst>
                                          <p:attrName>style.visibility</p:attrName>
                                        </p:attrNameLst>
                                      </p:cBhvr>
                                      <p:to>
                                        <p:strVal val="visible"/>
                                      </p:to>
                                    </p:set>
                                    <p:animEffect filter="wipe(up)" transition="in">
                                      <p:cBhvr>
                                        <p:cTn dur="500" id="35"/>
                                        <p:tgtEl>
                                          <p:spTgt spid="157"/>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149"/>
                                        </p:tgtEl>
                                        <p:attrNameLst>
                                          <p:attrName>style.visibility</p:attrName>
                                        </p:attrNameLst>
                                      </p:cBhvr>
                                      <p:to>
                                        <p:strVal val="visible"/>
                                      </p:to>
                                    </p:set>
                                    <p:anim calcmode="lin" valueType="num">
                                      <p:cBhvr>
                                        <p:cTn dur="500" fill="hold" id="39"/>
                                        <p:tgtEl>
                                          <p:spTgt spid="149"/>
                                        </p:tgtEl>
                                        <p:attrNameLst>
                                          <p:attrName>ppt_w</p:attrName>
                                        </p:attrNameLst>
                                      </p:cBhvr>
                                      <p:tavLst>
                                        <p:tav tm="0">
                                          <p:val>
                                            <p:fltVal val="0"/>
                                          </p:val>
                                        </p:tav>
                                        <p:tav tm="100000">
                                          <p:val>
                                            <p:strVal val="#ppt_w"/>
                                          </p:val>
                                        </p:tav>
                                      </p:tavLst>
                                    </p:anim>
                                    <p:anim calcmode="lin" valueType="num">
                                      <p:cBhvr>
                                        <p:cTn dur="500" fill="hold" id="40"/>
                                        <p:tgtEl>
                                          <p:spTgt spid="149"/>
                                        </p:tgtEl>
                                        <p:attrNameLst>
                                          <p:attrName>ppt_h</p:attrName>
                                        </p:attrNameLst>
                                      </p:cBhvr>
                                      <p:tavLst>
                                        <p:tav tm="0">
                                          <p:val>
                                            <p:fltVal val="0"/>
                                          </p:val>
                                        </p:tav>
                                        <p:tav tm="100000">
                                          <p:val>
                                            <p:strVal val="#ppt_h"/>
                                          </p:val>
                                        </p:tav>
                                      </p:tavLst>
                                    </p:anim>
                                    <p:animEffect filter="fade" transition="in">
                                      <p:cBhvr>
                                        <p:cTn dur="500" id="41"/>
                                        <p:tgtEl>
                                          <p:spTgt spid="149"/>
                                        </p:tgtEl>
                                      </p:cBhvr>
                                    </p:animEffect>
                                  </p:childTnLst>
                                </p:cTn>
                              </p:par>
                            </p:childTnLst>
                          </p:cTn>
                        </p:par>
                        <p:par>
                          <p:cTn fill="hold" id="42" nodeType="afterGroup">
                            <p:stCondLst>
                              <p:cond delay="4000"/>
                            </p:stCondLst>
                            <p:childTnLst>
                              <p:par>
                                <p:cTn fill="hold" grpId="0" id="43" nodeType="afterEffect" presetClass="entr" presetID="22" presetSubtype="1">
                                  <p:stCondLst>
                                    <p:cond delay="0"/>
                                  </p:stCondLst>
                                  <p:childTnLst>
                                    <p:set>
                                      <p:cBhvr>
                                        <p:cTn dur="1" fill="hold" id="44">
                                          <p:stCondLst>
                                            <p:cond delay="0"/>
                                          </p:stCondLst>
                                        </p:cTn>
                                        <p:tgtEl>
                                          <p:spTgt spid="138"/>
                                        </p:tgtEl>
                                        <p:attrNameLst>
                                          <p:attrName>style.visibility</p:attrName>
                                        </p:attrNameLst>
                                      </p:cBhvr>
                                      <p:to>
                                        <p:strVal val="visible"/>
                                      </p:to>
                                    </p:set>
                                    <p:animEffect filter="wipe(up)" transition="in">
                                      <p:cBhvr>
                                        <p:cTn dur="500" id="45"/>
                                        <p:tgtEl>
                                          <p:spTgt spid="138"/>
                                        </p:tgtEl>
                                      </p:cBhvr>
                                    </p:animEffect>
                                  </p:childTnLst>
                                </p:cTn>
                              </p:par>
                            </p:childTnLst>
                          </p:cTn>
                        </p:par>
                        <p:par>
                          <p:cTn fill="hold" id="46" nodeType="afterGroup">
                            <p:stCondLst>
                              <p:cond delay="4500"/>
                            </p:stCondLst>
                            <p:childTnLst>
                              <p:par>
                                <p:cTn fill="hold" grpId="0" id="47" nodeType="afterEffect" presetClass="entr" presetID="22" presetSubtype="1">
                                  <p:stCondLst>
                                    <p:cond delay="0"/>
                                  </p:stCondLst>
                                  <p:childTnLst>
                                    <p:set>
                                      <p:cBhvr>
                                        <p:cTn dur="1" fill="hold" id="48">
                                          <p:stCondLst>
                                            <p:cond delay="0"/>
                                          </p:stCondLst>
                                        </p:cTn>
                                        <p:tgtEl>
                                          <p:spTgt spid="137"/>
                                        </p:tgtEl>
                                        <p:attrNameLst>
                                          <p:attrName>style.visibility</p:attrName>
                                        </p:attrNameLst>
                                      </p:cBhvr>
                                      <p:to>
                                        <p:strVal val="visible"/>
                                      </p:to>
                                    </p:set>
                                    <p:animEffect filter="wipe(up)" transition="in">
                                      <p:cBhvr>
                                        <p:cTn dur="500" id="49"/>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8"/>
      <p:bldP grpId="0" spid="141"/>
      <p:bldP grpId="0" spid="142"/>
      <p:bldP grpId="0" spid="157"/>
      <p:bldP grpId="0" spid="158"/>
      <p:bldGraphic grpId="0" spid="165">
        <p:bldAsOne/>
      </p:bldGraphic>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8" name="图表 47"/>
          <p:cNvGraphicFramePr/>
          <p:nvPr>
            <p:extLst>
              <p:ext uri="{D42A27DB-BD31-4B8C-83A1-F6EECF244321}">
                <p14:modId val="548492446"/>
              </p:ext>
            </p:extLst>
          </p:nvPr>
        </p:nvGraphicFramePr>
        <p:xfrm>
          <a:off x="942887" y="2175047"/>
          <a:ext cx="5864200" cy="3909467"/>
        </p:xfrm>
        <a:graphic>
          <a:graphicData uri="http://schemas.openxmlformats.org/drawingml/2006/chart">
            <c:chart xmlns:c="http://schemas.openxmlformats.org/drawingml/2006/chart" r:id="rId3"/>
          </a:graphicData>
        </a:graphic>
      </p:graphicFrame>
      <p:sp>
        <p:nvSpPr>
          <p:cNvPr id="49" name="TextBox 66"/>
          <p:cNvSpPr txBox="1"/>
          <p:nvPr/>
        </p:nvSpPr>
        <p:spPr>
          <a:xfrm>
            <a:off x="7649293" y="2608506"/>
            <a:ext cx="3669497" cy="2971800"/>
          </a:xfrm>
          <a:prstGeom prst="rect">
            <a:avLst/>
          </a:prstGeom>
          <a:noFill/>
        </p:spPr>
        <p:txBody>
          <a:bodyPr rtlCol="0" wrap="square">
            <a:spAutoFit/>
          </a:bodyPr>
          <a:lstStyle/>
          <a:p>
            <a:pPr>
              <a:lnSpc>
                <a:spcPct val="150000"/>
              </a:lnSpc>
            </a:pPr>
            <a:endParaRPr altLang="en-US" lang="zh-CN" sz="1400">
              <a:solidFill>
                <a:prstClr val="black">
                  <a:lumMod val="65000"/>
                  <a:lumOff val="35000"/>
                </a:prstClr>
              </a:solidFill>
              <a:latin charset="-122" panose="020b0500000000000000" pitchFamily="34" typeface="思源黑体"/>
              <a:ea charset="-122" panose="020b0500000000000000" pitchFamily="34" typeface="思源黑体"/>
            </a:endParaRPr>
          </a:p>
          <a:p>
            <a:pPr>
              <a:lnSpc>
                <a:spcPct val="150000"/>
              </a:lnSpc>
            </a:pPr>
            <a:r>
              <a:rPr altLang="en-US" lang="zh-CN" sz="1400">
                <a:solidFill>
                  <a:prstClr val="black">
                    <a:lumMod val="65000"/>
                    <a:lumOff val="35000"/>
                  </a:prstClr>
                </a:solidFill>
                <a:latin charset="-122" panose="020b0500000000000000" pitchFamily="34" typeface="思源黑体"/>
                <a:ea charset="-122" panose="020b0500000000000000" pitchFamily="34" typeface="思源黑体"/>
              </a:rPr>
              <a:t>       我店的发展初期，创业者的经验并不是很丰富，有可能会出现资金短缺和资金预算不全的风险或资本的筹集遇到困难或资本中途退出以发生赔偿等风险。如场地租金、设施和设备购买的费用、宣传费用、应付职工薪酬以及赔偿金等各种费用变化都会影响我们的预算，甚至造成我们资金短缺；还有各种不可预测的损耗，如营业外支出。</a:t>
            </a:r>
          </a:p>
        </p:txBody>
      </p:sp>
      <p:grpSp>
        <p:nvGrpSpPr>
          <p:cNvPr id="50" name="组合 49"/>
          <p:cNvGrpSpPr/>
          <p:nvPr/>
        </p:nvGrpSpPr>
        <p:grpSpPr>
          <a:xfrm>
            <a:off x="7380339" y="2310720"/>
            <a:ext cx="1949011" cy="398743"/>
            <a:chOff x="1380391" y="5470368"/>
            <a:chExt cx="2812209" cy="589034"/>
          </a:xfrm>
        </p:grpSpPr>
        <p:sp>
          <p:nvSpPr>
            <p:cNvPr id="51" name="圆角矩形 50"/>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endParaRPr>
            </a:p>
          </p:txBody>
        </p:sp>
        <p:sp>
          <p:nvSpPr>
            <p:cNvPr id="52" name="MH_SubTitle_1"/>
            <p:cNvSpPr/>
            <p:nvPr>
              <p:custDataLst>
                <p:tags r:id="rId4"/>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z="1600">
                  <a:solidFill>
                    <a:prstClr val="white"/>
                  </a:solidFill>
                  <a:latin charset="-122" panose="020b0500000000000000" pitchFamily="34" typeface="思源黑体"/>
                  <a:ea charset="-122" panose="020b0500000000000000" pitchFamily="34" typeface="思源黑体"/>
                </a:rPr>
                <a:t>财务风险</a:t>
              </a:r>
            </a:p>
          </p:txBody>
        </p:sp>
      </p:grpSp>
      <p:grpSp>
        <p:nvGrpSpPr>
          <p:cNvPr id="8" name="组合 7"/>
          <p:cNvGrpSpPr/>
          <p:nvPr/>
        </p:nvGrpSpPr>
        <p:grpSpPr>
          <a:xfrm>
            <a:off x="834468" y="324501"/>
            <a:ext cx="4798389" cy="579805"/>
            <a:chOff x="834468" y="324501"/>
            <a:chExt cx="4798389" cy="579805"/>
          </a:xfrm>
        </p:grpSpPr>
        <p:sp>
          <p:nvSpPr>
            <p:cNvPr id="9" name="文本框 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财务管理</a:t>
              </a:r>
            </a:p>
          </p:txBody>
        </p:sp>
        <p:sp>
          <p:nvSpPr>
            <p:cNvPr id="10" name="文本框 9">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4131730647"/>
      </p:ext>
    </p:extLst>
  </p:cSld>
  <p:clrMapOvr>
    <a:masterClrMapping/>
  </p:clrMapOvr>
  <p:transition advClick="0" advTm="5502"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ppt_w</p:attrName>
                                        </p:attrNameLst>
                                      </p:cBhvr>
                                      <p:tavLst>
                                        <p:tav tm="0">
                                          <p:val>
                                            <p:fltVal val="0"/>
                                          </p:val>
                                        </p:tav>
                                        <p:tav tm="100000">
                                          <p:val>
                                            <p:strVal val="#ppt_w"/>
                                          </p:val>
                                        </p:tav>
                                      </p:tavLst>
                                    </p:anim>
                                    <p:anim calcmode="lin" valueType="num">
                                      <p:cBhvr>
                                        <p:cTn dur="500" fill="hold" id="8"/>
                                        <p:tgtEl>
                                          <p:spTgt spid="48"/>
                                        </p:tgtEl>
                                        <p:attrNameLst>
                                          <p:attrName>ppt_h</p:attrName>
                                        </p:attrNameLst>
                                      </p:cBhvr>
                                      <p:tavLst>
                                        <p:tav tm="0">
                                          <p:val>
                                            <p:fltVal val="0"/>
                                          </p:val>
                                        </p:tav>
                                        <p:tav tm="100000">
                                          <p:val>
                                            <p:strVal val="#ppt_h"/>
                                          </p:val>
                                        </p:tav>
                                      </p:tavLst>
                                    </p:anim>
                                    <p:animEffect filter="fade" transition="in">
                                      <p:cBhvr>
                                        <p:cTn dur="500" id="9"/>
                                        <p:tgtEl>
                                          <p:spTgt spid="48"/>
                                        </p:tgtEl>
                                      </p:cBhvr>
                                    </p:animEffect>
                                  </p:childTnLst>
                                </p:cTn>
                              </p:par>
                              <p:par>
                                <p:cTn fill="hold" grpId="0" id="10" nodeType="withEffect" presetClass="entr" presetID="22" presetSubtype="1">
                                  <p:stCondLst>
                                    <p:cond delay="250"/>
                                  </p:stCondLst>
                                  <p:childTnLst>
                                    <p:set>
                                      <p:cBhvr>
                                        <p:cTn dur="1" fill="hold" id="11">
                                          <p:stCondLst>
                                            <p:cond delay="0"/>
                                          </p:stCondLst>
                                        </p:cTn>
                                        <p:tgtEl>
                                          <p:spTgt spid="49"/>
                                        </p:tgtEl>
                                        <p:attrNameLst>
                                          <p:attrName>style.visibility</p:attrName>
                                        </p:attrNameLst>
                                      </p:cBhvr>
                                      <p:to>
                                        <p:strVal val="visible"/>
                                      </p:to>
                                    </p:set>
                                    <p:animEffect filter="wipe(up)" transition="in">
                                      <p:cBhvr>
                                        <p:cTn dur="500" id="12"/>
                                        <p:tgtEl>
                                          <p:spTgt spid="49"/>
                                        </p:tgtEl>
                                      </p:cBhvr>
                                    </p:animEffect>
                                  </p:childTnLst>
                                </p:cTn>
                              </p:par>
                              <p:par>
                                <p:cTn fill="hold" id="13" nodeType="withEffect" presetClass="entr" presetID="2" presetSubtype="4">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500" fill="hold" id="15"/>
                                        <p:tgtEl>
                                          <p:spTgt spid="50"/>
                                        </p:tgtEl>
                                        <p:attrNameLst>
                                          <p:attrName>ppt_x</p:attrName>
                                        </p:attrNameLst>
                                      </p:cBhvr>
                                      <p:tavLst>
                                        <p:tav tm="0">
                                          <p:val>
                                            <p:strVal val="#ppt_x"/>
                                          </p:val>
                                        </p:tav>
                                        <p:tav tm="100000">
                                          <p:val>
                                            <p:strVal val="#ppt_x"/>
                                          </p:val>
                                        </p:tav>
                                      </p:tavLst>
                                    </p:anim>
                                    <p:anim calcmode="lin" valueType="num">
                                      <p:cBhvr additive="base">
                                        <p:cTn dur="500" fill="hold" id="1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Graphic grpId="0" spid="48">
        <p:bldAsOne/>
      </p:bldGraphic>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48000"/>
                    </a14:imgEffect>
                  </a14:imgLayer>
                </a14:imgProps>
              </a:ext>
              <a:ext uri="{28A0092B-C50C-407E-A947-70E740481C1C}">
                <a14:useLocalDpi val="0"/>
              </a:ext>
            </a:extLst>
          </a:blip>
          <a:stretch>
            <a:fillRect/>
          </a:stretch>
        </p:blipFill>
        <p:spPr>
          <a:xfrm>
            <a:off x="6682850" y="1750995"/>
            <a:ext cx="4847293" cy="4847293"/>
          </a:xfrm>
          <a:prstGeom prst="rect">
            <a:avLst/>
          </a:prstGeom>
        </p:spPr>
      </p:pic>
      <p:cxnSp>
        <p:nvCxnSpPr>
          <p:cNvPr id="52" name="直線接點 35"/>
          <p:cNvCxnSpPr/>
          <p:nvPr/>
        </p:nvCxnSpPr>
        <p:spPr>
          <a:xfrm flipV="1">
            <a:off x="2193013" y="3123119"/>
            <a:ext cx="3044954" cy="1"/>
          </a:xfrm>
          <a:prstGeom prst="line">
            <a:avLst/>
          </a:prstGeom>
          <a:noFill/>
          <a:ln algn="ctr" cap="flat" cmpd="sng" w="19050">
            <a:solidFill>
              <a:schemeClr val="bg1">
                <a:alpha val="30000"/>
              </a:schemeClr>
            </a:solidFill>
            <a:prstDash val="solid"/>
          </a:ln>
          <a:effectLst/>
          <a:scene3d>
            <a:camera prst="orthographicFront"/>
            <a:lightRig dir="t" rig="chilly">
              <a:rot lat="0" lon="0" rev="10200000"/>
            </a:lightRig>
          </a:scene3d>
          <a:sp3d>
            <a:bevelT h="50800" prst="softRound" w="152400"/>
          </a:sp3d>
        </p:spPr>
      </p:cxnSp>
      <p:sp>
        <p:nvSpPr>
          <p:cNvPr id="31" name="TextBox 66"/>
          <p:cNvSpPr txBox="1"/>
          <p:nvPr/>
        </p:nvSpPr>
        <p:spPr>
          <a:xfrm>
            <a:off x="1212738" y="2586371"/>
            <a:ext cx="4409587" cy="3108959"/>
          </a:xfrm>
          <a:prstGeom prst="rect">
            <a:avLst/>
          </a:prstGeom>
          <a:noFill/>
        </p:spPr>
        <p:txBody>
          <a:bodyPr rtlCol="0" wrap="square">
            <a:spAutoFit/>
          </a:bodyPr>
          <a:lstStyle/>
          <a:p>
            <a:pPr indent="-228600" marL="228600">
              <a:lnSpc>
                <a:spcPct val="150000"/>
              </a:lnSpc>
              <a:buFont typeface="+mj-lt"/>
              <a:buAutoNum type="arabicPeriod"/>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部分大学生生活条单好了，但自立能力却差了，常表现为生活懒惰，不想洗自己的物品，对我们的工作十分支持；</a:t>
            </a:r>
          </a:p>
          <a:p>
            <a:pPr indent="-228600" marL="228600">
              <a:lnSpc>
                <a:spcPct val="150000"/>
              </a:lnSpc>
              <a:buFont typeface="+mj-lt"/>
              <a:buAutoNum type="arabicPeriod"/>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部分大学生觉得洗东西很辛苦很费事，晒衣服晒鞋子又麻烦，青睐于我们的一台龙服务，包洗包烘干；</a:t>
            </a:r>
          </a:p>
          <a:p>
            <a:pPr indent="-228600" marL="228600">
              <a:lnSpc>
                <a:spcPct val="150000"/>
              </a:lnSpc>
              <a:buFont typeface="+mj-lt"/>
              <a:buAutoNum type="arabicPeriod"/>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部分大学生学习比较忙碌，珍惜学习的每一分每一秒希望有人能帮忙清洗衣物；</a:t>
            </a:r>
          </a:p>
          <a:p>
            <a:pPr indent="-228600" marL="228600">
              <a:lnSpc>
                <a:spcPct val="150000"/>
              </a:lnSpc>
              <a:buFont typeface="+mj-lt"/>
              <a:buAutoNum type="arabicPeriod"/>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天气变化无常，烘干服务受大众喜爱；</a:t>
            </a:r>
          </a:p>
          <a:p>
            <a:pPr indent="-228600" marL="228600">
              <a:lnSpc>
                <a:spcPct val="150000"/>
              </a:lnSpc>
              <a:buFont typeface="+mj-lt"/>
              <a:buAutoNum type="arabicPeriod"/>
            </a:pPr>
            <a:r>
              <a:rPr altLang="en-US" lang="zh-CN" smtClean="0" sz="1200">
                <a:solidFill>
                  <a:prstClr val="black">
                    <a:lumMod val="65000"/>
                    <a:lumOff val="35000"/>
                  </a:prstClr>
                </a:solidFill>
                <a:latin charset="-122" panose="020b0500000000000000" pitchFamily="34" typeface="思源黑体"/>
                <a:ea charset="-122" panose="020b0500000000000000" pitchFamily="34" typeface="思源黑体"/>
              </a:rPr>
              <a:t>洗衣服务供不应求，市场非常广阔。校内校外也有各式各样的洗衣店，但他们并未开展校园免费提供上门服务，各项服务并不完善，况且外面人员对校园了解度不高，因该我们“保持洁”有很大的发展前景。</a:t>
            </a:r>
          </a:p>
        </p:txBody>
      </p:sp>
      <p:grpSp>
        <p:nvGrpSpPr>
          <p:cNvPr id="32" name="组合 31"/>
          <p:cNvGrpSpPr/>
          <p:nvPr/>
        </p:nvGrpSpPr>
        <p:grpSpPr>
          <a:xfrm>
            <a:off x="980857" y="1871990"/>
            <a:ext cx="1949011" cy="398743"/>
            <a:chOff x="1380391" y="5470368"/>
            <a:chExt cx="2812209" cy="589034"/>
          </a:xfrm>
        </p:grpSpPr>
        <p:sp>
          <p:nvSpPr>
            <p:cNvPr id="54" name="圆角矩形 53"/>
            <p:cNvSpPr/>
            <p:nvPr/>
          </p:nvSpPr>
          <p:spPr>
            <a:xfrm>
              <a:off x="1795625" y="5531922"/>
              <a:ext cx="1949522" cy="527480"/>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endParaRPr>
            </a:p>
          </p:txBody>
        </p:sp>
        <p:sp>
          <p:nvSpPr>
            <p:cNvPr id="55" name="MH_SubTitle_1"/>
            <p:cNvSpPr/>
            <p:nvPr>
              <p:custDataLst>
                <p:tags r:id="rId4"/>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z="1600">
                  <a:solidFill>
                    <a:prstClr val="white"/>
                  </a:solidFill>
                  <a:latin charset="-122" panose="020b0500000000000000" pitchFamily="34" typeface="思源黑体"/>
                  <a:ea charset="-122" panose="020b0500000000000000" pitchFamily="34" typeface="思源黑体"/>
                </a:rPr>
                <a:t>行业分析</a:t>
              </a:r>
            </a:p>
          </p:txBody>
        </p:sp>
      </p:grpSp>
      <p:sp>
        <p:nvSpPr>
          <p:cNvPr id="57" name="矩形 56"/>
          <p:cNvSpPr/>
          <p:nvPr/>
        </p:nvSpPr>
        <p:spPr>
          <a:xfrm>
            <a:off x="6961709" y="1972329"/>
            <a:ext cx="4286568" cy="822960"/>
          </a:xfrm>
          <a:prstGeom prst="rect">
            <a:avLst/>
          </a:prstGeom>
        </p:spPr>
        <p:txBody>
          <a:bodyPr wrap="none">
            <a:spAutoFit/>
          </a:bodyPr>
          <a:lstStyle/>
          <a:p>
            <a:pPr>
              <a:lnSpc>
                <a:spcPct val="150000"/>
              </a:lnSpc>
            </a:pPr>
            <a:r>
              <a:rPr altLang="zh-CN" lang="en-US" smtClean="0" sz="3200">
                <a:solidFill>
                  <a:prstClr val="white">
                    <a:lumMod val="85000"/>
                  </a:prstClr>
                </a:solidFill>
                <a:latin charset="-122" panose="020b0500000000000000" pitchFamily="34" typeface="思源黑体"/>
                <a:ea charset="-122" panose="020b0500000000000000" pitchFamily="34" typeface="思源黑体"/>
              </a:rPr>
              <a:t>INDUSTRY ANALYSIS</a:t>
            </a:r>
          </a:p>
        </p:txBody>
      </p:sp>
      <p:sp>
        <p:nvSpPr>
          <p:cNvPr id="56" name="矩形 55"/>
          <p:cNvSpPr/>
          <p:nvPr/>
        </p:nvSpPr>
        <p:spPr>
          <a:xfrm>
            <a:off x="6613648" y="1713924"/>
            <a:ext cx="2519680" cy="548640"/>
          </a:xfrm>
          <a:prstGeom prst="rect">
            <a:avLst/>
          </a:prstGeom>
        </p:spPr>
        <p:txBody>
          <a:bodyPr wrap="none">
            <a:spAutoFit/>
          </a:bodyPr>
          <a:lstStyle/>
          <a:p>
            <a:pPr>
              <a:lnSpc>
                <a:spcPct val="150000"/>
              </a:lnSpc>
            </a:pPr>
            <a:r>
              <a:rPr altLang="en-US" b="1" lang="zh-CN" smtClean="0" spc="300" sz="2000">
                <a:solidFill>
                  <a:prstClr val="black"/>
                </a:solidFill>
                <a:latin charset="-122" panose="020b0500000000000000" pitchFamily="34" typeface="思源黑体"/>
                <a:ea charset="-122" panose="020b0500000000000000" pitchFamily="34" typeface="思源黑体"/>
              </a:rPr>
              <a:t>财务数据调查分析</a:t>
            </a:r>
          </a:p>
        </p:txBody>
      </p:sp>
      <p:grpSp>
        <p:nvGrpSpPr>
          <p:cNvPr id="11" name="组合 10"/>
          <p:cNvGrpSpPr/>
          <p:nvPr/>
        </p:nvGrpSpPr>
        <p:grpSpPr>
          <a:xfrm>
            <a:off x="834468" y="324501"/>
            <a:ext cx="4798389" cy="579805"/>
            <a:chOff x="834468" y="324501"/>
            <a:chExt cx="4798389" cy="579805"/>
          </a:xfrm>
        </p:grpSpPr>
        <p:sp>
          <p:nvSpPr>
            <p:cNvPr id="12" name="文本框 11">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财务管理</a:t>
              </a:r>
            </a:p>
          </p:txBody>
        </p:sp>
        <p:sp>
          <p:nvSpPr>
            <p:cNvPr id="13" name="文本框 12">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126523410"/>
      </p:ext>
    </p:extLst>
  </p:cSld>
  <p:clrMapOvr>
    <a:masterClrMapping/>
  </p:clrMapOvr>
  <p:transition advClick="0" advTm="4917"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8">
                                  <p:stCondLst>
                                    <p:cond delay="0"/>
                                  </p:stCondLst>
                                  <p:childTnLst>
                                    <p:set>
                                      <p:cBhvr>
                                        <p:cTn dur="1" fill="hold" id="11">
                                          <p:stCondLst>
                                            <p:cond delay="0"/>
                                          </p:stCondLst>
                                        </p:cTn>
                                        <p:tgtEl>
                                          <p:spTgt spid="57"/>
                                        </p:tgtEl>
                                        <p:attrNameLst>
                                          <p:attrName>style.visibility</p:attrName>
                                        </p:attrNameLst>
                                      </p:cBhvr>
                                      <p:to>
                                        <p:strVal val="visible"/>
                                      </p:to>
                                    </p:set>
                                    <p:anim calcmode="lin" valueType="num">
                                      <p:cBhvr additive="base">
                                        <p:cTn dur="750" fill="hold" id="12"/>
                                        <p:tgtEl>
                                          <p:spTgt spid="57"/>
                                        </p:tgtEl>
                                        <p:attrNameLst>
                                          <p:attrName>ppt_x</p:attrName>
                                        </p:attrNameLst>
                                      </p:cBhvr>
                                      <p:tavLst>
                                        <p:tav tm="0">
                                          <p:val>
                                            <p:strVal val="0-#ppt_w/2"/>
                                          </p:val>
                                        </p:tav>
                                        <p:tav tm="100000">
                                          <p:val>
                                            <p:strVal val="#ppt_x"/>
                                          </p:val>
                                        </p:tav>
                                      </p:tavLst>
                                    </p:anim>
                                    <p:anim calcmode="lin" valueType="num">
                                      <p:cBhvr additive="base">
                                        <p:cTn dur="750" fill="hold" id="13"/>
                                        <p:tgtEl>
                                          <p:spTgt spid="57"/>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56"/>
                                        </p:tgtEl>
                                        <p:attrNameLst>
                                          <p:attrName>style.visibility</p:attrName>
                                        </p:attrNameLst>
                                      </p:cBhvr>
                                      <p:to>
                                        <p:strVal val="visible"/>
                                      </p:to>
                                    </p:set>
                                    <p:anim calcmode="lin" valueType="num">
                                      <p:cBhvr additive="base">
                                        <p:cTn dur="750" fill="hold" id="16"/>
                                        <p:tgtEl>
                                          <p:spTgt spid="56"/>
                                        </p:tgtEl>
                                        <p:attrNameLst>
                                          <p:attrName>ppt_x</p:attrName>
                                        </p:attrNameLst>
                                      </p:cBhvr>
                                      <p:tavLst>
                                        <p:tav tm="0">
                                          <p:val>
                                            <p:strVal val="1+#ppt_w/2"/>
                                          </p:val>
                                        </p:tav>
                                        <p:tav tm="100000">
                                          <p:val>
                                            <p:strVal val="#ppt_x"/>
                                          </p:val>
                                        </p:tav>
                                      </p:tavLst>
                                    </p:anim>
                                    <p:anim calcmode="lin" valueType="num">
                                      <p:cBhvr additive="base">
                                        <p:cTn dur="750" fill="hold" id="17"/>
                                        <p:tgtEl>
                                          <p:spTgt spid="5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52"/>
                                        </p:tgtEl>
                                        <p:attrNameLst>
                                          <p:attrName>style.visibility</p:attrName>
                                        </p:attrNameLst>
                                      </p:cBhvr>
                                      <p:to>
                                        <p:strVal val="visible"/>
                                      </p:to>
                                    </p:set>
                                    <p:animEffect filter="wipe(left)" transition="in">
                                      <p:cBhvr>
                                        <p:cTn dur="500" id="21"/>
                                        <p:tgtEl>
                                          <p:spTgt spid="52"/>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31"/>
                                        </p:tgtEl>
                                        <p:attrNameLst>
                                          <p:attrName>style.visibility</p:attrName>
                                        </p:attrNameLst>
                                      </p:cBhvr>
                                      <p:to>
                                        <p:strVal val="visible"/>
                                      </p:to>
                                    </p:set>
                                    <p:animEffect filter="wipe(up)" transition="in">
                                      <p:cBhvr>
                                        <p:cTn dur="500" id="24"/>
                                        <p:tgtEl>
                                          <p:spTgt spid="31"/>
                                        </p:tgtEl>
                                      </p:cBhvr>
                                    </p:animEffect>
                                  </p:childTnLst>
                                </p:cTn>
                              </p:par>
                              <p:par>
                                <p:cTn fill="hold" id="25" nodeType="withEffect" presetClass="entr" presetID="2" presetSubtype="4">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500" fill="hold" id="27"/>
                                        <p:tgtEl>
                                          <p:spTgt spid="32"/>
                                        </p:tgtEl>
                                        <p:attrNameLst>
                                          <p:attrName>ppt_x</p:attrName>
                                        </p:attrNameLst>
                                      </p:cBhvr>
                                      <p:tavLst>
                                        <p:tav tm="0">
                                          <p:val>
                                            <p:strVal val="#ppt_x"/>
                                          </p:val>
                                        </p:tav>
                                        <p:tav tm="100000">
                                          <p:val>
                                            <p:strVal val="#ppt_x"/>
                                          </p:val>
                                        </p:tav>
                                      </p:tavLst>
                                    </p:anim>
                                    <p:anim calcmode="lin" valueType="num">
                                      <p:cBhvr additive="base">
                                        <p:cTn dur="500" fill="hold" id="28"/>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7"/>
      <p:bldP grpId="0" spid="5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Straight Connector 8"/>
          <p:cNvSpPr>
            <a:spLocks noChangeShapeType="1"/>
          </p:cNvSpPr>
          <p:nvPr/>
        </p:nvSpPr>
        <p:spPr bwMode="auto">
          <a:xfrm>
            <a:off x="962025" y="3913781"/>
            <a:ext cx="4987248" cy="1"/>
          </a:xfrm>
          <a:prstGeom prst="line">
            <a:avLst/>
          </a:prstGeom>
          <a:noFill/>
          <a:ln w="12700">
            <a:solidFill>
              <a:schemeClr val="bg1"/>
            </a:solidFill>
            <a:bevel/>
            <a:headEnd len="med" type="oval" w="med"/>
            <a:tailEnd len="med" type="oval" w="med"/>
          </a:ln>
          <a:extLst>
            <a:ext uri="{909E8E84-426E-40DD-AFC4-6F175D3DCCD1}">
              <a14:hiddenFill>
                <a:noFill/>
              </a14:hiddenFill>
            </a:ext>
          </a:extLst>
        </p:spPr>
        <p:txBody>
          <a:bodyPr/>
          <a:lstStyle/>
          <a:p>
            <a:endParaRPr altLang="en-US" lang="zh-CN">
              <a:solidFill>
                <a:prstClr val="black"/>
              </a:solidFill>
            </a:endParaRPr>
          </a:p>
        </p:txBody>
      </p:sp>
      <p:graphicFrame>
        <p:nvGraphicFramePr>
          <p:cNvPr id="63" name="Chart 16"/>
          <p:cNvGraphicFramePr/>
          <p:nvPr>
            <p:extLst>
              <p:ext uri="{D42A27DB-BD31-4B8C-83A1-F6EECF244321}">
                <p14:modId val="1772864725"/>
              </p:ext>
            </p:extLst>
          </p:nvPr>
        </p:nvGraphicFramePr>
        <p:xfrm>
          <a:off x="1256706" y="2299318"/>
          <a:ext cx="9934994" cy="3505924"/>
        </p:xfrm>
        <a:graphic>
          <a:graphicData uri="http://schemas.openxmlformats.org/drawingml/2006/chart">
            <c:chart xmlns:c="http://schemas.openxmlformats.org/drawingml/2006/chart" r:id="rId3"/>
          </a:graphicData>
        </a:graphic>
      </p:graphicFrame>
      <p:sp>
        <p:nvSpPr>
          <p:cNvPr id="88" name="Text Placeholder 9">
            <a:extLst>
              <a:ext uri="{FF2B5EF4-FFF2-40B4-BE49-F238E27FC236}">
                <a16:creationId xmlns:a16="http://schemas.microsoft.com/office/drawing/2014/main" id="{724F69F4-C35B-4525-925A-3E084C95659C}"/>
              </a:ext>
            </a:extLst>
          </p:cNvPr>
          <p:cNvSpPr txBox="1"/>
          <p:nvPr/>
        </p:nvSpPr>
        <p:spPr>
          <a:xfrm>
            <a:off x="2404271" y="6061438"/>
            <a:ext cx="7419129" cy="66482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buFont charset="0" panose="020b0604020202020204" pitchFamily="34" typeface="Arial"/>
              <a:buNone/>
            </a:pPr>
            <a:r>
              <a:rPr altLang="en-US" lang="zh-CN" sz="1000">
                <a:solidFill>
                  <a:prstClr val="black">
                    <a:lumMod val="65000"/>
                    <a:lumOff val="35000"/>
                  </a:prstClr>
                </a:solidFill>
                <a:latin charset="-122" panose="020b0500000000000000" pitchFamily="34" typeface="思源黑体"/>
                <a:ea charset="-122" panose="020b0500000000000000" pitchFamily="34" typeface="思源黑体"/>
                <a:sym charset="-122" pitchFamily="34" typeface="微软雅黑"/>
              </a:rPr>
              <a:t>洗衣房距离同学们的住处远（或同学们住的太高），洗出来的衣服湿漉漉的，同学们与其拿去那里洗涤不如自己在宿舍手洗</a:t>
            </a:r>
          </a:p>
        </p:txBody>
      </p:sp>
      <p:sp>
        <p:nvSpPr>
          <p:cNvPr id="89" name="矩形 88"/>
          <p:cNvSpPr/>
          <p:nvPr/>
        </p:nvSpPr>
        <p:spPr>
          <a:xfrm>
            <a:off x="4816979" y="1672160"/>
            <a:ext cx="1935480" cy="548640"/>
          </a:xfrm>
          <a:prstGeom prst="rect">
            <a:avLst/>
          </a:prstGeom>
        </p:spPr>
        <p:txBody>
          <a:bodyPr wrap="none">
            <a:spAutoFit/>
          </a:bodyPr>
          <a:lstStyle/>
          <a:p>
            <a:pPr>
              <a:lnSpc>
                <a:spcPct val="150000"/>
              </a:lnSpc>
            </a:pPr>
            <a:r>
              <a:rPr altLang="en-US" b="1" lang="zh-CN" smtClean="0" spc="300" sz="2000">
                <a:solidFill>
                  <a:prstClr val="black"/>
                </a:solidFill>
                <a:latin charset="-122" panose="020b0500000000000000" pitchFamily="34" typeface="思源黑体"/>
                <a:ea charset="-122" panose="020b0500000000000000" pitchFamily="34" typeface="思源黑体"/>
              </a:rPr>
              <a:t>财务核算预期</a:t>
            </a:r>
          </a:p>
        </p:txBody>
      </p:sp>
      <p:grpSp>
        <p:nvGrpSpPr>
          <p:cNvPr id="7" name="组合 6"/>
          <p:cNvGrpSpPr/>
          <p:nvPr/>
        </p:nvGrpSpPr>
        <p:grpSpPr>
          <a:xfrm>
            <a:off x="834468" y="324501"/>
            <a:ext cx="4798389" cy="579805"/>
            <a:chOff x="834468" y="324501"/>
            <a:chExt cx="4798389" cy="579805"/>
          </a:xfrm>
        </p:grpSpPr>
        <p:sp>
          <p:nvSpPr>
            <p:cNvPr id="8" name="文本框 7">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财务核算</a:t>
              </a:r>
            </a:p>
          </p:txBody>
        </p:sp>
        <p:sp>
          <p:nvSpPr>
            <p:cNvPr id="9" name="文本框 8">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1284630029"/>
      </p:ext>
    </p:extLst>
  </p:cSld>
  <p:clrMapOvr>
    <a:masterClrMapping/>
  </p:clrMapOvr>
  <p:transition advClick="0" advTm="3689"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89"/>
                                        </p:tgtEl>
                                        <p:attrNameLst>
                                          <p:attrName>style.visibility</p:attrName>
                                        </p:attrNameLst>
                                      </p:cBhvr>
                                      <p:to>
                                        <p:strVal val="visible"/>
                                      </p:to>
                                    </p:set>
                                    <p:animEffect filter="barn(inVertical)" transition="in">
                                      <p:cBhvr>
                                        <p:cTn dur="500" id="7"/>
                                        <p:tgtEl>
                                          <p:spTgt spid="89"/>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16"/>
                                        </p:tgtEl>
                                        <p:attrNameLst>
                                          <p:attrName>style.visibility</p:attrName>
                                        </p:attrNameLst>
                                      </p:cBhvr>
                                      <p:to>
                                        <p:strVal val="visible"/>
                                      </p:to>
                                    </p:set>
                                    <p:animEffect filter="">
                                      <p:cBhvr>
                                        <p:cTn dur="500" id="11"/>
                                        <p:tgtEl>
                                          <p:spTgt spid="16"/>
                                        </p:tgtEl>
                                      </p:cBhvr>
                                    </p:animEffect>
                                  </p:childTnLst>
                                </p:cTn>
                              </p:par>
                              <p:par>
                                <p:cTn fill="hold" grpId="0" id="12" nodeType="withEffect" presetClass="entr" presetID="42" presetSubtype="0">
                                  <p:stCondLst>
                                    <p:cond delay="0"/>
                                  </p:stCondLst>
                                  <p:childTnLst>
                                    <p:set>
                                      <p:cBhvr>
                                        <p:cTn dur="1" fill="hold" id="13">
                                          <p:stCondLst>
                                            <p:cond delay="0"/>
                                          </p:stCondLst>
                                        </p:cTn>
                                        <p:tgtEl>
                                          <p:spTgt spid="63"/>
                                        </p:tgtEl>
                                        <p:attrNameLst>
                                          <p:attrName>style.visibility</p:attrName>
                                        </p:attrNameLst>
                                      </p:cBhvr>
                                      <p:to>
                                        <p:strVal val="visible"/>
                                      </p:to>
                                    </p:set>
                                    <p:animEffect filter="fade" transition="in">
                                      <p:cBhvr>
                                        <p:cTn dur="1000" id="14"/>
                                        <p:tgtEl>
                                          <p:spTgt spid="63"/>
                                        </p:tgtEl>
                                      </p:cBhvr>
                                    </p:animEffect>
                                    <p:anim calcmode="lin" valueType="num">
                                      <p:cBhvr>
                                        <p:cTn dur="1000" fill="hold" id="15"/>
                                        <p:tgtEl>
                                          <p:spTgt spid="63"/>
                                        </p:tgtEl>
                                        <p:attrNameLst>
                                          <p:attrName>ppt_x</p:attrName>
                                        </p:attrNameLst>
                                      </p:cBhvr>
                                      <p:tavLst>
                                        <p:tav tm="0">
                                          <p:val>
                                            <p:strVal val="#ppt_x"/>
                                          </p:val>
                                        </p:tav>
                                        <p:tav tm="100000">
                                          <p:val>
                                            <p:strVal val="#ppt_x"/>
                                          </p:val>
                                        </p:tav>
                                      </p:tavLst>
                                    </p:anim>
                                    <p:anim calcmode="lin" valueType="num">
                                      <p:cBhvr>
                                        <p:cTn dur="1000" fill="hold" id="16"/>
                                        <p:tgtEl>
                                          <p:spTgt spid="63"/>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88">
                                            <p:txEl>
                                              <p:pRg end="0" st="0"/>
                                            </p:txEl>
                                          </p:spTgt>
                                        </p:tgtEl>
                                        <p:attrNameLst>
                                          <p:attrName>style.visibility</p:attrName>
                                        </p:attrNameLst>
                                      </p:cBhvr>
                                      <p:to>
                                        <p:strVal val="visible"/>
                                      </p:to>
                                    </p:set>
                                    <p:animEffect filter="wipe(down)" transition="in">
                                      <p:cBhvr>
                                        <p:cTn dur="500" id="20"/>
                                        <p:tgtEl>
                                          <p:spTgt spid="88">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build="p" grpId="0" spid="88"/>
      <p:bldP grpId="0" spid="89"/>
      <p:bldGraphic grpId="0" spid="63">
        <p:bldAsOne/>
      </p:bldGraphic>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A96F6AD9-7BEF-48F6-85F3-D65C77750CB5}"/>
              </a:ext>
            </a:extLst>
          </p:cNvPr>
          <p:cNvGrpSpPr/>
          <p:nvPr/>
        </p:nvGrpSpPr>
        <p:grpSpPr>
          <a:xfrm>
            <a:off x="742604" y="3950741"/>
            <a:ext cx="1272540" cy="484002"/>
            <a:chOff x="1125379" y="4135623"/>
            <a:chExt cx="1272540" cy="484002"/>
          </a:xfrm>
          <a:solidFill>
            <a:schemeClr val="tx1"/>
          </a:solidFill>
        </p:grpSpPr>
        <p:sp>
          <p:nvSpPr>
            <p:cNvPr id="14" name="任意多边形 54">
              <a:extLst>
                <a:ext uri="{FF2B5EF4-FFF2-40B4-BE49-F238E27FC236}">
                  <a16:creationId xmlns:a16="http://schemas.microsoft.com/office/drawing/2014/main" id="{B98B67A5-54FA-4519-8FCB-2C45E31B8A07}"/>
                </a:ext>
              </a:extLst>
            </p:cNvPr>
            <p:cNvSpPr/>
            <p:nvPr/>
          </p:nvSpPr>
          <p:spPr>
            <a:xfrm>
              <a:off x="1125379" y="4135623"/>
              <a:ext cx="1272540" cy="484002"/>
            </a:xfrm>
            <a:custGeom>
              <a:gdLst>
                <a:gd fmla="*/ 39829 w 1272540" name="connsiteX0"/>
                <a:gd fmla="*/ 0 h 484002" name="connsiteY0"/>
                <a:gd fmla="*/ 1232711 w 1272540" name="connsiteX1"/>
                <a:gd fmla="*/ 0 h 484002" name="connsiteY1"/>
                <a:gd fmla="*/ 1272540 w 1272540" name="connsiteX2"/>
                <a:gd fmla="*/ 39829 h 484002" name="connsiteY2"/>
                <a:gd fmla="*/ 1272540 w 1272540" name="connsiteX3"/>
                <a:gd fmla="*/ 342007 h 484002" name="connsiteY3"/>
                <a:gd fmla="*/ 1232711 w 1272540" name="connsiteX4"/>
                <a:gd fmla="*/ 381836 h 484002" name="connsiteY4"/>
                <a:gd fmla="*/ 708543 w 1272540" name="connsiteX5"/>
                <a:gd fmla="*/ 381836 h 484002" name="connsiteY5"/>
                <a:gd fmla="*/ 636271 w 1272540" name="connsiteX6"/>
                <a:gd fmla="*/ 484002 h 484002" name="connsiteY6"/>
                <a:gd fmla="*/ 563998 w 1272540" name="connsiteX7"/>
                <a:gd fmla="*/ 381836 h 484002" name="connsiteY7"/>
                <a:gd fmla="*/ 39829 w 1272540" name="connsiteX8"/>
                <a:gd fmla="*/ 381836 h 484002" name="connsiteY8"/>
                <a:gd fmla="*/ 0 w 1272540" name="connsiteX9"/>
                <a:gd fmla="*/ 342007 h 484002" name="connsiteY9"/>
                <a:gd fmla="*/ 0 w 1272540" name="connsiteX10"/>
                <a:gd fmla="*/ 39829 h 484002" name="connsiteY10"/>
                <a:gd fmla="*/ 39829 w 1272540" name="connsiteX11"/>
                <a:gd fmla="*/ 0 h 48400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4001" w="1272540">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algn="tl" blurRad="1270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srgbClr val="BABABA"/>
                </a:solidFill>
                <a:latin charset="-122" panose="020b0500000000000000" pitchFamily="34" typeface="思源黑体"/>
                <a:ea charset="-122" panose="020b0500000000000000" pitchFamily="34" typeface="思源黑体"/>
              </a:endParaRPr>
            </a:p>
          </p:txBody>
        </p:sp>
        <p:sp>
          <p:nvSpPr>
            <p:cNvPr id="15" name="文本框 14">
              <a:extLst>
                <a:ext uri="{FF2B5EF4-FFF2-40B4-BE49-F238E27FC236}">
                  <a16:creationId xmlns:a16="http://schemas.microsoft.com/office/drawing/2014/main" id="{CD6BB508-B01F-4BB4-A203-4621B9C0C81D}"/>
                </a:ext>
              </a:extLst>
            </p:cNvPr>
            <p:cNvSpPr txBox="1"/>
            <p:nvPr/>
          </p:nvSpPr>
          <p:spPr>
            <a:xfrm>
              <a:off x="1492226" y="4175146"/>
              <a:ext cx="538480" cy="304800"/>
            </a:xfrm>
            <a:prstGeom prst="rect">
              <a:avLst/>
            </a:prstGeom>
            <a:grpFill/>
          </p:spPr>
          <p:txBody>
            <a:bodyPr rtlCol="0" wrap="none">
              <a:spAutoFit/>
            </a:bodyPr>
            <a:lstStyle/>
            <a:p>
              <a:pPr algn="ctr" defTabSz="457200">
                <a:defRPr/>
              </a:pPr>
              <a:r>
                <a:rPr altLang="en-US" b="1" lang="zh-CN" sz="1400">
                  <a:solidFill>
                    <a:prstClr val="white"/>
                  </a:solidFill>
                  <a:effectLst>
                    <a:outerShdw algn="tl" blurRad="38100" dir="2700000" dist="38100">
                      <a:srgbClr val="000000">
                        <a:alpha val="43137"/>
                      </a:srgbClr>
                    </a:outerShdw>
                  </a:effectLst>
                  <a:latin charset="-122" panose="020b0500000000000000" pitchFamily="34" typeface="思源黑体"/>
                  <a:ea charset="-122" panose="020b0500000000000000" pitchFamily="34" typeface="思源黑体"/>
                </a:rPr>
                <a:t>研发</a:t>
              </a:r>
            </a:p>
          </p:txBody>
        </p:sp>
      </p:grpSp>
      <p:grpSp>
        <p:nvGrpSpPr>
          <p:cNvPr id="16" name="组合 15">
            <a:extLst>
              <a:ext uri="{FF2B5EF4-FFF2-40B4-BE49-F238E27FC236}">
                <a16:creationId xmlns:a16="http://schemas.microsoft.com/office/drawing/2014/main" id="{2655F3EC-8011-4635-A2C9-C96E12400E71}"/>
              </a:ext>
            </a:extLst>
          </p:cNvPr>
          <p:cNvGrpSpPr/>
          <p:nvPr/>
        </p:nvGrpSpPr>
        <p:grpSpPr>
          <a:xfrm>
            <a:off x="1380604" y="1680979"/>
            <a:ext cx="10459689" cy="3175013"/>
            <a:chOff x="1751361" y="1669256"/>
            <a:chExt cx="10459689" cy="3175013"/>
          </a:xfrm>
        </p:grpSpPr>
        <p:grpSp>
          <p:nvGrpSpPr>
            <p:cNvPr id="17" name="组合 16">
              <a:extLst>
                <a:ext uri="{FF2B5EF4-FFF2-40B4-BE49-F238E27FC236}">
                  <a16:creationId xmlns:a16="http://schemas.microsoft.com/office/drawing/2014/main" id="{55573574-E00E-414B-B8AD-F3BE9C3B586C}"/>
                </a:ext>
              </a:extLst>
            </p:cNvPr>
            <p:cNvGrpSpPr/>
            <p:nvPr/>
          </p:nvGrpSpPr>
          <p:grpSpPr>
            <a:xfrm>
              <a:off x="1783556" y="1669256"/>
              <a:ext cx="10427494" cy="3145632"/>
              <a:chOff x="1783556" y="1669256"/>
              <a:chExt cx="10427494" cy="3145632"/>
            </a:xfrm>
          </p:grpSpPr>
          <p:sp>
            <p:nvSpPr>
              <p:cNvPr id="19" name="任意多边形 59">
                <a:extLst>
                  <a:ext uri="{FF2B5EF4-FFF2-40B4-BE49-F238E27FC236}">
                    <a16:creationId xmlns:a16="http://schemas.microsoft.com/office/drawing/2014/main" id="{C6147686-E707-460B-8DB8-6086866EF3AD}"/>
                  </a:ext>
                </a:extLst>
              </p:cNvPr>
              <p:cNvSpPr/>
              <p:nvPr/>
            </p:nvSpPr>
            <p:spPr>
              <a:xfrm>
                <a:off x="1783556" y="4286249"/>
                <a:ext cx="2793207" cy="528639"/>
              </a:xfrm>
              <a:custGeom>
                <a:gdLst>
                  <a:gd fmla="*/ 0 w 2793207" name="connsiteX0"/>
                  <a:gd fmla="*/ 528639 h 528639" name="connsiteY0"/>
                  <a:gd fmla="*/ 438150 w 2793207" name="connsiteX1"/>
                  <a:gd fmla="*/ 297657 h 528639" name="connsiteY1"/>
                  <a:gd fmla="*/ 940594 w 2793207" name="connsiteX2"/>
                  <a:gd fmla="*/ 90489 h 528639" name="connsiteY2"/>
                  <a:gd fmla="*/ 1431132 w 2793207" name="connsiteX3"/>
                  <a:gd fmla="*/ 1 h 528639" name="connsiteY3"/>
                  <a:gd fmla="*/ 2002632 w 2793207" name="connsiteX4"/>
                  <a:gd fmla="*/ 88107 h 528639" name="connsiteY4"/>
                  <a:gd fmla="*/ 2247900 w 2793207" name="connsiteX5"/>
                  <a:gd fmla="*/ 147639 h 528639" name="connsiteY5"/>
                  <a:gd fmla="*/ 2486025 w 2793207" name="connsiteX6"/>
                  <a:gd fmla="*/ 161926 h 528639" name="connsiteY6"/>
                  <a:gd fmla="*/ 2638425 w 2793207" name="connsiteX7"/>
                  <a:gd fmla="*/ 159545 h 528639" name="connsiteY7"/>
                  <a:gd fmla="*/ 2793207 w 2793207" name="connsiteX8"/>
                  <a:gd fmla="*/ 126207 h 52863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28639" w="2793207">
                    <a:moveTo>
                      <a:pt x="0" y="528639"/>
                    </a:moveTo>
                    <a:cubicBezTo>
                      <a:pt x="140692" y="449660"/>
                      <a:pt x="281384" y="370682"/>
                      <a:pt x="438150" y="297657"/>
                    </a:cubicBezTo>
                    <a:cubicBezTo>
                      <a:pt x="594916" y="224632"/>
                      <a:pt x="775097" y="140098"/>
                      <a:pt x="940594" y="90489"/>
                    </a:cubicBezTo>
                    <a:cubicBezTo>
                      <a:pt x="1106091" y="40880"/>
                      <a:pt x="1254126" y="398"/>
                      <a:pt x="1431132" y="1"/>
                    </a:cubicBezTo>
                    <a:cubicBezTo>
                      <a:pt x="1608138" y="-396"/>
                      <a:pt x="1866504" y="63501"/>
                      <a:pt x="2002632" y="88107"/>
                    </a:cubicBezTo>
                    <a:cubicBezTo>
                      <a:pt x="2138760" y="112713"/>
                      <a:pt x="2167335" y="135336"/>
                      <a:pt x="2247900" y="147639"/>
                    </a:cubicBezTo>
                    <a:cubicBezTo>
                      <a:pt x="2328465" y="159942"/>
                      <a:pt x="2420938" y="159942"/>
                      <a:pt x="2486025" y="161926"/>
                    </a:cubicBezTo>
                    <a:cubicBezTo>
                      <a:pt x="2551112" y="163910"/>
                      <a:pt x="2587228" y="165498"/>
                      <a:pt x="2638425" y="159545"/>
                    </a:cubicBezTo>
                    <a:cubicBezTo>
                      <a:pt x="2689622" y="153592"/>
                      <a:pt x="2741414" y="139899"/>
                      <a:pt x="2793207" y="1262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20" name="任意多边形 60">
                <a:extLst>
                  <a:ext uri="{FF2B5EF4-FFF2-40B4-BE49-F238E27FC236}">
                    <a16:creationId xmlns:a16="http://schemas.microsoft.com/office/drawing/2014/main" id="{C1E6AA65-349C-482C-838A-135D4DDB301C}"/>
                  </a:ext>
                </a:extLst>
              </p:cNvPr>
              <p:cNvSpPr/>
              <p:nvPr/>
            </p:nvSpPr>
            <p:spPr>
              <a:xfrm>
                <a:off x="4572000" y="3131240"/>
                <a:ext cx="1993106" cy="1281216"/>
              </a:xfrm>
              <a:custGeom>
                <a:gdLst>
                  <a:gd fmla="*/ 0 w 1993106" name="connsiteX0"/>
                  <a:gd fmla="*/ 1281216 h 1281216" name="connsiteY0"/>
                  <a:gd fmla="*/ 166688 w 1993106" name="connsiteX1"/>
                  <a:gd fmla="*/ 1221685 h 1281216" name="connsiteY1"/>
                  <a:gd fmla="*/ 571500 w 1993106" name="connsiteX2"/>
                  <a:gd fmla="*/ 952604 h 1281216" name="connsiteY2"/>
                  <a:gd fmla="*/ 992981 w 1993106" name="connsiteX3"/>
                  <a:gd fmla="*/ 566841 h 1281216" name="connsiteY3"/>
                  <a:gd fmla="*/ 1381125 w 1993106" name="connsiteX4"/>
                  <a:gd fmla="*/ 221560 h 1281216" name="connsiteY4"/>
                  <a:gd fmla="*/ 1704975 w 1993106" name="connsiteX5"/>
                  <a:gd fmla="*/ 31060 h 1281216" name="connsiteY5"/>
                  <a:gd fmla="*/ 1993106 w 1993106" name="connsiteX6"/>
                  <a:gd fmla="*/ 2485 h 128121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81216" w="1993106">
                    <a:moveTo>
                      <a:pt x="0" y="1281216"/>
                    </a:moveTo>
                    <a:cubicBezTo>
                      <a:pt x="35719" y="1278835"/>
                      <a:pt x="71438" y="1276454"/>
                      <a:pt x="166688" y="1221685"/>
                    </a:cubicBezTo>
                    <a:cubicBezTo>
                      <a:pt x="261938" y="1166916"/>
                      <a:pt x="433784" y="1061745"/>
                      <a:pt x="571500" y="952604"/>
                    </a:cubicBezTo>
                    <a:cubicBezTo>
                      <a:pt x="709216" y="843463"/>
                      <a:pt x="858044" y="688682"/>
                      <a:pt x="992981" y="566841"/>
                    </a:cubicBezTo>
                    <a:cubicBezTo>
                      <a:pt x="1127918" y="445000"/>
                      <a:pt x="1262459" y="310857"/>
                      <a:pt x="1381125" y="221560"/>
                    </a:cubicBezTo>
                    <a:cubicBezTo>
                      <a:pt x="1499791" y="132263"/>
                      <a:pt x="1602978" y="67572"/>
                      <a:pt x="1704975" y="31060"/>
                    </a:cubicBezTo>
                    <a:cubicBezTo>
                      <a:pt x="1806972" y="-5453"/>
                      <a:pt x="1900039" y="-1484"/>
                      <a:pt x="1993106" y="24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21" name="任意多边形 61">
                <a:extLst>
                  <a:ext uri="{FF2B5EF4-FFF2-40B4-BE49-F238E27FC236}">
                    <a16:creationId xmlns:a16="http://schemas.microsoft.com/office/drawing/2014/main" id="{1EFFFBF9-43E3-4219-8135-27E1189BEB25}"/>
                  </a:ext>
                </a:extLst>
              </p:cNvPr>
              <p:cNvSpPr/>
              <p:nvPr/>
            </p:nvSpPr>
            <p:spPr>
              <a:xfrm>
                <a:off x="6560344" y="3136106"/>
                <a:ext cx="1333500" cy="548788"/>
              </a:xfrm>
              <a:custGeom>
                <a:gdLst>
                  <a:gd fmla="*/ 0 w 1333500" name="connsiteX0"/>
                  <a:gd fmla="*/ 0 h 548788" name="connsiteY0"/>
                  <a:gd fmla="*/ 233362 w 1333500" name="connsiteX1"/>
                  <a:gd fmla="*/ 88107 h 548788" name="connsiteY1"/>
                  <a:gd fmla="*/ 542925 w 1333500" name="connsiteX2"/>
                  <a:gd fmla="*/ 328613 h 548788" name="connsiteY2"/>
                  <a:gd fmla="*/ 773906 w 1333500" name="connsiteX3"/>
                  <a:gd fmla="*/ 492919 h 548788" name="connsiteY3"/>
                  <a:gd fmla="*/ 1102519 w 1333500" name="connsiteX4"/>
                  <a:gd fmla="*/ 547688 h 548788" name="connsiteY4"/>
                  <a:gd fmla="*/ 1333500 w 1333500" name="connsiteX5"/>
                  <a:gd fmla="*/ 452438 h 5487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788" w="1333500">
                    <a:moveTo>
                      <a:pt x="0" y="0"/>
                    </a:moveTo>
                    <a:cubicBezTo>
                      <a:pt x="71437" y="16669"/>
                      <a:pt x="142875" y="33338"/>
                      <a:pt x="233362" y="88107"/>
                    </a:cubicBezTo>
                    <a:cubicBezTo>
                      <a:pt x="323850" y="142876"/>
                      <a:pt x="452834" y="261144"/>
                      <a:pt x="542925" y="328613"/>
                    </a:cubicBezTo>
                    <a:cubicBezTo>
                      <a:pt x="633016" y="396082"/>
                      <a:pt x="680640" y="456407"/>
                      <a:pt x="773906" y="492919"/>
                    </a:cubicBezTo>
                    <a:cubicBezTo>
                      <a:pt x="867172" y="529432"/>
                      <a:pt x="1009253" y="554435"/>
                      <a:pt x="1102519" y="547688"/>
                    </a:cubicBezTo>
                    <a:cubicBezTo>
                      <a:pt x="1195785" y="540941"/>
                      <a:pt x="1264642" y="496689"/>
                      <a:pt x="1333500" y="4524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22" name="任意多边形 62">
                <a:extLst>
                  <a:ext uri="{FF2B5EF4-FFF2-40B4-BE49-F238E27FC236}">
                    <a16:creationId xmlns:a16="http://schemas.microsoft.com/office/drawing/2014/main" id="{3CE10EB6-EC2E-4ECA-90B6-B515EF206FA7}"/>
                  </a:ext>
                </a:extLst>
              </p:cNvPr>
              <p:cNvSpPr/>
              <p:nvPr/>
            </p:nvSpPr>
            <p:spPr>
              <a:xfrm>
                <a:off x="7889081" y="2112169"/>
                <a:ext cx="1847850" cy="1481137"/>
              </a:xfrm>
              <a:custGeom>
                <a:gdLst>
                  <a:gd fmla="*/ 0 w 1847850" name="connsiteX0"/>
                  <a:gd fmla="*/ 1481137 h 1481137" name="connsiteY0"/>
                  <a:gd fmla="*/ 190500 w 1847850" name="connsiteX1"/>
                  <a:gd fmla="*/ 1347787 h 1481137" name="connsiteY1"/>
                  <a:gd fmla="*/ 707232 w 1847850" name="connsiteX2"/>
                  <a:gd fmla="*/ 876300 h 1481137" name="connsiteY2"/>
                  <a:gd fmla="*/ 1197769 w 1847850" name="connsiteX3"/>
                  <a:gd fmla="*/ 390525 h 1481137" name="connsiteY3"/>
                  <a:gd fmla="*/ 1607344 w 1847850" name="connsiteX4"/>
                  <a:gd fmla="*/ 80962 h 1481137" name="connsiteY4"/>
                  <a:gd fmla="*/ 1847850 w 1847850" name="connsiteX5"/>
                  <a:gd fmla="*/ 0 h 148113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81137" w="1847850">
                    <a:moveTo>
                      <a:pt x="0" y="1481137"/>
                    </a:moveTo>
                    <a:cubicBezTo>
                      <a:pt x="36314" y="1464865"/>
                      <a:pt x="72628" y="1448593"/>
                      <a:pt x="190500" y="1347787"/>
                    </a:cubicBezTo>
                    <a:cubicBezTo>
                      <a:pt x="308372" y="1246981"/>
                      <a:pt x="539354" y="1035844"/>
                      <a:pt x="707232" y="876300"/>
                    </a:cubicBezTo>
                    <a:cubicBezTo>
                      <a:pt x="875110" y="716756"/>
                      <a:pt x="1047750" y="523081"/>
                      <a:pt x="1197769" y="390525"/>
                    </a:cubicBezTo>
                    <a:cubicBezTo>
                      <a:pt x="1347788" y="257969"/>
                      <a:pt x="1498997" y="146049"/>
                      <a:pt x="1607344" y="80962"/>
                    </a:cubicBezTo>
                    <a:cubicBezTo>
                      <a:pt x="1715691" y="15874"/>
                      <a:pt x="1781770" y="7937"/>
                      <a:pt x="18478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23" name="任意多边形 63">
                <a:extLst>
                  <a:ext uri="{FF2B5EF4-FFF2-40B4-BE49-F238E27FC236}">
                    <a16:creationId xmlns:a16="http://schemas.microsoft.com/office/drawing/2014/main" id="{A6ECB46E-90DD-48D7-AFFD-8B2120B3DF1F}"/>
                  </a:ext>
                </a:extLst>
              </p:cNvPr>
              <p:cNvSpPr/>
              <p:nvPr/>
            </p:nvSpPr>
            <p:spPr>
              <a:xfrm>
                <a:off x="9720262" y="1983581"/>
                <a:ext cx="2243138" cy="905257"/>
              </a:xfrm>
              <a:custGeom>
                <a:gdLst>
                  <a:gd fmla="*/ 0 w 2243138" name="connsiteX0"/>
                  <a:gd fmla="*/ 127794 h 905257" name="connsiteY0"/>
                  <a:gd fmla="*/ 197644 w 2243138" name="connsiteX1"/>
                  <a:gd fmla="*/ 133350 h 905257" name="connsiteY1"/>
                  <a:gd fmla="*/ 354807 w 2243138" name="connsiteX2"/>
                  <a:gd fmla="*/ 188119 h 905257" name="connsiteY2"/>
                  <a:gd fmla="*/ 626269 w 2243138" name="connsiteX3"/>
                  <a:gd fmla="*/ 381000 h 905257" name="connsiteY3"/>
                  <a:gd fmla="*/ 854869 w 2243138" name="connsiteX4"/>
                  <a:gd fmla="*/ 578644 h 905257" name="connsiteY4"/>
                  <a:gd fmla="*/ 1062038 w 2243138" name="connsiteX5"/>
                  <a:gd fmla="*/ 754857 h 905257" name="connsiteY5"/>
                  <a:gd fmla="*/ 1212057 w 2243138" name="connsiteX6"/>
                  <a:gd fmla="*/ 854869 h 905257" name="connsiteY6"/>
                  <a:gd fmla="*/ 1393032 w 2243138" name="connsiteX7"/>
                  <a:gd fmla="*/ 904875 h 905257" name="connsiteY7"/>
                  <a:gd fmla="*/ 1566863 w 2243138" name="connsiteX8"/>
                  <a:gd fmla="*/ 864394 h 905257" name="connsiteY8"/>
                  <a:gd fmla="*/ 1793082 w 2243138" name="connsiteX9"/>
                  <a:gd fmla="*/ 661988 h 905257" name="connsiteY9"/>
                  <a:gd fmla="*/ 2124076 w 2243138" name="connsiteX10"/>
                  <a:gd fmla="*/ 204788 h 905257" name="connsiteY10"/>
                  <a:gd fmla="*/ 2243138 w 2243138" name="connsiteX11"/>
                  <a:gd fmla="*/ 0 h 90525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05257" w="2243138">
                    <a:moveTo>
                      <a:pt x="0" y="127794"/>
                    </a:moveTo>
                    <a:cubicBezTo>
                      <a:pt x="40679" y="137120"/>
                      <a:pt x="138510" y="123296"/>
                      <a:pt x="197644" y="133350"/>
                    </a:cubicBezTo>
                    <a:cubicBezTo>
                      <a:pt x="256778" y="143404"/>
                      <a:pt x="283370" y="146844"/>
                      <a:pt x="354807" y="188119"/>
                    </a:cubicBezTo>
                    <a:cubicBezTo>
                      <a:pt x="426244" y="229394"/>
                      <a:pt x="542925" y="315913"/>
                      <a:pt x="626269" y="381000"/>
                    </a:cubicBezTo>
                    <a:cubicBezTo>
                      <a:pt x="709613" y="446088"/>
                      <a:pt x="854869" y="578644"/>
                      <a:pt x="854869" y="578644"/>
                    </a:cubicBezTo>
                    <a:cubicBezTo>
                      <a:pt x="927497" y="640954"/>
                      <a:pt x="1002507" y="708820"/>
                      <a:pt x="1062038" y="754857"/>
                    </a:cubicBezTo>
                    <a:cubicBezTo>
                      <a:pt x="1121569" y="800894"/>
                      <a:pt x="1156891" y="829866"/>
                      <a:pt x="1212057" y="854869"/>
                    </a:cubicBezTo>
                    <a:cubicBezTo>
                      <a:pt x="1267223" y="879872"/>
                      <a:pt x="1333898" y="903287"/>
                      <a:pt x="1393032" y="904875"/>
                    </a:cubicBezTo>
                    <a:cubicBezTo>
                      <a:pt x="1452166" y="906463"/>
                      <a:pt x="1500188" y="904875"/>
                      <a:pt x="1566863" y="864394"/>
                    </a:cubicBezTo>
                    <a:cubicBezTo>
                      <a:pt x="1633538" y="823913"/>
                      <a:pt x="1700213" y="771922"/>
                      <a:pt x="1793082" y="661988"/>
                    </a:cubicBezTo>
                    <a:cubicBezTo>
                      <a:pt x="1885951" y="552054"/>
                      <a:pt x="2049067" y="315119"/>
                      <a:pt x="2124076" y="204788"/>
                    </a:cubicBezTo>
                    <a:cubicBezTo>
                      <a:pt x="2199085" y="94457"/>
                      <a:pt x="2221111" y="47228"/>
                      <a:pt x="224313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24" name="任意多边形 64">
                <a:extLst>
                  <a:ext uri="{FF2B5EF4-FFF2-40B4-BE49-F238E27FC236}">
                    <a16:creationId xmlns:a16="http://schemas.microsoft.com/office/drawing/2014/main" id="{F8F4C294-2E39-4F92-BF07-65D6BC3A22BB}"/>
                  </a:ext>
                </a:extLst>
              </p:cNvPr>
              <p:cNvSpPr/>
              <p:nvPr/>
            </p:nvSpPr>
            <p:spPr>
              <a:xfrm>
                <a:off x="11953875" y="1669256"/>
                <a:ext cx="257175" cy="335757"/>
              </a:xfrm>
              <a:custGeom>
                <a:gdLst>
                  <a:gd fmla="*/ 0 w 257175" name="connsiteX0"/>
                  <a:gd fmla="*/ 335757 h 335757" name="connsiteY0"/>
                  <a:gd fmla="*/ 121444 w 257175" name="connsiteX1"/>
                  <a:gd fmla="*/ 152400 h 335757" name="connsiteY1"/>
                  <a:gd fmla="*/ 257175 w 257175" name="connsiteX2"/>
                  <a:gd fmla="*/ 0 h 335757" name="connsiteY2"/>
                </a:gdLst>
                <a:cxnLst>
                  <a:cxn ang="0">
                    <a:pos x="connsiteX0" y="connsiteY0"/>
                  </a:cxn>
                  <a:cxn ang="0">
                    <a:pos x="connsiteX1" y="connsiteY1"/>
                  </a:cxn>
                  <a:cxn ang="0">
                    <a:pos x="connsiteX2" y="connsiteY2"/>
                  </a:cxn>
                </a:cxnLst>
                <a:rect b="b" l="l" r="r" t="t"/>
                <a:pathLst>
                  <a:path h="335757" w="257175">
                    <a:moveTo>
                      <a:pt x="0" y="335757"/>
                    </a:moveTo>
                    <a:cubicBezTo>
                      <a:pt x="39291" y="272058"/>
                      <a:pt x="78582" y="208359"/>
                      <a:pt x="121444" y="152400"/>
                    </a:cubicBezTo>
                    <a:cubicBezTo>
                      <a:pt x="164306" y="96441"/>
                      <a:pt x="210740" y="48220"/>
                      <a:pt x="25717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sp>
          <p:nvSpPr>
            <p:cNvPr id="18" name="椭圆 17">
              <a:extLst>
                <a:ext uri="{FF2B5EF4-FFF2-40B4-BE49-F238E27FC236}">
                  <a16:creationId xmlns:a16="http://schemas.microsoft.com/office/drawing/2014/main" id="{F5A0025B-484E-435C-BD0D-1D9EE03E2E9F}"/>
                </a:ext>
              </a:extLst>
            </p:cNvPr>
            <p:cNvSpPr>
              <a:spLocks noChangeAspect="1"/>
            </p:cNvSpPr>
            <p:nvPr/>
          </p:nvSpPr>
          <p:spPr>
            <a:xfrm>
              <a:off x="1751361" y="4790269"/>
              <a:ext cx="54000" cy="54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grpSp>
        <p:nvGrpSpPr>
          <p:cNvPr id="25" name="组合 24">
            <a:extLst>
              <a:ext uri="{FF2B5EF4-FFF2-40B4-BE49-F238E27FC236}">
                <a16:creationId xmlns:a16="http://schemas.microsoft.com/office/drawing/2014/main" id="{1FDA8D3F-8A2C-4C30-8B98-F8AB3874D59C}"/>
              </a:ext>
            </a:extLst>
          </p:cNvPr>
          <p:cNvGrpSpPr/>
          <p:nvPr/>
        </p:nvGrpSpPr>
        <p:grpSpPr>
          <a:xfrm>
            <a:off x="2932570" y="4620751"/>
            <a:ext cx="1993106" cy="1122472"/>
            <a:chOff x="894059" y="2648553"/>
            <a:chExt cx="1993106" cy="1122472"/>
          </a:xfrm>
        </p:grpSpPr>
        <p:sp>
          <p:nvSpPr>
            <p:cNvPr id="26" name="文本框 25">
              <a:extLst>
                <a:ext uri="{FF2B5EF4-FFF2-40B4-BE49-F238E27FC236}">
                  <a16:creationId xmlns:a16="http://schemas.microsoft.com/office/drawing/2014/main" id="{19678E5E-653B-4A7C-8F4C-700B40F09F70}"/>
                </a:ext>
              </a:extLst>
            </p:cNvPr>
            <p:cNvSpPr txBox="1"/>
            <p:nvPr/>
          </p:nvSpPr>
          <p:spPr>
            <a:xfrm>
              <a:off x="1288351" y="2648553"/>
              <a:ext cx="1249680" cy="304800"/>
            </a:xfrm>
            <a:prstGeom prst="rect">
              <a:avLst/>
            </a:prstGeom>
            <a:noFill/>
          </p:spPr>
          <p:txBody>
            <a:bodyPr rtlCol="0" wrap="none">
              <a:spAutoFit/>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1400" u="none">
                  <a:ln>
                    <a:noFill/>
                  </a:ln>
                  <a:solidFill>
                    <a:srgbClr val="1B3782"/>
                  </a:solidFill>
                  <a:effectLst/>
                  <a:uLnTx/>
                  <a:uFillTx/>
                  <a:latin typeface="+mj-ea"/>
                  <a:ea typeface="+mj-ea"/>
                </a:defRPr>
              </a:lvl1pPr>
            </a:lstStyle>
            <a:p>
              <a:pPr defTabSz="457200"/>
              <a:r>
                <a:rPr altLang="en-US" lang="zh-CN">
                  <a:solidFill>
                    <a:prstClr val="black"/>
                  </a:solidFill>
                  <a:latin charset="-122" panose="020b0500000000000000" pitchFamily="34" typeface="思源黑体"/>
                  <a:ea charset="-122" panose="020b0500000000000000" pitchFamily="34" typeface="思源黑体"/>
                </a:rPr>
                <a:t>标题文本预设</a:t>
              </a:r>
            </a:p>
          </p:txBody>
        </p:sp>
        <p:sp>
          <p:nvSpPr>
            <p:cNvPr id="27" name="文本框 26">
              <a:extLst>
                <a:ext uri="{FF2B5EF4-FFF2-40B4-BE49-F238E27FC236}">
                  <a16:creationId xmlns:a16="http://schemas.microsoft.com/office/drawing/2014/main" id="{84DCB60F-E3A8-4AA7-A618-F3F82BCBF80B}"/>
                </a:ext>
              </a:extLst>
            </p:cNvPr>
            <p:cNvSpPr txBox="1"/>
            <p:nvPr/>
          </p:nvSpPr>
          <p:spPr>
            <a:xfrm>
              <a:off x="894059" y="2940028"/>
              <a:ext cx="1993106" cy="640080"/>
            </a:xfrm>
            <a:prstGeom prst="rect">
              <a:avLst/>
            </a:prstGeom>
            <a:noFill/>
          </p:spPr>
          <p:txBody>
            <a:bodyPr rtlCol="0" wrap="square">
              <a:spAutoFit/>
            </a:bodyPr>
            <a:lstStyle/>
            <a:p>
              <a:pPr algn="ctr" defTabSz="457200">
                <a:defRPr/>
              </a:pPr>
              <a:r>
                <a:rPr altLang="en-US" lang="zh-CN" sz="1200">
                  <a:solidFill>
                    <a:srgbClr val="636464"/>
                  </a:solidFill>
                  <a:latin charset="-122" panose="020b0500000000000000" pitchFamily="34" typeface="思源黑体"/>
                  <a:ea charset="-122" panose="020b0500000000000000" pitchFamily="34" typeface="思源黑体"/>
                </a:rPr>
                <a:t>单击文本框输入详细信息加以描述单击文本框输入详细信息加以描述</a:t>
              </a:r>
            </a:p>
          </p:txBody>
        </p:sp>
      </p:grpSp>
      <p:grpSp>
        <p:nvGrpSpPr>
          <p:cNvPr id="28" name="组合 27">
            <a:extLst>
              <a:ext uri="{FF2B5EF4-FFF2-40B4-BE49-F238E27FC236}">
                <a16:creationId xmlns:a16="http://schemas.microsoft.com/office/drawing/2014/main" id="{D3637C32-ABB9-437E-9142-2C0B2496FEF0}"/>
              </a:ext>
            </a:extLst>
          </p:cNvPr>
          <p:cNvGrpSpPr/>
          <p:nvPr/>
        </p:nvGrpSpPr>
        <p:grpSpPr>
          <a:xfrm>
            <a:off x="3794715" y="4297501"/>
            <a:ext cx="274484" cy="274484"/>
            <a:chOff x="7454147" y="4420103"/>
            <a:chExt cx="417358" cy="417358"/>
          </a:xfrm>
          <a:solidFill>
            <a:schemeClr val="tx1"/>
          </a:solidFill>
        </p:grpSpPr>
        <p:sp>
          <p:nvSpPr>
            <p:cNvPr id="29" name="椭圆 28">
              <a:extLst>
                <a:ext uri="{FF2B5EF4-FFF2-40B4-BE49-F238E27FC236}">
                  <a16:creationId xmlns:a16="http://schemas.microsoft.com/office/drawing/2014/main" id="{90FD8D7B-23B9-4255-BBD6-ECD2890C1217}"/>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30" name="椭圆 29">
              <a:extLst>
                <a:ext uri="{FF2B5EF4-FFF2-40B4-BE49-F238E27FC236}">
                  <a16:creationId xmlns:a16="http://schemas.microsoft.com/office/drawing/2014/main" id="{73D76707-3152-4166-BCFE-EDD57AF5CA53}"/>
                </a:ext>
              </a:extLst>
            </p:cNvPr>
            <p:cNvSpPr/>
            <p:nvPr/>
          </p:nvSpPr>
          <p:spPr>
            <a:xfrm>
              <a:off x="7542037" y="4509356"/>
              <a:ext cx="241578" cy="241578"/>
            </a:xfrm>
            <a:prstGeom prst="ellipse">
              <a:avLst/>
            </a:prstGeom>
            <a:grpFill/>
            <a:ln w="19050">
              <a:solidFill>
                <a:schemeClr val="bg1"/>
              </a:solidFill>
            </a:ln>
            <a:effectLst>
              <a:outerShdw algn="t" blurRad="12700" dir="54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grpSp>
        <p:nvGrpSpPr>
          <p:cNvPr id="31" name="组合 30">
            <a:extLst>
              <a:ext uri="{FF2B5EF4-FFF2-40B4-BE49-F238E27FC236}">
                <a16:creationId xmlns:a16="http://schemas.microsoft.com/office/drawing/2014/main" id="{07498B2C-3477-4AC5-8B77-FCED4A5EA832}"/>
              </a:ext>
            </a:extLst>
          </p:cNvPr>
          <p:cNvGrpSpPr/>
          <p:nvPr/>
        </p:nvGrpSpPr>
        <p:grpSpPr>
          <a:xfrm>
            <a:off x="1248777" y="4755962"/>
            <a:ext cx="274484" cy="274484"/>
            <a:chOff x="7454147" y="4420103"/>
            <a:chExt cx="417358" cy="417358"/>
          </a:xfrm>
          <a:solidFill>
            <a:schemeClr val="tx1"/>
          </a:solidFill>
        </p:grpSpPr>
        <p:sp>
          <p:nvSpPr>
            <p:cNvPr id="32" name="椭圆 31">
              <a:extLst>
                <a:ext uri="{FF2B5EF4-FFF2-40B4-BE49-F238E27FC236}">
                  <a16:creationId xmlns:a16="http://schemas.microsoft.com/office/drawing/2014/main" id="{FC3A8EE5-840E-4882-AEF3-3CEF1DC9DAAD}"/>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33" name="椭圆 32">
              <a:extLst>
                <a:ext uri="{FF2B5EF4-FFF2-40B4-BE49-F238E27FC236}">
                  <a16:creationId xmlns:a16="http://schemas.microsoft.com/office/drawing/2014/main" id="{95CE0D6A-D52D-4BAB-9C2D-0DF271F25108}"/>
                </a:ext>
              </a:extLst>
            </p:cNvPr>
            <p:cNvSpPr/>
            <p:nvPr/>
          </p:nvSpPr>
          <p:spPr>
            <a:xfrm>
              <a:off x="7542037" y="4509356"/>
              <a:ext cx="241578" cy="241578"/>
            </a:xfrm>
            <a:prstGeom prst="ellipse">
              <a:avLst/>
            </a:prstGeom>
            <a:grpFill/>
            <a:ln w="19050">
              <a:solidFill>
                <a:schemeClr val="bg1"/>
              </a:solidFill>
            </a:ln>
            <a:effectLst>
              <a:outerShdw algn="t" blurRad="12700" dir="54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grpSp>
        <p:nvGrpSpPr>
          <p:cNvPr id="34" name="组合 33">
            <a:extLst>
              <a:ext uri="{FF2B5EF4-FFF2-40B4-BE49-F238E27FC236}">
                <a16:creationId xmlns:a16="http://schemas.microsoft.com/office/drawing/2014/main" id="{1BC60541-5387-48C0-98C1-9E0B76CD00D0}"/>
              </a:ext>
            </a:extLst>
          </p:cNvPr>
          <p:cNvGrpSpPr/>
          <p:nvPr/>
        </p:nvGrpSpPr>
        <p:grpSpPr>
          <a:xfrm>
            <a:off x="9313821" y="2013634"/>
            <a:ext cx="274484" cy="274484"/>
            <a:chOff x="7454147" y="4420103"/>
            <a:chExt cx="417358" cy="417358"/>
          </a:xfrm>
          <a:solidFill>
            <a:schemeClr val="tx1"/>
          </a:solidFill>
        </p:grpSpPr>
        <p:sp>
          <p:nvSpPr>
            <p:cNvPr id="35" name="椭圆 34">
              <a:extLst>
                <a:ext uri="{FF2B5EF4-FFF2-40B4-BE49-F238E27FC236}">
                  <a16:creationId xmlns:a16="http://schemas.microsoft.com/office/drawing/2014/main" id="{AD650493-11BF-4F6F-959B-BFFFB3FBBBC8}"/>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36" name="椭圆 35">
              <a:extLst>
                <a:ext uri="{FF2B5EF4-FFF2-40B4-BE49-F238E27FC236}">
                  <a16:creationId xmlns:a16="http://schemas.microsoft.com/office/drawing/2014/main" id="{9D4B7D0F-C02A-43CB-93CC-92B84B2B0B01}"/>
                </a:ext>
              </a:extLst>
            </p:cNvPr>
            <p:cNvSpPr/>
            <p:nvPr/>
          </p:nvSpPr>
          <p:spPr>
            <a:xfrm>
              <a:off x="7542037" y="4509356"/>
              <a:ext cx="241578" cy="241578"/>
            </a:xfrm>
            <a:prstGeom prst="ellipse">
              <a:avLst/>
            </a:prstGeom>
            <a:grpFill/>
            <a:ln w="19050">
              <a:solidFill>
                <a:schemeClr val="bg1"/>
              </a:solidFill>
            </a:ln>
            <a:effectLst>
              <a:outerShdw algn="t" blurRad="12700" dir="54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grpSp>
        <p:nvGrpSpPr>
          <p:cNvPr id="37" name="组合 36">
            <a:extLst>
              <a:ext uri="{FF2B5EF4-FFF2-40B4-BE49-F238E27FC236}">
                <a16:creationId xmlns:a16="http://schemas.microsoft.com/office/drawing/2014/main" id="{4A119AF0-9355-45FE-B829-235A34A51F18}"/>
              </a:ext>
            </a:extLst>
          </p:cNvPr>
          <p:cNvGrpSpPr/>
          <p:nvPr/>
        </p:nvGrpSpPr>
        <p:grpSpPr>
          <a:xfrm>
            <a:off x="5396577" y="3701483"/>
            <a:ext cx="1727416" cy="2088575"/>
            <a:chOff x="5204460" y="3532603"/>
            <a:chExt cx="1483995" cy="2088575"/>
          </a:xfrm>
          <a:effectLst>
            <a:outerShdw algn="ctr" blurRad="127000" rotWithShape="0" sx="104000" sy="104000">
              <a:prstClr val="black">
                <a:alpha val="30000"/>
              </a:prstClr>
            </a:outerShdw>
          </a:effectLst>
        </p:grpSpPr>
        <p:sp>
          <p:nvSpPr>
            <p:cNvPr id="38" name="任意多边形 78">
              <a:extLst>
                <a:ext uri="{FF2B5EF4-FFF2-40B4-BE49-F238E27FC236}">
                  <a16:creationId xmlns:a16="http://schemas.microsoft.com/office/drawing/2014/main" id="{6332E6DF-9E5F-407E-99CA-3DC37BB09E51}"/>
                </a:ext>
              </a:extLst>
            </p:cNvPr>
            <p:cNvSpPr/>
            <p:nvPr/>
          </p:nvSpPr>
          <p:spPr>
            <a:xfrm>
              <a:off x="5204460" y="3532603"/>
              <a:ext cx="1483995" cy="2088575"/>
            </a:xfrm>
            <a:custGeom>
              <a:gdLst>
                <a:gd fmla="*/ 741997 w 1483995" name="connsiteX0"/>
                <a:gd fmla="*/ 0 h 2088575" name="connsiteY0"/>
                <a:gd fmla="*/ 745003 w 1483995" name="connsiteX1"/>
                <a:gd fmla="*/ 3197 h 2088575" name="connsiteY1"/>
                <a:gd fmla="*/ 753383 w 1483995" name="connsiteX2"/>
                <a:gd fmla="*/ 86321 h 2088575" name="connsiteY2"/>
                <a:gd fmla="*/ 1225889 w 1483995" name="connsiteX3"/>
                <a:gd fmla="*/ 558828 h 2088575" name="connsiteY3"/>
                <a:gd fmla="*/ 1259282 w 1483995" name="connsiteX4"/>
                <a:gd fmla="*/ 562194 h 2088575" name="connsiteY4"/>
                <a:gd fmla="*/ 1379537 w 1483995" name="connsiteX5"/>
                <a:gd fmla="*/ 562194 h 2088575" name="connsiteY5"/>
                <a:gd fmla="*/ 1483995 w 1483995" name="connsiteX6"/>
                <a:gd fmla="*/ 666652 h 2088575" name="connsiteY6"/>
                <a:gd fmla="*/ 1483995 w 1483995" name="connsiteX7"/>
                <a:gd fmla="*/ 1984117 h 2088575" name="connsiteY7"/>
                <a:gd fmla="*/ 1379537 w 1483995" name="connsiteX8"/>
                <a:gd fmla="*/ 2088575 h 2088575" name="connsiteY8"/>
                <a:gd fmla="*/ 104458 w 1483995" name="connsiteX9"/>
                <a:gd fmla="*/ 2088575 h 2088575" name="connsiteY9"/>
                <a:gd fmla="*/ 0 w 1483995" name="connsiteX10"/>
                <a:gd fmla="*/ 1984117 h 2088575" name="connsiteY10"/>
                <a:gd fmla="*/ 0 w 1483995" name="connsiteX11"/>
                <a:gd fmla="*/ 666652 h 2088575" name="connsiteY11"/>
                <a:gd fmla="*/ 104458 w 1483995" name="connsiteX12"/>
                <a:gd fmla="*/ 562194 h 2088575" name="connsiteY12"/>
                <a:gd fmla="*/ 224714 w 1483995" name="connsiteX13"/>
                <a:gd fmla="*/ 562194 h 2088575" name="connsiteY13"/>
                <a:gd fmla="*/ 258107 w 1483995" name="connsiteX14"/>
                <a:gd fmla="*/ 558828 h 2088575" name="connsiteY14"/>
                <a:gd fmla="*/ 730614 w 1483995" name="connsiteX15"/>
                <a:gd fmla="*/ 86321 h 2088575" name="connsiteY15"/>
                <a:gd fmla="*/ 738994 w 1483995" name="connsiteX16"/>
                <a:gd fmla="*/ 3194 h 208857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88575" w="1483995">
                  <a:moveTo>
                    <a:pt x="741997" y="0"/>
                  </a:moveTo>
                  <a:lnTo>
                    <a:pt x="745003" y="3197"/>
                  </a:lnTo>
                  <a:lnTo>
                    <a:pt x="753383" y="86321"/>
                  </a:lnTo>
                  <a:cubicBezTo>
                    <a:pt x="801915" y="323492"/>
                    <a:pt x="988718" y="510296"/>
                    <a:pt x="1225889" y="558828"/>
                  </a:cubicBezTo>
                  <a:lnTo>
                    <a:pt x="1259282" y="562194"/>
                  </a:lnTo>
                  <a:lnTo>
                    <a:pt x="1379537" y="562194"/>
                  </a:lnTo>
                  <a:cubicBezTo>
                    <a:pt x="1437228" y="562194"/>
                    <a:pt x="1483995" y="608961"/>
                    <a:pt x="1483995" y="666652"/>
                  </a:cubicBezTo>
                  <a:lnTo>
                    <a:pt x="1483995" y="1984117"/>
                  </a:lnTo>
                  <a:cubicBezTo>
                    <a:pt x="1483995" y="2041808"/>
                    <a:pt x="1437228" y="2088575"/>
                    <a:pt x="1379537" y="2088575"/>
                  </a:cubicBezTo>
                  <a:lnTo>
                    <a:pt x="104458" y="2088575"/>
                  </a:lnTo>
                  <a:cubicBezTo>
                    <a:pt x="46767" y="2088575"/>
                    <a:pt x="0" y="2041808"/>
                    <a:pt x="0" y="1984117"/>
                  </a:cubicBezTo>
                  <a:lnTo>
                    <a:pt x="0" y="666652"/>
                  </a:lnTo>
                  <a:cubicBezTo>
                    <a:pt x="0" y="608961"/>
                    <a:pt x="46767" y="562194"/>
                    <a:pt x="104458" y="562194"/>
                  </a:cubicBezTo>
                  <a:lnTo>
                    <a:pt x="224714" y="562194"/>
                  </a:lnTo>
                  <a:lnTo>
                    <a:pt x="258107" y="558828"/>
                  </a:lnTo>
                  <a:cubicBezTo>
                    <a:pt x="495278" y="510296"/>
                    <a:pt x="682082" y="323492"/>
                    <a:pt x="730614" y="86321"/>
                  </a:cubicBezTo>
                  <a:lnTo>
                    <a:pt x="738994" y="31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39" name="任意多边形 79">
              <a:extLst>
                <a:ext uri="{FF2B5EF4-FFF2-40B4-BE49-F238E27FC236}">
                  <a16:creationId xmlns:a16="http://schemas.microsoft.com/office/drawing/2014/main" id="{CB599EF5-9BE0-4E9A-8DB7-83C46C9F7F5A}"/>
                </a:ext>
              </a:extLst>
            </p:cNvPr>
            <p:cNvSpPr/>
            <p:nvPr/>
          </p:nvSpPr>
          <p:spPr>
            <a:xfrm>
              <a:off x="5204460" y="5496560"/>
              <a:ext cx="1483995" cy="124618"/>
            </a:xfrm>
            <a:custGeom>
              <a:gdLst>
                <a:gd fmla="*/ 0 w 1483995" name="connsiteX0"/>
                <a:gd fmla="*/ 0 h 124618" name="connsiteY0"/>
                <a:gd fmla="*/ 1483995 w 1483995" name="connsiteX1"/>
                <a:gd fmla="*/ 0 h 124618" name="connsiteY1"/>
                <a:gd fmla="*/ 1483995 w 1483995" name="connsiteX2"/>
                <a:gd fmla="*/ 20160 h 124618" name="connsiteY2"/>
                <a:gd fmla="*/ 1379537 w 1483995" name="connsiteX3"/>
                <a:gd fmla="*/ 124618 h 124618" name="connsiteY3"/>
                <a:gd fmla="*/ 104458 w 1483995" name="connsiteX4"/>
                <a:gd fmla="*/ 124618 h 124618" name="connsiteY4"/>
                <a:gd fmla="*/ 0 w 1483995" name="connsiteX5"/>
                <a:gd fmla="*/ 20160 h 12461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4618" w="1483995">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grpSp>
        <p:nvGrpSpPr>
          <p:cNvPr id="40" name="组合 39">
            <a:extLst>
              <a:ext uri="{FF2B5EF4-FFF2-40B4-BE49-F238E27FC236}">
                <a16:creationId xmlns:a16="http://schemas.microsoft.com/office/drawing/2014/main" id="{3337E9C6-B016-4408-934B-19093D8D5B4A}"/>
              </a:ext>
            </a:extLst>
          </p:cNvPr>
          <p:cNvGrpSpPr/>
          <p:nvPr/>
        </p:nvGrpSpPr>
        <p:grpSpPr>
          <a:xfrm>
            <a:off x="6118236" y="3013628"/>
            <a:ext cx="273600" cy="273600"/>
            <a:chOff x="6488993" y="3001905"/>
            <a:chExt cx="273600" cy="273600"/>
          </a:xfrm>
          <a:solidFill>
            <a:schemeClr val="tx1"/>
          </a:solidFill>
        </p:grpSpPr>
        <p:sp>
          <p:nvSpPr>
            <p:cNvPr id="41" name="泪滴形 40">
              <a:extLst>
                <a:ext uri="{FF2B5EF4-FFF2-40B4-BE49-F238E27FC236}">
                  <a16:creationId xmlns:a16="http://schemas.microsoft.com/office/drawing/2014/main" id="{983F320D-C817-41F7-8374-8859D8BB225C}"/>
                </a:ext>
              </a:extLst>
            </p:cNvPr>
            <p:cNvSpPr>
              <a:spLocks noChangeAspect="1"/>
            </p:cNvSpPr>
            <p:nvPr/>
          </p:nvSpPr>
          <p:spPr>
            <a:xfrm rot="8100000">
              <a:off x="6488993" y="3001905"/>
              <a:ext cx="273600" cy="273600"/>
            </a:xfrm>
            <a:prstGeom prst="teardrop">
              <a:avLst>
                <a:gd fmla="val 200000" name="adj"/>
              </a:avLst>
            </a:prstGeom>
            <a:grpFill/>
            <a:ln>
              <a:solidFill>
                <a:schemeClr val="tx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sp>
          <p:nvSpPr>
            <p:cNvPr id="42" name="椭圆 41">
              <a:extLst>
                <a:ext uri="{FF2B5EF4-FFF2-40B4-BE49-F238E27FC236}">
                  <a16:creationId xmlns:a16="http://schemas.microsoft.com/office/drawing/2014/main" id="{4D86C085-3CFA-465F-8ACE-32565AA28DE9}"/>
                </a:ext>
              </a:extLst>
            </p:cNvPr>
            <p:cNvSpPr>
              <a:spLocks noChangeAspect="1"/>
            </p:cNvSpPr>
            <p:nvPr/>
          </p:nvSpPr>
          <p:spPr>
            <a:xfrm>
              <a:off x="6548087" y="3053857"/>
              <a:ext cx="158400" cy="158400"/>
            </a:xfrm>
            <a:prstGeom prst="ellipse">
              <a:avLst/>
            </a:prstGeom>
            <a:grp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BABABA"/>
                </a:solidFill>
                <a:latin charset="-122" panose="020b0500000000000000" pitchFamily="34" typeface="思源黑体"/>
                <a:ea charset="-122" panose="020b0500000000000000" pitchFamily="34" typeface="思源黑体"/>
              </a:endParaRPr>
            </a:p>
          </p:txBody>
        </p:sp>
      </p:grpSp>
      <p:sp>
        <p:nvSpPr>
          <p:cNvPr id="43" name="文本框 42">
            <a:extLst>
              <a:ext uri="{FF2B5EF4-FFF2-40B4-BE49-F238E27FC236}">
                <a16:creationId xmlns:a16="http://schemas.microsoft.com/office/drawing/2014/main" id="{C340259F-1BF8-4713-8BD4-FAB98A51FB24}"/>
              </a:ext>
            </a:extLst>
          </p:cNvPr>
          <p:cNvSpPr txBox="1"/>
          <p:nvPr/>
        </p:nvSpPr>
        <p:spPr>
          <a:xfrm>
            <a:off x="5608986" y="4319695"/>
            <a:ext cx="1249680" cy="304800"/>
          </a:xfrm>
          <a:prstGeom prst="rect">
            <a:avLst/>
          </a:prstGeom>
          <a:noFill/>
        </p:spPr>
        <p:txBody>
          <a:bodyPr rtlCol="0" wrap="none">
            <a:spAutoFit/>
          </a:bodyPr>
          <a:lstStyle/>
          <a:p>
            <a:pPr algn="ctr">
              <a:defRPr/>
            </a:pPr>
            <a:r>
              <a:rPr altLang="en-US" b="1" lang="zh-CN" sz="1400">
                <a:solidFill>
                  <a:prstClr val="black"/>
                </a:solidFill>
                <a:latin charset="-122" panose="020b0500000000000000" pitchFamily="34" typeface="思源黑体"/>
                <a:ea charset="-122" panose="020b0500000000000000" pitchFamily="34" typeface="思源黑体"/>
              </a:rPr>
              <a:t>标题文本预设</a:t>
            </a:r>
          </a:p>
        </p:txBody>
      </p:sp>
      <p:sp>
        <p:nvSpPr>
          <p:cNvPr id="44" name="文本框 43">
            <a:extLst>
              <a:ext uri="{FF2B5EF4-FFF2-40B4-BE49-F238E27FC236}">
                <a16:creationId xmlns:a16="http://schemas.microsoft.com/office/drawing/2014/main" id="{FB7DFD5D-330B-4795-8E7B-6F877C05B487}"/>
              </a:ext>
            </a:extLst>
          </p:cNvPr>
          <p:cNvSpPr txBox="1"/>
          <p:nvPr/>
        </p:nvSpPr>
        <p:spPr>
          <a:xfrm>
            <a:off x="5372525" y="4776488"/>
            <a:ext cx="1722602" cy="640080"/>
          </a:xfrm>
          <a:prstGeom prst="rect">
            <a:avLst/>
          </a:prstGeom>
          <a:noFill/>
        </p:spPr>
        <p:txBody>
          <a:bodyPr rtlCol="0" wrap="square">
            <a:spAutoFit/>
          </a:bodyPr>
          <a:lstStyle/>
          <a:p>
            <a:pPr algn="ctr" defTabSz="457200">
              <a:defRPr/>
            </a:pPr>
            <a:r>
              <a:rPr altLang="en-US" lang="zh-CN" sz="1200">
                <a:solidFill>
                  <a:srgbClr val="636464"/>
                </a:solidFill>
                <a:latin charset="-122" panose="020b0500000000000000" pitchFamily="34" typeface="思源黑体"/>
                <a:ea charset="-122" panose="020b0500000000000000" pitchFamily="34" typeface="思源黑体"/>
              </a:rPr>
              <a:t>单击文本框输入详细信息加以描述单击文本框输入详细信息加以描述</a:t>
            </a:r>
          </a:p>
        </p:txBody>
      </p:sp>
      <p:grpSp>
        <p:nvGrpSpPr>
          <p:cNvPr id="45" name="组合 44">
            <a:extLst>
              <a:ext uri="{FF2B5EF4-FFF2-40B4-BE49-F238E27FC236}">
                <a16:creationId xmlns:a16="http://schemas.microsoft.com/office/drawing/2014/main" id="{6AEF38A0-9D76-44BF-B1CE-1F9E77F0A77F}"/>
              </a:ext>
            </a:extLst>
          </p:cNvPr>
          <p:cNvGrpSpPr/>
          <p:nvPr/>
        </p:nvGrpSpPr>
        <p:grpSpPr>
          <a:xfrm>
            <a:off x="417024" y="5091428"/>
            <a:ext cx="1778689" cy="765653"/>
            <a:chOff x="913758" y="2656483"/>
            <a:chExt cx="1778689" cy="765653"/>
          </a:xfrm>
        </p:grpSpPr>
        <p:sp>
          <p:nvSpPr>
            <p:cNvPr id="46" name="文本框 45">
              <a:extLst>
                <a:ext uri="{FF2B5EF4-FFF2-40B4-BE49-F238E27FC236}">
                  <a16:creationId xmlns:a16="http://schemas.microsoft.com/office/drawing/2014/main" id="{F73F2644-5238-4204-8CB4-5F8787E0E641}"/>
                </a:ext>
              </a:extLst>
            </p:cNvPr>
            <p:cNvSpPr txBox="1"/>
            <p:nvPr/>
          </p:nvSpPr>
          <p:spPr>
            <a:xfrm>
              <a:off x="1216151" y="2656483"/>
              <a:ext cx="1249680" cy="304800"/>
            </a:xfrm>
            <a:prstGeom prst="rect">
              <a:avLst/>
            </a:prstGeom>
            <a:noFill/>
          </p:spPr>
          <p:txBody>
            <a:bodyPr rtlCol="0" wrap="none">
              <a:spAutoFit/>
            </a:bodyPr>
            <a:lstStyle>
              <a:defPPr>
                <a:defRPr lang="zh-CN"/>
              </a:defPPr>
              <a:lvl1pPr algn="ctr" fontAlgn="auto" indent="0" lvl="0" marR="0">
                <a:lnSpc>
                  <a:spcPct val="100000"/>
                </a:lnSpc>
                <a:spcBef>
                  <a:spcPct val="0"/>
                </a:spcBef>
                <a:spcAft>
                  <a:spcPct val="0"/>
                </a:spcAft>
                <a:buClrTx/>
                <a:buSzTx/>
                <a:buFontTx/>
                <a:buNone/>
                <a:defRPr b="1" baseline="0" cap="none" i="0" kumimoji="0" normalizeH="0" spc="0" strike="noStrike" sz="1400" u="none">
                  <a:ln>
                    <a:noFill/>
                  </a:ln>
                  <a:solidFill>
                    <a:srgbClr val="1B3782"/>
                  </a:solidFill>
                  <a:effectLst/>
                  <a:uLnTx/>
                  <a:uFillTx/>
                  <a:latin typeface="+mj-ea"/>
                  <a:ea typeface="+mj-ea"/>
                </a:defRPr>
              </a:lvl1pPr>
            </a:lstStyle>
            <a:p>
              <a:pPr defTabSz="457200"/>
              <a:r>
                <a:rPr altLang="en-US" lang="zh-CN">
                  <a:solidFill>
                    <a:prstClr val="black"/>
                  </a:solidFill>
                  <a:latin charset="-122" panose="020b0500000000000000" pitchFamily="34" typeface="思源黑体"/>
                  <a:ea charset="-122" panose="020b0500000000000000" pitchFamily="34" typeface="思源黑体"/>
                </a:rPr>
                <a:t>标题文本预设</a:t>
              </a:r>
            </a:p>
          </p:txBody>
        </p:sp>
        <p:sp>
          <p:nvSpPr>
            <p:cNvPr id="47" name="文本框 46">
              <a:extLst>
                <a:ext uri="{FF2B5EF4-FFF2-40B4-BE49-F238E27FC236}">
                  <a16:creationId xmlns:a16="http://schemas.microsoft.com/office/drawing/2014/main" id="{BBBA885E-44D2-4245-8C6C-59BE166CF5DB}"/>
                </a:ext>
              </a:extLst>
            </p:cNvPr>
            <p:cNvSpPr txBox="1"/>
            <p:nvPr/>
          </p:nvSpPr>
          <p:spPr>
            <a:xfrm>
              <a:off x="913758" y="2960471"/>
              <a:ext cx="1778689" cy="457200"/>
            </a:xfrm>
            <a:prstGeom prst="rect">
              <a:avLst/>
            </a:prstGeom>
            <a:noFill/>
          </p:spPr>
          <p:txBody>
            <a:bodyPr rtlCol="0" wrap="square">
              <a:spAutoFit/>
            </a:bodyPr>
            <a:lstStyle/>
            <a:p>
              <a:pPr algn="ctr" defTabSz="457200">
                <a:defRPr/>
              </a:pPr>
              <a:r>
                <a:rPr altLang="en-US" lang="zh-CN" sz="1200">
                  <a:solidFill>
                    <a:srgbClr val="636464"/>
                  </a:solidFill>
                  <a:latin charset="-122" panose="020b0500000000000000" pitchFamily="34" typeface="思源黑体"/>
                  <a:ea charset="-122" panose="020b0500000000000000" pitchFamily="34" typeface="思源黑体"/>
                </a:rPr>
                <a:t>单击文本框输入详细信息加以描述</a:t>
              </a:r>
            </a:p>
          </p:txBody>
        </p:sp>
      </p:grpSp>
      <p:grpSp>
        <p:nvGrpSpPr>
          <p:cNvPr id="48" name="组合 47">
            <a:extLst>
              <a:ext uri="{FF2B5EF4-FFF2-40B4-BE49-F238E27FC236}">
                <a16:creationId xmlns:a16="http://schemas.microsoft.com/office/drawing/2014/main" id="{0ECDFF64-E002-4084-8948-F94BF116723F}"/>
              </a:ext>
            </a:extLst>
          </p:cNvPr>
          <p:cNvGrpSpPr/>
          <p:nvPr/>
        </p:nvGrpSpPr>
        <p:grpSpPr>
          <a:xfrm>
            <a:off x="8649466" y="2409610"/>
            <a:ext cx="1727053" cy="1248194"/>
            <a:chOff x="1091142" y="2700621"/>
            <a:chExt cx="1727053" cy="1248194"/>
          </a:xfrm>
        </p:grpSpPr>
        <p:sp>
          <p:nvSpPr>
            <p:cNvPr id="49" name="文本框 48">
              <a:extLst>
                <a:ext uri="{FF2B5EF4-FFF2-40B4-BE49-F238E27FC236}">
                  <a16:creationId xmlns:a16="http://schemas.microsoft.com/office/drawing/2014/main" id="{04F20E31-6679-418D-A544-4B5139E70FA5}"/>
                </a:ext>
              </a:extLst>
            </p:cNvPr>
            <p:cNvSpPr txBox="1"/>
            <p:nvPr/>
          </p:nvSpPr>
          <p:spPr>
            <a:xfrm>
              <a:off x="1259169" y="2700621"/>
              <a:ext cx="1249680" cy="304800"/>
            </a:xfrm>
            <a:prstGeom prst="rect">
              <a:avLst/>
            </a:prstGeom>
            <a:noFill/>
          </p:spPr>
          <p:txBody>
            <a:bodyPr rtlCol="0" wrap="none">
              <a:spAutoFit/>
            </a:bodyPr>
            <a:lstStyle/>
            <a:p>
              <a:pPr>
                <a:defRPr/>
              </a:pPr>
              <a:r>
                <a:rPr altLang="en-US" b="1" lang="zh-CN" sz="1400">
                  <a:solidFill>
                    <a:prstClr val="black"/>
                  </a:solidFill>
                  <a:latin charset="-122" panose="020b0500000000000000" pitchFamily="34" typeface="思源黑体"/>
                  <a:ea charset="-122" panose="020b0500000000000000" pitchFamily="34" typeface="思源黑体"/>
                </a:rPr>
                <a:t>标题文本预设</a:t>
              </a:r>
            </a:p>
          </p:txBody>
        </p:sp>
        <p:sp>
          <p:nvSpPr>
            <p:cNvPr id="50" name="文本框 49">
              <a:extLst>
                <a:ext uri="{FF2B5EF4-FFF2-40B4-BE49-F238E27FC236}">
                  <a16:creationId xmlns:a16="http://schemas.microsoft.com/office/drawing/2014/main" id="{D8C3D1D9-B138-416F-B20F-100CDB0F7C14}"/>
                </a:ext>
              </a:extLst>
            </p:cNvPr>
            <p:cNvSpPr txBox="1"/>
            <p:nvPr/>
          </p:nvSpPr>
          <p:spPr>
            <a:xfrm>
              <a:off x="1091142" y="3117818"/>
              <a:ext cx="1727053" cy="640080"/>
            </a:xfrm>
            <a:prstGeom prst="rect">
              <a:avLst/>
            </a:prstGeom>
            <a:noFill/>
          </p:spPr>
          <p:txBody>
            <a:bodyPr rtlCol="0" wrap="square">
              <a:spAutoFit/>
            </a:bodyPr>
            <a:lstStyle/>
            <a:p>
              <a:pPr algn="ctr" defTabSz="457200">
                <a:defRPr/>
              </a:pPr>
              <a:r>
                <a:rPr altLang="en-US" lang="zh-CN" sz="1200">
                  <a:solidFill>
                    <a:srgbClr val="636464"/>
                  </a:solidFill>
                  <a:latin charset="-122" panose="020b0500000000000000" pitchFamily="34" typeface="思源黑体"/>
                  <a:ea charset="-122" panose="020b0500000000000000" pitchFamily="34" typeface="思源黑体"/>
                </a:rPr>
                <a:t>单击文本框输入详细信息加以描述单击文本框输入详细信息加以描述</a:t>
              </a:r>
            </a:p>
          </p:txBody>
        </p:sp>
      </p:grpSp>
      <p:grpSp>
        <p:nvGrpSpPr>
          <p:cNvPr id="51" name="组合 50">
            <a:extLst>
              <a:ext uri="{FF2B5EF4-FFF2-40B4-BE49-F238E27FC236}">
                <a16:creationId xmlns:a16="http://schemas.microsoft.com/office/drawing/2014/main" id="{97C19409-E1EF-4D66-8296-70EEDC76E40A}"/>
              </a:ext>
            </a:extLst>
          </p:cNvPr>
          <p:cNvGrpSpPr/>
          <p:nvPr/>
        </p:nvGrpSpPr>
        <p:grpSpPr>
          <a:xfrm>
            <a:off x="3293036" y="3728355"/>
            <a:ext cx="1272540" cy="484002"/>
            <a:chOff x="1125379" y="4135623"/>
            <a:chExt cx="1272540" cy="484002"/>
          </a:xfrm>
          <a:solidFill>
            <a:schemeClr val="tx1"/>
          </a:solidFill>
        </p:grpSpPr>
        <p:sp>
          <p:nvSpPr>
            <p:cNvPr id="52" name="任意多边形 92">
              <a:extLst>
                <a:ext uri="{FF2B5EF4-FFF2-40B4-BE49-F238E27FC236}">
                  <a16:creationId xmlns:a16="http://schemas.microsoft.com/office/drawing/2014/main" id="{F6EC46CA-395C-4A0B-8E70-1209C06B444C}"/>
                </a:ext>
              </a:extLst>
            </p:cNvPr>
            <p:cNvSpPr/>
            <p:nvPr/>
          </p:nvSpPr>
          <p:spPr>
            <a:xfrm>
              <a:off x="1125379" y="4135623"/>
              <a:ext cx="1272540" cy="484002"/>
            </a:xfrm>
            <a:custGeom>
              <a:gdLst>
                <a:gd fmla="*/ 39829 w 1272540" name="connsiteX0"/>
                <a:gd fmla="*/ 0 h 484002" name="connsiteY0"/>
                <a:gd fmla="*/ 1232711 w 1272540" name="connsiteX1"/>
                <a:gd fmla="*/ 0 h 484002" name="connsiteY1"/>
                <a:gd fmla="*/ 1272540 w 1272540" name="connsiteX2"/>
                <a:gd fmla="*/ 39829 h 484002" name="connsiteY2"/>
                <a:gd fmla="*/ 1272540 w 1272540" name="connsiteX3"/>
                <a:gd fmla="*/ 342007 h 484002" name="connsiteY3"/>
                <a:gd fmla="*/ 1232711 w 1272540" name="connsiteX4"/>
                <a:gd fmla="*/ 381836 h 484002" name="connsiteY4"/>
                <a:gd fmla="*/ 708543 w 1272540" name="connsiteX5"/>
                <a:gd fmla="*/ 381836 h 484002" name="connsiteY5"/>
                <a:gd fmla="*/ 636271 w 1272540" name="connsiteX6"/>
                <a:gd fmla="*/ 484002 h 484002" name="connsiteY6"/>
                <a:gd fmla="*/ 563998 w 1272540" name="connsiteX7"/>
                <a:gd fmla="*/ 381836 h 484002" name="connsiteY7"/>
                <a:gd fmla="*/ 39829 w 1272540" name="connsiteX8"/>
                <a:gd fmla="*/ 381836 h 484002" name="connsiteY8"/>
                <a:gd fmla="*/ 0 w 1272540" name="connsiteX9"/>
                <a:gd fmla="*/ 342007 h 484002" name="connsiteY9"/>
                <a:gd fmla="*/ 0 w 1272540" name="connsiteX10"/>
                <a:gd fmla="*/ 39829 h 484002" name="connsiteY10"/>
                <a:gd fmla="*/ 39829 w 1272540" name="connsiteX11"/>
                <a:gd fmla="*/ 0 h 48400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4001" w="1272540">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algn="tl" blurRad="1270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srgbClr val="BABABA"/>
                </a:solidFill>
                <a:latin charset="-122" panose="020b0500000000000000" pitchFamily="34" typeface="思源黑体"/>
                <a:ea charset="-122" panose="020b0500000000000000" pitchFamily="34" typeface="思源黑体"/>
              </a:endParaRPr>
            </a:p>
          </p:txBody>
        </p:sp>
        <p:sp>
          <p:nvSpPr>
            <p:cNvPr id="53" name="文本框 52">
              <a:extLst>
                <a:ext uri="{FF2B5EF4-FFF2-40B4-BE49-F238E27FC236}">
                  <a16:creationId xmlns:a16="http://schemas.microsoft.com/office/drawing/2014/main" id="{63BCBECE-1E20-4817-ABAE-3CA9D72CC27C}"/>
                </a:ext>
              </a:extLst>
            </p:cNvPr>
            <p:cNvSpPr txBox="1"/>
            <p:nvPr/>
          </p:nvSpPr>
          <p:spPr>
            <a:xfrm>
              <a:off x="1492227" y="4175145"/>
              <a:ext cx="538480" cy="304800"/>
            </a:xfrm>
            <a:prstGeom prst="rect">
              <a:avLst/>
            </a:prstGeom>
            <a:grpFill/>
          </p:spPr>
          <p:txBody>
            <a:bodyPr rtlCol="0" wrap="none">
              <a:spAutoFit/>
            </a:bodyPr>
            <a:lstStyle/>
            <a:p>
              <a:pPr algn="ctr" defTabSz="457200">
                <a:defRPr/>
              </a:pPr>
              <a:r>
                <a:rPr altLang="en-US" b="1" lang="zh-CN" sz="1400">
                  <a:solidFill>
                    <a:prstClr val="white"/>
                  </a:solidFill>
                  <a:effectLst>
                    <a:outerShdw algn="tl" blurRad="38100" dir="2700000" dist="38100">
                      <a:srgbClr val="000000">
                        <a:alpha val="43137"/>
                      </a:srgbClr>
                    </a:outerShdw>
                  </a:effectLst>
                  <a:latin charset="-122" panose="020b0500000000000000" pitchFamily="34" typeface="思源黑体"/>
                  <a:ea charset="-122" panose="020b0500000000000000" pitchFamily="34" typeface="思源黑体"/>
                </a:rPr>
                <a:t>样品</a:t>
              </a:r>
            </a:p>
          </p:txBody>
        </p:sp>
      </p:grpSp>
      <p:grpSp>
        <p:nvGrpSpPr>
          <p:cNvPr id="54" name="组合 53">
            <a:extLst>
              <a:ext uri="{FF2B5EF4-FFF2-40B4-BE49-F238E27FC236}">
                <a16:creationId xmlns:a16="http://schemas.microsoft.com/office/drawing/2014/main" id="{BAA7C656-3117-4D28-9F57-371AFE16B413}"/>
              </a:ext>
            </a:extLst>
          </p:cNvPr>
          <p:cNvGrpSpPr/>
          <p:nvPr/>
        </p:nvGrpSpPr>
        <p:grpSpPr>
          <a:xfrm>
            <a:off x="5618766" y="2402782"/>
            <a:ext cx="1272540" cy="484002"/>
            <a:chOff x="1125379" y="4135623"/>
            <a:chExt cx="1272540" cy="484002"/>
          </a:xfrm>
          <a:solidFill>
            <a:schemeClr val="tx1"/>
          </a:solidFill>
        </p:grpSpPr>
        <p:sp>
          <p:nvSpPr>
            <p:cNvPr id="55" name="任意多边形 95">
              <a:extLst>
                <a:ext uri="{FF2B5EF4-FFF2-40B4-BE49-F238E27FC236}">
                  <a16:creationId xmlns:a16="http://schemas.microsoft.com/office/drawing/2014/main" id="{4EC199D7-E12B-4CE1-AB14-5D3E4E55BAE7}"/>
                </a:ext>
              </a:extLst>
            </p:cNvPr>
            <p:cNvSpPr/>
            <p:nvPr/>
          </p:nvSpPr>
          <p:spPr>
            <a:xfrm>
              <a:off x="1125379" y="4135623"/>
              <a:ext cx="1272540" cy="484002"/>
            </a:xfrm>
            <a:custGeom>
              <a:gdLst>
                <a:gd fmla="*/ 39829 w 1272540" name="connsiteX0"/>
                <a:gd fmla="*/ 0 h 484002" name="connsiteY0"/>
                <a:gd fmla="*/ 1232711 w 1272540" name="connsiteX1"/>
                <a:gd fmla="*/ 0 h 484002" name="connsiteY1"/>
                <a:gd fmla="*/ 1272540 w 1272540" name="connsiteX2"/>
                <a:gd fmla="*/ 39829 h 484002" name="connsiteY2"/>
                <a:gd fmla="*/ 1272540 w 1272540" name="connsiteX3"/>
                <a:gd fmla="*/ 342007 h 484002" name="connsiteY3"/>
                <a:gd fmla="*/ 1232711 w 1272540" name="connsiteX4"/>
                <a:gd fmla="*/ 381836 h 484002" name="connsiteY4"/>
                <a:gd fmla="*/ 708543 w 1272540" name="connsiteX5"/>
                <a:gd fmla="*/ 381836 h 484002" name="connsiteY5"/>
                <a:gd fmla="*/ 636271 w 1272540" name="connsiteX6"/>
                <a:gd fmla="*/ 484002 h 484002" name="connsiteY6"/>
                <a:gd fmla="*/ 563998 w 1272540" name="connsiteX7"/>
                <a:gd fmla="*/ 381836 h 484002" name="connsiteY7"/>
                <a:gd fmla="*/ 39829 w 1272540" name="connsiteX8"/>
                <a:gd fmla="*/ 381836 h 484002" name="connsiteY8"/>
                <a:gd fmla="*/ 0 w 1272540" name="connsiteX9"/>
                <a:gd fmla="*/ 342007 h 484002" name="connsiteY9"/>
                <a:gd fmla="*/ 0 w 1272540" name="connsiteX10"/>
                <a:gd fmla="*/ 39829 h 484002" name="connsiteY10"/>
                <a:gd fmla="*/ 39829 w 1272540" name="connsiteX11"/>
                <a:gd fmla="*/ 0 h 48400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4001" w="1272540">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algn="tl" blurRad="1270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srgbClr val="BABABA"/>
                </a:solidFill>
                <a:latin charset="-122" panose="020b0500000000000000" pitchFamily="34" typeface="思源黑体"/>
                <a:ea charset="-122" panose="020b0500000000000000" pitchFamily="34" typeface="思源黑体"/>
              </a:endParaRPr>
            </a:p>
          </p:txBody>
        </p:sp>
        <p:sp>
          <p:nvSpPr>
            <p:cNvPr id="56" name="文本框 55">
              <a:extLst>
                <a:ext uri="{FF2B5EF4-FFF2-40B4-BE49-F238E27FC236}">
                  <a16:creationId xmlns:a16="http://schemas.microsoft.com/office/drawing/2014/main" id="{04403E58-FDF0-4792-92A0-C3EC4F6CA911}"/>
                </a:ext>
              </a:extLst>
            </p:cNvPr>
            <p:cNvSpPr txBox="1"/>
            <p:nvPr/>
          </p:nvSpPr>
          <p:spPr>
            <a:xfrm>
              <a:off x="1492226" y="4175146"/>
              <a:ext cx="538480" cy="304800"/>
            </a:xfrm>
            <a:prstGeom prst="rect">
              <a:avLst/>
            </a:prstGeom>
            <a:grpFill/>
          </p:spPr>
          <p:txBody>
            <a:bodyPr rtlCol="0" wrap="none">
              <a:spAutoFit/>
            </a:bodyPr>
            <a:lstStyle/>
            <a:p>
              <a:pPr algn="ctr" defTabSz="457200">
                <a:defRPr/>
              </a:pPr>
              <a:r>
                <a:rPr altLang="en-US" b="1" lang="zh-CN" sz="1400">
                  <a:solidFill>
                    <a:prstClr val="white"/>
                  </a:solidFill>
                  <a:effectLst>
                    <a:outerShdw algn="tl" blurRad="38100" dir="2700000" dist="38100">
                      <a:srgbClr val="000000">
                        <a:alpha val="43137"/>
                      </a:srgbClr>
                    </a:outerShdw>
                  </a:effectLst>
                  <a:latin charset="-122" panose="020b0500000000000000" pitchFamily="34" typeface="思源黑体"/>
                  <a:ea charset="-122" panose="020b0500000000000000" pitchFamily="34" typeface="思源黑体"/>
                </a:rPr>
                <a:t>检测</a:t>
              </a:r>
            </a:p>
          </p:txBody>
        </p:sp>
      </p:grpSp>
      <p:grpSp>
        <p:nvGrpSpPr>
          <p:cNvPr id="57" name="组合 56">
            <a:extLst>
              <a:ext uri="{FF2B5EF4-FFF2-40B4-BE49-F238E27FC236}">
                <a16:creationId xmlns:a16="http://schemas.microsoft.com/office/drawing/2014/main" id="{3B2B6F0E-2039-49B1-95F4-66ABD24B8856}"/>
              </a:ext>
            </a:extLst>
          </p:cNvPr>
          <p:cNvGrpSpPr/>
          <p:nvPr/>
        </p:nvGrpSpPr>
        <p:grpSpPr>
          <a:xfrm>
            <a:off x="8812347" y="1443480"/>
            <a:ext cx="1272540" cy="484002"/>
            <a:chOff x="1125379" y="4135623"/>
            <a:chExt cx="1272540" cy="484002"/>
          </a:xfrm>
          <a:solidFill>
            <a:schemeClr val="tx1"/>
          </a:solidFill>
        </p:grpSpPr>
        <p:sp>
          <p:nvSpPr>
            <p:cNvPr id="58" name="任意多边形 98">
              <a:extLst>
                <a:ext uri="{FF2B5EF4-FFF2-40B4-BE49-F238E27FC236}">
                  <a16:creationId xmlns:a16="http://schemas.microsoft.com/office/drawing/2014/main" id="{10F52043-37ED-4301-9515-907C2B4863D1}"/>
                </a:ext>
              </a:extLst>
            </p:cNvPr>
            <p:cNvSpPr/>
            <p:nvPr/>
          </p:nvSpPr>
          <p:spPr>
            <a:xfrm>
              <a:off x="1125379" y="4135623"/>
              <a:ext cx="1272540" cy="484002"/>
            </a:xfrm>
            <a:custGeom>
              <a:gdLst>
                <a:gd fmla="*/ 39829 w 1272540" name="connsiteX0"/>
                <a:gd fmla="*/ 0 h 484002" name="connsiteY0"/>
                <a:gd fmla="*/ 1232711 w 1272540" name="connsiteX1"/>
                <a:gd fmla="*/ 0 h 484002" name="connsiteY1"/>
                <a:gd fmla="*/ 1272540 w 1272540" name="connsiteX2"/>
                <a:gd fmla="*/ 39829 h 484002" name="connsiteY2"/>
                <a:gd fmla="*/ 1272540 w 1272540" name="connsiteX3"/>
                <a:gd fmla="*/ 342007 h 484002" name="connsiteY3"/>
                <a:gd fmla="*/ 1232711 w 1272540" name="connsiteX4"/>
                <a:gd fmla="*/ 381836 h 484002" name="connsiteY4"/>
                <a:gd fmla="*/ 708543 w 1272540" name="connsiteX5"/>
                <a:gd fmla="*/ 381836 h 484002" name="connsiteY5"/>
                <a:gd fmla="*/ 636271 w 1272540" name="connsiteX6"/>
                <a:gd fmla="*/ 484002 h 484002" name="connsiteY6"/>
                <a:gd fmla="*/ 563998 w 1272540" name="connsiteX7"/>
                <a:gd fmla="*/ 381836 h 484002" name="connsiteY7"/>
                <a:gd fmla="*/ 39829 w 1272540" name="connsiteX8"/>
                <a:gd fmla="*/ 381836 h 484002" name="connsiteY8"/>
                <a:gd fmla="*/ 0 w 1272540" name="connsiteX9"/>
                <a:gd fmla="*/ 342007 h 484002" name="connsiteY9"/>
                <a:gd fmla="*/ 0 w 1272540" name="connsiteX10"/>
                <a:gd fmla="*/ 39829 h 484002" name="connsiteY10"/>
                <a:gd fmla="*/ 39829 w 1272540" name="connsiteX11"/>
                <a:gd fmla="*/ 0 h 48400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4001" w="1272540">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algn="tl" blurRad="1270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srgbClr val="BABABA"/>
                </a:solidFill>
                <a:latin charset="-122" panose="020b0500000000000000" pitchFamily="34" typeface="思源黑体"/>
                <a:ea charset="-122" panose="020b0500000000000000" pitchFamily="34" typeface="思源黑体"/>
              </a:endParaRPr>
            </a:p>
          </p:txBody>
        </p:sp>
        <p:sp>
          <p:nvSpPr>
            <p:cNvPr id="59" name="文本框 58">
              <a:extLst>
                <a:ext uri="{FF2B5EF4-FFF2-40B4-BE49-F238E27FC236}">
                  <a16:creationId xmlns:a16="http://schemas.microsoft.com/office/drawing/2014/main" id="{2D5ED07F-17CC-4D47-97E1-3F809F5421AF}"/>
                </a:ext>
              </a:extLst>
            </p:cNvPr>
            <p:cNvSpPr txBox="1"/>
            <p:nvPr/>
          </p:nvSpPr>
          <p:spPr>
            <a:xfrm>
              <a:off x="1492228" y="4175145"/>
              <a:ext cx="538480" cy="304800"/>
            </a:xfrm>
            <a:prstGeom prst="rect">
              <a:avLst/>
            </a:prstGeom>
            <a:grpFill/>
          </p:spPr>
          <p:txBody>
            <a:bodyPr rtlCol="0" wrap="none">
              <a:spAutoFit/>
            </a:bodyPr>
            <a:lstStyle/>
            <a:p>
              <a:pPr algn="ctr">
                <a:defRPr/>
              </a:pPr>
              <a:r>
                <a:rPr altLang="en-US" b="1" lang="zh-CN" sz="1400">
                  <a:solidFill>
                    <a:prstClr val="white"/>
                  </a:solidFill>
                  <a:effectLst>
                    <a:outerShdw algn="tl" blurRad="38100" dir="2700000" dist="38100">
                      <a:srgbClr val="000000">
                        <a:alpha val="43137"/>
                      </a:srgbClr>
                    </a:outerShdw>
                  </a:effectLst>
                  <a:latin charset="-122" panose="020b0500000000000000" pitchFamily="34" typeface="思源黑体"/>
                  <a:ea charset="-122" panose="020b0500000000000000" pitchFamily="34" typeface="思源黑体"/>
                </a:rPr>
                <a:t>投产</a:t>
              </a:r>
            </a:p>
          </p:txBody>
        </p:sp>
      </p:grpSp>
      <p:grpSp>
        <p:nvGrpSpPr>
          <p:cNvPr id="60" name="组合 59"/>
          <p:cNvGrpSpPr/>
          <p:nvPr/>
        </p:nvGrpSpPr>
        <p:grpSpPr>
          <a:xfrm>
            <a:off x="834468" y="324501"/>
            <a:ext cx="4798389" cy="579805"/>
            <a:chOff x="834468" y="324501"/>
            <a:chExt cx="4798389" cy="579805"/>
          </a:xfrm>
        </p:grpSpPr>
        <p:sp>
          <p:nvSpPr>
            <p:cNvPr id="61" name="文本框 60">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企业生产规划</a:t>
              </a:r>
            </a:p>
          </p:txBody>
        </p:sp>
        <p:sp>
          <p:nvSpPr>
            <p:cNvPr id="62" name="文本框 61">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553322504"/>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1000" id="7"/>
                                        <p:tgtEl>
                                          <p:spTgt spid="16"/>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750" id="11"/>
                                        <p:tgtEl>
                                          <p:spTgt spid="31"/>
                                        </p:tgtEl>
                                      </p:cBhvr>
                                    </p:animEffect>
                                  </p:childTnLst>
                                </p:cTn>
                              </p:par>
                              <p:par>
                                <p:cTn decel="100000" fill="hold" id="12" nodeType="withEffect" presetClass="path" presetID="64" presetSubtype="0">
                                  <p:stCondLst>
                                    <p:cond delay="0"/>
                                  </p:stCondLst>
                                  <p:childTnLst>
                                    <p:animMotion origin="layout" path="M -1.875E-06 4.07407E-06 L -1.875E-06 -0.08658" pathEditMode="relative" ptsTypes="AA" rAng="0">
                                      <p:cBhvr>
                                        <p:cTn dur="1250" fill="hold" id="13" spd="-100000"/>
                                        <p:tgtEl>
                                          <p:spTgt spid="31"/>
                                        </p:tgtEl>
                                        <p:attrNameLst>
                                          <p:attrName>ppt_x</p:attrName>
                                          <p:attrName>ppt_y</p:attrName>
                                        </p:attrNameLst>
                                      </p:cBhvr>
                                      <p:rCtr x="0" y="-4329"/>
                                    </p:animMotion>
                                  </p:childTnLst>
                                </p:cTn>
                              </p:par>
                              <p:par>
                                <p:cTn fill="hold" id="14" nodeType="withEffect" presetClass="entr" presetID="10" presetSubtype="0">
                                  <p:stCondLst>
                                    <p:cond delay="250"/>
                                  </p:stCondLst>
                                  <p:childTnLst>
                                    <p:set>
                                      <p:cBhvr>
                                        <p:cTn dur="1" fill="hold" id="15">
                                          <p:stCondLst>
                                            <p:cond delay="0"/>
                                          </p:stCondLst>
                                        </p:cTn>
                                        <p:tgtEl>
                                          <p:spTgt spid="13"/>
                                        </p:tgtEl>
                                        <p:attrNameLst>
                                          <p:attrName>style.visibility</p:attrName>
                                        </p:attrNameLst>
                                      </p:cBhvr>
                                      <p:to>
                                        <p:strVal val="visible"/>
                                      </p:to>
                                    </p:set>
                                    <p:animEffect filter="fade" transition="in">
                                      <p:cBhvr>
                                        <p:cTn dur="750" id="16"/>
                                        <p:tgtEl>
                                          <p:spTgt spid="13"/>
                                        </p:tgtEl>
                                      </p:cBhvr>
                                    </p:animEffect>
                                  </p:childTnLst>
                                </p:cTn>
                              </p:par>
                              <p:par>
                                <p:cTn decel="100000" fill="hold" id="17" nodeType="withEffect" presetClass="path" presetID="64" presetSubtype="0">
                                  <p:stCondLst>
                                    <p:cond delay="250"/>
                                  </p:stCondLst>
                                  <p:childTnLst>
                                    <p:animMotion origin="layout" path="M -8.33333E-07 -2.59259E-06 L -8.33333E-07 -0.08657" pathEditMode="relative" ptsTypes="AA" rAng="0">
                                      <p:cBhvr>
                                        <p:cTn dur="1250" fill="hold" id="18" spd="-100000"/>
                                        <p:tgtEl>
                                          <p:spTgt spid="13"/>
                                        </p:tgtEl>
                                        <p:attrNameLst>
                                          <p:attrName>ppt_x</p:attrName>
                                          <p:attrName>ppt_y</p:attrName>
                                        </p:attrNameLst>
                                      </p:cBhvr>
                                      <p:rCtr x="0" y="-4329"/>
                                    </p:animMotion>
                                  </p:childTnLst>
                                </p:cTn>
                              </p:par>
                              <p:par>
                                <p:cTn fill="hold" id="19" nodeType="withEffect" presetClass="entr" presetID="10" presetSubtype="0">
                                  <p:stCondLst>
                                    <p:cond delay="500"/>
                                  </p:stCondLst>
                                  <p:childTnLst>
                                    <p:set>
                                      <p:cBhvr>
                                        <p:cTn dur="1" fill="hold" id="20">
                                          <p:stCondLst>
                                            <p:cond delay="0"/>
                                          </p:stCondLst>
                                        </p:cTn>
                                        <p:tgtEl>
                                          <p:spTgt spid="45"/>
                                        </p:tgtEl>
                                        <p:attrNameLst>
                                          <p:attrName>style.visibility</p:attrName>
                                        </p:attrNameLst>
                                      </p:cBhvr>
                                      <p:to>
                                        <p:strVal val="visible"/>
                                      </p:to>
                                    </p:set>
                                    <p:animEffect filter="fade" transition="in">
                                      <p:cBhvr>
                                        <p:cTn dur="750" id="21"/>
                                        <p:tgtEl>
                                          <p:spTgt spid="45"/>
                                        </p:tgtEl>
                                      </p:cBhvr>
                                    </p:animEffect>
                                  </p:childTnLst>
                                </p:cTn>
                              </p:par>
                              <p:par>
                                <p:cTn decel="100000" fill="hold" id="22" nodeType="withEffect" presetClass="path" presetID="64" presetSubtype="0">
                                  <p:stCondLst>
                                    <p:cond delay="500"/>
                                  </p:stCondLst>
                                  <p:childTnLst>
                                    <p:animMotion origin="layout" path="M -1.45833E-06 1.85185E-06 L -1.45833E-06 -0.08658" pathEditMode="relative" ptsTypes="AA" rAng="0">
                                      <p:cBhvr>
                                        <p:cTn dur="1250" fill="hold" id="23" spd="-100000"/>
                                        <p:tgtEl>
                                          <p:spTgt spid="45"/>
                                        </p:tgtEl>
                                        <p:attrNameLst>
                                          <p:attrName>ppt_x</p:attrName>
                                          <p:attrName>ppt_y</p:attrName>
                                        </p:attrNameLst>
                                      </p:cBhvr>
                                      <p:rCtr x="0" y="-4329"/>
                                    </p:animMotion>
                                  </p:childTnLst>
                                </p:cTn>
                              </p:par>
                            </p:childTnLst>
                          </p:cTn>
                        </p:par>
                        <p:par>
                          <p:cTn fill="hold" id="24" nodeType="afterGroup">
                            <p:stCondLst>
                              <p:cond delay="2750"/>
                            </p:stCondLst>
                            <p:childTnLst>
                              <p:par>
                                <p:cTn fill="hold" id="25" nodeType="afterEffect" presetClass="entr" presetID="10"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750" id="27"/>
                                        <p:tgtEl>
                                          <p:spTgt spid="28"/>
                                        </p:tgtEl>
                                      </p:cBhvr>
                                    </p:animEffect>
                                  </p:childTnLst>
                                </p:cTn>
                              </p:par>
                              <p:par>
                                <p:cTn decel="100000" fill="hold" id="28" nodeType="withEffect" presetClass="path" presetID="64" presetSubtype="0">
                                  <p:stCondLst>
                                    <p:cond delay="0"/>
                                  </p:stCondLst>
                                  <p:childTnLst>
                                    <p:animMotion origin="layout" path="M 4.16667E-06 2.22222E-06 L 4.16667E-06 -0.08658" pathEditMode="relative" ptsTypes="AA" rAng="0">
                                      <p:cBhvr>
                                        <p:cTn dur="1250" fill="hold" id="29" spd="-100000"/>
                                        <p:tgtEl>
                                          <p:spTgt spid="28"/>
                                        </p:tgtEl>
                                        <p:attrNameLst>
                                          <p:attrName>ppt_x</p:attrName>
                                          <p:attrName>ppt_y</p:attrName>
                                        </p:attrNameLst>
                                      </p:cBhvr>
                                      <p:rCtr x="0" y="-4329"/>
                                    </p:animMotion>
                                  </p:childTnLst>
                                </p:cTn>
                              </p:par>
                              <p:par>
                                <p:cTn fill="hold" id="30" nodeType="withEffect" presetClass="entr" presetID="10" presetSubtype="0">
                                  <p:stCondLst>
                                    <p:cond delay="250"/>
                                  </p:stCondLst>
                                  <p:childTnLst>
                                    <p:set>
                                      <p:cBhvr>
                                        <p:cTn dur="1" fill="hold" id="31">
                                          <p:stCondLst>
                                            <p:cond delay="0"/>
                                          </p:stCondLst>
                                        </p:cTn>
                                        <p:tgtEl>
                                          <p:spTgt spid="51"/>
                                        </p:tgtEl>
                                        <p:attrNameLst>
                                          <p:attrName>style.visibility</p:attrName>
                                        </p:attrNameLst>
                                      </p:cBhvr>
                                      <p:to>
                                        <p:strVal val="visible"/>
                                      </p:to>
                                    </p:set>
                                    <p:animEffect filter="fade" transition="in">
                                      <p:cBhvr>
                                        <p:cTn dur="750" id="32"/>
                                        <p:tgtEl>
                                          <p:spTgt spid="51"/>
                                        </p:tgtEl>
                                      </p:cBhvr>
                                    </p:animEffect>
                                  </p:childTnLst>
                                </p:cTn>
                              </p:par>
                              <p:par>
                                <p:cTn decel="100000" fill="hold" id="33" nodeType="withEffect" presetClass="path" presetID="64" presetSubtype="0">
                                  <p:stCondLst>
                                    <p:cond delay="250"/>
                                  </p:stCondLst>
                                  <p:childTnLst>
                                    <p:animMotion origin="layout" path="M 4.375E-06 4.81481E-06 L 4.375E-06 -0.08658" pathEditMode="relative" ptsTypes="AA" rAng="0">
                                      <p:cBhvr>
                                        <p:cTn dur="1250" fill="hold" id="34" spd="-100000"/>
                                        <p:tgtEl>
                                          <p:spTgt spid="51"/>
                                        </p:tgtEl>
                                        <p:attrNameLst>
                                          <p:attrName>ppt_x</p:attrName>
                                          <p:attrName>ppt_y</p:attrName>
                                        </p:attrNameLst>
                                      </p:cBhvr>
                                      <p:rCtr x="0" y="-4329"/>
                                    </p:animMotion>
                                  </p:childTnLst>
                                </p:cTn>
                              </p:par>
                              <p:par>
                                <p:cTn fill="hold" id="35" nodeType="withEffect" presetClass="entr" presetID="10" presetSubtype="0">
                                  <p:stCondLst>
                                    <p:cond delay="500"/>
                                  </p:stCondLst>
                                  <p:childTnLst>
                                    <p:set>
                                      <p:cBhvr>
                                        <p:cTn dur="1" fill="hold" id="36">
                                          <p:stCondLst>
                                            <p:cond delay="0"/>
                                          </p:stCondLst>
                                        </p:cTn>
                                        <p:tgtEl>
                                          <p:spTgt spid="25"/>
                                        </p:tgtEl>
                                        <p:attrNameLst>
                                          <p:attrName>style.visibility</p:attrName>
                                        </p:attrNameLst>
                                      </p:cBhvr>
                                      <p:to>
                                        <p:strVal val="visible"/>
                                      </p:to>
                                    </p:set>
                                    <p:animEffect filter="fade" transition="in">
                                      <p:cBhvr>
                                        <p:cTn dur="750" id="37"/>
                                        <p:tgtEl>
                                          <p:spTgt spid="25"/>
                                        </p:tgtEl>
                                      </p:cBhvr>
                                    </p:animEffect>
                                  </p:childTnLst>
                                </p:cTn>
                              </p:par>
                              <p:par>
                                <p:cTn decel="100000" fill="hold" id="38" nodeType="withEffect" presetClass="path" presetID="64" presetSubtype="0">
                                  <p:stCondLst>
                                    <p:cond delay="500"/>
                                  </p:stCondLst>
                                  <p:childTnLst>
                                    <p:animMotion origin="layout" path="M 4.375E-06 4.44444E-06 L 4.375E-06 -0.08658" pathEditMode="relative" ptsTypes="AA" rAng="0">
                                      <p:cBhvr>
                                        <p:cTn dur="1250" fill="hold" id="39" spd="-100000"/>
                                        <p:tgtEl>
                                          <p:spTgt spid="25"/>
                                        </p:tgtEl>
                                        <p:attrNameLst>
                                          <p:attrName>ppt_x</p:attrName>
                                          <p:attrName>ppt_y</p:attrName>
                                        </p:attrNameLst>
                                      </p:cBhvr>
                                      <p:rCtr x="0" y="-4329"/>
                                    </p:animMotion>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40"/>
                                        </p:tgtEl>
                                        <p:attrNameLst>
                                          <p:attrName>style.visibility</p:attrName>
                                        </p:attrNameLst>
                                      </p:cBhvr>
                                      <p:to>
                                        <p:strVal val="visible"/>
                                      </p:to>
                                    </p:set>
                                    <p:animEffect filter="fade" transition="in">
                                      <p:cBhvr>
                                        <p:cTn dur="750" id="43"/>
                                        <p:tgtEl>
                                          <p:spTgt spid="40"/>
                                        </p:tgtEl>
                                      </p:cBhvr>
                                    </p:animEffect>
                                  </p:childTnLst>
                                </p:cTn>
                              </p:par>
                              <p:par>
                                <p:cTn decel="100000" fill="hold" id="44" nodeType="withEffect" presetClass="path" presetID="64" presetSubtype="0">
                                  <p:stCondLst>
                                    <p:cond delay="0"/>
                                  </p:stCondLst>
                                  <p:childTnLst>
                                    <p:animMotion origin="layout" path="M -8.33333E-07 7.40741E-07 L -8.33333E-07 -0.08657" pathEditMode="relative" ptsTypes="AA" rAng="0">
                                      <p:cBhvr>
                                        <p:cTn dur="1250" fill="hold" id="45" spd="-100000"/>
                                        <p:tgtEl>
                                          <p:spTgt spid="40"/>
                                        </p:tgtEl>
                                        <p:attrNameLst>
                                          <p:attrName>ppt_x</p:attrName>
                                          <p:attrName>ppt_y</p:attrName>
                                        </p:attrNameLst>
                                      </p:cBhvr>
                                      <p:rCtr x="0" y="-4329"/>
                                    </p:animMotion>
                                  </p:childTnLst>
                                </p:cTn>
                              </p:par>
                              <p:par>
                                <p:cTn fill="hold" id="46" nodeType="withEffect" presetClass="entr" presetID="10" presetSubtype="0">
                                  <p:stCondLst>
                                    <p:cond delay="250"/>
                                  </p:stCondLst>
                                  <p:childTnLst>
                                    <p:set>
                                      <p:cBhvr>
                                        <p:cTn dur="1" fill="hold" id="47">
                                          <p:stCondLst>
                                            <p:cond delay="0"/>
                                          </p:stCondLst>
                                        </p:cTn>
                                        <p:tgtEl>
                                          <p:spTgt spid="54"/>
                                        </p:tgtEl>
                                        <p:attrNameLst>
                                          <p:attrName>style.visibility</p:attrName>
                                        </p:attrNameLst>
                                      </p:cBhvr>
                                      <p:to>
                                        <p:strVal val="visible"/>
                                      </p:to>
                                    </p:set>
                                    <p:animEffect filter="fade" transition="in">
                                      <p:cBhvr>
                                        <p:cTn dur="750" id="48"/>
                                        <p:tgtEl>
                                          <p:spTgt spid="54"/>
                                        </p:tgtEl>
                                      </p:cBhvr>
                                    </p:animEffect>
                                  </p:childTnLst>
                                </p:cTn>
                              </p:par>
                              <p:par>
                                <p:cTn decel="100000" fill="hold" id="49" nodeType="withEffect" presetClass="path" presetID="64" presetSubtype="0">
                                  <p:stCondLst>
                                    <p:cond delay="250"/>
                                  </p:stCondLst>
                                  <p:childTnLst>
                                    <p:animMotion origin="layout" path="M -8.33333E-07 1.85185E-06 L -8.33333E-07 -0.08658" pathEditMode="relative" ptsTypes="AA" rAng="0">
                                      <p:cBhvr>
                                        <p:cTn dur="1250" fill="hold" id="50" spd="-100000"/>
                                        <p:tgtEl>
                                          <p:spTgt spid="54"/>
                                        </p:tgtEl>
                                        <p:attrNameLst>
                                          <p:attrName>ppt_x</p:attrName>
                                          <p:attrName>ppt_y</p:attrName>
                                        </p:attrNameLst>
                                      </p:cBhvr>
                                      <p:rCtr x="0" y="-4329"/>
                                    </p:animMotion>
                                  </p:childTnLst>
                                </p:cTn>
                              </p:par>
                              <p:par>
                                <p:cTn fill="hold" id="51" nodeType="withEffect" presetClass="entr" presetID="10" presetSubtype="0">
                                  <p:stCondLst>
                                    <p:cond delay="500"/>
                                  </p:stCondLst>
                                  <p:childTnLst>
                                    <p:set>
                                      <p:cBhvr>
                                        <p:cTn dur="1" fill="hold" id="52">
                                          <p:stCondLst>
                                            <p:cond delay="0"/>
                                          </p:stCondLst>
                                        </p:cTn>
                                        <p:tgtEl>
                                          <p:spTgt spid="37"/>
                                        </p:tgtEl>
                                        <p:attrNameLst>
                                          <p:attrName>style.visibility</p:attrName>
                                        </p:attrNameLst>
                                      </p:cBhvr>
                                      <p:to>
                                        <p:strVal val="visible"/>
                                      </p:to>
                                    </p:set>
                                    <p:animEffect filter="fade" transition="in">
                                      <p:cBhvr>
                                        <p:cTn dur="750" id="53"/>
                                        <p:tgtEl>
                                          <p:spTgt spid="37"/>
                                        </p:tgtEl>
                                      </p:cBhvr>
                                    </p:animEffect>
                                  </p:childTnLst>
                                </p:cTn>
                              </p:par>
                              <p:par>
                                <p:cTn decel="100000" fill="hold" id="54" nodeType="withEffect" presetClass="path" presetID="64" presetSubtype="0">
                                  <p:stCondLst>
                                    <p:cond delay="500"/>
                                  </p:stCondLst>
                                  <p:childTnLst>
                                    <p:animMotion origin="layout" path="M -1.45833E-06 1.85185E-06 L -1.45833E-06 -0.08658" pathEditMode="relative" ptsTypes="AA" rAng="0">
                                      <p:cBhvr>
                                        <p:cTn dur="1250" fill="hold" id="55" spd="-100000"/>
                                        <p:tgtEl>
                                          <p:spTgt spid="37"/>
                                        </p:tgtEl>
                                        <p:attrNameLst>
                                          <p:attrName>ppt_x</p:attrName>
                                          <p:attrName>ppt_y</p:attrName>
                                        </p:attrNameLst>
                                      </p:cBhvr>
                                      <p:rCtr x="0" y="-4329"/>
                                    </p:animMotion>
                                  </p:childTnLst>
                                </p:cTn>
                              </p:par>
                              <p:par>
                                <p:cTn fill="hold" grpId="0" id="56" nodeType="withEffect" presetClass="entr" presetID="10" presetSubtype="0">
                                  <p:stCondLst>
                                    <p:cond delay="500"/>
                                  </p:stCondLst>
                                  <p:childTnLst>
                                    <p:set>
                                      <p:cBhvr>
                                        <p:cTn dur="1" fill="hold" id="57">
                                          <p:stCondLst>
                                            <p:cond delay="0"/>
                                          </p:stCondLst>
                                        </p:cTn>
                                        <p:tgtEl>
                                          <p:spTgt spid="43"/>
                                        </p:tgtEl>
                                        <p:attrNameLst>
                                          <p:attrName>style.visibility</p:attrName>
                                        </p:attrNameLst>
                                      </p:cBhvr>
                                      <p:to>
                                        <p:strVal val="visible"/>
                                      </p:to>
                                    </p:set>
                                    <p:animEffect filter="fade" transition="in">
                                      <p:cBhvr>
                                        <p:cTn dur="750" id="58"/>
                                        <p:tgtEl>
                                          <p:spTgt spid="43"/>
                                        </p:tgtEl>
                                      </p:cBhvr>
                                    </p:animEffect>
                                  </p:childTnLst>
                                </p:cTn>
                              </p:par>
                              <p:par>
                                <p:cTn decel="100000" fill="hold" grpId="1" id="59" nodeType="withEffect" presetClass="path" presetID="64" presetSubtype="0">
                                  <p:stCondLst>
                                    <p:cond delay="500"/>
                                  </p:stCondLst>
                                  <p:childTnLst>
                                    <p:animMotion origin="layout" path="M 2.08333E-06 -4.81481E-06 L 2.08333E-06 -0.08657" pathEditMode="relative" ptsTypes="AA" rAng="0">
                                      <p:cBhvr>
                                        <p:cTn dur="1250" fill="hold" id="60" spd="-100000"/>
                                        <p:tgtEl>
                                          <p:spTgt spid="43"/>
                                        </p:tgtEl>
                                        <p:attrNameLst>
                                          <p:attrName>ppt_x</p:attrName>
                                          <p:attrName>ppt_y</p:attrName>
                                        </p:attrNameLst>
                                      </p:cBhvr>
                                      <p:rCtr x="0" y="-4329"/>
                                    </p:animMotion>
                                  </p:childTnLst>
                                </p:cTn>
                              </p:par>
                              <p:par>
                                <p:cTn fill="hold" grpId="0" id="61" nodeType="withEffect" presetClass="entr" presetID="10" presetSubtype="0">
                                  <p:stCondLst>
                                    <p:cond delay="500"/>
                                  </p:stCondLst>
                                  <p:childTnLst>
                                    <p:set>
                                      <p:cBhvr>
                                        <p:cTn dur="1" fill="hold" id="62">
                                          <p:stCondLst>
                                            <p:cond delay="0"/>
                                          </p:stCondLst>
                                        </p:cTn>
                                        <p:tgtEl>
                                          <p:spTgt spid="44"/>
                                        </p:tgtEl>
                                        <p:attrNameLst>
                                          <p:attrName>style.visibility</p:attrName>
                                        </p:attrNameLst>
                                      </p:cBhvr>
                                      <p:to>
                                        <p:strVal val="visible"/>
                                      </p:to>
                                    </p:set>
                                    <p:animEffect filter="fade" transition="in">
                                      <p:cBhvr>
                                        <p:cTn dur="750" id="63"/>
                                        <p:tgtEl>
                                          <p:spTgt spid="44"/>
                                        </p:tgtEl>
                                      </p:cBhvr>
                                    </p:animEffect>
                                  </p:childTnLst>
                                </p:cTn>
                              </p:par>
                              <p:par>
                                <p:cTn decel="100000" fill="hold" grpId="1" id="64" nodeType="withEffect" presetClass="path" presetID="64" presetSubtype="0">
                                  <p:stCondLst>
                                    <p:cond delay="500"/>
                                  </p:stCondLst>
                                  <p:childTnLst>
                                    <p:animMotion origin="layout" path="M 2.08333E-06 -4.44444E-06 L 2.08333E-06 -0.08657" pathEditMode="relative" ptsTypes="AA" rAng="0">
                                      <p:cBhvr>
                                        <p:cTn dur="1250" fill="hold" id="65" spd="-100000"/>
                                        <p:tgtEl>
                                          <p:spTgt spid="44"/>
                                        </p:tgtEl>
                                        <p:attrNameLst>
                                          <p:attrName>ppt_x</p:attrName>
                                          <p:attrName>ppt_y</p:attrName>
                                        </p:attrNameLst>
                                      </p:cBhvr>
                                      <p:rCtr x="0" y="-4329"/>
                                    </p:animMotion>
                                  </p:childTnLst>
                                </p:cTn>
                              </p:par>
                            </p:childTnLst>
                          </p:cTn>
                        </p:par>
                        <p:par>
                          <p:cTn fill="hold" id="66" nodeType="afterGroup">
                            <p:stCondLst>
                              <p:cond delay="6250"/>
                            </p:stCondLst>
                            <p:childTnLst>
                              <p:par>
                                <p:cTn fill="hold" id="67" nodeType="afterEffect" presetClass="entr" presetID="10" presetSubtype="0">
                                  <p:stCondLst>
                                    <p:cond delay="0"/>
                                  </p:stCondLst>
                                  <p:childTnLst>
                                    <p:set>
                                      <p:cBhvr>
                                        <p:cTn dur="1" fill="hold" id="68">
                                          <p:stCondLst>
                                            <p:cond delay="0"/>
                                          </p:stCondLst>
                                        </p:cTn>
                                        <p:tgtEl>
                                          <p:spTgt spid="34"/>
                                        </p:tgtEl>
                                        <p:attrNameLst>
                                          <p:attrName>style.visibility</p:attrName>
                                        </p:attrNameLst>
                                      </p:cBhvr>
                                      <p:to>
                                        <p:strVal val="visible"/>
                                      </p:to>
                                    </p:set>
                                    <p:animEffect filter="fade" transition="in">
                                      <p:cBhvr>
                                        <p:cTn dur="750" id="69"/>
                                        <p:tgtEl>
                                          <p:spTgt spid="34"/>
                                        </p:tgtEl>
                                      </p:cBhvr>
                                    </p:animEffect>
                                  </p:childTnLst>
                                </p:cTn>
                              </p:par>
                              <p:par>
                                <p:cTn decel="100000" fill="hold" id="70" nodeType="withEffect" presetClass="path" presetID="64" presetSubtype="0">
                                  <p:stCondLst>
                                    <p:cond delay="0"/>
                                  </p:stCondLst>
                                  <p:childTnLst>
                                    <p:animMotion origin="layout" path="M -2.08333E-07 4.07407E-06 L -2.08333E-07 -0.08658" pathEditMode="relative" ptsTypes="AA" rAng="0">
                                      <p:cBhvr>
                                        <p:cTn dur="1250" fill="hold" id="71" spd="-100000"/>
                                        <p:tgtEl>
                                          <p:spTgt spid="34"/>
                                        </p:tgtEl>
                                        <p:attrNameLst>
                                          <p:attrName>ppt_x</p:attrName>
                                          <p:attrName>ppt_y</p:attrName>
                                        </p:attrNameLst>
                                      </p:cBhvr>
                                      <p:rCtr x="0" y="-4329"/>
                                    </p:animMotion>
                                  </p:childTnLst>
                                </p:cTn>
                              </p:par>
                              <p:par>
                                <p:cTn fill="hold" id="72" nodeType="withEffect" presetClass="entr" presetID="10" presetSubtype="0">
                                  <p:stCondLst>
                                    <p:cond delay="250"/>
                                  </p:stCondLst>
                                  <p:childTnLst>
                                    <p:set>
                                      <p:cBhvr>
                                        <p:cTn dur="1" fill="hold" id="73">
                                          <p:stCondLst>
                                            <p:cond delay="0"/>
                                          </p:stCondLst>
                                        </p:cTn>
                                        <p:tgtEl>
                                          <p:spTgt spid="57"/>
                                        </p:tgtEl>
                                        <p:attrNameLst>
                                          <p:attrName>style.visibility</p:attrName>
                                        </p:attrNameLst>
                                      </p:cBhvr>
                                      <p:to>
                                        <p:strVal val="visible"/>
                                      </p:to>
                                    </p:set>
                                    <p:animEffect filter="fade" transition="in">
                                      <p:cBhvr>
                                        <p:cTn dur="750" id="74"/>
                                        <p:tgtEl>
                                          <p:spTgt spid="57"/>
                                        </p:tgtEl>
                                      </p:cBhvr>
                                    </p:animEffect>
                                  </p:childTnLst>
                                </p:cTn>
                              </p:par>
                              <p:par>
                                <p:cTn decel="100000" fill="hold" id="75" nodeType="withEffect" presetClass="path" presetID="64" presetSubtype="0">
                                  <p:stCondLst>
                                    <p:cond delay="250"/>
                                  </p:stCondLst>
                                  <p:childTnLst>
                                    <p:animMotion origin="layout" path="M 0 -1.85185E-06 L 0 -0.08657" pathEditMode="relative" ptsTypes="AA" rAng="0">
                                      <p:cBhvr>
                                        <p:cTn dur="1250" fill="hold" id="76" spd="-100000"/>
                                        <p:tgtEl>
                                          <p:spTgt spid="57"/>
                                        </p:tgtEl>
                                        <p:attrNameLst>
                                          <p:attrName>ppt_x</p:attrName>
                                          <p:attrName>ppt_y</p:attrName>
                                        </p:attrNameLst>
                                      </p:cBhvr>
                                      <p:rCtr x="0" y="-4329"/>
                                    </p:animMotion>
                                  </p:childTnLst>
                                </p:cTn>
                              </p:par>
                              <p:par>
                                <p:cTn fill="hold" id="77" nodeType="withEffect" presetClass="entr" presetID="10" presetSubtype="0">
                                  <p:stCondLst>
                                    <p:cond delay="500"/>
                                  </p:stCondLst>
                                  <p:childTnLst>
                                    <p:set>
                                      <p:cBhvr>
                                        <p:cTn dur="1" fill="hold" id="78">
                                          <p:stCondLst>
                                            <p:cond delay="0"/>
                                          </p:stCondLst>
                                        </p:cTn>
                                        <p:tgtEl>
                                          <p:spTgt spid="48"/>
                                        </p:tgtEl>
                                        <p:attrNameLst>
                                          <p:attrName>style.visibility</p:attrName>
                                        </p:attrNameLst>
                                      </p:cBhvr>
                                      <p:to>
                                        <p:strVal val="visible"/>
                                      </p:to>
                                    </p:set>
                                    <p:animEffect filter="fade" transition="in">
                                      <p:cBhvr>
                                        <p:cTn dur="750" id="79"/>
                                        <p:tgtEl>
                                          <p:spTgt spid="48"/>
                                        </p:tgtEl>
                                      </p:cBhvr>
                                    </p:animEffect>
                                  </p:childTnLst>
                                </p:cTn>
                              </p:par>
                              <p:par>
                                <p:cTn decel="100000" fill="hold" id="80" nodeType="withEffect" presetClass="path" presetID="64" presetSubtype="0">
                                  <p:stCondLst>
                                    <p:cond delay="500"/>
                                  </p:stCondLst>
                                  <p:childTnLst>
                                    <p:animMotion origin="layout" path="M 1.66667E-06 -1.11111E-06 L 1.66667E-06 -0.08657" pathEditMode="relative" ptsTypes="AA" rAng="0">
                                      <p:cBhvr>
                                        <p:cTn dur="1250" fill="hold" id="81" spd="-100000"/>
                                        <p:tgtEl>
                                          <p:spTgt spid="48"/>
                                        </p:tgtEl>
                                        <p:attrNameLst>
                                          <p:attrName>ppt_x</p:attrName>
                                          <p:attrName>ppt_y</p:attrName>
                                        </p:attrNameLst>
                                      </p:cBhvr>
                                      <p:rCtr x="0" y="-432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1" spid="43"/>
      <p:bldP grpId="0" spid="44"/>
      <p:bldP grpId="1" spid="4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2239850" y="1953594"/>
            <a:ext cx="1079995" cy="1079995"/>
            <a:chOff x="1113011" y="2153480"/>
            <a:chExt cx="1079995" cy="1079995"/>
          </a:xfrm>
        </p:grpSpPr>
        <p:pic>
          <p:nvPicPr>
            <p:cNvPr id="10" name="图片 9">
              <a:extLst>
                <a:ext uri="{FF2B5EF4-FFF2-40B4-BE49-F238E27FC236}">
                  <a16:creationId xmlns:a16="http://schemas.microsoft.com/office/drawing/2014/main" id="{9B5C1F3E-86B6-4521-9BE4-D923F2F84D99}"/>
                </a:ext>
              </a:extLst>
            </p:cNvPr>
            <p:cNvPicPr>
              <a:picLocks noChangeAspect="1"/>
            </p:cNvPicPr>
            <p:nvPr/>
          </p:nvPicPr>
          <p:blipFill>
            <a:blip r:embed="rId3"/>
            <a:srcRect b="32855" l="38649" r="2234"/>
            <a:stretch>
              <a:fillRect/>
            </a:stretch>
          </p:blipFill>
          <p:spPr>
            <a:xfrm>
              <a:off x="1113011" y="2153480"/>
              <a:ext cx="1079995" cy="1079995"/>
            </a:xfrm>
            <a:prstGeom prst="ellipse">
              <a:avLst/>
            </a:prstGeom>
          </p:spPr>
        </p:pic>
        <p:sp>
          <p:nvSpPr>
            <p:cNvPr id="16" name="文本框 15">
              <a:extLst>
                <a:ext uri="{FF2B5EF4-FFF2-40B4-BE49-F238E27FC236}">
                  <a16:creationId xmlns:a16="http://schemas.microsoft.com/office/drawing/2014/main" id="{6157E2C3-3C94-432A-904A-A01464F668EC}"/>
                </a:ext>
              </a:extLst>
            </p:cNvPr>
            <p:cNvSpPr txBox="1"/>
            <p:nvPr/>
          </p:nvSpPr>
          <p:spPr>
            <a:xfrm>
              <a:off x="1205446" y="2308756"/>
              <a:ext cx="895123" cy="762000"/>
            </a:xfrm>
            <a:prstGeom prst="rect">
              <a:avLst/>
            </a:prstGeom>
            <a:noFill/>
          </p:spPr>
          <p:txBody>
            <a:bodyPr rtlCol="0" wrap="square">
              <a:spAutoFit/>
            </a:bodyPr>
            <a:lstStyle/>
            <a:p>
              <a:pPr algn="ctr" defTabSz="457200"/>
              <a:r>
                <a:rPr altLang="zh-CN" lang="en-US" sz="4400">
                  <a:solidFill>
                    <a:prstClr val="black"/>
                  </a:solidFill>
                  <a:latin charset="0" panose="020b0806030902050204" pitchFamily="34" typeface="Impact"/>
                  <a:ea charset="-122" panose="020b0500000000000000" pitchFamily="34" typeface="思源黑体"/>
                </a:rPr>
                <a:t>1</a:t>
              </a:r>
            </a:p>
          </p:txBody>
        </p:sp>
      </p:grpSp>
      <p:grpSp>
        <p:nvGrpSpPr>
          <p:cNvPr id="27" name="组合 26"/>
          <p:cNvGrpSpPr/>
          <p:nvPr/>
        </p:nvGrpSpPr>
        <p:grpSpPr>
          <a:xfrm>
            <a:off x="5431194" y="1953594"/>
            <a:ext cx="1079995" cy="1079995"/>
            <a:chOff x="6642618" y="2153480"/>
            <a:chExt cx="1079995" cy="1079995"/>
          </a:xfrm>
        </p:grpSpPr>
        <p:pic>
          <p:nvPicPr>
            <p:cNvPr id="11" name="图片 10">
              <a:extLst>
                <a:ext uri="{FF2B5EF4-FFF2-40B4-BE49-F238E27FC236}">
                  <a16:creationId xmlns:a16="http://schemas.microsoft.com/office/drawing/2014/main" id="{92AC8DAB-87A0-4C93-B3BB-208CEC58958E}"/>
                </a:ext>
              </a:extLst>
            </p:cNvPr>
            <p:cNvPicPr>
              <a:picLocks noChangeAspect="1"/>
            </p:cNvPicPr>
            <p:nvPr/>
          </p:nvPicPr>
          <p:blipFill>
            <a:blip r:embed="rId3"/>
            <a:srcRect b="16427" l="20797" r="20086" t="16427"/>
            <a:stretch>
              <a:fillRect/>
            </a:stretch>
          </p:blipFill>
          <p:spPr>
            <a:xfrm>
              <a:off x="6642618" y="2153480"/>
              <a:ext cx="1079995" cy="1079995"/>
            </a:xfrm>
            <a:prstGeom prst="ellipse">
              <a:avLst/>
            </a:prstGeom>
          </p:spPr>
        </p:pic>
        <p:sp>
          <p:nvSpPr>
            <p:cNvPr id="19" name="文本框 18">
              <a:extLst>
                <a:ext uri="{FF2B5EF4-FFF2-40B4-BE49-F238E27FC236}">
                  <a16:creationId xmlns:a16="http://schemas.microsoft.com/office/drawing/2014/main" id="{AAE04319-2CA6-44D5-96FD-93CD7A1F6F95}"/>
                </a:ext>
              </a:extLst>
            </p:cNvPr>
            <p:cNvSpPr txBox="1"/>
            <p:nvPr/>
          </p:nvSpPr>
          <p:spPr>
            <a:xfrm>
              <a:off x="6740916" y="2308756"/>
              <a:ext cx="895123" cy="762000"/>
            </a:xfrm>
            <a:prstGeom prst="rect">
              <a:avLst/>
            </a:prstGeom>
            <a:noFill/>
          </p:spPr>
          <p:txBody>
            <a:bodyPr rtlCol="0" wrap="square">
              <a:spAutoFit/>
            </a:bodyPr>
            <a:lstStyle/>
            <a:p>
              <a:pPr algn="ctr" defTabSz="457200"/>
              <a:r>
                <a:rPr altLang="zh-CN" lang="en-US" sz="4400">
                  <a:solidFill>
                    <a:prstClr val="black"/>
                  </a:solidFill>
                  <a:latin charset="0" panose="020b0806030902050204" pitchFamily="34" typeface="Impact"/>
                  <a:ea charset="-122" panose="020b0500000000000000" pitchFamily="34" typeface="思源黑体"/>
                </a:rPr>
                <a:t>2</a:t>
              </a:r>
            </a:p>
          </p:txBody>
        </p:sp>
      </p:grpSp>
      <p:grpSp>
        <p:nvGrpSpPr>
          <p:cNvPr id="28" name="组合 27"/>
          <p:cNvGrpSpPr/>
          <p:nvPr/>
        </p:nvGrpSpPr>
        <p:grpSpPr>
          <a:xfrm>
            <a:off x="8669382" y="1953594"/>
            <a:ext cx="1079995" cy="1079995"/>
            <a:chOff x="6642618" y="4317373"/>
            <a:chExt cx="1079995" cy="1079995"/>
          </a:xfrm>
        </p:grpSpPr>
        <p:pic>
          <p:nvPicPr>
            <p:cNvPr id="13" name="图片 12">
              <a:extLst>
                <a:ext uri="{FF2B5EF4-FFF2-40B4-BE49-F238E27FC236}">
                  <a16:creationId xmlns:a16="http://schemas.microsoft.com/office/drawing/2014/main" id="{96495D2A-E4BD-4BD5-B7C0-521A56E1B661}"/>
                </a:ext>
              </a:extLst>
            </p:cNvPr>
            <p:cNvPicPr>
              <a:picLocks noChangeAspect="1"/>
            </p:cNvPicPr>
            <p:nvPr/>
          </p:nvPicPr>
          <p:blipFill>
            <a:blip r:embed="rId3"/>
            <a:srcRect b="16427" l="20797" r="20086" t="16427"/>
            <a:stretch>
              <a:fillRect/>
            </a:stretch>
          </p:blipFill>
          <p:spPr>
            <a:xfrm>
              <a:off x="6642618" y="4317373"/>
              <a:ext cx="1079995" cy="1079995"/>
            </a:xfrm>
            <a:prstGeom prst="ellipse">
              <a:avLst/>
            </a:prstGeom>
          </p:spPr>
        </p:pic>
        <p:sp>
          <p:nvSpPr>
            <p:cNvPr id="25" name="文本框 24">
              <a:extLst>
                <a:ext uri="{FF2B5EF4-FFF2-40B4-BE49-F238E27FC236}">
                  <a16:creationId xmlns:a16="http://schemas.microsoft.com/office/drawing/2014/main" id="{A01000EB-0F1A-4750-BD72-6DCD43CC8409}"/>
                </a:ext>
              </a:extLst>
            </p:cNvPr>
            <p:cNvSpPr txBox="1"/>
            <p:nvPr/>
          </p:nvSpPr>
          <p:spPr>
            <a:xfrm>
              <a:off x="6736679" y="4468435"/>
              <a:ext cx="895123" cy="762000"/>
            </a:xfrm>
            <a:prstGeom prst="rect">
              <a:avLst/>
            </a:prstGeom>
            <a:noFill/>
          </p:spPr>
          <p:txBody>
            <a:bodyPr rtlCol="0" wrap="square">
              <a:spAutoFit/>
            </a:bodyPr>
            <a:lstStyle/>
            <a:p>
              <a:pPr algn="ctr" defTabSz="457200"/>
              <a:r>
                <a:rPr altLang="zh-CN" lang="en-US" smtClean="0" sz="4400">
                  <a:solidFill>
                    <a:prstClr val="black"/>
                  </a:solidFill>
                  <a:latin charset="0" panose="020b0806030902050204" pitchFamily="34" typeface="Impact"/>
                  <a:ea charset="-122" panose="020b0500000000000000" pitchFamily="34" typeface="思源黑体"/>
                </a:rPr>
                <a:t>3</a:t>
              </a:r>
            </a:p>
          </p:txBody>
        </p:sp>
      </p:grpSp>
      <p:grpSp>
        <p:nvGrpSpPr>
          <p:cNvPr id="33" name="组合 32"/>
          <p:cNvGrpSpPr/>
          <p:nvPr/>
        </p:nvGrpSpPr>
        <p:grpSpPr>
          <a:xfrm>
            <a:off x="1425302" y="3323777"/>
            <a:ext cx="2709091" cy="2432447"/>
            <a:chOff x="1425302" y="3443697"/>
            <a:chExt cx="2709091" cy="2432447"/>
          </a:xfrm>
        </p:grpSpPr>
        <p:sp>
          <p:nvSpPr>
            <p:cNvPr id="14" name="文本框 13">
              <a:extLst>
                <a:ext uri="{FF2B5EF4-FFF2-40B4-BE49-F238E27FC236}">
                  <a16:creationId xmlns:a16="http://schemas.microsoft.com/office/drawing/2014/main" id="{DEB2EA6E-EB60-48C4-B350-447DCAAEA186}"/>
                </a:ext>
              </a:extLst>
            </p:cNvPr>
            <p:cNvSpPr txBox="1"/>
            <p:nvPr/>
          </p:nvSpPr>
          <p:spPr>
            <a:xfrm>
              <a:off x="1425302" y="3861888"/>
              <a:ext cx="2709091" cy="1691640"/>
            </a:xfrm>
            <a:prstGeom prst="rect">
              <a:avLst/>
            </a:prstGeom>
            <a:noFill/>
          </p:spPr>
          <p:txBody>
            <a:bodyPr rtlCol="0" wrap="square">
              <a:spAutoFit/>
            </a:bodyPr>
            <a:lstStyle/>
            <a:p>
              <a:pPr algn="ctr" defTabSz="457200">
                <a:lnSpc>
                  <a:spcPct val="150000"/>
                </a:lnSpc>
              </a:pPr>
              <a:r>
                <a:rPr altLang="en-US" lang="zh-CN" sz="1400">
                  <a:solidFill>
                    <a:srgbClr val="636464"/>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单击文本框输入详细信息加以描述或者复制文本粘贴单击文本框输入详细信息加以描述者复制文本粘贴单击文入详细信息加以描述或者复制文本粘贴</a:t>
              </a:r>
            </a:p>
          </p:txBody>
        </p:sp>
        <p:sp>
          <p:nvSpPr>
            <p:cNvPr id="15" name="文本框 14">
              <a:extLst>
                <a:ext uri="{FF2B5EF4-FFF2-40B4-BE49-F238E27FC236}">
                  <a16:creationId xmlns:a16="http://schemas.microsoft.com/office/drawing/2014/main" id="{BA0F06DE-B72F-4A93-A497-D311277EC9FD}"/>
                </a:ext>
              </a:extLst>
            </p:cNvPr>
            <p:cNvSpPr txBox="1"/>
            <p:nvPr/>
          </p:nvSpPr>
          <p:spPr>
            <a:xfrm>
              <a:off x="1788431" y="3443697"/>
              <a:ext cx="1982832" cy="502920"/>
            </a:xfrm>
            <a:prstGeom prst="rect">
              <a:avLst/>
            </a:prstGeom>
            <a:noFill/>
          </p:spPr>
          <p:txBody>
            <a:bodyPr rtlCol="0" wrap="square">
              <a:spAutoFit/>
            </a:bodyPr>
            <a:lstStyle/>
            <a:p>
              <a:pPr algn="ctr" defTabSz="457200">
                <a:lnSpc>
                  <a:spcPct val="150000"/>
                </a:lnSpc>
              </a:pPr>
              <a:r>
                <a:rPr altLang="en-US" b="1" lang="zh-CN">
                  <a:solidFill>
                    <a:prstClr val="black"/>
                  </a:solidFill>
                  <a:latin charset="-122" panose="020b0500000000000000" pitchFamily="34" typeface="思源黑体"/>
                  <a:ea charset="-122" panose="020b0500000000000000" pitchFamily="34" typeface="思源黑体"/>
                </a:rPr>
                <a:t>请添加标题文字</a:t>
              </a:r>
            </a:p>
          </p:txBody>
        </p:sp>
        <p:cxnSp>
          <p:nvCxnSpPr>
            <p:cNvPr id="30" name="直接连接符 29"/>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616646" y="3323777"/>
            <a:ext cx="2709091" cy="2432447"/>
            <a:chOff x="1425302" y="3443697"/>
            <a:chExt cx="2709091" cy="2432447"/>
          </a:xfrm>
        </p:grpSpPr>
        <p:sp>
          <p:nvSpPr>
            <p:cNvPr id="35" name="文本框 34">
              <a:extLst>
                <a:ext uri="{FF2B5EF4-FFF2-40B4-BE49-F238E27FC236}">
                  <a16:creationId xmlns:a16="http://schemas.microsoft.com/office/drawing/2014/main" id="{DEB2EA6E-EB60-48C4-B350-447DCAAEA186}"/>
                </a:ext>
              </a:extLst>
            </p:cNvPr>
            <p:cNvSpPr txBox="1"/>
            <p:nvPr/>
          </p:nvSpPr>
          <p:spPr>
            <a:xfrm>
              <a:off x="1425302" y="3861888"/>
              <a:ext cx="2709091" cy="1691640"/>
            </a:xfrm>
            <a:prstGeom prst="rect">
              <a:avLst/>
            </a:prstGeom>
            <a:noFill/>
          </p:spPr>
          <p:txBody>
            <a:bodyPr rtlCol="0" wrap="square">
              <a:spAutoFit/>
            </a:bodyPr>
            <a:lstStyle/>
            <a:p>
              <a:pPr algn="ctr" defTabSz="457200">
                <a:lnSpc>
                  <a:spcPct val="150000"/>
                </a:lnSpc>
              </a:pPr>
              <a:r>
                <a:rPr altLang="en-US" lang="zh-CN" sz="1400">
                  <a:solidFill>
                    <a:srgbClr val="636464"/>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单击文本框输入详细信息加以描述或者复制文本粘贴单击文本框输入详细信息加以描述者复制文本粘贴单击文入详细信息加以描述或者复制文本粘贴</a:t>
              </a:r>
            </a:p>
          </p:txBody>
        </p:sp>
        <p:sp>
          <p:nvSpPr>
            <p:cNvPr id="36" name="文本框 35">
              <a:extLst>
                <a:ext uri="{FF2B5EF4-FFF2-40B4-BE49-F238E27FC236}">
                  <a16:creationId xmlns:a16="http://schemas.microsoft.com/office/drawing/2014/main" id="{BA0F06DE-B72F-4A93-A497-D311277EC9FD}"/>
                </a:ext>
              </a:extLst>
            </p:cNvPr>
            <p:cNvSpPr txBox="1"/>
            <p:nvPr/>
          </p:nvSpPr>
          <p:spPr>
            <a:xfrm>
              <a:off x="1788431" y="3443697"/>
              <a:ext cx="1982832" cy="502920"/>
            </a:xfrm>
            <a:prstGeom prst="rect">
              <a:avLst/>
            </a:prstGeom>
            <a:noFill/>
          </p:spPr>
          <p:txBody>
            <a:bodyPr rtlCol="0" wrap="square">
              <a:spAutoFit/>
            </a:bodyPr>
            <a:lstStyle/>
            <a:p>
              <a:pPr algn="ctr" defTabSz="457200">
                <a:lnSpc>
                  <a:spcPct val="150000"/>
                </a:lnSpc>
              </a:pPr>
              <a:r>
                <a:rPr altLang="en-US" b="1" lang="zh-CN">
                  <a:solidFill>
                    <a:prstClr val="black"/>
                  </a:solidFill>
                  <a:latin charset="-122" panose="020b0500000000000000" pitchFamily="34" typeface="思源黑体"/>
                  <a:ea charset="-122" panose="020b0500000000000000" pitchFamily="34" typeface="思源黑体"/>
                </a:rPr>
                <a:t>请添加标题文字</a:t>
              </a:r>
            </a:p>
          </p:txBody>
        </p:sp>
        <p:cxnSp>
          <p:nvCxnSpPr>
            <p:cNvPr id="37" name="直接连接符 36"/>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7854834" y="3323777"/>
            <a:ext cx="2709091" cy="2432447"/>
            <a:chOff x="1425302" y="3443697"/>
            <a:chExt cx="2709091" cy="2432447"/>
          </a:xfrm>
        </p:grpSpPr>
        <p:sp>
          <p:nvSpPr>
            <p:cNvPr id="39" name="文本框 38">
              <a:extLst>
                <a:ext uri="{FF2B5EF4-FFF2-40B4-BE49-F238E27FC236}">
                  <a16:creationId xmlns:a16="http://schemas.microsoft.com/office/drawing/2014/main" id="{DEB2EA6E-EB60-48C4-B350-447DCAAEA186}"/>
                </a:ext>
              </a:extLst>
            </p:cNvPr>
            <p:cNvSpPr txBox="1"/>
            <p:nvPr/>
          </p:nvSpPr>
          <p:spPr>
            <a:xfrm>
              <a:off x="1425301" y="3861888"/>
              <a:ext cx="2709091" cy="1691640"/>
            </a:xfrm>
            <a:prstGeom prst="rect">
              <a:avLst/>
            </a:prstGeom>
            <a:noFill/>
          </p:spPr>
          <p:txBody>
            <a:bodyPr rtlCol="0" wrap="square">
              <a:spAutoFit/>
            </a:bodyPr>
            <a:lstStyle/>
            <a:p>
              <a:pPr algn="ctr" defTabSz="457200">
                <a:lnSpc>
                  <a:spcPct val="150000"/>
                </a:lnSpc>
              </a:pPr>
              <a:r>
                <a:rPr altLang="en-US" lang="zh-CN" sz="1400">
                  <a:solidFill>
                    <a:srgbClr val="636464"/>
                  </a:solidFill>
                  <a:latin charset="-122" panose="020b0500000000000000" pitchFamily="34" typeface="思源黑体"/>
                  <a:ea charset="-122" panose="020b0500000000000000" pitchFamily="34" typeface="思源黑体"/>
                </a:rPr>
                <a:t>单击文本框输入详细信息加以描述或者复制文本粘贴单击文本框输入详细信息加以描述者复制文本粘贴单击文入详细信息加以描述或者复制文本粘贴</a:t>
              </a:r>
            </a:p>
          </p:txBody>
        </p:sp>
        <p:sp>
          <p:nvSpPr>
            <p:cNvPr id="40" name="文本框 39">
              <a:extLst>
                <a:ext uri="{FF2B5EF4-FFF2-40B4-BE49-F238E27FC236}">
                  <a16:creationId xmlns:a16="http://schemas.microsoft.com/office/drawing/2014/main" id="{BA0F06DE-B72F-4A93-A497-D311277EC9FD}"/>
                </a:ext>
              </a:extLst>
            </p:cNvPr>
            <p:cNvSpPr txBox="1"/>
            <p:nvPr/>
          </p:nvSpPr>
          <p:spPr>
            <a:xfrm>
              <a:off x="1788431" y="3443697"/>
              <a:ext cx="1982832" cy="502920"/>
            </a:xfrm>
            <a:prstGeom prst="rect">
              <a:avLst/>
            </a:prstGeom>
            <a:noFill/>
          </p:spPr>
          <p:txBody>
            <a:bodyPr rtlCol="0" wrap="square">
              <a:spAutoFit/>
            </a:bodyPr>
            <a:lstStyle/>
            <a:p>
              <a:pPr algn="ctr" defTabSz="457200">
                <a:lnSpc>
                  <a:spcPct val="150000"/>
                </a:lnSpc>
              </a:pPr>
              <a:r>
                <a:rPr altLang="en-US" b="1" lang="zh-CN">
                  <a:solidFill>
                    <a:prstClr val="black"/>
                  </a:solidFill>
                  <a:latin charset="-122" panose="020b0500000000000000" pitchFamily="34" typeface="思源黑体"/>
                  <a:ea charset="-122" panose="020b0500000000000000" pitchFamily="34" typeface="思源黑体"/>
                </a:rPr>
                <a:t>请添加标题文字</a:t>
              </a:r>
            </a:p>
          </p:txBody>
        </p:sp>
        <p:cxnSp>
          <p:nvCxnSpPr>
            <p:cNvPr id="41" name="直接连接符 40"/>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34468" y="324501"/>
            <a:ext cx="4798389" cy="579805"/>
            <a:chOff x="834468" y="324501"/>
            <a:chExt cx="4798389" cy="579805"/>
          </a:xfrm>
        </p:grpSpPr>
        <p:sp>
          <p:nvSpPr>
            <p:cNvPr id="29" name="文本框 28">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z="2000">
                  <a:solidFill>
                    <a:prstClr val="black"/>
                  </a:solidFill>
                  <a:latin charset="0" panose="020b0806030902050204" pitchFamily="34" typeface="Impact"/>
                  <a:ea charset="-122" panose="020b0500000000000000" pitchFamily="34" typeface="思源黑体"/>
                </a:rPr>
                <a:t>企业计划测评</a:t>
              </a:r>
            </a:p>
          </p:txBody>
        </p:sp>
        <p:sp>
          <p:nvSpPr>
            <p:cNvPr id="31" name="文本框 30">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653284333"/>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fill="hold"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id="15" nodeType="with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childTnLst>
                          </p:cTn>
                        </p:par>
                        <p:par>
                          <p:cTn fill="hold" id="20" nodeType="afterGroup">
                            <p:stCondLst>
                              <p:cond delay="500"/>
                            </p:stCondLst>
                            <p:childTnLst>
                              <p:par>
                                <p:cTn fill="hold" id="21" nodeType="afterEffect" presetClass="entr" presetID="2" presetSubtype="4">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ppt_x"/>
                                          </p:val>
                                        </p:tav>
                                        <p:tav tm="100000">
                                          <p:val>
                                            <p:strVal val="#ppt_x"/>
                                          </p:val>
                                        </p:tav>
                                      </p:tavLst>
                                    </p:anim>
                                    <p:anim calcmode="lin" valueType="num">
                                      <p:cBhvr additive="base">
                                        <p:cTn dur="500" fill="hold" id="24"/>
                                        <p:tgtEl>
                                          <p:spTgt spid="33"/>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4">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additive="base">
                                        <p:cTn dur="500" fill="hold" id="28"/>
                                        <p:tgtEl>
                                          <p:spTgt spid="34"/>
                                        </p:tgtEl>
                                        <p:attrNameLst>
                                          <p:attrName>ppt_x</p:attrName>
                                        </p:attrNameLst>
                                      </p:cBhvr>
                                      <p:tavLst>
                                        <p:tav tm="0">
                                          <p:val>
                                            <p:strVal val="#ppt_x"/>
                                          </p:val>
                                        </p:tav>
                                        <p:tav tm="100000">
                                          <p:val>
                                            <p:strVal val="#ppt_x"/>
                                          </p:val>
                                        </p:tav>
                                      </p:tavLst>
                                    </p:anim>
                                    <p:anim calcmode="lin" valueType="num">
                                      <p:cBhvr additive="base">
                                        <p:cTn dur="500" fill="hold" id="29"/>
                                        <p:tgtEl>
                                          <p:spTgt spid="34"/>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id="31" nodeType="afterEffect" presetClass="entr" presetID="2" presetSubtype="4">
                                  <p:stCondLst>
                                    <p:cond delay="0"/>
                                  </p:stCondLst>
                                  <p:childTnLst>
                                    <p:set>
                                      <p:cBhvr>
                                        <p:cTn dur="1" fill="hold" id="32">
                                          <p:stCondLst>
                                            <p:cond delay="0"/>
                                          </p:stCondLst>
                                        </p:cTn>
                                        <p:tgtEl>
                                          <p:spTgt spid="38"/>
                                        </p:tgtEl>
                                        <p:attrNameLst>
                                          <p:attrName>style.visibility</p:attrName>
                                        </p:attrNameLst>
                                      </p:cBhvr>
                                      <p:to>
                                        <p:strVal val="visible"/>
                                      </p:to>
                                    </p:set>
                                    <p:anim calcmode="lin" valueType="num">
                                      <p:cBhvr additive="base">
                                        <p:cTn dur="500" fill="hold" id="33"/>
                                        <p:tgtEl>
                                          <p:spTgt spid="38"/>
                                        </p:tgtEl>
                                        <p:attrNameLst>
                                          <p:attrName>ppt_x</p:attrName>
                                        </p:attrNameLst>
                                      </p:cBhvr>
                                      <p:tavLst>
                                        <p:tav tm="0">
                                          <p:val>
                                            <p:strVal val="#ppt_x"/>
                                          </p:val>
                                        </p:tav>
                                        <p:tav tm="100000">
                                          <p:val>
                                            <p:strVal val="#ppt_x"/>
                                          </p:val>
                                        </p:tav>
                                      </p:tavLst>
                                    </p:anim>
                                    <p:anim calcmode="lin" valueType="num">
                                      <p:cBhvr additive="base">
                                        <p:cTn dur="500" fill="hold" id="34"/>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2911641" y="1576137"/>
            <a:ext cx="3192379" cy="3192379"/>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090863" y="2807368"/>
            <a:ext cx="3015916" cy="3064043"/>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507831" y="802105"/>
            <a:ext cx="1909011" cy="306404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558115" y="802105"/>
            <a:ext cx="4607190" cy="3064043"/>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405937" y="304801"/>
            <a:ext cx="545431" cy="5454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746149" y="4902389"/>
            <a:ext cx="6451239" cy="914400"/>
          </a:xfrm>
          <a:prstGeom prst="rect">
            <a:avLst/>
          </a:prstGeom>
        </p:spPr>
        <p:txBody>
          <a:bodyPr wrap="square">
            <a:spAutoFit/>
          </a:bodyPr>
          <a:lstStyle/>
          <a:p>
            <a:pPr algn="just">
              <a:lnSpc>
                <a:spcPct val="150000"/>
              </a:lnSpc>
            </a:pPr>
            <a:r>
              <a:rPr altLang="en-US" lang="zh-CN" sz="1200">
                <a:solidFill>
                  <a:schemeClr val="tx1">
                    <a:lumMod val="85000"/>
                    <a:lumOff val="15000"/>
                  </a:schemeClr>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a:t>
            </a:r>
          </a:p>
        </p:txBody>
      </p:sp>
      <p:sp>
        <p:nvSpPr>
          <p:cNvPr id="9" name="文本框 8">
            <a:extLst>
              <a:ext uri="{FF2B5EF4-FFF2-40B4-BE49-F238E27FC236}">
                <a16:creationId xmlns:a16="http://schemas.microsoft.com/office/drawing/2014/main" id="{8060FEB0-0A11-4DC3-87D3-F575798C2A86}"/>
              </a:ext>
            </a:extLst>
          </p:cNvPr>
          <p:cNvSpPr txBox="1"/>
          <p:nvPr/>
        </p:nvSpPr>
        <p:spPr>
          <a:xfrm>
            <a:off x="948070" y="1282443"/>
            <a:ext cx="1963571" cy="579120"/>
          </a:xfrm>
          <a:prstGeom prst="rect">
            <a:avLst/>
          </a:prstGeom>
          <a:noFill/>
        </p:spPr>
        <p:txBody>
          <a:bodyPr rtlCol="0" wrap="square">
            <a:spAutoFit/>
          </a:bodyPr>
          <a:lstStyle/>
          <a:p>
            <a:pPr defTabSz="457200"/>
            <a:r>
              <a:rPr altLang="zh-CN" b="1" lang="en-US" smtClean="0" sz="3200">
                <a:solidFill>
                  <a:schemeClr val="tx1">
                    <a:lumMod val="85000"/>
                    <a:lumOff val="15000"/>
                  </a:schemeClr>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FUTURE</a:t>
            </a:r>
          </a:p>
        </p:txBody>
      </p:sp>
      <p:sp>
        <p:nvSpPr>
          <p:cNvPr id="10" name="文本框 9">
            <a:extLst>
              <a:ext uri="{FF2B5EF4-FFF2-40B4-BE49-F238E27FC236}">
                <a16:creationId xmlns:a16="http://schemas.microsoft.com/office/drawing/2014/main" id="{8060FEB0-0A11-4DC3-87D3-F575798C2A86}"/>
              </a:ext>
            </a:extLst>
          </p:cNvPr>
          <p:cNvSpPr txBox="1"/>
          <p:nvPr/>
        </p:nvSpPr>
        <p:spPr>
          <a:xfrm>
            <a:off x="964112" y="1878240"/>
            <a:ext cx="1827211" cy="396240"/>
          </a:xfrm>
          <a:prstGeom prst="rect">
            <a:avLst/>
          </a:prstGeom>
          <a:noFill/>
        </p:spPr>
        <p:txBody>
          <a:bodyPr rtlCol="0" wrap="square">
            <a:spAutoFit/>
          </a:bodyPr>
          <a:lstStyle/>
          <a:p>
            <a:pPr defTabSz="457200"/>
            <a:r>
              <a:rPr altLang="en-US" b="1" lang="zh-CN" smtClean="0" sz="2000">
                <a:solidFill>
                  <a:schemeClr val="tx1">
                    <a:lumMod val="85000"/>
                    <a:lumOff val="15000"/>
                  </a:schemeClr>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憧憬未来</a:t>
            </a:r>
          </a:p>
        </p:txBody>
      </p:sp>
      <p:sp>
        <p:nvSpPr>
          <p:cNvPr id="11" name="文本框 10">
            <a:extLst>
              <a:ext uri="{FF2B5EF4-FFF2-40B4-BE49-F238E27FC236}">
                <a16:creationId xmlns:a16="http://schemas.microsoft.com/office/drawing/2014/main" id="{8060FEB0-0A11-4DC3-87D3-F575798C2A86}"/>
              </a:ext>
            </a:extLst>
          </p:cNvPr>
          <p:cNvSpPr txBox="1"/>
          <p:nvPr/>
        </p:nvSpPr>
        <p:spPr>
          <a:xfrm>
            <a:off x="4714066" y="4254586"/>
            <a:ext cx="3848518" cy="396240"/>
          </a:xfrm>
          <a:prstGeom prst="rect">
            <a:avLst/>
          </a:prstGeom>
          <a:noFill/>
        </p:spPr>
        <p:txBody>
          <a:bodyPr rtlCol="0" wrap="square">
            <a:spAutoFit/>
          </a:bodyPr>
          <a:lstStyle/>
          <a:p>
            <a:pPr defTabSz="457200"/>
            <a:r>
              <a:rPr altLang="en-US" b="1" lang="zh-CN" smtClean="0" sz="2000">
                <a:solidFill>
                  <a:schemeClr val="tx1">
                    <a:lumMod val="85000"/>
                    <a:lumOff val="15000"/>
                  </a:schemeClr>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诚信铸就品质  创新引领未来</a:t>
            </a:r>
          </a:p>
        </p:txBody>
      </p:sp>
      <p:grpSp>
        <p:nvGrpSpPr>
          <p:cNvPr id="16" name="组合 15"/>
          <p:cNvGrpSpPr/>
          <p:nvPr/>
        </p:nvGrpSpPr>
        <p:grpSpPr>
          <a:xfrm>
            <a:off x="4844716" y="4768516"/>
            <a:ext cx="810127" cy="0"/>
            <a:chOff x="5085347" y="7379368"/>
            <a:chExt cx="810127" cy="0"/>
          </a:xfrm>
        </p:grpSpPr>
        <p:cxnSp>
          <p:nvCxnSpPr>
            <p:cNvPr id="13" name="直接连接符 12"/>
            <p:cNvCxnSpPr/>
            <p:nvPr/>
          </p:nvCxnSpPr>
          <p:spPr>
            <a:xfrm>
              <a:off x="5085347" y="7379368"/>
              <a:ext cx="288758"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30253" y="7379368"/>
              <a:ext cx="465221"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289704664"/>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25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par>
                                <p:cTn fill="hold" grpId="0" id="25" nodeType="with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par>
                                <p:cTn fill="hold" grpId="0" id="41" nodeType="withEffect" presetClass="entr" presetID="2" presetSubtype="4">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ppt_x"/>
                                          </p:val>
                                        </p:tav>
                                        <p:tav tm="100000">
                                          <p:val>
                                            <p:strVal val="#ppt_x"/>
                                          </p:val>
                                        </p:tav>
                                      </p:tavLst>
                                    </p:anim>
                                    <p:anim calcmode="lin" valueType="num">
                                      <p:cBhvr additive="base">
                                        <p:cTn dur="500" fill="hold" id="44"/>
                                        <p:tgtEl>
                                          <p:spTgt spid="11"/>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500" fill="hold" id="47"/>
                                        <p:tgtEl>
                                          <p:spTgt spid="16"/>
                                        </p:tgtEl>
                                        <p:attrNameLst>
                                          <p:attrName>ppt_x</p:attrName>
                                        </p:attrNameLst>
                                      </p:cBhvr>
                                      <p:tavLst>
                                        <p:tav tm="0">
                                          <p:val>
                                            <p:strVal val="#ppt_x"/>
                                          </p:val>
                                        </p:tav>
                                        <p:tav tm="100000">
                                          <p:val>
                                            <p:strVal val="#ppt_x"/>
                                          </p:val>
                                        </p:tav>
                                      </p:tavLst>
                                    </p:anim>
                                    <p:anim calcmode="lin" valueType="num">
                                      <p:cBhvr additive="base">
                                        <p:cTn dur="500" fill="hold" id="48"/>
                                        <p:tgtEl>
                                          <p:spTgt spid="1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fill="hold" id="51"/>
                                        <p:tgtEl>
                                          <p:spTgt spid="8"/>
                                        </p:tgtEl>
                                        <p:attrNameLst>
                                          <p:attrName>ppt_x</p:attrName>
                                        </p:attrNameLst>
                                      </p:cBhvr>
                                      <p:tavLst>
                                        <p:tav tm="0">
                                          <p:val>
                                            <p:strVal val="#ppt_x"/>
                                          </p:val>
                                        </p:tav>
                                        <p:tav tm="100000">
                                          <p:val>
                                            <p:strVal val="#ppt_x"/>
                                          </p:val>
                                        </p:tav>
                                      </p:tavLst>
                                    </p:anim>
                                    <p:anim calcmode="lin" valueType="num">
                                      <p:cBhvr additive="base">
                                        <p:cTn dur="500" fill="hold" id="52"/>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8"/>
      <p:bldP grpId="0" spid="9"/>
      <p:bldP grpId="0" spid="10"/>
      <p:bldP grpId="0" spid="11"/>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2" name="图片 141"/>
          <p:cNvPicPr>
            <a:picLocks noChangeAspect="1"/>
          </p:cNvPicPr>
          <p:nvPr/>
        </p:nvPicPr>
        <p:blipFill>
          <a:blip r:embed="rId3">
            <a:extLst>
              <a:ext uri="{28A0092B-C50C-407E-A947-70E740481C1C}">
                <a14:useLocalDpi val="0"/>
              </a:ext>
            </a:extLst>
          </a:blip>
          <a:stretch>
            <a:fillRect/>
          </a:stretch>
        </p:blipFill>
        <p:spPr>
          <a:xfrm rot="20861440">
            <a:off x="5606893" y="-1420935"/>
            <a:ext cx="8293234" cy="6858000"/>
          </a:xfrm>
          <a:prstGeom prst="rect">
            <a:avLst/>
          </a:prstGeom>
        </p:spPr>
      </p:pic>
      <p:sp>
        <p:nvSpPr>
          <p:cNvPr id="145" name="矩形 144"/>
          <p:cNvSpPr/>
          <p:nvPr/>
        </p:nvSpPr>
        <p:spPr>
          <a:xfrm>
            <a:off x="0" y="0"/>
            <a:ext cx="116395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矩形 122"/>
          <p:cNvSpPr/>
          <p:nvPr/>
        </p:nvSpPr>
        <p:spPr>
          <a:xfrm>
            <a:off x="576776" y="942535"/>
            <a:ext cx="3522856" cy="48814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文本框 131">
            <a:extLst>
              <a:ext uri="{FF2B5EF4-FFF2-40B4-BE49-F238E27FC236}">
                <a16:creationId xmlns:a16="http://schemas.microsoft.com/office/drawing/2014/main" id="{8060FEB0-0A11-4DC3-87D3-F575798C2A86}"/>
              </a:ext>
            </a:extLst>
          </p:cNvPr>
          <p:cNvSpPr txBox="1"/>
          <p:nvPr/>
        </p:nvSpPr>
        <p:spPr>
          <a:xfrm>
            <a:off x="1072177" y="3135343"/>
            <a:ext cx="5638589" cy="731520"/>
          </a:xfrm>
          <a:prstGeom prst="rect">
            <a:avLst/>
          </a:prstGeom>
          <a:noFill/>
        </p:spPr>
        <p:txBody>
          <a:bodyPr rtlCol="0" wrap="square">
            <a:spAutoFit/>
          </a:bodyPr>
          <a:lstStyle/>
          <a:p>
            <a:pPr defTabSz="457200">
              <a:lnSpc>
                <a:spcPct val="150000"/>
              </a:lnSpc>
            </a:pPr>
            <a:r>
              <a:rPr altLang="en-US" lang="zh-CN" smtClean="0" sz="2800">
                <a:solidFill>
                  <a:prstClr val="black"/>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演示完毕 谢谢观看</a:t>
            </a:r>
          </a:p>
        </p:txBody>
      </p:sp>
      <p:sp>
        <p:nvSpPr>
          <p:cNvPr id="134" name="文本框 133">
            <a:extLst>
              <a:ext uri="{FF2B5EF4-FFF2-40B4-BE49-F238E27FC236}">
                <a16:creationId xmlns:a16="http://schemas.microsoft.com/office/drawing/2014/main" id="{A92A4A3F-B186-4633-B3C4-EBD531B319B1}"/>
              </a:ext>
            </a:extLst>
          </p:cNvPr>
          <p:cNvSpPr txBox="1"/>
          <p:nvPr/>
        </p:nvSpPr>
        <p:spPr>
          <a:xfrm>
            <a:off x="1118671" y="3998201"/>
            <a:ext cx="5793573" cy="640080"/>
          </a:xfrm>
          <a:prstGeom prst="rect">
            <a:avLst/>
          </a:prstGeom>
          <a:noFill/>
        </p:spPr>
        <p:txBody>
          <a:bodyPr rtlCol="0" wrap="square">
            <a:spAutoFit/>
          </a:bodyPr>
          <a:lstStyle/>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Lorem ipsum dolor sit amet, consectetuer dipiscing elit, sed diam nonummy</a:t>
            </a:r>
          </a:p>
          <a:p>
            <a:pPr>
              <a:lnSpc>
                <a:spcPct val="120000"/>
              </a:lnSpc>
              <a:spcBef>
                <a:spcPct val="0"/>
              </a:spcBef>
            </a:pPr>
            <a:r>
              <a:rPr altLang="zh-CN" lang="zh-CN"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 nibheuismod tincidunt ut laoreet dolore magna aliquam erat volutpat. Ut wisi enim ad minim veniam, quis nostrud</a:t>
            </a:r>
          </a:p>
        </p:txBody>
      </p:sp>
      <p:sp>
        <p:nvSpPr>
          <p:cNvPr id="139" name="矩形 138">
            <a:extLst>
              <a:ext uri="{FF2B5EF4-FFF2-40B4-BE49-F238E27FC236}">
                <a16:creationId xmlns:a16="http://schemas.microsoft.com/office/drawing/2014/main" id="{52CD480D-F2C7-4A14-9680-ADB89421C472}"/>
              </a:ext>
            </a:extLst>
          </p:cNvPr>
          <p:cNvSpPr/>
          <p:nvPr/>
        </p:nvSpPr>
        <p:spPr>
          <a:xfrm>
            <a:off x="1200020" y="1719200"/>
            <a:ext cx="1486029" cy="577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lnSpc>
                <a:spcPct val="120000"/>
              </a:lnSpc>
            </a:pPr>
            <a:r>
              <a:rPr altLang="zh-CN" lang="en-US" smtClean="0" spc="300" sz="3200">
                <a:solidFill>
                  <a:prstClr val="white"/>
                </a:solidFill>
                <a:latin charset="0" panose="020b0806030902050204" pitchFamily="34" typeface="Impact"/>
                <a:ea charset="-122" panose="020b0500000000000000" pitchFamily="34" typeface="思源黑体"/>
              </a:rPr>
              <a:t>2021</a:t>
            </a:r>
          </a:p>
        </p:txBody>
      </p:sp>
      <p:sp>
        <p:nvSpPr>
          <p:cNvPr id="143" name="矩形 142">
            <a:extLst>
              <a:ext uri="{FF2B5EF4-FFF2-40B4-BE49-F238E27FC236}">
                <a16:creationId xmlns:a16="http://schemas.microsoft.com/office/drawing/2014/main" id="{52CD480D-F2C7-4A14-9680-ADB89421C472}"/>
              </a:ext>
            </a:extLst>
          </p:cNvPr>
          <p:cNvSpPr/>
          <p:nvPr/>
        </p:nvSpPr>
        <p:spPr>
          <a:xfrm>
            <a:off x="1200022" y="5015553"/>
            <a:ext cx="1341704" cy="2693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lnSpc>
                <a:spcPct val="120000"/>
              </a:lnSpc>
            </a:pPr>
            <a:r>
              <a:rPr altLang="zh-CN" lang="en-US" smtClean="0" sz="1050">
                <a:solidFill>
                  <a:prstClr val="white"/>
                </a:solidFill>
                <a:latin charset="-122" panose="020b0500000000000000" pitchFamily="34" typeface="思源黑体"/>
                <a:ea charset="-122" panose="020b0500000000000000" pitchFamily="34" typeface="思源黑体"/>
              </a:rPr>
              <a:t>XX网络科技</a:t>
            </a:r>
          </a:p>
        </p:txBody>
      </p:sp>
      <p:sp>
        <p:nvSpPr>
          <p:cNvPr id="137" name="文本框 136">
            <a:extLst>
              <a:ext uri="{FF2B5EF4-FFF2-40B4-BE49-F238E27FC236}">
                <a16:creationId xmlns:a16="http://schemas.microsoft.com/office/drawing/2014/main" id="{8060FEB0-0A11-4DC3-87D3-F575798C2A86}"/>
              </a:ext>
            </a:extLst>
          </p:cNvPr>
          <p:cNvSpPr txBox="1"/>
          <p:nvPr/>
        </p:nvSpPr>
        <p:spPr>
          <a:xfrm>
            <a:off x="1057647" y="2367523"/>
            <a:ext cx="5420646" cy="1097280"/>
          </a:xfrm>
          <a:prstGeom prst="rect">
            <a:avLst/>
          </a:prstGeom>
          <a:noFill/>
        </p:spPr>
        <p:txBody>
          <a:bodyPr rtlCol="0" wrap="square">
            <a:spAutoFit/>
          </a:bodyPr>
          <a:lstStyle/>
          <a:p>
            <a:pPr defTabSz="457200">
              <a:lnSpc>
                <a:spcPct val="150000"/>
              </a:lnSpc>
            </a:pPr>
            <a:r>
              <a:rPr altLang="zh-CN" b="1" lang="en-US" smtClean="0" sz="44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THANK YOU</a:t>
            </a:r>
          </a:p>
        </p:txBody>
      </p:sp>
      <p:cxnSp>
        <p:nvCxnSpPr>
          <p:cNvPr id="125" name="直接连接符 124"/>
          <p:cNvCxnSpPr/>
          <p:nvPr/>
        </p:nvCxnSpPr>
        <p:spPr>
          <a:xfrm>
            <a:off x="1200021" y="3906639"/>
            <a:ext cx="489294"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38" name="图片 137"/>
          <p:cNvPicPr>
            <a:picLocks noChangeAspect="1"/>
          </p:cNvPicPr>
          <p:nvPr/>
        </p:nvPicPr>
        <p:blipFill>
          <a:blip r:embed="rId4">
            <a:extLst>
              <a:ext uri="{28A0092B-C50C-407E-A947-70E740481C1C}">
                <a14:useLocalDpi val="0"/>
              </a:ext>
            </a:extLst>
          </a:blip>
          <a:stretch>
            <a:fillRect/>
          </a:stretch>
        </p:blipFill>
        <p:spPr>
          <a:xfrm>
            <a:off x="4095112" y="1107068"/>
            <a:ext cx="8096888" cy="8050273"/>
          </a:xfrm>
          <a:prstGeom prst="rect">
            <a:avLst/>
          </a:prstGeom>
        </p:spPr>
      </p:pic>
    </p:spTree>
    <p:extLst>
      <p:ext uri="{BB962C8B-B14F-4D97-AF65-F5344CB8AC3E}">
        <p14:creationId val="419025419"/>
      </p:ext>
    </p:extLst>
  </p:cSld>
  <p:clrMapOvr>
    <a:masterClrMapping/>
  </p:clrMapOvr>
  <mc:AlternateContent>
    <mc:Choice Requires="p14">
      <p:transition advClick="0" advTm="2000" p14:dur="4000" spd="slow">
        <p14:vortex dir="r"/>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38"/>
                                        </p:tgtEl>
                                        <p:attrNameLst>
                                          <p:attrName>style.visibility</p:attrName>
                                        </p:attrNameLst>
                                      </p:cBhvr>
                                      <p:to>
                                        <p:strVal val="visible"/>
                                      </p:to>
                                    </p:set>
                                    <p:animEffect filter="wipe(up)" transition="in">
                                      <p:cBhvr>
                                        <p:cTn dur="1000" id="7"/>
                                        <p:tgtEl>
                                          <p:spTgt spid="138"/>
                                        </p:tgtEl>
                                      </p:cBhvr>
                                    </p:animEffect>
                                  </p:childTnLst>
                                </p:cTn>
                              </p:par>
                              <p:par>
                                <p:cTn fill="hold" id="8" nodeType="withEffect" presetClass="entr" presetID="22" presetSubtype="1">
                                  <p:stCondLst>
                                    <p:cond delay="0"/>
                                  </p:stCondLst>
                                  <p:childTnLst>
                                    <p:set>
                                      <p:cBhvr>
                                        <p:cTn dur="1" fill="hold" id="9">
                                          <p:stCondLst>
                                            <p:cond delay="0"/>
                                          </p:stCondLst>
                                        </p:cTn>
                                        <p:tgtEl>
                                          <p:spTgt spid="142"/>
                                        </p:tgtEl>
                                        <p:attrNameLst>
                                          <p:attrName>style.visibility</p:attrName>
                                        </p:attrNameLst>
                                      </p:cBhvr>
                                      <p:to>
                                        <p:strVal val="visible"/>
                                      </p:to>
                                    </p:set>
                                    <p:animEffect filter="wipe(up)" transition="in">
                                      <p:cBhvr>
                                        <p:cTn dur="1000" id="10"/>
                                        <p:tgtEl>
                                          <p:spTgt spid="142"/>
                                        </p:tgtEl>
                                      </p:cBhvr>
                                    </p:animEffect>
                                  </p:childTnLst>
                                </p:cTn>
                              </p:par>
                              <p:par>
                                <p:cTn fill="hold" grpId="0" id="11" nodeType="withEffect" presetClass="entr" presetID="18" presetSubtype="6">
                                  <p:stCondLst>
                                    <p:cond delay="500"/>
                                  </p:stCondLst>
                                  <p:childTnLst>
                                    <p:set>
                                      <p:cBhvr>
                                        <p:cTn dur="1" fill="hold" id="12">
                                          <p:stCondLst>
                                            <p:cond delay="0"/>
                                          </p:stCondLst>
                                        </p:cTn>
                                        <p:tgtEl>
                                          <p:spTgt spid="123"/>
                                        </p:tgtEl>
                                        <p:attrNameLst>
                                          <p:attrName>style.visibility</p:attrName>
                                        </p:attrNameLst>
                                      </p:cBhvr>
                                      <p:to>
                                        <p:strVal val="visible"/>
                                      </p:to>
                                    </p:set>
                                    <p:animEffect filter="strips(downRight)" transition="in">
                                      <p:cBhvr>
                                        <p:cTn dur="500" id="13"/>
                                        <p:tgtEl>
                                          <p:spTgt spid="123"/>
                                        </p:tgtEl>
                                      </p:cBhvr>
                                    </p:animEffect>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139"/>
                                        </p:tgtEl>
                                        <p:attrNameLst>
                                          <p:attrName>style.visibility</p:attrName>
                                        </p:attrNameLst>
                                      </p:cBhvr>
                                      <p:to>
                                        <p:strVal val="visible"/>
                                      </p:to>
                                    </p:set>
                                    <p:anim calcmode="lin" valueType="num">
                                      <p:cBhvr additive="base">
                                        <p:cTn dur="500" fill="hold" id="17"/>
                                        <p:tgtEl>
                                          <p:spTgt spid="139"/>
                                        </p:tgtEl>
                                        <p:attrNameLst>
                                          <p:attrName>ppt_x</p:attrName>
                                        </p:attrNameLst>
                                      </p:cBhvr>
                                      <p:tavLst>
                                        <p:tav tm="0">
                                          <p:val>
                                            <p:strVal val="#ppt_x"/>
                                          </p:val>
                                        </p:tav>
                                        <p:tav tm="100000">
                                          <p:val>
                                            <p:strVal val="#ppt_x"/>
                                          </p:val>
                                        </p:tav>
                                      </p:tavLst>
                                    </p:anim>
                                    <p:anim calcmode="lin" valueType="num">
                                      <p:cBhvr additive="base">
                                        <p:cTn dur="500" fill="hold" id="18"/>
                                        <p:tgtEl>
                                          <p:spTgt spid="139"/>
                                        </p:tgtEl>
                                        <p:attrNameLst>
                                          <p:attrName>ppt_y</p:attrName>
                                        </p:attrNameLst>
                                      </p:cBhvr>
                                      <p:tavLst>
                                        <p:tav tm="0">
                                          <p:val>
                                            <p:strVal val="1+#ppt_h/2"/>
                                          </p:val>
                                        </p:tav>
                                        <p:tav tm="100000">
                                          <p:val>
                                            <p:strVal val="#ppt_y"/>
                                          </p:val>
                                        </p:tav>
                                      </p:tavLst>
                                    </p:anim>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137"/>
                                        </p:tgtEl>
                                        <p:attrNameLst>
                                          <p:attrName>style.visibility</p:attrName>
                                        </p:attrNameLst>
                                      </p:cBhvr>
                                      <p:to>
                                        <p:strVal val="visible"/>
                                      </p:to>
                                    </p:set>
                                    <p:anim calcmode="lin" valueType="num">
                                      <p:cBhvr>
                                        <p:cTn dur="500" fill="hold" id="21"/>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37"/>
                                        </p:tgtEl>
                                        <p:attrNameLst>
                                          <p:attrName>ppt_y</p:attrName>
                                        </p:attrNameLst>
                                      </p:cBhvr>
                                      <p:tavLst>
                                        <p:tav tm="0">
                                          <p:val>
                                            <p:strVal val="#ppt_y"/>
                                          </p:val>
                                        </p:tav>
                                        <p:tav tm="100000">
                                          <p:val>
                                            <p:strVal val="#ppt_y"/>
                                          </p:val>
                                        </p:tav>
                                      </p:tavLst>
                                    </p:anim>
                                    <p:anim calcmode="lin" valueType="num">
                                      <p:cBhvr>
                                        <p:cTn dur="500" fill="hold" id="23"/>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37"/>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2"/>
                                        </p:tgtEl>
                                        <p:attrNameLst>
                                          <p:attrName>style.visibility</p:attrName>
                                        </p:attrNameLst>
                                      </p:cBhvr>
                                      <p:to>
                                        <p:strVal val="visible"/>
                                      </p:to>
                                    </p:set>
                                    <p:anim calcmode="lin" valueType="num">
                                      <p:cBhvr>
                                        <p:cTn dur="500" fill="hold" id="29"/>
                                        <p:tgtEl>
                                          <p:spTgt spid="132"/>
                                        </p:tgtEl>
                                        <p:attrNameLst>
                                          <p:attrName>ppt_w</p:attrName>
                                        </p:attrNameLst>
                                      </p:cBhvr>
                                      <p:tavLst>
                                        <p:tav tm="0">
                                          <p:val>
                                            <p:fltVal val="0"/>
                                          </p:val>
                                        </p:tav>
                                        <p:tav tm="100000">
                                          <p:val>
                                            <p:strVal val="#ppt_w"/>
                                          </p:val>
                                        </p:tav>
                                      </p:tavLst>
                                    </p:anim>
                                    <p:anim calcmode="lin" valueType="num">
                                      <p:cBhvr>
                                        <p:cTn dur="500" fill="hold" id="30"/>
                                        <p:tgtEl>
                                          <p:spTgt spid="132"/>
                                        </p:tgtEl>
                                        <p:attrNameLst>
                                          <p:attrName>ppt_h</p:attrName>
                                        </p:attrNameLst>
                                      </p:cBhvr>
                                      <p:tavLst>
                                        <p:tav tm="0">
                                          <p:val>
                                            <p:fltVal val="0"/>
                                          </p:val>
                                        </p:tav>
                                        <p:tav tm="100000">
                                          <p:val>
                                            <p:strVal val="#ppt_h"/>
                                          </p:val>
                                        </p:tav>
                                      </p:tavLst>
                                    </p:anim>
                                    <p:animEffect filter="fade" transition="in">
                                      <p:cBhvr>
                                        <p:cTn dur="500" id="31"/>
                                        <p:tgtEl>
                                          <p:spTgt spid="132"/>
                                        </p:tgtEl>
                                      </p:cBhvr>
                                    </p:animEffect>
                                  </p:childTnLst>
                                </p:cTn>
                              </p:par>
                              <p:par>
                                <p:cTn fill="hold" id="32" nodeType="withEffect" presetClass="entr" presetID="22" presetSubtype="8">
                                  <p:stCondLst>
                                    <p:cond delay="0"/>
                                  </p:stCondLst>
                                  <p:childTnLst>
                                    <p:set>
                                      <p:cBhvr>
                                        <p:cTn dur="1" fill="hold" id="33">
                                          <p:stCondLst>
                                            <p:cond delay="0"/>
                                          </p:stCondLst>
                                        </p:cTn>
                                        <p:tgtEl>
                                          <p:spTgt spid="125"/>
                                        </p:tgtEl>
                                        <p:attrNameLst>
                                          <p:attrName>style.visibility</p:attrName>
                                        </p:attrNameLst>
                                      </p:cBhvr>
                                      <p:to>
                                        <p:strVal val="visible"/>
                                      </p:to>
                                    </p:set>
                                    <p:animEffect filter="wipe(left)" transition="in">
                                      <p:cBhvr>
                                        <p:cTn dur="500" id="34"/>
                                        <p:tgtEl>
                                          <p:spTgt spid="125"/>
                                        </p:tgtEl>
                                      </p:cBhvr>
                                    </p:animEffect>
                                  </p:childTnLst>
                                </p:cTn>
                              </p:par>
                              <p:par>
                                <p:cTn fill="hold" grpId="0" id="35" nodeType="withEffect" presetClass="entr" presetID="53" presetSubtype="0">
                                  <p:stCondLst>
                                    <p:cond delay="250"/>
                                  </p:stCondLst>
                                  <p:childTnLst>
                                    <p:set>
                                      <p:cBhvr>
                                        <p:cTn dur="1" fill="hold" id="36">
                                          <p:stCondLst>
                                            <p:cond delay="0"/>
                                          </p:stCondLst>
                                        </p:cTn>
                                        <p:tgtEl>
                                          <p:spTgt spid="134"/>
                                        </p:tgtEl>
                                        <p:attrNameLst>
                                          <p:attrName>style.visibility</p:attrName>
                                        </p:attrNameLst>
                                      </p:cBhvr>
                                      <p:to>
                                        <p:strVal val="visible"/>
                                      </p:to>
                                    </p:set>
                                    <p:anim calcmode="lin" valueType="num">
                                      <p:cBhvr>
                                        <p:cTn dur="500" fill="hold" id="37"/>
                                        <p:tgtEl>
                                          <p:spTgt spid="134"/>
                                        </p:tgtEl>
                                        <p:attrNameLst>
                                          <p:attrName>ppt_w</p:attrName>
                                        </p:attrNameLst>
                                      </p:cBhvr>
                                      <p:tavLst>
                                        <p:tav tm="0">
                                          <p:val>
                                            <p:fltVal val="0"/>
                                          </p:val>
                                        </p:tav>
                                        <p:tav tm="100000">
                                          <p:val>
                                            <p:strVal val="#ppt_w"/>
                                          </p:val>
                                        </p:tav>
                                      </p:tavLst>
                                    </p:anim>
                                    <p:anim calcmode="lin" valueType="num">
                                      <p:cBhvr>
                                        <p:cTn dur="500" fill="hold" id="38"/>
                                        <p:tgtEl>
                                          <p:spTgt spid="134"/>
                                        </p:tgtEl>
                                        <p:attrNameLst>
                                          <p:attrName>ppt_h</p:attrName>
                                        </p:attrNameLst>
                                      </p:cBhvr>
                                      <p:tavLst>
                                        <p:tav tm="0">
                                          <p:val>
                                            <p:fltVal val="0"/>
                                          </p:val>
                                        </p:tav>
                                        <p:tav tm="100000">
                                          <p:val>
                                            <p:strVal val="#ppt_h"/>
                                          </p:val>
                                        </p:tav>
                                      </p:tavLst>
                                    </p:anim>
                                    <p:animEffect filter="fade" transition="in">
                                      <p:cBhvr>
                                        <p:cTn dur="500" id="39"/>
                                        <p:tgtEl>
                                          <p:spTgt spid="134"/>
                                        </p:tgtEl>
                                      </p:cBhvr>
                                    </p:animEffect>
                                  </p:childTnLst>
                                </p:cTn>
                              </p:par>
                            </p:childTnLst>
                          </p:cTn>
                        </p:par>
                        <p:par>
                          <p:cTn fill="hold" id="40" nodeType="afterGroup">
                            <p:stCondLst>
                              <p:cond delay="2250"/>
                            </p:stCondLst>
                            <p:childTnLst>
                              <p:par>
                                <p:cTn fill="hold" grpId="0" id="41" nodeType="afterEffect" presetClass="entr" presetID="2" presetSubtype="4">
                                  <p:stCondLst>
                                    <p:cond delay="0"/>
                                  </p:stCondLst>
                                  <p:childTnLst>
                                    <p:set>
                                      <p:cBhvr>
                                        <p:cTn dur="1" fill="hold" id="42">
                                          <p:stCondLst>
                                            <p:cond delay="0"/>
                                          </p:stCondLst>
                                        </p:cTn>
                                        <p:tgtEl>
                                          <p:spTgt spid="143"/>
                                        </p:tgtEl>
                                        <p:attrNameLst>
                                          <p:attrName>style.visibility</p:attrName>
                                        </p:attrNameLst>
                                      </p:cBhvr>
                                      <p:to>
                                        <p:strVal val="visible"/>
                                      </p:to>
                                    </p:set>
                                    <p:anim calcmode="lin" valueType="num">
                                      <p:cBhvr additive="base">
                                        <p:cTn dur="500" fill="hold" id="43"/>
                                        <p:tgtEl>
                                          <p:spTgt spid="143"/>
                                        </p:tgtEl>
                                        <p:attrNameLst>
                                          <p:attrName>ppt_x</p:attrName>
                                        </p:attrNameLst>
                                      </p:cBhvr>
                                      <p:tavLst>
                                        <p:tav tm="0">
                                          <p:val>
                                            <p:strVal val="#ppt_x"/>
                                          </p:val>
                                        </p:tav>
                                        <p:tav tm="100000">
                                          <p:val>
                                            <p:strVal val="#ppt_x"/>
                                          </p:val>
                                        </p:tav>
                                      </p:tavLst>
                                    </p:anim>
                                    <p:anim calcmode="lin" valueType="num">
                                      <p:cBhvr additive="base">
                                        <p:cTn dur="500" fill="hold" id="44"/>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
      <p:bldP grpId="0" spid="132"/>
      <p:bldP grpId="0" spid="134"/>
      <p:bldP grpId="0" spid="139"/>
      <p:bldP grpId="0" spid="143"/>
      <p:bldP grpId="0" spid="13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3465095"/>
            <a:ext cx="12192000" cy="339290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0"/>
            <a:ext cx="12192000" cy="346509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764632" y="1311437"/>
            <a:ext cx="8568935" cy="4431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846068" y="978568"/>
            <a:ext cx="8406063" cy="2486527"/>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846068" y="3465095"/>
            <a:ext cx="8406063" cy="2486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3013799" y="4617448"/>
            <a:ext cx="6070600" cy="777240"/>
          </a:xfrm>
          <a:prstGeom prst="rect">
            <a:avLst/>
          </a:prstGeom>
        </p:spPr>
        <p:txBody>
          <a:bodyPr wrap="square">
            <a:spAutoFit/>
          </a:bodyPr>
          <a:lstStyle/>
          <a:p>
            <a:pPr algn="ctr">
              <a:lnSpc>
                <a:spcPct val="150000"/>
              </a:lnSpc>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以一流的服务、一流的技术和一流的产品。</a:t>
            </a:r>
          </a:p>
        </p:txBody>
      </p:sp>
      <p:sp>
        <p:nvSpPr>
          <p:cNvPr id="10" name="文本框 9">
            <a:extLst>
              <a:ext uri="{FF2B5EF4-FFF2-40B4-BE49-F238E27FC236}">
                <a16:creationId xmlns:a16="http://schemas.microsoft.com/office/drawing/2014/main" id="{8060FEB0-0A11-4DC3-87D3-F575798C2A86}"/>
              </a:ext>
            </a:extLst>
          </p:cNvPr>
          <p:cNvSpPr txBox="1"/>
          <p:nvPr/>
        </p:nvSpPr>
        <p:spPr>
          <a:xfrm>
            <a:off x="3338776" y="4043943"/>
            <a:ext cx="5420646" cy="396240"/>
          </a:xfrm>
          <a:prstGeom prst="rect">
            <a:avLst/>
          </a:prstGeom>
          <a:noFill/>
        </p:spPr>
        <p:txBody>
          <a:bodyPr rtlCol="0" wrap="square">
            <a:spAutoFit/>
          </a:bodyPr>
          <a:lstStyle/>
          <a:p>
            <a:pPr algn="ctr" defTabSz="457200"/>
            <a:r>
              <a:rPr altLang="zh-CN" b="1" lang="en-US" smtClean="0" sz="20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COMPANY PROFILE</a:t>
            </a:r>
          </a:p>
        </p:txBody>
      </p:sp>
      <p:cxnSp>
        <p:nvCxnSpPr>
          <p:cNvPr id="12" name="直接连接符 11"/>
          <p:cNvCxnSpPr/>
          <p:nvPr/>
        </p:nvCxnSpPr>
        <p:spPr>
          <a:xfrm>
            <a:off x="5871299" y="4545653"/>
            <a:ext cx="355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0096102"/>
      </p:ext>
    </p:extLst>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5"/>
                                        </p:tgtEl>
                                        <p:attrNameLst>
                                          <p:attrName>style.visibility</p:attrName>
                                        </p:attrNameLst>
                                      </p:cBhvr>
                                      <p:to>
                                        <p:strVal val="visible"/>
                                      </p:to>
                                    </p:set>
                                    <p:animEffect filter="wipe(right)" transition="in">
                                      <p:cBhvr>
                                        <p:cTn dur="500" id="10"/>
                                        <p:tgtEl>
                                          <p:spTgt spid="5"/>
                                        </p:tgtEl>
                                      </p:cBhvr>
                                    </p:animEffect>
                                  </p:childTnLst>
                                </p:cTn>
                              </p:par>
                              <p:par>
                                <p:cTn fill="hold" grpId="0" id="11" nodeType="withEffect" presetClass="entr" presetID="53" presetSubtype="0">
                                  <p:stCondLst>
                                    <p:cond delay="250"/>
                                  </p:stCondLst>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ppt_w</p:attrName>
                                        </p:attrNameLst>
                                      </p:cBhvr>
                                      <p:tavLst>
                                        <p:tav tm="0">
                                          <p:val>
                                            <p:fltVal val="0"/>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animEffect filter="fade" transition="in">
                                      <p:cBhvr>
                                        <p:cTn dur="500" id="15"/>
                                        <p:tgtEl>
                                          <p:spTgt spid="7"/>
                                        </p:tgtEl>
                                      </p:cBhvr>
                                    </p:animEffect>
                                  </p:childTnLst>
                                </p:cTn>
                              </p:par>
                              <p:par>
                                <p:cTn fill="hold" grpId="0" id="16" nodeType="withEffect" presetClass="entr" presetID="53" presetSubtype="0">
                                  <p:stCondLst>
                                    <p:cond delay="25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par>
                                <p:cTn fill="hold" grpId="0" id="21" nodeType="withEffect" presetClass="entr" presetID="53" presetSubtype="0">
                                  <p:stCondLst>
                                    <p:cond delay="250"/>
                                  </p:stCondLst>
                                  <p:childTnLst>
                                    <p:set>
                                      <p:cBhvr>
                                        <p:cTn dur="1" fill="hold" id="22">
                                          <p:stCondLst>
                                            <p:cond delay="0"/>
                                          </p:stCondLst>
                                        </p:cTn>
                                        <p:tgtEl>
                                          <p:spTgt spid="6"/>
                                        </p:tgtEl>
                                        <p:attrNameLst>
                                          <p:attrName>style.visibility</p:attrName>
                                        </p:attrNameLst>
                                      </p:cBhvr>
                                      <p:to>
                                        <p:strVal val="visible"/>
                                      </p:to>
                                    </p:set>
                                    <p:anim calcmode="lin" valueType="num">
                                      <p:cBhvr>
                                        <p:cTn dur="500" fill="hold" id="23"/>
                                        <p:tgtEl>
                                          <p:spTgt spid="6"/>
                                        </p:tgtEl>
                                        <p:attrNameLst>
                                          <p:attrName>ppt_w</p:attrName>
                                        </p:attrNameLst>
                                      </p:cBhvr>
                                      <p:tavLst>
                                        <p:tav tm="0">
                                          <p:val>
                                            <p:fltVal val="0"/>
                                          </p:val>
                                        </p:tav>
                                        <p:tav tm="100000">
                                          <p:val>
                                            <p:strVal val="#ppt_w"/>
                                          </p:val>
                                        </p:tav>
                                      </p:tavLst>
                                    </p:anim>
                                    <p:anim calcmode="lin" valueType="num">
                                      <p:cBhvr>
                                        <p:cTn dur="500" fill="hold" id="24"/>
                                        <p:tgtEl>
                                          <p:spTgt spid="6"/>
                                        </p:tgtEl>
                                        <p:attrNameLst>
                                          <p:attrName>ppt_h</p:attrName>
                                        </p:attrNameLst>
                                      </p:cBhvr>
                                      <p:tavLst>
                                        <p:tav tm="0">
                                          <p:val>
                                            <p:fltVal val="0"/>
                                          </p:val>
                                        </p:tav>
                                        <p:tav tm="100000">
                                          <p:val>
                                            <p:strVal val="#ppt_h"/>
                                          </p:val>
                                        </p:tav>
                                      </p:tavLst>
                                    </p:anim>
                                    <p:animEffect filter="fade" transition="in">
                                      <p:cBhvr>
                                        <p:cTn dur="500" id="25"/>
                                        <p:tgtEl>
                                          <p:spTgt spid="6"/>
                                        </p:tgtEl>
                                      </p:cBhvr>
                                    </p:animEffect>
                                  </p:childTnLst>
                                </p:cTn>
                              </p:par>
                              <p:par>
                                <p:cTn fill="hold" grpId="0" id="26" nodeType="withEffect" presetClass="entr" presetID="42" presetSubtype="0">
                                  <p:stCondLst>
                                    <p:cond delay="500"/>
                                  </p:stCondLst>
                                  <p:childTnLst>
                                    <p:set>
                                      <p:cBhvr>
                                        <p:cTn dur="1" fill="hold" id="27">
                                          <p:stCondLst>
                                            <p:cond delay="0"/>
                                          </p:stCondLst>
                                        </p:cTn>
                                        <p:tgtEl>
                                          <p:spTgt spid="10"/>
                                        </p:tgtEl>
                                        <p:attrNameLst>
                                          <p:attrName>style.visibility</p:attrName>
                                        </p:attrNameLst>
                                      </p:cBhvr>
                                      <p:to>
                                        <p:strVal val="visible"/>
                                      </p:to>
                                    </p:set>
                                    <p:animEffect filter="fade" transition="in">
                                      <p:cBhvr>
                                        <p:cTn dur="1000" id="28"/>
                                        <p:tgtEl>
                                          <p:spTgt spid="10"/>
                                        </p:tgtEl>
                                      </p:cBhvr>
                                    </p:animEffect>
                                    <p:anim calcmode="lin" valueType="num">
                                      <p:cBhvr>
                                        <p:cTn dur="1000" fill="hold" id="29"/>
                                        <p:tgtEl>
                                          <p:spTgt spid="10"/>
                                        </p:tgtEl>
                                        <p:attrNameLst>
                                          <p:attrName>ppt_x</p:attrName>
                                        </p:attrNameLst>
                                      </p:cBhvr>
                                      <p:tavLst>
                                        <p:tav tm="0">
                                          <p:val>
                                            <p:strVal val="#ppt_x"/>
                                          </p:val>
                                        </p:tav>
                                        <p:tav tm="100000">
                                          <p:val>
                                            <p:strVal val="#ppt_x"/>
                                          </p:val>
                                        </p:tav>
                                      </p:tavLst>
                                    </p:anim>
                                    <p:anim calcmode="lin" valueType="num">
                                      <p:cBhvr>
                                        <p:cTn dur="1000" fill="hold" id="30"/>
                                        <p:tgtEl>
                                          <p:spTgt spid="10"/>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50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50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P grpId="0" spid="7"/>
      <p:bldP grpId="0" spid="4"/>
      <p:bldP grpId="0" spid="6"/>
      <p:bldP grpId="0" spid="8"/>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870055" y="4326900"/>
            <a:ext cx="4295225" cy="1737360"/>
          </a:xfrm>
          <a:prstGeom prst="rect">
            <a:avLst/>
          </a:prstGeom>
        </p:spPr>
        <p:txBody>
          <a:bodyPr wrap="square">
            <a:spAutoFit/>
          </a:bodyPr>
          <a:lstStyle/>
          <a:p>
            <a:pPr algn="just">
              <a:lnSpc>
                <a:spcPct val="150000"/>
              </a:lnSpc>
            </a:pPr>
            <a:r>
              <a:rPr altLang="en-US" lang="zh-CN" sz="1200">
                <a:solidFill>
                  <a:schemeClr val="tx1">
                    <a:lumMod val="65000"/>
                    <a:lumOff val="35000"/>
                  </a:schemeClr>
                </a:solidFill>
                <a:latin charset="-122" panose="020b0500000000000000" pitchFamily="34" typeface="思源黑体"/>
                <a:ea charset="-122" panose="020b0500000000000000" pitchFamily="34" typeface="思源黑体"/>
              </a:rPr>
              <a:t>公司始终秉承“客户为尊、服务为荣、创意为先、技术为实”的经营理念，恪守“共创、共享、共赢”的企业精神，以“平台+”战略为牵引，全面提升核心竞争力，通过开放式创新、卓越运营管理、人才梯队建设等战略的实施，以一流的服务、一流的技术和一流的产品，全心打造行业信息化的“瑞士军刀”，用智能科技为用户插上腾飞的翅膀。</a:t>
            </a:r>
          </a:p>
        </p:txBody>
      </p:sp>
      <p:sp>
        <p:nvSpPr>
          <p:cNvPr id="9" name="文本框 8">
            <a:extLst>
              <a:ext uri="{FF2B5EF4-FFF2-40B4-BE49-F238E27FC236}">
                <a16:creationId xmlns:a16="http://schemas.microsoft.com/office/drawing/2014/main" id="{9B93AB08-CB71-4FDC-86E4-02FB8A6CC260}"/>
              </a:ext>
            </a:extLst>
          </p:cNvPr>
          <p:cNvSpPr txBox="1"/>
          <p:nvPr/>
        </p:nvSpPr>
        <p:spPr>
          <a:xfrm>
            <a:off x="6857697" y="3688359"/>
            <a:ext cx="2315532" cy="365760"/>
          </a:xfrm>
          <a:prstGeom prst="rect">
            <a:avLst/>
          </a:prstGeom>
          <a:noFill/>
        </p:spPr>
        <p:txBody>
          <a:bodyPr rtlCol="0" wrap="square">
            <a:spAutoFit/>
          </a:bodyPr>
          <a:lstStyle/>
          <a:p>
            <a:pPr defTabSz="457200"/>
            <a:r>
              <a:rPr altLang="en-US" b="1" lang="zh-CN" smtClean="0">
                <a:solidFill>
                  <a:prstClr val="black"/>
                </a:solidFill>
                <a:latin charset="0" panose="020b0806030902050204" pitchFamily="34" typeface="Impact"/>
                <a:ea charset="-122" panose="020b0500000000000000" pitchFamily="34" typeface="思源黑体"/>
              </a:rPr>
              <a:t>企业成立背景</a:t>
            </a:r>
          </a:p>
        </p:txBody>
      </p:sp>
      <p:cxnSp>
        <p:nvCxnSpPr>
          <p:cNvPr id="12" name="直接连接符 11"/>
          <p:cNvCxnSpPr/>
          <p:nvPr/>
        </p:nvCxnSpPr>
        <p:spPr>
          <a:xfrm>
            <a:off x="6986081" y="4231563"/>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B93AB08-CB71-4FDC-86E4-02FB8A6CC260}"/>
              </a:ext>
            </a:extLst>
          </p:cNvPr>
          <p:cNvSpPr txBox="1"/>
          <p:nvPr/>
        </p:nvSpPr>
        <p:spPr>
          <a:xfrm>
            <a:off x="2321233" y="3356567"/>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公司简介</a:t>
            </a:r>
          </a:p>
        </p:txBody>
      </p:sp>
      <p:sp>
        <p:nvSpPr>
          <p:cNvPr id="10" name="文本框 9">
            <a:extLst>
              <a:ext uri="{FF2B5EF4-FFF2-40B4-BE49-F238E27FC236}">
                <a16:creationId xmlns:a16="http://schemas.microsoft.com/office/drawing/2014/main" id="{A92A4A3F-B186-4633-B3C4-EBD531B319B1}"/>
              </a:ext>
            </a:extLst>
          </p:cNvPr>
          <p:cNvSpPr txBox="1"/>
          <p:nvPr/>
        </p:nvSpPr>
        <p:spPr>
          <a:xfrm>
            <a:off x="2341515" y="3688359"/>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sp>
        <p:nvSpPr>
          <p:cNvPr id="6" name="平行四边形 5"/>
          <p:cNvSpPr/>
          <p:nvPr/>
        </p:nvSpPr>
        <p:spPr>
          <a:xfrm>
            <a:off x="4187952" y="1280160"/>
            <a:ext cx="3675888" cy="4279392"/>
          </a:xfrm>
          <a:prstGeom prst="parallelogram">
            <a:avLst>
              <a:gd fmla="val 64582" name="adj"/>
            </a:avLst>
          </a:prstGeom>
          <a:blipFill dpi="0" rotWithShape="1">
            <a:blip r:embed="rId3">
              <a:extLst>
                <a:ext uri="{28A0092B-C50C-407E-A947-70E740481C1C}">
                  <a14:useLocalDpi val="0"/>
                </a:ext>
              </a:extLst>
            </a:blip>
            <a:stretch>
              <a:fillRect l="-49773" r="-248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7180446" y="-62744"/>
            <a:ext cx="1624571" cy="2991972"/>
            <a:chOff x="7373125" y="18288"/>
            <a:chExt cx="1624571" cy="2991972"/>
          </a:xfrm>
        </p:grpSpPr>
        <p:cxnSp>
          <p:nvCxnSpPr>
            <p:cNvPr id="13" name="直接连接符 12"/>
            <p:cNvCxnSpPr/>
            <p:nvPr/>
          </p:nvCxnSpPr>
          <p:spPr>
            <a:xfrm flipH="1">
              <a:off x="7498080" y="18288"/>
              <a:ext cx="1499616" cy="2743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373125" y="2620014"/>
              <a:ext cx="213334" cy="390246"/>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8060FEB0-0A11-4DC3-87D3-F575798C2A86}"/>
              </a:ext>
            </a:extLst>
          </p:cNvPr>
          <p:cNvSpPr txBox="1"/>
          <p:nvPr/>
        </p:nvSpPr>
        <p:spPr>
          <a:xfrm>
            <a:off x="2294522" y="1778797"/>
            <a:ext cx="5420646" cy="1432560"/>
          </a:xfrm>
          <a:prstGeom prst="rect">
            <a:avLst/>
          </a:prstGeom>
          <a:noFill/>
        </p:spPr>
        <p:txBody>
          <a:bodyPr rtlCol="0" wrap="square">
            <a:spAutoFit/>
          </a:bodyPr>
          <a:lstStyle/>
          <a:p>
            <a:pPr defTabSz="457200"/>
            <a:r>
              <a:rPr altLang="zh-CN" b="1" lang="en-US" smtClean="0" sz="44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COMPANY</a:t>
            </a:r>
          </a:p>
          <a:p>
            <a:pPr defTabSz="457200"/>
            <a:r>
              <a:rPr altLang="zh-CN" b="1" lang="en-US" smtClean="0" sz="4400">
                <a:solidFill>
                  <a:prstClr val="black"/>
                </a:solidFill>
                <a:effectLst>
                  <a:outerShdw algn="tl" blurRad="38100" dir="2700000" dist="38100">
                    <a:srgbClr val="000000">
                      <a:alpha val="20000"/>
                    </a:srgbClr>
                  </a:outerShdw>
                </a:effectLst>
                <a:latin charset="-122" panose="02020400000000000000" pitchFamily="18" typeface="思源宋体 CN"/>
                <a:ea charset="-122" panose="02020400000000000000" pitchFamily="18" typeface="思源宋体 CN"/>
              </a:rPr>
              <a:t>       PROFILE</a:t>
            </a:r>
          </a:p>
        </p:txBody>
      </p:sp>
      <p:grpSp>
        <p:nvGrpSpPr>
          <p:cNvPr id="18" name="组合 17"/>
          <p:cNvGrpSpPr/>
          <p:nvPr/>
        </p:nvGrpSpPr>
        <p:grpSpPr>
          <a:xfrm rot="10800000">
            <a:off x="-613105" y="3394027"/>
            <a:ext cx="1624571" cy="2991972"/>
            <a:chOff x="7373125" y="18288"/>
            <a:chExt cx="1624571" cy="2991972"/>
          </a:xfrm>
        </p:grpSpPr>
        <p:cxnSp>
          <p:nvCxnSpPr>
            <p:cNvPr id="19" name="直接连接符 18"/>
            <p:cNvCxnSpPr/>
            <p:nvPr/>
          </p:nvCxnSpPr>
          <p:spPr>
            <a:xfrm flipH="1">
              <a:off x="7498080" y="18288"/>
              <a:ext cx="1499616" cy="2743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373125" y="2620014"/>
              <a:ext cx="213334" cy="390246"/>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75836718"/>
      </p:ext>
    </p:extLst>
  </p:cSld>
  <p:clrMapOvr>
    <a:masterClrMapping/>
  </p:clrMapOvr>
  <mc:AlternateContent>
    <mc:Choice Requires="p15">
      <p:transition advClick="0" advTm="2000" p14:dur="2000" spd="slow">
        <p15:prstTrans prst="wind"/>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par>
                                <p:cTn fill="hold" id="8" nodeType="withEffect" presetClass="entr" presetID="22" presetSubtype="1">
                                  <p:stCondLst>
                                    <p:cond delay="0"/>
                                  </p:stCondLst>
                                  <p:childTnLst>
                                    <p:set>
                                      <p:cBhvr>
                                        <p:cTn dur="1" fill="hold" id="9">
                                          <p:stCondLst>
                                            <p:cond delay="0"/>
                                          </p:stCondLst>
                                        </p:cTn>
                                        <p:tgtEl>
                                          <p:spTgt spid="17"/>
                                        </p:tgtEl>
                                        <p:attrNameLst>
                                          <p:attrName>style.visibility</p:attrName>
                                        </p:attrNameLst>
                                      </p:cBhvr>
                                      <p:to>
                                        <p:strVal val="visible"/>
                                      </p:to>
                                    </p:set>
                                    <p:animEffect filter="wipe(up)" transition="in">
                                      <p:cBhvr>
                                        <p:cTn dur="500" id="10"/>
                                        <p:tgtEl>
                                          <p:spTgt spid="17"/>
                                        </p:tgtEl>
                                      </p:cBhvr>
                                    </p:animEffect>
                                  </p:childTnLst>
                                </p:cTn>
                              </p:par>
                              <p:par>
                                <p:cTn fill="hold" id="11" nodeType="withEffect" presetClass="entr" presetID="22" presetSubtype="4">
                                  <p:stCondLst>
                                    <p:cond delay="0"/>
                                  </p:stCondLst>
                                  <p:childTnLst>
                                    <p:set>
                                      <p:cBhvr>
                                        <p:cTn dur="1" fill="hold" id="12">
                                          <p:stCondLst>
                                            <p:cond delay="0"/>
                                          </p:stCondLst>
                                        </p:cTn>
                                        <p:tgtEl>
                                          <p:spTgt spid="18"/>
                                        </p:tgtEl>
                                        <p:attrNameLst>
                                          <p:attrName>style.visibility</p:attrName>
                                        </p:attrNameLst>
                                      </p:cBhvr>
                                      <p:to>
                                        <p:strVal val="visible"/>
                                      </p:to>
                                    </p:set>
                                    <p:animEffect filter="wipe(down)" transition="in">
                                      <p:cBhvr>
                                        <p:cTn dur="500" id="13"/>
                                        <p:tgtEl>
                                          <p:spTgt spid="18"/>
                                        </p:tgtEl>
                                      </p:cBhvr>
                                    </p:animEffect>
                                  </p:childTnLst>
                                </p:cTn>
                              </p:par>
                              <p:par>
                                <p:cTn fill="hold" grpId="0" id="14" nodeType="withEffect" presetClass="entr" presetID="2" presetSubtype="8">
                                  <p:stCondLst>
                                    <p:cond delay="25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0-#ppt_w/2"/>
                                          </p:val>
                                        </p:tav>
                                        <p:tav tm="100000">
                                          <p:val>
                                            <p:strVal val="#ppt_x"/>
                                          </p:val>
                                        </p:tav>
                                      </p:tavLst>
                                    </p:anim>
                                    <p:anim calcmode="lin" valueType="num">
                                      <p:cBhvr additive="base">
                                        <p:cTn dur="500" fill="hold" id="17"/>
                                        <p:tgtEl>
                                          <p:spTgt spid="16"/>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25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0-#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25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0-#ppt_w/2"/>
                                          </p:val>
                                        </p:tav>
                                        <p:tav tm="100000">
                                          <p:val>
                                            <p:strVal val="#ppt_x"/>
                                          </p:val>
                                        </p:tav>
                                      </p:tavLst>
                                    </p:anim>
                                    <p:anim calcmode="lin" valueType="num">
                                      <p:cBhvr additive="base">
                                        <p:cTn dur="500" fill="hold" id="25"/>
                                        <p:tgtEl>
                                          <p:spTgt spid="8"/>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7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750"/>
                            </p:stCondLst>
                            <p:childTnLst>
                              <p:par>
                                <p:cTn fill="hold"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000" id="35"/>
                                        <p:tgtEl>
                                          <p:spTgt spid="12"/>
                                        </p:tgtEl>
                                      </p:cBhvr>
                                    </p:animEffect>
                                    <p:anim calcmode="lin" valueType="num">
                                      <p:cBhvr>
                                        <p:cTn dur="1000" fill="hold" id="36"/>
                                        <p:tgtEl>
                                          <p:spTgt spid="12"/>
                                        </p:tgtEl>
                                        <p:attrNameLst>
                                          <p:attrName>ppt_x</p:attrName>
                                        </p:attrNameLst>
                                      </p:cBhvr>
                                      <p:tavLst>
                                        <p:tav tm="0">
                                          <p:val>
                                            <p:strVal val="#ppt_x"/>
                                          </p:val>
                                        </p:tav>
                                        <p:tav tm="100000">
                                          <p:val>
                                            <p:strVal val="#ppt_x"/>
                                          </p:val>
                                        </p:tav>
                                      </p:tavLst>
                                    </p:anim>
                                    <p:anim calcmode="lin" valueType="num">
                                      <p:cBhvr>
                                        <p:cTn dur="10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750"/>
                            </p:stCondLst>
                            <p:childTnLst>
                              <p:par>
                                <p:cTn fill="hold" grpId="0" id="39" nodeType="afterEffect" presetClass="entr" presetID="18" presetSubtype="6">
                                  <p:stCondLst>
                                    <p:cond delay="0"/>
                                  </p:stCondLst>
                                  <p:childTnLst>
                                    <p:set>
                                      <p:cBhvr>
                                        <p:cTn dur="1" fill="hold" id="40">
                                          <p:stCondLst>
                                            <p:cond delay="0"/>
                                          </p:stCondLst>
                                        </p:cTn>
                                        <p:tgtEl>
                                          <p:spTgt spid="3"/>
                                        </p:tgtEl>
                                        <p:attrNameLst>
                                          <p:attrName>style.visibility</p:attrName>
                                        </p:attrNameLst>
                                      </p:cBhvr>
                                      <p:to>
                                        <p:strVal val="visible"/>
                                      </p:to>
                                    </p:set>
                                    <p:animEffect filter="strips(downRight)" transition="in">
                                      <p:cBhvr>
                                        <p:cTn dur="500" id="4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8"/>
      <p:bldP grpId="0" spid="10"/>
      <p:bldP grpId="0" spid="6"/>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444843" y="2189603"/>
            <a:ext cx="11294076" cy="3222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293509" y="3081413"/>
            <a:ext cx="2621280" cy="1463040"/>
          </a:xfrm>
          <a:prstGeom prst="rect">
            <a:avLst/>
          </a:prstGeom>
          <a:noFill/>
        </p:spPr>
        <p:txBody>
          <a:bodyPr rtlCol="0" wrap="none">
            <a:spAutoFit/>
          </a:bodyPr>
          <a:lstStyle/>
          <a:p>
            <a:pP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组长：XX网</a:t>
            </a:r>
          </a:p>
          <a:p>
            <a:pP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性别：男</a:t>
            </a:r>
          </a:p>
          <a:p>
            <a:pP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年龄：23岁</a:t>
            </a:r>
          </a:p>
          <a:p>
            <a:pP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院系：XXX院系XXX班级</a:t>
            </a:r>
          </a:p>
          <a:p>
            <a:pP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主要负责工作：单击文本框输入内容</a:t>
            </a:r>
          </a:p>
        </p:txBody>
      </p:sp>
      <p:grpSp>
        <p:nvGrpSpPr>
          <p:cNvPr id="12" name="组合 11"/>
          <p:cNvGrpSpPr/>
          <p:nvPr/>
        </p:nvGrpSpPr>
        <p:grpSpPr>
          <a:xfrm>
            <a:off x="593713" y="2429275"/>
            <a:ext cx="2812209" cy="584883"/>
            <a:chOff x="1132900" y="5381327"/>
            <a:chExt cx="2812209" cy="584883"/>
          </a:xfrm>
        </p:grpSpPr>
        <p:sp>
          <p:nvSpPr>
            <p:cNvPr id="11" name="圆角矩形 10"/>
            <p:cNvSpPr/>
            <p:nvPr/>
          </p:nvSpPr>
          <p:spPr>
            <a:xfrm>
              <a:off x="1795625" y="5479290"/>
              <a:ext cx="1536189" cy="388959"/>
            </a:xfrm>
            <a:prstGeom prst="roundRect">
              <a:avLst>
                <a:gd fmla="val 0" name="adj"/>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MH_SubTitle_1"/>
            <p:cNvSpPr/>
            <p:nvPr>
              <p:custDataLst>
                <p:tags r:id="rId2"/>
              </p:custDataLst>
            </p:nvPr>
          </p:nvSpPr>
          <p:spPr>
            <a:xfrm>
              <a:off x="1132900" y="5381327"/>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zh-CN" b="1" lang="en-US" smtClean="0" sz="1600">
                  <a:solidFill>
                    <a:prstClr val="white"/>
                  </a:solidFill>
                  <a:latin charset="-122" panose="020b0500000000000000" pitchFamily="34" typeface="思源黑体"/>
                  <a:ea charset="-122" panose="020b0500000000000000" pitchFamily="34" typeface="思源黑体"/>
                </a:rPr>
                <a:t>XX网</a:t>
              </a:r>
            </a:p>
          </p:txBody>
        </p:sp>
      </p:grpSp>
      <p:sp>
        <p:nvSpPr>
          <p:cNvPr id="13" name="TextBox 7"/>
          <p:cNvSpPr txBox="1"/>
          <p:nvPr/>
        </p:nvSpPr>
        <p:spPr>
          <a:xfrm>
            <a:off x="1281153" y="4647231"/>
            <a:ext cx="5762200" cy="640080"/>
          </a:xfrm>
          <a:prstGeom prst="rect">
            <a:avLst/>
          </a:prstGeom>
          <a:noFill/>
        </p:spPr>
        <p:txBody>
          <a:bodyPr rtlCol="0" wrap="square">
            <a:spAutoFit/>
          </a:bodyPr>
          <a:lstStyle/>
          <a:p>
            <a:pPr algn="just">
              <a:lnSpc>
                <a:spcPct val="150000"/>
              </a:lnSpc>
            </a:pPr>
            <a:r>
              <a:rPr altLang="en-US" b="1" lang="zh-CN" smtClean="0" sz="1200">
                <a:solidFill>
                  <a:prstClr val="black">
                    <a:lumMod val="75000"/>
                    <a:lumOff val="25000"/>
                  </a:prstClr>
                </a:solidFill>
                <a:latin charset="-122" panose="020b0500000000000000" pitchFamily="34" typeface="思源黑体"/>
                <a:ea charset="-122" panose="020b0500000000000000" pitchFamily="34" typeface="思源黑体"/>
              </a:rPr>
              <a:t>约翰·史密斯 于2003年5月被任命为首席执行长/董事，全面负责公司发展的战略制定及具体执行计划的管理。约翰·史密斯曾任新浪网总裁兼中国区总经理。</a:t>
            </a:r>
          </a:p>
        </p:txBody>
      </p:sp>
      <p:pic>
        <p:nvPicPr>
          <p:cNvPr id="17" name="图片 16"/>
          <p:cNvPicPr>
            <a:picLocks noChangeAspect="1"/>
          </p:cNvPicPr>
          <p:nvPr/>
        </p:nvPicPr>
        <p:blipFill>
          <a:blip r:embed="rId3">
            <a:extLst>
              <a:ext uri="{28A0092B-C50C-407E-A947-70E740481C1C}">
                <a14:useLocalDpi val="0"/>
              </a:ext>
            </a:extLst>
          </a:blip>
          <a:stretch>
            <a:fillRect/>
          </a:stretch>
        </p:blipFill>
        <p:spPr>
          <a:xfrm>
            <a:off x="7043353" y="1023801"/>
            <a:ext cx="4540099" cy="5832046"/>
          </a:xfrm>
          <a:prstGeom prst="rect">
            <a:avLst/>
          </a:prstGeom>
        </p:spPr>
      </p:pic>
      <p:sp>
        <p:nvSpPr>
          <p:cNvPr id="18" name="文本框 17">
            <a:extLst>
              <a:ext uri="{FF2B5EF4-FFF2-40B4-BE49-F238E27FC236}">
                <a16:creationId xmlns:a16="http://schemas.microsoft.com/office/drawing/2014/main" id="{6BB006E0-01D9-4172-B66E-3EC74AE862C2}"/>
              </a:ext>
            </a:extLst>
          </p:cNvPr>
          <p:cNvSpPr txBox="1"/>
          <p:nvPr/>
        </p:nvSpPr>
        <p:spPr>
          <a:xfrm>
            <a:off x="8371714" y="2605499"/>
            <a:ext cx="2006945" cy="396240"/>
          </a:xfrm>
          <a:prstGeom prst="rect">
            <a:avLst/>
          </a:prstGeom>
          <a:noFill/>
        </p:spPr>
        <p:txBody>
          <a:bodyPr rtlCol="0" wrap="square">
            <a:spAutoFit/>
          </a:bodyPr>
          <a:lstStyle/>
          <a:p>
            <a:pPr algn="ctr" defTabSz="457200"/>
            <a:r>
              <a:rPr altLang="en-US" b="1" lang="zh-CN" sz="2000">
                <a:solidFill>
                  <a:prstClr val="black"/>
                </a:solidFill>
                <a:latin charset="0" panose="020b0806030902050204" pitchFamily="34" typeface="Impact"/>
                <a:ea charset="-122" panose="020b0500000000000000" pitchFamily="34" typeface="思源黑体"/>
              </a:rPr>
              <a:t>约翰·史密斯 </a:t>
            </a:r>
          </a:p>
        </p:txBody>
      </p:sp>
      <p:grpSp>
        <p:nvGrpSpPr>
          <p:cNvPr id="5" name="组合 4"/>
          <p:cNvGrpSpPr/>
          <p:nvPr/>
        </p:nvGrpSpPr>
        <p:grpSpPr>
          <a:xfrm>
            <a:off x="834468" y="324501"/>
            <a:ext cx="4798389" cy="579805"/>
            <a:chOff x="834468" y="324501"/>
            <a:chExt cx="4798389" cy="579805"/>
          </a:xfrm>
        </p:grpSpPr>
        <p:sp>
          <p:nvSpPr>
            <p:cNvPr id="14" name="文本框 1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核心人员</a:t>
              </a:r>
            </a:p>
          </p:txBody>
        </p:sp>
        <p:sp>
          <p:nvSpPr>
            <p:cNvPr id="19" name="文本框 18">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06652737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6"/>
                                        </p:tgtEl>
                                        <p:attrNameLst>
                                          <p:attrName>style.visibility</p:attrName>
                                        </p:attrNameLst>
                                      </p:cBhvr>
                                      <p:to>
                                        <p:strVal val="visible"/>
                                      </p:to>
                                    </p:set>
                                    <p:animEffect filter="barn(inVertical)" transition="in">
                                      <p:cBhvr>
                                        <p:cTn dur="500" id="7"/>
                                        <p:tgtEl>
                                          <p:spTgt spid="16"/>
                                        </p:tgtEl>
                                      </p:cBhvr>
                                    </p:animEffect>
                                  </p:childTnLst>
                                </p:cTn>
                              </p:par>
                              <p:par>
                                <p:cTn fill="hold" id="8" nodeType="withEffect" presetClass="entr" presetID="42" presetSubtype="0">
                                  <p:stCondLst>
                                    <p:cond delay="250"/>
                                  </p:stCondLst>
                                  <p:childTnLst>
                                    <p:set>
                                      <p:cBhvr>
                                        <p:cTn dur="1" fill="hold" id="9">
                                          <p:stCondLst>
                                            <p:cond delay="0"/>
                                          </p:stCondLst>
                                        </p:cTn>
                                        <p:tgtEl>
                                          <p:spTgt spid="17"/>
                                        </p:tgtEl>
                                        <p:attrNameLst>
                                          <p:attrName>style.visibility</p:attrName>
                                        </p:attrNameLst>
                                      </p:cBhvr>
                                      <p:to>
                                        <p:strVal val="visible"/>
                                      </p:to>
                                    </p:set>
                                    <p:animEffect filter="fade" transition="in">
                                      <p:cBhvr>
                                        <p:cTn dur="1000" id="10"/>
                                        <p:tgtEl>
                                          <p:spTgt spid="17"/>
                                        </p:tgtEl>
                                      </p:cBhvr>
                                    </p:animEffect>
                                    <p:anim calcmode="lin" valueType="num">
                                      <p:cBhvr>
                                        <p:cTn dur="1000" fill="hold" id="11"/>
                                        <p:tgtEl>
                                          <p:spTgt spid="17"/>
                                        </p:tgtEl>
                                        <p:attrNameLst>
                                          <p:attrName>ppt_x</p:attrName>
                                        </p:attrNameLst>
                                      </p:cBhvr>
                                      <p:tavLst>
                                        <p:tav tm="0">
                                          <p:val>
                                            <p:strVal val="#ppt_x"/>
                                          </p:val>
                                        </p:tav>
                                        <p:tav tm="100000">
                                          <p:val>
                                            <p:strVal val="#ppt_x"/>
                                          </p:val>
                                        </p:tav>
                                      </p:tavLst>
                                    </p:anim>
                                    <p:anim calcmode="lin" valueType="num">
                                      <p:cBhvr>
                                        <p:cTn dur="1000" fill="hold" id="12"/>
                                        <p:tgtEl>
                                          <p:spTgt spid="17"/>
                                        </p:tgtEl>
                                        <p:attrNameLst>
                                          <p:attrName>ppt_y</p:attrName>
                                        </p:attrNameLst>
                                      </p:cBhvr>
                                      <p:tavLst>
                                        <p:tav tm="0">
                                          <p:val>
                                            <p:strVal val="#ppt_y+.1"/>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p:cTn dur="500" fill="hold" id="15"/>
                                        <p:tgtEl>
                                          <p:spTgt spid="18"/>
                                        </p:tgtEl>
                                        <p:attrNameLst>
                                          <p:attrName>ppt_w</p:attrName>
                                        </p:attrNameLst>
                                      </p:cBhvr>
                                      <p:tavLst>
                                        <p:tav tm="0">
                                          <p:val>
                                            <p:fltVal val="0"/>
                                          </p:val>
                                        </p:tav>
                                        <p:tav tm="100000">
                                          <p:val>
                                            <p:strVal val="#ppt_w"/>
                                          </p:val>
                                        </p:tav>
                                      </p:tavLst>
                                    </p:anim>
                                    <p:anim calcmode="lin" valueType="num">
                                      <p:cBhvr>
                                        <p:cTn dur="500" fill="hold" id="16"/>
                                        <p:tgtEl>
                                          <p:spTgt spid="18"/>
                                        </p:tgtEl>
                                        <p:attrNameLst>
                                          <p:attrName>ppt_h</p:attrName>
                                        </p:attrNameLst>
                                      </p:cBhvr>
                                      <p:tavLst>
                                        <p:tav tm="0">
                                          <p:val>
                                            <p:fltVal val="0"/>
                                          </p:val>
                                        </p:tav>
                                        <p:tav tm="100000">
                                          <p:val>
                                            <p:strVal val="#ppt_h"/>
                                          </p:val>
                                        </p:tav>
                                      </p:tavLst>
                                    </p:anim>
                                    <p:animEffect filter="fade" transition="in">
                                      <p:cBhvr>
                                        <p:cTn dur="500" id="17"/>
                                        <p:tgtEl>
                                          <p:spTgt spid="18"/>
                                        </p:tgtEl>
                                      </p:cBhvr>
                                    </p:animEffect>
                                  </p:childTnLst>
                                </p:cTn>
                              </p:par>
                              <p:par>
                                <p:cTn fill="hold" id="18" nodeType="withEffect" presetClass="entr" presetID="2" presetSubtype="4">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ppt_x"/>
                                          </p:val>
                                        </p:tav>
                                        <p:tav tm="100000">
                                          <p:val>
                                            <p:strVal val="#ppt_x"/>
                                          </p:val>
                                        </p:tav>
                                      </p:tavLst>
                                    </p:anim>
                                    <p:anim calcmode="lin" valueType="num">
                                      <p:cBhvr additive="base">
                                        <p:cTn dur="500" fill="hold" id="21"/>
                                        <p:tgtEl>
                                          <p:spTgt spid="12"/>
                                        </p:tgtEl>
                                        <p:attrNameLst>
                                          <p:attrName>ppt_y</p:attrName>
                                        </p:attrNameLst>
                                      </p:cBhvr>
                                      <p:tavLst>
                                        <p:tav tm="0">
                                          <p:val>
                                            <p:strVal val="1+#ppt_h/2"/>
                                          </p:val>
                                        </p:tav>
                                        <p:tav tm="100000">
                                          <p:val>
                                            <p:strVal val="#ppt_y"/>
                                          </p:val>
                                        </p:tav>
                                      </p:tavLst>
                                    </p:anim>
                                  </p:childTnLst>
                                </p:cTn>
                              </p:par>
                              <p:par>
                                <p:cTn fill="hold" grpId="0" id="22" nodeType="withEffect" presetClass="entr" presetID="22" presetSubtype="1">
                                  <p:stCondLst>
                                    <p:cond delay="500"/>
                                  </p:stCondLst>
                                  <p:childTnLst>
                                    <p:set>
                                      <p:cBhvr>
                                        <p:cTn dur="1" fill="hold" id="23">
                                          <p:stCondLst>
                                            <p:cond delay="0"/>
                                          </p:stCondLst>
                                        </p:cTn>
                                        <p:tgtEl>
                                          <p:spTgt spid="3"/>
                                        </p:tgtEl>
                                        <p:attrNameLst>
                                          <p:attrName>style.visibility</p:attrName>
                                        </p:attrNameLst>
                                      </p:cBhvr>
                                      <p:to>
                                        <p:strVal val="visible"/>
                                      </p:to>
                                    </p:set>
                                    <p:animEffect filter="wipe(up)" transition="in">
                                      <p:cBhvr>
                                        <p:cTn dur="500" id="24"/>
                                        <p:tgtEl>
                                          <p:spTgt spid="3"/>
                                        </p:tgtEl>
                                      </p:cBhvr>
                                    </p:animEffect>
                                  </p:childTnLst>
                                </p:cTn>
                              </p:par>
                            </p:childTnLst>
                          </p:cTn>
                        </p:par>
                        <p:par>
                          <p:cTn fill="hold" id="25" nodeType="afterGroup">
                            <p:stCondLst>
                              <p:cond delay="1250"/>
                            </p:stCondLst>
                            <p:childTnLst>
                              <p:par>
                                <p:cTn fill="hold" grpId="0" id="26" nodeType="afterEffect" presetClass="entr" presetID="42"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
      <p:bldP grpId="0" spid="13"/>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078A63AF-B4CF-45C5-84C0-9699CBEBC822}"/>
              </a:ext>
            </a:extLst>
          </p:cNvPr>
          <p:cNvPicPr>
            <a:picLocks noChangeAspect="1"/>
          </p:cNvPicPr>
          <p:nvPr/>
        </p:nvPicPr>
        <p:blipFill>
          <a:blip r:embed="rId2"/>
          <a:srcRect b="16427" l="20797" r="20086" t="16427"/>
          <a:stretch>
            <a:fillRect/>
          </a:stretch>
        </p:blipFill>
        <p:spPr>
          <a:xfrm>
            <a:off x="6652879" y="2205490"/>
            <a:ext cx="1079995" cy="1079995"/>
          </a:xfrm>
          <a:prstGeom prst="ellipse">
            <a:avLst/>
          </a:prstGeom>
        </p:spPr>
      </p:pic>
      <p:sp>
        <p:nvSpPr>
          <p:cNvPr id="3" name="文本框 2"/>
          <p:cNvSpPr txBox="1"/>
          <p:nvPr/>
        </p:nvSpPr>
        <p:spPr>
          <a:xfrm>
            <a:off x="1093292" y="1833486"/>
            <a:ext cx="2621280" cy="1737360"/>
          </a:xfrm>
          <a:prstGeom prst="rect">
            <a:avLst/>
          </a:prstGeom>
          <a:noFill/>
        </p:spPr>
        <p:txBody>
          <a:bodyPr rtlCol="0" wrap="none">
            <a:spAutoFit/>
          </a:bodyPr>
          <a:lstStyle/>
          <a:p>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组长：XX网</a:t>
            </a:r>
          </a:p>
          <a:p>
            <a:endPar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endParaRPr>
          </a:p>
          <a:p>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性别：男</a:t>
            </a:r>
          </a:p>
          <a:p>
            <a:endPar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endParaRPr>
          </a:p>
          <a:p>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年龄：23岁</a:t>
            </a:r>
          </a:p>
          <a:p>
            <a:endPar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endParaRPr>
          </a:p>
          <a:p>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专业：工程网络设计</a:t>
            </a:r>
          </a:p>
          <a:p>
            <a:endPar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endParaRPr>
          </a:p>
          <a:p>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主要负责工作：单击文本框输入内容</a:t>
            </a:r>
          </a:p>
        </p:txBody>
      </p:sp>
      <p:sp>
        <p:nvSpPr>
          <p:cNvPr id="13" name="TextBox 7"/>
          <p:cNvSpPr txBox="1"/>
          <p:nvPr/>
        </p:nvSpPr>
        <p:spPr>
          <a:xfrm>
            <a:off x="1093292" y="3813177"/>
            <a:ext cx="6586677" cy="2011680"/>
          </a:xfrm>
          <a:prstGeom prst="rect">
            <a:avLst/>
          </a:prstGeom>
          <a:noFill/>
        </p:spPr>
        <p:txBody>
          <a:bodyPr rtlCol="0" wrap="square">
            <a:spAutoFit/>
          </a:bodyPr>
          <a:lstStyle/>
          <a:p>
            <a:pPr algn="just">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        约翰·史密斯 于2003年5月被任命为首席执行长/董事，全面负责公司发展的战略制定及具体执行计划的管理。约翰·史密斯曾任新浪网总裁兼中国区总经理。</a:t>
            </a:r>
          </a:p>
          <a:p>
            <a:pPr algn="just">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        约翰·史密斯于1996年与同事共同创建四通利方公司国际网络部任部长，并于同年6月创办了国内最早的商业中文网站之一-利方在线。</a:t>
            </a:r>
          </a:p>
          <a:p>
            <a:pPr algn="just">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        约翰·史密斯在网站策划、管理运营与市场拓展方面积累了成熟的经验，经过他与四通利方其他同事的共同努力，利方在线于1998年成为中国地区最受欢迎、访问量最高的中文网站之一，并于同年成功地完成了与华渊资讯网的合并。</a:t>
            </a:r>
          </a:p>
        </p:txBody>
      </p:sp>
      <p:sp>
        <p:nvSpPr>
          <p:cNvPr id="15" name="平行四边形 14"/>
          <p:cNvSpPr/>
          <p:nvPr/>
        </p:nvSpPr>
        <p:spPr>
          <a:xfrm>
            <a:off x="7290731" y="1926095"/>
            <a:ext cx="6844436" cy="4931905"/>
          </a:xfrm>
          <a:prstGeom prst="parallelogram">
            <a:avLst>
              <a:gd fmla="val 102727" name="adj"/>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平行四边形 19"/>
          <p:cNvSpPr/>
          <p:nvPr/>
        </p:nvSpPr>
        <p:spPr>
          <a:xfrm>
            <a:off x="8212419" y="1926095"/>
            <a:ext cx="6844436" cy="4931905"/>
          </a:xfrm>
          <a:prstGeom prst="parallelogram">
            <a:avLst>
              <a:gd fmla="val 102727"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3">
            <a:extLst>
              <a:ext uri="{28A0092B-C50C-407E-A947-70E740481C1C}">
                <a14:useLocalDpi val="0"/>
              </a:ext>
            </a:extLst>
          </a:blip>
          <a:stretch>
            <a:fillRect/>
          </a:stretch>
        </p:blipFill>
        <p:spPr>
          <a:xfrm flipH="1">
            <a:off x="8143350" y="1432016"/>
            <a:ext cx="3560119" cy="5440464"/>
          </a:xfrm>
          <a:prstGeom prst="rect">
            <a:avLst/>
          </a:prstGeom>
        </p:spPr>
      </p:pic>
      <p:grpSp>
        <p:nvGrpSpPr>
          <p:cNvPr id="23" name="组合 22"/>
          <p:cNvGrpSpPr/>
          <p:nvPr/>
        </p:nvGrpSpPr>
        <p:grpSpPr>
          <a:xfrm>
            <a:off x="5698475" y="2311201"/>
            <a:ext cx="2450821" cy="931730"/>
            <a:chOff x="2006217" y="4688149"/>
            <a:chExt cx="2452100" cy="931973"/>
          </a:xfrm>
        </p:grpSpPr>
        <p:sp>
          <p:nvSpPr>
            <p:cNvPr id="24" name="文本框 18"/>
            <p:cNvSpPr txBox="1"/>
            <p:nvPr/>
          </p:nvSpPr>
          <p:spPr>
            <a:xfrm>
              <a:off x="2006217" y="4688149"/>
              <a:ext cx="2088231" cy="701223"/>
            </a:xfrm>
            <a:prstGeom prst="rect">
              <a:avLst/>
            </a:prstGeom>
            <a:noFill/>
          </p:spPr>
          <p:txBody>
            <a:bodyPr rtlCol="0" wrap="square">
              <a:spAutoFit/>
            </a:bodyPr>
            <a:lstStyle/>
            <a:p>
              <a:pPr defTabSz="914377"/>
              <a:r>
                <a:rPr altLang="zh-CN" lang="en-US" smtClean="0" sz="4000">
                  <a:solidFill>
                    <a:schemeClr val="tx2">
                      <a:lumMod val="25000"/>
                    </a:schemeClr>
                  </a:solidFill>
                  <a:latin charset="-122" panose="020b0500000000000000" pitchFamily="34" typeface="思源黑体"/>
                  <a:ea charset="-122" panose="020b0500000000000000" pitchFamily="34" typeface="思源黑体"/>
                </a:rPr>
                <a:t>JONE</a:t>
              </a:r>
            </a:p>
          </p:txBody>
        </p:sp>
        <p:cxnSp>
          <p:nvCxnSpPr>
            <p:cNvPr id="25" name="直接连接符 24"/>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503712" y="5219909"/>
              <a:ext cx="945373" cy="396343"/>
            </a:xfrm>
            <a:prstGeom prst="rect">
              <a:avLst/>
            </a:prstGeom>
          </p:spPr>
          <p:txBody>
            <a:bodyPr wrap="none">
              <a:spAutoFit/>
            </a:bodyPr>
            <a:lstStyle/>
            <a:p>
              <a:pPr defTabSz="914377"/>
              <a:r>
                <a:rPr altLang="en-US" lang="zh-CN" smtClean="0" sz="2000">
                  <a:solidFill>
                    <a:schemeClr val="tx2">
                      <a:lumMod val="25000"/>
                    </a:schemeClr>
                  </a:solidFill>
                  <a:latin charset="-122" panose="020b0500000000000000" pitchFamily="34" typeface="思源黑体"/>
                  <a:ea charset="-122" panose="020b0500000000000000" pitchFamily="34" typeface="思源黑体"/>
                </a:rPr>
                <a:t>总经理</a:t>
              </a:r>
            </a:p>
          </p:txBody>
        </p:sp>
      </p:grpSp>
      <p:grpSp>
        <p:nvGrpSpPr>
          <p:cNvPr id="16" name="组合 15"/>
          <p:cNvGrpSpPr/>
          <p:nvPr/>
        </p:nvGrpSpPr>
        <p:grpSpPr>
          <a:xfrm>
            <a:off x="834468" y="324501"/>
            <a:ext cx="4798389" cy="579805"/>
            <a:chOff x="834468" y="324501"/>
            <a:chExt cx="4798389" cy="579805"/>
          </a:xfrm>
        </p:grpSpPr>
        <p:sp>
          <p:nvSpPr>
            <p:cNvPr id="18" name="文本框 17">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核心人员</a:t>
              </a:r>
            </a:p>
          </p:txBody>
        </p:sp>
        <p:sp>
          <p:nvSpPr>
            <p:cNvPr id="19" name="文本框 18">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23750468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ipe(up)" transition="in">
                                      <p:cBhvr>
                                        <p:cTn dur="500" id="7"/>
                                        <p:tgtEl>
                                          <p:spTgt spid="2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5"/>
                                        </p:tgtEl>
                                        <p:attrNameLst>
                                          <p:attrName>style.visibility</p:attrName>
                                        </p:attrNameLst>
                                      </p:cBhvr>
                                      <p:to>
                                        <p:strVal val="visible"/>
                                      </p:to>
                                    </p:set>
                                    <p:animEffect filter="wipe(down)" transition="in">
                                      <p:cBhvr>
                                        <p:cTn dur="500" id="10"/>
                                        <p:tgtEl>
                                          <p:spTgt spid="15"/>
                                        </p:tgtEl>
                                      </p:cBhvr>
                                    </p:animEffect>
                                  </p:childTnLst>
                                </p:cTn>
                              </p:par>
                              <p:par>
                                <p:cTn fill="hold" id="11" nodeType="withEffect" presetClass="entr" presetID="42"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1000" id="13"/>
                                        <p:tgtEl>
                                          <p:spTgt spid="17"/>
                                        </p:tgtEl>
                                      </p:cBhvr>
                                    </p:animEffect>
                                    <p:anim calcmode="lin" valueType="num">
                                      <p:cBhvr>
                                        <p:cTn dur="1000" fill="hold" id="14"/>
                                        <p:tgtEl>
                                          <p:spTgt spid="17"/>
                                        </p:tgtEl>
                                        <p:attrNameLst>
                                          <p:attrName>ppt_x</p:attrName>
                                        </p:attrNameLst>
                                      </p:cBhvr>
                                      <p:tavLst>
                                        <p:tav tm="0">
                                          <p:val>
                                            <p:strVal val="#ppt_x"/>
                                          </p:val>
                                        </p:tav>
                                        <p:tav tm="100000">
                                          <p:val>
                                            <p:strVal val="#ppt_x"/>
                                          </p:val>
                                        </p:tav>
                                      </p:tavLst>
                                    </p:anim>
                                    <p:anim calcmode="lin" valueType="num">
                                      <p:cBhvr>
                                        <p:cTn dur="1000" fill="hold" id="15"/>
                                        <p:tgtEl>
                                          <p:spTgt spid="17"/>
                                        </p:tgtEl>
                                        <p:attrNameLst>
                                          <p:attrName>ppt_y</p:attrName>
                                        </p:attrNameLst>
                                      </p:cBhvr>
                                      <p:tavLst>
                                        <p:tav tm="0">
                                          <p:val>
                                            <p:strVal val="#ppt_y+.1"/>
                                          </p:val>
                                        </p:tav>
                                        <p:tav tm="100000">
                                          <p:val>
                                            <p:strVal val="#ppt_y"/>
                                          </p:val>
                                        </p:tav>
                                      </p:tavLst>
                                    </p:anim>
                                  </p:childTnLst>
                                </p:cTn>
                              </p:par>
                              <p:par>
                                <p:cTn fill="hold" id="16" nodeType="withEffect" presetClass="entr" presetID="53" presetSubtype="0">
                                  <p:stCondLst>
                                    <p:cond delay="500"/>
                                  </p:stCondLst>
                                  <p:childTnLst>
                                    <p:set>
                                      <p:cBhvr>
                                        <p:cTn dur="1" fill="hold" id="17">
                                          <p:stCondLst>
                                            <p:cond delay="0"/>
                                          </p:stCondLst>
                                        </p:cTn>
                                        <p:tgtEl>
                                          <p:spTgt spid="22"/>
                                        </p:tgtEl>
                                        <p:attrNameLst>
                                          <p:attrName>style.visibility</p:attrName>
                                        </p:attrNameLst>
                                      </p:cBhvr>
                                      <p:to>
                                        <p:strVal val="visible"/>
                                      </p:to>
                                    </p:set>
                                    <p:anim calcmode="lin" valueType="num">
                                      <p:cBhvr>
                                        <p:cTn dur="500" fill="hold" id="18"/>
                                        <p:tgtEl>
                                          <p:spTgt spid="22"/>
                                        </p:tgtEl>
                                        <p:attrNameLst>
                                          <p:attrName>ppt_w</p:attrName>
                                        </p:attrNameLst>
                                      </p:cBhvr>
                                      <p:tavLst>
                                        <p:tav tm="0">
                                          <p:val>
                                            <p:fltVal val="0"/>
                                          </p:val>
                                        </p:tav>
                                        <p:tav tm="100000">
                                          <p:val>
                                            <p:strVal val="#ppt_w"/>
                                          </p:val>
                                        </p:tav>
                                      </p:tavLst>
                                    </p:anim>
                                    <p:anim calcmode="lin" valueType="num">
                                      <p:cBhvr>
                                        <p:cTn dur="500" fill="hold" id="19"/>
                                        <p:tgtEl>
                                          <p:spTgt spid="22"/>
                                        </p:tgtEl>
                                        <p:attrNameLst>
                                          <p:attrName>ppt_h</p:attrName>
                                        </p:attrNameLst>
                                      </p:cBhvr>
                                      <p:tavLst>
                                        <p:tav tm="0">
                                          <p:val>
                                            <p:fltVal val="0"/>
                                          </p:val>
                                        </p:tav>
                                        <p:tav tm="100000">
                                          <p:val>
                                            <p:strVal val="#ppt_h"/>
                                          </p:val>
                                        </p:tav>
                                      </p:tavLst>
                                    </p:anim>
                                    <p:animEffect filter="fade" transition="in">
                                      <p:cBhvr>
                                        <p:cTn dur="500" id="20"/>
                                        <p:tgtEl>
                                          <p:spTgt spid="22"/>
                                        </p:tgtEl>
                                      </p:cBhvr>
                                    </p:animEffect>
                                  </p:childTnLst>
                                </p:cTn>
                              </p:par>
                              <p:par>
                                <p:cTn fill="hold" id="21" nodeType="withEffect" presetClass="entr" presetID="47" presetSubtype="0">
                                  <p:stCondLst>
                                    <p:cond delay="500"/>
                                  </p:stCondLst>
                                  <p:childTnLst>
                                    <p:set>
                                      <p:cBhvr>
                                        <p:cTn dur="1" fill="hold" id="22">
                                          <p:stCondLst>
                                            <p:cond delay="0"/>
                                          </p:stCondLst>
                                        </p:cTn>
                                        <p:tgtEl>
                                          <p:spTgt spid="23"/>
                                        </p:tgtEl>
                                        <p:attrNameLst>
                                          <p:attrName>style.visibility</p:attrName>
                                        </p:attrNameLst>
                                      </p:cBhvr>
                                      <p:to>
                                        <p:strVal val="visible"/>
                                      </p:to>
                                    </p:set>
                                    <p:animEffect filter="fade" transition="in">
                                      <p:cBhvr>
                                        <p:cTn dur="1000" id="23"/>
                                        <p:tgtEl>
                                          <p:spTgt spid="23"/>
                                        </p:tgtEl>
                                      </p:cBhvr>
                                    </p:animEffect>
                                    <p:anim calcmode="lin" valueType="num">
                                      <p:cBhvr>
                                        <p:cTn dur="1000" fill="hold" id="24"/>
                                        <p:tgtEl>
                                          <p:spTgt spid="23"/>
                                        </p:tgtEl>
                                        <p:attrNameLst>
                                          <p:attrName>ppt_x</p:attrName>
                                        </p:attrNameLst>
                                      </p:cBhvr>
                                      <p:tavLst>
                                        <p:tav tm="0">
                                          <p:val>
                                            <p:strVal val="#ppt_x"/>
                                          </p:val>
                                        </p:tav>
                                        <p:tav tm="100000">
                                          <p:val>
                                            <p:strVal val="#ppt_x"/>
                                          </p:val>
                                        </p:tav>
                                      </p:tavLst>
                                    </p:anim>
                                    <p:anim calcmode="lin" valueType="num">
                                      <p:cBhvr>
                                        <p:cTn dur="1000" fill="hold" id="25"/>
                                        <p:tgtEl>
                                          <p:spTgt spid="23"/>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1">
                                  <p:stCondLst>
                                    <p:cond delay="500"/>
                                  </p:stCondLst>
                                  <p:childTnLst>
                                    <p:set>
                                      <p:cBhvr>
                                        <p:cTn dur="1" fill="hold" id="27">
                                          <p:stCondLst>
                                            <p:cond delay="0"/>
                                          </p:stCondLst>
                                        </p:cTn>
                                        <p:tgtEl>
                                          <p:spTgt spid="3"/>
                                        </p:tgtEl>
                                        <p:attrNameLst>
                                          <p:attrName>style.visibility</p:attrName>
                                        </p:attrNameLst>
                                      </p:cBhvr>
                                      <p:to>
                                        <p:strVal val="visible"/>
                                      </p:to>
                                    </p:set>
                                    <p:animEffect filter="wipe(up)" transition="in">
                                      <p:cBhvr>
                                        <p:cTn dur="500" id="28"/>
                                        <p:tgtEl>
                                          <p:spTgt spid="3"/>
                                        </p:tgtEl>
                                      </p:cBhvr>
                                    </p:animEffect>
                                  </p:childTnLst>
                                </p:cTn>
                              </p:par>
                            </p:childTnLst>
                          </p:cTn>
                        </p:par>
                        <p:par>
                          <p:cTn fill="hold" id="29" nodeType="afterGroup">
                            <p:stCondLst>
                              <p:cond delay="1500"/>
                            </p:stCondLst>
                            <p:childTnLst>
                              <p:par>
                                <p:cTn fill="hold" grpId="0" id="30" nodeType="after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anim calcmode="lin" valueType="num">
                                      <p:cBhvr>
                                        <p:cTn dur="1000" fill="hold" id="33"/>
                                        <p:tgtEl>
                                          <p:spTgt spid="13"/>
                                        </p:tgtEl>
                                        <p:attrNameLst>
                                          <p:attrName>ppt_x</p:attrName>
                                        </p:attrNameLst>
                                      </p:cBhvr>
                                      <p:tavLst>
                                        <p:tav tm="0">
                                          <p:val>
                                            <p:strVal val="#ppt_x"/>
                                          </p:val>
                                        </p:tav>
                                        <p:tav tm="100000">
                                          <p:val>
                                            <p:strVal val="#ppt_x"/>
                                          </p:val>
                                        </p:tav>
                                      </p:tavLst>
                                    </p:anim>
                                    <p:anim calcmode="lin" valueType="num">
                                      <p:cBhvr>
                                        <p:cTn dur="1000" fill="hold" id="3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15"/>
      <p:bldP grpId="0" spid="2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55969" y="1890113"/>
            <a:ext cx="2370968" cy="3940809"/>
            <a:chOff x="1096509" y="1953484"/>
            <a:chExt cx="2370968" cy="3940809"/>
          </a:xfrm>
        </p:grpSpPr>
        <p:sp>
          <p:nvSpPr>
            <p:cNvPr id="2" name="圆角矩形 1"/>
            <p:cNvSpPr/>
            <p:nvPr/>
          </p:nvSpPr>
          <p:spPr>
            <a:xfrm>
              <a:off x="1096509" y="1953484"/>
              <a:ext cx="2370968" cy="3940809"/>
            </a:xfrm>
            <a:prstGeom prst="roundRect">
              <a:avLst>
                <a:gd fmla="val 6949" name="adj"/>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1588844" y="2314701"/>
              <a:ext cx="1386298" cy="1386298"/>
            </a:xfrm>
            <a:prstGeom prst="ellipse">
              <a:avLst/>
            </a:prstGeom>
            <a:blipFill dpi="0" rotWithShape="1">
              <a:blip r:embed="rId2">
                <a:extLst>
                  <a:ext uri="{28A0092B-C50C-407E-A947-70E740481C1C}">
                    <a14:useLocalDpi val="0"/>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885754" y="4021016"/>
              <a:ext cx="792480" cy="335280"/>
            </a:xfrm>
            <a:prstGeom prst="rect">
              <a:avLst/>
            </a:prstGeom>
            <a:noFill/>
          </p:spPr>
          <p:txBody>
            <a:bodyPr rtlCol="0" wrap="none">
              <a:spAutoFit/>
            </a:bodyPr>
            <a:lstStyle/>
            <a:p>
              <a:pPr algn="ctr"/>
              <a:r>
                <a:rPr altLang="en-US" b="1" lang="zh-CN" smtClean="0" sz="1600">
                  <a:latin charset="-122" panose="020b0500000000000000" pitchFamily="34" typeface="思源黑体"/>
                  <a:ea charset="-122" panose="020b0500000000000000" pitchFamily="34" typeface="思源黑体"/>
                </a:rPr>
                <a:t>米小智</a:t>
              </a:r>
            </a:p>
          </p:txBody>
        </p:sp>
        <p:sp>
          <p:nvSpPr>
            <p:cNvPr id="19" name="文本框 18"/>
            <p:cNvSpPr txBox="1"/>
            <p:nvPr/>
          </p:nvSpPr>
          <p:spPr>
            <a:xfrm>
              <a:off x="1682553" y="4372242"/>
              <a:ext cx="1198880" cy="335280"/>
            </a:xfrm>
            <a:prstGeom prst="rect">
              <a:avLst/>
            </a:prstGeom>
            <a:noFill/>
          </p:spPr>
          <p:txBody>
            <a:bodyPr rtlCol="0" wrap="none">
              <a:spAutoFit/>
            </a:bodyPr>
            <a:lstStyle/>
            <a:p>
              <a:pPr algn="ctr"/>
              <a:r>
                <a:rPr altLang="en-US" lang="zh-CN" smtClean="0" sz="1600">
                  <a:latin charset="-122" panose="020b0500000000000000" pitchFamily="34" typeface="思源黑体"/>
                  <a:ea charset="-122" panose="020b0500000000000000" pitchFamily="34" typeface="思源黑体"/>
                </a:rPr>
                <a:t>市场总经理</a:t>
              </a:r>
            </a:p>
          </p:txBody>
        </p:sp>
        <p:sp>
          <p:nvSpPr>
            <p:cNvPr id="20" name="文本框 19"/>
            <p:cNvSpPr txBox="1"/>
            <p:nvPr/>
          </p:nvSpPr>
          <p:spPr>
            <a:xfrm>
              <a:off x="1172964" y="4758206"/>
              <a:ext cx="2218058" cy="914400"/>
            </a:xfrm>
            <a:prstGeom prst="rect">
              <a:avLst/>
            </a:prstGeom>
            <a:noFill/>
          </p:spPr>
          <p:txBody>
            <a:bodyPr rtlCol="0" wrap="square">
              <a:spAutoFit/>
            </a:bodyPr>
            <a:lstStyle/>
            <a:p>
              <a:pPr algn="ct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主要工作：收集整理资料单击文本框输入详细信息加以描述或者复制文本粘贴</a:t>
              </a:r>
            </a:p>
          </p:txBody>
        </p:sp>
      </p:grpSp>
      <p:grpSp>
        <p:nvGrpSpPr>
          <p:cNvPr id="37" name="组合 36"/>
          <p:cNvGrpSpPr/>
          <p:nvPr/>
        </p:nvGrpSpPr>
        <p:grpSpPr>
          <a:xfrm>
            <a:off x="3702293" y="1890113"/>
            <a:ext cx="2370968" cy="3940809"/>
            <a:chOff x="1096509" y="1953484"/>
            <a:chExt cx="2370968" cy="3940809"/>
          </a:xfrm>
        </p:grpSpPr>
        <p:sp>
          <p:nvSpPr>
            <p:cNvPr id="38" name="圆角矩形 37"/>
            <p:cNvSpPr/>
            <p:nvPr/>
          </p:nvSpPr>
          <p:spPr>
            <a:xfrm>
              <a:off x="1096509" y="1953484"/>
              <a:ext cx="2370968" cy="3940809"/>
            </a:xfrm>
            <a:prstGeom prst="roundRect">
              <a:avLst>
                <a:gd fmla="val 6949" name="adj"/>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582886" y="2308743"/>
              <a:ext cx="1398214" cy="1398214"/>
            </a:xfrm>
            <a:prstGeom prst="ellipse">
              <a:avLst/>
            </a:prstGeom>
            <a:blipFill dpi="0" rotWithShape="1">
              <a:blip r:embed="rId3">
                <a:extLst>
                  <a:ext uri="{28A0092B-C50C-407E-A947-70E740481C1C}">
                    <a14:useLocalDpi val="0"/>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1885754" y="4021016"/>
              <a:ext cx="792480" cy="335280"/>
            </a:xfrm>
            <a:prstGeom prst="rect">
              <a:avLst/>
            </a:prstGeom>
            <a:noFill/>
          </p:spPr>
          <p:txBody>
            <a:bodyPr rtlCol="0" wrap="none">
              <a:spAutoFit/>
            </a:bodyPr>
            <a:lstStyle/>
            <a:p>
              <a:pPr algn="ctr"/>
              <a:r>
                <a:rPr altLang="en-US" b="1" lang="zh-CN" smtClean="0" sz="1600">
                  <a:latin charset="-122" panose="020b0500000000000000" pitchFamily="34" typeface="思源黑体"/>
                  <a:ea charset="-122" panose="020b0500000000000000" pitchFamily="34" typeface="思源黑体"/>
                </a:rPr>
                <a:t>米小智</a:t>
              </a:r>
            </a:p>
          </p:txBody>
        </p:sp>
        <p:sp>
          <p:nvSpPr>
            <p:cNvPr id="41" name="文本框 40"/>
            <p:cNvSpPr txBox="1"/>
            <p:nvPr/>
          </p:nvSpPr>
          <p:spPr>
            <a:xfrm>
              <a:off x="1682553" y="4372242"/>
              <a:ext cx="1198880" cy="335280"/>
            </a:xfrm>
            <a:prstGeom prst="rect">
              <a:avLst/>
            </a:prstGeom>
            <a:noFill/>
          </p:spPr>
          <p:txBody>
            <a:bodyPr rtlCol="0" wrap="none">
              <a:spAutoFit/>
            </a:bodyPr>
            <a:lstStyle/>
            <a:p>
              <a:pPr algn="ctr"/>
              <a:r>
                <a:rPr altLang="en-US" lang="zh-CN" sz="1600">
                  <a:latin charset="-122" panose="020b0500000000000000" pitchFamily="34" typeface="思源黑体"/>
                  <a:ea charset="-122" panose="020b0500000000000000" pitchFamily="34" typeface="思源黑体"/>
                </a:rPr>
                <a:t>市场总经理</a:t>
              </a:r>
            </a:p>
          </p:txBody>
        </p:sp>
        <p:sp>
          <p:nvSpPr>
            <p:cNvPr id="42" name="文本框 41"/>
            <p:cNvSpPr txBox="1"/>
            <p:nvPr/>
          </p:nvSpPr>
          <p:spPr>
            <a:xfrm>
              <a:off x="1172964" y="4758206"/>
              <a:ext cx="2218058" cy="914400"/>
            </a:xfrm>
            <a:prstGeom prst="rect">
              <a:avLst/>
            </a:prstGeom>
            <a:noFill/>
          </p:spPr>
          <p:txBody>
            <a:bodyPr rtlCol="0" wrap="square">
              <a:spAutoFit/>
            </a:bodyPr>
            <a:lstStyle/>
            <a:p>
              <a:pPr algn="ct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主要工作：收集整理资料单击文本框输入详细信息加以描述或者复制文本粘贴</a:t>
              </a:r>
            </a:p>
          </p:txBody>
        </p:sp>
      </p:grpSp>
      <p:grpSp>
        <p:nvGrpSpPr>
          <p:cNvPr id="43" name="组合 42"/>
          <p:cNvGrpSpPr/>
          <p:nvPr/>
        </p:nvGrpSpPr>
        <p:grpSpPr>
          <a:xfrm>
            <a:off x="6248617" y="1890113"/>
            <a:ext cx="2370968" cy="3940809"/>
            <a:chOff x="1096509" y="1953484"/>
            <a:chExt cx="2370968" cy="3940809"/>
          </a:xfrm>
        </p:grpSpPr>
        <p:sp>
          <p:nvSpPr>
            <p:cNvPr id="44" name="圆角矩形 43"/>
            <p:cNvSpPr/>
            <p:nvPr/>
          </p:nvSpPr>
          <p:spPr>
            <a:xfrm>
              <a:off x="1096509" y="1953484"/>
              <a:ext cx="2370968" cy="3940809"/>
            </a:xfrm>
            <a:prstGeom prst="roundRect">
              <a:avLst>
                <a:gd fmla="val 6949" name="adj"/>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1566881" y="2292738"/>
              <a:ext cx="1430224" cy="1430224"/>
            </a:xfrm>
            <a:prstGeom prst="ellipse">
              <a:avLst/>
            </a:prstGeom>
            <a:blipFill dpi="0" rotWithShape="1">
              <a:blip r:embed="rId4">
                <a:extLst>
                  <a:ext uri="{28A0092B-C50C-407E-A947-70E740481C1C}">
                    <a14:useLocalDpi val="0"/>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1885753" y="4021016"/>
              <a:ext cx="792480" cy="335280"/>
            </a:xfrm>
            <a:prstGeom prst="rect">
              <a:avLst/>
            </a:prstGeom>
            <a:noFill/>
          </p:spPr>
          <p:txBody>
            <a:bodyPr rtlCol="0" wrap="none">
              <a:spAutoFit/>
            </a:bodyPr>
            <a:lstStyle/>
            <a:p>
              <a:pPr algn="ctr"/>
              <a:r>
                <a:rPr altLang="en-US" b="1" lang="zh-CN" smtClean="0" sz="1600">
                  <a:latin charset="-122" panose="020b0500000000000000" pitchFamily="34" typeface="思源黑体"/>
                  <a:ea charset="-122" panose="020b0500000000000000" pitchFamily="34" typeface="思源黑体"/>
                </a:rPr>
                <a:t>米小智</a:t>
              </a:r>
            </a:p>
          </p:txBody>
        </p:sp>
        <p:sp>
          <p:nvSpPr>
            <p:cNvPr id="47" name="文本框 46"/>
            <p:cNvSpPr txBox="1"/>
            <p:nvPr/>
          </p:nvSpPr>
          <p:spPr>
            <a:xfrm>
              <a:off x="1682553" y="4372242"/>
              <a:ext cx="1198880" cy="335280"/>
            </a:xfrm>
            <a:prstGeom prst="rect">
              <a:avLst/>
            </a:prstGeom>
            <a:noFill/>
          </p:spPr>
          <p:txBody>
            <a:bodyPr rtlCol="0" wrap="none">
              <a:spAutoFit/>
            </a:bodyPr>
            <a:lstStyle/>
            <a:p>
              <a:pPr algn="ctr"/>
              <a:r>
                <a:rPr altLang="en-US" lang="zh-CN" sz="1600">
                  <a:latin charset="-122" panose="020b0500000000000000" pitchFamily="34" typeface="思源黑体"/>
                  <a:ea charset="-122" panose="020b0500000000000000" pitchFamily="34" typeface="思源黑体"/>
                </a:rPr>
                <a:t>市场总经理</a:t>
              </a:r>
            </a:p>
          </p:txBody>
        </p:sp>
        <p:sp>
          <p:nvSpPr>
            <p:cNvPr id="48" name="文本框 47"/>
            <p:cNvSpPr txBox="1"/>
            <p:nvPr/>
          </p:nvSpPr>
          <p:spPr>
            <a:xfrm>
              <a:off x="1172964" y="4758206"/>
              <a:ext cx="2218058" cy="914400"/>
            </a:xfrm>
            <a:prstGeom prst="rect">
              <a:avLst/>
            </a:prstGeom>
            <a:noFill/>
          </p:spPr>
          <p:txBody>
            <a:bodyPr rtlCol="0" wrap="square">
              <a:spAutoFit/>
            </a:bodyPr>
            <a:lstStyle/>
            <a:p>
              <a:pPr algn="ct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主要工作：收集整理资料单击文本框输入详细信息加以描述或者复制文本粘贴</a:t>
              </a:r>
            </a:p>
          </p:txBody>
        </p:sp>
      </p:grpSp>
      <p:grpSp>
        <p:nvGrpSpPr>
          <p:cNvPr id="49" name="组合 48"/>
          <p:cNvGrpSpPr/>
          <p:nvPr/>
        </p:nvGrpSpPr>
        <p:grpSpPr>
          <a:xfrm>
            <a:off x="8794940" y="1890113"/>
            <a:ext cx="2370968" cy="3940809"/>
            <a:chOff x="1096509" y="1953484"/>
            <a:chExt cx="2370968" cy="3940809"/>
          </a:xfrm>
        </p:grpSpPr>
        <p:sp>
          <p:nvSpPr>
            <p:cNvPr id="50" name="圆角矩形 49"/>
            <p:cNvSpPr/>
            <p:nvPr/>
          </p:nvSpPr>
          <p:spPr>
            <a:xfrm>
              <a:off x="1096509" y="1953484"/>
              <a:ext cx="2370968" cy="3940809"/>
            </a:xfrm>
            <a:prstGeom prst="roundRect">
              <a:avLst>
                <a:gd fmla="val 6949" name="adj"/>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1567203" y="2293060"/>
              <a:ext cx="1429580" cy="1429580"/>
            </a:xfrm>
            <a:prstGeom prst="ellipse">
              <a:avLst/>
            </a:prstGeom>
            <a:blipFill dpi="0" rotWithShape="1">
              <a:blip r:embed="rId5">
                <a:extLst>
                  <a:ext uri="{28A0092B-C50C-407E-A947-70E740481C1C}">
                    <a14:useLocalDpi val="0"/>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a:off x="1885753" y="4021016"/>
              <a:ext cx="792480" cy="335280"/>
            </a:xfrm>
            <a:prstGeom prst="rect">
              <a:avLst/>
            </a:prstGeom>
            <a:noFill/>
          </p:spPr>
          <p:txBody>
            <a:bodyPr rtlCol="0" wrap="none">
              <a:spAutoFit/>
            </a:bodyPr>
            <a:lstStyle/>
            <a:p>
              <a:pPr algn="ctr"/>
              <a:r>
                <a:rPr altLang="en-US" b="1" lang="zh-CN" smtClean="0" sz="1600">
                  <a:latin charset="-122" panose="020b0500000000000000" pitchFamily="34" typeface="思源黑体"/>
                  <a:ea charset="-122" panose="020b0500000000000000" pitchFamily="34" typeface="思源黑体"/>
                </a:rPr>
                <a:t>米小智</a:t>
              </a:r>
            </a:p>
          </p:txBody>
        </p:sp>
        <p:sp>
          <p:nvSpPr>
            <p:cNvPr id="53" name="文本框 52"/>
            <p:cNvSpPr txBox="1"/>
            <p:nvPr/>
          </p:nvSpPr>
          <p:spPr>
            <a:xfrm>
              <a:off x="1682553" y="4372242"/>
              <a:ext cx="1198880" cy="335280"/>
            </a:xfrm>
            <a:prstGeom prst="rect">
              <a:avLst/>
            </a:prstGeom>
            <a:noFill/>
          </p:spPr>
          <p:txBody>
            <a:bodyPr rtlCol="0" wrap="none">
              <a:spAutoFit/>
            </a:bodyPr>
            <a:lstStyle/>
            <a:p>
              <a:pPr algn="ctr"/>
              <a:r>
                <a:rPr altLang="en-US" lang="zh-CN" sz="1600">
                  <a:latin charset="-122" panose="020b0500000000000000" pitchFamily="34" typeface="思源黑体"/>
                  <a:ea charset="-122" panose="020b0500000000000000" pitchFamily="34" typeface="思源黑体"/>
                </a:rPr>
                <a:t>市场总经理</a:t>
              </a:r>
            </a:p>
          </p:txBody>
        </p:sp>
        <p:sp>
          <p:nvSpPr>
            <p:cNvPr id="54" name="文本框 53"/>
            <p:cNvSpPr txBox="1"/>
            <p:nvPr/>
          </p:nvSpPr>
          <p:spPr>
            <a:xfrm>
              <a:off x="1172964" y="4758206"/>
              <a:ext cx="2218058" cy="914400"/>
            </a:xfrm>
            <a:prstGeom prst="rect">
              <a:avLst/>
            </a:prstGeom>
            <a:noFill/>
          </p:spPr>
          <p:txBody>
            <a:bodyPr rtlCol="0" wrap="square">
              <a:spAutoFit/>
            </a:bodyPr>
            <a:lstStyle/>
            <a:p>
              <a:pPr algn="ctr">
                <a:lnSpc>
                  <a:spcPct val="150000"/>
                </a:lnSpc>
              </a:pPr>
              <a:r>
                <a:rPr altLang="en-US" lang="zh-CN" smtClean="0" sz="1200">
                  <a:solidFill>
                    <a:prstClr val="black">
                      <a:lumMod val="75000"/>
                      <a:lumOff val="25000"/>
                    </a:prstClr>
                  </a:solidFill>
                  <a:latin charset="-122" panose="020b0500000000000000" pitchFamily="34" typeface="思源黑体"/>
                  <a:ea charset="-122" panose="020b0500000000000000" pitchFamily="34" typeface="思源黑体"/>
                </a:rPr>
                <a:t>主要工作：收集整理资料单击文本框输入详细信息加以描述或者复制文本粘贴</a:t>
              </a:r>
            </a:p>
          </p:txBody>
        </p:sp>
      </p:grpSp>
      <p:grpSp>
        <p:nvGrpSpPr>
          <p:cNvPr id="27" name="组合 26"/>
          <p:cNvGrpSpPr/>
          <p:nvPr/>
        </p:nvGrpSpPr>
        <p:grpSpPr>
          <a:xfrm>
            <a:off x="834468" y="324501"/>
            <a:ext cx="4798389" cy="579805"/>
            <a:chOff x="834468" y="324501"/>
            <a:chExt cx="4798389" cy="579805"/>
          </a:xfrm>
        </p:grpSpPr>
        <p:sp>
          <p:nvSpPr>
            <p:cNvPr id="28" name="文本框 27">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团队成员</a:t>
              </a:r>
            </a:p>
          </p:txBody>
        </p:sp>
        <p:sp>
          <p:nvSpPr>
            <p:cNvPr id="29" name="文本框 28">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26009744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additive="base">
                                        <p:cTn dur="500" fill="hold" id="12"/>
                                        <p:tgtEl>
                                          <p:spTgt spid="37"/>
                                        </p:tgtEl>
                                        <p:attrNameLst>
                                          <p:attrName>ppt_x</p:attrName>
                                        </p:attrNameLst>
                                      </p:cBhvr>
                                      <p:tavLst>
                                        <p:tav tm="0">
                                          <p:val>
                                            <p:strVal val="#ppt_x"/>
                                          </p:val>
                                        </p:tav>
                                        <p:tav tm="100000">
                                          <p:val>
                                            <p:strVal val="#ppt_x"/>
                                          </p:val>
                                        </p:tav>
                                      </p:tavLst>
                                    </p:anim>
                                    <p:anim calcmode="lin" valueType="num">
                                      <p:cBhvr additive="base">
                                        <p:cTn dur="500" fill="hold" id="13"/>
                                        <p:tgtEl>
                                          <p:spTgt spid="3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ppt_x"/>
                                          </p:val>
                                        </p:tav>
                                        <p:tav tm="100000">
                                          <p:val>
                                            <p:strVal val="#ppt_x"/>
                                          </p:val>
                                        </p:tav>
                                      </p:tavLst>
                                    </p:anim>
                                    <p:anim calcmode="lin" valueType="num">
                                      <p:cBhvr additive="base">
                                        <p:cTn dur="500" fill="hold" id="18"/>
                                        <p:tgtEl>
                                          <p:spTgt spid="4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additive="base">
                                        <p:cTn dur="500" fill="hold" id="22"/>
                                        <p:tgtEl>
                                          <p:spTgt spid="49"/>
                                        </p:tgtEl>
                                        <p:attrNameLst>
                                          <p:attrName>ppt_x</p:attrName>
                                        </p:attrNameLst>
                                      </p:cBhvr>
                                      <p:tavLst>
                                        <p:tav tm="0">
                                          <p:val>
                                            <p:strVal val="#ppt_x"/>
                                          </p:val>
                                        </p:tav>
                                        <p:tav tm="100000">
                                          <p:val>
                                            <p:strVal val="#ppt_x"/>
                                          </p:val>
                                        </p:tav>
                                      </p:tavLst>
                                    </p:anim>
                                    <p:anim calcmode="lin" valueType="num">
                                      <p:cBhvr additive="base">
                                        <p:cTn dur="500" fill="hold" id="23"/>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Oval 96"/>
          <p:cNvSpPr>
            <a:spLocks noChangeArrowheads="1"/>
          </p:cNvSpPr>
          <p:nvPr/>
        </p:nvSpPr>
        <p:spPr bwMode="auto">
          <a:xfrm>
            <a:off x="5857482" y="2892658"/>
            <a:ext cx="1464816" cy="1464740"/>
          </a:xfrm>
          <a:prstGeom prst="ellipse">
            <a:avLst/>
          </a:prstGeom>
          <a:solidFill>
            <a:schemeClr val="tx1">
              <a:lumMod val="95000"/>
              <a:lumOff val="5000"/>
            </a:schemeClr>
          </a:solidFill>
          <a:ln w="38100">
            <a:solidFill>
              <a:schemeClr val="bg1">
                <a:lumMod val="85000"/>
              </a:schemeClr>
            </a:solidFill>
          </a:ln>
          <a:effectLst/>
        </p:spPr>
        <p:txBody>
          <a:bodyPr anchor="ctr" bIns="45717" lIns="0" rIns="0" tIns="45717" wrap="square">
            <a:normAutofit/>
          </a:bodyPr>
          <a:lstStyle/>
          <a:p>
            <a:pPr algn="ctr"/>
            <a:r>
              <a:rPr altLang="en-US" b="1" lang="zh-CN" smtClean="0" sz="4551">
                <a:solidFill>
                  <a:prstClr val="white"/>
                </a:solidFill>
                <a:latin charset="-122" panose="020b0500000000000000" pitchFamily="34" typeface="思源黑体"/>
                <a:ea charset="-122" panose="020b0500000000000000" pitchFamily="34" typeface="思源黑体"/>
                <a:cs typeface="+mn-ea"/>
                <a:sym charset="0" panose="020b0604020202020204" pitchFamily="34" typeface="Arial"/>
              </a:rPr>
              <a:t>创</a:t>
            </a:r>
          </a:p>
        </p:txBody>
      </p:sp>
      <p:sp>
        <p:nvSpPr>
          <p:cNvPr id="84" name="Oval 102"/>
          <p:cNvSpPr>
            <a:spLocks noChangeArrowheads="1"/>
          </p:cNvSpPr>
          <p:nvPr/>
        </p:nvSpPr>
        <p:spPr bwMode="auto">
          <a:xfrm>
            <a:off x="9719648" y="2972014"/>
            <a:ext cx="1464816" cy="1464740"/>
          </a:xfrm>
          <a:prstGeom prst="ellipse">
            <a:avLst/>
          </a:prstGeom>
          <a:solidFill>
            <a:schemeClr val="tx1">
              <a:lumMod val="95000"/>
              <a:lumOff val="5000"/>
            </a:schemeClr>
          </a:solidFill>
          <a:ln w="38100">
            <a:solidFill>
              <a:schemeClr val="bg1">
                <a:lumMod val="85000"/>
              </a:schemeClr>
            </a:solidFill>
          </a:ln>
          <a:effectLst/>
        </p:spPr>
        <p:txBody>
          <a:bodyPr anchor="ctr" bIns="45717" lIns="0" rIns="0" tIns="45717" wrap="square">
            <a:normAutofit/>
          </a:bodyPr>
          <a:lstStyle/>
          <a:p>
            <a:pPr algn="ctr"/>
            <a:r>
              <a:rPr altLang="en-US" b="1" lang="zh-CN" smtClean="0" sz="4551">
                <a:solidFill>
                  <a:prstClr val="white"/>
                </a:solidFill>
                <a:latin charset="-122" panose="020b0500000000000000" pitchFamily="34" typeface="思源黑体"/>
                <a:ea charset="-122" panose="020b0500000000000000" pitchFamily="34" typeface="思源黑体"/>
                <a:cs typeface="+mn-ea"/>
                <a:sym charset="0" panose="020b0604020202020204" pitchFamily="34" typeface="Arial"/>
              </a:rPr>
              <a:t>质</a:t>
            </a:r>
          </a:p>
        </p:txBody>
      </p:sp>
      <p:sp>
        <p:nvSpPr>
          <p:cNvPr id="85" name="Oval 108"/>
          <p:cNvSpPr>
            <a:spLocks noChangeArrowheads="1"/>
          </p:cNvSpPr>
          <p:nvPr/>
        </p:nvSpPr>
        <p:spPr bwMode="auto">
          <a:xfrm>
            <a:off x="7748220" y="2324771"/>
            <a:ext cx="1464704" cy="1464449"/>
          </a:xfrm>
          <a:prstGeom prst="ellipse">
            <a:avLst/>
          </a:prstGeom>
          <a:solidFill>
            <a:schemeClr val="tx1">
              <a:lumMod val="95000"/>
              <a:lumOff val="5000"/>
            </a:schemeClr>
          </a:solidFill>
          <a:ln w="38100">
            <a:solidFill>
              <a:schemeClr val="bg1">
                <a:lumMod val="85000"/>
              </a:schemeClr>
            </a:solidFill>
          </a:ln>
          <a:effectLst/>
        </p:spPr>
        <p:txBody>
          <a:bodyPr anchor="ctr" bIns="45717" lIns="0" rIns="0" tIns="45717" wrap="square">
            <a:normAutofit/>
          </a:bodyPr>
          <a:lstStyle/>
          <a:p>
            <a:pPr algn="ctr"/>
            <a:r>
              <a:rPr altLang="en-US" b="1" lang="zh-CN" smtClean="0" sz="4551">
                <a:solidFill>
                  <a:prstClr val="white"/>
                </a:solidFill>
                <a:latin charset="-122" panose="020b0500000000000000" pitchFamily="34" typeface="思源黑体"/>
                <a:ea charset="-122" panose="020b0500000000000000" pitchFamily="34" typeface="思源黑体"/>
                <a:cs typeface="+mn-ea"/>
                <a:sym charset="0" panose="020b0604020202020204" pitchFamily="34" typeface="Arial"/>
              </a:rPr>
              <a:t>诚</a:t>
            </a:r>
          </a:p>
        </p:txBody>
      </p:sp>
      <p:sp>
        <p:nvSpPr>
          <p:cNvPr id="86" name="AutoShape 46"/>
          <p:cNvSpPr>
            <a:spLocks noChangeArrowheads="1"/>
          </p:cNvSpPr>
          <p:nvPr/>
        </p:nvSpPr>
        <p:spPr bwMode="auto">
          <a:xfrm>
            <a:off x="8055936" y="3592478"/>
            <a:ext cx="914350" cy="753890"/>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45717" lIns="91431" rIns="91431" tIns="45717" wrap="none"/>
          <a:lstStyle/>
          <a:p>
            <a:pPr latinLnBrk="1">
              <a:defRPr/>
            </a:pPr>
            <a:endParaRPr altLang="ko-KR" kumimoji="1" lang="ko-KR" sz="2400">
              <a:solidFill>
                <a:prstClr val="black"/>
              </a:solidFill>
              <a:latin charset="-122" panose="020b0500000000000000" pitchFamily="34" typeface="思源黑体"/>
              <a:cs typeface="+mn-ea"/>
              <a:sym charset="0" panose="020b0604020202020204" pitchFamily="34" typeface="Arial"/>
            </a:endParaRPr>
          </a:p>
        </p:txBody>
      </p:sp>
      <p:sp>
        <p:nvSpPr>
          <p:cNvPr id="87" name="AutoShape 65"/>
          <p:cNvSpPr>
            <a:spLocks noChangeArrowheads="1"/>
          </p:cNvSpPr>
          <p:nvPr/>
        </p:nvSpPr>
        <p:spPr bwMode="auto">
          <a:xfrm rot="-2367420">
            <a:off x="6752775" y="3936971"/>
            <a:ext cx="914350" cy="753890"/>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45717" lIns="91431" rIns="91431" tIns="45717" wrap="none"/>
          <a:lstStyle/>
          <a:p>
            <a:pPr latinLnBrk="1">
              <a:defRPr/>
            </a:pPr>
            <a:endParaRPr altLang="ko-KR" kumimoji="1" lang="ko-KR" sz="2400">
              <a:solidFill>
                <a:prstClr val="black"/>
              </a:solidFill>
              <a:latin charset="-122" panose="020b0500000000000000" pitchFamily="34" typeface="思源黑体"/>
              <a:cs typeface="+mn-ea"/>
              <a:sym charset="0" panose="020b0604020202020204" pitchFamily="34" typeface="Arial"/>
            </a:endParaRPr>
          </a:p>
        </p:txBody>
      </p:sp>
      <p:sp>
        <p:nvSpPr>
          <p:cNvPr id="88" name="AutoShape 66"/>
          <p:cNvSpPr>
            <a:spLocks noChangeArrowheads="1"/>
          </p:cNvSpPr>
          <p:nvPr/>
        </p:nvSpPr>
        <p:spPr bwMode="auto">
          <a:xfrm rot="2480061">
            <a:off x="9302149" y="3935381"/>
            <a:ext cx="914350" cy="753892"/>
          </a:xfrm>
          <a:prstGeom prst="upArrow">
            <a:avLst>
              <a:gd fmla="val 52833" name="adj1"/>
              <a:gd fmla="val 45940" name="adj2"/>
            </a:avLst>
          </a:prstGeom>
          <a:gradFill rotWithShape="1">
            <a:gsLst>
              <a:gs pos="0">
                <a:schemeClr val="tx1">
                  <a:lumMod val="50000"/>
                  <a:lumOff val="50000"/>
                </a:schemeClr>
              </a:gs>
              <a:gs pos="100000">
                <a:srgbClr val="FFFFFF">
                  <a:alpha val="0"/>
                </a:srgbClr>
              </a:gs>
            </a:gsLst>
            <a:lin ang="5400000" scaled="1"/>
          </a:gradFill>
          <a:ln algn="ctr" w="9525">
            <a:noFill/>
            <a:miter lim="800000"/>
          </a:ln>
        </p:spPr>
        <p:txBody>
          <a:bodyPr anchor="ctr" bIns="45717" lIns="91431" rIns="91431" tIns="45717" wrap="none"/>
          <a:lstStyle/>
          <a:p>
            <a:pPr latinLnBrk="1">
              <a:defRPr/>
            </a:pPr>
            <a:endParaRPr altLang="ko-KR" kumimoji="1" lang="ko-KR" sz="2400">
              <a:solidFill>
                <a:prstClr val="black"/>
              </a:solidFill>
              <a:latin charset="-122" panose="020b0500000000000000" pitchFamily="34" typeface="思源黑体"/>
              <a:cs typeface="+mn-ea"/>
              <a:sym charset="0" panose="020b0604020202020204" pitchFamily="34" typeface="Arial"/>
            </a:endParaRPr>
          </a:p>
        </p:txBody>
      </p:sp>
      <p:sp>
        <p:nvSpPr>
          <p:cNvPr id="89" name="文本框 88"/>
          <p:cNvSpPr txBox="1"/>
          <p:nvPr/>
        </p:nvSpPr>
        <p:spPr>
          <a:xfrm>
            <a:off x="5857485" y="4968389"/>
            <a:ext cx="5326981" cy="351581"/>
          </a:xfrm>
          <a:prstGeom prst="rect">
            <a:avLst/>
          </a:prstGeom>
          <a:noFill/>
        </p:spPr>
        <p:txBody>
          <a:bodyPr bIns="45717" lIns="91431" rIns="91431" rtlCol="0" tIns="45717" wrap="square">
            <a:spAutoFit/>
          </a:bodyPr>
          <a:lstStyle/>
          <a:p>
            <a:pPr algn="ctr">
              <a:lnSpc>
                <a:spcPct val="150000"/>
              </a:lnSpc>
            </a:pPr>
            <a:r>
              <a:rPr altLang="en-US" lang="zh-CN" sz="1138">
                <a:solidFill>
                  <a:prstClr val="black">
                    <a:lumMod val="50000"/>
                    <a:lumOff val="50000"/>
                  </a:prstClr>
                </a:solidFill>
                <a:latin charset="-122" panose="020b0500000000000000" pitchFamily="34" typeface="思源黑体"/>
                <a:ea charset="-122" panose="020b0500000000000000" pitchFamily="34" typeface="思源黑体"/>
                <a:cs typeface="+mn-ea"/>
                <a:sym charset="0" panose="020b0604020202020204" pitchFamily="34" typeface="Arial"/>
              </a:rPr>
              <a:t>不用多余的文字修饰，言简意赅的说明分项内容……</a:t>
            </a:r>
          </a:p>
        </p:txBody>
      </p:sp>
      <p:sp>
        <p:nvSpPr>
          <p:cNvPr id="91" name="文本框 90"/>
          <p:cNvSpPr txBox="1"/>
          <p:nvPr/>
        </p:nvSpPr>
        <p:spPr>
          <a:xfrm>
            <a:off x="1131285" y="2640363"/>
            <a:ext cx="3896571" cy="3108954"/>
          </a:xfrm>
          <a:prstGeom prst="rect">
            <a:avLst/>
          </a:prstGeom>
          <a:noFill/>
        </p:spPr>
        <p:txBody>
          <a:bodyPr bIns="45717" lIns="91431" rIns="91431" rtlCol="0" tIns="45717" wrap="square">
            <a:spAutoFit/>
          </a:bodyPr>
          <a:lstStyle/>
          <a:p>
            <a:pPr algn="just">
              <a:lnSpc>
                <a:spcPct val="150000"/>
              </a:lnSpc>
            </a:pPr>
            <a:endPar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endParaRPr>
          </a:p>
          <a:p>
            <a:pPr algn="just">
              <a:lnSpc>
                <a:spcPct val="150000"/>
              </a:lnSpc>
            </a:pPr>
            <a:r>
              <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rPr>
              <a:t>“保持洁”公司只服务于国内大学生，本着质量高、效率高、价格低的服务</a:t>
            </a:r>
          </a:p>
          <a:p>
            <a:pPr algn="just">
              <a:lnSpc>
                <a:spcPct val="150000"/>
              </a:lnSpc>
            </a:pPr>
            <a:endPar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endParaRPr>
          </a:p>
          <a:p>
            <a:pPr algn="just">
              <a:lnSpc>
                <a:spcPct val="150000"/>
              </a:lnSpc>
            </a:pPr>
            <a:r>
              <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rPr>
              <a:t>理念，让国内大学生对我们公司有深入的了解，将我们连锁店开遍国内所有</a:t>
            </a:r>
          </a:p>
          <a:p>
            <a:pPr algn="just">
              <a:lnSpc>
                <a:spcPct val="150000"/>
              </a:lnSpc>
            </a:pPr>
            <a:endPar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endParaRPr>
          </a:p>
          <a:p>
            <a:pPr algn="just">
              <a:lnSpc>
                <a:spcPct val="150000"/>
              </a:lnSpc>
            </a:pPr>
            <a:r>
              <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rPr>
              <a:t>大学周边，将“保持洁”的名号打入国内大学生的日常生活中。</a:t>
            </a:r>
          </a:p>
          <a:p>
            <a:pPr algn="just">
              <a:lnSpc>
                <a:spcPct val="150000"/>
              </a:lnSpc>
            </a:pPr>
            <a:endPar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endParaRPr>
          </a:p>
          <a:p>
            <a:pPr algn="just">
              <a:lnSpc>
                <a:spcPct val="150000"/>
              </a:lnSpc>
            </a:pPr>
            <a:r>
              <a:rPr altLang="en-US" lang="zh-CN" sz="1200">
                <a:solidFill>
                  <a:prstClr val="black">
                    <a:lumMod val="75000"/>
                    <a:lumOff val="25000"/>
                  </a:prstClr>
                </a:solidFill>
                <a:latin charset="-122" panose="020b0500000000000000" pitchFamily="34" typeface="思源黑体"/>
                <a:ea charset="-122" panose="020b0500000000000000" pitchFamily="34" typeface="思源黑体"/>
                <a:cs typeface="+mn-ea"/>
                <a:sym charset="0" panose="020b0604020202020204" pitchFamily="34" typeface="Arial"/>
              </a:rPr>
              <a:t> </a:t>
            </a:r>
          </a:p>
        </p:txBody>
      </p:sp>
      <p:grpSp>
        <p:nvGrpSpPr>
          <p:cNvPr id="92" name="组合 91"/>
          <p:cNvGrpSpPr/>
          <p:nvPr/>
        </p:nvGrpSpPr>
        <p:grpSpPr>
          <a:xfrm>
            <a:off x="938534" y="2161360"/>
            <a:ext cx="2210283" cy="459287"/>
            <a:chOff x="1523927" y="5479289"/>
            <a:chExt cx="2812209" cy="647191"/>
          </a:xfrm>
        </p:grpSpPr>
        <p:sp>
          <p:nvSpPr>
            <p:cNvPr id="93" name="圆角矩形 92"/>
            <p:cNvSpPr/>
            <p:nvPr/>
          </p:nvSpPr>
          <p:spPr>
            <a:xfrm>
              <a:off x="1795625" y="5479289"/>
              <a:ext cx="2268814" cy="647191"/>
            </a:xfrm>
            <a:prstGeom prst="roundRect">
              <a:avLst/>
            </a:prstGeom>
            <a:solidFill>
              <a:schemeClr val="tx1">
                <a:lumMod val="95000"/>
                <a:lumOff val="5000"/>
              </a:schemeClr>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endParaRPr>
            </a:p>
          </p:txBody>
        </p:sp>
        <p:sp>
          <p:nvSpPr>
            <p:cNvPr id="94" name="MH_SubTitle_1"/>
            <p:cNvSpPr/>
            <p:nvPr>
              <p:custDataLst>
                <p:tags r:id="rId3"/>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altLang="en-US" b="1" lang="zh-CN" smtClean="0">
                  <a:solidFill>
                    <a:prstClr val="white"/>
                  </a:solidFill>
                  <a:latin charset="-122" panose="020b0500000000000000" pitchFamily="34" typeface="思源黑体"/>
                  <a:ea charset="-122" panose="020b0500000000000000" pitchFamily="34" typeface="思源黑体"/>
                </a:rPr>
                <a:t>文化精神</a:t>
              </a:r>
            </a:p>
          </p:txBody>
        </p:sp>
      </p:grpSp>
      <p:grpSp>
        <p:nvGrpSpPr>
          <p:cNvPr id="23" name="组合 22"/>
          <p:cNvGrpSpPr/>
          <p:nvPr/>
        </p:nvGrpSpPr>
        <p:grpSpPr>
          <a:xfrm>
            <a:off x="834468" y="324501"/>
            <a:ext cx="4798389" cy="579805"/>
            <a:chOff x="834468" y="324501"/>
            <a:chExt cx="4798389" cy="579805"/>
          </a:xfrm>
        </p:grpSpPr>
        <p:sp>
          <p:nvSpPr>
            <p:cNvPr id="24" name="文本框 23">
              <a:extLst>
                <a:ext uri="{FF2B5EF4-FFF2-40B4-BE49-F238E27FC236}">
                  <a16:creationId xmlns:a16="http://schemas.microsoft.com/office/drawing/2014/main" id="{9B93AB08-CB71-4FDC-86E4-02FB8A6CC260}"/>
                </a:ext>
              </a:extLst>
            </p:cNvPr>
            <p:cNvSpPr txBox="1"/>
            <p:nvPr/>
          </p:nvSpPr>
          <p:spPr>
            <a:xfrm>
              <a:off x="834468" y="324501"/>
              <a:ext cx="3550557" cy="396240"/>
            </a:xfrm>
            <a:prstGeom prst="rect">
              <a:avLst/>
            </a:prstGeom>
            <a:noFill/>
          </p:spPr>
          <p:txBody>
            <a:bodyPr rtlCol="0" wrap="square">
              <a:spAutoFit/>
            </a:bodyPr>
            <a:lstStyle/>
            <a:p>
              <a:pPr defTabSz="457200"/>
              <a:r>
                <a:rPr altLang="en-US" b="1" lang="zh-CN" smtClean="0" sz="2000">
                  <a:solidFill>
                    <a:prstClr val="black"/>
                  </a:solidFill>
                  <a:latin charset="0" panose="020b0806030902050204" pitchFamily="34" typeface="Impact"/>
                  <a:ea charset="-122" panose="020b0500000000000000" pitchFamily="34" typeface="思源黑体"/>
                </a:rPr>
                <a:t>企业文化</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74320"/>
            </a:xfrm>
            <a:prstGeom prst="rect">
              <a:avLst/>
            </a:prstGeom>
            <a:noFill/>
          </p:spPr>
          <p:txBody>
            <a:bodyPr rtlCol="0" wrap="square">
              <a:spAutoFit/>
            </a:bodyPr>
            <a:lstStyle/>
            <a:p>
              <a:pPr>
                <a:lnSpc>
                  <a:spcPct val="120000"/>
                </a:lnSpc>
                <a:spcBef>
                  <a:spcPct val="0"/>
                </a:spcBef>
              </a:pPr>
              <a:r>
                <a:rPr altLang="zh-CN" lang="en-US" sz="1000">
                  <a:solidFill>
                    <a:schemeClr val="bg1">
                      <a:lumMod val="50000"/>
                    </a:schemeClr>
                  </a:solidFill>
                  <a:latin charset="-122" panose="02010601030101010101" pitchFamily="2" typeface="方正黑体简体"/>
                  <a:ea charset="-122" panose="02010601030101010101" pitchFamily="2" typeface="方正黑体简体"/>
                  <a:sym charset="0" panose="020b0604020202020204" pitchFamily="34" typeface="Helvetica"/>
                </a:rPr>
                <a:t>Simple project cooperation business plan</a:t>
              </a:r>
            </a:p>
          </p:txBody>
        </p:sp>
      </p:grpSp>
    </p:spTree>
    <p:extLst>
      <p:ext uri="{BB962C8B-B14F-4D97-AF65-F5344CB8AC3E}">
        <p14:creationId val="3447665322"/>
      </p:ext>
    </p:extLst>
  </p:cSld>
  <p:clrMapOvr>
    <a:masterClrMapping/>
  </p:clrMapOvr>
  <p:transition advClick="0" advTm="3107"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91"/>
                                        </p:tgtEl>
                                        <p:attrNameLst>
                                          <p:attrName>style.visibility</p:attrName>
                                        </p:attrNameLst>
                                      </p:cBhvr>
                                      <p:to>
                                        <p:strVal val="visible"/>
                                      </p:to>
                                    </p:set>
                                    <p:animEffect filter="fade" transition="in">
                                      <p:cBhvr>
                                        <p:cTn dur="500" id="7"/>
                                        <p:tgtEl>
                                          <p:spTgt spid="91"/>
                                        </p:tgtEl>
                                      </p:cBhvr>
                                    </p:animEffect>
                                  </p:childTnLst>
                                </p:cTn>
                              </p:par>
                              <p:par>
                                <p:cTn fill="hold" id="8" nodeType="withEffect" presetClass="entr" presetID="2" presetSubtype="4">
                                  <p:stCondLst>
                                    <p:cond delay="0"/>
                                  </p:stCondLst>
                                  <p:childTnLst>
                                    <p:set>
                                      <p:cBhvr>
                                        <p:cTn dur="1" fill="hold" id="9">
                                          <p:stCondLst>
                                            <p:cond delay="0"/>
                                          </p:stCondLst>
                                        </p:cTn>
                                        <p:tgtEl>
                                          <p:spTgt spid="92"/>
                                        </p:tgtEl>
                                        <p:attrNameLst>
                                          <p:attrName>style.visibility</p:attrName>
                                        </p:attrNameLst>
                                      </p:cBhvr>
                                      <p:to>
                                        <p:strVal val="visible"/>
                                      </p:to>
                                    </p:set>
                                    <p:anim calcmode="lin" valueType="num">
                                      <p:cBhvr additive="base">
                                        <p:cTn dur="500" fill="hold" id="10"/>
                                        <p:tgtEl>
                                          <p:spTgt spid="92"/>
                                        </p:tgtEl>
                                        <p:attrNameLst>
                                          <p:attrName>ppt_x</p:attrName>
                                        </p:attrNameLst>
                                      </p:cBhvr>
                                      <p:tavLst>
                                        <p:tav tm="0">
                                          <p:val>
                                            <p:strVal val="#ppt_x"/>
                                          </p:val>
                                        </p:tav>
                                        <p:tav tm="100000">
                                          <p:val>
                                            <p:strVal val="#ppt_x"/>
                                          </p:val>
                                        </p:tav>
                                      </p:tavLst>
                                    </p:anim>
                                    <p:anim calcmode="lin" valueType="num">
                                      <p:cBhvr additive="base">
                                        <p:cTn dur="500" fill="hold" id="11"/>
                                        <p:tgtEl>
                                          <p:spTgt spid="92"/>
                                        </p:tgtEl>
                                        <p:attrNameLst>
                                          <p:attrName>ppt_y</p:attrName>
                                        </p:attrNameLst>
                                      </p:cBhvr>
                                      <p:tavLst>
                                        <p:tav tm="0">
                                          <p:val>
                                            <p:strVal val="1+#ppt_h/2"/>
                                          </p:val>
                                        </p:tav>
                                        <p:tav tm="100000">
                                          <p:val>
                                            <p:strVal val="#ppt_y"/>
                                          </p:val>
                                        </p:tav>
                                      </p:tavLst>
                                    </p:anim>
                                  </p:childTnLst>
                                </p:cTn>
                              </p:par>
                              <p:par>
                                <p:cTn fill="hold" grpId="0" id="12" nodeType="withEffect" presetClass="entr" presetID="42" presetSubtype="0">
                                  <p:stCondLst>
                                    <p:cond delay="0"/>
                                  </p:stCondLst>
                                  <p:childTnLst>
                                    <p:set>
                                      <p:cBhvr>
                                        <p:cTn dur="1" fill="hold" id="13">
                                          <p:stCondLst>
                                            <p:cond delay="0"/>
                                          </p:stCondLst>
                                        </p:cTn>
                                        <p:tgtEl>
                                          <p:spTgt spid="83"/>
                                        </p:tgtEl>
                                        <p:attrNameLst>
                                          <p:attrName>style.visibility</p:attrName>
                                        </p:attrNameLst>
                                      </p:cBhvr>
                                      <p:to>
                                        <p:strVal val="visible"/>
                                      </p:to>
                                    </p:set>
                                    <p:animEffect filter="fade" transition="in">
                                      <p:cBhvr>
                                        <p:cTn dur="1000" id="14"/>
                                        <p:tgtEl>
                                          <p:spTgt spid="83"/>
                                        </p:tgtEl>
                                      </p:cBhvr>
                                    </p:animEffect>
                                    <p:anim calcmode="lin" valueType="num">
                                      <p:cBhvr>
                                        <p:cTn dur="1000" fill="hold" id="15"/>
                                        <p:tgtEl>
                                          <p:spTgt spid="83"/>
                                        </p:tgtEl>
                                        <p:attrNameLst>
                                          <p:attrName>ppt_x</p:attrName>
                                        </p:attrNameLst>
                                      </p:cBhvr>
                                      <p:tavLst>
                                        <p:tav tm="0">
                                          <p:val>
                                            <p:strVal val="#ppt_x"/>
                                          </p:val>
                                        </p:tav>
                                        <p:tav tm="100000">
                                          <p:val>
                                            <p:strVal val="#ppt_x"/>
                                          </p:val>
                                        </p:tav>
                                      </p:tavLst>
                                    </p:anim>
                                    <p:anim calcmode="lin" valueType="num">
                                      <p:cBhvr>
                                        <p:cTn dur="1000" fill="hold" id="16"/>
                                        <p:tgtEl>
                                          <p:spTgt spid="83"/>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4">
                                  <p:stCondLst>
                                    <p:cond delay="0"/>
                                  </p:stCondLst>
                                  <p:childTnLst>
                                    <p:set>
                                      <p:cBhvr>
                                        <p:cTn dur="1" fill="hold" id="19">
                                          <p:stCondLst>
                                            <p:cond delay="0"/>
                                          </p:stCondLst>
                                        </p:cTn>
                                        <p:tgtEl>
                                          <p:spTgt spid="87"/>
                                        </p:tgtEl>
                                        <p:attrNameLst>
                                          <p:attrName>style.visibility</p:attrName>
                                        </p:attrNameLst>
                                      </p:cBhvr>
                                      <p:to>
                                        <p:strVal val="visible"/>
                                      </p:to>
                                    </p:set>
                                    <p:animEffect filter="wipe(down)" transition="in">
                                      <p:cBhvr>
                                        <p:cTn dur="500" id="20"/>
                                        <p:tgtEl>
                                          <p:spTgt spid="87"/>
                                        </p:tgtEl>
                                      </p:cBhvr>
                                    </p:animEffect>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85"/>
                                        </p:tgtEl>
                                        <p:attrNameLst>
                                          <p:attrName>style.visibility</p:attrName>
                                        </p:attrNameLst>
                                      </p:cBhvr>
                                      <p:to>
                                        <p:strVal val="visible"/>
                                      </p:to>
                                    </p:set>
                                    <p:animEffect filter="fade" transition="in">
                                      <p:cBhvr>
                                        <p:cTn dur="1000" id="24"/>
                                        <p:tgtEl>
                                          <p:spTgt spid="85"/>
                                        </p:tgtEl>
                                      </p:cBhvr>
                                    </p:animEffect>
                                    <p:anim calcmode="lin" valueType="num">
                                      <p:cBhvr>
                                        <p:cTn dur="1000" fill="hold" id="25"/>
                                        <p:tgtEl>
                                          <p:spTgt spid="85"/>
                                        </p:tgtEl>
                                        <p:attrNameLst>
                                          <p:attrName>ppt_x</p:attrName>
                                        </p:attrNameLst>
                                      </p:cBhvr>
                                      <p:tavLst>
                                        <p:tav tm="0">
                                          <p:val>
                                            <p:strVal val="#ppt_x"/>
                                          </p:val>
                                        </p:tav>
                                        <p:tav tm="100000">
                                          <p:val>
                                            <p:strVal val="#ppt_x"/>
                                          </p:val>
                                        </p:tav>
                                      </p:tavLst>
                                    </p:anim>
                                    <p:anim calcmode="lin" valueType="num">
                                      <p:cBhvr>
                                        <p:cTn dur="1000" fill="hold" id="26"/>
                                        <p:tgtEl>
                                          <p:spTgt spid="8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2" presetSubtype="4">
                                  <p:stCondLst>
                                    <p:cond delay="0"/>
                                  </p:stCondLst>
                                  <p:childTnLst>
                                    <p:set>
                                      <p:cBhvr>
                                        <p:cTn dur="1" fill="hold" id="29">
                                          <p:stCondLst>
                                            <p:cond delay="0"/>
                                          </p:stCondLst>
                                        </p:cTn>
                                        <p:tgtEl>
                                          <p:spTgt spid="86"/>
                                        </p:tgtEl>
                                        <p:attrNameLst>
                                          <p:attrName>style.visibility</p:attrName>
                                        </p:attrNameLst>
                                      </p:cBhvr>
                                      <p:to>
                                        <p:strVal val="visible"/>
                                      </p:to>
                                    </p:set>
                                    <p:animEffect filter="wipe(down)" transition="in">
                                      <p:cBhvr>
                                        <p:cTn dur="500" id="30"/>
                                        <p:tgtEl>
                                          <p:spTgt spid="86"/>
                                        </p:tgtEl>
                                      </p:cBhvr>
                                    </p:animEffect>
                                  </p:childTnLst>
                                </p:cTn>
                              </p:par>
                            </p:childTnLst>
                          </p:cTn>
                        </p:par>
                        <p:par>
                          <p:cTn fill="hold" id="31" nodeType="afterGroup">
                            <p:stCondLst>
                              <p:cond delay="3000"/>
                            </p:stCondLst>
                            <p:childTnLst>
                              <p:par>
                                <p:cTn fill="hold" grpId="0" id="32" nodeType="afterEffect" presetClass="entr" presetID="42" presetSubtype="0">
                                  <p:stCondLst>
                                    <p:cond delay="0"/>
                                  </p:stCondLst>
                                  <p:childTnLst>
                                    <p:set>
                                      <p:cBhvr>
                                        <p:cTn dur="1" fill="hold" id="33">
                                          <p:stCondLst>
                                            <p:cond delay="0"/>
                                          </p:stCondLst>
                                        </p:cTn>
                                        <p:tgtEl>
                                          <p:spTgt spid="84"/>
                                        </p:tgtEl>
                                        <p:attrNameLst>
                                          <p:attrName>style.visibility</p:attrName>
                                        </p:attrNameLst>
                                      </p:cBhvr>
                                      <p:to>
                                        <p:strVal val="visible"/>
                                      </p:to>
                                    </p:set>
                                    <p:animEffect filter="fade" transition="in">
                                      <p:cBhvr>
                                        <p:cTn dur="1000" id="34"/>
                                        <p:tgtEl>
                                          <p:spTgt spid="84"/>
                                        </p:tgtEl>
                                      </p:cBhvr>
                                    </p:animEffect>
                                    <p:anim calcmode="lin" valueType="num">
                                      <p:cBhvr>
                                        <p:cTn dur="1000" fill="hold" id="35"/>
                                        <p:tgtEl>
                                          <p:spTgt spid="84"/>
                                        </p:tgtEl>
                                        <p:attrNameLst>
                                          <p:attrName>ppt_x</p:attrName>
                                        </p:attrNameLst>
                                      </p:cBhvr>
                                      <p:tavLst>
                                        <p:tav tm="0">
                                          <p:val>
                                            <p:strVal val="#ppt_x"/>
                                          </p:val>
                                        </p:tav>
                                        <p:tav tm="100000">
                                          <p:val>
                                            <p:strVal val="#ppt_x"/>
                                          </p:val>
                                        </p:tav>
                                      </p:tavLst>
                                    </p:anim>
                                    <p:anim calcmode="lin" valueType="num">
                                      <p:cBhvr>
                                        <p:cTn dur="1000" fill="hold" id="36"/>
                                        <p:tgtEl>
                                          <p:spTgt spid="8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22" presetSubtype="4">
                                  <p:stCondLst>
                                    <p:cond delay="0"/>
                                  </p:stCondLst>
                                  <p:childTnLst>
                                    <p:set>
                                      <p:cBhvr>
                                        <p:cTn dur="1" fill="hold" id="39">
                                          <p:stCondLst>
                                            <p:cond delay="0"/>
                                          </p:stCondLst>
                                        </p:cTn>
                                        <p:tgtEl>
                                          <p:spTgt spid="88"/>
                                        </p:tgtEl>
                                        <p:attrNameLst>
                                          <p:attrName>style.visibility</p:attrName>
                                        </p:attrNameLst>
                                      </p:cBhvr>
                                      <p:to>
                                        <p:strVal val="visible"/>
                                      </p:to>
                                    </p:set>
                                    <p:animEffect filter="wipe(down)" transition="in">
                                      <p:cBhvr>
                                        <p:cTn dur="500" id="40"/>
                                        <p:tgtEl>
                                          <p:spTgt spid="88"/>
                                        </p:tgtEl>
                                      </p:cBhvr>
                                    </p:animEffect>
                                  </p:childTnLst>
                                </p:cTn>
                              </p:par>
                            </p:childTnLst>
                          </p:cTn>
                        </p:par>
                        <p:par>
                          <p:cTn fill="hold" id="41" nodeType="afterGroup">
                            <p:stCondLst>
                              <p:cond delay="4500"/>
                            </p:stCondLst>
                            <p:childTnLst>
                              <p:par>
                                <p:cTn fill="hold" grpId="0" id="42" nodeType="afterEffect" presetClass="entr" presetID="10" presetSubtype="0">
                                  <p:stCondLst>
                                    <p:cond delay="0"/>
                                  </p:stCondLst>
                                  <p:iterate type="lt">
                                    <p:tmPct val="10000"/>
                                  </p:iterate>
                                  <p:childTnLst>
                                    <p:set>
                                      <p:cBhvr>
                                        <p:cTn dur="1" fill="hold" id="43">
                                          <p:stCondLst>
                                            <p:cond delay="0"/>
                                          </p:stCondLst>
                                        </p:cTn>
                                        <p:tgtEl>
                                          <p:spTgt spid="89"/>
                                        </p:tgtEl>
                                        <p:attrNameLst>
                                          <p:attrName>style.visibility</p:attrName>
                                        </p:attrNameLst>
                                      </p:cBhvr>
                                      <p:to>
                                        <p:strVal val="visible"/>
                                      </p:to>
                                    </p:set>
                                    <p:animEffect filter="fade" transition="in">
                                      <p:cBhvr>
                                        <p:cTn dur="500" id="44"/>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P grpId="0" spid="88"/>
      <p:bldP grpId="0" spid="89"/>
      <p:bldP grpId="0" spid="91"/>
    </p:bldLst>
  </p:timing>
</p:sld>
</file>

<file path=ppt/tags/tag1.xml><?xml version="1.0" encoding="utf-8"?>
<p:tagLst xmlns:p="http://schemas.openxmlformats.org/presentationml/2006/main">
  <p:tag name="MH" val="20160801195634"/>
  <p:tag name="MH_LIBRARY" val="GRAPHIC"/>
  <p:tag name="MH_ORDER" val="1"/>
  <p:tag name="MH_TYPE" val="SubTitle"/>
</p:tagLst>
</file>

<file path=ppt/tags/tag10.xml><?xml version="1.0" encoding="utf-8"?>
<p:tagLst xmlns:p="http://schemas.openxmlformats.org/presentationml/2006/main">
  <p:tag name="MH" val="20160801195634"/>
  <p:tag name="MH_LIBRARY" val="GRAPHIC"/>
  <p:tag name="MH_ORDER" val="1"/>
  <p:tag name="MH_TYPE" val="SubTitle"/>
</p:tagLst>
</file>

<file path=ppt/tags/tag11.xml><?xml version="1.0" encoding="utf-8"?>
<p:tagLst xmlns:p="http://schemas.openxmlformats.org/presentationml/2006/main">
  <p:tag name="MH" val="20160801195634"/>
  <p:tag name="MH_LIBRARY" val="GRAPHIC"/>
  <p:tag name="MH_ORDER" val="1"/>
  <p:tag name="MH_TYPE" val="SubTitle"/>
</p:tagLst>
</file>

<file path=ppt/tags/tag12.xml><?xml version="1.0" encoding="utf-8"?>
<p:tagLst xmlns:p="http://schemas.openxmlformats.org/presentationml/2006/main">
  <p:tag name="MH" val="20160801195634"/>
  <p:tag name="MH_LIBRARY" val="GRAPHIC"/>
  <p:tag name="MH_ORDER" val="1"/>
  <p:tag name="MH_TYPE" val="SubTitle"/>
</p:tagLst>
</file>

<file path=ppt/tags/tag13.xml><?xml version="1.0" encoding="utf-8"?>
<p:tagLst xmlns:p="http://schemas.openxmlformats.org/presentationml/2006/main">
  <p:tag name="MH" val="20160801195634"/>
  <p:tag name="MH_LIBRARY" val="GRAPHIC"/>
  <p:tag name="MH_ORDER" val="1"/>
  <p:tag name="MH_TYPE" val="SubTitle"/>
</p:tagLst>
</file>

<file path=ppt/tags/tag14.xml><?xml version="1.0" encoding="utf-8"?>
<p:tagLst xmlns:p="http://schemas.openxmlformats.org/presentationml/2006/main">
  <p:tag name="MH" val="20160801195634"/>
  <p:tag name="MH_LIBRARY" val="GRAPHIC"/>
  <p:tag name="MH_ORDER" val="1"/>
  <p:tag name="MH_TYPE" val="SubTitle"/>
</p:tagLst>
</file>

<file path=ppt/tags/tag15.xml><?xml version="1.0" encoding="utf-8"?>
<p:tagLst xmlns:p="http://schemas.openxmlformats.org/presentationml/2006/main">
  <p:tag name="MH" val="20160801195634"/>
  <p:tag name="MH_LIBRARY" val="GRAPHIC"/>
  <p:tag name="MH_ORDER" val="1"/>
  <p:tag name="MH_TYPE" val="SubTitle"/>
</p:tagLst>
</file>

<file path=ppt/tags/tag1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项目申报"/>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4167293-66FC-42C1-B370-34AFFFBEB1DE"/>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MH" val="20160801195634"/>
  <p:tag name="MH_LIBRARY" val="GRAPHIC"/>
  <p:tag name="MH_ORDER" val="1"/>
  <p:tag name="MH_TYPE" val="SubTitle"/>
</p:tagLst>
</file>

<file path=ppt/tags/tag3.xml><?xml version="1.0" encoding="utf-8"?>
<p:tagLst xmlns:p="http://schemas.openxmlformats.org/presentationml/2006/main">
  <p:tag name="MH" val="20160801195634"/>
  <p:tag name="MH_LIBRARY" val="GRAPHIC"/>
  <p:tag name="MH_ORDER" val="1"/>
  <p:tag name="MH_TYPE" val="SubTitle"/>
</p:tagLst>
</file>

<file path=ppt/tags/tag4.xml><?xml version="1.0" encoding="utf-8"?>
<p:tagLst xmlns:p="http://schemas.openxmlformats.org/presentationml/2006/main">
  <p:tag name="MH" val="20160801195634"/>
  <p:tag name="MH_LIBRARY" val="GRAPHIC"/>
  <p:tag name="MH_ORDER" val="1"/>
  <p:tag name="MH_TYPE" val="SubTitle"/>
</p:tagLst>
</file>

<file path=ppt/tags/tag5.xml><?xml version="1.0" encoding="utf-8"?>
<p:tagLst xmlns:p="http://schemas.openxmlformats.org/presentationml/2006/main">
  <p:tag name="MH" val="20160801195634"/>
  <p:tag name="MH_LIBRARY" val="GRAPHIC"/>
  <p:tag name="MH_ORDER" val="1"/>
  <p:tag name="MH_TYPE" val="SubTitle"/>
</p:tagLst>
</file>

<file path=ppt/tags/tag6.xml><?xml version="1.0" encoding="utf-8"?>
<p:tagLst xmlns:p="http://schemas.openxmlformats.org/presentationml/2006/main">
  <p:tag name="MH" val="20160801195634"/>
  <p:tag name="MH_LIBRARY" val="GRAPHIC"/>
  <p:tag name="MH_ORDER" val="1"/>
  <p:tag name="MH_TYPE" val="SubTitle"/>
</p:tagLst>
</file>

<file path=ppt/tags/tag7.xml><?xml version="1.0" encoding="utf-8"?>
<p:tagLst xmlns:p="http://schemas.openxmlformats.org/presentationml/2006/main">
  <p:tag name="MH" val="20160801195634"/>
  <p:tag name="MH_LIBRARY" val="GRAPHIC"/>
  <p:tag name="MH_ORDER" val="1"/>
  <p:tag name="MH_TYPE" val="SubTitle"/>
</p:tagLst>
</file>

<file path=ppt/tags/tag8.xml><?xml version="1.0" encoding="utf-8"?>
<p:tagLst xmlns:p="http://schemas.openxmlformats.org/presentationml/2006/main">
  <p:tag name="MH" val="20160801195634"/>
  <p:tag name="MH_LIBRARY" val="GRAPHIC"/>
  <p:tag name="MH_ORDER" val="1"/>
  <p:tag name="MH_TYPE" val="SubTitle"/>
</p:tagLst>
</file>

<file path=ppt/tags/tag9.xml><?xml version="1.0" encoding="utf-8"?>
<p:tagLst xmlns:p="http://schemas.openxmlformats.org/presentationml/2006/main">
  <p:tag name="MH" val="20160801195634"/>
  <p:tag name="MH_LIBRARY" val="GRAPHIC"/>
  <p:tag name="MH_ORDER" val="1"/>
  <p:tag name="MH_TYPE" val="SubTitle"/>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316</Paragraphs>
  <Slides>39</Slides>
  <Notes>32</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39</vt:i4>
      </vt:variant>
    </vt:vector>
  </HeadingPairs>
  <TitlesOfParts>
    <vt:vector baseType="lpstr" size="61">
      <vt:lpstr>Arial</vt:lpstr>
      <vt:lpstr>Calibri Light</vt:lpstr>
      <vt:lpstr>Calibri</vt:lpstr>
      <vt:lpstr>思源黑体</vt:lpstr>
      <vt:lpstr>等线 Light</vt:lpstr>
      <vt:lpstr>等线</vt:lpstr>
      <vt:lpstr>方正黑体简体</vt:lpstr>
      <vt:lpstr>Helvetica</vt:lpstr>
      <vt:lpstr>Impact</vt:lpstr>
      <vt:lpstr>思源宋体 CN</vt:lpstr>
      <vt:lpstr>Wingdings</vt:lpstr>
      <vt:lpstr>Verdana</vt:lpstr>
      <vt:lpstr>宋体</vt:lpstr>
      <vt:lpstr>Stone Sans</vt:lpstr>
      <vt:lpstr>Open Sans Light</vt:lpstr>
      <vt:lpstr>Open Sans</vt:lpstr>
      <vt:lpstr>SimHei</vt:lpstr>
      <vt:lpstr>微软雅黑</vt:lpstr>
      <vt:lpstr>Lato</vt:lpstr>
      <vt:lpstr>Times New Roman</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2020-06-11T09:12:31Z</dcterms:created>
  <dcterms:modified xsi:type="dcterms:W3CDTF">2021-08-20T11:16:04Z</dcterms:modified>
  <cp:revision>1</cp:revision>
</cp:coreProperties>
</file>