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xml" PartName="/customXml/item1.xml"/>
  <Override ContentType="application/vnd.openxmlformats-officedocument.customXmlProperties+xml" PartName="/customXml/itemProps1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77" r:id="rId5"/>
    <p:sldId id="287" r:id="rId6"/>
    <p:sldId id="299" r:id="rId7"/>
    <p:sldId id="285" r:id="rId8"/>
    <p:sldId id="286" r:id="rId9"/>
    <p:sldId id="292" r:id="rId10"/>
    <p:sldId id="289" r:id="rId11"/>
    <p:sldId id="296" r:id="rId12"/>
    <p:sldId id="301" r:id="rId13"/>
    <p:sldId id="302" r:id="rId14"/>
    <p:sldId id="303" r:id="rId15"/>
    <p:sldId id="306" r:id="rId16"/>
    <p:sldId id="305" r:id="rId17"/>
    <p:sldId id="309" r:id="rId18"/>
    <p:sldId id="308" r:id="rId19"/>
    <p:sldId id="307" r:id="rId20"/>
    <p:sldId id="310" r:id="rId21"/>
    <p:sldId id="283" r:id="rId22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9DCAF9ED-07DC-4A11-8D7F-57B35C25682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1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tags/tag1.xml" Type="http://schemas.openxmlformats.org/officeDocument/2006/relationships/tags"/><Relationship Id="rId24" Target="presProps.xml" Type="http://schemas.openxmlformats.org/officeDocument/2006/relationships/presProps"/><Relationship Id="rId25" Target="viewProps.xml" Type="http://schemas.openxmlformats.org/officeDocument/2006/relationships/viewProps"/><Relationship Id="rId26" Target="theme/theme1.xml" Type="http://schemas.openxmlformats.org/officeDocument/2006/relationships/theme"/><Relationship Id="rId27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65DD71D7-55AC-46BD-81B3-09AB2F9EFBD8}" type="datetimeFigureOut">
              <a:rPr lang="en-US" altLang="zh-CN" smtClean="0">
                <a:ea typeface="Microsoft YaHei UI" panose="020b0503020204020204" pitchFamily="34" charset="-122"/>
              </a:rPr>
              <a:t>5/27/2018</a:t>
            </a:fld>
            <a:endParaRPr lang="zh-CN"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>
              <a:ea typeface="Microsoft YaHei UI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2840BD58-3BFF-4EAF-BB8B-AC67FE801E47}" type="slidenum">
              <a:rPr lang="zh-CN" smtClean="0">
                <a:ea typeface="Microsoft YaHei UI" panose="020b0503020204020204" pitchFamily="34" charset="-122"/>
              </a:rPr>
              <a:t>‹#›</a:t>
            </a:fld>
            <a:endParaRPr lang="zh-CN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>
                <a:ea typeface="Microsoft YaHei UI" panose="020b0503020204020204" pitchFamily="34" charset="-122"/>
              </a:defRPr>
            </a:lvl1pPr>
          </a:lstStyle>
          <a:p>
            <a:fld id="{1F89424F-BB59-4F4E-9822-4CA3E770FFD2}" type="datetimeFigureOut">
              <a:rPr lang="en-US" altLang="zh-CN" smtClean="0"/>
              <a:t>5/27/2018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>
                <a:ea typeface="Microsoft YaHei UI" panose="020b0503020204020204" pitchFamily="34" charset="-122"/>
              </a:defRPr>
            </a:lvl1pPr>
          </a:lstStyle>
          <a:p>
            <a:fld id="{68322CDD-9D6C-4F63-9EC2-648226624108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lIns="36000" tIns="18000" rIns="36000" bIns="18000" anchor="ctr">
            <a:normAutofit/>
          </a:bodyPr>
          <a:lstStyle>
            <a:lvl1pPr algn="ctr" latinLnBrk="0">
              <a:lnSpc>
                <a:spcPct val="100000"/>
              </a:lnSpc>
              <a:defRPr lang="zh-CN" sz="65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 latinLnBrk="0">
              <a:spcBef>
                <a:spcPct val="0"/>
              </a:spcBef>
              <a:buNone/>
              <a:defRPr lang="zh-CN"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8" name="矩形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ea typeface="Microsoft YaHei UI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val="798862757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val="247715422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val="252463502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val="3112444112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  <p:extLst mod="1">
    <p:ext uri="{DCECCB84-F9BA-43D5-87BE-67443E8EF086}">
      <p15:sldGuideLst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 latinLnBrk="0">
              <a:lnSpc>
                <a:spcPct val="100000"/>
              </a:lnSpc>
              <a:defRPr lang="zh-CN"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 latinLnBrk="0">
              <a:spcBef>
                <a:spcPct val="0"/>
              </a:spcBef>
              <a:buNone/>
              <a:defRPr lang="zh-CN" sz="2200" b="1" cap="all" baseline="0"/>
            </a:lvl1pPr>
            <a:lvl2pPr marL="457200" indent="0" latinLnBrk="0">
              <a:buNone/>
              <a:defRPr lang="zh-CN" sz="2000"/>
            </a:lvl2pPr>
            <a:lvl3pPr marL="914400" indent="0" latinLnBrk="0">
              <a:buNone/>
              <a:defRPr lang="zh-CN" sz="1800"/>
            </a:lvl3pPr>
            <a:lvl4pPr marL="1371600" indent="0" latinLnBrk="0">
              <a:buNone/>
              <a:defRPr lang="zh-CN" sz="1600"/>
            </a:lvl4pPr>
            <a:lvl5pPr marL="1828800" indent="0" latinLnBrk="0">
              <a:buNone/>
              <a:defRPr lang="zh-CN" sz="1600"/>
            </a:lvl5pPr>
            <a:lvl6pPr marL="2286000" indent="0" latinLnBrk="0">
              <a:buNone/>
              <a:defRPr lang="zh-CN" sz="1600"/>
            </a:lvl6pPr>
            <a:lvl7pPr marL="2743200" indent="0" latinLnBrk="0">
              <a:buNone/>
              <a:defRPr lang="zh-CN" sz="1600"/>
            </a:lvl7pPr>
            <a:lvl8pPr marL="3200400" indent="0" latinLnBrk="0">
              <a:buNone/>
              <a:defRPr lang="zh-CN" sz="1600"/>
            </a:lvl8pPr>
            <a:lvl9pPr marL="3657600" indent="0" latinLnBrk="0">
              <a:buNone/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ea typeface="Microsoft YaHei UI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val="3506778040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val="4044567947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zh-CN" sz="2000" b="1" cap="all" baseline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zh-CN" sz="2000" b="1" cap="all" baseline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val="3397906568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val="3238976713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val="2146817227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ea typeface="Microsoft YaHei UI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 latinLnBrk="0">
              <a:defRPr lang="zh-CN"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2000"/>
            </a:lvl6pPr>
            <a:lvl7pPr latinLnBrk="0">
              <a:defRPr lang="zh-CN" sz="2000"/>
            </a:lvl7pPr>
            <a:lvl8pPr latinLnBrk="0">
              <a:defRPr lang="zh-CN" sz="2000"/>
            </a:lvl8pPr>
            <a:lvl9pPr latinLnBrk="0">
              <a:defRPr lang="zh-CN"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800"/>
              </a:spcBef>
              <a:buNone/>
              <a:defRPr lang="zh-CN" sz="18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val="1667374130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ea typeface="Microsoft YaHei UI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 latinLnBrk="0">
              <a:defRPr lang="zh-CN"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800"/>
              </a:spcBef>
              <a:buNone/>
              <a:defRPr lang="zh-CN" sz="18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val="2977249753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3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ea typeface="Microsoft YaHei UI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00">
                <a:solidFill>
                  <a:schemeClr val="tx1"/>
                </a:solidFill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000">
                <a:solidFill>
                  <a:schemeClr val="tx1"/>
                </a:solidFill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00">
                <a:solidFill>
                  <a:schemeClr val="tx1"/>
                </a:solidFill>
                <a:ea typeface="Microsoft YaHei UI" panose="020b0503020204020204" pitchFamily="34" charset="-122"/>
              </a:defRPr>
            </a:lvl1pPr>
          </a:lstStyle>
          <a:p>
            <a:fld id="{E31375A4-56A4-47D6-9801-1991572033F7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8" name="矩形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Microsoft YaHei UI" panose="020b0503020204020204" pitchFamily="34" charset="-122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lang="zh-CN" sz="18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zh-CN" sz="16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zh-CN" sz="14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zh-CN" sz="1400" kern="1200">
          <a:solidFill>
            <a:schemeClr val="tx1"/>
          </a:solidFill>
          <a:latin typeface="+mn-lt"/>
          <a:ea typeface="Microsoft YaHei UI" panose="020b0503020204020204" pitchFamily="34" charset="-122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Relationship Id="rId4" Target="../media/image29.png" Type="http://schemas.openxmlformats.org/officeDocument/2006/relationships/image"/><Relationship Id="rId5" Target="../media/image30.png" Type="http://schemas.openxmlformats.org/officeDocument/2006/relationships/image"/><Relationship Id="rId6" Target="../media/image31.png" Type="http://schemas.openxmlformats.org/officeDocument/2006/relationships/image"/><Relationship Id="rId7" Target="../media/image3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3.png" Type="http://schemas.openxmlformats.org/officeDocument/2006/relationships/image"/><Relationship Id="rId3" Target="../media/image34.pn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Relationship Id="rId6" Target="../media/image37.png" Type="http://schemas.openxmlformats.org/officeDocument/2006/relationships/image"/><Relationship Id="rId7" Target="../media/image3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0.png" Type="http://schemas.openxmlformats.org/officeDocument/2006/relationships/image"/><Relationship Id="rId3" Target="../media/image4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2.png" Type="http://schemas.openxmlformats.org/officeDocument/2006/relationships/image"/><Relationship Id="rId3" Target="../media/image4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4.png" Type="http://schemas.openxmlformats.org/officeDocument/2006/relationships/image"/><Relationship Id="rId3" Target="../media/image4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7.png" Type="http://schemas.openxmlformats.org/officeDocument/2006/relationships/image"/><Relationship Id="rId3" Target="../media/image4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49.png" Type="http://schemas.openxmlformats.org/officeDocument/2006/relationships/image"/><Relationship Id="rId3" Target="../media/image5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4.png" Type="http://schemas.openxmlformats.org/officeDocument/2006/relationships/image"/><Relationship Id="rId3" Target="../media/image15.jpeg" Type="http://schemas.openxmlformats.org/officeDocument/2006/relationships/image"/><Relationship Id="rId4" Target="../media/image16.pn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Relationship Id="rId7" Target="../media/image19.jpeg" Type="http://schemas.openxmlformats.org/officeDocument/2006/relationships/image"/><Relationship Id="rId8" Target="../media/image2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altLang="en-US" lang="zh-CN" smtClean="0">
                <a:solidFill>
                  <a:srgbClr val="514A40"/>
                </a:solidFill>
              </a:rPr>
              <a:t>毛泽东思想</a:t>
            </a:r>
          </a:p>
        </p:txBody>
      </p:sp>
      <p:sp>
        <p:nvSpPr>
          <p:cNvPr id="3" name="副标题 2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r>
              <a:rPr altLang="zh-CN" lang="en-US" smtClean="0"/>
              <a:t>12建筑学第二小组18~34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6000" y="483087"/>
            <a:ext cx="4513197" cy="5346141"/>
          </a:xfrm>
          <a:prstGeom prst="rect">
            <a:avLst/>
          </a:prstGeom>
        </p:spPr>
      </p:pic>
    </p:spTree>
    <p:extLst>
      <p:ext uri="{BB962C8B-B14F-4D97-AF65-F5344CB8AC3E}">
        <p14:creationId val="35322635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04943" y="1603652"/>
            <a:ext cx="1082915" cy="9586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48269" y="1634598"/>
            <a:ext cx="1681205" cy="927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72238" y="1514385"/>
            <a:ext cx="2838173" cy="104786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26479" y="590855"/>
            <a:ext cx="1605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mtClean="0" sz="2800">
                <a:solidFill>
                  <a:srgbClr val="FF3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日常变化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24777" y="3570946"/>
            <a:ext cx="1665044" cy="16822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69052" y="3573406"/>
            <a:ext cx="1670481" cy="16884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05938" y="3802612"/>
            <a:ext cx="2240833" cy="1459262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3747736" y="1944710"/>
            <a:ext cx="558601" cy="386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右箭头 12"/>
          <p:cNvSpPr/>
          <p:nvPr/>
        </p:nvSpPr>
        <p:spPr>
          <a:xfrm>
            <a:off x="6811334" y="1889769"/>
            <a:ext cx="558601" cy="386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右箭头 13"/>
          <p:cNvSpPr/>
          <p:nvPr/>
        </p:nvSpPr>
        <p:spPr>
          <a:xfrm>
            <a:off x="3747735" y="4523613"/>
            <a:ext cx="558601" cy="386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右箭头 14"/>
          <p:cNvSpPr/>
          <p:nvPr/>
        </p:nvSpPr>
        <p:spPr>
          <a:xfrm>
            <a:off x="6809703" y="4523613"/>
            <a:ext cx="558601" cy="386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5281825" y="625905"/>
            <a:ext cx="1097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latin charset="-128" pitchFamily="34" typeface="Adobe 繁黑體 Std B"/>
                <a:ea charset="-128" pitchFamily="34" typeface="Adobe 繁黑體 Std B"/>
              </a:rPr>
              <a:t>出行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85758" y="2743434"/>
            <a:ext cx="1097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latin charset="-128" pitchFamily="34" typeface="Adobe 繁黑體 Std B"/>
                <a:ea charset="-128" pitchFamily="34" typeface="Adobe 繁黑體 Std B"/>
              </a:rPr>
              <a:t>电视</a:t>
            </a:r>
          </a:p>
        </p:txBody>
      </p:sp>
    </p:spTree>
    <p:extLst>
      <p:ext uri="{BB962C8B-B14F-4D97-AF65-F5344CB8AC3E}">
        <p14:creationId val="338808426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4"/>
      <p:bldP grpId="0" spid="1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/>
        </p:nvSpPr>
        <p:spPr>
          <a:xfrm>
            <a:off x="826479" y="590855"/>
            <a:ext cx="1605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mtClean="0" sz="2800">
                <a:solidFill>
                  <a:srgbClr val="FF3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日常变化</a:t>
            </a:r>
          </a:p>
        </p:txBody>
      </p:sp>
      <p:sp>
        <p:nvSpPr>
          <p:cNvPr id="12" name="右箭头 11"/>
          <p:cNvSpPr/>
          <p:nvPr/>
        </p:nvSpPr>
        <p:spPr>
          <a:xfrm>
            <a:off x="3747736" y="1944710"/>
            <a:ext cx="558601" cy="386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右箭头 12"/>
          <p:cNvSpPr/>
          <p:nvPr/>
        </p:nvSpPr>
        <p:spPr>
          <a:xfrm>
            <a:off x="6811334" y="1889769"/>
            <a:ext cx="558601" cy="386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右箭头 13"/>
          <p:cNvSpPr/>
          <p:nvPr/>
        </p:nvSpPr>
        <p:spPr>
          <a:xfrm>
            <a:off x="3747735" y="4523613"/>
            <a:ext cx="558601" cy="386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右箭头 14"/>
          <p:cNvSpPr/>
          <p:nvPr/>
        </p:nvSpPr>
        <p:spPr>
          <a:xfrm>
            <a:off x="6809703" y="4523613"/>
            <a:ext cx="558601" cy="386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11448" y="1305893"/>
            <a:ext cx="801453" cy="230530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07887" y="1537713"/>
            <a:ext cx="741469" cy="21327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36636" y="1718018"/>
            <a:ext cx="907134" cy="26092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74289" y="4264436"/>
            <a:ext cx="544936" cy="14418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35005" y="4113709"/>
            <a:ext cx="1343913" cy="159253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34115" y="4340626"/>
            <a:ext cx="689011" cy="136562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281825" y="625905"/>
            <a:ext cx="1097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600">
                <a:latin charset="-128" pitchFamily="34" typeface="Adobe 繁黑體 Std B"/>
                <a:ea charset="-128" pitchFamily="34" typeface="Adobe 繁黑體 Std B"/>
              </a:rPr>
              <a:t>衣着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308060" y="3288031"/>
            <a:ext cx="1097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latin charset="-128" pitchFamily="34" typeface="Adobe 繁黑體 Std B"/>
                <a:ea charset="-128" pitchFamily="34" typeface="Adobe 繁黑體 Std B"/>
              </a:rPr>
              <a:t>手机</a:t>
            </a:r>
          </a:p>
        </p:txBody>
      </p:sp>
    </p:spTree>
    <p:extLst>
      <p:ext uri="{BB962C8B-B14F-4D97-AF65-F5344CB8AC3E}">
        <p14:creationId val="316354831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23"/>
      <p:bldP grpId="0" spid="2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54352" y="384302"/>
            <a:ext cx="5964645" cy="550525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190183" y="2022906"/>
            <a:ext cx="2034865" cy="2098333"/>
          </a:xfrm>
          <a:prstGeom prst="ellipse">
            <a:avLst/>
          </a:prstGeom>
          <a:solidFill>
            <a:srgbClr val="E1DBC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826479" y="590855"/>
            <a:ext cx="1605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z="2800">
                <a:solidFill>
                  <a:srgbClr val="FF3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有利有弊</a:t>
            </a:r>
          </a:p>
        </p:txBody>
      </p:sp>
    </p:spTree>
    <p:extLst>
      <p:ext uri="{BB962C8B-B14F-4D97-AF65-F5344CB8AC3E}">
        <p14:creationId val="186878814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06683" y="2440815"/>
            <a:ext cx="10058400" cy="35337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62162" y="526679"/>
            <a:ext cx="5382399" cy="110893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71834" y="1216075"/>
            <a:ext cx="4094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mtClean="0" sz="2800">
                <a:solidFill>
                  <a:srgbClr val="FF3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环境破坏，引发更多疾病</a:t>
            </a:r>
          </a:p>
        </p:txBody>
      </p:sp>
    </p:spTree>
    <p:extLst>
      <p:ext uri="{BB962C8B-B14F-4D97-AF65-F5344CB8AC3E}">
        <p14:creationId val="385853827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21397" y="2660746"/>
            <a:ext cx="3149206" cy="153650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330920" y="1548010"/>
            <a:ext cx="3530159" cy="5166115"/>
            <a:chOff x="4330920" y="1548010"/>
            <a:chExt cx="3530159" cy="516611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330920" y="1548010"/>
              <a:ext cx="3530159" cy="3530159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4613356" y="6190905"/>
              <a:ext cx="30276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800"/>
                <a:t>食品安全问题频发</a:t>
              </a:r>
            </a:p>
          </p:txBody>
        </p:sp>
      </p:grpSp>
    </p:spTree>
    <p:extLst>
      <p:ext uri="{BB962C8B-B14F-4D97-AF65-F5344CB8AC3E}">
        <p14:creationId val="136379420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674254"/>
            <a:ext cx="12192000" cy="342578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224016" cy="36060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64466" y="811163"/>
            <a:ext cx="1021080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6600">
                <a:solidFill>
                  <a:srgbClr val="CD1F06"/>
                </a:solidFill>
              </a:rPr>
              <a:t>富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-32016" y="1803042"/>
            <a:ext cx="12224016" cy="3606085"/>
            <a:chOff x="-32016" y="1803042"/>
            <a:chExt cx="12224016" cy="360608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32016" y="1803042"/>
              <a:ext cx="12224016" cy="360608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596482" y="3722201"/>
              <a:ext cx="1021080" cy="1097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6600"/>
                <a:t>贫</a:t>
              </a:r>
            </a:p>
          </p:txBody>
        </p:sp>
      </p:grpSp>
    </p:spTree>
    <p:extLst>
      <p:ext uri="{BB962C8B-B14F-4D97-AF65-F5344CB8AC3E}">
        <p14:creationId val="299480605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dur="2000" fill="hold" id="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65623" y="482935"/>
            <a:ext cx="5598839" cy="544690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71834" y="1216075"/>
            <a:ext cx="4450080" cy="1158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z="2800">
                <a:solidFill>
                  <a:srgbClr val="FF3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外国资产与权力寻租结合，</a:t>
            </a:r>
          </a:p>
          <a:p>
            <a:pPr>
              <a:spcBef>
                <a:spcPct val="50000"/>
              </a:spcBef>
            </a:pPr>
            <a:r>
              <a:rPr altLang="en-US" lang="zh-CN" sz="2800">
                <a:solidFill>
                  <a:srgbClr val="FF3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掠夺式开发自然资源</a:t>
            </a:r>
          </a:p>
        </p:txBody>
      </p:sp>
    </p:spTree>
    <p:extLst>
      <p:ext uri="{BB962C8B-B14F-4D97-AF65-F5344CB8AC3E}">
        <p14:creationId val="80978760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09339" y="604638"/>
            <a:ext cx="2099798" cy="48815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08382" y="-16498"/>
            <a:ext cx="1589239" cy="687449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365324" y="3353417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400"/>
              <a:t>不可忽视</a:t>
            </a:r>
          </a:p>
        </p:txBody>
      </p:sp>
      <p:sp>
        <p:nvSpPr>
          <p:cNvPr id="10" name="右箭头 9"/>
          <p:cNvSpPr/>
          <p:nvPr/>
        </p:nvSpPr>
        <p:spPr>
          <a:xfrm>
            <a:off x="8613360" y="3420750"/>
            <a:ext cx="540913" cy="327001"/>
          </a:xfrm>
          <a:prstGeom prst="rightArrow">
            <a:avLst/>
          </a:prstGeom>
          <a:solidFill>
            <a:srgbClr val="1E2013"/>
          </a:solidFill>
          <a:ln>
            <a:solidFill>
              <a:srgbClr val="1E2013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71066346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77637" y="412124"/>
            <a:ext cx="4121180" cy="60852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153995" y="2307064"/>
            <a:ext cx="7911111" cy="488888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100147" y="1461890"/>
            <a:ext cx="2202287" cy="1275008"/>
            <a:chOff x="3721994" y="1687133"/>
            <a:chExt cx="2202287" cy="1275008"/>
          </a:xfrm>
        </p:grpSpPr>
        <p:sp>
          <p:nvSpPr>
            <p:cNvPr id="14" name="云形标注 13"/>
            <p:cNvSpPr/>
            <p:nvPr/>
          </p:nvSpPr>
          <p:spPr>
            <a:xfrm>
              <a:off x="3721994" y="1687133"/>
              <a:ext cx="2202287" cy="1275008"/>
            </a:xfrm>
            <a:prstGeom prst="cloudCallout">
              <a:avLst/>
            </a:prstGeom>
            <a:noFill/>
            <a:ln w="28575">
              <a:solidFill>
                <a:schemeClr val="tx2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文本框 14"/>
            <p:cNvSpPr txBox="1"/>
            <p:nvPr/>
          </p:nvSpPr>
          <p:spPr>
            <a:xfrm rot="21015600">
              <a:off x="4114975" y="2011471"/>
              <a:ext cx="1402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400">
                  <a:solidFill>
                    <a:schemeClr val="tx2">
                      <a:lumMod val="95000"/>
                      <a:lumOff val="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谢谢观看</a:t>
              </a:r>
            </a:p>
          </p:txBody>
        </p:sp>
      </p:grpSp>
    </p:spTree>
    <p:extLst>
      <p:ext uri="{BB962C8B-B14F-4D97-AF65-F5344CB8AC3E}">
        <p14:creationId val="292423964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9" name="直接箭头连接符 38"/>
          <p:cNvCxnSpPr/>
          <p:nvPr/>
        </p:nvCxnSpPr>
        <p:spPr>
          <a:xfrm flipV="1">
            <a:off x="1036166" y="2643968"/>
            <a:ext cx="1698753" cy="1404156"/>
          </a:xfrm>
          <a:prstGeom prst="straightConnector1">
            <a:avLst/>
          </a:prstGeom>
          <a:ln w="28575">
            <a:solidFill>
              <a:srgbClr val="DB29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-145401" y="3114475"/>
            <a:ext cx="3093686" cy="3021881"/>
            <a:chOff x="686226" y="3093419"/>
            <a:chExt cx="3093686" cy="3021881"/>
          </a:xfrm>
        </p:grpSpPr>
        <p:sp>
          <p:nvSpPr>
            <p:cNvPr id="58" name="Arc 327"/>
            <p:cNvSpPr/>
            <p:nvPr/>
          </p:nvSpPr>
          <p:spPr bwMode="auto">
            <a:xfrm>
              <a:off x="911888" y="3666081"/>
              <a:ext cx="2121126" cy="2121125"/>
            </a:xfrm>
            <a:custGeom>
              <a:gdLst>
                <a:gd fmla="*/ 0 w 21600" name="T0"/>
                <a:gd fmla="*/ 0 h 21684" name="T1"/>
                <a:gd fmla="*/ 216 w 21600" name="T2"/>
                <a:gd fmla="*/ 215 h 21684" name="T3"/>
                <a:gd fmla="*/ 0 w 21600" name="T4"/>
                <a:gd fmla="*/ 214 h 21684" name="T5"/>
                <a:gd fmla="*/ 0 60000 65536" name="T6"/>
                <a:gd fmla="*/ 0 60000 65536" name="T7"/>
                <a:gd fmla="*/ 0 60000 65536" name="T8"/>
                <a:gd fmla="*/ 0 w 21600" name="T9"/>
                <a:gd fmla="*/ 0 h 21684" name="T10"/>
                <a:gd fmla="*/ 21600 w 21600" name="T11"/>
                <a:gd fmla="*/ 21684 h 21684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21684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27"/>
                    <a:pt x="21599" y="21655"/>
                    <a:pt x="21599" y="21683"/>
                  </a:cubicBezTo>
                </a:path>
                <a:path extrusionOk="0" h="21684" stroke="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27"/>
                    <a:pt x="21599" y="21655"/>
                    <a:pt x="21599" y="21683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B2914"/>
            </a:solidFill>
            <a:ln w="38100">
              <a:solidFill>
                <a:schemeClr val="bg1">
                  <a:lumMod val="95000"/>
                </a:schemeClr>
              </a:solidFill>
              <a:round/>
            </a:ln>
            <a:effectLst/>
          </p:spPr>
          <p:txBody>
            <a:bodyPr/>
            <a:lstStyle/>
            <a:p>
              <a:r>
                <a:rPr altLang="ko-KR" lang="en-US" sz="2800"/>
                <a:t>1</a:t>
              </a:r>
            </a:p>
          </p:txBody>
        </p:sp>
        <p:sp>
          <p:nvSpPr>
            <p:cNvPr id="59" name="Arc 328"/>
            <p:cNvSpPr/>
            <p:nvPr/>
          </p:nvSpPr>
          <p:spPr bwMode="auto">
            <a:xfrm>
              <a:off x="911887" y="4354676"/>
              <a:ext cx="1427865" cy="1427865"/>
            </a:xfrm>
            <a:custGeom>
              <a:gdLst>
                <a:gd fmla="*/ 0 w 21600" name="T0"/>
                <a:gd fmla="*/ 0 h 21684" name="T1"/>
                <a:gd fmla="*/ 96 w 21600" name="T2"/>
                <a:gd fmla="*/ 96 h 21684" name="T3"/>
                <a:gd fmla="*/ 0 w 21600" name="T4"/>
                <a:gd fmla="*/ 95 h 21684" name="T5"/>
                <a:gd fmla="*/ 0 60000 65536" name="T6"/>
                <a:gd fmla="*/ 0 60000 65536" name="T7"/>
                <a:gd fmla="*/ 0 60000 65536" name="T8"/>
                <a:gd fmla="*/ 0 w 21600" name="T9"/>
                <a:gd fmla="*/ 0 h 21684" name="T10"/>
                <a:gd fmla="*/ 21600 w 21600" name="T11"/>
                <a:gd fmla="*/ 21684 h 21684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21684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27"/>
                    <a:pt x="21599" y="21655"/>
                    <a:pt x="21599" y="21683"/>
                  </a:cubicBezTo>
                </a:path>
                <a:path extrusionOk="0" h="21684" stroke="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27"/>
                    <a:pt x="21599" y="21655"/>
                    <a:pt x="21599" y="21683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FD2A0"/>
            </a:solidFill>
            <a:ln cap="rnd" w="19050">
              <a:solidFill>
                <a:srgbClr val="DFD2A0"/>
              </a:solidFill>
              <a:prstDash val="solid"/>
              <a:round/>
            </a:ln>
            <a:effectLst/>
          </p:spPr>
          <p:txBody>
            <a:bodyPr/>
            <a:lstStyle/>
            <a:p>
              <a:r>
                <a:rPr altLang="ko-KR" lang="en-US" smtClean="0" sz="2800"/>
                <a:t>2</a:t>
              </a:r>
            </a:p>
          </p:txBody>
        </p:sp>
        <p:sp>
          <p:nvSpPr>
            <p:cNvPr id="60" name="Arc 329"/>
            <p:cNvSpPr/>
            <p:nvPr/>
          </p:nvSpPr>
          <p:spPr bwMode="auto">
            <a:xfrm>
              <a:off x="911888" y="5037575"/>
              <a:ext cx="749632" cy="749631"/>
            </a:xfrm>
            <a:custGeom>
              <a:gdLst>
                <a:gd fmla="*/ 0 w 21600" name="T0"/>
                <a:gd fmla="*/ 0 h 21684" name="T1"/>
                <a:gd fmla="*/ 24 w 21600" name="T2"/>
                <a:gd fmla="*/ 24 h 21684" name="T3"/>
                <a:gd fmla="*/ 0 w 21600" name="T4"/>
                <a:gd fmla="*/ 24 h 21684" name="T5"/>
                <a:gd fmla="*/ 0 60000 65536" name="T6"/>
                <a:gd fmla="*/ 0 60000 65536" name="T7"/>
                <a:gd fmla="*/ 0 60000 65536" name="T8"/>
                <a:gd fmla="*/ 0 w 21600" name="T9"/>
                <a:gd fmla="*/ 0 h 21684" name="T10"/>
                <a:gd fmla="*/ 21600 w 21600" name="T11"/>
                <a:gd fmla="*/ 21684 h 21684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21684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27"/>
                    <a:pt x="21599" y="21655"/>
                    <a:pt x="21599" y="21683"/>
                  </a:cubicBezTo>
                </a:path>
                <a:path extrusionOk="0" h="21684" stroke="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27"/>
                    <a:pt x="21599" y="21655"/>
                    <a:pt x="21599" y="21683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2B2B29"/>
            </a:solidFill>
            <a:ln cap="rnd" w="19050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r>
                <a:rPr altLang="ko-KR" lang="en-US" smtClean="0" sz="2800">
                  <a:solidFill>
                    <a:srgbClr val="B26743"/>
                  </a:solidFill>
                </a:rPr>
                <a:t>3</a:t>
              </a:r>
            </a:p>
          </p:txBody>
        </p:sp>
        <p:sp>
          <p:nvSpPr>
            <p:cNvPr id="61" name="WordArt 380"/>
            <p:cNvSpPr>
              <a:spLocks noChangeArrowheads="1" noChangeShapeType="1" noTextEdit="1"/>
            </p:cNvSpPr>
            <p:nvPr/>
          </p:nvSpPr>
          <p:spPr bwMode="auto">
            <a:xfrm rot="2832808">
              <a:off x="539364" y="4927890"/>
              <a:ext cx="1606471" cy="768350"/>
            </a:xfrm>
            <a:prstGeom prst="rect">
              <a:avLst/>
            </a:prstGeom>
          </p:spPr>
          <p:txBody>
            <a:bodyPr fromWordArt="1" spcFirstLastPara="1" wrap="none">
              <a:prstTxWarp prst="textArchUp">
                <a:avLst>
                  <a:gd fmla="val 12453780" name="adj"/>
                </a:avLst>
              </a:prstTxWarp>
            </a:bodyPr>
            <a:lstStyle/>
            <a:p>
              <a:pPr algn="ctr"/>
              <a:endParaRPr altLang="en-US" kern="10" lang="zh-CN" spc="-70" sz="700">
                <a:ln w="9525">
                  <a:noFill/>
                  <a:round/>
                </a:ln>
                <a:solidFill>
                  <a:schemeClr val="bg1"/>
                </a:solidFill>
                <a:effectLst>
                  <a:outerShdw algn="ctr" blurRad="63500" rotWithShape="0" sx="102000" sy="10200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  <a:cs charset="-120" pitchFamily="49" typeface="文鼎霹靂體"/>
              </a:endParaRPr>
            </a:p>
          </p:txBody>
        </p:sp>
        <p:cxnSp>
          <p:nvCxnSpPr>
            <p:cNvPr id="62" name="直接箭头连接符 61"/>
            <p:cNvCxnSpPr/>
            <p:nvPr/>
          </p:nvCxnSpPr>
          <p:spPr>
            <a:xfrm>
              <a:off x="911887" y="5805264"/>
              <a:ext cx="2868025" cy="0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 flipH="1" flipV="1">
              <a:off x="911887" y="3093419"/>
              <a:ext cx="0" cy="2736401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椭圆 63"/>
            <p:cNvSpPr/>
            <p:nvPr/>
          </p:nvSpPr>
          <p:spPr>
            <a:xfrm>
              <a:off x="839880" y="5713418"/>
              <a:ext cx="144016" cy="1571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WordArt 380"/>
            <p:cNvSpPr>
              <a:spLocks noChangeArrowheads="1" noChangeShapeType="1" noTextEdit="1"/>
            </p:cNvSpPr>
            <p:nvPr/>
          </p:nvSpPr>
          <p:spPr bwMode="auto">
            <a:xfrm rot="2337929">
              <a:off x="686226" y="5330198"/>
              <a:ext cx="746520" cy="768350"/>
            </a:xfrm>
            <a:prstGeom prst="rect">
              <a:avLst/>
            </a:prstGeom>
          </p:spPr>
          <p:txBody>
            <a:bodyPr fromWordArt="1" spcFirstLastPara="1" wrap="none">
              <a:prstTxWarp prst="textArchUp">
                <a:avLst>
                  <a:gd fmla="val 12983410" name="adj"/>
                </a:avLst>
              </a:prstTxWarp>
            </a:bodyPr>
            <a:lstStyle/>
            <a:p>
              <a:pPr algn="ctr"/>
              <a:endParaRPr altLang="en-US" kern="10" lang="zh-CN" spc="-70" sz="400">
                <a:ln w="9525">
                  <a:noFill/>
                  <a:round/>
                </a:ln>
                <a:solidFill>
                  <a:srgbClr val="2B2B29"/>
                </a:solidFill>
                <a:effectLst>
                  <a:outerShdw algn="ctr" blurRad="63500" rotWithShape="0" sx="102000" sy="10200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  <a:cs charset="0" pitchFamily="34" typeface="Arial"/>
              </a:endParaRPr>
            </a:p>
          </p:txBody>
        </p:sp>
        <p:sp>
          <p:nvSpPr>
            <p:cNvPr id="66" name="WordArt 380"/>
            <p:cNvSpPr>
              <a:spLocks noChangeArrowheads="1" noChangeShapeType="1" noTextEdit="1"/>
            </p:cNvSpPr>
            <p:nvPr/>
          </p:nvSpPr>
          <p:spPr bwMode="auto">
            <a:xfrm rot="2681077">
              <a:off x="773725" y="4522608"/>
              <a:ext cx="2188136" cy="768350"/>
            </a:xfrm>
            <a:prstGeom prst="rect">
              <a:avLst/>
            </a:prstGeom>
          </p:spPr>
          <p:txBody>
            <a:bodyPr fromWordArt="1" spcFirstLastPara="1" wrap="none">
              <a:prstTxWarp prst="textArchUp">
                <a:avLst>
                  <a:gd fmla="val 11210249" name="adj"/>
                </a:avLst>
              </a:prstTxWarp>
            </a:bodyPr>
            <a:lstStyle/>
            <a:p>
              <a:pPr algn="ctr"/>
              <a:endParaRPr altLang="en-US" b="1" kern="10" lang="zh-CN" spc="-70" sz="1200">
                <a:ln w="9525">
                  <a:noFill/>
                  <a:round/>
                </a:ln>
                <a:solidFill>
                  <a:schemeClr val="bg1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charset="0" pitchFamily="34" typeface="Arial"/>
                <a:cs charset="0" pitchFamily="34" typeface="Arial"/>
              </a:endParaRPr>
            </a:p>
          </p:txBody>
        </p:sp>
      </p:grpSp>
      <p:cxnSp>
        <p:nvCxnSpPr>
          <p:cNvPr id="44" name="直接箭头连接符 43"/>
          <p:cNvCxnSpPr/>
          <p:nvPr/>
        </p:nvCxnSpPr>
        <p:spPr>
          <a:xfrm flipV="1">
            <a:off x="1036166" y="3687138"/>
            <a:ext cx="1770761" cy="1153074"/>
          </a:xfrm>
          <a:prstGeom prst="straightConnector1">
            <a:avLst/>
          </a:prstGeom>
          <a:ln w="28575">
            <a:solidFill>
              <a:srgbClr val="DFD2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510972" y="4747699"/>
            <a:ext cx="2295955" cy="871276"/>
          </a:xfrm>
          <a:prstGeom prst="straightConnector1">
            <a:avLst/>
          </a:prstGeom>
          <a:ln w="28575">
            <a:solidFill>
              <a:srgbClr val="2B2B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878934" y="2247924"/>
            <a:ext cx="5376423" cy="792088"/>
            <a:chOff x="2878934" y="2247924"/>
            <a:chExt cx="5737031" cy="792088"/>
          </a:xfrm>
        </p:grpSpPr>
        <p:sp>
          <p:nvSpPr>
            <p:cNvPr id="41" name="矩形 40"/>
            <p:cNvSpPr/>
            <p:nvPr/>
          </p:nvSpPr>
          <p:spPr>
            <a:xfrm>
              <a:off x="2878934" y="2247924"/>
              <a:ext cx="5737031" cy="792088"/>
            </a:xfrm>
            <a:prstGeom prst="rect">
              <a:avLst/>
            </a:prstGeom>
            <a:solidFill>
              <a:srgbClr val="2B2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/>
                <a:t>社会主义初级阶段理论的形成</a:t>
              </a:r>
            </a:p>
          </p:txBody>
        </p:sp>
        <p:pic>
          <p:nvPicPr>
            <p:cNvPr descr="E:\PPT\0。图片\PNG\2、win7风格\灰色超全扁平化图标\42.png" id="47" name="Picture 3"/>
            <p:cNvPicPr>
              <a:picLocks noChangeArrowheads="1"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21637" y="2459355"/>
              <a:ext cx="362698" cy="36269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527007" y="2389643"/>
              <a:ext cx="45719" cy="508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878934" y="3291093"/>
            <a:ext cx="5833384" cy="792088"/>
            <a:chOff x="2878934" y="3291093"/>
            <a:chExt cx="6265065" cy="792088"/>
          </a:xfrm>
        </p:grpSpPr>
        <p:sp>
          <p:nvSpPr>
            <p:cNvPr id="42" name="矩形 41"/>
            <p:cNvSpPr/>
            <p:nvPr/>
          </p:nvSpPr>
          <p:spPr>
            <a:xfrm>
              <a:off x="2878934" y="3291093"/>
              <a:ext cx="6265065" cy="792088"/>
            </a:xfrm>
            <a:prstGeom prst="rect">
              <a:avLst/>
            </a:prstGeom>
            <a:solidFill>
              <a:srgbClr val="2B2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/>
                <a:t>社会主义初级阶段的五大基本特征 </a:t>
              </a:r>
            </a:p>
          </p:txBody>
        </p:sp>
        <p:pic>
          <p:nvPicPr>
            <p:cNvPr descr="E:\PPT\0。图片\PNG\2、win7风格\灰色超全扁平化图标\41.png" id="46" name="Picture 2"/>
            <p:cNvPicPr>
              <a:picLocks noChangeArrowheads="1"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26123" y="3528014"/>
              <a:ext cx="385503" cy="38550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矩形 49"/>
            <p:cNvSpPr/>
            <p:nvPr/>
          </p:nvSpPr>
          <p:spPr>
            <a:xfrm>
              <a:off x="3527007" y="3452477"/>
              <a:ext cx="45719" cy="508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878933" y="4351183"/>
            <a:ext cx="7720379" cy="792088"/>
            <a:chOff x="2878934" y="4351183"/>
            <a:chExt cx="5376423" cy="792088"/>
          </a:xfrm>
        </p:grpSpPr>
        <p:sp>
          <p:nvSpPr>
            <p:cNvPr id="43" name="矩形 42"/>
            <p:cNvSpPr/>
            <p:nvPr/>
          </p:nvSpPr>
          <p:spPr>
            <a:xfrm>
              <a:off x="2878934" y="4351183"/>
              <a:ext cx="5376423" cy="792088"/>
            </a:xfrm>
            <a:prstGeom prst="rect">
              <a:avLst/>
            </a:prstGeom>
            <a:solidFill>
              <a:srgbClr val="2B2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/>
                <a:t>我国社会主义初级阶段基本路线的主要内容及其关系</a:t>
              </a:r>
            </a:p>
          </p:txBody>
        </p:sp>
        <p:pic>
          <p:nvPicPr>
            <p:cNvPr descr="E:\PPT\0。图片\PNG\2、win7风格\灰色超全扁平化图标\43.png" id="48" name="Picture 4"/>
            <p:cNvPicPr>
              <a:picLocks noChangeArrowheads="1"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33432" y="4564604"/>
              <a:ext cx="391148" cy="39114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矩形 50"/>
            <p:cNvSpPr/>
            <p:nvPr/>
          </p:nvSpPr>
          <p:spPr>
            <a:xfrm>
              <a:off x="3527007" y="4498064"/>
              <a:ext cx="45719" cy="508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826479" y="590855"/>
            <a:ext cx="3027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mtClean="0" sz="2800">
                <a:solidFill>
                  <a:srgbClr val="FF3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社会主义初级阶段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45851" y="2791309"/>
            <a:ext cx="16687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2B2B29"/>
                </a:solidFill>
              </a:rPr>
              <a:t>改革开放30年</a:t>
            </a:r>
          </a:p>
          <a:p>
            <a:r>
              <a:rPr altLang="en-US" b="1" lang="zh-CN" smtClean="0">
                <a:solidFill>
                  <a:srgbClr val="2B2B29"/>
                </a:solidFill>
              </a:rPr>
              <a:t>     的得与失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9633403" y="3536256"/>
            <a:ext cx="844252" cy="759421"/>
            <a:chOff x="9633403" y="3536256"/>
            <a:chExt cx="844252" cy="759421"/>
          </a:xfrm>
        </p:grpSpPr>
        <p:sp>
          <p:nvSpPr>
            <p:cNvPr id="2" name="右箭头 1"/>
            <p:cNvSpPr/>
            <p:nvPr/>
          </p:nvSpPr>
          <p:spPr>
            <a:xfrm rot="16200000">
              <a:off x="9675818" y="3493841"/>
              <a:ext cx="759421" cy="844252"/>
            </a:xfrm>
            <a:prstGeom prst="rightArrow">
              <a:avLst/>
            </a:prstGeom>
            <a:solidFill>
              <a:srgbClr val="CD1F0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lang="en-US" smtClean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824695" y="3706507"/>
              <a:ext cx="457200" cy="500062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补充</a:t>
              </a:r>
            </a:p>
          </p:txBody>
        </p:sp>
      </p:grpSp>
    </p:spTree>
    <p:extLst>
      <p:ext uri="{BB962C8B-B14F-4D97-AF65-F5344CB8AC3E}">
        <p14:creationId val="315995890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0591" y="2194208"/>
            <a:ext cx="10058400" cy="5368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25658" y="1207009"/>
            <a:ext cx="815832" cy="8883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88661" y="1187756"/>
            <a:ext cx="815832" cy="8883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19602" y="1212923"/>
            <a:ext cx="815833" cy="8883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21191" y="1181842"/>
            <a:ext cx="821263" cy="8942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14667" y="1166287"/>
            <a:ext cx="815833" cy="88835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26479" y="590855"/>
            <a:ext cx="6939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mtClean="0" sz="2800">
                <a:solidFill>
                  <a:srgbClr val="FF3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马克思主义对社会主义发展阶段的认识过程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9300754" y="382741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826479" y="2730137"/>
            <a:ext cx="10840859" cy="3566160"/>
            <a:chOff x="826479" y="2730137"/>
            <a:chExt cx="10840859" cy="3566160"/>
          </a:xfrm>
        </p:grpSpPr>
        <p:grpSp>
          <p:nvGrpSpPr>
            <p:cNvPr id="22" name="组合 21"/>
            <p:cNvGrpSpPr/>
            <p:nvPr/>
          </p:nvGrpSpPr>
          <p:grpSpPr>
            <a:xfrm>
              <a:off x="826479" y="3487783"/>
              <a:ext cx="1955911" cy="339635"/>
              <a:chOff x="957108" y="3487783"/>
              <a:chExt cx="1955911" cy="339635"/>
            </a:xfrm>
          </p:grpSpPr>
          <p:cxnSp>
            <p:nvCxnSpPr>
              <p:cNvPr id="16" name="直接连接符 15"/>
              <p:cNvCxnSpPr/>
              <p:nvPr/>
            </p:nvCxnSpPr>
            <p:spPr>
              <a:xfrm flipH="1" flipV="1">
                <a:off x="2586446" y="3487783"/>
                <a:ext cx="326573" cy="33963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957108" y="3487783"/>
                <a:ext cx="1629338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组合 29"/>
            <p:cNvGrpSpPr/>
            <p:nvPr/>
          </p:nvGrpSpPr>
          <p:grpSpPr>
            <a:xfrm>
              <a:off x="8950264" y="2730137"/>
              <a:ext cx="2717074" cy="391886"/>
              <a:chOff x="9339943" y="2730137"/>
              <a:chExt cx="2717074" cy="391886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V="1">
                <a:off x="9339943" y="2743200"/>
                <a:ext cx="431074" cy="37882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9771017" y="2730137"/>
                <a:ext cx="228600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组合 34"/>
            <p:cNvGrpSpPr/>
            <p:nvPr/>
          </p:nvGrpSpPr>
          <p:grpSpPr>
            <a:xfrm>
              <a:off x="6335486" y="5799909"/>
              <a:ext cx="1985554" cy="496388"/>
              <a:chOff x="6596743" y="5865223"/>
              <a:chExt cx="1985554" cy="496388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6596743" y="5865223"/>
                <a:ext cx="470263" cy="4963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7067006" y="6361611"/>
                <a:ext cx="1515291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文本框 35"/>
          <p:cNvSpPr txBox="1"/>
          <p:nvPr/>
        </p:nvSpPr>
        <p:spPr>
          <a:xfrm>
            <a:off x="957110" y="3122023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/>
              <a:t>理解模糊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269161" y="2373868"/>
            <a:ext cx="246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/>
              <a:t>比较正确的指出问题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045484" y="6296297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/>
              <a:t>脱离实际</a:t>
            </a:r>
          </a:p>
        </p:txBody>
      </p:sp>
    </p:spTree>
    <p:extLst>
      <p:ext uri="{BB962C8B-B14F-4D97-AF65-F5344CB8AC3E}">
        <p14:creationId val="297422400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6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7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1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37"/>
      <p:bldP grpId="0" spid="3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4000" y="2852056"/>
            <a:ext cx="1033095" cy="1033095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35395" y="3405526"/>
            <a:ext cx="939214" cy="873765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87755" y="2695951"/>
            <a:ext cx="1121240" cy="1121240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85973" y="2055647"/>
            <a:ext cx="1400051" cy="1349879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18211" y="1713116"/>
            <a:ext cx="1883177" cy="1859064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75655" y="2538672"/>
            <a:ext cx="1248139" cy="1186990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3"/>
          <p:cNvSpPr txBox="1"/>
          <p:nvPr/>
        </p:nvSpPr>
        <p:spPr>
          <a:xfrm>
            <a:off x="844901" y="2256171"/>
            <a:ext cx="1824203" cy="3759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867">
                <a:solidFill>
                  <a:schemeClr val="tx1">
                    <a:lumMod val="50000"/>
                  </a:schemeClr>
                </a:solidFill>
              </a:rPr>
              <a:t>1979.09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43605" y="2948947"/>
            <a:ext cx="1824203" cy="3759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867">
                <a:solidFill>
                  <a:schemeClr val="tx1">
                    <a:lumMod val="50000"/>
                  </a:schemeClr>
                </a:solidFill>
              </a:rPr>
              <a:t>1981.06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87755" y="2250545"/>
            <a:ext cx="1824203" cy="3759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867">
                <a:solidFill>
                  <a:schemeClr val="tx1">
                    <a:lumMod val="50000"/>
                  </a:schemeClr>
                </a:solidFill>
              </a:rPr>
              <a:t>1982.09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15947" y="1578471"/>
            <a:ext cx="1824203" cy="3759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867">
                <a:solidFill>
                  <a:schemeClr val="tx1">
                    <a:lumMod val="50000"/>
                  </a:schemeClr>
                </a:solidFill>
              </a:rPr>
              <a:t>1986.09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24191" y="1290439"/>
            <a:ext cx="1824203" cy="3759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867">
                <a:solidFill>
                  <a:schemeClr val="tx1">
                    <a:lumMod val="50000"/>
                  </a:schemeClr>
                </a:solidFill>
              </a:rPr>
              <a:t>1987.10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36428" y="1962513"/>
            <a:ext cx="1824203" cy="3759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867">
                <a:solidFill>
                  <a:schemeClr val="tx1">
                    <a:lumMod val="50000"/>
                  </a:schemeClr>
                </a:solidFill>
              </a:rPr>
              <a:t>1992.10</a:t>
            </a:r>
          </a:p>
        </p:txBody>
      </p:sp>
      <p:sp>
        <p:nvSpPr>
          <p:cNvPr id="19" name="圆角矩形标注 18"/>
          <p:cNvSpPr/>
          <p:nvPr/>
        </p:nvSpPr>
        <p:spPr>
          <a:xfrm>
            <a:off x="6889440" y="668915"/>
            <a:ext cx="1101420" cy="609156"/>
          </a:xfrm>
          <a:prstGeom prst="wedgeRoundRectCallout">
            <a:avLst>
              <a:gd fmla="val -23172" name="adj1"/>
              <a:gd fmla="val 104784" name="adj2"/>
              <a:gd fmla="val 16667" name="adj3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800">
                <a:solidFill>
                  <a:srgbClr val="C00000"/>
                </a:solidFill>
                <a:latin charset="-122" panose="020b0400000000000000" pitchFamily="34" typeface="Adobe 黑体 Std R"/>
                <a:ea charset="-122" panose="020b0400000000000000" pitchFamily="34" typeface="Adobe 黑体 Std R"/>
              </a:rPr>
              <a:t>飞跃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26479" y="590855"/>
            <a:ext cx="4094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z="2800">
                <a:solidFill>
                  <a:srgbClr val="FF3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社会主义初级阶段的提出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103705" y="4177315"/>
            <a:ext cx="9626851" cy="1321550"/>
            <a:chOff x="1073645" y="4114784"/>
            <a:chExt cx="9626851" cy="1321550"/>
          </a:xfrm>
        </p:grpSpPr>
        <p:sp>
          <p:nvSpPr>
            <p:cNvPr id="22" name="文本框 21"/>
            <p:cNvSpPr txBox="1"/>
            <p:nvPr/>
          </p:nvSpPr>
          <p:spPr>
            <a:xfrm>
              <a:off x="1073645" y="4388610"/>
              <a:ext cx="457200" cy="932974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b="1" lang="zh-CN" smtClean="0"/>
                <a:t>建国30年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844687" y="4388611"/>
              <a:ext cx="457200" cy="1025454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zh-CN" b="1" lang="en-US" smtClean="0"/>
                <a:t>11届六中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200072" y="4661122"/>
              <a:ext cx="457200" cy="704374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b="1" lang="zh-CN" smtClean="0"/>
                <a:t>十二大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925105" y="4388611"/>
              <a:ext cx="457200" cy="1025454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zh-CN" b="1" lang="en-US" smtClean="0"/>
                <a:t>12届六中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991185" y="4114784"/>
              <a:ext cx="670560" cy="1181100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b="1" lang="zh-CN" smtClean="0" sz="3200">
                  <a:solidFill>
                    <a:srgbClr val="CD1F06"/>
                  </a:solidFill>
                </a:rPr>
                <a:t>十三大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238831" y="4661122"/>
              <a:ext cx="457200" cy="704374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b="1" lang="zh-CN" smtClean="0"/>
                <a:t>十四大</a:t>
              </a:r>
            </a:p>
          </p:txBody>
        </p:sp>
      </p:grpSp>
      <p:pic>
        <p:nvPicPr>
          <p:cNvPr id="28" name="Picture 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9751" y="4279291"/>
            <a:ext cx="10908406" cy="260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24138069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4489953" y="2117644"/>
            <a:ext cx="3198296" cy="3086809"/>
            <a:chOff x="3367465" y="1588232"/>
            <a:chExt cx="2398722" cy="2315107"/>
          </a:xfrm>
        </p:grpSpPr>
        <p:sp>
          <p:nvSpPr>
            <p:cNvPr id="8" name="任意多边形 7"/>
            <p:cNvSpPr/>
            <p:nvPr/>
          </p:nvSpPr>
          <p:spPr>
            <a:xfrm>
              <a:off x="3876506" y="2141232"/>
              <a:ext cx="1380641" cy="1380641"/>
            </a:xfrm>
            <a:custGeom>
              <a:gdLst>
                <a:gd fmla="*/ 0 w 1380641" name="connsiteX0"/>
                <a:gd fmla="*/ 690321 h 1380641" name="connsiteY0"/>
                <a:gd fmla="*/ 690321 w 1380641" name="connsiteX1"/>
                <a:gd fmla="*/ 0 h 1380641" name="connsiteY1"/>
                <a:gd fmla="*/ 1380642 w 1380641" name="connsiteX2"/>
                <a:gd fmla="*/ 690321 h 1380641" name="connsiteY2"/>
                <a:gd fmla="*/ 690321 w 1380641" name="connsiteX3"/>
                <a:gd fmla="*/ 1380642 h 1380641" name="connsiteY3"/>
                <a:gd fmla="*/ 0 w 1380641" name="connsiteX4"/>
                <a:gd fmla="*/ 690321 h 138064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80641" w="1380641">
                  <a:moveTo>
                    <a:pt x="0" y="690321"/>
                  </a:moveTo>
                  <a:cubicBezTo>
                    <a:pt x="0" y="309067"/>
                    <a:pt x="309067" y="0"/>
                    <a:pt x="690321" y="0"/>
                  </a:cubicBezTo>
                  <a:cubicBezTo>
                    <a:pt x="1071575" y="0"/>
                    <a:pt x="1380642" y="309067"/>
                    <a:pt x="1380642" y="690321"/>
                  </a:cubicBezTo>
                  <a:cubicBezTo>
                    <a:pt x="1380642" y="1071575"/>
                    <a:pt x="1071575" y="1380642"/>
                    <a:pt x="690321" y="1380642"/>
                  </a:cubicBezTo>
                  <a:cubicBezTo>
                    <a:pt x="309067" y="1380642"/>
                    <a:pt x="0" y="1071575"/>
                    <a:pt x="0" y="690321"/>
                  </a:cubicBezTo>
                  <a:close/>
                </a:path>
              </a:pathLst>
            </a:custGeom>
            <a:solidFill>
              <a:srgbClr val="CD1F06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 anchorCtr="0" bIns="308533" lIns="308533" numCol="1" rIns="308533" spcCol="1270" spcFirstLastPara="0" tIns="308533" vert="horz" wrap="square">
              <a:noAutofit/>
            </a:bodyPr>
            <a:lstStyle/>
            <a:p>
              <a:pPr algn="ctr" defTabSz="136309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en-US" b="1" lang="zh-CN" smtClean="0" sz="3067">
                  <a:latin charset="-122" pitchFamily="34" typeface="微软雅黑"/>
                  <a:ea charset="-122" pitchFamily="34" typeface="微软雅黑"/>
                </a:rPr>
                <a:t>基本</a:t>
              </a:r>
            </a:p>
            <a:p>
              <a:pPr algn="ctr" defTabSz="136309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en-US" b="1" lang="zh-CN" smtClean="0" sz="3067">
                  <a:latin charset="-122" pitchFamily="34" typeface="微软雅黑"/>
                  <a:ea charset="-122" pitchFamily="34" typeface="微软雅黑"/>
                </a:rPr>
                <a:t>特征</a:t>
              </a: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4221666" y="1588232"/>
              <a:ext cx="690320" cy="690320"/>
            </a:xfrm>
            <a:custGeom>
              <a:gdLst>
                <a:gd fmla="*/ 0 w 690320" name="connsiteX0"/>
                <a:gd fmla="*/ 345160 h 690320" name="connsiteY0"/>
                <a:gd fmla="*/ 345160 w 690320" name="connsiteX1"/>
                <a:gd fmla="*/ 0 h 690320" name="connsiteY1"/>
                <a:gd fmla="*/ 690320 w 690320" name="connsiteX2"/>
                <a:gd fmla="*/ 345160 h 690320" name="connsiteY2"/>
                <a:gd fmla="*/ 345160 w 690320" name="connsiteX3"/>
                <a:gd fmla="*/ 690320 h 690320" name="connsiteY3"/>
                <a:gd fmla="*/ 0 w 690320" name="connsiteX4"/>
                <a:gd fmla="*/ 345160 h 69032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90320" w="690320">
                  <a:moveTo>
                    <a:pt x="0" y="345160"/>
                  </a:moveTo>
                  <a:cubicBezTo>
                    <a:pt x="0" y="154533"/>
                    <a:pt x="154533" y="0"/>
                    <a:pt x="345160" y="0"/>
                  </a:cubicBezTo>
                  <a:cubicBezTo>
                    <a:pt x="535787" y="0"/>
                    <a:pt x="690320" y="154533"/>
                    <a:pt x="690320" y="345160"/>
                  </a:cubicBezTo>
                  <a:cubicBezTo>
                    <a:pt x="690320" y="535787"/>
                    <a:pt x="535787" y="690320"/>
                    <a:pt x="345160" y="690320"/>
                  </a:cubicBezTo>
                  <a:cubicBezTo>
                    <a:pt x="154533" y="690320"/>
                    <a:pt x="0" y="535787"/>
                    <a:pt x="0" y="345160"/>
                  </a:cubicBezTo>
                  <a:close/>
                </a:path>
              </a:pathLst>
            </a:custGeom>
            <a:solidFill>
              <a:srgbClr val="DFD2A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 anchorCtr="0" bIns="163580" lIns="163580" numCol="1" rIns="163580" spcCol="1270" spcFirstLastPara="0" tIns="163580" vert="horz" wrap="square">
              <a:noAutofit/>
            </a:bodyPr>
            <a:lstStyle/>
            <a:p>
              <a:pPr algn="ctr" defTabSz="10075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zh-CN" lang="en-US" sz="2267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</a:rPr>
                <a:t>1</a:t>
              </a: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075867" y="2208845"/>
              <a:ext cx="690320" cy="690320"/>
            </a:xfrm>
            <a:custGeom>
              <a:gdLst>
                <a:gd fmla="*/ 0 w 690320" name="connsiteX0"/>
                <a:gd fmla="*/ 345160 h 690320" name="connsiteY0"/>
                <a:gd fmla="*/ 345160 w 690320" name="connsiteX1"/>
                <a:gd fmla="*/ 0 h 690320" name="connsiteY1"/>
                <a:gd fmla="*/ 690320 w 690320" name="connsiteX2"/>
                <a:gd fmla="*/ 345160 h 690320" name="connsiteY2"/>
                <a:gd fmla="*/ 345160 w 690320" name="connsiteX3"/>
                <a:gd fmla="*/ 690320 h 690320" name="connsiteY3"/>
                <a:gd fmla="*/ 0 w 690320" name="connsiteX4"/>
                <a:gd fmla="*/ 345160 h 69032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90320" w="690320">
                  <a:moveTo>
                    <a:pt x="0" y="345160"/>
                  </a:moveTo>
                  <a:cubicBezTo>
                    <a:pt x="0" y="154533"/>
                    <a:pt x="154533" y="0"/>
                    <a:pt x="345160" y="0"/>
                  </a:cubicBezTo>
                  <a:cubicBezTo>
                    <a:pt x="535787" y="0"/>
                    <a:pt x="690320" y="154533"/>
                    <a:pt x="690320" y="345160"/>
                  </a:cubicBezTo>
                  <a:cubicBezTo>
                    <a:pt x="690320" y="535787"/>
                    <a:pt x="535787" y="690320"/>
                    <a:pt x="345160" y="690320"/>
                  </a:cubicBezTo>
                  <a:cubicBezTo>
                    <a:pt x="154533" y="690320"/>
                    <a:pt x="0" y="535787"/>
                    <a:pt x="0" y="345160"/>
                  </a:cubicBezTo>
                  <a:close/>
                </a:path>
              </a:pathLst>
            </a:custGeom>
            <a:solidFill>
              <a:srgbClr val="DFD2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 bIns="163580" lIns="163580" numCol="1" rIns="163580" spcCol="1270" spcFirstLastPara="0" tIns="163580" vert="horz" wrap="square">
              <a:noAutofit/>
            </a:bodyPr>
            <a:lstStyle/>
            <a:p>
              <a:pPr algn="ctr" defTabSz="10075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zh-CN" lang="en-US" sz="2267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</a:rPr>
                <a:t>2</a:t>
              </a: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749592" y="3213019"/>
              <a:ext cx="690320" cy="690320"/>
            </a:xfrm>
            <a:custGeom>
              <a:gdLst>
                <a:gd fmla="*/ 0 w 690320" name="connsiteX0"/>
                <a:gd fmla="*/ 345160 h 690320" name="connsiteY0"/>
                <a:gd fmla="*/ 345160 w 690320" name="connsiteX1"/>
                <a:gd fmla="*/ 0 h 690320" name="connsiteY1"/>
                <a:gd fmla="*/ 690320 w 690320" name="connsiteX2"/>
                <a:gd fmla="*/ 345160 h 690320" name="connsiteY2"/>
                <a:gd fmla="*/ 345160 w 690320" name="connsiteX3"/>
                <a:gd fmla="*/ 690320 h 690320" name="connsiteY3"/>
                <a:gd fmla="*/ 0 w 690320" name="connsiteX4"/>
                <a:gd fmla="*/ 345160 h 69032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90320" w="690320">
                  <a:moveTo>
                    <a:pt x="0" y="345160"/>
                  </a:moveTo>
                  <a:cubicBezTo>
                    <a:pt x="0" y="154533"/>
                    <a:pt x="154533" y="0"/>
                    <a:pt x="345160" y="0"/>
                  </a:cubicBezTo>
                  <a:cubicBezTo>
                    <a:pt x="535787" y="0"/>
                    <a:pt x="690320" y="154533"/>
                    <a:pt x="690320" y="345160"/>
                  </a:cubicBezTo>
                  <a:cubicBezTo>
                    <a:pt x="690320" y="535787"/>
                    <a:pt x="535787" y="690320"/>
                    <a:pt x="345160" y="690320"/>
                  </a:cubicBezTo>
                  <a:cubicBezTo>
                    <a:pt x="154533" y="690320"/>
                    <a:pt x="0" y="535787"/>
                    <a:pt x="0" y="345160"/>
                  </a:cubicBezTo>
                  <a:close/>
                </a:path>
              </a:pathLst>
            </a:custGeom>
            <a:solidFill>
              <a:srgbClr val="DFD2A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 anchorCtr="0" bIns="163580" lIns="163580" numCol="1" rIns="163580" spcCol="1270" spcFirstLastPara="0" tIns="163580" vert="horz" wrap="square">
              <a:noAutofit/>
            </a:bodyPr>
            <a:lstStyle/>
            <a:p>
              <a:pPr algn="ctr" defTabSz="10075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zh-CN" lang="en-US" sz="2267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</a:rPr>
                <a:t>3</a:t>
              </a: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693741" y="3213019"/>
              <a:ext cx="690320" cy="690320"/>
            </a:xfrm>
            <a:custGeom>
              <a:gdLst>
                <a:gd fmla="*/ 0 w 690320" name="connsiteX0"/>
                <a:gd fmla="*/ 345160 h 690320" name="connsiteY0"/>
                <a:gd fmla="*/ 345160 w 690320" name="connsiteX1"/>
                <a:gd fmla="*/ 0 h 690320" name="connsiteY1"/>
                <a:gd fmla="*/ 690320 w 690320" name="connsiteX2"/>
                <a:gd fmla="*/ 345160 h 690320" name="connsiteY2"/>
                <a:gd fmla="*/ 345160 w 690320" name="connsiteX3"/>
                <a:gd fmla="*/ 690320 h 690320" name="connsiteY3"/>
                <a:gd fmla="*/ 0 w 690320" name="connsiteX4"/>
                <a:gd fmla="*/ 345160 h 69032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90320" w="690320">
                  <a:moveTo>
                    <a:pt x="0" y="345160"/>
                  </a:moveTo>
                  <a:cubicBezTo>
                    <a:pt x="0" y="154533"/>
                    <a:pt x="154533" y="0"/>
                    <a:pt x="345160" y="0"/>
                  </a:cubicBezTo>
                  <a:cubicBezTo>
                    <a:pt x="535787" y="0"/>
                    <a:pt x="690320" y="154533"/>
                    <a:pt x="690320" y="345160"/>
                  </a:cubicBezTo>
                  <a:cubicBezTo>
                    <a:pt x="690320" y="535787"/>
                    <a:pt x="535787" y="690320"/>
                    <a:pt x="345160" y="690320"/>
                  </a:cubicBezTo>
                  <a:cubicBezTo>
                    <a:pt x="154533" y="690320"/>
                    <a:pt x="0" y="535787"/>
                    <a:pt x="0" y="345160"/>
                  </a:cubicBezTo>
                  <a:close/>
                </a:path>
              </a:pathLst>
            </a:custGeom>
            <a:solidFill>
              <a:srgbClr val="DFD2A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anchorCtr="0" bIns="163580" lIns="163580" numCol="1" rIns="163580" spcCol="1270" spcFirstLastPara="0" tIns="163580" vert="horz" wrap="square">
              <a:noAutofit/>
            </a:bodyPr>
            <a:lstStyle/>
            <a:p>
              <a:pPr algn="ctr" defTabSz="10075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zh-CN" lang="en-US" sz="2267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</a:rPr>
                <a:t>4</a:t>
              </a: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367465" y="2208845"/>
              <a:ext cx="690320" cy="690320"/>
            </a:xfrm>
            <a:custGeom>
              <a:gdLst>
                <a:gd fmla="*/ 0 w 690320" name="connsiteX0"/>
                <a:gd fmla="*/ 345160 h 690320" name="connsiteY0"/>
                <a:gd fmla="*/ 345160 w 690320" name="connsiteX1"/>
                <a:gd fmla="*/ 0 h 690320" name="connsiteY1"/>
                <a:gd fmla="*/ 690320 w 690320" name="connsiteX2"/>
                <a:gd fmla="*/ 345160 h 690320" name="connsiteY2"/>
                <a:gd fmla="*/ 345160 w 690320" name="connsiteX3"/>
                <a:gd fmla="*/ 690320 h 690320" name="connsiteY3"/>
                <a:gd fmla="*/ 0 w 690320" name="connsiteX4"/>
                <a:gd fmla="*/ 345160 h 69032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90320" w="690320">
                  <a:moveTo>
                    <a:pt x="0" y="345160"/>
                  </a:moveTo>
                  <a:cubicBezTo>
                    <a:pt x="0" y="154533"/>
                    <a:pt x="154533" y="0"/>
                    <a:pt x="345160" y="0"/>
                  </a:cubicBezTo>
                  <a:cubicBezTo>
                    <a:pt x="535787" y="0"/>
                    <a:pt x="690320" y="154533"/>
                    <a:pt x="690320" y="345160"/>
                  </a:cubicBezTo>
                  <a:cubicBezTo>
                    <a:pt x="690320" y="535787"/>
                    <a:pt x="535787" y="690320"/>
                    <a:pt x="345160" y="690320"/>
                  </a:cubicBezTo>
                  <a:cubicBezTo>
                    <a:pt x="154533" y="690320"/>
                    <a:pt x="0" y="535787"/>
                    <a:pt x="0" y="345160"/>
                  </a:cubicBezTo>
                  <a:close/>
                </a:path>
              </a:pathLst>
            </a:custGeom>
            <a:solidFill>
              <a:srgbClr val="DFD2A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 anchorCtr="0" bIns="163580" lIns="163580" numCol="1" rIns="163580" spcCol="1270" spcFirstLastPara="0" tIns="163580" vert="horz" wrap="square">
              <a:noAutofit/>
            </a:bodyPr>
            <a:lstStyle/>
            <a:p>
              <a:pPr algn="ctr" defTabSz="10075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zh-CN" lang="en-US" sz="2267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</a:rPr>
                <a:t>5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443689" y="2481500"/>
            <a:ext cx="3776836" cy="804662"/>
          </a:xfrm>
          <a:prstGeom prst="rect">
            <a:avLst/>
          </a:prstGeom>
        </p:spPr>
        <p:txBody>
          <a:bodyPr bIns="45715" lIns="91431" rIns="91431" tIns="45715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>
                <a:solidFill>
                  <a:schemeClr val="tx1">
                    <a:lumMod val="50000"/>
                  </a:schemeClr>
                </a:solidFill>
                <a:latin charset="-122" panose="020b0400000000000000" pitchFamily="34" typeface="Adobe 黑体 Std R"/>
                <a:ea charset="-122" panose="020b0400000000000000" pitchFamily="34" typeface="Adobe 黑体 Std R"/>
              </a:rPr>
              <a:t>全民奋起，艰苦创业，实现中华民族伟大复兴</a:t>
            </a:r>
          </a:p>
        </p:txBody>
      </p:sp>
      <p:sp>
        <p:nvSpPr>
          <p:cNvPr id="15" name="矩形 14"/>
          <p:cNvSpPr/>
          <p:nvPr/>
        </p:nvSpPr>
        <p:spPr>
          <a:xfrm>
            <a:off x="579550" y="4695831"/>
            <a:ext cx="3893458" cy="804662"/>
          </a:xfrm>
          <a:prstGeom prst="rect">
            <a:avLst/>
          </a:prstGeom>
        </p:spPr>
        <p:txBody>
          <a:bodyPr bIns="45715" lIns="91431" rIns="91431" tIns="45715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>
                <a:solidFill>
                  <a:schemeClr val="tx1">
                    <a:lumMod val="50000"/>
                  </a:schemeClr>
                </a:solidFill>
                <a:latin charset="-122" panose="020b0400000000000000" pitchFamily="34" typeface="Adobe 黑体 Std R"/>
                <a:ea charset="-122" panose="020b0400000000000000" pitchFamily="34" typeface="Adobe 黑体 Std R"/>
              </a:rPr>
              <a:t>通过改革和探索，建立和发展充满活力的社会主义经济、政治、文化体制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94696" y="5157192"/>
            <a:ext cx="4465077" cy="288032"/>
            <a:chOff x="1130623" y="5949280"/>
            <a:chExt cx="4464496" cy="288032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5163071" y="5949280"/>
              <a:ext cx="43204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1130623" y="6237312"/>
              <a:ext cx="4032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 flipH="1" flipV="1">
            <a:off x="7650561" y="3207583"/>
            <a:ext cx="3960956" cy="395515"/>
            <a:chOff x="1130623" y="5949280"/>
            <a:chExt cx="4464496" cy="288032"/>
          </a:xfrm>
        </p:grpSpPr>
        <p:cxnSp>
          <p:nvCxnSpPr>
            <p:cNvPr id="21" name="直接连接符 20"/>
            <p:cNvCxnSpPr/>
            <p:nvPr/>
          </p:nvCxnSpPr>
          <p:spPr>
            <a:xfrm flipH="1">
              <a:off x="5163071" y="5949280"/>
              <a:ext cx="43204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1130623" y="6237312"/>
              <a:ext cx="4032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 flipH="1">
            <a:off x="7146444" y="5029596"/>
            <a:ext cx="4453461" cy="310632"/>
            <a:chOff x="1130623" y="5949280"/>
            <a:chExt cx="4464496" cy="288032"/>
          </a:xfrm>
        </p:grpSpPr>
        <p:cxnSp>
          <p:nvCxnSpPr>
            <p:cNvPr id="24" name="直接连接符 23"/>
            <p:cNvCxnSpPr/>
            <p:nvPr/>
          </p:nvCxnSpPr>
          <p:spPr>
            <a:xfrm flipH="1">
              <a:off x="5163071" y="5949280"/>
              <a:ext cx="43204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1130623" y="6237312"/>
              <a:ext cx="4032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flipV="1">
            <a:off x="374695" y="3284984"/>
            <a:ext cx="4136923" cy="253363"/>
            <a:chOff x="1130623" y="5949280"/>
            <a:chExt cx="4464496" cy="288032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5163071" y="5949280"/>
              <a:ext cx="43204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130623" y="6237312"/>
              <a:ext cx="4032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3431357" y="1772816"/>
            <a:ext cx="5473320" cy="428800"/>
            <a:chOff x="3431357" y="1772816"/>
            <a:chExt cx="5473320" cy="42880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431357" y="1772816"/>
              <a:ext cx="54733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flipV="1">
              <a:off x="6096000" y="1772825"/>
              <a:ext cx="0" cy="4287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4687587" y="1403480"/>
            <a:ext cx="2697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anose="020b0400000000000000" pitchFamily="34" typeface="Adobe 黑体 Std R"/>
                <a:ea charset="-122" panose="020b0400000000000000" pitchFamily="34" typeface="Adobe 黑体 Std R"/>
              </a:rPr>
              <a:t>逐步摆脱贫穷、摆脱落后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8279647" y="2854977"/>
            <a:ext cx="2954655" cy="369332"/>
            <a:chOff x="8165206" y="2945128"/>
            <a:chExt cx="2954655" cy="369332"/>
          </a:xfrm>
        </p:grpSpPr>
        <p:sp>
          <p:nvSpPr>
            <p:cNvPr id="32" name="文本框 31"/>
            <p:cNvSpPr txBox="1"/>
            <p:nvPr/>
          </p:nvSpPr>
          <p:spPr>
            <a:xfrm>
              <a:off x="8165207" y="2945128"/>
              <a:ext cx="3083242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latin charset="-122" panose="020b0400000000000000" pitchFamily="34" typeface="Adobe 黑体 Std R"/>
                  <a:ea charset="-122" panose="020b0400000000000000" pitchFamily="34" typeface="Adobe 黑体 Std R"/>
                </a:rPr>
                <a:t>农业国         现代化的工业国</a:t>
              </a:r>
            </a:p>
          </p:txBody>
        </p:sp>
        <p:sp>
          <p:nvSpPr>
            <p:cNvPr id="33" name="右箭头 32"/>
            <p:cNvSpPr/>
            <p:nvPr/>
          </p:nvSpPr>
          <p:spPr>
            <a:xfrm>
              <a:off x="9058570" y="3058910"/>
              <a:ext cx="265734" cy="117906"/>
            </a:xfrm>
            <a:prstGeom prst="rightArrow">
              <a:avLst/>
            </a:prstGeom>
            <a:solidFill>
              <a:srgbClr val="CD1F0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832086" y="4930981"/>
            <a:ext cx="4177008" cy="452421"/>
            <a:chOff x="7832086" y="4930981"/>
            <a:chExt cx="4177008" cy="452421"/>
          </a:xfrm>
        </p:grpSpPr>
        <p:sp>
          <p:nvSpPr>
            <p:cNvPr id="35" name="矩形 34"/>
            <p:cNvSpPr/>
            <p:nvPr/>
          </p:nvSpPr>
          <p:spPr>
            <a:xfrm>
              <a:off x="7832086" y="4930981"/>
              <a:ext cx="4177008" cy="448046"/>
            </a:xfrm>
            <a:prstGeom prst="rect">
              <a:avLst/>
            </a:prstGeom>
          </p:spPr>
          <p:txBody>
            <a:bodyPr bIns="45715" lIns="91431" rIns="91431" tIns="45715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>
                  <a:solidFill>
                    <a:schemeClr val="tx1">
                      <a:lumMod val="50000"/>
                    </a:schemeClr>
                  </a:solidFill>
                  <a:latin charset="-122" panose="020b0400000000000000" pitchFamily="34" typeface="Adobe 黑体 Std R"/>
                  <a:ea charset="-122" panose="020b0400000000000000" pitchFamily="34" typeface="Adobe 黑体 Std R"/>
                </a:rPr>
                <a:t>自然经济半自然经济        商品经济</a:t>
              </a: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9830" y="5077937"/>
              <a:ext cx="280440" cy="158510"/>
            </a:xfrm>
            <a:prstGeom prst="rect">
              <a:avLst/>
            </a:prstGeom>
          </p:spPr>
        </p:pic>
      </p:grpSp>
      <p:sp>
        <p:nvSpPr>
          <p:cNvPr id="37" name="文本框 36"/>
          <p:cNvSpPr txBox="1"/>
          <p:nvPr/>
        </p:nvSpPr>
        <p:spPr>
          <a:xfrm>
            <a:off x="826479" y="590855"/>
            <a:ext cx="5516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z="2800">
                <a:solidFill>
                  <a:srgbClr val="FF3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社会主义初级阶段的五大基本特征</a:t>
            </a:r>
          </a:p>
        </p:txBody>
      </p:sp>
    </p:spTree>
    <p:extLst>
      <p:ext uri="{BB962C8B-B14F-4D97-AF65-F5344CB8AC3E}">
        <p14:creationId val="128531860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3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826479" y="590855"/>
            <a:ext cx="6228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mtClean="0" sz="2800">
                <a:solidFill>
                  <a:srgbClr val="FF3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社会主义初级阶段基本路线的主要内容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266682" y="1556717"/>
            <a:ext cx="8412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/>
              <a:t>奋斗目标：建设“富强民主文明和谐的社会主义现代化国家”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83797" y="2601847"/>
            <a:ext cx="5364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/>
              <a:t>基本途径：“一个中心、两个基本点”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66682" y="3659825"/>
            <a:ext cx="7193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/>
              <a:t>领导力量和依靠力量：“领导和团结全国各族人民”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66682" y="4631911"/>
            <a:ext cx="5364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/>
              <a:t>根本立足点：“自力更生，艰苦创业”</a:t>
            </a:r>
          </a:p>
        </p:txBody>
      </p:sp>
      <p:sp>
        <p:nvSpPr>
          <p:cNvPr id="8" name="椭圆 7"/>
          <p:cNvSpPr/>
          <p:nvPr/>
        </p:nvSpPr>
        <p:spPr>
          <a:xfrm>
            <a:off x="1687132" y="1634629"/>
            <a:ext cx="386366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1</a:t>
            </a:r>
          </a:p>
        </p:txBody>
      </p:sp>
      <p:sp>
        <p:nvSpPr>
          <p:cNvPr id="9" name="椭圆 8"/>
          <p:cNvSpPr/>
          <p:nvPr/>
        </p:nvSpPr>
        <p:spPr>
          <a:xfrm>
            <a:off x="1689428" y="2625988"/>
            <a:ext cx="386366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2</a:t>
            </a:r>
          </a:p>
        </p:txBody>
      </p:sp>
      <p:sp>
        <p:nvSpPr>
          <p:cNvPr id="10" name="椭圆 9"/>
          <p:cNvSpPr/>
          <p:nvPr/>
        </p:nvSpPr>
        <p:spPr>
          <a:xfrm>
            <a:off x="1687132" y="3659825"/>
            <a:ext cx="386366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3</a:t>
            </a:r>
          </a:p>
        </p:txBody>
      </p:sp>
      <p:sp>
        <p:nvSpPr>
          <p:cNvPr id="11" name="椭圆 10"/>
          <p:cNvSpPr/>
          <p:nvPr/>
        </p:nvSpPr>
        <p:spPr>
          <a:xfrm>
            <a:off x="1687132" y="4669562"/>
            <a:ext cx="386366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4</a:t>
            </a:r>
          </a:p>
        </p:txBody>
      </p:sp>
      <p:pic>
        <p:nvPicPr>
          <p:cNvPr id="13" name="图片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414" l="67651" r="9683" t="12311"/>
          <a:stretch>
            <a:fillRect/>
          </a:stretch>
        </p:blipFill>
        <p:spPr bwMode="auto">
          <a:xfrm>
            <a:off x="10167276" y="5246965"/>
            <a:ext cx="1481944" cy="1615391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" name="任意多边形 13"/>
          <p:cNvSpPr/>
          <p:nvPr/>
        </p:nvSpPr>
        <p:spPr>
          <a:xfrm>
            <a:off x="7792573" y="2572465"/>
            <a:ext cx="527390" cy="526814"/>
          </a:xfrm>
          <a:custGeom>
            <a:gdLst>
              <a:gd fmla="*/ 0 w 527390" name="connsiteX0"/>
              <a:gd fmla="*/ 263407 h 526814" name="connsiteY0"/>
              <a:gd fmla="*/ 263695 w 527390" name="connsiteX1"/>
              <a:gd fmla="*/ 0 h 526814" name="connsiteY1"/>
              <a:gd fmla="*/ 527390 w 527390" name="connsiteX2"/>
              <a:gd fmla="*/ 263407 h 526814" name="connsiteY2"/>
              <a:gd fmla="*/ 263695 w 527390" name="connsiteX3"/>
              <a:gd fmla="*/ 526814 h 526814" name="connsiteY3"/>
              <a:gd fmla="*/ 0 w 527390" name="connsiteX4"/>
              <a:gd fmla="*/ 263407 h 52681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26814" w="527390">
                <a:moveTo>
                  <a:pt x="0" y="263407"/>
                </a:moveTo>
                <a:cubicBezTo>
                  <a:pt x="0" y="117931"/>
                  <a:pt x="118060" y="0"/>
                  <a:pt x="263695" y="0"/>
                </a:cubicBezTo>
                <a:cubicBezTo>
                  <a:pt x="409330" y="0"/>
                  <a:pt x="527390" y="117931"/>
                  <a:pt x="527390" y="263407"/>
                </a:cubicBezTo>
                <a:cubicBezTo>
                  <a:pt x="527390" y="408883"/>
                  <a:pt x="409330" y="526814"/>
                  <a:pt x="263695" y="526814"/>
                </a:cubicBezTo>
                <a:cubicBezTo>
                  <a:pt x="118060" y="526814"/>
                  <a:pt x="0" y="408883"/>
                  <a:pt x="0" y="263407"/>
                </a:cubicBezTo>
                <a:close/>
              </a:path>
            </a:pathLst>
          </a:custGeom>
          <a:solidFill>
            <a:srgbClr val="CD1F06"/>
          </a:solidFill>
          <a:ln w="19050">
            <a:solidFill>
              <a:schemeClr val="bg1"/>
            </a:solidFill>
          </a:ln>
        </p:spPr>
        <p:style>
          <a:lnRef idx="3">
            <a:scrgbClr b="0" g="0" r="0"/>
          </a:lnRef>
          <a:fillRef idx="1">
            <a:scrgbClr b="0" g="0" r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90485" lIns="90569" numCol="1" rIns="90569" spcCol="1270" spcFirstLastPara="0" tIns="90485" vert="horz" wrap="square">
            <a:noAutofit/>
          </a:bodyPr>
          <a:lstStyle/>
          <a:p>
            <a:pPr algn="ctr" defTabSz="933450"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lang="zh-CN" sz="2100">
                <a:solidFill>
                  <a:schemeClr val="bg1"/>
                </a:solidFill>
              </a:rPr>
              <a:t>基</a:t>
            </a:r>
          </a:p>
        </p:txBody>
      </p:sp>
      <p:sp>
        <p:nvSpPr>
          <p:cNvPr id="16" name="任意多边形 15"/>
          <p:cNvSpPr/>
          <p:nvPr/>
        </p:nvSpPr>
        <p:spPr>
          <a:xfrm rot="2693612">
            <a:off x="8581134" y="2435137"/>
            <a:ext cx="223423" cy="223423"/>
          </a:xfrm>
          <a:custGeom>
            <a:gdLst>
              <a:gd fmla="*/ 0 w 223423" name="connsiteX0"/>
              <a:gd fmla="*/ 111712 h 223423" name="connsiteY0"/>
              <a:gd fmla="*/ 111712 w 223423" name="connsiteX1"/>
              <a:gd fmla="*/ 0 h 223423" name="connsiteY1"/>
              <a:gd fmla="*/ 223424 w 223423" name="connsiteX2"/>
              <a:gd fmla="*/ 111712 h 223423" name="connsiteY2"/>
              <a:gd fmla="*/ 111712 w 223423" name="connsiteX3"/>
              <a:gd fmla="*/ 223424 h 223423" name="connsiteY3"/>
              <a:gd fmla="*/ 0 w 223423" name="connsiteX4"/>
              <a:gd fmla="*/ 111712 h 22342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23423" w="223423">
                <a:moveTo>
                  <a:pt x="0" y="111712"/>
                </a:moveTo>
                <a:cubicBezTo>
                  <a:pt x="0" y="50015"/>
                  <a:pt x="50015" y="0"/>
                  <a:pt x="111712" y="0"/>
                </a:cubicBezTo>
                <a:cubicBezTo>
                  <a:pt x="173409" y="0"/>
                  <a:pt x="223424" y="50015"/>
                  <a:pt x="223424" y="111712"/>
                </a:cubicBezTo>
                <a:cubicBezTo>
                  <a:pt x="223424" y="173409"/>
                  <a:pt x="173409" y="223424"/>
                  <a:pt x="111712" y="223424"/>
                </a:cubicBezTo>
                <a:cubicBezTo>
                  <a:pt x="50015" y="223424"/>
                  <a:pt x="0" y="173409"/>
                  <a:pt x="0" y="111712"/>
                </a:cubicBezTo>
                <a:close/>
              </a:path>
            </a:pathLst>
          </a:custGeom>
          <a:solidFill>
            <a:srgbClr val="CD1F06"/>
          </a:solidFill>
          <a:ln>
            <a:noFill/>
          </a:ln>
        </p:spPr>
        <p:style>
          <a:lnRef idx="3">
            <a:scrgbClr b="0" g="0" r="0"/>
          </a:lnRef>
          <a:fillRef idx="1">
            <a:scrgbClr b="0" g="0" r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35895" lIns="35895" numCol="1" rIns="35895" spcCol="1270" spcFirstLastPara="0" tIns="35895" vert="horz" wrap="square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lang="zh-CN" sz="500"/>
          </a:p>
        </p:txBody>
      </p:sp>
      <p:sp>
        <p:nvSpPr>
          <p:cNvPr id="18" name="任意多边形 17"/>
          <p:cNvSpPr/>
          <p:nvPr/>
        </p:nvSpPr>
        <p:spPr>
          <a:xfrm rot="2693612">
            <a:off x="8581135" y="2998716"/>
            <a:ext cx="223423" cy="223423"/>
          </a:xfrm>
          <a:custGeom>
            <a:gdLst>
              <a:gd fmla="*/ 0 w 223423" name="connsiteX0"/>
              <a:gd fmla="*/ 111712 h 223423" name="connsiteY0"/>
              <a:gd fmla="*/ 111712 w 223423" name="connsiteX1"/>
              <a:gd fmla="*/ 0 h 223423" name="connsiteY1"/>
              <a:gd fmla="*/ 223424 w 223423" name="connsiteX2"/>
              <a:gd fmla="*/ 111712 h 223423" name="connsiteY2"/>
              <a:gd fmla="*/ 111712 w 223423" name="connsiteX3"/>
              <a:gd fmla="*/ 223424 h 223423" name="connsiteY3"/>
              <a:gd fmla="*/ 0 w 223423" name="connsiteX4"/>
              <a:gd fmla="*/ 111712 h 22342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23423" w="223423">
                <a:moveTo>
                  <a:pt x="0" y="111712"/>
                </a:moveTo>
                <a:cubicBezTo>
                  <a:pt x="0" y="50015"/>
                  <a:pt x="50015" y="0"/>
                  <a:pt x="111712" y="0"/>
                </a:cubicBezTo>
                <a:cubicBezTo>
                  <a:pt x="173409" y="0"/>
                  <a:pt x="223424" y="50015"/>
                  <a:pt x="223424" y="111712"/>
                </a:cubicBezTo>
                <a:cubicBezTo>
                  <a:pt x="223424" y="173409"/>
                  <a:pt x="173409" y="223424"/>
                  <a:pt x="111712" y="223424"/>
                </a:cubicBezTo>
                <a:cubicBezTo>
                  <a:pt x="50015" y="223424"/>
                  <a:pt x="0" y="173409"/>
                  <a:pt x="0" y="111712"/>
                </a:cubicBezTo>
                <a:close/>
              </a:path>
            </a:pathLst>
          </a:custGeom>
          <a:solidFill>
            <a:srgbClr val="CD1F06"/>
          </a:solidFill>
          <a:ln>
            <a:noFill/>
          </a:ln>
        </p:spPr>
        <p:style>
          <a:lnRef idx="3">
            <a:scrgbClr b="0" g="0" r="0"/>
          </a:lnRef>
          <a:fillRef idx="1">
            <a:scrgbClr b="0" g="0" r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35895" lIns="35895" numCol="1" rIns="35895" spcCol="1270" spcFirstLastPara="0" tIns="35895" vert="horz" wrap="square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lang="zh-CN" sz="500"/>
          </a:p>
        </p:txBody>
      </p:sp>
      <p:cxnSp>
        <p:nvCxnSpPr>
          <p:cNvPr id="21" name="直接连接符 20"/>
          <p:cNvCxnSpPr>
            <a:endCxn id="16" idx="3"/>
          </p:cNvCxnSpPr>
          <p:nvPr/>
        </p:nvCxnSpPr>
        <p:spPr>
          <a:xfrm flipV="1">
            <a:off x="8270056" y="2625988"/>
            <a:ext cx="343944" cy="85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18" idx="0"/>
          </p:cNvCxnSpPr>
          <p:nvPr/>
        </p:nvCxnSpPr>
        <p:spPr>
          <a:xfrm>
            <a:off x="8296976" y="2945938"/>
            <a:ext cx="316732" cy="85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8876923" y="2335501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/>
              <a:t>坚持四项基本原则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876923" y="2925761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/>
              <a:t>坚持改革开放</a:t>
            </a:r>
          </a:p>
        </p:txBody>
      </p:sp>
    </p:spTree>
    <p:extLst>
      <p:ext uri="{BB962C8B-B14F-4D97-AF65-F5344CB8AC3E}">
        <p14:creationId val="163951480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7"/>
      <p:bldP grpId="0" spid="8"/>
      <p:bldP grpId="0" spid="9"/>
      <p:bldP grpId="0" spid="10"/>
      <p:bldP grpId="0" spid="11"/>
      <p:bldP grpId="0" spid="14"/>
      <p:bldP grpId="0" spid="16"/>
      <p:bldP grpId="0" spid="18"/>
      <p:bldP grpId="0" spid="28"/>
      <p:bldP grpId="0" spid="2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70347" y="811912"/>
            <a:ext cx="1575669" cy="5013491"/>
          </a:xfrm>
          <a:prstGeom prst="rect">
            <a:avLst/>
          </a:prstGeom>
        </p:spPr>
      </p:pic>
      <p:sp>
        <p:nvSpPr>
          <p:cNvPr id="8" name="心形 7"/>
          <p:cNvSpPr/>
          <p:nvPr/>
        </p:nvSpPr>
        <p:spPr>
          <a:xfrm>
            <a:off x="5555179" y="1829646"/>
            <a:ext cx="399245" cy="334851"/>
          </a:xfrm>
          <a:prstGeom prst="heart">
            <a:avLst/>
          </a:prstGeom>
          <a:solidFill>
            <a:srgbClr val="CD1F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形标注 8"/>
          <p:cNvSpPr/>
          <p:nvPr/>
        </p:nvSpPr>
        <p:spPr>
          <a:xfrm>
            <a:off x="5531779" y="24787"/>
            <a:ext cx="1352554" cy="968742"/>
          </a:xfrm>
          <a:prstGeom prst="wedgeEllipseCallout">
            <a:avLst/>
          </a:prstGeom>
          <a:solidFill>
            <a:srgbClr val="DED9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rgbClr val="B26743"/>
                </a:solidFill>
              </a:rPr>
              <a:t>富强 民主 文明 </a:t>
            </a:r>
          </a:p>
          <a:p>
            <a:pPr algn="ctr"/>
            <a:r>
              <a:rPr altLang="en-US" lang="zh-CN">
                <a:solidFill>
                  <a:srgbClr val="B26743"/>
                </a:solidFill>
              </a:rPr>
              <a:t>和谐 现代化国家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6582674" y="1013820"/>
            <a:ext cx="1808488" cy="167424"/>
            <a:chOff x="6582674" y="1013820"/>
            <a:chExt cx="1808488" cy="167424"/>
          </a:xfrm>
        </p:grpSpPr>
        <p:cxnSp>
          <p:nvCxnSpPr>
            <p:cNvPr id="13" name="直接连接符 12"/>
            <p:cNvCxnSpPr/>
            <p:nvPr/>
          </p:nvCxnSpPr>
          <p:spPr>
            <a:xfrm flipH="1" flipV="1">
              <a:off x="6582674" y="1013820"/>
              <a:ext cx="320262" cy="167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884333" y="1181244"/>
              <a:ext cx="15068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7006605" y="811912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/>
              <a:t>奋斗目标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6337244" y="1997071"/>
            <a:ext cx="19719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6337104" y="1645766"/>
            <a:ext cx="1877437" cy="369332"/>
            <a:chOff x="6337104" y="1645766"/>
            <a:chExt cx="1877437" cy="369332"/>
          </a:xfrm>
        </p:grpSpPr>
        <p:sp>
          <p:nvSpPr>
            <p:cNvPr id="22" name="文本框 21"/>
            <p:cNvSpPr txBox="1"/>
            <p:nvPr/>
          </p:nvSpPr>
          <p:spPr>
            <a:xfrm>
              <a:off x="6337104" y="1645766"/>
              <a:ext cx="21259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/>
                <a:t>中心     经济建设</a:t>
              </a:r>
            </a:p>
          </p:txBody>
        </p:sp>
        <p:sp>
          <p:nvSpPr>
            <p:cNvPr id="23" name="右箭头 22"/>
            <p:cNvSpPr/>
            <p:nvPr/>
          </p:nvSpPr>
          <p:spPr>
            <a:xfrm>
              <a:off x="6897143" y="1820014"/>
              <a:ext cx="216493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414456" y="3667037"/>
            <a:ext cx="3875764" cy="167424"/>
            <a:chOff x="6414456" y="3667037"/>
            <a:chExt cx="3875764" cy="167424"/>
          </a:xfrm>
        </p:grpSpPr>
        <p:cxnSp>
          <p:nvCxnSpPr>
            <p:cNvPr id="24" name="直接连接符 23"/>
            <p:cNvCxnSpPr/>
            <p:nvPr/>
          </p:nvCxnSpPr>
          <p:spPr>
            <a:xfrm flipH="1" flipV="1">
              <a:off x="6414456" y="3667037"/>
              <a:ext cx="320262" cy="167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734718" y="3834461"/>
              <a:ext cx="35555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6671887" y="3482371"/>
            <a:ext cx="3313728" cy="369332"/>
            <a:chOff x="6671887" y="3482371"/>
            <a:chExt cx="3313728" cy="369332"/>
          </a:xfrm>
        </p:grpSpPr>
        <p:sp>
          <p:nvSpPr>
            <p:cNvPr id="26" name="文本框 25"/>
            <p:cNvSpPr txBox="1"/>
            <p:nvPr/>
          </p:nvSpPr>
          <p:spPr>
            <a:xfrm>
              <a:off x="6671887" y="3482371"/>
              <a:ext cx="37261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/>
                <a:t>社会发展动力       坚持改革开放</a:t>
              </a:r>
            </a:p>
          </p:txBody>
        </p:sp>
        <p:sp>
          <p:nvSpPr>
            <p:cNvPr id="28" name="右箭头 27"/>
            <p:cNvSpPr/>
            <p:nvPr/>
          </p:nvSpPr>
          <p:spPr>
            <a:xfrm>
              <a:off x="8200959" y="3667037"/>
              <a:ext cx="216493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50840" y="3712756"/>
            <a:ext cx="3774208" cy="142588"/>
            <a:chOff x="950840" y="3712756"/>
            <a:chExt cx="3774208" cy="142588"/>
          </a:xfrm>
        </p:grpSpPr>
        <p:cxnSp>
          <p:nvCxnSpPr>
            <p:cNvPr id="29" name="直接连接符 28"/>
            <p:cNvCxnSpPr/>
            <p:nvPr/>
          </p:nvCxnSpPr>
          <p:spPr>
            <a:xfrm flipH="1">
              <a:off x="4475955" y="3712756"/>
              <a:ext cx="249093" cy="142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950840" y="3851703"/>
              <a:ext cx="35555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897594" y="3505230"/>
            <a:ext cx="3313728" cy="369332"/>
            <a:chOff x="897594" y="3505230"/>
            <a:chExt cx="3313728" cy="369332"/>
          </a:xfrm>
        </p:grpSpPr>
        <p:sp>
          <p:nvSpPr>
            <p:cNvPr id="32" name="文本框 31"/>
            <p:cNvSpPr txBox="1"/>
            <p:nvPr/>
          </p:nvSpPr>
          <p:spPr>
            <a:xfrm>
              <a:off x="897594" y="3505229"/>
              <a:ext cx="37261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>
                  <a:solidFill>
                    <a:srgbClr val="B26743"/>
                  </a:solidFill>
                </a:rPr>
                <a:t>坚持四项基本原则       立国之本</a:t>
              </a:r>
            </a:p>
          </p:txBody>
        </p:sp>
        <p:sp>
          <p:nvSpPr>
            <p:cNvPr id="35" name="右箭头 34"/>
            <p:cNvSpPr/>
            <p:nvPr/>
          </p:nvSpPr>
          <p:spPr>
            <a:xfrm rot="10800000">
              <a:off x="2862781" y="3689896"/>
              <a:ext cx="247582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162515" y="5486400"/>
            <a:ext cx="3258515" cy="206063"/>
            <a:chOff x="6162515" y="5486400"/>
            <a:chExt cx="3258515" cy="206063"/>
          </a:xfrm>
        </p:grpSpPr>
        <p:cxnSp>
          <p:nvCxnSpPr>
            <p:cNvPr id="37" name="直接连接符 36"/>
            <p:cNvCxnSpPr/>
            <p:nvPr/>
          </p:nvCxnSpPr>
          <p:spPr>
            <a:xfrm flipV="1">
              <a:off x="6162515" y="5486400"/>
              <a:ext cx="349459" cy="2060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511974" y="5486400"/>
              <a:ext cx="2909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6574587" y="5117068"/>
            <a:ext cx="2980303" cy="369332"/>
            <a:chOff x="6574587" y="5117068"/>
            <a:chExt cx="2980303" cy="369332"/>
          </a:xfrm>
        </p:grpSpPr>
        <p:sp>
          <p:nvSpPr>
            <p:cNvPr id="44" name="文本框 43"/>
            <p:cNvSpPr txBox="1"/>
            <p:nvPr/>
          </p:nvSpPr>
          <p:spPr>
            <a:xfrm>
              <a:off x="6574588" y="5117068"/>
              <a:ext cx="32689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/>
                <a:t>立足点     自力更生艰苦奋斗</a:t>
              </a:r>
            </a:p>
          </p:txBody>
        </p:sp>
        <p:sp>
          <p:nvSpPr>
            <p:cNvPr id="45" name="右箭头 44"/>
            <p:cNvSpPr/>
            <p:nvPr/>
          </p:nvSpPr>
          <p:spPr>
            <a:xfrm>
              <a:off x="7353174" y="5309612"/>
              <a:ext cx="216493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826479" y="590855"/>
            <a:ext cx="1249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mtClean="0" sz="2800">
                <a:solidFill>
                  <a:srgbClr val="FF3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关系图</a:t>
            </a:r>
          </a:p>
        </p:txBody>
      </p:sp>
    </p:spTree>
    <p:extLst>
      <p:ext uri="{BB962C8B-B14F-4D97-AF65-F5344CB8AC3E}">
        <p14:creationId val="331383299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1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77513" y="1837834"/>
            <a:ext cx="2420908" cy="362761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076324" y="3651641"/>
            <a:ext cx="1373219" cy="1343545"/>
            <a:chOff x="6449812" y="3329669"/>
            <a:chExt cx="1373219" cy="1343545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6449812" y="4049486"/>
              <a:ext cx="1373219" cy="623728"/>
            </a:xfrm>
            <a:prstGeom prst="line">
              <a:avLst/>
            </a:prstGeom>
            <a:ln w="88900">
              <a:solidFill>
                <a:schemeClr val="tx2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857999" y="3329669"/>
              <a:ext cx="837063" cy="116206"/>
            </a:xfrm>
            <a:prstGeom prst="line">
              <a:avLst/>
            </a:prstGeom>
            <a:ln w="88900">
              <a:solidFill>
                <a:schemeClr val="tx2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 rot="1728917">
            <a:off x="1498857" y="4102753"/>
            <a:ext cx="24180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4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13" name="文本框 12"/>
          <p:cNvSpPr txBox="1"/>
          <p:nvPr/>
        </p:nvSpPr>
        <p:spPr>
          <a:xfrm rot="18614478">
            <a:off x="2233789" y="3402995"/>
            <a:ext cx="18841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14" name="文本框 13"/>
          <p:cNvSpPr txBox="1"/>
          <p:nvPr/>
        </p:nvSpPr>
        <p:spPr>
          <a:xfrm rot="21033832">
            <a:off x="5581247" y="2446002"/>
            <a:ext cx="113579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15" name="文本框 14"/>
          <p:cNvSpPr txBox="1"/>
          <p:nvPr/>
        </p:nvSpPr>
        <p:spPr>
          <a:xfrm rot="21033832">
            <a:off x="6762316" y="1431642"/>
            <a:ext cx="101252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16" name="文本框 15"/>
          <p:cNvSpPr txBox="1"/>
          <p:nvPr/>
        </p:nvSpPr>
        <p:spPr>
          <a:xfrm rot="21202876">
            <a:off x="4254033" y="1635957"/>
            <a:ext cx="16723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17" name="文本框 16"/>
          <p:cNvSpPr txBox="1"/>
          <p:nvPr/>
        </p:nvSpPr>
        <p:spPr>
          <a:xfrm rot="21182736">
            <a:off x="4564785" y="4376796"/>
            <a:ext cx="20387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18" name="文本框 17"/>
          <p:cNvSpPr txBox="1"/>
          <p:nvPr/>
        </p:nvSpPr>
        <p:spPr>
          <a:xfrm rot="19682560">
            <a:off x="608569" y="854768"/>
            <a:ext cx="267714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44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19" name="文本框 18"/>
          <p:cNvSpPr txBox="1"/>
          <p:nvPr/>
        </p:nvSpPr>
        <p:spPr>
          <a:xfrm rot="20697522">
            <a:off x="2521679" y="1205923"/>
            <a:ext cx="188413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20" name="文本框 19"/>
          <p:cNvSpPr txBox="1"/>
          <p:nvPr/>
        </p:nvSpPr>
        <p:spPr>
          <a:xfrm rot="20209184">
            <a:off x="8117793" y="728767"/>
            <a:ext cx="18841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21" name="文本框 20"/>
          <p:cNvSpPr txBox="1"/>
          <p:nvPr/>
        </p:nvSpPr>
        <p:spPr>
          <a:xfrm rot="1717522">
            <a:off x="3199851" y="1846294"/>
            <a:ext cx="18841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22" name="文本框 21"/>
          <p:cNvSpPr txBox="1"/>
          <p:nvPr/>
        </p:nvSpPr>
        <p:spPr>
          <a:xfrm rot="19682560">
            <a:off x="5331347" y="2943906"/>
            <a:ext cx="18841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23" name="文本框 22"/>
          <p:cNvSpPr txBox="1"/>
          <p:nvPr/>
        </p:nvSpPr>
        <p:spPr>
          <a:xfrm rot="19682560">
            <a:off x="4412815" y="1802609"/>
            <a:ext cx="248121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44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24" name="文本框 23"/>
          <p:cNvSpPr txBox="1"/>
          <p:nvPr/>
        </p:nvSpPr>
        <p:spPr>
          <a:xfrm rot="20612024">
            <a:off x="6189599" y="590854"/>
            <a:ext cx="18841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25" name="文本框 24"/>
          <p:cNvSpPr txBox="1"/>
          <p:nvPr/>
        </p:nvSpPr>
        <p:spPr>
          <a:xfrm rot="21009548">
            <a:off x="864436" y="3068757"/>
            <a:ext cx="199708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26" name="文本框 25"/>
          <p:cNvSpPr txBox="1"/>
          <p:nvPr/>
        </p:nvSpPr>
        <p:spPr>
          <a:xfrm rot="20728464">
            <a:off x="3004385" y="536402"/>
            <a:ext cx="18841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27" name="文本框 26"/>
          <p:cNvSpPr txBox="1"/>
          <p:nvPr/>
        </p:nvSpPr>
        <p:spPr>
          <a:xfrm rot="19682560">
            <a:off x="2230003" y="1684325"/>
            <a:ext cx="18841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28" name="文本框 27"/>
          <p:cNvSpPr txBox="1"/>
          <p:nvPr/>
        </p:nvSpPr>
        <p:spPr>
          <a:xfrm rot="1601821">
            <a:off x="3584491" y="3082860"/>
            <a:ext cx="190663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29" name="文本框 28"/>
          <p:cNvSpPr txBox="1"/>
          <p:nvPr/>
        </p:nvSpPr>
        <p:spPr>
          <a:xfrm rot="714541">
            <a:off x="3375904" y="3829550"/>
            <a:ext cx="18841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0042075" y="2244353"/>
            <a:ext cx="18841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31" name="文本框 30"/>
          <p:cNvSpPr txBox="1"/>
          <p:nvPr/>
        </p:nvSpPr>
        <p:spPr>
          <a:xfrm rot="1465434">
            <a:off x="9251320" y="1357454"/>
            <a:ext cx="18841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32" name="文本框 31"/>
          <p:cNvSpPr txBox="1"/>
          <p:nvPr/>
        </p:nvSpPr>
        <p:spPr>
          <a:xfrm rot="19682560">
            <a:off x="6605402" y="1790471"/>
            <a:ext cx="18841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33" name="文本框 32"/>
          <p:cNvSpPr txBox="1"/>
          <p:nvPr/>
        </p:nvSpPr>
        <p:spPr>
          <a:xfrm rot="176597">
            <a:off x="4261682" y="797131"/>
            <a:ext cx="184592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34" name="文本框 33"/>
          <p:cNvSpPr txBox="1"/>
          <p:nvPr/>
        </p:nvSpPr>
        <p:spPr>
          <a:xfrm rot="19682560">
            <a:off x="9617417" y="4338606"/>
            <a:ext cx="18841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35" name="文本框 34"/>
          <p:cNvSpPr txBox="1"/>
          <p:nvPr/>
        </p:nvSpPr>
        <p:spPr>
          <a:xfrm rot="21117364">
            <a:off x="9790015" y="3489657"/>
            <a:ext cx="1884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36" name="文本框 35"/>
          <p:cNvSpPr txBox="1"/>
          <p:nvPr/>
        </p:nvSpPr>
        <p:spPr>
          <a:xfrm rot="19682560">
            <a:off x="3286504" y="4380354"/>
            <a:ext cx="18841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37" name="文本框 36"/>
          <p:cNvSpPr txBox="1"/>
          <p:nvPr/>
        </p:nvSpPr>
        <p:spPr>
          <a:xfrm rot="875122">
            <a:off x="4216838" y="1535578"/>
            <a:ext cx="18841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38" name="文本框 37"/>
          <p:cNvSpPr txBox="1"/>
          <p:nvPr/>
        </p:nvSpPr>
        <p:spPr>
          <a:xfrm rot="1728663">
            <a:off x="10062913" y="2959947"/>
            <a:ext cx="18841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39" name="文本框 38"/>
          <p:cNvSpPr txBox="1"/>
          <p:nvPr/>
        </p:nvSpPr>
        <p:spPr>
          <a:xfrm rot="19682560">
            <a:off x="2401462" y="2503849"/>
            <a:ext cx="18841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40" name="文本框 39"/>
          <p:cNvSpPr txBox="1"/>
          <p:nvPr/>
        </p:nvSpPr>
        <p:spPr>
          <a:xfrm rot="19682560">
            <a:off x="3997448" y="3275229"/>
            <a:ext cx="18841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41" name="文本框 40"/>
          <p:cNvSpPr txBox="1"/>
          <p:nvPr/>
        </p:nvSpPr>
        <p:spPr>
          <a:xfrm rot="1729613">
            <a:off x="5519805" y="2357843"/>
            <a:ext cx="18841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42" name="文本框 41"/>
          <p:cNvSpPr txBox="1"/>
          <p:nvPr/>
        </p:nvSpPr>
        <p:spPr>
          <a:xfrm rot="17325644">
            <a:off x="1200716" y="1662346"/>
            <a:ext cx="18841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43" name="文本框 42"/>
          <p:cNvSpPr txBox="1"/>
          <p:nvPr/>
        </p:nvSpPr>
        <p:spPr>
          <a:xfrm rot="2318106">
            <a:off x="6458764" y="980494"/>
            <a:ext cx="18841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2B2B29"/>
                </a:solidFill>
              </a:rPr>
              <a:t>改革开放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3318266" y="932505"/>
            <a:ext cx="2443065" cy="2002266"/>
          </a:xfrm>
          <a:prstGeom prst="wedgeEllipseCallout">
            <a:avLst>
              <a:gd fmla="val 76164" name="adj1"/>
              <a:gd fmla="val 58641" name="adj2"/>
            </a:avLst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文本框 44"/>
          <p:cNvSpPr txBox="1"/>
          <p:nvPr/>
        </p:nvSpPr>
        <p:spPr>
          <a:xfrm>
            <a:off x="3877238" y="1200962"/>
            <a:ext cx="13004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400">
                <a:solidFill>
                  <a:srgbClr val="CD1F06"/>
                </a:solidFill>
                <a:latin charset="-128" pitchFamily="34" typeface="Adobe 繁黑體 Std B"/>
                <a:ea charset="-128" pitchFamily="34" typeface="Adobe 繁黑體 Std B"/>
              </a:rPr>
              <a:t>是条</a:t>
            </a:r>
          </a:p>
          <a:p>
            <a:r>
              <a:rPr altLang="en-US" b="1" lang="zh-CN" smtClean="0" sz="4400">
                <a:solidFill>
                  <a:srgbClr val="CD1F06"/>
                </a:solidFill>
                <a:latin charset="-128" pitchFamily="34" typeface="Adobe 繁黑體 Std B"/>
                <a:ea charset="-128" pitchFamily="34" typeface="Adobe 繁黑體 Std B"/>
              </a:rPr>
              <a:t>好路</a:t>
            </a:r>
          </a:p>
        </p:txBody>
      </p:sp>
    </p:spTree>
    <p:extLst>
      <p:ext uri="{BB962C8B-B14F-4D97-AF65-F5344CB8AC3E}">
        <p14:creationId val="53163152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1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47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67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" id="2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" id="3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" id="3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27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37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4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47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 id="5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" id="5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61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" id="5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" id="6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69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6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2710"/>
                            </p:stCondLst>
                            <p:childTnLst>
                              <p:par>
                                <p:cTn fill="hold" grpId="0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7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273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" id="7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7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fill="hold" grpId="0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8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2770"/>
                            </p:stCondLst>
                            <p:childTnLst>
                              <p:par>
                                <p:cTn fill="hold" grpId="0" id="8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8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2780"/>
                            </p:stCondLst>
                            <p:childTnLst>
                              <p:par>
                                <p:cTn fill="hold" grpId="0" id="8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9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2790"/>
                            </p:stCondLst>
                            <p:childTnLst>
                              <p:par>
                                <p:cTn fill="hold" grpId="0" id="9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9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9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9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2810"/>
                            </p:stCondLst>
                            <p:childTnLst>
                              <p:par>
                                <p:cTn fill="hold" grpId="0" id="10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10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2820"/>
                            </p:stCondLst>
                            <p:childTnLst>
                              <p:par>
                                <p:cTn fill="hold" grpId="0" id="10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10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2830"/>
                            </p:stCondLst>
                            <p:childTnLst>
                              <p:par>
                                <p:cTn fill="hold" grpId="0" id="10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1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2840"/>
                            </p:stCondLst>
                            <p:childTnLst>
                              <p:par>
                                <p:cTn fill="hold" grpId="0" id="1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1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grpId="0" id="1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1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fill="hold" grpId="0" id="1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12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2870"/>
                            </p:stCondLst>
                            <p:childTnLst>
                              <p:par>
                                <p:cTn fill="hold" grpId="0" id="1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12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fill="hold" grpId="0" id="1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13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2890"/>
                            </p:stCondLst>
                            <p:childTnLst>
                              <p:par>
                                <p:cTn fill="hold" grpId="0" id="1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13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1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" id="13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2910"/>
                            </p:stCondLst>
                            <p:childTnLst>
                              <p:par>
                                <p:cTn fill="hold" grpId="0" id="14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4" nodeType="afterGroup">
                            <p:stCondLst>
                              <p:cond delay="3410"/>
                            </p:stCondLst>
                            <p:childTnLst>
                              <p:par>
                                <p:cTn fill="hold" grpId="0" id="1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9"/>
      <p:bldP grpId="0" spid="4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 rot="10800000">
            <a:off x="1057990" y="5177127"/>
            <a:ext cx="2381250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rot="10800000">
            <a:off x="1066933" y="4949020"/>
            <a:ext cx="3557587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rot="10800000">
            <a:off x="1043680" y="4104948"/>
            <a:ext cx="4805362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rot="10800000">
            <a:off x="1066933" y="3272775"/>
            <a:ext cx="5994400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1050054" y="5685127"/>
            <a:ext cx="6278026" cy="0"/>
          </a:xfrm>
          <a:prstGeom prst="line">
            <a:avLst/>
          </a:prstGeom>
          <a:noFill/>
          <a:ln w="57150">
            <a:solidFill>
              <a:srgbClr val="DB2914"/>
            </a:solidFill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rot="16200000">
            <a:off x="-604122" y="4032540"/>
            <a:ext cx="3308350" cy="0"/>
          </a:xfrm>
          <a:prstGeom prst="line">
            <a:avLst/>
          </a:prstGeom>
          <a:noFill/>
          <a:ln w="57150">
            <a:solidFill>
              <a:srgbClr val="DB2914"/>
            </a:solidFill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5949871" y="1962566"/>
            <a:ext cx="945771" cy="831597"/>
          </a:xfrm>
          <a:prstGeom prst="line">
            <a:avLst/>
          </a:prstGeom>
          <a:noFill/>
          <a:ln w="76200">
            <a:solidFill>
              <a:srgbClr val="DB2914"/>
            </a:solidFill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rot="16200000">
            <a:off x="341234" y="4033334"/>
            <a:ext cx="3309937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rot="16200000">
            <a:off x="1801734" y="4033334"/>
            <a:ext cx="3309937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rot="16200000">
            <a:off x="2963685" y="3985010"/>
            <a:ext cx="3309937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rot="16200000">
            <a:off x="4208384" y="4033334"/>
            <a:ext cx="3309937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23" name="Group 20"/>
          <p:cNvGrpSpPr/>
          <p:nvPr/>
        </p:nvGrpSpPr>
        <p:grpSpPr>
          <a:xfrm>
            <a:off x="1723980" y="4925855"/>
            <a:ext cx="479425" cy="466725"/>
            <a:chExt cx="784" cy="765"/>
          </a:xfrm>
        </p:grpSpPr>
        <p:grpSp>
          <p:nvGrpSpPr>
            <p:cNvPr id="24" name="Group 22"/>
            <p:cNvGrpSpPr/>
            <p:nvPr/>
          </p:nvGrpSpPr>
          <p:grpSpPr>
            <a:xfrm>
              <a:off x="0" y="0"/>
              <a:ext cx="784" cy="765"/>
              <a:chExt cx="1042" cy="1019"/>
            </a:xfrm>
          </p:grpSpPr>
          <p:pic>
            <p:nvPicPr>
              <p:cNvPr descr="circuler_1" id="26" name="Picture 23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Oval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rgbClr val="DFD2A0"/>
              </a:solidFill>
              <a:ln w="19050">
                <a:solidFill>
                  <a:srgbClr val="FFFFFF"/>
                </a:solidFill>
                <a:rou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aseline="0" cap="none" i="0" kern="0" kumimoji="0" lang="zh-CN" noProof="0" normalizeH="0" smtClean="0" spc="0" strike="noStrike" sz="1800" u="none">
                  <a:solidFill>
                    <a:sysClr lastClr="000000" val="windowText"/>
                  </a:solidFill>
                  <a:effectLst/>
                  <a:uLnTx/>
                  <a:uFillTx/>
                  <a:latin charset="0" pitchFamily="34" typeface="Impact"/>
                  <a:ea charset="-122" pitchFamily="34" typeface="微软雅黑"/>
                </a:endParaRPr>
              </a:p>
            </p:txBody>
          </p:sp>
        </p:grpSp>
        <p:sp>
          <p:nvSpPr>
            <p:cNvPr id="25" name="WordArt 26"/>
            <p:cNvSpPr>
              <a:spLocks noChangeArrowheads="1" noChangeShapeType="1"/>
            </p:cNvSpPr>
            <p:nvPr/>
          </p:nvSpPr>
          <p:spPr bwMode="auto">
            <a:xfrm>
              <a:off x="288" y="227"/>
              <a:ext cx="157" cy="299"/>
            </a:xfrm>
            <a:prstGeom prst="rect">
              <a:avLst/>
            </a:prstGeom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aseline="0" cap="none" i="0" kern="10" kumimoji="0" lang="en-US" noProof="0" normalizeH="0" smtClean="0" spc="0" strike="noStrike" sz="2400" u="none">
                  <a:ln w="9525">
                    <a:noFill/>
                    <a:round/>
                  </a:ln>
                  <a:solidFill>
                    <a:srgbClr val="646464"/>
                  </a:solidFill>
                  <a:effectLst/>
                  <a:uLnTx/>
                  <a:uFillTx/>
                  <a:latin charset="0" pitchFamily="34" typeface="Impact"/>
                  <a:ea charset="-122" pitchFamily="34" typeface="微软雅黑"/>
                </a:rPr>
                <a:t>1</a:t>
              </a:r>
            </a:p>
          </p:txBody>
        </p:sp>
      </p:grpSp>
      <p:grpSp>
        <p:nvGrpSpPr>
          <p:cNvPr id="36" name="Group 41"/>
          <p:cNvGrpSpPr/>
          <p:nvPr/>
        </p:nvGrpSpPr>
        <p:grpSpPr>
          <a:xfrm>
            <a:off x="5600621" y="2703349"/>
            <a:ext cx="479425" cy="466725"/>
            <a:chExt cx="302" cy="294"/>
          </a:xfrm>
        </p:grpSpPr>
        <p:grpSp>
          <p:nvGrpSpPr>
            <p:cNvPr id="37" name="Group 43"/>
            <p:cNvGrpSpPr/>
            <p:nvPr/>
          </p:nvGrpSpPr>
          <p:grpSpPr>
            <a:xfrm>
              <a:off x="0" y="0"/>
              <a:ext cx="302" cy="294"/>
              <a:chExt cx="1042" cy="1019"/>
            </a:xfrm>
          </p:grpSpPr>
          <p:pic>
            <p:nvPicPr>
              <p:cNvPr descr="circuler_1" id="39" name="Picture 44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Oval 4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rgbClr val="DFD2A0"/>
              </a:solidFill>
              <a:ln w="19050">
                <a:solidFill>
                  <a:srgbClr val="FFFFFF"/>
                </a:solidFill>
                <a:rou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aseline="0" cap="none" i="0" kern="0" kumimoji="0" lang="zh-CN" noProof="0" normalizeH="0" smtClean="0" spc="0" strike="noStrike" sz="1800" u="none">
                  <a:solidFill>
                    <a:sysClr lastClr="000000" val="windowText"/>
                  </a:solidFill>
                  <a:effectLst/>
                  <a:uLnTx/>
                  <a:uFillTx/>
                  <a:latin charset="0" pitchFamily="34" typeface="Impact"/>
                  <a:ea charset="-122" pitchFamily="34" typeface="微软雅黑"/>
                </a:endParaRPr>
              </a:p>
            </p:txBody>
          </p:sp>
        </p:grpSp>
        <p:sp>
          <p:nvSpPr>
            <p:cNvPr id="38" name="WordArt 47"/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aseline="0" cap="none" i="0" kern="10" kumimoji="0" lang="en-US" noProof="0" normalizeH="0" smtClean="0" spc="0" strike="noStrike" sz="2400" u="none">
                  <a:ln w="9525">
                    <a:noFill/>
                    <a:round/>
                  </a:ln>
                  <a:solidFill>
                    <a:srgbClr val="646464"/>
                  </a:solidFill>
                  <a:effectLst/>
                  <a:uLnTx/>
                  <a:uFillTx/>
                  <a:latin charset="0" pitchFamily="34" typeface="Impact"/>
                  <a:ea charset="-122" pitchFamily="34" typeface="微软雅黑"/>
                </a:rPr>
                <a:t>4</a:t>
              </a:r>
            </a:p>
          </p:txBody>
        </p:sp>
      </p:grp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1621552" y="5699415"/>
            <a:ext cx="7493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1pPr>
            <a:lvl2pPr eaLnBrk="0" hangingPunct="0" indent="-285750" marL="74295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2pPr>
            <a:lvl3pPr eaLnBrk="0" hangingPunct="0" indent="-228600" marL="11430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3pPr>
            <a:lvl4pPr eaLnBrk="0" hangingPunct="0" indent="-228600" marL="16002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4pPr>
            <a:lvl5pPr eaLnBrk="0" hangingPunct="0" indent="-228600" marL="20574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kern="0" kumimoji="0" lang="en-US" noProof="0" normalizeH="0" smtClean="0" spc="0" strike="noStrike" sz="1800" u="none">
                <a:ln>
                  <a:noFill/>
                </a:ln>
                <a:solidFill>
                  <a:srgbClr val="2B2B29"/>
                </a:solidFill>
                <a:effectLst/>
                <a:uLnTx/>
                <a:uFillTx/>
                <a:latin charset="0" pitchFamily="34" typeface="Impact"/>
                <a:ea charset="-122" pitchFamily="34" typeface="微软雅黑"/>
              </a:rPr>
              <a:t>1950</a:t>
            </a:r>
          </a:p>
        </p:txBody>
      </p:sp>
      <p:sp>
        <p:nvSpPr>
          <p:cNvPr id="42" name="Text Box 54"/>
          <p:cNvSpPr txBox="1">
            <a:spLocks noChangeArrowheads="1"/>
          </p:cNvSpPr>
          <p:nvPr/>
        </p:nvSpPr>
        <p:spPr bwMode="auto">
          <a:xfrm>
            <a:off x="3077290" y="5699415"/>
            <a:ext cx="7493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1pPr>
            <a:lvl2pPr eaLnBrk="0" hangingPunct="0" indent="-285750" marL="74295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2pPr>
            <a:lvl3pPr eaLnBrk="0" hangingPunct="0" indent="-228600" marL="11430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3pPr>
            <a:lvl4pPr eaLnBrk="0" hangingPunct="0" indent="-228600" marL="16002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4pPr>
            <a:lvl5pPr eaLnBrk="0" hangingPunct="0" indent="-228600" marL="20574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kern="0" kumimoji="0" lang="en-US" noProof="0" normalizeH="0" smtClean="0" spc="0" strike="noStrike" sz="1800" u="none">
                <a:ln>
                  <a:noFill/>
                </a:ln>
                <a:solidFill>
                  <a:srgbClr val="2B2B29"/>
                </a:solidFill>
                <a:effectLst/>
                <a:uLnTx/>
                <a:uFillTx/>
                <a:latin charset="0" pitchFamily="34" typeface="Impact"/>
                <a:ea charset="-122" pitchFamily="34" typeface="微软雅黑"/>
              </a:rPr>
              <a:t>1978</a:t>
            </a:r>
          </a:p>
        </p:txBody>
      </p:sp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4267915" y="5699415"/>
            <a:ext cx="7493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1pPr>
            <a:lvl2pPr eaLnBrk="0" hangingPunct="0" indent="-285750" marL="74295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2pPr>
            <a:lvl3pPr eaLnBrk="0" hangingPunct="0" indent="-228600" marL="11430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3pPr>
            <a:lvl4pPr eaLnBrk="0" hangingPunct="0" indent="-228600" marL="16002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4pPr>
            <a:lvl5pPr eaLnBrk="0" hangingPunct="0" indent="-228600" marL="20574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kern="0" lang="en-US" smtClean="0">
                <a:solidFill>
                  <a:srgbClr val="2B2B29"/>
                </a:solidFill>
                <a:latin charset="0" pitchFamily="34" typeface="Impact"/>
                <a:ea charset="-122" pitchFamily="34" typeface="微软雅黑"/>
              </a:rPr>
              <a:t>1998</a:t>
            </a:r>
          </a:p>
        </p:txBody>
      </p:sp>
      <p:sp>
        <p:nvSpPr>
          <p:cNvPr id="44" name="Text Box 56"/>
          <p:cNvSpPr txBox="1">
            <a:spLocks noChangeArrowheads="1"/>
          </p:cNvSpPr>
          <p:nvPr/>
        </p:nvSpPr>
        <p:spPr bwMode="auto">
          <a:xfrm>
            <a:off x="5482353" y="5699415"/>
            <a:ext cx="7493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1pPr>
            <a:lvl2pPr eaLnBrk="0" hangingPunct="0" indent="-285750" marL="74295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2pPr>
            <a:lvl3pPr eaLnBrk="0" hangingPunct="0" indent="-228600" marL="11430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3pPr>
            <a:lvl4pPr eaLnBrk="0" hangingPunct="0" indent="-228600" marL="16002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4pPr>
            <a:lvl5pPr eaLnBrk="0" hangingPunct="0" indent="-228600" marL="20574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kern="0" lang="en-US" smtClean="0">
                <a:solidFill>
                  <a:srgbClr val="2B2B29"/>
                </a:solidFill>
                <a:latin charset="0" pitchFamily="34" typeface="Impact"/>
                <a:ea charset="-122" pitchFamily="34" typeface="微软雅黑"/>
              </a:rPr>
              <a:t>2003</a:t>
            </a:r>
          </a:p>
        </p:txBody>
      </p:sp>
      <p:cxnSp>
        <p:nvCxnSpPr>
          <p:cNvPr id="3" name="直接连接符 2"/>
          <p:cNvCxnSpPr>
            <a:endCxn id="27" idx="2"/>
          </p:cNvCxnSpPr>
          <p:nvPr/>
        </p:nvCxnSpPr>
        <p:spPr>
          <a:xfrm flipV="1">
            <a:off x="1071587" y="5159218"/>
            <a:ext cx="652393" cy="46021"/>
          </a:xfrm>
          <a:prstGeom prst="line">
            <a:avLst/>
          </a:prstGeom>
          <a:ln w="76200">
            <a:solidFill>
              <a:srgbClr val="DB29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26" idx="3"/>
            <a:endCxn id="64" idx="2"/>
          </p:cNvCxnSpPr>
          <p:nvPr/>
        </p:nvCxnSpPr>
        <p:spPr>
          <a:xfrm flipV="1">
            <a:off x="2203405" y="5049998"/>
            <a:ext cx="873885" cy="108533"/>
          </a:xfrm>
          <a:prstGeom prst="line">
            <a:avLst/>
          </a:prstGeom>
          <a:ln w="76200">
            <a:solidFill>
              <a:srgbClr val="DB29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endCxn id="70" idx="3"/>
          </p:cNvCxnSpPr>
          <p:nvPr/>
        </p:nvCxnSpPr>
        <p:spPr>
          <a:xfrm flipV="1">
            <a:off x="3614725" y="4197552"/>
            <a:ext cx="925300" cy="691024"/>
          </a:xfrm>
          <a:prstGeom prst="line">
            <a:avLst/>
          </a:prstGeom>
          <a:ln w="76200">
            <a:solidFill>
              <a:srgbClr val="DB29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70" idx="7"/>
            <a:endCxn id="40" idx="3"/>
          </p:cNvCxnSpPr>
          <p:nvPr/>
        </p:nvCxnSpPr>
        <p:spPr>
          <a:xfrm flipV="1">
            <a:off x="4876753" y="3101724"/>
            <a:ext cx="793606" cy="765803"/>
          </a:xfrm>
          <a:prstGeom prst="line">
            <a:avLst/>
          </a:prstGeom>
          <a:ln w="76200">
            <a:solidFill>
              <a:srgbClr val="DB29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34"/>
          <p:cNvGrpSpPr/>
          <p:nvPr/>
        </p:nvGrpSpPr>
        <p:grpSpPr>
          <a:xfrm>
            <a:off x="3077290" y="4753135"/>
            <a:ext cx="605563" cy="593725"/>
            <a:chExt cx="300" cy="294"/>
          </a:xfrm>
        </p:grpSpPr>
        <p:sp>
          <p:nvSpPr>
            <p:cNvPr id="64" name="Oval 38"/>
            <p:cNvSpPr>
              <a:spLocks noChangeArrowheads="1"/>
            </p:cNvSpPr>
            <p:nvPr/>
          </p:nvSpPr>
          <p:spPr bwMode="auto">
            <a:xfrm>
              <a:off x="0" y="0"/>
              <a:ext cx="300" cy="294"/>
            </a:xfrm>
            <a:prstGeom prst="ellipse">
              <a:avLst/>
            </a:prstGeom>
            <a:solidFill>
              <a:srgbClr val="DB2914"/>
            </a:solidFill>
            <a:ln w="9525">
              <a:noFill/>
              <a:round/>
            </a:ln>
            <a:effectLst/>
          </p:spPr>
          <p:txBody>
            <a:bodyPr anchor="ctr" wrap="none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0" kumimoji="0" lang="zh-CN" noProof="0" normalizeH="0" spc="0" strike="noStrike" sz="32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65" name="WordArt 40"/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0" kumimoji="0" lang="en-US" noProof="0" normalizeH="0" smtClean="0" spc="0" strike="noStrike" sz="2400" u="none">
                  <a:ln w="9525">
                    <a:noFill/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charset="0" pitchFamily="34" typeface="Impact"/>
                  <a:ea charset="-122" pitchFamily="34" typeface="微软雅黑"/>
                </a:rPr>
                <a:t>2</a:t>
              </a:r>
            </a:p>
          </p:txBody>
        </p:sp>
      </p:grpSp>
      <p:grpSp>
        <p:nvGrpSpPr>
          <p:cNvPr id="66" name="Group 27"/>
          <p:cNvGrpSpPr/>
          <p:nvPr/>
        </p:nvGrpSpPr>
        <p:grpSpPr>
          <a:xfrm>
            <a:off x="4470287" y="3799177"/>
            <a:ext cx="479425" cy="466725"/>
            <a:chExt cx="302" cy="294"/>
          </a:xfrm>
        </p:grpSpPr>
        <p:grpSp>
          <p:nvGrpSpPr>
            <p:cNvPr id="67" name="Group 29"/>
            <p:cNvGrpSpPr/>
            <p:nvPr/>
          </p:nvGrpSpPr>
          <p:grpSpPr>
            <a:xfrm>
              <a:off x="0" y="0"/>
              <a:ext cx="302" cy="294"/>
              <a:chExt cx="1042" cy="1019"/>
            </a:xfrm>
          </p:grpSpPr>
          <p:pic>
            <p:nvPicPr>
              <p:cNvPr descr="circuler_1" id="69" name="Picture 30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Oval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rgbClr val="DFD2A0"/>
              </a:solidFill>
              <a:ln w="19050">
                <a:solidFill>
                  <a:srgbClr val="FFFFFF"/>
                </a:solidFill>
                <a:round/>
              </a:ln>
            </p:spPr>
            <p:txBody>
              <a:bodyPr anchor="ctr" wrap="non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aseline="0" cap="none" i="0" kern="0" kumimoji="0" lang="zh-CN" noProof="0" normalizeH="0" smtClean="0" spc="0" strike="noStrike" sz="1800" u="none">
                  <a:solidFill>
                    <a:sysClr lastClr="000000" val="windowText"/>
                  </a:solidFill>
                  <a:effectLst/>
                  <a:uLnTx/>
                  <a:uFillTx/>
                  <a:latin charset="0" pitchFamily="34" typeface="Impact"/>
                  <a:ea charset="-122" pitchFamily="34" typeface="微软雅黑"/>
                </a:endParaRPr>
              </a:p>
            </p:txBody>
          </p:sp>
        </p:grpSp>
        <p:sp>
          <p:nvSpPr>
            <p:cNvPr id="68" name="WordArt 33"/>
            <p:cNvSpPr>
              <a:spLocks noChangeArrowheads="1" noChangeShapeType="1"/>
            </p:cNvSpPr>
            <p:nvPr/>
          </p:nvSpPr>
          <p:spPr bwMode="auto">
            <a:xfrm>
              <a:off x="106" y="101"/>
              <a:ext cx="78" cy="115"/>
            </a:xfrm>
            <a:prstGeom prst="rect">
              <a:avLst/>
            </a:prstGeom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aseline="0" cap="none" i="0" kern="10" kumimoji="0" lang="en-US" noProof="0" normalizeH="0" smtClean="0" spc="0" strike="noStrike" sz="2400" u="none">
                  <a:ln w="9525">
                    <a:noFill/>
                    <a:round/>
                  </a:ln>
                  <a:solidFill>
                    <a:srgbClr val="646464"/>
                  </a:solidFill>
                  <a:effectLst/>
                  <a:uLnTx/>
                  <a:uFillTx/>
                  <a:latin charset="0" pitchFamily="34" typeface="Impact"/>
                  <a:ea charset="-122" pitchFamily="34" typeface="微软雅黑"/>
                </a:rPr>
                <a:t>3</a:t>
              </a:r>
            </a:p>
          </p:txBody>
        </p:sp>
      </p:grpSp>
      <p:sp>
        <p:nvSpPr>
          <p:cNvPr id="77" name="Text Box 53"/>
          <p:cNvSpPr txBox="1">
            <a:spLocks noChangeArrowheads="1"/>
          </p:cNvSpPr>
          <p:nvPr/>
        </p:nvSpPr>
        <p:spPr bwMode="auto">
          <a:xfrm>
            <a:off x="547783" y="4810415"/>
            <a:ext cx="3306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1pPr>
            <a:lvl2pPr eaLnBrk="0" hangingPunct="0" indent="-285750" marL="74295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2pPr>
            <a:lvl3pPr eaLnBrk="0" hangingPunct="0" indent="-228600" marL="11430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3pPr>
            <a:lvl4pPr eaLnBrk="0" hangingPunct="0" indent="-228600" marL="16002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4pPr>
            <a:lvl5pPr eaLnBrk="0" hangingPunct="0" indent="-228600" marL="20574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kern="0" kumimoji="0" lang="en-US" noProof="0" normalizeH="0" smtClean="0" spc="0" strike="noStrike" sz="1800" u="none">
                <a:ln>
                  <a:noFill/>
                </a:ln>
                <a:solidFill>
                  <a:srgbClr val="2B2B29"/>
                </a:solidFill>
                <a:effectLst/>
                <a:uLnTx/>
                <a:uFillTx/>
                <a:latin charset="0" pitchFamily="34" typeface="Impact"/>
                <a:ea charset="-122" pitchFamily="34" typeface="微软雅黑"/>
              </a:rPr>
              <a:t>5</a:t>
            </a:r>
          </a:p>
        </p:txBody>
      </p:sp>
      <p:sp>
        <p:nvSpPr>
          <p:cNvPr id="78" name="Text Box 53"/>
          <p:cNvSpPr txBox="1">
            <a:spLocks noChangeArrowheads="1"/>
          </p:cNvSpPr>
          <p:nvPr/>
        </p:nvSpPr>
        <p:spPr bwMode="auto">
          <a:xfrm>
            <a:off x="521375" y="3985010"/>
            <a:ext cx="44827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1pPr>
            <a:lvl2pPr eaLnBrk="0" hangingPunct="0" indent="-285750" marL="74295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2pPr>
            <a:lvl3pPr eaLnBrk="0" hangingPunct="0" indent="-228600" marL="11430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3pPr>
            <a:lvl4pPr eaLnBrk="0" hangingPunct="0" indent="-228600" marL="16002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4pPr>
            <a:lvl5pPr eaLnBrk="0" hangingPunct="0" indent="-228600" marL="20574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kern="0" lang="en-US" smtClean="0">
                <a:solidFill>
                  <a:srgbClr val="2B2B29"/>
                </a:solidFill>
                <a:latin charset="0" pitchFamily="34" typeface="Impact"/>
                <a:ea charset="-122" pitchFamily="34" typeface="微软雅黑"/>
              </a:rPr>
              <a:t>10</a:t>
            </a:r>
          </a:p>
        </p:txBody>
      </p:sp>
      <p:sp>
        <p:nvSpPr>
          <p:cNvPr id="79" name="Text Box 53"/>
          <p:cNvSpPr txBox="1">
            <a:spLocks noChangeArrowheads="1"/>
          </p:cNvSpPr>
          <p:nvPr/>
        </p:nvSpPr>
        <p:spPr bwMode="auto">
          <a:xfrm>
            <a:off x="521375" y="3089419"/>
            <a:ext cx="39374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1pPr>
            <a:lvl2pPr eaLnBrk="0" hangingPunct="0" indent="-285750" marL="74295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2pPr>
            <a:lvl3pPr eaLnBrk="0" hangingPunct="0" indent="-228600" marL="11430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3pPr>
            <a:lvl4pPr eaLnBrk="0" hangingPunct="0" indent="-228600" marL="16002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4pPr>
            <a:lvl5pPr eaLnBrk="0" hangingPunct="0" indent="-228600" marL="20574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kern="0" kumimoji="0" lang="en-US" noProof="0" normalizeH="0" smtClean="0" spc="0" strike="noStrike" sz="1800" u="none">
                <a:ln>
                  <a:noFill/>
                </a:ln>
                <a:solidFill>
                  <a:srgbClr val="2B2B29"/>
                </a:solidFill>
                <a:effectLst/>
                <a:uLnTx/>
                <a:uFillTx/>
                <a:latin charset="0" pitchFamily="34" typeface="Impact"/>
                <a:ea charset="-122" pitchFamily="34" typeface="微软雅黑"/>
              </a:rPr>
              <a:t>15</a:t>
            </a:r>
          </a:p>
        </p:txBody>
      </p:sp>
      <p:sp>
        <p:nvSpPr>
          <p:cNvPr id="80" name="Text Box 53"/>
          <p:cNvSpPr txBox="1">
            <a:spLocks noChangeArrowheads="1"/>
          </p:cNvSpPr>
          <p:nvPr/>
        </p:nvSpPr>
        <p:spPr bwMode="auto">
          <a:xfrm>
            <a:off x="570789" y="1941104"/>
            <a:ext cx="3306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1pPr>
            <a:lvl2pPr eaLnBrk="0" hangingPunct="0" indent="-285750" marL="74295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2pPr>
            <a:lvl3pPr eaLnBrk="0" hangingPunct="0" indent="-228600" marL="11430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3pPr>
            <a:lvl4pPr eaLnBrk="0" hangingPunct="0" indent="-228600" marL="16002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4pPr>
            <a:lvl5pPr eaLnBrk="0" hangingPunct="0" indent="-228600" marL="20574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kern="0" kumimoji="0" lang="en-US" noProof="0" normalizeH="0" smtClean="0" spc="0" strike="noStrike" sz="1800" u="none">
                <a:ln>
                  <a:noFill/>
                </a:ln>
                <a:solidFill>
                  <a:srgbClr val="2B2B29"/>
                </a:solidFill>
                <a:effectLst/>
                <a:uLnTx/>
                <a:uFillTx/>
                <a:latin charset="0" pitchFamily="34" typeface="Impact"/>
                <a:ea charset="-122" pitchFamily="34" typeface="微软雅黑"/>
              </a:rPr>
              <a:t>%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826479" y="590855"/>
            <a:ext cx="4272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mtClean="0" sz="2800">
                <a:solidFill>
                  <a:srgbClr val="FF33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中国占世界GDP份额的变化</a:t>
            </a:r>
          </a:p>
        </p:txBody>
      </p:sp>
      <p:grpSp>
        <p:nvGrpSpPr>
          <p:cNvPr id="82" name="组合 81"/>
          <p:cNvGrpSpPr/>
          <p:nvPr/>
        </p:nvGrpSpPr>
        <p:grpSpPr>
          <a:xfrm flipV="1">
            <a:off x="1597686" y="4457376"/>
            <a:ext cx="1652508" cy="253363"/>
            <a:chOff x="3811761" y="5949280"/>
            <a:chExt cx="1783358" cy="288032"/>
          </a:xfrm>
        </p:grpSpPr>
        <p:cxnSp>
          <p:nvCxnSpPr>
            <p:cNvPr id="83" name="直接连接符 82"/>
            <p:cNvCxnSpPr/>
            <p:nvPr/>
          </p:nvCxnSpPr>
          <p:spPr>
            <a:xfrm flipH="1">
              <a:off x="5163071" y="5949280"/>
              <a:ext cx="432048" cy="288032"/>
            </a:xfrm>
            <a:prstGeom prst="line">
              <a:avLst/>
            </a:prstGeom>
            <a:ln>
              <a:solidFill>
                <a:srgbClr val="2B2B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3811761" y="6236322"/>
              <a:ext cx="1351311" cy="990"/>
            </a:xfrm>
            <a:prstGeom prst="line">
              <a:avLst/>
            </a:prstGeom>
            <a:ln>
              <a:solidFill>
                <a:srgbClr val="2B2B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1684813" y="4084708"/>
            <a:ext cx="1177989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1pPr>
            <a:lvl2pPr eaLnBrk="0" hangingPunct="0" indent="-285750" marL="74295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2pPr>
            <a:lvl3pPr eaLnBrk="0" hangingPunct="0" indent="-228600" marL="11430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3pPr>
            <a:lvl4pPr eaLnBrk="0" hangingPunct="0" indent="-228600" marL="16002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4pPr>
            <a:lvl5pPr eaLnBrk="0" hangingPunct="0" indent="-228600" marL="2057400"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/>
                <a:ea charset="-122" pitchFamily="2" typeface="华文细黑"/>
              </a:defRPr>
            </a:lvl9pPr>
          </a:lstStyle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kern="0" lang="zh-CN" noProof="0" smtClean="0">
                <a:solidFill>
                  <a:srgbClr val="2B2B29"/>
                </a:solidFill>
                <a:latin charset="0" pitchFamily="34" typeface="Impact"/>
                <a:ea charset="-122" pitchFamily="34" typeface="微软雅黑"/>
              </a:rPr>
              <a:t>改革开放</a:t>
            </a:r>
          </a:p>
        </p:txBody>
      </p:sp>
      <p:pic>
        <p:nvPicPr>
          <p:cNvPr id="89" name="Picture 2"/>
          <p:cNvPicPr>
            <a:picLocks noChangeArrowheads="1"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082828" y="387579"/>
            <a:ext cx="3894508" cy="192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文本框 87"/>
          <p:cNvSpPr txBox="1"/>
          <p:nvPr/>
        </p:nvSpPr>
        <p:spPr>
          <a:xfrm>
            <a:off x="8344505" y="2212122"/>
            <a:ext cx="3294380" cy="374904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/>
              <a:t>         21世纪初，社会主</a:t>
            </a:r>
          </a:p>
          <a:p>
            <a:r>
              <a:rPr altLang="zh-CN" lang="en-US" smtClean="0" sz="2400"/>
              <a:t>义市场经济体制初步建</a:t>
            </a:r>
          </a:p>
          <a:p>
            <a:r>
              <a:rPr altLang="zh-CN" lang="en-US" smtClean="0" sz="2400"/>
              <a:t>立，以公有制为主体、</a:t>
            </a:r>
          </a:p>
          <a:p>
            <a:r>
              <a:rPr altLang="zh-CN" lang="en-US" smtClean="0" sz="2400"/>
              <a:t>多种所有制经济成分共</a:t>
            </a:r>
          </a:p>
          <a:p>
            <a:r>
              <a:rPr altLang="zh-CN" lang="en-US" smtClean="0" sz="2400"/>
              <a:t>同发展的格局基本形</a:t>
            </a:r>
          </a:p>
          <a:p>
            <a:r>
              <a:rPr altLang="zh-CN" lang="en-US" smtClean="0" sz="2400"/>
              <a:t>成。国民经济保持良好</a:t>
            </a:r>
          </a:p>
          <a:p>
            <a:r>
              <a:rPr altLang="zh-CN" lang="en-US" smtClean="0" sz="2400"/>
              <a:t>发展势头，国内生产总</a:t>
            </a:r>
          </a:p>
          <a:p>
            <a:r>
              <a:rPr altLang="zh-CN" lang="en-US" smtClean="0" sz="2400"/>
              <a:t>值平均每年增长7.7%。</a:t>
            </a:r>
          </a:p>
          <a:p>
            <a:r>
              <a:rPr altLang="zh-CN" lang="en-US" smtClean="0" sz="2400"/>
              <a:t>2002年，全国财政收入</a:t>
            </a:r>
          </a:p>
          <a:p>
            <a:r>
              <a:rPr altLang="zh-CN" lang="en-US" smtClean="0" sz="2400"/>
              <a:t>达到18914亿元。</a:t>
            </a:r>
          </a:p>
        </p:txBody>
      </p:sp>
    </p:spTree>
    <p:extLst>
      <p:ext uri="{BB962C8B-B14F-4D97-AF65-F5344CB8AC3E}">
        <p14:creationId val="401981212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86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Arial"/>
        <a:cs typeface="Arial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Arial"/>
        <a:cs typeface="Arial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E728D685-11FC-4812-BA85-57AC6F9C9F40}" name="O15_4109default" vid="{BC4E008B-95FF-4815-904E-143A8EDFC1D4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Arial"/>
        <a:cs typeface="Arial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Arial"/>
        <a:cs typeface="Arial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Arial"/>
        <a:cs typeface="Arial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Arial"/>
        <a:cs typeface="Arial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带红线的业务演示文稿(宽屏)</Template>
  <Company/>
  <PresentationFormat>宽屏</PresentationFormat>
  <Paragraphs>136</Paragraphs>
  <Slides>18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30">
      <vt:lpstr>Arial</vt:lpstr>
      <vt:lpstr>Cambria</vt:lpstr>
      <vt:lpstr>Microsoft YaHei UI</vt:lpstr>
      <vt:lpstr>Calibri</vt:lpstr>
      <vt:lpstr>微软雅黑</vt:lpstr>
      <vt:lpstr>文鼎霹靂體</vt:lpstr>
      <vt:lpstr>黑体</vt:lpstr>
      <vt:lpstr>Adobe 黑体 Std R</vt:lpstr>
      <vt:lpstr>Adobe 繁黑體 Std B</vt:lpstr>
      <vt:lpstr>Impact</vt:lpstr>
      <vt:lpstr>华文细黑</vt:lpstr>
      <vt:lpstr>Red Line Business 16x9</vt:lpstr>
      <vt:lpstr>毛泽东思想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2013-11-16T04:57:34Z</dcterms:created>
  <dcterms:modified xsi:type="dcterms:W3CDTF">2021-08-22T05:51:42Z</dcterms:modified>
  <cp:revision>1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_TemplateID">
    <vt:lpwstr>TC030310239991</vt:lpwstr>
  </property>
</Properties>
</file>