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9" r:id="rId2"/>
  </p:sldMasterIdLst>
  <p:notesMasterIdLst>
    <p:notesMasterId r:id="rId3"/>
  </p:notesMasterIdLst>
  <p:handoutMasterIdLst>
    <p:handoutMasterId r:id="rId4"/>
  </p:handoutMasterIdLst>
  <p:sldIdLst>
    <p:sldId id="256" r:id="rId5"/>
    <p:sldId id="310" r:id="rId6"/>
    <p:sldId id="311" r:id="rId7"/>
    <p:sldId id="314" r:id="rId8"/>
    <p:sldId id="351" r:id="rId9"/>
    <p:sldId id="352" r:id="rId10"/>
    <p:sldId id="353" r:id="rId11"/>
    <p:sldId id="354" r:id="rId12"/>
    <p:sldId id="355" r:id="rId13"/>
    <p:sldId id="356" r:id="rId14"/>
    <p:sldId id="357" r:id="rId15"/>
    <p:sldId id="358" r:id="rId16"/>
    <p:sldId id="359" r:id="rId17"/>
    <p:sldId id="328" r:id="rId18"/>
    <p:sldId id="360" r:id="rId19"/>
    <p:sldId id="361" r:id="rId20"/>
    <p:sldId id="362" r:id="rId21"/>
    <p:sldId id="363" r:id="rId22"/>
    <p:sldId id="364" r:id="rId23"/>
    <p:sldId id="365" r:id="rId24"/>
    <p:sldId id="366" r:id="rId25"/>
    <p:sldId id="367" r:id="rId26"/>
    <p:sldId id="368" r:id="rId27"/>
    <p:sldId id="369" r:id="rId28"/>
    <p:sldId id="350"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fontRef idx="minor">
          <a:prstClr val="black"/>
        </a:fontRef>
        <a:schemeClr val="lt1"/>
      </a:tcTxStyle>
      <a:tcStyle>
        <a:fill>
          <a:solidFill>
            <a:schemeClr val="accent3"/>
          </a:solidFill>
        </a:fill>
      </a:tcStyle>
    </a:lastCol>
    <a:firstCol>
      <a:tcTxStyle b="on">
        <a:fontRef idx="minor">
          <a:prstClr val="black"/>
        </a:fontRef>
        <a:schemeClr val="lt1"/>
      </a:tcTxStyle>
      <a:tcStyle>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p:cViewPr varScale="1">
        <p:scale>
          <a:sx n="92" d="100"/>
          <a:sy n="92" d="100"/>
        </p:scale>
        <p:origin x="90"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5/19/2015</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5/19/2015</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extLst>
      <p:ext uri="{BB962C8B-B14F-4D97-AF65-F5344CB8AC3E}">
        <p14:creationId val="10257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5879516"/>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2.jpeg" Type="http://schemas.openxmlformats.org/officeDocument/2006/relationships/image"/><Relationship Id="rId10" Target="../media/image9.jpeg" Type="http://schemas.openxmlformats.org/officeDocument/2006/relationships/image"/><Relationship Id="rId11" Target="../slideMasters/slideMaster1.xml" Type="http://schemas.openxmlformats.org/officeDocument/2006/relationships/slideMaster"/><Relationship Id="rId2" Target="../media/image3.png" Type="http://schemas.openxmlformats.org/officeDocument/2006/relationships/image"/><Relationship Id="rId3" Target="mailto:info@eyefulpresentations.co.uk" TargetMode="External" Type="http://schemas.openxmlformats.org/officeDocument/2006/relationships/hyperlink"/><Relationship Id="rId4" Target="http://www.eyefulpresentations.co.uk/" TargetMode="External" Type="http://schemas.openxmlformats.org/officeDocument/2006/relationships/hyperlink"/><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Layouts/_rels/slideLayout11.xml.rels><?xml version="1.0" encoding="UTF-8" standalone="yes"?><Relationships xmlns="http://schemas.openxmlformats.org/package/2006/relationships"><Relationship Id="rId1" Target="../media/image10.jpeg" Type="http://schemas.openxmlformats.org/officeDocument/2006/relationships/image"/><Relationship Id="rId2" Target="../media/image11.png" Type="http://schemas.openxmlformats.org/officeDocument/2006/relationships/image"/><Relationship Id="rId3" Target="http://www.tianya.cn/publicforum/content/no20/1/317960.shtml" TargetMode="External" Type="http://schemas.openxmlformats.org/officeDocument/2006/relationships/hyperlink"/><Relationship Id="rId4" Target="../media/image12.png" Type="http://schemas.openxmlformats.org/officeDocument/2006/relationships/image"/><Relationship Id="rId5" Target="../media/image13.jpeg" Type="http://schemas.openxmlformats.org/officeDocument/2006/relationships/image"/><Relationship Id="rId6"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首页">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5633391" y="0"/>
            <a:ext cx="6558609" cy="6858000"/>
          </a:xfrm>
          <a:prstGeom prst="rect">
            <a:avLst/>
          </a:prstGeom>
        </p:spPr>
      </p:pic>
      <p:sp>
        <p:nvSpPr>
          <p:cNvPr id="6" name="矩形 5"/>
          <p:cNvSpPr/>
          <p:nvPr userDrawn="1"/>
        </p:nvSpPr>
        <p:spPr>
          <a:xfrm>
            <a:off x="0" y="5373216"/>
            <a:ext cx="12192000" cy="1484784"/>
          </a:xfrm>
          <a:prstGeom prst="rect">
            <a:avLst/>
          </a:prstGeom>
          <a:solidFill>
            <a:srgbClr val="00BD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5" name="直接连接符 4"/>
          <p:cNvCxnSpPr/>
          <p:nvPr userDrawn="1"/>
        </p:nvCxnSpPr>
        <p:spPr>
          <a:xfrm>
            <a:off x="0" y="5373216"/>
            <a:ext cx="12192000" cy="0"/>
          </a:xfrm>
          <a:prstGeom prst="line">
            <a:avLst/>
          </a:prstGeom>
          <a:ln>
            <a:solidFill>
              <a:srgbClr val="00BD3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尾页">
    <p:spTree>
      <p:nvGrpSpPr>
        <p:cNvPr id="1" name=""/>
        <p:cNvGrpSpPr/>
        <p:nvPr/>
      </p:nvGrpSpPr>
      <p:grpSpPr>
        <a:xfrm>
          <a:off x="0" y="0"/>
          <a:ext cx="0" cy="0"/>
        </a:xfrm>
      </p:grpSpPr>
      <p:pic>
        <p:nvPicPr>
          <p:cNvPr id="2" name="Picture 6" descr="C:\Documents and Settings\hp1\桌面\xpic6071.jpg"/>
          <p:cNvPicPr>
            <a:picLocks noChangeAspect="1" noChangeArrowheads="1"/>
          </p:cNvPicPr>
          <p:nvPr userDrawn="1"/>
        </p:nvPicPr>
        <p:blipFill>
          <a:blip r:embed="rId1">
            <a:extLst>
              <a:ext uri="{28A0092B-C50C-407E-A947-70E740481C1C}">
                <a14:useLocalDpi/>
              </a:ext>
            </a:extLst>
          </a:blip>
          <a:stretch>
            <a:fillRect/>
          </a:stretch>
        </p:blipFill>
        <p:spPr bwMode="auto">
          <a:xfrm>
            <a:off x="65603" y="4638126"/>
            <a:ext cx="2916000" cy="181521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 name="Picture 5" descr="C:\Documents and Settings\hp1\桌面\mzm01.png"/>
          <p:cNvPicPr>
            <a:picLocks noChangeAspect="1" noChangeArrowheads="1"/>
          </p:cNvPicPr>
          <p:nvPr userDrawn="1"/>
        </p:nvPicPr>
        <p:blipFill>
          <a:blip r:embed="rId2">
            <a:extLst>
              <a:ext uri="{28A0092B-C50C-407E-A947-70E740481C1C}">
                <a14:useLocalDpi/>
              </a:ext>
            </a:extLst>
          </a:blip>
          <a:stretch>
            <a:fillRect/>
          </a:stretch>
        </p:blipFill>
        <p:spPr bwMode="auto">
          <a:xfrm>
            <a:off x="9185348" y="4638126"/>
            <a:ext cx="2916000" cy="181521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
        <p:nvSpPr>
          <p:cNvPr id="4" name="Oval 60">
            <a:hlinkClick r:id="rId3"/>
          </p:cNvPr>
          <p:cNvSpPr>
            <a:spLocks noChangeArrowheads="1"/>
          </p:cNvSpPr>
          <p:nvPr userDrawn="1"/>
        </p:nvSpPr>
        <p:spPr bwMode="auto">
          <a:xfrm>
            <a:off x="5965890" y="2757244"/>
            <a:ext cx="444010"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5" name="Oval 61">
            <a:hlinkClick r:id="rId4"/>
          </p:cNvPr>
          <p:cNvSpPr>
            <a:spLocks noChangeArrowheads="1"/>
          </p:cNvSpPr>
          <p:nvPr userDrawn="1"/>
        </p:nvSpPr>
        <p:spPr bwMode="auto">
          <a:xfrm>
            <a:off x="5977852" y="3565675"/>
            <a:ext cx="420086"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itchFamily="34" charset="0"/>
            </a:endParaRPr>
          </a:p>
        </p:txBody>
      </p:sp>
      <p:sp>
        <p:nvSpPr>
          <p:cNvPr id="6" name="矩形​​ 5"/>
          <p:cNvSpPr>
            <a:spLocks noChangeArrowheads="1"/>
          </p:cNvSpPr>
          <p:nvPr userDrawn="1"/>
        </p:nvSpPr>
        <p:spPr bwMode="auto">
          <a:xfrm>
            <a:off x="-1587" y="405461"/>
            <a:ext cx="12195175" cy="4079229"/>
          </a:xfrm>
          <a:prstGeom prst="rect">
            <a:avLst/>
          </a:prstGeom>
          <a:solidFill>
            <a:schemeClr val="accent3"/>
          </a:solidFill>
          <a:ln w="9525" cmpd="sng">
            <a:noFill/>
            <a:miter lim="800000"/>
          </a:ln>
        </p:spPr>
        <p:txBody>
          <a:bodyPr lIns="287926" tIns="45708" rIns="91417" bIns="45708" anchor="b"/>
          <a:lstStyle/>
          <a:p>
            <a:pPr fontAlgn="base">
              <a:spcBef>
                <a:spcPct val="0"/>
              </a:spcBef>
              <a:spcAft>
                <a:spcPct val="0"/>
              </a:spcAft>
            </a:pPr>
            <a:endParaRPr lang="zh-CN" altLang="zh-CN" sz="2800">
              <a:ln>
                <a:solidFill>
                  <a:srgbClr val="92D050"/>
                </a:solidFill>
              </a:ln>
              <a:solidFill>
                <a:srgbClr val="92D05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Line 33"/>
          <p:cNvSpPr>
            <a:spLocks noChangeShapeType="1"/>
          </p:cNvSpPr>
          <p:nvPr userDrawn="1"/>
        </p:nvSpPr>
        <p:spPr bwMode="auto">
          <a:xfrm flipV="1">
            <a:off x="6186307" y="1671390"/>
            <a:ext cx="1587" cy="2700338"/>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8" name="Line 5"/>
          <p:cNvSpPr>
            <a:spLocks noChangeShapeType="1"/>
          </p:cNvSpPr>
          <p:nvPr userDrawn="1"/>
        </p:nvSpPr>
        <p:spPr bwMode="auto">
          <a:xfrm>
            <a:off x="-1587" y="3913341"/>
            <a:ext cx="1922980"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9" name="Line 19"/>
          <p:cNvSpPr>
            <a:spLocks noChangeShapeType="1"/>
          </p:cNvSpPr>
          <p:nvPr userDrawn="1"/>
        </p:nvSpPr>
        <p:spPr bwMode="auto">
          <a:xfrm flipH="1">
            <a:off x="1921393" y="2740573"/>
            <a:ext cx="200025"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0" name="Line 21"/>
          <p:cNvSpPr>
            <a:spLocks noChangeShapeType="1"/>
          </p:cNvSpPr>
          <p:nvPr userDrawn="1"/>
        </p:nvSpPr>
        <p:spPr bwMode="auto">
          <a:xfrm>
            <a:off x="3134240" y="2561978"/>
            <a:ext cx="7938"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1" name="Oval 22"/>
          <p:cNvSpPr>
            <a:spLocks noChangeArrowheads="1"/>
          </p:cNvSpPr>
          <p:nvPr userDrawn="1"/>
        </p:nvSpPr>
        <p:spPr bwMode="auto">
          <a:xfrm>
            <a:off x="5677859" y="692696"/>
            <a:ext cx="1008109" cy="978694"/>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a:solidFill>
                  <a:prstClr val="white"/>
                </a:solidFill>
                <a:latin typeface="微软雅黑" pitchFamily="34" charset="-122"/>
                <a:ea typeface="微软雅黑" pitchFamily="34" charset="-122"/>
              </a:rPr>
              <a:t>课件制作</a:t>
            </a:r>
          </a:p>
        </p:txBody>
      </p:sp>
      <p:grpSp>
        <p:nvGrpSpPr>
          <p:cNvPr id="12" name="Group 63"/>
          <p:cNvGrpSpPr/>
          <p:nvPr userDrawn="1"/>
        </p:nvGrpSpPr>
        <p:grpSpPr>
          <a:xfrm>
            <a:off x="5905843" y="2757244"/>
            <a:ext cx="564100" cy="523875"/>
            <a:chOff x="3073" y="2610"/>
            <a:chExt cx="438" cy="440"/>
          </a:xfrm>
        </p:grpSpPr>
        <p:sp>
          <p:nvSpPr>
            <p:cNvPr id="13"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4"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5"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grpSp>
        <p:nvGrpSpPr>
          <p:cNvPr id="16" name="Group 64"/>
          <p:cNvGrpSpPr/>
          <p:nvPr userDrawn="1"/>
        </p:nvGrpSpPr>
        <p:grpSpPr>
          <a:xfrm>
            <a:off x="5905843" y="3565675"/>
            <a:ext cx="564100" cy="521494"/>
            <a:chOff x="3073" y="3289"/>
            <a:chExt cx="438" cy="438"/>
          </a:xfrm>
        </p:grpSpPr>
        <p:sp>
          <p:nvSpPr>
            <p:cNvPr id="17"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8"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sp>
        <p:nvSpPr>
          <p:cNvPr id="19" name="Freeform 11"/>
          <p:cNvSpPr/>
          <p:nvPr userDrawn="1"/>
        </p:nvSpPr>
        <p:spPr bwMode="auto">
          <a:xfrm>
            <a:off x="1153046" y="2738190"/>
            <a:ext cx="981075" cy="198834"/>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0" name="Freeform 13"/>
          <p:cNvSpPr/>
          <p:nvPr userDrawn="1"/>
        </p:nvSpPr>
        <p:spPr bwMode="auto">
          <a:xfrm>
            <a:off x="2102366" y="2459587"/>
            <a:ext cx="1566863" cy="30956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1" name="Freeform 15"/>
          <p:cNvSpPr/>
          <p:nvPr userDrawn="1"/>
        </p:nvSpPr>
        <p:spPr bwMode="auto">
          <a:xfrm>
            <a:off x="1259409" y="946300"/>
            <a:ext cx="2541587" cy="84534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2" name="Freeform 16"/>
          <p:cNvSpPr/>
          <p:nvPr userDrawn="1"/>
        </p:nvSpPr>
        <p:spPr bwMode="auto">
          <a:xfrm>
            <a:off x="937140" y="1778550"/>
            <a:ext cx="325438" cy="1190625"/>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3" name="Freeform 17"/>
          <p:cNvSpPr/>
          <p:nvPr userDrawn="1"/>
        </p:nvSpPr>
        <p:spPr bwMode="auto">
          <a:xfrm>
            <a:off x="3672403" y="952254"/>
            <a:ext cx="1308100" cy="1528763"/>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4" name="Line 51"/>
          <p:cNvSpPr>
            <a:spLocks noChangeShapeType="1"/>
          </p:cNvSpPr>
          <p:nvPr userDrawn="1"/>
        </p:nvSpPr>
        <p:spPr bwMode="auto">
          <a:xfrm>
            <a:off x="3127893" y="4365776"/>
            <a:ext cx="3071203" cy="238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5" name="Text Box 52"/>
          <p:cNvSpPr txBox="1">
            <a:spLocks noChangeArrowheads="1"/>
          </p:cNvSpPr>
          <p:nvPr userDrawn="1"/>
        </p:nvSpPr>
        <p:spPr bwMode="auto">
          <a:xfrm>
            <a:off x="6785837" y="2060710"/>
            <a:ext cx="4619550"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http://t.qq.com/teliss</a:t>
            </a:r>
            <a:endParaRPr lang="en-GB" altLang="zh-CN" sz="2200">
              <a:solidFill>
                <a:srgbClr val="FFFFFF"/>
              </a:solidFill>
              <a:latin typeface="Arial" panose="020b0604020202020204" pitchFamily="34" charset="0"/>
            </a:endParaRPr>
          </a:p>
        </p:txBody>
      </p:sp>
      <p:sp>
        <p:nvSpPr>
          <p:cNvPr id="26" name="Text Box 54"/>
          <p:cNvSpPr txBox="1">
            <a:spLocks noChangeArrowheads="1"/>
          </p:cNvSpPr>
          <p:nvPr userDrawn="1"/>
        </p:nvSpPr>
        <p:spPr bwMode="auto">
          <a:xfrm>
            <a:off x="6784413" y="2845942"/>
            <a:ext cx="4475534"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http://teliss.blog.163.com</a:t>
            </a:r>
          </a:p>
        </p:txBody>
      </p:sp>
      <p:sp>
        <p:nvSpPr>
          <p:cNvPr id="27" name="Text Box 59"/>
          <p:cNvSpPr txBox="1">
            <a:spLocks noChangeArrowheads="1"/>
          </p:cNvSpPr>
          <p:nvPr userDrawn="1"/>
        </p:nvSpPr>
        <p:spPr bwMode="auto">
          <a:xfrm>
            <a:off x="6785837" y="3662449"/>
            <a:ext cx="4996414"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http://weibo.com/teliss</a:t>
            </a:r>
            <a:endParaRPr lang="en-GB" altLang="zh-CN" sz="2200">
              <a:solidFill>
                <a:srgbClr val="FFFFFF"/>
              </a:solidFill>
              <a:latin typeface="Arial" pitchFamily="34" charset="0"/>
            </a:endParaRPr>
          </a:p>
        </p:txBody>
      </p:sp>
      <p:sp>
        <p:nvSpPr>
          <p:cNvPr id="28" name="Text Box 62"/>
          <p:cNvSpPr txBox="1">
            <a:spLocks noChangeArrowheads="1"/>
          </p:cNvSpPr>
          <p:nvPr userDrawn="1"/>
        </p:nvSpPr>
        <p:spPr bwMode="auto">
          <a:xfrm>
            <a:off x="6785837" y="882558"/>
            <a:ext cx="4763566" cy="598975"/>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a:solidFill>
                  <a:srgbClr val="FFFFFF"/>
                </a:solidFill>
                <a:latin typeface="微软雅黑" pitchFamily="34" charset="-122"/>
                <a:ea typeface="微软雅黑" pitchFamily="34" charset="-122"/>
              </a:rPr>
              <a:t>课件制作：布衣公子</a:t>
            </a:r>
            <a:r>
              <a:rPr lang="en-US" altLang="zh-CN" sz="2200">
                <a:solidFill>
                  <a:srgbClr val="FFFFFF"/>
                </a:solidFill>
                <a:latin typeface="微软雅黑" pitchFamily="34" charset="-122"/>
                <a:ea typeface="微软雅黑" pitchFamily="34" charset="-122"/>
              </a:rPr>
              <a:t>/@teliss</a:t>
            </a:r>
            <a:endParaRPr lang="en-GB" altLang="zh-CN" sz="2200">
              <a:solidFill>
                <a:srgbClr val="FFFFFF"/>
              </a:solidFill>
              <a:latin typeface="微软雅黑" panose="020b0503020204020204" pitchFamily="34" charset="-122"/>
              <a:ea typeface="微软雅黑" panose="020b0503020204020204" pitchFamily="34" charset="-122"/>
            </a:endParaRPr>
          </a:p>
        </p:txBody>
      </p:sp>
      <p:sp>
        <p:nvSpPr>
          <p:cNvPr id="29" name="TextBox 41"/>
          <p:cNvSpPr txBox="1"/>
          <p:nvPr userDrawn="1"/>
        </p:nvSpPr>
        <p:spPr>
          <a:xfrm rot="20445248">
            <a:off x="1389446" y="1491919"/>
            <a:ext cx="2954609"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a:solidFill>
                  <a:srgbClr val="FFFFFF"/>
                </a:solidFill>
                <a:latin typeface="微软雅黑" pitchFamily="34" charset="-122"/>
                <a:ea typeface="微软雅黑" pitchFamily="34" charset="-122"/>
              </a:rPr>
              <a:t>谢谢观看</a:t>
            </a:r>
          </a:p>
        </p:txBody>
      </p:sp>
      <p:pic>
        <p:nvPicPr>
          <p:cNvPr id="30" name="Picture 3" descr="C:\Documents and Settings\tdz\桌面\未标题-2.png"/>
          <p:cNvPicPr>
            <a:picLocks noChangeAspect="1" noChangeArrowheads="1"/>
          </p:cNvPicPr>
          <p:nvPr userDrawn="1"/>
        </p:nvPicPr>
        <p:blipFill>
          <a:blip r:embed="rId5">
            <a:extLst>
              <a:ext uri="{28A0092B-C50C-407E-A947-70E740481C1C}">
                <a14:useLocalDpi/>
              </a:ext>
            </a:extLst>
          </a:blip>
          <a:stretch>
            <a:fillRect/>
          </a:stretch>
        </p:blipFill>
        <p:spPr bwMode="auto">
          <a:xfrm>
            <a:off x="5970524" y="3632352"/>
            <a:ext cx="457143" cy="411428"/>
          </a:xfrm>
          <a:prstGeom prst="rect">
            <a:avLst/>
          </a:prstGeom>
          <a:noFill/>
          <a:extLst>
            <a:ext uri="{909E8E84-426E-40DD-AFC4-6F175D3DCCD1}">
              <a14:hiddenFill>
                <a:solidFill>
                  <a:srgbClr val="FFFFFF"/>
                </a:solidFill>
              </a14:hiddenFill>
            </a:ext>
          </a:extLst>
        </p:spPr>
      </p:pic>
      <p:pic>
        <p:nvPicPr>
          <p:cNvPr id="31" name="Picture 9" descr="E:\仝德志文件，勿删！\03-参考文档\！PPT图片及版面资源\06-PPT精选插图\05-头像\嘿嘿.png"/>
          <p:cNvPicPr>
            <a:picLocks noChangeAspect="1" noChangeArrowheads="1"/>
          </p:cNvPicPr>
          <p:nvPr userDrawn="1"/>
        </p:nvPicPr>
        <p:blipFill>
          <a:blip r:embed="rId6">
            <a:extLst>
              <a:ext uri="{28A0092B-C50C-407E-A947-70E740481C1C}">
                <a14:useLocalDpi/>
              </a:ext>
            </a:extLst>
          </a:blip>
          <a:stretch>
            <a:fillRect/>
          </a:stretch>
        </p:blipFill>
        <p:spPr bwMode="auto">
          <a:xfrm>
            <a:off x="5752599" y="728321"/>
            <a:ext cx="853334" cy="853334"/>
          </a:xfrm>
          <a:prstGeom prst="rect">
            <a:avLst/>
          </a:prstGeom>
          <a:noFill/>
          <a:extLst>
            <a:ext uri="{909E8E84-426E-40DD-AFC4-6F175D3DCCD1}">
              <a14:hiddenFill>
                <a:solidFill>
                  <a:srgbClr val="FFFFFF"/>
                </a:solidFill>
              </a14:hiddenFill>
            </a:ext>
          </a:extLst>
        </p:spPr>
      </p:pic>
      <p:pic>
        <p:nvPicPr>
          <p:cNvPr id="32" name="Picture 3" descr="C:\Users\user\Desktop\未标题-4 拷贝.png"/>
          <p:cNvPicPr>
            <a:picLocks noChangeAspect="1" noChangeArrowheads="1"/>
          </p:cNvPicPr>
          <p:nvPr userDrawn="1"/>
        </p:nvPicPr>
        <p:blipFill>
          <a:blip r:embed="rId7">
            <a:extLst>
              <a:ext uri="{28A0092B-C50C-407E-A947-70E740481C1C}">
                <a14:useLocalDpi/>
              </a:ext>
            </a:extLst>
          </a:blip>
          <a:stretch>
            <a:fillRect/>
          </a:stretch>
        </p:blipFill>
        <p:spPr bwMode="auto">
          <a:xfrm>
            <a:off x="6010981" y="2794759"/>
            <a:ext cx="356400" cy="453600"/>
          </a:xfrm>
          <a:prstGeom prst="rect">
            <a:avLst/>
          </a:prstGeom>
          <a:noFill/>
          <a:extLst>
            <a:ext uri="{909E8E84-426E-40DD-AFC4-6F175D3DCCD1}">
              <a14:hiddenFill>
                <a:solidFill>
                  <a:srgbClr val="FFFFFF"/>
                </a:solidFill>
              </a14:hiddenFill>
            </a:ext>
          </a:extLst>
        </p:spPr>
      </p:pic>
      <p:grpSp>
        <p:nvGrpSpPr>
          <p:cNvPr id="33" name="组合 32"/>
          <p:cNvGrpSpPr/>
          <p:nvPr userDrawn="1"/>
        </p:nvGrpSpPr>
        <p:grpSpPr>
          <a:xfrm>
            <a:off x="5905842" y="1965479"/>
            <a:ext cx="564102" cy="523876"/>
            <a:chOff x="5907429" y="1965479"/>
            <a:chExt cx="564102" cy="523876"/>
          </a:xfrm>
        </p:grpSpPr>
        <p:sp>
          <p:nvSpPr>
            <p:cNvPr id="34"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pic>
          <p:nvPicPr>
            <p:cNvPr id="35" name="Picture 4" descr="C:\Users\user\Desktop\未标题-5 拷贝.png"/>
            <p:cNvPicPr>
              <a:picLocks noChangeAspect="1" noChangeArrowheads="1"/>
            </p:cNvPicPr>
            <p:nvPr/>
          </p:nvPicPr>
          <p:blipFill>
            <a:blip r:embed="rId8">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pic>
        <p:nvPicPr>
          <p:cNvPr id="36" name="Picture 4" descr="C:\Documents and Settings\hp1\桌面\_2_~1.JPG"/>
          <p:cNvPicPr>
            <a:picLocks noChangeAspect="1" noChangeArrowheads="1"/>
          </p:cNvPicPr>
          <p:nvPr userDrawn="1"/>
        </p:nvPicPr>
        <p:blipFill>
          <a:blip r:embed="rId9">
            <a:extLst>
              <a:ext uri="{28A0092B-C50C-407E-A947-70E740481C1C}">
                <a14:useLocalDpi/>
              </a:ext>
            </a:extLst>
          </a:blip>
          <a:stretch>
            <a:fillRect/>
          </a:stretch>
        </p:blipFill>
        <p:spPr bwMode="auto">
          <a:xfrm>
            <a:off x="3105518" y="4638126"/>
            <a:ext cx="2916000" cy="181521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7" name="Picture 7" descr="C:\Documents and Settings\hp1\桌面\xpic6214.jpg"/>
          <p:cNvPicPr>
            <a:picLocks noChangeAspect="1" noChangeArrowheads="1"/>
          </p:cNvPicPr>
          <p:nvPr userDrawn="1"/>
        </p:nvPicPr>
        <p:blipFill>
          <a:blip r:embed="rId10">
            <a:extLst>
              <a:ext uri="{28A0092B-C50C-407E-A947-70E740481C1C}">
                <a14:useLocalDpi/>
              </a:ext>
            </a:extLst>
          </a:blip>
          <a:stretch>
            <a:fillRect/>
          </a:stretch>
        </p:blipFill>
        <p:spPr bwMode="auto">
          <a:xfrm>
            <a:off x="6145433" y="4638126"/>
            <a:ext cx="2916000" cy="181521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300"/>
                                        <p:tgtEl>
                                          <p:spTgt spid="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300"/>
                                        <p:tgtEl>
                                          <p:spTgt spid="36"/>
                                        </p:tgtEl>
                                      </p:cBhvr>
                                    </p:animEffect>
                                  </p:childTnLst>
                                </p:cTn>
                              </p:par>
                              <p:par>
                                <p:cTn id="24" presetID="2" presetClass="entr" presetSubtype="1"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ppt_x"/>
                                          </p:val>
                                        </p:tav>
                                        <p:tav tm="100000">
                                          <p:val>
                                            <p:strVal val="#ppt_x"/>
                                          </p:val>
                                        </p:tav>
                                      </p:tavLst>
                                    </p:anim>
                                    <p:anim calcmode="lin" valueType="num">
                                      <p:cBhvr additive="base">
                                        <p:cTn id="27" dur="1000" fill="hold"/>
                                        <p:tgtEl>
                                          <p:spTgt spid="36"/>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6"/>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250"/>
                                        <p:tgtEl>
                                          <p:spTgt spid="37"/>
                                        </p:tgtEl>
                                      </p:cBhvr>
                                    </p:animEffect>
                                  </p:childTnLst>
                                </p:cTn>
                              </p:par>
                              <p:par>
                                <p:cTn id="33" presetID="2" presetClass="entr" presetSubtype="2"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1+#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37"/>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250"/>
                                        <p:tgtEl>
                                          <p:spTgt spid="3"/>
                                        </p:tgtEl>
                                      </p:cBhvr>
                                    </p:animEffect>
                                  </p:childTnLst>
                                </p:cTn>
                              </p:par>
                              <p:par>
                                <p:cTn id="42" presetID="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1000" fill="hold"/>
                                        <p:tgtEl>
                                          <p:spTgt spid="3"/>
                                        </p:tgtEl>
                                        <p:attrNameLst>
                                          <p:attrName>ppt_x</p:attrName>
                                        </p:attrNameLst>
                                      </p:cBhvr>
                                      <p:tavLst>
                                        <p:tav tm="0">
                                          <p:val>
                                            <p:strVal val="0-#ppt_w/2"/>
                                          </p:val>
                                        </p:tav>
                                        <p:tav tm="100000">
                                          <p:val>
                                            <p:strVal val="#ppt_x"/>
                                          </p:val>
                                        </p:tav>
                                      </p:tavLst>
                                    </p:anim>
                                    <p:anim calcmode="lin" valueType="num">
                                      <p:cBhvr additive="base">
                                        <p:cTn id="45" dur="1000" fill="hold"/>
                                        <p:tgtEl>
                                          <p:spTgt spid="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
                                        </p:tgtEl>
                                        <p:attrNameLst>
                                          <p:attrName>r</p:attrName>
                                        </p:attrNameLst>
                                      </p:cBhvr>
                                    </p:animRot>
                                  </p:childTnLst>
                                </p:cTn>
                              </p:par>
                            </p:childTnLst>
                          </p:cTn>
                        </p:par>
                        <p:par>
                          <p:cTn id="48" fill="hold" nodeType="afterGroup">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nodeType="afterGroup">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par>
                          <p:cTn id="56" fill="hold" nodeType="afterGroup">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500"/>
                                        <p:tgtEl>
                                          <p:spTgt spid="19"/>
                                        </p:tgtEl>
                                      </p:cBhvr>
                                    </p:animEffect>
                                  </p:childTnLst>
                                </p:cTn>
                              </p:par>
                            </p:childTnLst>
                          </p:cTn>
                        </p:par>
                        <p:par>
                          <p:cTn id="60" fill="hold" nodeType="afterGroup">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par>
                          <p:cTn id="64" fill="hold" nodeType="afterGroup">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par>
                          <p:cTn id="72" fill="hold" nodeType="afterGroup">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500"/>
                                        <p:tgtEl>
                                          <p:spTgt spid="20"/>
                                        </p:tgtEl>
                                      </p:cBhvr>
                                    </p:animEffect>
                                  </p:childTnLst>
                                </p:cTn>
                              </p:par>
                            </p:childTnLst>
                          </p:cTn>
                        </p:par>
                        <p:par>
                          <p:cTn id="76" fill="hold" nodeType="afterGroup">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par>
                          <p:cTn id="80" fill="hold" nodeType="afterGroup">
                            <p:stCondLst>
                              <p:cond delay="5300"/>
                            </p:stCondLst>
                            <p:childTnLst>
                              <p:par>
                                <p:cTn id="81" presetID="22" presetClass="entr" presetSubtype="8" fill="hold" nodeType="afterEffect">
                                  <p:stCondLst>
                                    <p:cond delay="0"/>
                                  </p:stCondLst>
                                  <p:childTnLst>
                                    <p:set>
                                      <p:cBhvr>
                                        <p:cTn id="82" dur="1" fill="hold">
                                          <p:stCondLst>
                                            <p:cond delay="0"/>
                                          </p:stCondLst>
                                        </p:cTn>
                                        <p:tgtEl>
                                          <p:spTgt spid="29">
                                            <p:txEl>
                                              <p:pRg st="0" end="0"/>
                                            </p:txEl>
                                          </p:spTgt>
                                        </p:tgtEl>
                                        <p:attrNameLst>
                                          <p:attrName>style.visibility</p:attrName>
                                        </p:attrNameLst>
                                      </p:cBhvr>
                                      <p:to>
                                        <p:strVal val="visible"/>
                                      </p:to>
                                    </p:set>
                                    <p:animEffect transition="in" filter="wipe(left)">
                                      <p:cBhvr>
                                        <p:cTn id="83" dur="500"/>
                                        <p:tgtEl>
                                          <p:spTgt spid="29">
                                            <p:txEl>
                                              <p:pRg st="0" end="0"/>
                                            </p:txEl>
                                          </p:spTgt>
                                        </p:tgtEl>
                                      </p:cBhvr>
                                    </p:animEffect>
                                  </p:childTnLst>
                                </p:cTn>
                              </p:par>
                            </p:childTnLst>
                          </p:cTn>
                        </p:par>
                        <p:par>
                          <p:cTn id="84" fill="hold" nodeType="afterGroup">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par>
                          <p:cTn id="88" fill="hold" nodeType="afterGroup">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down)">
                                      <p:cBhvr>
                                        <p:cTn id="91" dur="500"/>
                                        <p:tgtEl>
                                          <p:spTgt spid="7"/>
                                        </p:tgtEl>
                                      </p:cBhvr>
                                    </p:animEffect>
                                  </p:childTnLst>
                                </p:cTn>
                              </p:par>
                            </p:childTnLst>
                          </p:cTn>
                        </p:par>
                        <p:par>
                          <p:cTn id="92" fill="hold" nodeType="afterGroup">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73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par>
                                <p:cTn id="105" presetID="17" presetClass="entr" presetSubtype="10"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78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childTnLst>
                          </p:cTn>
                        </p:par>
                        <p:par>
                          <p:cTn id="113" fill="hold" nodeType="afterGroup">
                            <p:stCondLst>
                              <p:cond delay="8300"/>
                            </p:stCondLst>
                            <p:childTnLst>
                              <p:par>
                                <p:cTn id="114" presetID="17" presetClass="entr" presetSubtype="10"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p:cTn id="116" dur="500" fill="hold"/>
                                        <p:tgtEl>
                                          <p:spTgt spid="12"/>
                                        </p:tgtEl>
                                        <p:attrNameLst>
                                          <p:attrName>ppt_w</p:attrName>
                                        </p:attrNameLst>
                                      </p:cBhvr>
                                      <p:tavLst>
                                        <p:tav tm="0">
                                          <p:val>
                                            <p:fltVal val="0"/>
                                          </p:val>
                                        </p:tav>
                                        <p:tav tm="100000">
                                          <p:val>
                                            <p:strVal val="#ppt_w"/>
                                          </p:val>
                                        </p:tav>
                                      </p:tavLst>
                                    </p:anim>
                                    <p:anim calcmode="lin" valueType="num">
                                      <p:cBhvr>
                                        <p:cTn id="117" dur="500" fill="hold"/>
                                        <p:tgtEl>
                                          <p:spTgt spid="12"/>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8800"/>
                            </p:stCondLst>
                            <p:childTnLst>
                              <p:par>
                                <p:cTn id="123" presetID="22" presetClass="entr" presetSubtype="8"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wipe(left)">
                                      <p:cBhvr>
                                        <p:cTn id="125" dur="500"/>
                                        <p:tgtEl>
                                          <p:spTgt spid="26"/>
                                        </p:tgtEl>
                                      </p:cBhvr>
                                    </p:animEffect>
                                  </p:childTnLst>
                                </p:cTn>
                              </p:par>
                              <p:par>
                                <p:cTn id="126" presetID="17" presetClass="entr" presetSubtype="10" fill="hold" nodeType="with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500" fill="hold"/>
                                        <p:tgtEl>
                                          <p:spTgt spid="16"/>
                                        </p:tgtEl>
                                        <p:attrNameLst>
                                          <p:attrName>ppt_w</p:attrName>
                                        </p:attrNameLst>
                                      </p:cBhvr>
                                      <p:tavLst>
                                        <p:tav tm="0">
                                          <p:val>
                                            <p:fltVal val="0"/>
                                          </p:val>
                                        </p:tav>
                                        <p:tav tm="100000">
                                          <p:val>
                                            <p:strVal val="#ppt_w"/>
                                          </p:val>
                                        </p:tav>
                                      </p:tavLst>
                                    </p:anim>
                                    <p:anim calcmode="lin" valueType="num">
                                      <p:cBhvr>
                                        <p:cTn id="129" dur="500" fill="hold"/>
                                        <p:tgtEl>
                                          <p:spTgt spid="16"/>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p:cTn id="132" dur="500" fill="hold"/>
                                        <p:tgtEl>
                                          <p:spTgt spid="30"/>
                                        </p:tgtEl>
                                        <p:attrNameLst>
                                          <p:attrName>ppt_w</p:attrName>
                                        </p:attrNameLst>
                                      </p:cBhvr>
                                      <p:tavLst>
                                        <p:tav tm="0">
                                          <p:val>
                                            <p:fltVal val="0"/>
                                          </p:val>
                                        </p:tav>
                                        <p:tav tm="100000">
                                          <p:val>
                                            <p:strVal val="#ppt_w"/>
                                          </p:val>
                                        </p:tav>
                                      </p:tavLst>
                                    </p:anim>
                                    <p:anim calcmode="lin" valueType="num">
                                      <p:cBhvr>
                                        <p:cTn id="133" dur="500" fill="hold"/>
                                        <p:tgtEl>
                                          <p:spTgt spid="30"/>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P spid="11"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1_尾页">
    <p:spTree>
      <p:nvGrpSpPr>
        <p:cNvPr id="1" name=""/>
        <p:cNvGrpSpPr/>
        <p:nvPr/>
      </p:nvGrpSpPr>
      <p:grpSpPr>
        <a:xfrm>
          <a:off x="0" y="0"/>
          <a:ext cx="0" cy="0"/>
        </a:xfrm>
      </p:grpSpPr>
      <p:pic>
        <p:nvPicPr>
          <p:cNvPr id="2" name="Picture 6" descr="D:\Teliss_Tong\Copy\定期备份\工作备份\！PPT图片及版面资源\06-PPT精选插图\10-综合\脚印.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6285756" cy="6859588"/>
          </a:xfrm>
          <a:prstGeom prst="rect">
            <a:avLst/>
          </a:prstGeom>
          <a:noFill/>
          <a:extLst>
            <a:ext uri="{909E8E84-426E-40DD-AFC4-6F175D3DCCD1}">
              <a14:hiddenFill>
                <a:solidFill>
                  <a:srgbClr val="FFFFFF"/>
                </a:solidFill>
              </a14:hiddenFill>
            </a:ext>
          </a:extLst>
        </p:spPr>
      </p:pic>
      <p:sp>
        <p:nvSpPr>
          <p:cNvPr id="3" name="矩形 2"/>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a:ex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a:solidFill>
                  <a:srgbClr val="FC6F18"/>
                </a:solidFill>
                <a:effectLst>
                  <a:outerShdw blurRad="38100" dist="38100" dir="2700000" algn="tl">
                    <a:srgbClr val="000000">
                      <a:alpha val="43137"/>
                    </a:srgbClr>
                  </a:outerShdw>
                </a:effectLst>
                <a:latin typeface="微软雅黑" pitchFamily="34" charset="-122"/>
                <a:ea typeface="微软雅黑" pitchFamily="34" charset="-122"/>
              </a:rPr>
              <a:t>我的黄金十年</a:t>
            </a:r>
          </a:p>
        </p:txBody>
      </p:sp>
      <p:grpSp>
        <p:nvGrpSpPr>
          <p:cNvPr id="5" name="组合 4"/>
          <p:cNvGrpSpPr/>
          <p:nvPr userDrawn="1"/>
        </p:nvGrpSpPr>
        <p:grpSpPr>
          <a:xfrm>
            <a:off x="4337" y="272493"/>
            <a:ext cx="2033736" cy="461665"/>
            <a:chOff x="8525122" y="157879"/>
            <a:chExt cx="651124" cy="461664"/>
          </a:xfrm>
        </p:grpSpPr>
        <p:sp>
          <p:nvSpPr>
            <p:cNvPr id="6" name="矩形 5"/>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8892"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7"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8892"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smtClean="0">
                  <a:ln>
                    <a:noFill/>
                  </a:ln>
                  <a:solidFill>
                    <a:prstClr val="white"/>
                  </a:solidFill>
                  <a:effectLst/>
                  <a:uLnTx/>
                  <a:uFillTx/>
                  <a:ea typeface="微软雅黑" pitchFamily="34" charset="-122"/>
                </a:rPr>
                <a:t>片尾广告</a:t>
              </a:r>
            </a:p>
          </p:txBody>
        </p:sp>
      </p:grpSp>
      <p:sp>
        <p:nvSpPr>
          <p:cNvPr id="8" name="矩形 7"/>
          <p:cNvSpPr/>
          <p:nvPr userDrawn="1"/>
        </p:nvSpPr>
        <p:spPr>
          <a:xfrm>
            <a:off x="7342427" y="1647202"/>
            <a:ext cx="4164052" cy="430863"/>
          </a:xfrm>
          <a:prstGeom prst="rect">
            <a:avLst/>
          </a:prstGeom>
          <a:noFill/>
        </p:spPr>
        <p:txBody>
          <a:bodyPr wrap="square" lIns="91417" tIns="45708" rIns="91417" bIns="45708">
            <a:spAutoFit/>
          </a:bodyPr>
          <a:lstStyle/>
          <a:p>
            <a:pPr defTabSz="1218892"/>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pic>
        <p:nvPicPr>
          <p:cNvPr id="9" name="Picture 3" descr="D:\Teliss_Tong\Copy\定期备份\工作备份\！PPT图片及版面资源\06-PPT精选插图\05-头像\1000mb.ru (42).png"/>
          <p:cNvPicPr>
            <a:picLocks noChangeAspect="1" noChangeArrowheads="1"/>
          </p:cNvPicPr>
          <p:nvPr userDrawn="1"/>
        </p:nvPicPr>
        <p:blipFill>
          <a:blip r:embed="rId2">
            <a:extLst>
              <a:ext uri="{28A0092B-C50C-407E-A947-70E740481C1C}">
                <a14:useLocalDpi/>
              </a:ext>
            </a:extLst>
          </a:blip>
          <a:stretch>
            <a:fillRect/>
          </a:stretch>
        </p:blipFill>
        <p:spPr bwMode="auto">
          <a:xfrm>
            <a:off x="107504" y="155104"/>
            <a:ext cx="609600" cy="609600"/>
          </a:xfrm>
          <a:prstGeom prst="rect">
            <a:avLst/>
          </a:prstGeom>
          <a:noFill/>
          <a:extLst>
            <a:ext uri="{909E8E84-426E-40DD-AFC4-6F175D3DCCD1}">
              <a14:hiddenFill>
                <a:solidFill>
                  <a:srgbClr val="FFFFFF"/>
                </a:solidFill>
              </a14:hiddenFill>
            </a:ext>
          </a:extLst>
        </p:spPr>
      </p:pic>
      <p:sp>
        <p:nvSpPr>
          <p:cNvPr id="10"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prstClr val="black">
                  <a:lumMod val="65000"/>
                  <a:lumOff val="35000"/>
                </a:prstClr>
              </a:solidFill>
              <a:latin typeface="微软雅黑" panose="020b0503020204020204" pitchFamily="34" charset="-122"/>
              <a:ea typeface="微软雅黑" panose="020b0503020204020204" pitchFamily="34" charset="-122"/>
            </a:endParaRPr>
          </a:p>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“我的黄金十年”写的就是毕业后，第一个十年所发生的职场与情感的那些事儿</a:t>
            </a:r>
            <a:r>
              <a:rPr lang="en-US" altLang="zh-CN" sz="1600">
                <a:solidFill>
                  <a:prstClr val="black">
                    <a:lumMod val="65000"/>
                    <a:lumOff val="35000"/>
                  </a:prstClr>
                </a:solidFill>
                <a:latin typeface="微软雅黑" pitchFamily="34" charset="-122"/>
                <a:ea typeface="微软雅黑" pitchFamily="34" charset="-122"/>
              </a:rPr>
              <a:t>……</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7103318" y="5469419"/>
            <a:ext cx="4369405" cy="369308"/>
          </a:xfrm>
          <a:prstGeom prst="rect">
            <a:avLst/>
          </a:prstGeom>
        </p:spPr>
        <p:txBody>
          <a:bodyPr wrap="square" lIns="91417" tIns="45708" rIns="91417" bIns="45708">
            <a:spAutoFit/>
          </a:bodyPr>
          <a:lstStyle/>
          <a:p>
            <a:pPr defTabSz="1218892">
              <a:lnSpc>
                <a:spcPct val="150000"/>
              </a:lnSpc>
            </a:pPr>
            <a:r>
              <a:rPr lang="en-US" altLang="zh-CN" sz="1200">
                <a:solidFill>
                  <a:srgbClr val="1094EE"/>
                </a:solidFill>
                <a:latin typeface="Arial"/>
                <a:ea typeface="微软雅黑" pitchFamily="34" charset="-122"/>
                <a:cs typeface="Arial"/>
                <a:hlinkClick r:id="rId3"/>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12" name="矩形 11"/>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8892">
              <a:defRPr/>
            </a:pP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kern="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3" name="Picture 2" descr="D:\Teliss_Tong\Copy\定期备份\工作备份\！PPT图片及版面资源\06-PPT精选插图\04-图标\54D742BB28AE93477AE1424E5D991B5D.png"/>
          <p:cNvPicPr>
            <a:picLocks noChangeAspect="1" noChangeArrowheads="1"/>
          </p:cNvPicPr>
          <p:nvPr userDrawn="1"/>
        </p:nvPicPr>
        <p:blipFill>
          <a:blip r:embed="rId4">
            <a:extLst>
              <a:ext uri="{28A0092B-C50C-407E-A947-70E740481C1C}">
                <a14:useLocalDpi/>
              </a:ext>
            </a:extLst>
          </a:blip>
          <a:stretch>
            <a:fillRect/>
          </a:stretch>
        </p:blipFill>
        <p:spPr bwMode="auto">
          <a:xfrm>
            <a:off x="10690798" y="5841269"/>
            <a:ext cx="396045" cy="396045"/>
          </a:xfrm>
          <a:prstGeom prst="rect">
            <a:avLst/>
          </a:prstGeom>
          <a:noFill/>
          <a:extLst>
            <a:ext uri="{909E8E84-426E-40DD-AFC4-6F175D3DCCD1}">
              <a14:hiddenFill>
                <a:solidFill>
                  <a:srgbClr val="FFFFFF"/>
                </a:solidFill>
              </a14:hiddenFill>
            </a:ext>
          </a:extLst>
        </p:spPr>
      </p:pic>
      <p:pic>
        <p:nvPicPr>
          <p:cNvPr id="14" name="图片 13"/>
          <p:cNvPicPr>
            <a:picLocks noChangeAspect="1"/>
          </p:cNvPicPr>
          <p:nvPr userDrawn="1"/>
        </p:nvPicPr>
        <p:blipFill>
          <a:blip r:embed="rId5">
            <a:extLst>
              <a:ext uri="{28A0092B-C50C-407E-A947-70E740481C1C}">
                <a14:useLocalDpi/>
              </a:ext>
            </a:extLst>
          </a:blip>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15" name="文本框 19"/>
          <p:cNvSpPr txBox="1"/>
          <p:nvPr userDrawn="1"/>
        </p:nvSpPr>
        <p:spPr>
          <a:xfrm>
            <a:off x="1490500" y="5219377"/>
            <a:ext cx="3265288" cy="523220"/>
          </a:xfrm>
          <a:prstGeom prst="rect">
            <a:avLst/>
          </a:prstGeom>
          <a:noFill/>
        </p:spPr>
        <p:txBody>
          <a:bodyPr wrap="square" rtlCol="0">
            <a:spAutoFit/>
          </a:bodyPr>
          <a:lstStyle/>
          <a:p>
            <a:pPr defTabSz="1218892"/>
            <a:r>
              <a:rPr lang="zh-CN" altLang="en-US" sz="2400" smtClean="0">
                <a:solidFill>
                  <a:srgbClr val="FF6600"/>
                </a:solidFill>
                <a:latin typeface="微软雅黑" pitchFamily="34" charset="-122"/>
                <a:ea typeface="微软雅黑" pitchFamily="34" charset="-122"/>
              </a:rPr>
              <a:t>布衣公众号：</a:t>
            </a:r>
            <a:r>
              <a:rPr lang="en-US" altLang="zh-CN" sz="2800" b="1" err="1" smtClean="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a:solidFill>
                <a:srgbClr val="FF6600"/>
              </a:solidFill>
              <a:latin typeface="Arial Unicode MS" pitchFamily="34" charset="-122"/>
              <a:ea typeface="Arial Unicode MS" pitchFamily="34" charset="-122"/>
              <a:cs typeface="Arial Unicode MS" pitchFamily="34" charset="-122"/>
            </a:endParaRPr>
          </a:p>
        </p:txBody>
      </p:sp>
    </p:spTree>
    <p:extLst>
      <p:ext uri="{BB962C8B-B14F-4D97-AF65-F5344CB8AC3E}">
        <p14:creationId val="3392213210"/>
      </p:ext>
    </p:extLst>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 fill="hold"/>
                                        <p:tgtEl>
                                          <p:spTgt spid="5"/>
                                        </p:tgtEl>
                                        <p:attrNameLst>
                                          <p:attrName>ppt_x</p:attrName>
                                        </p:attrNameLst>
                                      </p:cBhvr>
                                      <p:tavLst>
                                        <p:tav tm="0">
                                          <p:val>
                                            <p:strVal val="1+#ppt_w/2"/>
                                          </p:val>
                                        </p:tav>
                                        <p:tav tm="100000">
                                          <p:val>
                                            <p:strVal val="#ppt_x"/>
                                          </p:val>
                                        </p:tav>
                                      </p:tavLst>
                                    </p:anim>
                                    <p:anim calcmode="lin" valueType="num">
                                      <p:cBhvr additive="base">
                                        <p:cTn id="11" dur="200" fill="hold"/>
                                        <p:tgtEl>
                                          <p:spTgt spid="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nodeType="afterGroup">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anim calcmode="discrete" valueType="clr">
                                      <p:cBhvr override="childStyle">
                                        <p:cTn id="31" dur="17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0"/>
                                        </p:tgtEl>
                                        <p:attrNameLst>
                                          <p:attrName>fillcolor</p:attrName>
                                        </p:attrNameLst>
                                      </p:cBhvr>
                                      <p:tavLst>
                                        <p:tav tm="0">
                                          <p:val>
                                            <p:clrVal>
                                              <a:schemeClr val="accent2"/>
                                            </p:clrVal>
                                          </p:val>
                                        </p:tav>
                                        <p:tav tm="50000">
                                          <p:val>
                                            <p:clrVal>
                                              <a:schemeClr val="hlink"/>
                                            </p:clrVal>
                                          </p:val>
                                        </p:tav>
                                      </p:tavLst>
                                    </p:anim>
                                    <p:set>
                                      <p:cBhvr>
                                        <p:cTn id="33" dur="170"/>
                                        <p:tgtEl>
                                          <p:spTgt spid="10"/>
                                        </p:tgtEl>
                                        <p:attrNameLst>
                                          <p:attrName>fill.type</p:attrName>
                                        </p:attrNameLst>
                                      </p:cBhvr>
                                      <p:to>
                                        <p:strVal val="solid"/>
                                      </p:to>
                                    </p:set>
                                  </p:childTnLst>
                                </p:cTn>
                              </p:par>
                            </p:childTnLst>
                          </p:cTn>
                        </p:par>
                        <p:par>
                          <p:cTn id="34" fill="hold" nodeType="afterGroup">
                            <p:stCondLst>
                              <p:cond delay="167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67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3"/>
                                        </p:tgtEl>
                                      </p:cBhvr>
                                    </p:animEffect>
                                    <p:animScale>
                                      <p:cBhvr>
                                        <p:cTn id="46" dur="500" autoRev="1" fill="hold"/>
                                        <p:tgtEl>
                                          <p:spTgt spid="13"/>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942861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24440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35249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42290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99816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742580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404266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17679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目录页">
    <p:spTree>
      <p:nvGrpSpPr>
        <p:cNvPr id="1" name=""/>
        <p:cNvGrpSpPr/>
        <p:nvPr/>
      </p:nvGrpSpPr>
      <p:grpSpPr>
        <a:xfrm>
          <a:off x="0" y="0"/>
          <a:ext cx="0" cy="0"/>
        </a:xfrm>
      </p:grpSpPr>
      <p:sp>
        <p:nvSpPr>
          <p:cNvPr id="10"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1" name="直接连接符 10"/>
          <p:cNvCxnSpPr/>
          <p:nvPr userDrawn="1"/>
        </p:nvCxnSpPr>
        <p:spPr>
          <a:xfrm>
            <a:off x="0" y="764704"/>
            <a:ext cx="107631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flipV="1">
            <a:off x="10763175" y="332656"/>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flipH="1" flipV="1">
            <a:off x="10847290" y="475532"/>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840784" y="332656"/>
            <a:ext cx="876935" cy="369332"/>
          </a:xfrm>
          <a:prstGeom prst="rect">
            <a:avLst/>
          </a:prstGeom>
          <a:noFill/>
        </p:spPr>
        <p:txBody>
          <a:bodyPr wrap="none" rtlCol="0">
            <a:spAutoFit/>
          </a:bodyPr>
          <a:lstStyle/>
          <a:p>
            <a:r>
              <a:rPr lang="zh-CN" altLang="en-US" sz="1800" smtClean="0">
                <a:solidFill>
                  <a:schemeClr val="bg1">
                    <a:lumMod val="50000"/>
                  </a:schemeClr>
                </a:solidFill>
                <a:latin typeface="微软雅黑" pitchFamily="34" charset="-122"/>
                <a:ea typeface="微软雅黑" pitchFamily="34" charset="-122"/>
              </a:rPr>
              <a:t>目录页</a:t>
            </a:r>
            <a:endParaRPr lang="zh-CN" altLang="en-US" sz="180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val="1679512719"/>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338618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08648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071082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过渡页1">
    <p:spTree>
      <p:nvGrpSpPr>
        <p:cNvPr id="1" name=""/>
        <p:cNvGrpSpPr/>
        <p:nvPr/>
      </p:nvGrpSpPr>
      <p:grpSpPr>
        <a:xfrm>
          <a:off x="0" y="0"/>
          <a:ext cx="0" cy="0"/>
        </a:xfrm>
      </p:grpSpPr>
      <p:sp>
        <p:nvSpPr>
          <p:cNvPr id="21"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22" name="直接连接符 21"/>
          <p:cNvCxnSpPr/>
          <p:nvPr userDrawn="1"/>
        </p:nvCxnSpPr>
        <p:spPr>
          <a:xfrm>
            <a:off x="0" y="764704"/>
            <a:ext cx="107631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flipV="1">
            <a:off x="10763175" y="332656"/>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flipV="1">
            <a:off x="10847290" y="475532"/>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26" name="TextBox 25"/>
          <p:cNvSpPr txBox="1"/>
          <p:nvPr userDrawn="1"/>
        </p:nvSpPr>
        <p:spPr>
          <a:xfrm>
            <a:off x="840784" y="332656"/>
            <a:ext cx="876935" cy="369332"/>
          </a:xfrm>
          <a:prstGeom prst="rect">
            <a:avLst/>
          </a:prstGeom>
          <a:noFill/>
        </p:spPr>
        <p:txBody>
          <a:bodyPr wrap="none" rtlCol="0">
            <a:spAutoFit/>
          </a:bodyPr>
          <a:lstStyle/>
          <a:p>
            <a:r>
              <a:rPr lang="zh-CN" altLang="en-US" sz="1800" smtClean="0">
                <a:solidFill>
                  <a:schemeClr val="bg1">
                    <a:lumMod val="50000"/>
                  </a:schemeClr>
                </a:solidFill>
                <a:latin typeface="微软雅黑" pitchFamily="34" charset="-122"/>
                <a:ea typeface="微软雅黑" pitchFamily="34" charset="-122"/>
              </a:rPr>
              <a:t>过渡页</a:t>
            </a:r>
            <a:endParaRPr lang="zh-CN" altLang="en-US" sz="1800">
              <a:solidFill>
                <a:schemeClr val="bg1">
                  <a:lumMod val="50000"/>
                </a:schemeClr>
              </a:solidFill>
              <a:latin typeface="微软雅黑" pitchFamily="34" charset="-122"/>
              <a:ea typeface="微软雅黑" pitchFamily="34" charset="-122"/>
            </a:endParaRPr>
          </a:p>
        </p:txBody>
      </p:sp>
      <p:sp>
        <p:nvSpPr>
          <p:cNvPr id="27" name="矩形 26"/>
          <p:cNvSpPr/>
          <p:nvPr userDrawn="1"/>
        </p:nvSpPr>
        <p:spPr>
          <a:xfrm>
            <a:off x="908804" y="1940207"/>
            <a:ext cx="5403163" cy="3049597"/>
          </a:xfrm>
          <a:prstGeom prst="rect">
            <a:avLst/>
          </a:prstGeom>
          <a:solidFill>
            <a:srgbClr val="92D05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440"/>
            <a:endParaRPr lang="zh-CN" altLang="en-US" sz="1800">
              <a:solidFill>
                <a:schemeClr val="lt1"/>
              </a:solidFill>
            </a:endParaRPr>
          </a:p>
        </p:txBody>
      </p:sp>
      <p:sp>
        <p:nvSpPr>
          <p:cNvPr id="28" name="矩形 27"/>
          <p:cNvSpPr/>
          <p:nvPr userDrawn="1"/>
        </p:nvSpPr>
        <p:spPr>
          <a:xfrm>
            <a:off x="6311967" y="1844824"/>
            <a:ext cx="287957" cy="3240360"/>
          </a:xfrm>
          <a:prstGeom prst="rect">
            <a:avLst/>
          </a:prstGeom>
          <a:solidFill>
            <a:srgbClr val="92D05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矩形 31"/>
          <p:cNvSpPr/>
          <p:nvPr userDrawn="1"/>
        </p:nvSpPr>
        <p:spPr>
          <a:xfrm>
            <a:off x="6815892" y="2902878"/>
            <a:ext cx="4535323" cy="21600"/>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a:p>
        </p:txBody>
      </p:sp>
    </p:spTree>
    <p:extLst>
      <p:ext uri="{BB962C8B-B14F-4D97-AF65-F5344CB8AC3E}">
        <p14:creationId val="2036250881"/>
      </p:ext>
    </p:extLst>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400"/>
                                        <p:tgtEl>
                                          <p:spTgt spid="2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2"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一章">
    <p:spTree>
      <p:nvGrpSpPr>
        <p:cNvPr id="1" name=""/>
        <p:cNvGrpSpPr/>
        <p:nvPr/>
      </p:nvGrpSpPr>
      <p:grpSpPr>
        <a:xfrm>
          <a:off x="0" y="0"/>
          <a:ext cx="0" cy="0"/>
        </a:xfrm>
      </p:grpSpPr>
      <p:sp>
        <p:nvSpPr>
          <p:cNvPr id="8"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TextBox 18"/>
          <p:cNvSpPr txBox="1"/>
          <p:nvPr userDrawn="1"/>
        </p:nvSpPr>
        <p:spPr>
          <a:xfrm rot="20367856">
            <a:off x="1216804" y="5597985"/>
            <a:ext cx="1532393"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正文 </a:t>
            </a:r>
            <a:r>
              <a:rPr lang="en-US" altLang="zh-CN" sz="1800" smtClean="0">
                <a:solidFill>
                  <a:schemeClr val="bg1"/>
                </a:solidFill>
                <a:latin typeface="微软雅黑" pitchFamily="34" charset="-122"/>
                <a:ea typeface="微软雅黑" pitchFamily="34" charset="-122"/>
              </a:rPr>
              <a:t>· </a:t>
            </a:r>
            <a:r>
              <a:rPr lang="zh-CN" altLang="en-US" sz="1800" smtClean="0">
                <a:solidFill>
                  <a:schemeClr val="bg1"/>
                </a:solidFill>
                <a:latin typeface="微软雅黑" pitchFamily="34" charset="-122"/>
                <a:ea typeface="微软雅黑" pitchFamily="34" charset="-122"/>
              </a:rPr>
              <a:t>第一章</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28" name="TextBox 27"/>
          <p:cNvSpPr txBox="1"/>
          <p:nvPr userDrawn="1"/>
        </p:nvSpPr>
        <p:spPr>
          <a:xfrm rot="20367856">
            <a:off x="801197" y="2648659"/>
            <a:ext cx="1569251"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计划知识概述</a:t>
            </a:r>
            <a:endParaRPr lang="zh-CN" altLang="en-US" sz="1800">
              <a:solidFill>
                <a:schemeClr val="bg1"/>
              </a:solidFill>
              <a:latin typeface="微软雅黑" pitchFamily="34" charset="-122"/>
              <a:ea typeface="微软雅黑" pitchFamily="34" charset="-122"/>
            </a:endParaRPr>
          </a:p>
        </p:txBody>
      </p:sp>
      <p:sp>
        <p:nvSpPr>
          <p:cNvPr id="29" name="TextBox 28"/>
          <p:cNvSpPr txBox="1"/>
          <p:nvPr userDrawn="1"/>
        </p:nvSpPr>
        <p:spPr>
          <a:xfrm rot="20367856">
            <a:off x="801197" y="4009430"/>
            <a:ext cx="1569251" cy="369332"/>
          </a:xfrm>
          <a:prstGeom prst="rect">
            <a:avLst/>
          </a:prstGeom>
          <a:noFill/>
        </p:spPr>
        <p:txBody>
          <a:bodyPr wrap="none" rtlCol="0">
            <a:spAutoFit/>
          </a:bodyPr>
          <a:lstStyle/>
          <a:p>
            <a:pPr marL="0" algn="l" defTabSz="914400" rtl="0" eaLnBrk="1" latinLnBrk="0" hangingPunct="1"/>
            <a:r>
              <a:rPr lang="zh-CN" altLang="en-US" sz="1800" kern="1200" smtClean="0">
                <a:solidFill>
                  <a:schemeClr val="bg1"/>
                </a:solidFill>
                <a:latin typeface="微软雅黑" pitchFamily="34" charset="-122"/>
                <a:ea typeface="微软雅黑" pitchFamily="34" charset="-122"/>
                <a:cs typeface="+mn-cs"/>
              </a:rPr>
              <a:t>制定计划步骤</a:t>
            </a:r>
            <a:endParaRPr lang="zh-CN" altLang="en-US" sz="1800" kern="1200">
              <a:solidFill>
                <a:schemeClr val="bg1"/>
              </a:solidFill>
              <a:latin typeface="微软雅黑" panose="020b0503020204020204" pitchFamily="34" charset="-122"/>
              <a:ea typeface="微软雅黑" panose="020b0503020204020204" pitchFamily="34" charset="-122"/>
              <a:cs typeface="+mn-cs"/>
            </a:endParaRPr>
          </a:p>
        </p:txBody>
      </p:sp>
      <p:cxnSp>
        <p:nvCxnSpPr>
          <p:cNvPr id="12" name="直接连接符 11"/>
          <p:cNvCxnSpPr/>
          <p:nvPr userDrawn="1"/>
        </p:nvCxnSpPr>
        <p:spPr>
          <a:xfrm flipH="1" flipV="1">
            <a:off x="10690169"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flipH="1">
            <a:off x="1084729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26"/>
          <p:cNvSpPr txBox="1"/>
          <p:nvPr userDrawn="1"/>
        </p:nvSpPr>
        <p:spPr>
          <a:xfrm rot="20367856">
            <a:off x="365472" y="1263682"/>
            <a:ext cx="2339102" cy="461665"/>
          </a:xfrm>
          <a:prstGeom prst="rect">
            <a:avLst/>
          </a:prstGeom>
          <a:noFill/>
        </p:spPr>
        <p:txBody>
          <a:bodyPr wrap="none" rtlCol="0">
            <a:spAutoFit/>
          </a:bodyPr>
          <a:lstStyle/>
          <a:p>
            <a:pPr marL="0" algn="l" defTabSz="914400" rtl="0" eaLnBrk="1" latinLnBrk="0" hangingPunct="1"/>
            <a:r>
              <a:rPr lang="zh-CN" altLang="en-US" sz="2400" b="1" kern="1200" smtClean="0">
                <a:solidFill>
                  <a:schemeClr val="bg1"/>
                </a:solidFill>
                <a:latin typeface="微软雅黑" pitchFamily="34" charset="-122"/>
                <a:ea typeface="微软雅黑" pitchFamily="34" charset="-122"/>
                <a:cs typeface="+mn-cs"/>
              </a:rPr>
              <a:t>为何要制定计划</a:t>
            </a:r>
            <a:endParaRPr lang="zh-CN" altLang="en-US" sz="2400" b="1" kern="1200">
              <a:solidFill>
                <a:schemeClr val="bg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val="2689310723"/>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cxnSp>
        <p:nvCxnSpPr>
          <p:cNvPr id="2" name="直接连接符 1"/>
          <p:cNvCxnSpPr/>
          <p:nvPr userDrawn="1"/>
        </p:nvCxnSpPr>
        <p:spPr>
          <a:xfrm>
            <a:off x="3432397" y="1628800"/>
            <a:ext cx="7342904"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17"/>
          <p:cNvGrpSpPr/>
          <p:nvPr userDrawn="1"/>
        </p:nvGrpSpPr>
        <p:grpSpPr>
          <a:xfrm>
            <a:off x="3523444" y="980729"/>
            <a:ext cx="795131" cy="523875"/>
            <a:chExt cx="1800197" cy="1185420"/>
          </a:xfrm>
        </p:grpSpPr>
        <p:sp>
          <p:nvSpPr>
            <p:cNvPr id="4" name="椭圆 50"/>
            <p:cNvSpPr>
              <a:spLocks noChangeArrowheads="1"/>
            </p:cNvSpPr>
            <p:nvPr/>
          </p:nvSpPr>
          <p:spPr bwMode="auto">
            <a:xfrm>
              <a:off x="91121" y="0"/>
              <a:ext cx="1152128" cy="1152128"/>
            </a:xfrm>
            <a:prstGeom prst="ellipse">
              <a:avLst/>
            </a:prstGeom>
            <a:solidFill>
              <a:srgbClr val="00BD3C"/>
            </a:solidFill>
            <a:ln w="12700" cap="flat" cmpd="sng">
              <a:solidFill>
                <a:srgbClr val="00BD3C"/>
              </a:solidFill>
              <a:prstDash val="sysDash"/>
              <a:round/>
            </a:ln>
          </p:spPr>
          <p:txBody>
            <a:bodyPr anchor="ctr"/>
            <a:lstStyle/>
            <a:p>
              <a:pPr algn="ctr"/>
              <a:endParaRPr lang="zh-CN" altLang="zh-CN" sz="1800" b="1" i="1">
                <a:solidFill>
                  <a:srgbClr val="FFFFFF"/>
                </a:solidFill>
                <a:latin typeface="Calibri" pitchFamily="34" charset="0"/>
                <a:ea typeface="宋体" panose="02010600030101010101" pitchFamily="2" charset="-122"/>
                <a:sym typeface="宋体" panose="02010600030101010101" pitchFamily="2" charset="-122"/>
              </a:endParaRPr>
            </a:p>
          </p:txBody>
        </p:sp>
        <p:sp>
          <p:nvSpPr>
            <p:cNvPr id="5" name="TextBox 51"/>
            <p:cNvSpPr>
              <a:spLocks noChangeArrowheads="1"/>
            </p:cNvSpPr>
            <p:nvPr/>
          </p:nvSpPr>
          <p:spPr bwMode="auto">
            <a:xfrm>
              <a:off x="0" y="0"/>
              <a:ext cx="1800197" cy="1185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2800" b="1" i="1" smtClean="0">
                  <a:solidFill>
                    <a:srgbClr val="FFFFFF"/>
                  </a:solidFill>
                  <a:latin typeface="Impact" pitchFamily="34" charset="0"/>
                  <a:sym typeface="Impact" pitchFamily="34" charset="0"/>
                </a:rPr>
                <a:t>02</a:t>
              </a:r>
              <a:endParaRPr lang="zh-CN" altLang="en-US" sz="1800">
                <a:ea typeface="宋体" panose="02010600030101010101" pitchFamily="2" charset="-122"/>
              </a:endParaRPr>
            </a:p>
          </p:txBody>
        </p:sp>
        <p:sp>
          <p:nvSpPr>
            <p:cNvPr id="6" name="饼形 52"/>
            <p:cNvSpPr/>
            <p:nvPr/>
          </p:nvSpPr>
          <p:spPr bwMode="auto">
            <a:xfrm rot="20758556">
              <a:off x="180014" y="300202"/>
              <a:ext cx="830325" cy="835783"/>
            </a:xfrm>
            <a:custGeom>
              <a:gdLst>
                <a:gd name="T0" fmla="*/ 0 w 830325"/>
                <a:gd name="T1" fmla="*/ 0 h 835783"/>
                <a:gd name="T2" fmla="*/ 830325 w 830325"/>
                <a:gd name="T3" fmla="*/ 835783 h 835783"/>
              </a:gdLst>
              <a:rect l="T0" t="T1" r="T2" b="T3"/>
              <a:pathLst/>
            </a:custGeom>
            <a:solidFill>
              <a:srgbClr val="C00000"/>
            </a:solidFill>
            <a:ln w="25400" cap="flat" cmpd="sng">
              <a:solidFill>
                <a:srgbClr val="C00000"/>
              </a:solidFill>
              <a:round/>
            </a:ln>
          </p:spPr>
          <p:txBody>
            <a:bodyPr anchor="ctr"/>
            <a:lstStyle/>
            <a:p>
              <a:pPr algn="ctr"/>
              <a:endParaRPr lang="zh-CN" altLang="zh-CN" sz="1800" b="1" i="1">
                <a:latin typeface="Calibri" pitchFamily="34" charset="0"/>
                <a:ea typeface="宋体" panose="02010600030101010101" pitchFamily="2" charset="-122"/>
                <a:sym typeface="宋体" panose="02010600030101010101" pitchFamily="2" charset="-122"/>
              </a:endParaRPr>
            </a:p>
          </p:txBody>
        </p:sp>
        <p:sp>
          <p:nvSpPr>
            <p:cNvPr id="7" name="直接连接符 53"/>
            <p:cNvSpPr>
              <a:spLocks noChangeShapeType="1"/>
            </p:cNvSpPr>
            <p:nvPr/>
          </p:nvSpPr>
          <p:spPr bwMode="auto">
            <a:xfrm>
              <a:off x="148840" y="412996"/>
              <a:ext cx="864096" cy="576064"/>
            </a:xfrm>
            <a:prstGeom prst="line">
              <a:avLst/>
            </a:prstGeom>
            <a:noFill/>
            <a:ln w="9525" cap="flat" cmpd="sng">
              <a:solidFill>
                <a:srgbClr val="00BD3C"/>
              </a:solidFill>
              <a:round/>
            </a:ln>
            <a:extLst>
              <a:ext uri="{909E8E84-426E-40DD-AFC4-6F175D3DCCD1}">
                <a14:hiddenFill>
                  <a:noFill/>
                </a14:hiddenFill>
              </a:ext>
            </a:extLst>
          </p:spPr>
          <p:txBody>
            <a:bodyPr/>
            <a:lstStyle/>
            <a:p>
              <a:endParaRPr lang="zh-CN" altLang="en-US" sz="1800"/>
            </a:p>
          </p:txBody>
        </p:sp>
      </p:grpSp>
      <p:sp>
        <p:nvSpPr>
          <p:cNvPr id="8" name="Text Box 44"/>
          <p:cNvSpPr txBox="1">
            <a:spLocks noChangeArrowheads="1"/>
          </p:cNvSpPr>
          <p:nvPr userDrawn="1"/>
        </p:nvSpPr>
        <p:spPr bwMode="auto">
          <a:xfrm>
            <a:off x="4368258" y="1023120"/>
            <a:ext cx="4895269" cy="461665"/>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lnSpc>
                <a:spcPct val="100000"/>
              </a:lnSpc>
            </a:pPr>
            <a:r>
              <a:rPr lang="zh-CN" altLang="en-US" sz="2400">
                <a:solidFill>
                  <a:srgbClr val="00BD3C"/>
                </a:solidFill>
              </a:rPr>
              <a:t>制定计划有什么好处</a:t>
            </a:r>
            <a:endParaRPr lang="en-US" altLang="zh-CN" sz="2400" b="1" smtClean="0">
              <a:solidFill>
                <a:srgbClr val="00BD3C"/>
              </a:solidFill>
            </a:endParaRPr>
          </a:p>
        </p:txBody>
      </p:sp>
      <p:sp>
        <p:nvSpPr>
          <p:cNvPr id="15"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TextBox 18"/>
          <p:cNvSpPr txBox="1"/>
          <p:nvPr userDrawn="1"/>
        </p:nvSpPr>
        <p:spPr>
          <a:xfrm rot="20367856">
            <a:off x="1216804" y="5597985"/>
            <a:ext cx="1532393"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正文 </a:t>
            </a:r>
            <a:r>
              <a:rPr lang="en-US" altLang="zh-CN" sz="1800" smtClean="0">
                <a:solidFill>
                  <a:schemeClr val="bg1"/>
                </a:solidFill>
                <a:latin typeface="微软雅黑" pitchFamily="34" charset="-122"/>
                <a:ea typeface="微软雅黑" pitchFamily="34" charset="-122"/>
              </a:rPr>
              <a:t>· </a:t>
            </a:r>
            <a:r>
              <a:rPr lang="zh-CN" altLang="en-US" sz="1800" smtClean="0">
                <a:solidFill>
                  <a:schemeClr val="bg1"/>
                </a:solidFill>
                <a:latin typeface="微软雅黑" pitchFamily="34" charset="-122"/>
                <a:ea typeface="微软雅黑" pitchFamily="34" charset="-122"/>
              </a:rPr>
              <a:t>第一章</a:t>
            </a:r>
            <a:endParaRPr lang="zh-CN" altLang="en-US" sz="1800">
              <a:solidFill>
                <a:schemeClr val="bg1"/>
              </a:solidFill>
              <a:latin typeface="微软雅黑" pitchFamily="34" charset="-122"/>
              <a:ea typeface="微软雅黑" pitchFamily="34" charset="-122"/>
            </a:endParaRPr>
          </a:p>
        </p:txBody>
      </p:sp>
      <p:sp>
        <p:nvSpPr>
          <p:cNvPr id="18" name="TextBox 25"/>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20" name="TextBox 27"/>
          <p:cNvSpPr txBox="1"/>
          <p:nvPr userDrawn="1"/>
        </p:nvSpPr>
        <p:spPr>
          <a:xfrm rot="20367856">
            <a:off x="801197" y="2648659"/>
            <a:ext cx="1569251"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计划知识概述</a:t>
            </a:r>
            <a:endParaRPr lang="zh-CN" altLang="en-US" sz="1800">
              <a:solidFill>
                <a:schemeClr val="bg1"/>
              </a:solidFill>
              <a:latin typeface="微软雅黑" pitchFamily="34" charset="-122"/>
              <a:ea typeface="微软雅黑" pitchFamily="34" charset="-122"/>
            </a:endParaRPr>
          </a:p>
        </p:txBody>
      </p:sp>
      <p:sp>
        <p:nvSpPr>
          <p:cNvPr id="21" name="TextBox 28"/>
          <p:cNvSpPr txBox="1"/>
          <p:nvPr userDrawn="1"/>
        </p:nvSpPr>
        <p:spPr>
          <a:xfrm rot="20367856">
            <a:off x="801197" y="4009430"/>
            <a:ext cx="1569251" cy="369332"/>
          </a:xfrm>
          <a:prstGeom prst="rect">
            <a:avLst/>
          </a:prstGeom>
          <a:noFill/>
        </p:spPr>
        <p:txBody>
          <a:bodyPr wrap="none" rtlCol="0">
            <a:spAutoFit/>
          </a:bodyPr>
          <a:lstStyle/>
          <a:p>
            <a:pPr marL="0" algn="l" defTabSz="914400" rtl="0" eaLnBrk="1" latinLnBrk="0" hangingPunct="1"/>
            <a:r>
              <a:rPr lang="zh-CN" altLang="en-US" sz="1800" kern="1200" smtClean="0">
                <a:solidFill>
                  <a:schemeClr val="bg1"/>
                </a:solidFill>
                <a:latin typeface="微软雅黑" pitchFamily="34" charset="-122"/>
                <a:ea typeface="微软雅黑" pitchFamily="34" charset="-122"/>
                <a:cs typeface="+mn-cs"/>
              </a:rPr>
              <a:t>制定计划步骤</a:t>
            </a:r>
            <a:endParaRPr lang="zh-CN" altLang="en-US" sz="1800" kern="1200">
              <a:solidFill>
                <a:schemeClr val="bg1"/>
              </a:solidFill>
              <a:latin typeface="微软雅黑" pitchFamily="34" charset="-122"/>
              <a:ea typeface="微软雅黑" pitchFamily="34" charset="-122"/>
              <a:cs typeface="+mn-cs"/>
            </a:endParaRPr>
          </a:p>
        </p:txBody>
      </p:sp>
      <p:cxnSp>
        <p:nvCxnSpPr>
          <p:cNvPr id="22" name="直接连接符 21"/>
          <p:cNvCxnSpPr/>
          <p:nvPr userDrawn="1"/>
        </p:nvCxnSpPr>
        <p:spPr>
          <a:xfrm flipH="1" flipV="1">
            <a:off x="10690169"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1084729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TextBox 26"/>
          <p:cNvSpPr txBox="1"/>
          <p:nvPr userDrawn="1"/>
        </p:nvSpPr>
        <p:spPr>
          <a:xfrm rot="20367856">
            <a:off x="365472" y="1263682"/>
            <a:ext cx="2339102" cy="461665"/>
          </a:xfrm>
          <a:prstGeom prst="rect">
            <a:avLst/>
          </a:prstGeom>
          <a:noFill/>
        </p:spPr>
        <p:txBody>
          <a:bodyPr wrap="none" rtlCol="0">
            <a:spAutoFit/>
          </a:bodyPr>
          <a:lstStyle/>
          <a:p>
            <a:pPr marL="0" algn="l" defTabSz="914400" rtl="0" eaLnBrk="1" latinLnBrk="0" hangingPunct="1"/>
            <a:r>
              <a:rPr lang="zh-CN" altLang="en-US" sz="2400" b="1" kern="1200" smtClean="0">
                <a:solidFill>
                  <a:schemeClr val="bg1"/>
                </a:solidFill>
                <a:latin typeface="微软雅黑" pitchFamily="34" charset="-122"/>
                <a:ea typeface="微软雅黑" pitchFamily="34" charset="-122"/>
                <a:cs typeface="+mn-cs"/>
              </a:rPr>
              <a:t>为何要制定计划</a:t>
            </a:r>
            <a:endParaRPr lang="zh-CN" altLang="en-US" sz="2400" b="1" kern="1200">
              <a:solidFill>
                <a:schemeClr val="bg1"/>
              </a:solidFill>
              <a:latin typeface="微软雅黑" pitchFamily="34" charset="-122"/>
              <a:ea typeface="微软雅黑" pitchFamily="34" charset="-122"/>
              <a:cs typeface="+mn-cs"/>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20" name="TextBox 19"/>
          <p:cNvSpPr txBox="1"/>
          <p:nvPr userDrawn="1"/>
        </p:nvSpPr>
        <p:spPr>
          <a:xfrm rot="20367856">
            <a:off x="1216804" y="5597985"/>
            <a:ext cx="1532393"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正文 </a:t>
            </a:r>
            <a:r>
              <a:rPr lang="en-US" altLang="zh-CN" sz="1800" smtClean="0">
                <a:solidFill>
                  <a:schemeClr val="bg1"/>
                </a:solidFill>
                <a:latin typeface="微软雅黑" pitchFamily="34" charset="-122"/>
                <a:ea typeface="微软雅黑" pitchFamily="34" charset="-122"/>
              </a:rPr>
              <a:t>· </a:t>
            </a:r>
            <a:r>
              <a:rPr lang="zh-CN" altLang="en-US" sz="1800" smtClean="0">
                <a:solidFill>
                  <a:schemeClr val="bg1"/>
                </a:solidFill>
                <a:latin typeface="微软雅黑" pitchFamily="34" charset="-122"/>
                <a:ea typeface="微软雅黑" pitchFamily="34" charset="-122"/>
              </a:rPr>
              <a:t>第二章</a:t>
            </a:r>
            <a:endParaRPr lang="zh-CN" altLang="en-US" sz="1800">
              <a:solidFill>
                <a:schemeClr val="bg1"/>
              </a:solidFill>
              <a:latin typeface="微软雅黑" pitchFamily="34" charset="-122"/>
              <a:ea typeface="微软雅黑" pitchFamily="34" charset="-122"/>
            </a:endParaRPr>
          </a:p>
        </p:txBody>
      </p:sp>
      <p:sp>
        <p:nvSpPr>
          <p:cNvPr id="21" name="TextBox 20"/>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22" name="TextBox 21"/>
          <p:cNvSpPr txBox="1"/>
          <p:nvPr userDrawn="1"/>
        </p:nvSpPr>
        <p:spPr>
          <a:xfrm rot="20367856">
            <a:off x="685811" y="1309847"/>
            <a:ext cx="1800024" cy="369332"/>
          </a:xfrm>
          <a:prstGeom prst="rect">
            <a:avLst/>
          </a:prstGeom>
          <a:noFill/>
        </p:spPr>
        <p:txBody>
          <a:bodyPr wrap="none" rtlCol="0">
            <a:spAutoFit/>
          </a:bodyPr>
          <a:lstStyle/>
          <a:p>
            <a:r>
              <a:rPr lang="zh-CN" altLang="en-US" sz="1800" smtClean="0">
                <a:solidFill>
                  <a:schemeClr val="bg1">
                    <a:lumMod val="95000"/>
                  </a:schemeClr>
                </a:solidFill>
                <a:latin typeface="微软雅黑" pitchFamily="34" charset="-122"/>
                <a:ea typeface="微软雅黑" pitchFamily="34" charset="-122"/>
              </a:rPr>
              <a:t>为何要制定计划</a:t>
            </a:r>
            <a:endParaRPr lang="zh-CN" altLang="en-US" sz="180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TextBox 22"/>
          <p:cNvSpPr txBox="1"/>
          <p:nvPr userDrawn="1"/>
        </p:nvSpPr>
        <p:spPr>
          <a:xfrm rot="20367856">
            <a:off x="532061" y="2602493"/>
            <a:ext cx="2031325" cy="461665"/>
          </a:xfrm>
          <a:prstGeom prst="rect">
            <a:avLst/>
          </a:prstGeom>
          <a:noFill/>
        </p:spPr>
        <p:txBody>
          <a:bodyPr wrap="none" rtlCol="0">
            <a:spAutoFit/>
          </a:bodyPr>
          <a:lstStyle/>
          <a:p>
            <a:r>
              <a:rPr lang="zh-CN" altLang="en-US" sz="2400" b="1" kern="1200" smtClean="0">
                <a:solidFill>
                  <a:schemeClr val="bg1"/>
                </a:solidFill>
                <a:latin typeface="微软雅黑" pitchFamily="34" charset="-122"/>
                <a:ea typeface="微软雅黑" pitchFamily="34" charset="-122"/>
                <a:cs typeface="+mn-cs"/>
              </a:rPr>
              <a:t>计划知识概述</a:t>
            </a:r>
            <a:endParaRPr lang="zh-CN" altLang="en-US" sz="2400" b="1" kern="1200">
              <a:solidFill>
                <a:schemeClr val="bg1"/>
              </a:solidFill>
              <a:latin typeface="微软雅黑" pitchFamily="34" charset="-122"/>
              <a:ea typeface="微软雅黑" pitchFamily="34" charset="-122"/>
              <a:cs typeface="+mn-cs"/>
            </a:endParaRPr>
          </a:p>
        </p:txBody>
      </p:sp>
      <p:sp>
        <p:nvSpPr>
          <p:cNvPr id="24" name="TextBox 23"/>
          <p:cNvSpPr txBox="1"/>
          <p:nvPr userDrawn="1"/>
        </p:nvSpPr>
        <p:spPr>
          <a:xfrm rot="20367856">
            <a:off x="801197" y="4009430"/>
            <a:ext cx="1569251" cy="369332"/>
          </a:xfrm>
          <a:prstGeom prst="rect">
            <a:avLst/>
          </a:prstGeom>
          <a:noFill/>
        </p:spPr>
        <p:txBody>
          <a:bodyPr wrap="none" rtlCol="0">
            <a:spAutoFit/>
          </a:bodyPr>
          <a:lstStyle/>
          <a:p>
            <a:r>
              <a:rPr lang="zh-CN" altLang="en-US" sz="1800" kern="1200" smtClean="0">
                <a:solidFill>
                  <a:schemeClr val="bg1">
                    <a:lumMod val="95000"/>
                  </a:schemeClr>
                </a:solidFill>
                <a:latin typeface="微软雅黑" pitchFamily="34" charset="-122"/>
                <a:ea typeface="微软雅黑" pitchFamily="34" charset="-122"/>
                <a:cs typeface="+mn-cs"/>
              </a:rPr>
              <a:t>制定计划步骤</a:t>
            </a:r>
            <a:endParaRPr lang="zh-CN" altLang="en-US" sz="1800" kern="1200">
              <a:solidFill>
                <a:schemeClr val="bg1">
                  <a:lumMod val="95000"/>
                </a:schemeClr>
              </a:solidFill>
              <a:latin typeface="微软雅黑" panose="020b0503020204020204" pitchFamily="34" charset="-122"/>
              <a:ea typeface="微软雅黑" panose="020b0503020204020204" pitchFamily="34" charset="-122"/>
              <a:cs typeface="+mn-cs"/>
            </a:endParaRPr>
          </a:p>
        </p:txBody>
      </p:sp>
      <p:sp>
        <p:nvSpPr>
          <p:cNvPr id="12"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3" name="直接连接符 12"/>
          <p:cNvCxnSpPr/>
          <p:nvPr userDrawn="1"/>
        </p:nvCxnSpPr>
        <p:spPr>
          <a:xfrm flipH="1" flipV="1">
            <a:off x="10690169"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084729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cxnSp>
        <p:nvCxnSpPr>
          <p:cNvPr id="6" name="直接连接符 5"/>
          <p:cNvCxnSpPr/>
          <p:nvPr userDrawn="1"/>
        </p:nvCxnSpPr>
        <p:spPr>
          <a:xfrm>
            <a:off x="3432397" y="1628800"/>
            <a:ext cx="7342904"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17"/>
          <p:cNvGrpSpPr/>
          <p:nvPr userDrawn="1"/>
        </p:nvGrpSpPr>
        <p:grpSpPr>
          <a:xfrm>
            <a:off x="3523444" y="980729"/>
            <a:ext cx="795131" cy="523875"/>
            <a:chExt cx="1800197" cy="1185420"/>
          </a:xfrm>
        </p:grpSpPr>
        <p:sp>
          <p:nvSpPr>
            <p:cNvPr id="8" name="椭圆 50"/>
            <p:cNvSpPr>
              <a:spLocks noChangeArrowheads="1"/>
            </p:cNvSpPr>
            <p:nvPr/>
          </p:nvSpPr>
          <p:spPr bwMode="auto">
            <a:xfrm>
              <a:off x="91121" y="0"/>
              <a:ext cx="1152128" cy="1152128"/>
            </a:xfrm>
            <a:prstGeom prst="ellipse">
              <a:avLst/>
            </a:prstGeom>
            <a:solidFill>
              <a:srgbClr val="00BD3C"/>
            </a:solidFill>
            <a:ln w="12700" cap="flat" cmpd="sng">
              <a:solidFill>
                <a:srgbClr val="00BD3C"/>
              </a:solidFill>
              <a:prstDash val="sysDash"/>
              <a:round/>
            </a:ln>
          </p:spPr>
          <p:txBody>
            <a:bodyPr anchor="ctr"/>
            <a:lstStyle/>
            <a:p>
              <a:pPr algn="ctr"/>
              <a:endParaRPr lang="zh-CN" altLang="zh-CN" sz="1800" b="1" i="1">
                <a:solidFill>
                  <a:srgbClr val="FFFFFF"/>
                </a:solidFill>
                <a:latin typeface="Calibri" pitchFamily="34" charset="0"/>
                <a:ea typeface="宋体" pitchFamily="2" charset="-122"/>
                <a:sym typeface="宋体" pitchFamily="2" charset="-122"/>
              </a:endParaRPr>
            </a:p>
          </p:txBody>
        </p:sp>
        <p:sp>
          <p:nvSpPr>
            <p:cNvPr id="9" name="TextBox 51"/>
            <p:cNvSpPr>
              <a:spLocks noChangeArrowheads="1"/>
            </p:cNvSpPr>
            <p:nvPr/>
          </p:nvSpPr>
          <p:spPr bwMode="auto">
            <a:xfrm>
              <a:off x="0" y="0"/>
              <a:ext cx="1800197" cy="1185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2800" b="1" i="1" smtClean="0">
                  <a:solidFill>
                    <a:srgbClr val="FFFFFF"/>
                  </a:solidFill>
                  <a:latin typeface="Impact" pitchFamily="34" charset="0"/>
                  <a:sym typeface="Impact" pitchFamily="34" charset="0"/>
                </a:rPr>
                <a:t>02</a:t>
              </a:r>
              <a:endParaRPr lang="zh-CN" altLang="en-US" sz="1800">
                <a:ea typeface="宋体" pitchFamily="2" charset="-122"/>
              </a:endParaRPr>
            </a:p>
          </p:txBody>
        </p:sp>
        <p:sp>
          <p:nvSpPr>
            <p:cNvPr id="10" name="饼形 52"/>
            <p:cNvSpPr/>
            <p:nvPr/>
          </p:nvSpPr>
          <p:spPr bwMode="auto">
            <a:xfrm rot="20758556">
              <a:off x="180014" y="300202"/>
              <a:ext cx="830325" cy="835783"/>
            </a:xfrm>
            <a:custGeom>
              <a:gdLst>
                <a:gd name="T0" fmla="*/ 0 w 830325"/>
                <a:gd name="T1" fmla="*/ 0 h 835783"/>
                <a:gd name="T2" fmla="*/ 830325 w 830325"/>
                <a:gd name="T3" fmla="*/ 835783 h 835783"/>
              </a:gdLst>
              <a:rect l="T0" t="T1" r="T2" b="T3"/>
              <a:pathLst/>
            </a:custGeom>
            <a:solidFill>
              <a:srgbClr val="C00000"/>
            </a:solidFill>
            <a:ln w="25400" cap="flat" cmpd="sng">
              <a:solidFill>
                <a:srgbClr val="C00000"/>
              </a:solidFill>
              <a:round/>
            </a:ln>
          </p:spPr>
          <p:txBody>
            <a:bodyPr anchor="ctr"/>
            <a:lstStyle/>
            <a:p>
              <a:pPr algn="ctr"/>
              <a:endParaRPr lang="zh-CN" altLang="zh-CN" sz="1800" b="1" i="1">
                <a:latin typeface="Calibri" pitchFamily="34" charset="0"/>
                <a:ea typeface="宋体" pitchFamily="2" charset="-122"/>
                <a:sym typeface="宋体" pitchFamily="2" charset="-122"/>
              </a:endParaRPr>
            </a:p>
          </p:txBody>
        </p:sp>
        <p:sp>
          <p:nvSpPr>
            <p:cNvPr id="11" name="直接连接符 53"/>
            <p:cNvSpPr>
              <a:spLocks noChangeShapeType="1"/>
            </p:cNvSpPr>
            <p:nvPr/>
          </p:nvSpPr>
          <p:spPr bwMode="auto">
            <a:xfrm>
              <a:off x="148840" y="412996"/>
              <a:ext cx="864096" cy="576064"/>
            </a:xfrm>
            <a:prstGeom prst="line">
              <a:avLst/>
            </a:prstGeom>
            <a:noFill/>
            <a:ln w="9525" cap="flat" cmpd="sng">
              <a:solidFill>
                <a:srgbClr val="00BD3C"/>
              </a:solidFill>
              <a:round/>
            </a:ln>
            <a:extLst>
              <a:ext uri="{909E8E84-426E-40DD-AFC4-6F175D3DCCD1}">
                <a14:hiddenFill>
                  <a:noFill/>
                </a14:hiddenFill>
              </a:ext>
            </a:extLst>
          </p:spPr>
          <p:txBody>
            <a:bodyPr/>
            <a:lstStyle/>
            <a:p>
              <a:endParaRPr lang="zh-CN" altLang="en-US" sz="1800"/>
            </a:p>
          </p:txBody>
        </p:sp>
      </p:grpSp>
      <p:sp>
        <p:nvSpPr>
          <p:cNvPr id="12" name="Text Box 44"/>
          <p:cNvSpPr txBox="1">
            <a:spLocks noChangeArrowheads="1"/>
          </p:cNvSpPr>
          <p:nvPr userDrawn="1"/>
        </p:nvSpPr>
        <p:spPr bwMode="auto">
          <a:xfrm>
            <a:off x="4368258" y="1023120"/>
            <a:ext cx="4895269" cy="461665"/>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lnSpc>
                <a:spcPct val="100000"/>
              </a:lnSpc>
            </a:pPr>
            <a:r>
              <a:rPr lang="zh-CN" altLang="en-US" sz="2400">
                <a:solidFill>
                  <a:srgbClr val="00BD3C"/>
                </a:solidFill>
              </a:rPr>
              <a:t>计划的特点</a:t>
            </a:r>
            <a:endParaRPr lang="en-US" altLang="zh-CN" sz="2400" b="1" smtClean="0">
              <a:solidFill>
                <a:srgbClr val="00BD3C"/>
              </a:solidFill>
            </a:endParaRPr>
          </a:p>
        </p:txBody>
      </p:sp>
      <p:sp>
        <p:nvSpPr>
          <p:cNvPr id="14" name="TextBox 19"/>
          <p:cNvSpPr txBox="1"/>
          <p:nvPr userDrawn="1"/>
        </p:nvSpPr>
        <p:spPr>
          <a:xfrm rot="20367856">
            <a:off x="1216804" y="5597985"/>
            <a:ext cx="1532393"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正文 </a:t>
            </a:r>
            <a:r>
              <a:rPr lang="en-US" altLang="zh-CN" sz="1800" smtClean="0">
                <a:solidFill>
                  <a:schemeClr val="bg1"/>
                </a:solidFill>
                <a:latin typeface="微软雅黑" pitchFamily="34" charset="-122"/>
                <a:ea typeface="微软雅黑" pitchFamily="34" charset="-122"/>
              </a:rPr>
              <a:t>· </a:t>
            </a:r>
            <a:r>
              <a:rPr lang="zh-CN" altLang="en-US" sz="1800" smtClean="0">
                <a:solidFill>
                  <a:schemeClr val="bg1"/>
                </a:solidFill>
                <a:latin typeface="微软雅黑" pitchFamily="34" charset="-122"/>
                <a:ea typeface="微软雅黑" pitchFamily="34" charset="-122"/>
              </a:rPr>
              <a:t>第二章</a:t>
            </a:r>
            <a:endParaRPr lang="zh-CN" altLang="en-US" sz="1800">
              <a:solidFill>
                <a:schemeClr val="bg1"/>
              </a:solidFill>
              <a:latin typeface="微软雅黑" pitchFamily="34" charset="-122"/>
              <a:ea typeface="微软雅黑" pitchFamily="34" charset="-122"/>
            </a:endParaRPr>
          </a:p>
        </p:txBody>
      </p:sp>
      <p:sp>
        <p:nvSpPr>
          <p:cNvPr id="15" name="TextBox 20"/>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16" name="TextBox 21"/>
          <p:cNvSpPr txBox="1"/>
          <p:nvPr userDrawn="1"/>
        </p:nvSpPr>
        <p:spPr>
          <a:xfrm rot="20367856">
            <a:off x="685811" y="1309847"/>
            <a:ext cx="1800024" cy="369332"/>
          </a:xfrm>
          <a:prstGeom prst="rect">
            <a:avLst/>
          </a:prstGeom>
          <a:noFill/>
        </p:spPr>
        <p:txBody>
          <a:bodyPr wrap="none" rtlCol="0">
            <a:spAutoFit/>
          </a:bodyPr>
          <a:lstStyle/>
          <a:p>
            <a:r>
              <a:rPr lang="zh-CN" altLang="en-US" sz="1800" smtClean="0">
                <a:solidFill>
                  <a:schemeClr val="bg1">
                    <a:lumMod val="95000"/>
                  </a:schemeClr>
                </a:solidFill>
                <a:latin typeface="微软雅黑" pitchFamily="34" charset="-122"/>
                <a:ea typeface="微软雅黑" pitchFamily="34" charset="-122"/>
              </a:rPr>
              <a:t>为何要制定计划</a:t>
            </a:r>
            <a:endParaRPr lang="zh-CN" altLang="en-US" sz="1800">
              <a:solidFill>
                <a:schemeClr val="bg1">
                  <a:lumMod val="95000"/>
                </a:schemeClr>
              </a:solidFill>
              <a:latin typeface="微软雅黑" pitchFamily="34" charset="-122"/>
              <a:ea typeface="微软雅黑" pitchFamily="34" charset="-122"/>
            </a:endParaRPr>
          </a:p>
        </p:txBody>
      </p:sp>
      <p:sp>
        <p:nvSpPr>
          <p:cNvPr id="18" name="TextBox 23"/>
          <p:cNvSpPr txBox="1"/>
          <p:nvPr userDrawn="1"/>
        </p:nvSpPr>
        <p:spPr>
          <a:xfrm rot="20367856">
            <a:off x="801197" y="4009430"/>
            <a:ext cx="1569251" cy="369332"/>
          </a:xfrm>
          <a:prstGeom prst="rect">
            <a:avLst/>
          </a:prstGeom>
          <a:noFill/>
        </p:spPr>
        <p:txBody>
          <a:bodyPr wrap="none" rtlCol="0">
            <a:spAutoFit/>
          </a:bodyPr>
          <a:lstStyle/>
          <a:p>
            <a:r>
              <a:rPr lang="zh-CN" altLang="en-US" sz="1800" kern="1200" smtClean="0">
                <a:solidFill>
                  <a:schemeClr val="bg1">
                    <a:lumMod val="95000"/>
                  </a:schemeClr>
                </a:solidFill>
                <a:latin typeface="微软雅黑" pitchFamily="34" charset="-122"/>
                <a:ea typeface="微软雅黑" pitchFamily="34" charset="-122"/>
                <a:cs typeface="+mn-cs"/>
              </a:rPr>
              <a:t>制定计划步骤</a:t>
            </a:r>
            <a:endParaRPr lang="zh-CN" altLang="en-US" sz="1800" kern="1200">
              <a:solidFill>
                <a:schemeClr val="bg1">
                  <a:lumMod val="95000"/>
                </a:schemeClr>
              </a:solidFill>
              <a:latin typeface="微软雅黑" pitchFamily="34" charset="-122"/>
              <a:ea typeface="微软雅黑" pitchFamily="34" charset="-122"/>
              <a:cs typeface="+mn-cs"/>
            </a:endParaRPr>
          </a:p>
        </p:txBody>
      </p:sp>
      <p:sp>
        <p:nvSpPr>
          <p:cNvPr id="19"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20" name="直接连接符 19"/>
          <p:cNvCxnSpPr/>
          <p:nvPr userDrawn="1"/>
        </p:nvCxnSpPr>
        <p:spPr>
          <a:xfrm flipH="1" flipV="1">
            <a:off x="10690169"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1084729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2"/>
          <p:cNvSpPr txBox="1"/>
          <p:nvPr userDrawn="1"/>
        </p:nvSpPr>
        <p:spPr>
          <a:xfrm rot="20367856">
            <a:off x="532061" y="2602493"/>
            <a:ext cx="2031325" cy="461665"/>
          </a:xfrm>
          <a:prstGeom prst="rect">
            <a:avLst/>
          </a:prstGeom>
          <a:noFill/>
        </p:spPr>
        <p:txBody>
          <a:bodyPr wrap="none" rtlCol="0">
            <a:spAutoFit/>
          </a:bodyPr>
          <a:lstStyle/>
          <a:p>
            <a:r>
              <a:rPr lang="zh-CN" altLang="en-US" sz="2400" b="1" kern="1200" smtClean="0">
                <a:solidFill>
                  <a:schemeClr val="bg1"/>
                </a:solidFill>
                <a:latin typeface="微软雅黑" pitchFamily="34" charset="-122"/>
                <a:ea typeface="微软雅黑" pitchFamily="34" charset="-122"/>
                <a:cs typeface="+mn-cs"/>
              </a:rPr>
              <a:t>计划知识概述</a:t>
            </a:r>
            <a:endParaRPr lang="zh-CN" altLang="en-US" sz="2400" b="1" kern="1200">
              <a:solidFill>
                <a:schemeClr val="bg1"/>
              </a:solidFill>
              <a:latin typeface="微软雅黑" pitchFamily="34" charset="-122"/>
              <a:ea typeface="微软雅黑" pitchFamily="34" charset="-122"/>
              <a:cs typeface="+mn-cs"/>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过渡页三">
    <p:spTree>
      <p:nvGrpSpPr>
        <p:cNvPr id="1" name=""/>
        <p:cNvGrpSpPr/>
        <p:nvPr/>
      </p:nvGrpSpPr>
      <p:grpSpPr>
        <a:xfrm>
          <a:off x="0" y="0"/>
          <a:ext cx="0" cy="0"/>
        </a:xfrm>
      </p:grpSpPr>
      <p:sp>
        <p:nvSpPr>
          <p:cNvPr id="2"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3" name="直接连接符 2"/>
          <p:cNvCxnSpPr/>
          <p:nvPr userDrawn="1"/>
        </p:nvCxnSpPr>
        <p:spPr>
          <a:xfrm>
            <a:off x="0" y="764704"/>
            <a:ext cx="107631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H="1" flipV="1">
            <a:off x="10763175" y="332656"/>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flipH="1" flipV="1">
            <a:off x="10847290" y="475532"/>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7" name="TextBox 6"/>
          <p:cNvSpPr txBox="1"/>
          <p:nvPr userDrawn="1"/>
        </p:nvSpPr>
        <p:spPr>
          <a:xfrm>
            <a:off x="840784" y="332656"/>
            <a:ext cx="876935" cy="369332"/>
          </a:xfrm>
          <a:prstGeom prst="rect">
            <a:avLst/>
          </a:prstGeom>
          <a:noFill/>
        </p:spPr>
        <p:txBody>
          <a:bodyPr wrap="none" rtlCol="0">
            <a:spAutoFit/>
          </a:bodyPr>
          <a:lstStyle/>
          <a:p>
            <a:r>
              <a:rPr lang="zh-CN" altLang="en-US" sz="1800" smtClean="0">
                <a:solidFill>
                  <a:schemeClr val="bg1">
                    <a:lumMod val="50000"/>
                  </a:schemeClr>
                </a:solidFill>
                <a:latin typeface="微软雅黑" pitchFamily="34" charset="-122"/>
                <a:ea typeface="微软雅黑" pitchFamily="34" charset="-122"/>
              </a:rPr>
              <a:t>临时页</a:t>
            </a:r>
            <a:endParaRPr lang="zh-CN" altLang="en-US" sz="1800">
              <a:solidFill>
                <a:schemeClr val="bg1">
                  <a:lumMod val="50000"/>
                </a:schemeClr>
              </a:solidFill>
              <a:latin typeface="微软雅黑" pitchFamily="34" charset="-122"/>
              <a:ea typeface="微软雅黑" pitchFamily="34" charset="-122"/>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0" name="TextBox 19"/>
          <p:cNvSpPr txBox="1"/>
          <p:nvPr userDrawn="1"/>
        </p:nvSpPr>
        <p:spPr>
          <a:xfrm rot="20367856">
            <a:off x="1216804" y="5597985"/>
            <a:ext cx="1532393"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正文 </a:t>
            </a:r>
            <a:r>
              <a:rPr lang="en-US" altLang="zh-CN" sz="1800" smtClean="0">
                <a:solidFill>
                  <a:schemeClr val="bg1"/>
                </a:solidFill>
                <a:latin typeface="微软雅黑" pitchFamily="34" charset="-122"/>
                <a:ea typeface="微软雅黑" pitchFamily="34" charset="-122"/>
              </a:rPr>
              <a:t>· </a:t>
            </a:r>
            <a:r>
              <a:rPr lang="zh-CN" altLang="en-US" sz="1800" smtClean="0">
                <a:solidFill>
                  <a:schemeClr val="bg1"/>
                </a:solidFill>
                <a:latin typeface="微软雅黑" pitchFamily="34" charset="-122"/>
                <a:ea typeface="微软雅黑" pitchFamily="34" charset="-122"/>
              </a:rPr>
              <a:t>第三章</a:t>
            </a:r>
            <a:endParaRPr lang="zh-CN" altLang="en-US" sz="1800">
              <a:solidFill>
                <a:schemeClr val="bg1"/>
              </a:solidFill>
              <a:latin typeface="微软雅黑" pitchFamily="34" charset="-122"/>
              <a:ea typeface="微软雅黑" pitchFamily="34" charset="-122"/>
            </a:endParaRPr>
          </a:p>
        </p:txBody>
      </p:sp>
      <p:sp>
        <p:nvSpPr>
          <p:cNvPr id="21" name="TextBox 20"/>
          <p:cNvSpPr txBox="1"/>
          <p:nvPr userDrawn="1"/>
        </p:nvSpPr>
        <p:spPr>
          <a:xfrm>
            <a:off x="11088403" y="6381328"/>
            <a:ext cx="982705" cy="338554"/>
          </a:xfrm>
          <a:prstGeom prst="rect">
            <a:avLst/>
          </a:prstGeom>
          <a:noFill/>
        </p:spPr>
        <p:txBody>
          <a:bodyPr wrap="none" rtlCol="0">
            <a:spAutoFit/>
          </a:bodyPr>
          <a:lstStyle/>
          <a:p>
            <a:r>
              <a:rPr lang="en-US" altLang="zh-CN" sz="1600" smtClean="0">
                <a:solidFill>
                  <a:schemeClr val="bg1">
                    <a:lumMod val="65000"/>
                  </a:schemeClr>
                </a:solidFill>
              </a:rPr>
              <a:t>—  </a:t>
            </a:r>
            <a:fld id="{2EEF1883-7A0E-4F66-9932-E581691AD397}" type="slidenum">
              <a:rPr lang="zh-CN" altLang="en-US" sz="1600" smtClean="0">
                <a:solidFill>
                  <a:schemeClr val="bg1">
                    <a:lumMod val="65000"/>
                  </a:schemeClr>
                </a:solidFill>
              </a:rPr>
              <a:t>‹#›</a:t>
            </a:fld>
            <a:r>
              <a:rPr lang="zh-CN" altLang="en-US" sz="1600" smtClean="0">
                <a:solidFill>
                  <a:schemeClr val="bg1">
                    <a:lumMod val="65000"/>
                  </a:schemeClr>
                </a:solidFill>
              </a:rPr>
              <a:t> </a:t>
            </a:r>
            <a:r>
              <a:rPr lang="en-US" altLang="zh-CN" sz="1600" smtClean="0">
                <a:solidFill>
                  <a:schemeClr val="bg1">
                    <a:lumMod val="65000"/>
                  </a:schemeClr>
                </a:solidFill>
              </a:rPr>
              <a:t>—</a:t>
            </a:r>
            <a:r>
              <a:rPr lang="zh-CN" altLang="en-US" sz="1600" smtClean="0">
                <a:solidFill>
                  <a:schemeClr val="bg1">
                    <a:lumMod val="65000"/>
                  </a:schemeClr>
                </a:solidFill>
              </a:rPr>
              <a:t> </a:t>
            </a:r>
            <a:endParaRPr lang="zh-CN" altLang="en-US" sz="1600" b="0">
              <a:solidFill>
                <a:schemeClr val="bg1">
                  <a:lumMod val="65000"/>
                </a:schemeClr>
              </a:solidFill>
              <a:latin typeface="微软雅黑" pitchFamily="34" charset="-122"/>
              <a:ea typeface="微软雅黑" pitchFamily="34" charset="-122"/>
            </a:endParaRPr>
          </a:p>
        </p:txBody>
      </p:sp>
      <p:sp>
        <p:nvSpPr>
          <p:cNvPr id="22" name="TextBox 21"/>
          <p:cNvSpPr txBox="1"/>
          <p:nvPr userDrawn="1"/>
        </p:nvSpPr>
        <p:spPr>
          <a:xfrm rot="20367856">
            <a:off x="685811" y="1309847"/>
            <a:ext cx="1800024" cy="369332"/>
          </a:xfrm>
          <a:prstGeom prst="rect">
            <a:avLst/>
          </a:prstGeom>
          <a:noFill/>
        </p:spPr>
        <p:txBody>
          <a:bodyPr wrap="none" rtlCol="0">
            <a:spAutoFit/>
          </a:bodyPr>
          <a:lstStyle/>
          <a:p>
            <a:r>
              <a:rPr lang="zh-CN" altLang="en-US" sz="1800" smtClean="0">
                <a:solidFill>
                  <a:schemeClr val="bg1">
                    <a:lumMod val="95000"/>
                  </a:schemeClr>
                </a:solidFill>
                <a:latin typeface="微软雅黑" pitchFamily="34" charset="-122"/>
                <a:ea typeface="微软雅黑" pitchFamily="34" charset="-122"/>
              </a:rPr>
              <a:t>为何要制定计划</a:t>
            </a:r>
            <a:endParaRPr lang="zh-CN" altLang="en-US" sz="1800">
              <a:solidFill>
                <a:schemeClr val="bg1">
                  <a:lumMod val="95000"/>
                </a:schemeClr>
              </a:solidFill>
              <a:latin typeface="微软雅黑" pitchFamily="34" charset="-122"/>
              <a:ea typeface="微软雅黑" pitchFamily="34" charset="-122"/>
            </a:endParaRPr>
          </a:p>
        </p:txBody>
      </p:sp>
      <p:sp>
        <p:nvSpPr>
          <p:cNvPr id="23" name="TextBox 22"/>
          <p:cNvSpPr txBox="1"/>
          <p:nvPr userDrawn="1"/>
        </p:nvSpPr>
        <p:spPr>
          <a:xfrm rot="20367856">
            <a:off x="801197" y="2648659"/>
            <a:ext cx="1569251"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计划知识概述</a:t>
            </a:r>
            <a:endParaRPr lang="zh-CN" altLang="en-US" sz="1800">
              <a:solidFill>
                <a:schemeClr val="bg1"/>
              </a:solidFill>
              <a:latin typeface="微软雅黑" pitchFamily="34" charset="-122"/>
              <a:ea typeface="微软雅黑" pitchFamily="34" charset="-122"/>
            </a:endParaRPr>
          </a:p>
        </p:txBody>
      </p:sp>
      <p:sp>
        <p:nvSpPr>
          <p:cNvPr id="24" name="TextBox 23"/>
          <p:cNvSpPr txBox="1"/>
          <p:nvPr userDrawn="1"/>
        </p:nvSpPr>
        <p:spPr>
          <a:xfrm rot="20367856">
            <a:off x="544761" y="3963264"/>
            <a:ext cx="2031325" cy="461665"/>
          </a:xfrm>
          <a:prstGeom prst="rect">
            <a:avLst/>
          </a:prstGeom>
          <a:noFill/>
        </p:spPr>
        <p:txBody>
          <a:bodyPr wrap="none" rtlCol="0">
            <a:spAutoFit/>
          </a:bodyPr>
          <a:lstStyle/>
          <a:p>
            <a:r>
              <a:rPr lang="zh-CN" altLang="en-US" sz="2400" b="1" smtClean="0">
                <a:solidFill>
                  <a:schemeClr val="bg1"/>
                </a:solidFill>
                <a:latin typeface="微软雅黑" pitchFamily="34" charset="-122"/>
                <a:ea typeface="微软雅黑" pitchFamily="34" charset="-122"/>
              </a:rPr>
              <a:t>制定计划步骤</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TextBox 6"/>
          <p:cNvSpPr txBox="1"/>
          <p:nvPr userDrawn="1"/>
        </p:nvSpPr>
        <p:spPr>
          <a:xfrm>
            <a:off x="10836255" y="332656"/>
            <a:ext cx="1234852" cy="369332"/>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1800" smtClean="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76B53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3" name="直接连接符 12"/>
          <p:cNvCxnSpPr/>
          <p:nvPr userDrawn="1"/>
        </p:nvCxnSpPr>
        <p:spPr>
          <a:xfrm flipH="1" flipV="1">
            <a:off x="10690169"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084729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4.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7" name="Picture 2" descr="C:\Documents and Settings\hp1\桌面\绿柱子标题.png"/>
          <p:cNvPicPr>
            <a:picLocks noChangeAspect="1" noChangeArrowheads="1"/>
          </p:cNvPicPr>
          <p:nvPr userDrawn="1"/>
        </p:nvPicPr>
        <p:blipFill>
          <a:blip r:embed="rId12">
            <a:extLst>
              <a:ext uri="{28A0092B-C50C-407E-A947-70E740481C1C}">
                <a14:useLocalDpi/>
              </a:ext>
            </a:extLst>
          </a:blip>
          <a:stretch>
            <a:fillRect/>
          </a:stretch>
        </p:blipFill>
        <p:spPr bwMode="auto">
          <a:xfrm>
            <a:off x="194470" y="0"/>
            <a:ext cx="2635927" cy="6858000"/>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7" r:id="rId2"/>
    <p:sldLayoutId id="2147483666" r:id="rId3"/>
    <p:sldLayoutId id="2147483661" r:id="rId4"/>
    <p:sldLayoutId id="2147483650" r:id="rId5"/>
    <p:sldLayoutId id="2147483653" r:id="rId6"/>
    <p:sldLayoutId id="2147483654" r:id="rId7"/>
    <p:sldLayoutId id="2147483656" r:id="rId8"/>
    <p:sldLayoutId id="2147483657" r:id="rId9"/>
    <p:sldLayoutId id="2147483655" r:id="rId10"/>
    <p:sldLayoutId id="2147483668" r:id="rId11"/>
  </p:sldLayoutIdLst>
  <mc:AlternateContent>
    <mc:Choice Requires="p14">
      <p:transition spd="slow" p14:dur="2000"/>
    </mc:Choice>
    <mc:Fallback>
      <p:transition spd="slow"/>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44939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jpeg" Type="http://schemas.openxmlformats.org/officeDocument/2006/relationships/image"/><Relationship Id="rId3" Target="../media/image2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 Id="rId3" Target="../media/image3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jpeg" Type="http://schemas.openxmlformats.org/officeDocument/2006/relationships/image"/><Relationship Id="rId3" Target="../media/image3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3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39.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0.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2.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3.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11.xml" Type="http://schemas.openxmlformats.org/officeDocument/2006/relationships/slideLayout"/><Relationship Id="rId2" Target="http://www.51pptmoban.com/" TargetMode="External" Type="http://schemas.openxmlformats.org/officeDocument/2006/relationships/hyperlink"/></Relationships>
</file>

<file path=ppt/slides/_rels/slide3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9"/>
          <p:cNvSpPr txBox="1"/>
          <p:nvPr/>
        </p:nvSpPr>
        <p:spPr>
          <a:xfrm>
            <a:off x="695400" y="2143510"/>
            <a:ext cx="6278880" cy="1310640"/>
          </a:xfrm>
          <a:prstGeom prst="rect">
            <a:avLst/>
          </a:prstGeom>
          <a:noFill/>
        </p:spPr>
        <p:txBody>
          <a:bodyPr rtlCol="0" wrap="none">
            <a:spAutoFit/>
          </a:bodyPr>
          <a:lstStyle/>
          <a:p>
            <a:r>
              <a:rPr altLang="en-US" b="1" lang="zh-CN" sz="8000">
                <a:ln>
                  <a:solidFill>
                    <a:schemeClr val="bg1"/>
                  </a:solidFill>
                </a:ln>
                <a:solidFill>
                  <a:srgbClr val="00BD3C"/>
                </a:solidFill>
                <a:latin charset="-122" pitchFamily="34" typeface="微软雅黑"/>
                <a:ea charset="-122" pitchFamily="34" typeface="微软雅黑"/>
              </a:rPr>
              <a:t>如何制定计划</a:t>
            </a:r>
          </a:p>
        </p:txBody>
      </p:sp>
      <p:sp>
        <p:nvSpPr>
          <p:cNvPr id="11" name="矩形 10"/>
          <p:cNvSpPr>
            <a:spLocks noChangeArrowheads="1"/>
          </p:cNvSpPr>
          <p:nvPr/>
        </p:nvSpPr>
        <p:spPr bwMode="auto">
          <a:xfrm>
            <a:off x="695401" y="1844824"/>
            <a:ext cx="3959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i="1" lang="zh-CN" sz="1600">
                <a:solidFill>
                  <a:schemeClr val="tx1">
                    <a:lumMod val="65000"/>
                    <a:lumOff val="35000"/>
                  </a:schemeClr>
                </a:solidFill>
                <a:latin charset="-122" pitchFamily="34" typeface="微软雅黑"/>
                <a:ea charset="-122" pitchFamily="34" typeface="微软雅黑"/>
              </a:rPr>
              <a:t>员工在职培训之——</a:t>
            </a:r>
          </a:p>
        </p:txBody>
      </p:sp>
      <p:sp>
        <p:nvSpPr>
          <p:cNvPr id="7" name="TextBox 6"/>
          <p:cNvSpPr txBox="1">
            <a:spLocks noChangeArrowheads="1"/>
          </p:cNvSpPr>
          <p:nvPr/>
        </p:nvSpPr>
        <p:spPr bwMode="auto">
          <a:xfrm>
            <a:off x="695400" y="3670782"/>
            <a:ext cx="4241354" cy="335280"/>
          </a:xfrm>
          <a:prstGeom prst="rect">
            <a:avLst/>
          </a:prstGeom>
          <a:noFill/>
          <a:ln>
            <a:noFill/>
          </a:ln>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en-US" lang="zh-CN" sz="1600">
                <a:solidFill>
                  <a:schemeClr val="accent6"/>
                </a:solidFill>
                <a:latin charset="-122" pitchFamily="34" typeface="微软雅黑"/>
                <a:ea charset="-122" pitchFamily="34" typeface="微软雅黑"/>
                <a:cs charset="0" pitchFamily="34" typeface="Tahoma"/>
              </a:rPr>
              <a:t>点击此处，写上您公司的名称</a:t>
            </a:r>
          </a:p>
        </p:txBody>
      </p:sp>
      <p:cxnSp>
        <p:nvCxnSpPr>
          <p:cNvPr id="12" name="直接连接符 11"/>
          <p:cNvCxnSpPr/>
          <p:nvPr/>
        </p:nvCxnSpPr>
        <p:spPr>
          <a:xfrm>
            <a:off x="839416" y="3526766"/>
            <a:ext cx="604867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5401" y="323364"/>
            <a:ext cx="896441" cy="365760"/>
          </a:xfrm>
          <a:prstGeom prst="rect">
            <a:avLst/>
          </a:prstGeom>
          <a:noFill/>
          <a:effectLst>
            <a:reflection algn="bl" blurRad="6350" dir="5400000" dist="50800" endA="300" endPos="38500" rotWithShape="0" stA="50000" sy="-100000"/>
          </a:effectLst>
        </p:spPr>
        <p:txBody>
          <a:bodyPr rtlCol="0" wrap="square">
            <a:spAutoFit/>
          </a:bodyPr>
          <a:lstStyle/>
          <a:p>
            <a:r>
              <a:rPr altLang="zh-CN" lang="en-US">
                <a:solidFill>
                  <a:schemeClr val="tx1">
                    <a:lumMod val="65000"/>
                    <a:lumOff val="3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0" name="组合 49"/>
          <p:cNvGrpSpPr/>
          <p:nvPr/>
        </p:nvGrpSpPr>
        <p:grpSpPr>
          <a:xfrm>
            <a:off x="695401" y="6237312"/>
            <a:ext cx="1936145" cy="495514"/>
            <a:chOff x="403607" y="6173846"/>
            <a:chExt cx="1936145" cy="495514"/>
          </a:xfrm>
        </p:grpSpPr>
        <p:sp>
          <p:nvSpPr>
            <p:cNvPr id="51" name="Text Box 62"/>
            <p:cNvSpPr txBox="1">
              <a:spLocks noChangeArrowheads="1"/>
            </p:cNvSpPr>
            <p:nvPr/>
          </p:nvSpPr>
          <p:spPr bwMode="auto">
            <a:xfrm>
              <a:off x="828349" y="6252326"/>
              <a:ext cx="1511403" cy="335280"/>
            </a:xfrm>
            <a:prstGeom prst="rect">
              <a:avLst/>
            </a:prstGeom>
            <a:noFill/>
            <a:effectLst>
              <a:reflection algn="bl" blurRad="6350" dir="5400000" dist="50800" endA="300" endPos="38500" rotWithShape="0" stA="50000" sy="-100000"/>
            </a:effectLst>
          </p:spPr>
          <p:txBody>
            <a:bodyPr rtlCol="0" wrap="square">
              <a:spAutoFit/>
            </a:bodyPr>
            <a:lstStyle>
              <a:defPPr>
                <a:defRPr lang="zh-CN"/>
              </a:defPPr>
              <a:lvl1pPr defTabSz="914400" eaLnBrk="1" hangingPunct="1" latinLnBrk="0" marL="0">
                <a:defRPr sz="18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defRPr>
              </a:lvl1pPr>
              <a:lvl2pPr defTabSz="914400" eaLnBrk="1" hangingPunct="1" latinLnBrk="0">
                <a:defRPr sz="1800">
                  <a:latin typeface="+mn-lt"/>
                  <a:ea typeface="+mn-ea"/>
                </a:defRPr>
              </a:lvl2pPr>
              <a:lvl3pPr defTabSz="914400" eaLnBrk="1" hangingPunct="1" latinLnBrk="0">
                <a:defRPr sz="1800">
                  <a:latin typeface="+mn-lt"/>
                  <a:ea typeface="+mn-ea"/>
                </a:defRPr>
              </a:lvl3pPr>
              <a:lvl4pPr defTabSz="914400" eaLnBrk="1" hangingPunct="1" latinLnBrk="0">
                <a:defRPr sz="1800">
                  <a:latin typeface="+mn-lt"/>
                  <a:ea typeface="+mn-ea"/>
                </a:defRPr>
              </a:lvl4pPr>
              <a:lvl5pPr defTabSz="914400" eaLnBrk="1" hangingPunct="1" latinLnBrk="0">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altLang="en-US" lang="zh-CN" sz="1600">
                  <a:solidFill>
                    <a:srgbClr val="F68426"/>
                  </a:solidFill>
                  <a:latin charset="-122" pitchFamily="34" typeface="微软雅黑"/>
                  <a:ea charset="-122" pitchFamily="34" typeface="微软雅黑"/>
                </a:rPr>
                <a:t>布衣公子作品</a:t>
              </a:r>
            </a:p>
          </p:txBody>
        </p:sp>
        <p:pic>
          <p:nvPicPr>
            <p:cNvPr descr="E:\仝德志文件，勿删！\03-参考文档\！PPT图片及版面资源\06-PPT精选插图\05-头像\嘿嘿.png" id="52" name="Picture 9"/>
            <p:cNvPicPr>
              <a:picLocks noChangeArrowheads="1" noChangeAspect="1"/>
            </p:cNvPicPr>
            <p:nvPr/>
          </p:nvPicPr>
          <p:blipFill>
            <a:blip r:embed="rId2">
              <a:extLst>
                <a:ext uri="{28A0092B-C50C-407E-A947-70E740481C1C}">
                  <a14:useLocalDpi/>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spTree>
    <p:extLst>
      <p:ext uri="{BB962C8B-B14F-4D97-AF65-F5344CB8AC3E}">
        <p14:creationId val="73861044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1"/>
                                        </p:tgtEl>
                                        <p:attrNameLst>
                                          <p:attrName>ppt_y</p:attrName>
                                        </p:attrNameLst>
                                      </p:cBhvr>
                                      <p:tavLst>
                                        <p:tav tm="0">
                                          <p:val>
                                            <p:strVal val="#ppt_y"/>
                                          </p:val>
                                        </p:tav>
                                        <p:tav tm="100000">
                                          <p:val>
                                            <p:strVal val="#ppt_y"/>
                                          </p:val>
                                        </p:tav>
                                      </p:tavLst>
                                    </p:anim>
                                    <p:anim calcmode="lin" valueType="num">
                                      <p:cBhvr>
                                        <p:cTn dur="500" fill="hold" id="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1"/>
                                        </p:tgtEl>
                                      </p:cBhvr>
                                    </p:animEffect>
                                  </p:childTnLst>
                                </p:cTn>
                              </p:par>
                            </p:childTnLst>
                          </p:cTn>
                        </p:par>
                        <p:par>
                          <p:cTn fill="hold" id="12" nodeType="afterGroup">
                            <p:stCondLst>
                              <p:cond delay="500"/>
                            </p:stCondLst>
                            <p:childTnLst>
                              <p:par>
                                <p:cTn fill="hold" grpId="0" id="13" nodeType="afterEffect" presetClass="entr" presetID="52" presetSubtype="0">
                                  <p:stCondLst>
                                    <p:cond delay="0"/>
                                  </p:stCondLst>
                                  <p:iterate type="lt">
                                    <p:tmPct val="10000"/>
                                  </p:iterate>
                                  <p:childTnLst>
                                    <p:set>
                                      <p:cBhvr>
                                        <p:cTn dur="1" fill="hold" id="14">
                                          <p:stCondLst>
                                            <p:cond delay="0"/>
                                          </p:stCondLst>
                                        </p:cTn>
                                        <p:tgtEl>
                                          <p:spTgt spid="20"/>
                                        </p:tgtEl>
                                        <p:attrNameLst>
                                          <p:attrName>style.visibility</p:attrName>
                                        </p:attrNameLst>
                                      </p:cBhvr>
                                      <p:to>
                                        <p:strVal val="visible"/>
                                      </p:to>
                                    </p:set>
                                    <p:animScale>
                                      <p:cBhvr>
                                        <p:cTn decel="50000" dur="1000" fill="hold" id="15">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20"/>
                                        </p:tgtEl>
                                        <p:attrNameLst>
                                          <p:attrName>ppt_x</p:attrName>
                                          <p:attrName>ppt_y</p:attrName>
                                        </p:attrNameLst>
                                      </p:cBhvr>
                                    </p:animMotion>
                                    <p:animEffect filter="fade" transition="in">
                                      <p:cBhvr>
                                        <p:cTn dur="1000" id="17"/>
                                        <p:tgtEl>
                                          <p:spTgt spid="20"/>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par>
                                <p:cTn fill="hold" grpId="0" id="22" nodeType="withEffect" presetClass="entr" presetID="10" presetSubtype="0">
                                  <p:stCondLst>
                                    <p:cond delay="400"/>
                                  </p:stCondLst>
                                  <p:childTnLst>
                                    <p:set>
                                      <p:cBhvr>
                                        <p:cTn dur="1" fill="hold" id="23">
                                          <p:stCondLst>
                                            <p:cond delay="0"/>
                                          </p:stCondLst>
                                        </p:cTn>
                                        <p:tgtEl>
                                          <p:spTgt spid="7"/>
                                        </p:tgtEl>
                                        <p:attrNameLst>
                                          <p:attrName>style.visibility</p:attrName>
                                        </p:attrNameLst>
                                      </p:cBhvr>
                                      <p:to>
                                        <p:strVal val="visible"/>
                                      </p:to>
                                    </p:set>
                                    <p:animEffect filter="fade" transition="in">
                                      <p:cBhvr>
                                        <p:cTn dur="500" id="24"/>
                                        <p:tgtEl>
                                          <p:spTgt spid="7"/>
                                        </p:tgtEl>
                                      </p:cBhvr>
                                    </p:animEffect>
                                  </p:childTnLst>
                                </p:cTn>
                              </p:par>
                              <p:par>
                                <p:cTn accel="50000" fill="hold" grpId="1" id="25" nodeType="withEffect" presetClass="path" presetID="63" presetSubtype="0">
                                  <p:stCondLst>
                                    <p:cond delay="400"/>
                                  </p:stCondLst>
                                  <p:childTnLst>
                                    <p:animMotion origin="layout" path="M 1.10154 1.48148E-06 L 3.80109E-07 1.48148E-06" pathEditMode="relative" ptsTypes="AA" rAng="0">
                                      <p:cBhvr>
                                        <p:cTn dur="500" fill="hold" id="26"/>
                                        <p:tgtEl>
                                          <p:spTgt spid="7"/>
                                        </p:tgtEl>
                                        <p:attrNameLst>
                                          <p:attrName>ppt_x</p:attrName>
                                          <p:attrName>ppt_y</p:attrName>
                                        </p:attrNameLst>
                                      </p:cBhvr>
                                      <p:rCtr x="-55077" y="0"/>
                                    </p:animMotion>
                                  </p:childTnLst>
                                </p:cTn>
                              </p:par>
                            </p:childTnLst>
                          </p:cTn>
                        </p:par>
                        <p:par>
                          <p:cTn fill="hold" id="27" nodeType="afterGroup">
                            <p:stCondLst>
                              <p:cond delay="2400"/>
                            </p:stCondLst>
                            <p:childTnLst>
                              <p:par>
                                <p:cTn fill="hold" id="28" nodeType="afterEffect" presetClass="entr" presetID="2" presetSubtype="1">
                                  <p:stCondLst>
                                    <p:cond delay="0"/>
                                  </p:stCondLst>
                                  <p:childTnLst>
                                    <p:set>
                                      <p:cBhvr>
                                        <p:cTn dur="1" fill="hold" id="29">
                                          <p:stCondLst>
                                            <p:cond delay="0"/>
                                          </p:stCondLst>
                                        </p:cTn>
                                        <p:tgtEl>
                                          <p:spTgt spid="50"/>
                                        </p:tgtEl>
                                        <p:attrNameLst>
                                          <p:attrName>style.visibility</p:attrName>
                                        </p:attrNameLst>
                                      </p:cBhvr>
                                      <p:to>
                                        <p:strVal val="visible"/>
                                      </p:to>
                                    </p:set>
                                    <p:anim calcmode="lin" valueType="num">
                                      <p:cBhvr additive="base">
                                        <p:cTn dur="500" fill="hold" id="30"/>
                                        <p:tgtEl>
                                          <p:spTgt spid="50"/>
                                        </p:tgtEl>
                                        <p:attrNameLst>
                                          <p:attrName>ppt_x</p:attrName>
                                        </p:attrNameLst>
                                      </p:cBhvr>
                                      <p:tavLst>
                                        <p:tav tm="0">
                                          <p:val>
                                            <p:strVal val="#ppt_x"/>
                                          </p:val>
                                        </p:tav>
                                        <p:tav tm="100000">
                                          <p:val>
                                            <p:strVal val="#ppt_x"/>
                                          </p:val>
                                        </p:tav>
                                      </p:tavLst>
                                    </p:anim>
                                    <p:anim calcmode="lin" valueType="num">
                                      <p:cBhvr additive="base">
                                        <p:cTn dur="500" fill="hold" id="31"/>
                                        <p:tgtEl>
                                          <p:spTgt spid="50"/>
                                        </p:tgtEl>
                                        <p:attrNameLst>
                                          <p:attrName>ppt_y</p:attrName>
                                        </p:attrNameLst>
                                      </p:cBhvr>
                                      <p:tavLst>
                                        <p:tav tm="0">
                                          <p:val>
                                            <p:strVal val="0-#ppt_h/2"/>
                                          </p:val>
                                        </p:tav>
                                        <p:tav tm="100000">
                                          <p:val>
                                            <p:strVal val="#ppt_y"/>
                                          </p:val>
                                        </p:tav>
                                      </p:tavLst>
                                    </p:anim>
                                  </p:childTnLst>
                                </p:cTn>
                              </p:par>
                              <p:par>
                                <p:cTn fill="hold" id="32" nodeType="withEffect" presetClass="emph" presetID="8" presetSubtype="0">
                                  <p:stCondLst>
                                    <p:cond delay="0"/>
                                  </p:stCondLst>
                                  <p:childTnLst>
                                    <p:animRot by="43200000">
                                      <p:cBhvr>
                                        <p:cTn dur="400" fill="hold" id="33"/>
                                        <p:tgtEl>
                                          <p:spTgt spid="5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rev="1" spid="11"/>
      <p:bldP grpId="0" spid="7"/>
      <p:bldP grpId="1"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431704" y="2060848"/>
            <a:ext cx="7344816" cy="4248472"/>
            <a:chOff x="3433291" y="2060848"/>
            <a:chExt cx="7344816" cy="4248472"/>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3721323" y="2954738"/>
              <a:ext cx="4536504" cy="3163067"/>
            </a:xfrm>
            <a:prstGeom prst="rect">
              <a:avLst/>
            </a:prstGeom>
          </p:spPr>
        </p:pic>
        <p:grpSp>
          <p:nvGrpSpPr>
            <p:cNvPr id="95" name="组合 94"/>
            <p:cNvGrpSpPr/>
            <p:nvPr/>
          </p:nvGrpSpPr>
          <p:grpSpPr>
            <a:xfrm>
              <a:off x="3433291" y="2060848"/>
              <a:ext cx="7344816" cy="4248472"/>
              <a:chOff x="3433291" y="2060848"/>
              <a:chExt cx="7344816" cy="4248472"/>
            </a:xfrm>
          </p:grpSpPr>
          <p:sp>
            <p:nvSpPr>
              <p:cNvPr id="96" name="矩形 95"/>
              <p:cNvSpPr/>
              <p:nvPr/>
            </p:nvSpPr>
            <p:spPr bwMode="auto">
              <a:xfrm>
                <a:off x="3868238" y="2338516"/>
                <a:ext cx="3525494" cy="335280"/>
              </a:xfrm>
              <a:prstGeom prst="rect">
                <a:avLst/>
              </a:prstGeom>
            </p:spPr>
            <p:txBody>
              <a:bodyPr wrap="square">
                <a:spAutoFit/>
              </a:bodyPr>
              <a:lstStyle/>
              <a:p>
                <a:pPr>
                  <a:defRPr/>
                </a:pPr>
                <a:r>
                  <a:rPr altLang="zh-CN" lang="en-US" sz="1600">
                    <a:solidFill>
                      <a:schemeClr val="tx1">
                        <a:lumMod val="65000"/>
                        <a:lumOff val="35000"/>
                      </a:schemeClr>
                    </a:solidFill>
                    <a:latin charset="-122" pitchFamily="34" typeface="微软雅黑"/>
                    <a:ea charset="-122" pitchFamily="34" typeface="微软雅黑"/>
                  </a:rPr>
                  <a:t>3）提高工作效率</a:t>
                </a:r>
              </a:p>
            </p:txBody>
          </p:sp>
          <p:cxnSp>
            <p:nvCxnSpPr>
              <p:cNvPr id="97" name="直接连接符 96"/>
              <p:cNvCxnSpPr/>
              <p:nvPr/>
            </p:nvCxnSpPr>
            <p:spPr bwMode="auto">
              <a:xfrm>
                <a:off x="3868237" y="2770563"/>
                <a:ext cx="6621838" cy="0"/>
              </a:xfrm>
              <a:prstGeom prst="lin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矩形 97"/>
              <p:cNvSpPr/>
              <p:nvPr/>
            </p:nvSpPr>
            <p:spPr bwMode="auto">
              <a:xfrm>
                <a:off x="3433291" y="2060848"/>
                <a:ext cx="7344816" cy="424847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0" name="Text Box 44"/>
              <p:cNvSpPr txBox="1">
                <a:spLocks noChangeArrowheads="1"/>
              </p:cNvSpPr>
              <p:nvPr/>
            </p:nvSpPr>
            <p:spPr bwMode="auto">
              <a:xfrm>
                <a:off x="8120318" y="4931760"/>
                <a:ext cx="251377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通过计划，实现对工作的轻重缓急进行安排，使得工作更加有效率。 </a:t>
                </a:r>
              </a:p>
            </p:txBody>
          </p:sp>
        </p:grpSp>
      </p:grpSp>
    </p:spTree>
    <p:extLst>
      <p:ext uri="{BB962C8B-B14F-4D97-AF65-F5344CB8AC3E}">
        <p14:creationId val="3892775113"/>
      </p:ext>
    </p:extLst>
  </p:cSld>
  <p:clrMapOvr>
    <a:masterClrMapping/>
  </p:clrMapOvr>
  <mc:AlternateContent>
    <mc:Choice Requires="p14">
      <p:transition>
        <p14:pan/>
      </p:transition>
    </mc:Choice>
    <mc:Fallback>
      <p:transition>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431704" y="2060848"/>
            <a:ext cx="7344816" cy="4248472"/>
            <a:chOff x="3433291" y="2060848"/>
            <a:chExt cx="7344816" cy="4248472"/>
          </a:xfrm>
        </p:grpSpPr>
        <p:grpSp>
          <p:nvGrpSpPr>
            <p:cNvPr id="95" name="组合 94"/>
            <p:cNvGrpSpPr/>
            <p:nvPr/>
          </p:nvGrpSpPr>
          <p:grpSpPr>
            <a:xfrm>
              <a:off x="3433291" y="2060848"/>
              <a:ext cx="7344816" cy="4248472"/>
              <a:chOff x="3433291" y="2060848"/>
              <a:chExt cx="7344816" cy="4248472"/>
            </a:xfrm>
          </p:grpSpPr>
          <p:sp>
            <p:nvSpPr>
              <p:cNvPr id="96" name="矩形 95"/>
              <p:cNvSpPr/>
              <p:nvPr/>
            </p:nvSpPr>
            <p:spPr bwMode="auto">
              <a:xfrm>
                <a:off x="3868238" y="2338516"/>
                <a:ext cx="3525494" cy="335280"/>
              </a:xfrm>
              <a:prstGeom prst="rect">
                <a:avLst/>
              </a:prstGeom>
            </p:spPr>
            <p:txBody>
              <a:bodyPr wrap="square">
                <a:spAutoFit/>
              </a:bodyPr>
              <a:lstStyle/>
              <a:p>
                <a:pPr>
                  <a:defRPr/>
                </a:pPr>
                <a:r>
                  <a:rPr altLang="zh-CN" lang="en-US" sz="1600">
                    <a:solidFill>
                      <a:schemeClr val="tx1">
                        <a:lumMod val="65000"/>
                        <a:lumOff val="35000"/>
                      </a:schemeClr>
                    </a:solidFill>
                    <a:latin charset="-122" pitchFamily="34" typeface="微软雅黑"/>
                    <a:ea charset="-122" pitchFamily="34" typeface="微软雅黑"/>
                  </a:rPr>
                  <a:t>4）减少变化的冲击</a:t>
                </a:r>
              </a:p>
            </p:txBody>
          </p:sp>
          <p:cxnSp>
            <p:nvCxnSpPr>
              <p:cNvPr id="97" name="直接连接符 96"/>
              <p:cNvCxnSpPr/>
              <p:nvPr/>
            </p:nvCxnSpPr>
            <p:spPr bwMode="auto">
              <a:xfrm>
                <a:off x="3868237" y="2770563"/>
                <a:ext cx="6621838" cy="0"/>
              </a:xfrm>
              <a:prstGeom prst="lin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矩形 97"/>
              <p:cNvSpPr/>
              <p:nvPr/>
            </p:nvSpPr>
            <p:spPr bwMode="auto">
              <a:xfrm>
                <a:off x="3433291" y="2060848"/>
                <a:ext cx="7344816" cy="424847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0" name="Text Box 44"/>
              <p:cNvSpPr txBox="1">
                <a:spLocks noChangeArrowheads="1"/>
              </p:cNvSpPr>
              <p:nvPr/>
            </p:nvSpPr>
            <p:spPr bwMode="auto">
              <a:xfrm>
                <a:off x="8257826" y="3602164"/>
                <a:ext cx="2376264"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未来是不断变化的，计划是预测这种变化并且设法消除变化对组织造成不良影响的一种有效手段。计划可以减少不确定性，使我们预见到行动的结果。</a:t>
                </a:r>
              </a:p>
            </p:txBody>
          </p:sp>
        </p:grpSp>
        <p:pic>
          <p:nvPicPr>
            <p:cNvPr id="11" name="图片 10"/>
            <p:cNvPicPr>
              <a:picLocks noChangeAspect="1"/>
            </p:cNvPicPr>
            <p:nvPr/>
          </p:nvPicPr>
          <p:blipFill>
            <a:blip r:embed="rId2">
              <a:extLst>
                <a:ext uri="{28A0092B-C50C-407E-A947-70E740481C1C}">
                  <a14:useLocalDpi/>
                </a:ext>
              </a:extLst>
            </a:blip>
            <a:srcRect t="-1"/>
            <a:stretch>
              <a:fillRect/>
            </a:stretch>
          </p:blipFill>
          <p:spPr>
            <a:xfrm>
              <a:off x="3868237" y="3150874"/>
              <a:ext cx="4199508" cy="2778136"/>
            </a:xfrm>
            <a:prstGeom prst="rect">
              <a:avLst/>
            </a:prstGeom>
            <a:ln>
              <a:solidFill>
                <a:schemeClr val="bg1"/>
              </a:solidFill>
            </a:ln>
            <a:effectLst>
              <a:outerShdw algn="ctr" blurRad="63500" rotWithShape="0" sx="102000" sy="102000">
                <a:prstClr val="black">
                  <a:alpha val="40000"/>
                </a:prstClr>
              </a:outerShdw>
            </a:effectLst>
          </p:spPr>
        </p:pic>
      </p:grpSp>
    </p:spTree>
    <p:extLst>
      <p:ext uri="{BB962C8B-B14F-4D97-AF65-F5344CB8AC3E}">
        <p14:creationId val="2723484937"/>
      </p:ext>
    </p:extLst>
  </p:cSld>
  <p:clrMapOvr>
    <a:masterClrMapping/>
  </p:clrMapOvr>
  <mc:AlternateContent>
    <mc:Choice Requires="p14">
      <p:transition>
        <p14:pan/>
      </p:transition>
    </mc:Choice>
    <mc:Fallback>
      <p:transition>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431704" y="2060848"/>
            <a:ext cx="7344816" cy="4248472"/>
            <a:chOff x="3433291" y="2060848"/>
            <a:chExt cx="7344816" cy="4248472"/>
          </a:xfrm>
        </p:grpSpPr>
        <p:grpSp>
          <p:nvGrpSpPr>
            <p:cNvPr id="95" name="组合 94"/>
            <p:cNvGrpSpPr/>
            <p:nvPr/>
          </p:nvGrpSpPr>
          <p:grpSpPr>
            <a:xfrm>
              <a:off x="3433291" y="2060848"/>
              <a:ext cx="7344816" cy="4248472"/>
              <a:chOff x="3433291" y="2060848"/>
              <a:chExt cx="7344816" cy="4248472"/>
            </a:xfrm>
          </p:grpSpPr>
          <p:sp>
            <p:nvSpPr>
              <p:cNvPr id="96" name="矩形 95"/>
              <p:cNvSpPr/>
              <p:nvPr/>
            </p:nvSpPr>
            <p:spPr bwMode="auto">
              <a:xfrm>
                <a:off x="3868238" y="2338516"/>
                <a:ext cx="3525494" cy="335280"/>
              </a:xfrm>
              <a:prstGeom prst="rect">
                <a:avLst/>
              </a:prstGeom>
            </p:spPr>
            <p:txBody>
              <a:bodyPr wrap="square">
                <a:spAutoFit/>
              </a:bodyPr>
              <a:lstStyle/>
              <a:p>
                <a:pPr>
                  <a:defRPr/>
                </a:pPr>
                <a:r>
                  <a:rPr altLang="zh-CN" lang="en-US" sz="1600">
                    <a:solidFill>
                      <a:schemeClr val="tx1">
                        <a:lumMod val="65000"/>
                        <a:lumOff val="35000"/>
                      </a:schemeClr>
                    </a:solidFill>
                    <a:latin charset="-122" pitchFamily="34" typeface="微软雅黑"/>
                    <a:ea charset="-122" pitchFamily="34" typeface="微软雅黑"/>
                  </a:rPr>
                  <a:t>5）整合资源，减少浪费</a:t>
                </a:r>
              </a:p>
            </p:txBody>
          </p:sp>
          <p:cxnSp>
            <p:nvCxnSpPr>
              <p:cNvPr id="97" name="直接连接符 96"/>
              <p:cNvCxnSpPr/>
              <p:nvPr/>
            </p:nvCxnSpPr>
            <p:spPr bwMode="auto">
              <a:xfrm>
                <a:off x="3868237" y="2770563"/>
                <a:ext cx="6621838" cy="0"/>
              </a:xfrm>
              <a:prstGeom prst="lin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矩形 97"/>
              <p:cNvSpPr/>
              <p:nvPr/>
            </p:nvSpPr>
            <p:spPr bwMode="auto">
              <a:xfrm>
                <a:off x="3433291" y="2060848"/>
                <a:ext cx="7344816" cy="424847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0" name="Text Box 44"/>
              <p:cNvSpPr txBox="1">
                <a:spLocks noChangeArrowheads="1"/>
              </p:cNvSpPr>
              <p:nvPr/>
            </p:nvSpPr>
            <p:spPr bwMode="auto">
              <a:xfrm>
                <a:off x="8257826" y="3934563"/>
                <a:ext cx="2376264"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制定计划时，通过各种方案的分析，选择最有效的方案用于实施，使有限的资源得到合理的配置，从而减少资源浪费，提高效益。</a:t>
                </a:r>
              </a:p>
            </p:txBody>
          </p:sp>
        </p:grpSp>
        <p:pic>
          <p:nvPicPr>
            <p:cNvPr id="10" name="图片 9"/>
            <p:cNvPicPr>
              <a:picLocks noChangeAspect="1"/>
            </p:cNvPicPr>
            <p:nvPr/>
          </p:nvPicPr>
          <p:blipFill>
            <a:blip r:embed="rId2">
              <a:extLst>
                <a:ext uri="{28A0092B-C50C-407E-A947-70E740481C1C}">
                  <a14:useLocalDpi/>
                </a:ext>
              </a:extLst>
            </a:blip>
            <a:stretch>
              <a:fillRect/>
            </a:stretch>
          </p:blipFill>
          <p:spPr>
            <a:xfrm>
              <a:off x="3868237" y="3150874"/>
              <a:ext cx="4228518" cy="2778136"/>
            </a:xfrm>
            <a:prstGeom prst="rect">
              <a:avLst/>
            </a:prstGeom>
            <a:ln>
              <a:solidFill>
                <a:schemeClr val="bg1"/>
              </a:solidFill>
            </a:ln>
            <a:effectLst>
              <a:outerShdw algn="ctr" blurRad="63500" rotWithShape="0" sx="102000" sy="102000">
                <a:prstClr val="black">
                  <a:alpha val="40000"/>
                </a:prstClr>
              </a:outerShdw>
            </a:effectLst>
          </p:spPr>
        </p:pic>
      </p:grpSp>
    </p:spTree>
    <p:extLst>
      <p:ext uri="{BB962C8B-B14F-4D97-AF65-F5344CB8AC3E}">
        <p14:creationId val="3560321473"/>
      </p:ext>
    </p:extLst>
  </p:cSld>
  <p:clrMapOvr>
    <a:masterClrMapping/>
  </p:clrMapOvr>
  <mc:AlternateContent>
    <mc:Choice Requires="p14">
      <p:transition>
        <p14:pan/>
      </p:transition>
    </mc:Choice>
    <mc:Fallback>
      <p:transition>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431704" y="2060848"/>
            <a:ext cx="7344816" cy="4248472"/>
            <a:chOff x="3433291" y="2060848"/>
            <a:chExt cx="7344816" cy="4248472"/>
          </a:xfrm>
        </p:grpSpPr>
        <p:grpSp>
          <p:nvGrpSpPr>
            <p:cNvPr id="95" name="组合 94"/>
            <p:cNvGrpSpPr/>
            <p:nvPr/>
          </p:nvGrpSpPr>
          <p:grpSpPr>
            <a:xfrm>
              <a:off x="3433291" y="2060848"/>
              <a:ext cx="7344816" cy="4248472"/>
              <a:chOff x="3433291" y="2060848"/>
              <a:chExt cx="7344816" cy="4248472"/>
            </a:xfrm>
          </p:grpSpPr>
          <p:sp>
            <p:nvSpPr>
              <p:cNvPr id="96" name="矩形 95"/>
              <p:cNvSpPr/>
              <p:nvPr/>
            </p:nvSpPr>
            <p:spPr bwMode="auto">
              <a:xfrm>
                <a:off x="3868238" y="2338516"/>
                <a:ext cx="3525494" cy="335280"/>
              </a:xfrm>
              <a:prstGeom prst="rect">
                <a:avLst/>
              </a:prstGeom>
            </p:spPr>
            <p:txBody>
              <a:bodyPr wrap="square">
                <a:spAutoFit/>
              </a:bodyPr>
              <a:lstStyle/>
              <a:p>
                <a:pPr>
                  <a:defRPr/>
                </a:pPr>
                <a:r>
                  <a:rPr altLang="zh-CN" lang="en-US" sz="1600">
                    <a:solidFill>
                      <a:schemeClr val="tx1">
                        <a:lumMod val="65000"/>
                        <a:lumOff val="35000"/>
                      </a:schemeClr>
                    </a:solidFill>
                    <a:latin charset="-122" pitchFamily="34" typeface="微软雅黑"/>
                    <a:ea charset="-122" pitchFamily="34" typeface="微软雅黑"/>
                  </a:rPr>
                  <a:t>6）有利于进行控制</a:t>
                </a:r>
              </a:p>
            </p:txBody>
          </p:sp>
          <p:cxnSp>
            <p:nvCxnSpPr>
              <p:cNvPr id="97" name="直接连接符 96"/>
              <p:cNvCxnSpPr/>
              <p:nvPr/>
            </p:nvCxnSpPr>
            <p:spPr bwMode="auto">
              <a:xfrm>
                <a:off x="3868237" y="2770563"/>
                <a:ext cx="6621838" cy="0"/>
              </a:xfrm>
              <a:prstGeom prst="lin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矩形 97"/>
              <p:cNvSpPr/>
              <p:nvPr/>
            </p:nvSpPr>
            <p:spPr bwMode="auto">
              <a:xfrm>
                <a:off x="3433291" y="2060848"/>
                <a:ext cx="7344816" cy="424847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0" name="Text Box 44"/>
              <p:cNvSpPr txBox="1">
                <a:spLocks noChangeArrowheads="1"/>
              </p:cNvSpPr>
              <p:nvPr/>
            </p:nvSpPr>
            <p:spPr bwMode="auto">
              <a:xfrm>
                <a:off x="8257826" y="4266963"/>
                <a:ext cx="237626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计划所设立的目标、责任人、时限等便于对作进度和质量的考核，对计划的执行者有较强的约束和督促作用。</a:t>
                </a:r>
              </a:p>
            </p:txBody>
          </p:sp>
        </p:grpSp>
        <p:pic>
          <p:nvPicPr>
            <p:cNvPr id="11" name="图片 10"/>
            <p:cNvPicPr>
              <a:picLocks noChangeAspect="1"/>
            </p:cNvPicPr>
            <p:nvPr/>
          </p:nvPicPr>
          <p:blipFill>
            <a:blip r:embed="rId2">
              <a:extLst>
                <a:ext uri="{28A0092B-C50C-407E-A947-70E740481C1C}">
                  <a14:useLocalDpi/>
                </a:ext>
              </a:extLst>
            </a:blip>
            <a:stretch>
              <a:fillRect/>
            </a:stretch>
          </p:blipFill>
          <p:spPr>
            <a:xfrm>
              <a:off x="3868238" y="3150712"/>
              <a:ext cx="4245574" cy="2778298"/>
            </a:xfrm>
            <a:prstGeom prst="rect">
              <a:avLst/>
            </a:prstGeom>
            <a:ln>
              <a:solidFill>
                <a:schemeClr val="bg1"/>
              </a:solidFill>
            </a:ln>
            <a:effectLst>
              <a:outerShdw algn="ctr" blurRad="63500" rotWithShape="0" sx="102000" sy="102000">
                <a:prstClr val="black">
                  <a:alpha val="40000"/>
                </a:prstClr>
              </a:outerShdw>
            </a:effectLst>
          </p:spPr>
        </p:pic>
      </p:grpSp>
    </p:spTree>
    <p:extLst>
      <p:ext uri="{BB962C8B-B14F-4D97-AF65-F5344CB8AC3E}">
        <p14:creationId val="1312164273"/>
      </p:ext>
    </p:extLst>
  </p:cSld>
  <p:clrMapOvr>
    <a:masterClrMapping/>
  </p:clrMapOvr>
  <mc:AlternateContent>
    <mc:Choice Requires="p14">
      <p:transition>
        <p14:pan/>
      </p:transition>
    </mc:Choice>
    <mc:Fallback>
      <p:transition>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6823819" y="1866310"/>
            <a:ext cx="792480" cy="335280"/>
          </a:xfrm>
          <a:prstGeom prst="rect">
            <a:avLst/>
          </a:prstGeom>
          <a:noFill/>
        </p:spPr>
        <p:txBody>
          <a:bodyPr rtlCol="0" wrap="none">
            <a:spAutoFit/>
          </a:bodyPr>
          <a:lstStyle/>
          <a:p>
            <a:pPr algn="r"/>
            <a:r>
              <a:rPr altLang="en-US" lang="zh-CN" sz="1600">
                <a:solidFill>
                  <a:schemeClr val="tx1">
                    <a:lumMod val="65000"/>
                    <a:lumOff val="35000"/>
                  </a:schemeClr>
                </a:solidFill>
                <a:latin charset="-122" pitchFamily="34" typeface="微软雅黑"/>
                <a:ea charset="-122" pitchFamily="34" typeface="微软雅黑"/>
              </a:rPr>
              <a:t>第二章</a:t>
            </a:r>
          </a:p>
        </p:txBody>
      </p:sp>
      <p:sp>
        <p:nvSpPr>
          <p:cNvPr id="17" name="文本占位符 3"/>
          <p:cNvSpPr txBox="1"/>
          <p:nvPr/>
        </p:nvSpPr>
        <p:spPr>
          <a:xfrm>
            <a:off x="6816080" y="2277667"/>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rgbClr val="00BD3C"/>
                </a:solidFill>
                <a:ea charset="-122" pitchFamily="34" typeface="微软雅黑"/>
              </a:rPr>
              <a:t>计划知识概述</a:t>
            </a:r>
          </a:p>
        </p:txBody>
      </p:sp>
      <p:sp>
        <p:nvSpPr>
          <p:cNvPr id="18" name="文本占位符 5"/>
          <p:cNvSpPr txBox="1"/>
          <p:nvPr/>
        </p:nvSpPr>
        <p:spPr>
          <a:xfrm>
            <a:off x="7536160" y="2997748"/>
            <a:ext cx="3240360" cy="1295349"/>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zh-CN" b="0" lang="en-US" sz="1600">
                <a:solidFill>
                  <a:schemeClr val="tx1">
                    <a:lumMod val="65000"/>
                    <a:lumOff val="35000"/>
                  </a:schemeClr>
                </a:solidFill>
                <a:ea charset="-122" pitchFamily="34" typeface="微软雅黑"/>
              </a:rPr>
              <a:t>-- 什么是计划	</a:t>
            </a:r>
          </a:p>
          <a:p>
            <a:r>
              <a:rPr altLang="zh-CN" b="0" lang="en-US" sz="1600">
                <a:solidFill>
                  <a:schemeClr val="tx1">
                    <a:lumMod val="65000"/>
                    <a:lumOff val="35000"/>
                  </a:schemeClr>
                </a:solidFill>
                <a:ea charset="-122" pitchFamily="34" typeface="微软雅黑"/>
              </a:rPr>
              <a:t>-- 计划的特点	</a:t>
            </a:r>
          </a:p>
          <a:p>
            <a:r>
              <a:rPr altLang="zh-CN" b="0" lang="en-US" sz="1600">
                <a:solidFill>
                  <a:schemeClr val="tx1">
                    <a:lumMod val="65000"/>
                    <a:lumOff val="35000"/>
                  </a:schemeClr>
                </a:solidFill>
                <a:ea charset="-122" pitchFamily="34" typeface="微软雅黑"/>
              </a:rPr>
              <a:t>-- 计划的分类	</a:t>
            </a:r>
          </a:p>
          <a:p>
            <a:r>
              <a:rPr altLang="zh-CN" b="0" lang="en-US" sz="1600">
                <a:solidFill>
                  <a:schemeClr val="tx1">
                    <a:lumMod val="65000"/>
                    <a:lumOff val="35000"/>
                  </a:schemeClr>
                </a:solidFill>
                <a:ea charset="-122" pitchFamily="34" typeface="微软雅黑"/>
              </a:rPr>
              <a:t>-- 制定计划的原则	</a:t>
            </a:r>
          </a:p>
        </p:txBody>
      </p:sp>
      <p:pic>
        <p:nvPicPr>
          <p:cNvPr descr="C:\Documents and Settings\hp1\桌面\10010-12041023524716.jpg" id="20" name="Picture 3"/>
          <p:cNvPicPr>
            <a:picLocks noChangeArrowheads="1" noChangeAspect="1"/>
          </p:cNvPicPr>
          <p:nvPr/>
        </p:nvPicPr>
        <p:blipFill>
          <a:blip r:embed="rId3">
            <a:extLst>
              <a:ext uri="{28A0092B-C50C-407E-A947-70E740481C1C}">
                <a14:useLocalDpi/>
              </a:ext>
            </a:extLst>
          </a:blip>
          <a:stretch>
            <a:fillRect/>
          </a:stretch>
        </p:blipFill>
        <p:spPr bwMode="auto">
          <a:xfrm>
            <a:off x="1279160" y="2071892"/>
            <a:ext cx="4456800" cy="2786224"/>
          </a:xfrm>
          <a:prstGeom prst="rect">
            <a:avLst/>
          </a:prstGeom>
          <a:blipFill dpi="0" rotWithShape="1">
            <a:blip r:embed="rId2">
              <a:extLst>
                <a:ext uri="{28A0092B-C50C-407E-A947-70E740481C1C}">
                  <a14:useLocalDpi/>
                </a:ext>
              </a:extLst>
            </a:blip>
            <a:stretch>
              <a:fillRect/>
            </a:stretch>
          </a:blipFill>
          <a:ln w="28575">
            <a:solidFill>
              <a:schemeClr val="bg1"/>
            </a:solidFill>
          </a:ln>
          <a:effectLst/>
          <a:extLst/>
        </p:spPr>
      </p:pic>
    </p:spTree>
    <p:extLst>
      <p:ext uri="{BB962C8B-B14F-4D97-AF65-F5344CB8AC3E}">
        <p14:creationId val="802972792"/>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iterate type="lt">
                                    <p:tmPct val="10000"/>
                                  </p:iterate>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ppt_w</p:attrName>
                                        </p:attrNameLst>
                                      </p:cBhvr>
                                      <p:tavLst>
                                        <p:tav tm="0">
                                          <p:val>
                                            <p:fltVal val="0"/>
                                          </p:val>
                                        </p:tav>
                                        <p:tav tm="100000">
                                          <p:val>
                                            <p:strVal val="#ppt_w"/>
                                          </p:val>
                                        </p:tav>
                                      </p:tavLst>
                                    </p:anim>
                                    <p:anim calcmode="lin" valueType="num">
                                      <p:cBhvr>
                                        <p:cTn dur="1000" fill="hold" id="8"/>
                                        <p:tgtEl>
                                          <p:spTgt spid="20"/>
                                        </p:tgtEl>
                                        <p:attrNameLst>
                                          <p:attrName>ppt_h</p:attrName>
                                        </p:attrNameLst>
                                      </p:cBhvr>
                                      <p:tavLst>
                                        <p:tav tm="0">
                                          <p:val>
                                            <p:fltVal val="0"/>
                                          </p:val>
                                        </p:tav>
                                        <p:tav tm="100000">
                                          <p:val>
                                            <p:strVal val="#ppt_h"/>
                                          </p:val>
                                        </p:tav>
                                      </p:tavLst>
                                    </p:anim>
                                    <p:anim calcmode="lin" valueType="num">
                                      <p:cBhvr>
                                        <p:cTn dur="1000" fill="hold" id="9"/>
                                        <p:tgtEl>
                                          <p:spTgt spid="20"/>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0"/>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16"/>
                                        </p:tgtEl>
                                        <p:attrNameLst>
                                          <p:attrName>style.visibility</p:attrName>
                                        </p:attrNameLst>
                                      </p:cBhvr>
                                      <p:to>
                                        <p:strVal val="visible"/>
                                      </p:to>
                                    </p:set>
                                    <p:anim calcmode="lin" valueType="num">
                                      <p:cBhvr>
                                        <p:cTn dur="1000" fill="hold" id="13"/>
                                        <p:tgtEl>
                                          <p:spTgt spid="16"/>
                                        </p:tgtEl>
                                        <p:attrNameLst>
                                          <p:attrName>ppt_w</p:attrName>
                                        </p:attrNameLst>
                                      </p:cBhvr>
                                      <p:tavLst>
                                        <p:tav tm="0">
                                          <p:val>
                                            <p:fltVal val="0"/>
                                          </p:val>
                                        </p:tav>
                                        <p:tav tm="100000">
                                          <p:val>
                                            <p:strVal val="#ppt_w"/>
                                          </p:val>
                                        </p:tav>
                                      </p:tavLst>
                                    </p:anim>
                                    <p:anim calcmode="lin" valueType="num">
                                      <p:cBhvr>
                                        <p:cTn dur="1000" fill="hold" id="14"/>
                                        <p:tgtEl>
                                          <p:spTgt spid="16"/>
                                        </p:tgtEl>
                                        <p:attrNameLst>
                                          <p:attrName>ppt_h</p:attrName>
                                        </p:attrNameLst>
                                      </p:cBhvr>
                                      <p:tavLst>
                                        <p:tav tm="0">
                                          <p:val>
                                            <p:fltVal val="0"/>
                                          </p:val>
                                        </p:tav>
                                        <p:tav tm="100000">
                                          <p:val>
                                            <p:strVal val="#ppt_h"/>
                                          </p:val>
                                        </p:tav>
                                      </p:tavLst>
                                    </p:anim>
                                    <p:anim calcmode="lin" valueType="num">
                                      <p:cBhvr>
                                        <p:cTn dur="1000" fill="hold" id="15"/>
                                        <p:tgtEl>
                                          <p:spTgt spid="16"/>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16"/>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7"/>
                                        </p:tgtEl>
                                        <p:attrNameLst>
                                          <p:attrName>style.visibility</p:attrName>
                                        </p:attrNameLst>
                                      </p:cBhvr>
                                      <p:to>
                                        <p:strVal val="visible"/>
                                      </p:to>
                                    </p:set>
                                    <p:animEffect filter="wipe(left)" transition="in">
                                      <p:cBhvr>
                                        <p:cTn dur="400" id="20"/>
                                        <p:tgtEl>
                                          <p:spTgt spid="17"/>
                                        </p:tgtEl>
                                      </p:cBhvr>
                                    </p:animEffect>
                                  </p:childTnLst>
                                </p:cTn>
                              </p:par>
                            </p:childTnLst>
                          </p:cTn>
                        </p:par>
                        <p:par>
                          <p:cTn fill="hold" id="21" nodeType="afterGroup">
                            <p:stCondLst>
                              <p:cond delay="1600"/>
                            </p:stCondLst>
                            <p:childTnLst>
                              <p:par>
                                <p:cTn fill="hold" grpId="0" id="22" nodeType="afterEffect" presetClass="entr" presetID="22" presetSubtype="8">
                                  <p:stCondLst>
                                    <p:cond delay="0"/>
                                  </p:stCondLst>
                                  <p:childTnLst>
                                    <p:set>
                                      <p:cBhvr>
                                        <p:cTn dur="1" fill="hold" id="23">
                                          <p:stCondLst>
                                            <p:cond delay="0"/>
                                          </p:stCondLst>
                                        </p:cTn>
                                        <p:tgtEl>
                                          <p:spTgt spid="18">
                                            <p:txEl>
                                              <p:pRg end="0" st="0"/>
                                            </p:txEl>
                                          </p:spTgt>
                                        </p:tgtEl>
                                        <p:attrNameLst>
                                          <p:attrName>style.visibility</p:attrName>
                                        </p:attrNameLst>
                                      </p:cBhvr>
                                      <p:to>
                                        <p:strVal val="visible"/>
                                      </p:to>
                                    </p:set>
                                    <p:animEffect filter="wipe(left)" transition="in">
                                      <p:cBhvr>
                                        <p:cTn dur="400" id="24"/>
                                        <p:tgtEl>
                                          <p:spTgt spid="18">
                                            <p:txEl>
                                              <p:pRg end="0" st="0"/>
                                            </p:txEl>
                                          </p:spTgt>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8">
                                            <p:txEl>
                                              <p:pRg end="1" st="1"/>
                                            </p:txEl>
                                          </p:spTgt>
                                        </p:tgtEl>
                                        <p:attrNameLst>
                                          <p:attrName>style.visibility</p:attrName>
                                        </p:attrNameLst>
                                      </p:cBhvr>
                                      <p:to>
                                        <p:strVal val="visible"/>
                                      </p:to>
                                    </p:set>
                                    <p:animEffect filter="wipe(left)" transition="in">
                                      <p:cBhvr>
                                        <p:cTn dur="400" id="28"/>
                                        <p:tgtEl>
                                          <p:spTgt spid="18">
                                            <p:txEl>
                                              <p:pRg end="1" st="1"/>
                                            </p:txEl>
                                          </p:spTgt>
                                        </p:tgtEl>
                                      </p:cBhvr>
                                    </p:animEffect>
                                  </p:childTnLst>
                                </p:cTn>
                              </p:par>
                            </p:childTnLst>
                          </p:cTn>
                        </p:par>
                        <p:par>
                          <p:cTn fill="hold" id="29" nodeType="afterGroup">
                            <p:stCondLst>
                              <p:cond delay="2400"/>
                            </p:stCondLst>
                            <p:childTnLst>
                              <p:par>
                                <p:cTn fill="hold" grpId="0" id="30" nodeType="afterEffect" presetClass="entr" presetID="22" presetSubtype="8">
                                  <p:stCondLst>
                                    <p:cond delay="0"/>
                                  </p:stCondLst>
                                  <p:childTnLst>
                                    <p:set>
                                      <p:cBhvr>
                                        <p:cTn dur="1" fill="hold" id="31">
                                          <p:stCondLst>
                                            <p:cond delay="0"/>
                                          </p:stCondLst>
                                        </p:cTn>
                                        <p:tgtEl>
                                          <p:spTgt spid="18">
                                            <p:txEl>
                                              <p:pRg end="2" st="2"/>
                                            </p:txEl>
                                          </p:spTgt>
                                        </p:tgtEl>
                                        <p:attrNameLst>
                                          <p:attrName>style.visibility</p:attrName>
                                        </p:attrNameLst>
                                      </p:cBhvr>
                                      <p:to>
                                        <p:strVal val="visible"/>
                                      </p:to>
                                    </p:set>
                                    <p:animEffect filter="wipe(left)" transition="in">
                                      <p:cBhvr>
                                        <p:cTn dur="400" id="32"/>
                                        <p:tgtEl>
                                          <p:spTgt spid="18">
                                            <p:txEl>
                                              <p:pRg end="2" st="2"/>
                                            </p:txEl>
                                          </p:spTgt>
                                        </p:tgtEl>
                                      </p:cBhvr>
                                    </p:animEffect>
                                  </p:childTnLst>
                                </p:cTn>
                              </p:par>
                            </p:childTnLst>
                          </p:cTn>
                        </p:par>
                        <p:par>
                          <p:cTn fill="hold" id="33" nodeType="afterGroup">
                            <p:stCondLst>
                              <p:cond delay="2800"/>
                            </p:stCondLst>
                            <p:childTnLst>
                              <p:par>
                                <p:cTn fill="hold" grpId="0" id="34" nodeType="afterEffect" presetClass="entr" presetID="22" presetSubtype="8">
                                  <p:stCondLst>
                                    <p:cond delay="0"/>
                                  </p:stCondLst>
                                  <p:childTnLst>
                                    <p:set>
                                      <p:cBhvr>
                                        <p:cTn dur="1" fill="hold" id="35">
                                          <p:stCondLst>
                                            <p:cond delay="0"/>
                                          </p:stCondLst>
                                        </p:cTn>
                                        <p:tgtEl>
                                          <p:spTgt spid="18">
                                            <p:txEl>
                                              <p:pRg end="3" st="3"/>
                                            </p:txEl>
                                          </p:spTgt>
                                        </p:tgtEl>
                                        <p:attrNameLst>
                                          <p:attrName>style.visibility</p:attrName>
                                        </p:attrNameLst>
                                      </p:cBhvr>
                                      <p:to>
                                        <p:strVal val="visible"/>
                                      </p:to>
                                    </p:set>
                                    <p:animEffect filter="wipe(left)" transition="in">
                                      <p:cBhvr>
                                        <p:cTn dur="400" id="36"/>
                                        <p:tgtEl>
                                          <p:spTgt spid="18">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build="p" grpId="0" spid="18" uiExpand="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01</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什么是计划</a:t>
            </a:r>
          </a:p>
        </p:txBody>
      </p:sp>
      <p:sp>
        <p:nvSpPr>
          <p:cNvPr id="19" name="TextBox 10"/>
          <p:cNvSpPr txBox="1"/>
          <p:nvPr/>
        </p:nvSpPr>
        <p:spPr>
          <a:xfrm>
            <a:off x="3356496" y="5398882"/>
            <a:ext cx="7492032"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即，计划是为完成一定的目标而事前对措施和步骤作出的部署，即计划是实现目标的方案途径。计划是一个统称，涵盖常见的规划、方案、安排、设想、打算、要点等。</a:t>
            </a:r>
          </a:p>
        </p:txBody>
      </p:sp>
      <p:sp>
        <p:nvSpPr>
          <p:cNvPr id="18" name="TextBox 1"/>
          <p:cNvSpPr txBox="1"/>
          <p:nvPr/>
        </p:nvSpPr>
        <p:spPr>
          <a:xfrm>
            <a:off x="3356496" y="3341310"/>
            <a:ext cx="3272964"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围绕目标，要分析一下怎么能达成？通过什么路径、什么方法、什么资源、什么时间来达成？预达成目标，我该分阶段做些什么？这实际上就是计划！</a:t>
            </a:r>
          </a:p>
        </p:txBody>
      </p:sp>
      <p:pic>
        <p:nvPicPr>
          <p:cNvPr descr="C:\Documents and Settings\hp1\桌面\未标题-1 拷贝.pn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6780214" y="1750527"/>
            <a:ext cx="5413375" cy="2498725"/>
          </a:xfrm>
          <a:prstGeom prst="rect">
            <a:avLst/>
          </a:prstGeom>
          <a:noFill/>
          <a:extLst>
            <a:ext uri="{909E8E84-426E-40DD-AFC4-6F175D3DCCD1}">
              <a14:hiddenFill>
                <a:solidFill>
                  <a:srgbClr val="FFFFFF"/>
                </a:solidFill>
              </a14:hiddenFill>
            </a:ext>
          </a:extLst>
        </p:spPr>
      </p:pic>
    </p:spTree>
    <p:extLst>
      <p:ext uri="{BB962C8B-B14F-4D97-AF65-F5344CB8AC3E}">
        <p14:creationId val="4069483638"/>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18"/>
                                        </p:tgtEl>
                                        <p:attrNameLst>
                                          <p:attrName>style.visibility</p:attrName>
                                        </p:attrNameLst>
                                      </p:cBhvr>
                                      <p:to>
                                        <p:strVal val="visible"/>
                                      </p:to>
                                    </p:set>
                                    <p:animScale>
                                      <p:cBhvr>
                                        <p:cTn decel="50000" dur="1000" fill="hold" id="7">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8"/>
                                        </p:tgtEl>
                                        <p:attrNameLst>
                                          <p:attrName>ppt_x</p:attrName>
                                          <p:attrName>ppt_y</p:attrName>
                                        </p:attrNameLst>
                                      </p:cBhvr>
                                    </p:animMotion>
                                    <p:animEffect filter="fade" transition="in">
                                      <p:cBhvr>
                                        <p:cTn dur="1000" id="9"/>
                                        <p:tgtEl>
                                          <p:spTgt spid="18"/>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19"/>
                                        </p:tgtEl>
                                        <p:attrNameLst>
                                          <p:attrName>style.visibility</p:attrName>
                                        </p:attrNameLst>
                                      </p:cBhvr>
                                      <p:to>
                                        <p:strVal val="visible"/>
                                      </p:to>
                                    </p:set>
                                    <p:animScale>
                                      <p:cBhvr>
                                        <p:cTn decel="50000" dur="1000" fill="hold" id="12">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9"/>
                                        </p:tgtEl>
                                        <p:attrNameLst>
                                          <p:attrName>ppt_x</p:attrName>
                                          <p:attrName>ppt_y</p:attrName>
                                        </p:attrNameLst>
                                      </p:cBhvr>
                                    </p:animMotion>
                                    <p:animEffect filter="fade" transition="in">
                                      <p:cBhvr>
                                        <p:cTn dur="1000" id="1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01</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什么是计划</a:t>
            </a:r>
          </a:p>
        </p:txBody>
      </p:sp>
      <p:sp>
        <p:nvSpPr>
          <p:cNvPr id="17" name="矩形 6"/>
          <p:cNvSpPr>
            <a:spLocks noChangeArrowheads="1"/>
          </p:cNvSpPr>
          <p:nvPr/>
        </p:nvSpPr>
        <p:spPr bwMode="auto">
          <a:xfrm>
            <a:off x="4092894" y="2184373"/>
            <a:ext cx="6683627" cy="2842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规划：是具有全局性的、较长时期的长远设想。 </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方案：是从目的、要求、工作方式到工作步骤等方面对专项工作做出全面部署与安排的计划。</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安排：是对短期工作进行具体布置的计划。 </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设想：是初步的草案性计划。 </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打算：是短期内工作要点式计划。 </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要点：是列出工作主要目标的计划。</a:t>
            </a:r>
          </a:p>
        </p:txBody>
      </p:sp>
      <p:grpSp>
        <p:nvGrpSpPr>
          <p:cNvPr id="20" name="组合 19"/>
          <p:cNvGrpSpPr/>
          <p:nvPr/>
        </p:nvGrpSpPr>
        <p:grpSpPr>
          <a:xfrm>
            <a:off x="3647728" y="2276873"/>
            <a:ext cx="245812" cy="2691697"/>
            <a:chOff x="3649315" y="2276872"/>
            <a:chExt cx="245812" cy="2691697"/>
          </a:xfrm>
        </p:grpSpPr>
        <p:sp>
          <p:nvSpPr>
            <p:cNvPr id="21" name="椭圆 14"/>
            <p:cNvSpPr/>
            <p:nvPr/>
          </p:nvSpPr>
          <p:spPr bwMode="auto">
            <a:xfrm>
              <a:off x="3649315" y="2276872"/>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椭圆 14"/>
            <p:cNvSpPr/>
            <p:nvPr/>
          </p:nvSpPr>
          <p:spPr bwMode="auto">
            <a:xfrm>
              <a:off x="3649315" y="2673111"/>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4" name="椭圆 14"/>
            <p:cNvSpPr/>
            <p:nvPr/>
          </p:nvSpPr>
          <p:spPr bwMode="auto">
            <a:xfrm>
              <a:off x="3649315" y="3465589"/>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1" name="椭圆 14"/>
            <p:cNvSpPr/>
            <p:nvPr/>
          </p:nvSpPr>
          <p:spPr bwMode="auto">
            <a:xfrm>
              <a:off x="3649315" y="3861828"/>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2" name="椭圆 14"/>
            <p:cNvSpPr/>
            <p:nvPr/>
          </p:nvSpPr>
          <p:spPr bwMode="auto">
            <a:xfrm>
              <a:off x="3649315" y="4258067"/>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3" name="椭圆 14"/>
            <p:cNvSpPr/>
            <p:nvPr/>
          </p:nvSpPr>
          <p:spPr bwMode="auto">
            <a:xfrm>
              <a:off x="3649315" y="4654303"/>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Tree>
    <p:extLst>
      <p:ext uri="{BB962C8B-B14F-4D97-AF65-F5344CB8AC3E}">
        <p14:creationId val="181808141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anim calcmode="lin" valueType="num">
                                      <p:cBhvr>
                                        <p:cTn dur="500" fill="hold" id="8"/>
                                        <p:tgtEl>
                                          <p:spTgt spid="17"/>
                                        </p:tgtEl>
                                        <p:attrNameLst>
                                          <p:attrName>ppt_x</p:attrName>
                                        </p:attrNameLst>
                                      </p:cBhvr>
                                      <p:tavLst>
                                        <p:tav tm="0">
                                          <p:val>
                                            <p:strVal val="#ppt_x"/>
                                          </p:val>
                                        </p:tav>
                                        <p:tav tm="100000">
                                          <p:val>
                                            <p:strVal val="#ppt_x"/>
                                          </p:val>
                                        </p:tav>
                                      </p:tavLst>
                                    </p:anim>
                                    <p:anim calcmode="lin" valueType="num">
                                      <p:cBhvr>
                                        <p:cTn dur="5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500" id="12"/>
                                        <p:tgtEl>
                                          <p:spTgt spid="20"/>
                                        </p:tgtEl>
                                      </p:cBhvr>
                                    </p:animEffect>
                                    <p:anim calcmode="lin" valueType="num">
                                      <p:cBhvr>
                                        <p:cTn dur="500" fill="hold" id="13"/>
                                        <p:tgtEl>
                                          <p:spTgt spid="20"/>
                                        </p:tgtEl>
                                        <p:attrNameLst>
                                          <p:attrName>ppt_x</p:attrName>
                                        </p:attrNameLst>
                                      </p:cBhvr>
                                      <p:tavLst>
                                        <p:tav tm="0">
                                          <p:val>
                                            <p:strVal val="#ppt_x"/>
                                          </p:val>
                                        </p:tav>
                                        <p:tav tm="100000">
                                          <p:val>
                                            <p:strVal val="#ppt_x"/>
                                          </p:val>
                                        </p:tav>
                                      </p:tavLst>
                                    </p:anim>
                                    <p:anim calcmode="lin" valueType="num">
                                      <p:cBhvr>
                                        <p:cTn dur="500" fill="hold" id="1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9"/>
          <p:cNvGrpSpPr/>
          <p:nvPr/>
        </p:nvGrpSpPr>
        <p:grpSpPr>
          <a:xfrm>
            <a:off x="3431705" y="1988840"/>
            <a:ext cx="3083531" cy="431800"/>
            <a:chOff x="322706" y="1178198"/>
            <a:chExt cx="3082973" cy="431239"/>
          </a:xfrm>
        </p:grpSpPr>
        <p:sp>
          <p:nvSpPr>
            <p:cNvPr id="41" name="矩形 40"/>
            <p:cNvSpPr/>
            <p:nvPr/>
          </p:nvSpPr>
          <p:spPr>
            <a:xfrm>
              <a:off x="322706" y="1178198"/>
              <a:ext cx="3082973" cy="431239"/>
            </a:xfrm>
            <a:prstGeom prst="rect">
              <a:avLst/>
            </a:prstGeom>
            <a:solidFill>
              <a:schemeClr val="bg1"/>
            </a:solidFill>
            <a:ln w="3175">
              <a:noFill/>
            </a:ln>
            <a:effectLst>
              <a:outerShdw algn="tl" blurRad="635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2" name="TextBox 11"/>
            <p:cNvSpPr txBox="1">
              <a:spLocks noChangeArrowheads="1"/>
            </p:cNvSpPr>
            <p:nvPr/>
          </p:nvSpPr>
          <p:spPr bwMode="auto">
            <a:xfrm>
              <a:off x="340566" y="1207790"/>
              <a:ext cx="1783162" cy="365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tx1">
                      <a:lumMod val="65000"/>
                      <a:lumOff val="35000"/>
                    </a:schemeClr>
                  </a:solidFill>
                  <a:latin charset="-122" pitchFamily="34" typeface="微软雅黑"/>
                  <a:ea charset="-122" pitchFamily="34" typeface="微软雅黑"/>
                </a:rPr>
                <a:t>1、普遍性</a:t>
              </a:r>
            </a:p>
          </p:txBody>
        </p:sp>
      </p:grpSp>
      <p:sp>
        <p:nvSpPr>
          <p:cNvPr id="43" name="TextBox 1"/>
          <p:cNvSpPr txBox="1"/>
          <p:nvPr/>
        </p:nvSpPr>
        <p:spPr>
          <a:xfrm>
            <a:off x="3431704" y="2780928"/>
            <a:ext cx="5256584"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由于人的能力是有限的，现代组织中的工作是如此复杂，即使是最聪明最能干的领导人，也不可能包揽全部计划工作。因此，实际的计划工作涉及到组织或企业中的每一位管理者及员工，上至高层管理者，下至基层管理者及员工。</a:t>
            </a:r>
          </a:p>
        </p:txBody>
      </p:sp>
      <p:sp>
        <p:nvSpPr>
          <p:cNvPr id="44" name="TextBox 10"/>
          <p:cNvSpPr txBox="1"/>
          <p:nvPr/>
        </p:nvSpPr>
        <p:spPr>
          <a:xfrm>
            <a:off x="3431704" y="4709462"/>
            <a:ext cx="5239394"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一个组织的总目标确定后，各级管理人员为了实现组织目标，使本层次的组织工作得以顺利进行，都需要制定相应的分目标和分计划。这些具有不同广度和深度的计划有机地结合在一起，便形成了一个多层次计划系统。因此，计划具有普遍性。</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8760296" y="2977421"/>
            <a:ext cx="2160240" cy="3238778"/>
          </a:xfrm>
          <a:prstGeom prst="rect">
            <a:avLst/>
          </a:prstGeom>
          <a:ln>
            <a:solidFill>
              <a:schemeClr val="bg1"/>
            </a:solidFill>
          </a:ln>
          <a:effectLst>
            <a:outerShdw algn="ctr" blurRad="63500" rotWithShape="0" sx="102000" sy="102000">
              <a:prstClr val="black">
                <a:alpha val="40000"/>
              </a:prstClr>
            </a:outerShdw>
          </a:effectLst>
        </p:spPr>
      </p:pic>
      <p:cxnSp>
        <p:nvCxnSpPr>
          <p:cNvPr id="45" name="直接连接符 44"/>
          <p:cNvCxnSpPr/>
          <p:nvPr/>
        </p:nvCxnSpPr>
        <p:spPr>
          <a:xfrm flipH="1">
            <a:off x="10892400" y="1628800"/>
            <a:ext cx="0" cy="1152128"/>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51831729"/>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43"/>
                                        </p:tgtEl>
                                        <p:attrNameLst>
                                          <p:attrName>style.visibility</p:attrName>
                                        </p:attrNameLst>
                                      </p:cBhvr>
                                      <p:to>
                                        <p:strVal val="visible"/>
                                      </p:to>
                                    </p:set>
                                    <p:animScale>
                                      <p:cBhvr>
                                        <p:cTn decel="50000" dur="100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3"/>
                                        </p:tgtEl>
                                        <p:attrNameLst>
                                          <p:attrName>ppt_x</p:attrName>
                                          <p:attrName>ppt_y</p:attrName>
                                        </p:attrNameLst>
                                      </p:cBhvr>
                                    </p:animMotion>
                                    <p:animEffect filter="fade" transition="in">
                                      <p:cBhvr>
                                        <p:cTn dur="1000" id="9"/>
                                        <p:tgtEl>
                                          <p:spTgt spid="43"/>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44"/>
                                        </p:tgtEl>
                                        <p:attrNameLst>
                                          <p:attrName>style.visibility</p:attrName>
                                        </p:attrNameLst>
                                      </p:cBhvr>
                                      <p:to>
                                        <p:strVal val="visible"/>
                                      </p:to>
                                    </p:set>
                                    <p:animScale>
                                      <p:cBhvr>
                                        <p:cTn decel="50000" dur="1000" fill="hold" id="12">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44"/>
                                        </p:tgtEl>
                                        <p:attrNameLst>
                                          <p:attrName>ppt_x</p:attrName>
                                          <p:attrName>ppt_y</p:attrName>
                                        </p:attrNameLst>
                                      </p:cBhvr>
                                    </p:animMotion>
                                    <p:animEffect filter="fade" transition="in">
                                      <p:cBhvr>
                                        <p:cTn dur="1000" id="14"/>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9"/>
          <p:cNvGrpSpPr/>
          <p:nvPr/>
        </p:nvGrpSpPr>
        <p:grpSpPr>
          <a:xfrm>
            <a:off x="3431705" y="1988840"/>
            <a:ext cx="3083531" cy="431800"/>
            <a:chOff x="322706" y="1178198"/>
            <a:chExt cx="3082973" cy="431239"/>
          </a:xfrm>
        </p:grpSpPr>
        <p:sp>
          <p:nvSpPr>
            <p:cNvPr id="41" name="矩形 40"/>
            <p:cNvSpPr/>
            <p:nvPr/>
          </p:nvSpPr>
          <p:spPr>
            <a:xfrm>
              <a:off x="322706" y="1178198"/>
              <a:ext cx="3082973" cy="431239"/>
            </a:xfrm>
            <a:prstGeom prst="rect">
              <a:avLst/>
            </a:prstGeom>
            <a:solidFill>
              <a:schemeClr val="bg1"/>
            </a:solidFill>
            <a:ln w="3175">
              <a:noFill/>
            </a:ln>
            <a:effectLst>
              <a:outerShdw algn="tl" blurRad="635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2" name="TextBox 11"/>
            <p:cNvSpPr txBox="1">
              <a:spLocks noChangeArrowheads="1"/>
            </p:cNvSpPr>
            <p:nvPr/>
          </p:nvSpPr>
          <p:spPr bwMode="auto">
            <a:xfrm>
              <a:off x="340566" y="1207790"/>
              <a:ext cx="1783162" cy="365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tx1">
                      <a:lumMod val="65000"/>
                      <a:lumOff val="35000"/>
                    </a:schemeClr>
                  </a:solidFill>
                  <a:latin charset="-122" pitchFamily="34" typeface="微软雅黑"/>
                  <a:ea charset="-122" pitchFamily="34" typeface="微软雅黑"/>
                </a:rPr>
                <a:t>2）预见性</a:t>
              </a:r>
            </a:p>
          </p:txBody>
        </p:sp>
      </p:grpSp>
      <p:sp>
        <p:nvSpPr>
          <p:cNvPr id="43" name="TextBox 1"/>
          <p:cNvSpPr txBox="1"/>
          <p:nvPr/>
        </p:nvSpPr>
        <p:spPr>
          <a:xfrm>
            <a:off x="3431706" y="2965939"/>
            <a:ext cx="3744415" cy="1456944"/>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这是计划最明显的特点之一。计划不是对已经形成的事实和状况的描述，而是在行动之前对行动的任务、目标、方法、措施所做出的预见性确认。</a:t>
            </a:r>
          </a:p>
        </p:txBody>
      </p:sp>
      <p:sp>
        <p:nvSpPr>
          <p:cNvPr id="44" name="TextBox 10"/>
          <p:cNvSpPr txBox="1"/>
          <p:nvPr/>
        </p:nvSpPr>
        <p:spPr>
          <a:xfrm>
            <a:off x="3431704" y="4709462"/>
            <a:ext cx="3732170"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但这种预想不是盲目的、空想的，而是以为未来工作目标或实践活动为导向，以现有的条件为基础，以过去的成绩为依据，对对今后的发展趋势作出科学预测之后制定的。</a:t>
            </a:r>
          </a:p>
        </p:txBody>
      </p:sp>
      <p:pic>
        <p:nvPicPr>
          <p:cNvPr descr="D:\Teliss_Tong\Copy\定期备份\工作备份\！PPT图片及版面资源\06-PPT精选插图\02-商务\xpic6985.jpg" id="9" name="Picture 2"/>
          <p:cNvPicPr>
            <a:picLocks noChangeArrowheads="1" noChangeAspect="1"/>
          </p:cNvPicPr>
          <p:nvPr/>
        </p:nvPicPr>
        <p:blipFill>
          <a:blip r:embed="rId2">
            <a:extLst>
              <a:ext uri="{28A0092B-C50C-407E-A947-70E740481C1C}">
                <a14:useLocalDpi/>
              </a:ext>
            </a:extLst>
          </a:blip>
          <a:stretch>
            <a:fillRect/>
          </a:stretch>
        </p:blipFill>
        <p:spPr bwMode="auto">
          <a:xfrm>
            <a:off x="9487116" y="3113369"/>
            <a:ext cx="2127600" cy="3192187"/>
          </a:xfrm>
          <a:prstGeom prst="rect">
            <a:avLst/>
          </a:prstGeom>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id="4" name="图片 3"/>
          <p:cNvPicPr>
            <a:picLocks noChangeAspect="1"/>
          </p:cNvPicPr>
          <p:nvPr/>
        </p:nvPicPr>
        <p:blipFill>
          <a:blip r:embed="rId3">
            <a:extLst>
              <a:ext uri="{28A0092B-C50C-407E-A947-70E740481C1C}">
                <a14:useLocalDpi/>
              </a:ext>
            </a:extLst>
          </a:blip>
          <a:stretch>
            <a:fillRect/>
          </a:stretch>
        </p:blipFill>
        <p:spPr>
          <a:xfrm>
            <a:off x="7320136" y="3113369"/>
            <a:ext cx="2125996" cy="3192186"/>
          </a:xfrm>
          <a:prstGeom prst="rect">
            <a:avLst/>
          </a:prstGeom>
          <a:ln>
            <a:solidFill>
              <a:schemeClr val="bg1"/>
            </a:solidFill>
          </a:ln>
          <a:effectLst>
            <a:outerShdw algn="ctr" blurRad="63500" rotWithShape="0" sx="102000" sy="102000">
              <a:prstClr val="black">
                <a:alpha val="40000"/>
              </a:prstClr>
            </a:outerShdw>
          </a:effectLst>
        </p:spPr>
      </p:pic>
      <p:cxnSp>
        <p:nvCxnSpPr>
          <p:cNvPr id="11" name="直接连接符 10"/>
          <p:cNvCxnSpPr/>
          <p:nvPr/>
        </p:nvCxnSpPr>
        <p:spPr>
          <a:xfrm>
            <a:off x="10920537" y="1628800"/>
            <a:ext cx="679515"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1600051" y="1628800"/>
            <a:ext cx="0" cy="133714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88972563"/>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43"/>
                                        </p:tgtEl>
                                        <p:attrNameLst>
                                          <p:attrName>style.visibility</p:attrName>
                                        </p:attrNameLst>
                                      </p:cBhvr>
                                      <p:to>
                                        <p:strVal val="visible"/>
                                      </p:to>
                                    </p:set>
                                    <p:animScale>
                                      <p:cBhvr>
                                        <p:cTn decel="50000" dur="100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3"/>
                                        </p:tgtEl>
                                        <p:attrNameLst>
                                          <p:attrName>ppt_x</p:attrName>
                                          <p:attrName>ppt_y</p:attrName>
                                        </p:attrNameLst>
                                      </p:cBhvr>
                                    </p:animMotion>
                                    <p:animEffect filter="fade" transition="in">
                                      <p:cBhvr>
                                        <p:cTn dur="1000" id="9"/>
                                        <p:tgtEl>
                                          <p:spTgt spid="43"/>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44"/>
                                        </p:tgtEl>
                                        <p:attrNameLst>
                                          <p:attrName>style.visibility</p:attrName>
                                        </p:attrNameLst>
                                      </p:cBhvr>
                                      <p:to>
                                        <p:strVal val="visible"/>
                                      </p:to>
                                    </p:set>
                                    <p:animScale>
                                      <p:cBhvr>
                                        <p:cTn decel="50000" dur="1000" fill="hold" id="12">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44"/>
                                        </p:tgtEl>
                                        <p:attrNameLst>
                                          <p:attrName>ppt_x</p:attrName>
                                          <p:attrName>ppt_y</p:attrName>
                                        </p:attrNameLst>
                                      </p:cBhvr>
                                    </p:animMotion>
                                    <p:animEffect filter="fade" transition="in">
                                      <p:cBhvr>
                                        <p:cTn dur="1000" id="14"/>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9"/>
          <p:cNvGrpSpPr/>
          <p:nvPr/>
        </p:nvGrpSpPr>
        <p:grpSpPr>
          <a:xfrm>
            <a:off x="3431705" y="1988840"/>
            <a:ext cx="3083531" cy="431800"/>
            <a:chOff x="322706" y="1178198"/>
            <a:chExt cx="3082973" cy="431239"/>
          </a:xfrm>
        </p:grpSpPr>
        <p:sp>
          <p:nvSpPr>
            <p:cNvPr id="41" name="矩形 40"/>
            <p:cNvSpPr/>
            <p:nvPr/>
          </p:nvSpPr>
          <p:spPr>
            <a:xfrm>
              <a:off x="322706" y="1178198"/>
              <a:ext cx="3082973" cy="431239"/>
            </a:xfrm>
            <a:prstGeom prst="rect">
              <a:avLst/>
            </a:prstGeom>
            <a:solidFill>
              <a:schemeClr val="bg1"/>
            </a:solidFill>
            <a:ln w="3175">
              <a:noFill/>
            </a:ln>
            <a:effectLst>
              <a:outerShdw algn="tl" blurRad="635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2" name="TextBox 11"/>
            <p:cNvSpPr txBox="1">
              <a:spLocks noChangeArrowheads="1"/>
            </p:cNvSpPr>
            <p:nvPr/>
          </p:nvSpPr>
          <p:spPr bwMode="auto">
            <a:xfrm>
              <a:off x="340566" y="1207790"/>
              <a:ext cx="1783162" cy="365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bg1">
                      <a:lumMod val="50000"/>
                    </a:schemeClr>
                  </a:solidFill>
                  <a:latin charset="-122" pitchFamily="34" typeface="微软雅黑"/>
                  <a:ea charset="-122" pitchFamily="34" typeface="微软雅黑"/>
                </a:rPr>
                <a:t>3）可行性</a:t>
              </a:r>
            </a:p>
          </p:txBody>
        </p:sp>
      </p:grpSp>
      <p:sp>
        <p:nvSpPr>
          <p:cNvPr id="43" name="TextBox 1"/>
          <p:cNvSpPr txBox="1"/>
          <p:nvPr/>
        </p:nvSpPr>
        <p:spPr>
          <a:xfrm>
            <a:off x="3431706" y="3429000"/>
            <a:ext cx="3744415" cy="774192"/>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可行性是和预见性是紧密联系在一起的，预见准确的计划，在现实中才真正可行。</a:t>
            </a:r>
          </a:p>
        </p:txBody>
      </p:sp>
      <p:sp>
        <p:nvSpPr>
          <p:cNvPr id="44" name="TextBox 10"/>
          <p:cNvSpPr txBox="1"/>
          <p:nvPr/>
        </p:nvSpPr>
        <p:spPr>
          <a:xfrm>
            <a:off x="3431704" y="4646478"/>
            <a:ext cx="3732170"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因此，对未来的预测，应建立在客观实际的基础上，以现有的条件为基础，以过去的成绩为依据来做出预测，并切忌盲目地、无根据地制订计划。这样才能使计划有可行性。</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7319688" y="3429001"/>
            <a:ext cx="4248920" cy="2832613"/>
          </a:xfrm>
          <a:prstGeom prst="rect">
            <a:avLst/>
          </a:prstGeom>
          <a:ln>
            <a:solidFill>
              <a:schemeClr val="bg1"/>
            </a:solidFill>
          </a:ln>
          <a:effectLst>
            <a:outerShdw algn="ctr" blurRad="63500" rotWithShape="0" sx="102000" sy="102000">
              <a:prstClr val="black">
                <a:alpha val="40000"/>
              </a:prstClr>
            </a:outerShdw>
          </a:effectLst>
        </p:spPr>
      </p:pic>
      <p:cxnSp>
        <p:nvCxnSpPr>
          <p:cNvPr id="10" name="直接连接符 9"/>
          <p:cNvCxnSpPr/>
          <p:nvPr/>
        </p:nvCxnSpPr>
        <p:spPr>
          <a:xfrm>
            <a:off x="10920537" y="1628800"/>
            <a:ext cx="607507"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528043" y="1628800"/>
            <a:ext cx="0" cy="165618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27681826"/>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43"/>
                                        </p:tgtEl>
                                        <p:attrNameLst>
                                          <p:attrName>style.visibility</p:attrName>
                                        </p:attrNameLst>
                                      </p:cBhvr>
                                      <p:to>
                                        <p:strVal val="visible"/>
                                      </p:to>
                                    </p:set>
                                    <p:animScale>
                                      <p:cBhvr>
                                        <p:cTn decel="50000" dur="100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3"/>
                                        </p:tgtEl>
                                        <p:attrNameLst>
                                          <p:attrName>ppt_x</p:attrName>
                                          <p:attrName>ppt_y</p:attrName>
                                        </p:attrNameLst>
                                      </p:cBhvr>
                                    </p:animMotion>
                                    <p:animEffect filter="fade" transition="in">
                                      <p:cBhvr>
                                        <p:cTn dur="1000" id="9"/>
                                        <p:tgtEl>
                                          <p:spTgt spid="43"/>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44"/>
                                        </p:tgtEl>
                                        <p:attrNameLst>
                                          <p:attrName>style.visibility</p:attrName>
                                        </p:attrNameLst>
                                      </p:cBhvr>
                                      <p:to>
                                        <p:strVal val="visible"/>
                                      </p:to>
                                    </p:set>
                                    <p:animScale>
                                      <p:cBhvr>
                                        <p:cTn decel="50000" dur="1000" fill="hold" id="12">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44"/>
                                        </p:tgtEl>
                                        <p:attrNameLst>
                                          <p:attrName>ppt_x</p:attrName>
                                          <p:attrName>ppt_y</p:attrName>
                                        </p:attrNameLst>
                                      </p:cBhvr>
                                    </p:animMotion>
                                    <p:animEffect filter="fade" transition="in">
                                      <p:cBhvr>
                                        <p:cTn dur="1000" id="14"/>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83433" y="1628800"/>
            <a:ext cx="3021955" cy="4320480"/>
            <a:chOff x="985019" y="1268760"/>
            <a:chExt cx="3021955" cy="4320480"/>
          </a:xfrm>
        </p:grpSpPr>
        <p:sp>
          <p:nvSpPr>
            <p:cNvPr id="3" name="矩形 2"/>
            <p:cNvSpPr/>
            <p:nvPr/>
          </p:nvSpPr>
          <p:spPr>
            <a:xfrm>
              <a:off x="985019" y="1268760"/>
              <a:ext cx="3021955" cy="4320480"/>
            </a:xfrm>
            <a:prstGeom prst="rect">
              <a:avLst/>
            </a:prstGeom>
            <a:solidFill>
              <a:srgbClr val="76B5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985020" y="5075892"/>
              <a:ext cx="3021954" cy="3962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为何要制定计划</a:t>
              </a:r>
            </a:p>
          </p:txBody>
        </p:sp>
        <p:cxnSp>
          <p:nvCxnSpPr>
            <p:cNvPr id="5" name="直接连接符 4"/>
            <p:cNvCxnSpPr/>
            <p:nvPr userDrawn="1"/>
          </p:nvCxnSpPr>
          <p:spPr>
            <a:xfrm>
              <a:off x="985019" y="5013176"/>
              <a:ext cx="30219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367809" y="1628800"/>
            <a:ext cx="3021955" cy="4320480"/>
            <a:chOff x="4299768" y="1268760"/>
            <a:chExt cx="3021955" cy="4320480"/>
          </a:xfrm>
        </p:grpSpPr>
        <p:sp>
          <p:nvSpPr>
            <p:cNvPr id="7" name="矩形 6"/>
            <p:cNvSpPr/>
            <p:nvPr userDrawn="1"/>
          </p:nvSpPr>
          <p:spPr>
            <a:xfrm>
              <a:off x="4299768" y="1268760"/>
              <a:ext cx="3021955" cy="4320480"/>
            </a:xfrm>
            <a:prstGeom prst="rect">
              <a:avLst/>
            </a:prstGeom>
            <a:solidFill>
              <a:srgbClr val="76B5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userDrawn="1"/>
          </p:nvSpPr>
          <p:spPr>
            <a:xfrm>
              <a:off x="4299769" y="5117123"/>
              <a:ext cx="3021954" cy="3962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计划知识概述</a:t>
              </a:r>
            </a:p>
          </p:txBody>
        </p:sp>
        <p:cxnSp>
          <p:nvCxnSpPr>
            <p:cNvPr id="9" name="直接连接符 8"/>
            <p:cNvCxnSpPr/>
            <p:nvPr userDrawn="1"/>
          </p:nvCxnSpPr>
          <p:spPr>
            <a:xfrm>
              <a:off x="4299768" y="5013176"/>
              <a:ext cx="30219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7752185" y="1628800"/>
            <a:ext cx="3021955" cy="4320480"/>
            <a:chOff x="7684144" y="1268760"/>
            <a:chExt cx="3021955" cy="4320480"/>
          </a:xfrm>
        </p:grpSpPr>
        <p:sp>
          <p:nvSpPr>
            <p:cNvPr id="11" name="矩形 10"/>
            <p:cNvSpPr/>
            <p:nvPr userDrawn="1"/>
          </p:nvSpPr>
          <p:spPr>
            <a:xfrm>
              <a:off x="7684144" y="1268760"/>
              <a:ext cx="3021955" cy="4320480"/>
            </a:xfrm>
            <a:prstGeom prst="rect">
              <a:avLst/>
            </a:prstGeom>
            <a:solidFill>
              <a:srgbClr val="76B5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userDrawn="1"/>
          </p:nvSpPr>
          <p:spPr>
            <a:xfrm>
              <a:off x="7684145" y="5075892"/>
              <a:ext cx="3021954" cy="3962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制定计划步骤</a:t>
              </a:r>
            </a:p>
          </p:txBody>
        </p:sp>
        <p:cxnSp>
          <p:nvCxnSpPr>
            <p:cNvPr id="13" name="直接连接符 12"/>
            <p:cNvCxnSpPr/>
            <p:nvPr userDrawn="1"/>
          </p:nvCxnSpPr>
          <p:spPr>
            <a:xfrm>
              <a:off x="7684144" y="5013176"/>
              <a:ext cx="30219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descr="E:\仝德志文件\03-参考资料\！仝个人\！PPT图片及版面资源\06-PPT精选插图\03-人物\xpic719.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1234410" y="1844824"/>
            <a:ext cx="2520000" cy="3360000"/>
          </a:xfrm>
          <a:prstGeom prst="rect">
            <a:avLst/>
          </a:prstGeom>
          <a:noFill/>
          <a:ln w="19050">
            <a:solidFill>
              <a:schemeClr val="bg1"/>
            </a:solidFill>
          </a:ln>
          <a:extLst>
            <a:ext uri="{909E8E84-426E-40DD-AFC4-6F175D3DCCD1}">
              <a14:hiddenFill>
                <a:solidFill>
                  <a:srgbClr val="FFFFFF"/>
                </a:solidFill>
              </a14:hiddenFill>
            </a:ext>
          </a:extLst>
        </p:spPr>
      </p:pic>
      <p:pic>
        <p:nvPicPr>
          <p:cNvPr descr="E:\仝德志文件\03-参考资料\！仝个人\！PPT图片及版面资源\06-PPT精选插图\02-商务\写字.jpg" id="2051" name="Picture 3"/>
          <p:cNvPicPr>
            <a:picLocks noChangeArrowheads="1" noChangeAspect="1"/>
          </p:cNvPicPr>
          <p:nvPr/>
        </p:nvPicPr>
        <p:blipFill>
          <a:blip r:embed="rId3">
            <a:extLst>
              <a:ext uri="{28A0092B-C50C-407E-A947-70E740481C1C}">
                <a14:useLocalDpi/>
              </a:ext>
            </a:extLst>
          </a:blip>
          <a:stretch>
            <a:fillRect/>
          </a:stretch>
        </p:blipFill>
        <p:spPr bwMode="auto">
          <a:xfrm>
            <a:off x="8003023" y="1844824"/>
            <a:ext cx="2520279" cy="3360372"/>
          </a:xfrm>
          <a:prstGeom prst="rect">
            <a:avLst/>
          </a:prstGeom>
          <a:noFill/>
          <a:ln w="19050">
            <a:solidFill>
              <a:schemeClr val="bg1"/>
            </a:solidFill>
          </a:ln>
          <a:extLst>
            <a:ext uri="{909E8E84-426E-40DD-AFC4-6F175D3DCCD1}">
              <a14:hiddenFill>
                <a:solidFill>
                  <a:srgbClr val="FFFFFF"/>
                </a:solidFill>
              </a14:hiddenFill>
            </a:ext>
          </a:extLst>
        </p:spPr>
      </p:pic>
      <p:pic>
        <p:nvPicPr>
          <p:cNvPr descr="E:\仝德志文件\03-参考资料\！仝个人\！PPT图片及版面资源\06-PPT精选插图\03-人物\xpic7457.jpg" id="18" name="Picture 4"/>
          <p:cNvPicPr>
            <a:picLocks noChangeArrowheads="1" noChangeAspect="1"/>
          </p:cNvPicPr>
          <p:nvPr/>
        </p:nvPicPr>
        <p:blipFill>
          <a:blip r:embed="rId4">
            <a:extLst>
              <a:ext uri="{28A0092B-C50C-407E-A947-70E740481C1C}">
                <a14:useLocalDpi/>
              </a:ext>
            </a:extLst>
          </a:blip>
          <a:stretch>
            <a:fillRect/>
          </a:stretch>
        </p:blipFill>
        <p:spPr bwMode="auto">
          <a:xfrm>
            <a:off x="4618646" y="1844824"/>
            <a:ext cx="2520000" cy="3360000"/>
          </a:xfrm>
          <a:prstGeom prst="rect">
            <a:avLst/>
          </a:prstGeom>
          <a:noFill/>
          <a:ln w="19050">
            <a:solidFill>
              <a:schemeClr val="bg1"/>
            </a:solidFill>
          </a:ln>
          <a:extLst>
            <a:ext uri="{909E8E84-426E-40DD-AFC4-6F175D3DCCD1}">
              <a14:hiddenFill>
                <a:solidFill>
                  <a:srgbClr val="FFFFFF"/>
                </a:solidFill>
              </a14:hiddenFill>
            </a:ext>
          </a:extLst>
        </p:spPr>
      </p:pic>
    </p:spTree>
    <p:extLst>
      <p:ext uri="{BB962C8B-B14F-4D97-AF65-F5344CB8AC3E}">
        <p14:creationId val="240443775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
                                        </p:tgtEl>
                                        <p:attrNameLst>
                                          <p:attrName>ppt_y</p:attrName>
                                        </p:attrNameLst>
                                      </p:cBhvr>
                                      <p:tavLst>
                                        <p:tav fmla="#ppt_y+(sin(-2*pi*(1-$))*-#ppt_x+cos(-2*pi*(1-$))*(1-#ppt_y))*(1-$)" tm="0">
                                          <p:val>
                                            <p:fltVal val="0"/>
                                          </p:val>
                                        </p:tav>
                                        <p:tav tm="100000">
                                          <p:val>
                                            <p:fltVal val="1"/>
                                          </p:val>
                                        </p:tav>
                                      </p:tavLst>
                                    </p:anim>
                                  </p:childTnLst>
                                </p:cTn>
                              </p:par>
                              <p:par>
                                <p:cTn fill="hold" id="11" nodeType="withEffect" presetClass="entr" presetID="15" presetSubtype="0">
                                  <p:stCondLst>
                                    <p:cond delay="200"/>
                                  </p:stCondLst>
                                  <p:childTnLst>
                                    <p:set>
                                      <p:cBhvr>
                                        <p:cTn dur="1" fill="hold" id="12">
                                          <p:stCondLst>
                                            <p:cond delay="0"/>
                                          </p:stCondLst>
                                        </p:cTn>
                                        <p:tgtEl>
                                          <p:spTgt spid="6"/>
                                        </p:tgtEl>
                                        <p:attrNameLst>
                                          <p:attrName>style.visibility</p:attrName>
                                        </p:attrNameLst>
                                      </p:cBhvr>
                                      <p:to>
                                        <p:strVal val="visible"/>
                                      </p:to>
                                    </p:set>
                                    <p:anim calcmode="lin" valueType="num">
                                      <p:cBhvr>
                                        <p:cTn dur="1000" fill="hold" id="13"/>
                                        <p:tgtEl>
                                          <p:spTgt spid="6"/>
                                        </p:tgtEl>
                                        <p:attrNameLst>
                                          <p:attrName>ppt_w</p:attrName>
                                        </p:attrNameLst>
                                      </p:cBhvr>
                                      <p:tavLst>
                                        <p:tav tm="0">
                                          <p:val>
                                            <p:fltVal val="0"/>
                                          </p:val>
                                        </p:tav>
                                        <p:tav tm="100000">
                                          <p:val>
                                            <p:strVal val="#ppt_w"/>
                                          </p:val>
                                        </p:tav>
                                      </p:tavLst>
                                    </p:anim>
                                    <p:anim calcmode="lin" valueType="num">
                                      <p:cBhvr>
                                        <p:cTn dur="1000" fill="hold" id="14"/>
                                        <p:tgtEl>
                                          <p:spTgt spid="6"/>
                                        </p:tgtEl>
                                        <p:attrNameLst>
                                          <p:attrName>ppt_h</p:attrName>
                                        </p:attrNameLst>
                                      </p:cBhvr>
                                      <p:tavLst>
                                        <p:tav tm="0">
                                          <p:val>
                                            <p:fltVal val="0"/>
                                          </p:val>
                                        </p:tav>
                                        <p:tav tm="100000">
                                          <p:val>
                                            <p:strVal val="#ppt_h"/>
                                          </p:val>
                                        </p:tav>
                                      </p:tavLst>
                                    </p:anim>
                                    <p:anim calcmode="lin" valueType="num">
                                      <p:cBhvr>
                                        <p:cTn dur="1000" fill="hold" id="15"/>
                                        <p:tgtEl>
                                          <p:spTgt spid="6"/>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6"/>
                                        </p:tgtEl>
                                        <p:attrNameLst>
                                          <p:attrName>ppt_y</p:attrName>
                                        </p:attrNameLst>
                                      </p:cBhvr>
                                      <p:tavLst>
                                        <p:tav fmla="#ppt_y+(sin(-2*pi*(1-$))*-#ppt_x+cos(-2*pi*(1-$))*(1-#ppt_y))*(1-$)" tm="0">
                                          <p:val>
                                            <p:fltVal val="0"/>
                                          </p:val>
                                        </p:tav>
                                        <p:tav tm="100000">
                                          <p:val>
                                            <p:fltVal val="1"/>
                                          </p:val>
                                        </p:tav>
                                      </p:tavLst>
                                    </p:anim>
                                  </p:childTnLst>
                                </p:cTn>
                              </p:par>
                              <p:par>
                                <p:cTn fill="hold" id="17" nodeType="withEffect" presetClass="entr" presetID="15" presetSubtype="0">
                                  <p:stCondLst>
                                    <p:cond delay="400"/>
                                  </p:stCondLst>
                                  <p:childTnLst>
                                    <p:set>
                                      <p:cBhvr>
                                        <p:cTn dur="1" fill="hold" id="18">
                                          <p:stCondLst>
                                            <p:cond delay="0"/>
                                          </p:stCondLst>
                                        </p:cTn>
                                        <p:tgtEl>
                                          <p:spTgt spid="10"/>
                                        </p:tgtEl>
                                        <p:attrNameLst>
                                          <p:attrName>style.visibility</p:attrName>
                                        </p:attrNameLst>
                                      </p:cBhvr>
                                      <p:to>
                                        <p:strVal val="visible"/>
                                      </p:to>
                                    </p:set>
                                    <p:anim calcmode="lin" valueType="num">
                                      <p:cBhvr>
                                        <p:cTn dur="1000" fill="hold" id="19"/>
                                        <p:tgtEl>
                                          <p:spTgt spid="10"/>
                                        </p:tgtEl>
                                        <p:attrNameLst>
                                          <p:attrName>ppt_w</p:attrName>
                                        </p:attrNameLst>
                                      </p:cBhvr>
                                      <p:tavLst>
                                        <p:tav tm="0">
                                          <p:val>
                                            <p:fltVal val="0"/>
                                          </p:val>
                                        </p:tav>
                                        <p:tav tm="100000">
                                          <p:val>
                                            <p:strVal val="#ppt_w"/>
                                          </p:val>
                                        </p:tav>
                                      </p:tavLst>
                                    </p:anim>
                                    <p:anim calcmode="lin" valueType="num">
                                      <p:cBhvr>
                                        <p:cTn dur="1000" fill="hold" id="20"/>
                                        <p:tgtEl>
                                          <p:spTgt spid="10"/>
                                        </p:tgtEl>
                                        <p:attrNameLst>
                                          <p:attrName>ppt_h</p:attrName>
                                        </p:attrNameLst>
                                      </p:cBhvr>
                                      <p:tavLst>
                                        <p:tav tm="0">
                                          <p:val>
                                            <p:fltVal val="0"/>
                                          </p:val>
                                        </p:tav>
                                        <p:tav tm="100000">
                                          <p:val>
                                            <p:strVal val="#ppt_h"/>
                                          </p:val>
                                        </p:tav>
                                      </p:tavLst>
                                    </p:anim>
                                    <p:anim calcmode="lin" valueType="num">
                                      <p:cBhvr>
                                        <p:cTn dur="1000" fill="hold" id="21"/>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23" nodeType="afterGroup">
                            <p:stCondLst>
                              <p:cond delay="1400"/>
                            </p:stCondLst>
                            <p:childTnLst>
                              <p:par>
                                <p:cTn fill="hold" id="24" nodeType="afterEffect" presetClass="entr" presetID="52" presetSubtype="0">
                                  <p:stCondLst>
                                    <p:cond delay="0"/>
                                  </p:stCondLst>
                                  <p:childTnLst>
                                    <p:set>
                                      <p:cBhvr>
                                        <p:cTn dur="1" fill="hold" id="25">
                                          <p:stCondLst>
                                            <p:cond delay="0"/>
                                          </p:stCondLst>
                                        </p:cTn>
                                        <p:tgtEl>
                                          <p:spTgt spid="2050"/>
                                        </p:tgtEl>
                                        <p:attrNameLst>
                                          <p:attrName>style.visibility</p:attrName>
                                        </p:attrNameLst>
                                      </p:cBhvr>
                                      <p:to>
                                        <p:strVal val="visible"/>
                                      </p:to>
                                    </p:set>
                                    <p:animScale>
                                      <p:cBhvr>
                                        <p:cTn decel="50000" dur="1000" fill="hold" id="26">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2050"/>
                                        </p:tgtEl>
                                        <p:attrNameLst>
                                          <p:attrName>ppt_x</p:attrName>
                                          <p:attrName>ppt_y</p:attrName>
                                        </p:attrNameLst>
                                      </p:cBhvr>
                                    </p:animMotion>
                                    <p:animEffect filter="fade" transition="in">
                                      <p:cBhvr>
                                        <p:cTn dur="1000" id="28"/>
                                        <p:tgtEl>
                                          <p:spTgt spid="2050"/>
                                        </p:tgtEl>
                                      </p:cBhvr>
                                    </p:animEffect>
                                  </p:childTnLst>
                                </p:cTn>
                              </p:par>
                              <p:par>
                                <p:cTn fill="hold" id="29" nodeType="withEffect" presetClass="entr" presetID="52" presetSubtype="0">
                                  <p:stCondLst>
                                    <p:cond delay="200"/>
                                  </p:stCondLst>
                                  <p:childTnLst>
                                    <p:set>
                                      <p:cBhvr>
                                        <p:cTn dur="1" fill="hold" id="30">
                                          <p:stCondLst>
                                            <p:cond delay="0"/>
                                          </p:stCondLst>
                                        </p:cTn>
                                        <p:tgtEl>
                                          <p:spTgt spid="18"/>
                                        </p:tgtEl>
                                        <p:attrNameLst>
                                          <p:attrName>style.visibility</p:attrName>
                                        </p:attrNameLst>
                                      </p:cBhvr>
                                      <p:to>
                                        <p:strVal val="visible"/>
                                      </p:to>
                                    </p:set>
                                    <p:animScale>
                                      <p:cBhvr>
                                        <p:cTn decel="50000" dur="1000" fill="hold" id="31">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18"/>
                                        </p:tgtEl>
                                        <p:attrNameLst>
                                          <p:attrName>ppt_x</p:attrName>
                                          <p:attrName>ppt_y</p:attrName>
                                        </p:attrNameLst>
                                      </p:cBhvr>
                                    </p:animMotion>
                                    <p:animEffect filter="fade" transition="in">
                                      <p:cBhvr>
                                        <p:cTn dur="1000" id="33"/>
                                        <p:tgtEl>
                                          <p:spTgt spid="18"/>
                                        </p:tgtEl>
                                      </p:cBhvr>
                                    </p:animEffect>
                                  </p:childTnLst>
                                </p:cTn>
                              </p:par>
                              <p:par>
                                <p:cTn fill="hold" id="34" nodeType="withEffect" presetClass="entr" presetID="52" presetSubtype="0">
                                  <p:stCondLst>
                                    <p:cond delay="400"/>
                                  </p:stCondLst>
                                  <p:childTnLst>
                                    <p:set>
                                      <p:cBhvr>
                                        <p:cTn dur="1" fill="hold" id="35">
                                          <p:stCondLst>
                                            <p:cond delay="0"/>
                                          </p:stCondLst>
                                        </p:cTn>
                                        <p:tgtEl>
                                          <p:spTgt spid="2051"/>
                                        </p:tgtEl>
                                        <p:attrNameLst>
                                          <p:attrName>style.visibility</p:attrName>
                                        </p:attrNameLst>
                                      </p:cBhvr>
                                      <p:to>
                                        <p:strVal val="visible"/>
                                      </p:to>
                                    </p:set>
                                    <p:animScale>
                                      <p:cBhvr>
                                        <p:cTn decel="50000" dur="1000" fill="hold" id="36">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2051"/>
                                        </p:tgtEl>
                                        <p:attrNameLst>
                                          <p:attrName>ppt_x</p:attrName>
                                          <p:attrName>ppt_y</p:attrName>
                                        </p:attrNameLst>
                                      </p:cBhvr>
                                    </p:animMotion>
                                    <p:animEffect filter="fade" transition="in">
                                      <p:cBhvr>
                                        <p:cTn dur="1000" id="38"/>
                                        <p:tgtEl>
                                          <p:spTgt spid="20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9"/>
          <p:cNvGrpSpPr/>
          <p:nvPr/>
        </p:nvGrpSpPr>
        <p:grpSpPr>
          <a:xfrm>
            <a:off x="3431705" y="1988840"/>
            <a:ext cx="3083531" cy="431800"/>
            <a:chOff x="322706" y="1178198"/>
            <a:chExt cx="3082973" cy="431239"/>
          </a:xfrm>
        </p:grpSpPr>
        <p:sp>
          <p:nvSpPr>
            <p:cNvPr id="41" name="矩形 40"/>
            <p:cNvSpPr/>
            <p:nvPr/>
          </p:nvSpPr>
          <p:spPr>
            <a:xfrm>
              <a:off x="322706" y="1178198"/>
              <a:ext cx="3082973" cy="431239"/>
            </a:xfrm>
            <a:prstGeom prst="rect">
              <a:avLst/>
            </a:prstGeom>
            <a:solidFill>
              <a:schemeClr val="bg1"/>
            </a:solidFill>
            <a:ln w="3175">
              <a:noFill/>
            </a:ln>
            <a:effectLst>
              <a:outerShdw algn="tl" blurRad="635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2" name="TextBox 11"/>
            <p:cNvSpPr txBox="1">
              <a:spLocks noChangeArrowheads="1"/>
            </p:cNvSpPr>
            <p:nvPr/>
          </p:nvSpPr>
          <p:spPr bwMode="auto">
            <a:xfrm>
              <a:off x="340566" y="1207790"/>
              <a:ext cx="1783162" cy="365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tx1">
                      <a:lumMod val="65000"/>
                      <a:lumOff val="35000"/>
                    </a:schemeClr>
                  </a:solidFill>
                  <a:latin charset="-122" pitchFamily="34" typeface="微软雅黑"/>
                  <a:ea charset="-122" pitchFamily="34" typeface="微软雅黑"/>
                </a:rPr>
                <a:t>4）指导性</a:t>
              </a:r>
            </a:p>
          </p:txBody>
        </p:sp>
      </p:grpSp>
      <p:sp>
        <p:nvSpPr>
          <p:cNvPr id="43" name="TextBox 1"/>
          <p:cNvSpPr txBox="1"/>
          <p:nvPr/>
        </p:nvSpPr>
        <p:spPr>
          <a:xfrm>
            <a:off x="3431706" y="4941168"/>
            <a:ext cx="3168351" cy="1456944"/>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制定任何一项计划，必须明确在一定的时间内完成什么任务，获得什么效益。这也就成了工作的方向和依据。</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6816081" y="2996952"/>
            <a:ext cx="4478280" cy="3358710"/>
          </a:xfrm>
          <a:prstGeom prst="rect">
            <a:avLst/>
          </a:prstGeom>
          <a:ln>
            <a:solidFill>
              <a:schemeClr val="bg1"/>
            </a:solidFill>
          </a:ln>
          <a:effectLst>
            <a:outerShdw algn="ctr" blurRad="63500" rotWithShape="0" sx="102000" sy="102000">
              <a:prstClr val="black">
                <a:alpha val="40000"/>
              </a:prstClr>
            </a:outerShdw>
          </a:effectLst>
        </p:spPr>
      </p:pic>
      <p:cxnSp>
        <p:nvCxnSpPr>
          <p:cNvPr id="9" name="直接连接符 8"/>
          <p:cNvCxnSpPr/>
          <p:nvPr/>
        </p:nvCxnSpPr>
        <p:spPr>
          <a:xfrm>
            <a:off x="10907657" y="1628800"/>
            <a:ext cx="380532"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1288189" y="1628800"/>
            <a:ext cx="0" cy="1224136"/>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3429783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43"/>
                                        </p:tgtEl>
                                        <p:attrNameLst>
                                          <p:attrName>style.visibility</p:attrName>
                                        </p:attrNameLst>
                                      </p:cBhvr>
                                      <p:to>
                                        <p:strVal val="visible"/>
                                      </p:to>
                                    </p:set>
                                    <p:animScale>
                                      <p:cBhvr>
                                        <p:cTn decel="50000" dur="100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3"/>
                                        </p:tgtEl>
                                        <p:attrNameLst>
                                          <p:attrName>ppt_x</p:attrName>
                                          <p:attrName>ppt_y</p:attrName>
                                        </p:attrNameLst>
                                      </p:cBhvr>
                                    </p:animMotion>
                                    <p:animEffect filter="fade" transition="in">
                                      <p:cBhvr>
                                        <p:cTn dur="1000" id="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9"/>
          <p:cNvGrpSpPr/>
          <p:nvPr/>
        </p:nvGrpSpPr>
        <p:grpSpPr>
          <a:xfrm>
            <a:off x="3431705" y="1988840"/>
            <a:ext cx="3083531" cy="431800"/>
            <a:chOff x="322706" y="1178198"/>
            <a:chExt cx="3082973" cy="431239"/>
          </a:xfrm>
        </p:grpSpPr>
        <p:sp>
          <p:nvSpPr>
            <p:cNvPr id="41" name="矩形 40"/>
            <p:cNvSpPr/>
            <p:nvPr/>
          </p:nvSpPr>
          <p:spPr>
            <a:xfrm>
              <a:off x="322706" y="1178198"/>
              <a:ext cx="3082973" cy="431239"/>
            </a:xfrm>
            <a:prstGeom prst="rect">
              <a:avLst/>
            </a:prstGeom>
            <a:solidFill>
              <a:schemeClr val="bg1"/>
            </a:solidFill>
            <a:ln w="3175">
              <a:noFill/>
            </a:ln>
            <a:effectLst>
              <a:outerShdw algn="tl" blurRad="635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2" name="TextBox 11"/>
            <p:cNvSpPr txBox="1">
              <a:spLocks noChangeArrowheads="1"/>
            </p:cNvSpPr>
            <p:nvPr/>
          </p:nvSpPr>
          <p:spPr bwMode="auto">
            <a:xfrm>
              <a:off x="340566" y="1207790"/>
              <a:ext cx="1783162" cy="365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tx1">
                      <a:lumMod val="65000"/>
                      <a:lumOff val="35000"/>
                    </a:schemeClr>
                  </a:solidFill>
                  <a:latin charset="-122" pitchFamily="34" typeface="微软雅黑"/>
                  <a:ea charset="-122" pitchFamily="34" typeface="微软雅黑"/>
                </a:rPr>
                <a:t>5）约束性</a:t>
              </a:r>
            </a:p>
          </p:txBody>
        </p:sp>
      </p:grpSp>
      <p:sp>
        <p:nvSpPr>
          <p:cNvPr id="43" name="TextBox 1"/>
          <p:cNvSpPr txBox="1"/>
          <p:nvPr/>
        </p:nvSpPr>
        <p:spPr>
          <a:xfrm>
            <a:off x="3431706" y="4637454"/>
            <a:ext cx="3168351"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计划一经通过、批准或认定，在其所指向的范围内就具有了约束作用，在这一范围内无论是集体还是个人都必须按计划的内容开展工作和活动，不得违背和拖延。</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6816081" y="3356992"/>
            <a:ext cx="4639954" cy="2998670"/>
          </a:xfrm>
          <a:prstGeom prst="rect">
            <a:avLst/>
          </a:prstGeom>
          <a:ln>
            <a:solidFill>
              <a:schemeClr val="bg1"/>
            </a:solidFill>
          </a:ln>
          <a:effectLst>
            <a:outerShdw algn="ctr" blurRad="63500" rotWithShape="0" sx="102000" sy="102000">
              <a:prstClr val="black">
                <a:alpha val="40000"/>
              </a:prstClr>
            </a:outerShdw>
          </a:effectLst>
        </p:spPr>
      </p:pic>
      <p:cxnSp>
        <p:nvCxnSpPr>
          <p:cNvPr id="5" name="直接连接符 4"/>
          <p:cNvCxnSpPr/>
          <p:nvPr/>
        </p:nvCxnSpPr>
        <p:spPr>
          <a:xfrm>
            <a:off x="10920537" y="1628800"/>
            <a:ext cx="535499"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1456035" y="1628800"/>
            <a:ext cx="0" cy="1584176"/>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66027081"/>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43"/>
                                        </p:tgtEl>
                                        <p:attrNameLst>
                                          <p:attrName>style.visibility</p:attrName>
                                        </p:attrNameLst>
                                      </p:cBhvr>
                                      <p:to>
                                        <p:strVal val="visible"/>
                                      </p:to>
                                    </p:set>
                                    <p:animScale>
                                      <p:cBhvr>
                                        <p:cTn decel="50000" dur="100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3"/>
                                        </p:tgtEl>
                                        <p:attrNameLst>
                                          <p:attrName>ppt_x</p:attrName>
                                          <p:attrName>ppt_y</p:attrName>
                                        </p:attrNameLst>
                                      </p:cBhvr>
                                    </p:animMotion>
                                    <p:animEffect filter="fade" transition="in">
                                      <p:cBhvr>
                                        <p:cTn dur="1000" id="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9"/>
          <p:cNvGrpSpPr/>
          <p:nvPr/>
        </p:nvGrpSpPr>
        <p:grpSpPr>
          <a:xfrm>
            <a:off x="3431705" y="1988840"/>
            <a:ext cx="3083531" cy="431800"/>
            <a:chOff x="322706" y="1178198"/>
            <a:chExt cx="3082973" cy="431239"/>
          </a:xfrm>
        </p:grpSpPr>
        <p:sp>
          <p:nvSpPr>
            <p:cNvPr id="41" name="矩形 40"/>
            <p:cNvSpPr/>
            <p:nvPr/>
          </p:nvSpPr>
          <p:spPr>
            <a:xfrm>
              <a:off x="322706" y="1178198"/>
              <a:ext cx="3082973" cy="431239"/>
            </a:xfrm>
            <a:prstGeom prst="rect">
              <a:avLst/>
            </a:prstGeom>
            <a:solidFill>
              <a:schemeClr val="bg1"/>
            </a:solidFill>
            <a:ln w="3175">
              <a:noFill/>
            </a:ln>
            <a:effectLst>
              <a:outerShdw algn="tl" blurRad="635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2" name="TextBox 11"/>
            <p:cNvSpPr txBox="1">
              <a:spLocks noChangeArrowheads="1"/>
            </p:cNvSpPr>
            <p:nvPr/>
          </p:nvSpPr>
          <p:spPr bwMode="auto">
            <a:xfrm>
              <a:off x="340566" y="1207790"/>
              <a:ext cx="1783162" cy="365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tx1">
                      <a:lumMod val="65000"/>
                      <a:lumOff val="35000"/>
                    </a:schemeClr>
                  </a:solidFill>
                  <a:latin charset="-122" pitchFamily="34" typeface="微软雅黑"/>
                  <a:ea charset="-122" pitchFamily="34" typeface="微软雅黑"/>
                </a:rPr>
                <a:t>6）可变性</a:t>
              </a:r>
            </a:p>
          </p:txBody>
        </p:sp>
      </p:grpSp>
      <p:sp>
        <p:nvSpPr>
          <p:cNvPr id="8" name="TextBox 10"/>
          <p:cNvSpPr txBox="1"/>
          <p:nvPr/>
        </p:nvSpPr>
        <p:spPr>
          <a:xfrm>
            <a:off x="3431704" y="4421430"/>
            <a:ext cx="3672408"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所以，“计划没有变化快”这句话很有它的道理，但是它的意义不是叫你不要做计划，而是叫你做多套计划。以备选择。正所谓：计划并不能保证你成功，但能让你为将来作好准备。</a:t>
            </a:r>
          </a:p>
        </p:txBody>
      </p:sp>
      <p:pic>
        <p:nvPicPr>
          <p:cNvPr descr="E:\仝德志文件\03-参考资料\！仝个人\！PPT图片及版面资源\06-PPT精选插图\08-3D小人\锐普内部商务PPT图片27 (37).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7316788" y="3200400"/>
            <a:ext cx="4876800" cy="3657600"/>
          </a:xfrm>
          <a:prstGeom prst="rect">
            <a:avLst/>
          </a:prstGeom>
          <a:noFill/>
          <a:extLst>
            <a:ext uri="{909E8E84-426E-40DD-AFC4-6F175D3DCCD1}">
              <a14:hiddenFill>
                <a:solidFill>
                  <a:srgbClr val="FFFFFF"/>
                </a:solidFill>
              </a14:hiddenFill>
            </a:ext>
          </a:extLst>
        </p:spPr>
      </p:pic>
      <p:sp>
        <p:nvSpPr>
          <p:cNvPr id="7" name="TextBox 1"/>
          <p:cNvSpPr txBox="1"/>
          <p:nvPr/>
        </p:nvSpPr>
        <p:spPr>
          <a:xfrm>
            <a:off x="6600055" y="2018470"/>
            <a:ext cx="4608512"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如果在计划执行过程中，客观情况发生了变化、就要适时地予以修订。所以计划既有指导性，也有可变性。同时，考虑到未来的变化，计划的制定还应有弹性，可以预测未来可能的变化，辅以备选的多套计划。</a:t>
            </a:r>
          </a:p>
        </p:txBody>
      </p:sp>
      <p:cxnSp>
        <p:nvCxnSpPr>
          <p:cNvPr id="10" name="直接连接符 9"/>
          <p:cNvCxnSpPr/>
          <p:nvPr/>
        </p:nvCxnSpPr>
        <p:spPr>
          <a:xfrm flipH="1">
            <a:off x="5195900" y="4221088"/>
            <a:ext cx="212088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316788" y="4221264"/>
            <a:ext cx="0" cy="2636737"/>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58476829"/>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7"/>
                                        </p:tgtEl>
                                        <p:attrNameLst>
                                          <p:attrName>style.visibility</p:attrName>
                                        </p:attrNameLst>
                                      </p:cBhvr>
                                      <p:to>
                                        <p:strVal val="visible"/>
                                      </p:to>
                                    </p:set>
                                    <p:animScale>
                                      <p:cBhvr>
                                        <p:cTn decel="50000" dur="1000" fill="hold" id="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7"/>
                                        </p:tgtEl>
                                        <p:attrNameLst>
                                          <p:attrName>ppt_x</p:attrName>
                                          <p:attrName>ppt_y</p:attrName>
                                        </p:attrNameLst>
                                      </p:cBhvr>
                                    </p:animMotion>
                                    <p:animEffect filter="fade" transition="in">
                                      <p:cBhvr>
                                        <p:cTn dur="1000" id="9"/>
                                        <p:tgtEl>
                                          <p:spTgt spid="7"/>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8"/>
                                        </p:tgtEl>
                                        <p:attrNameLst>
                                          <p:attrName>style.visibility</p:attrName>
                                        </p:attrNameLst>
                                      </p:cBhvr>
                                      <p:to>
                                        <p:strVal val="visible"/>
                                      </p:to>
                                    </p:set>
                                    <p:animScale>
                                      <p:cBhvr>
                                        <p:cTn decel="50000" dur="1000" fill="hold" id="1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8"/>
                                        </p:tgtEl>
                                        <p:attrNameLst>
                                          <p:attrName>ppt_x</p:attrName>
                                          <p:attrName>ppt_y</p:attrName>
                                        </p:attrNameLst>
                                      </p:cBhvr>
                                    </p:animMotion>
                                    <p:animEffect filter="fade" transition="in">
                                      <p:cBhvr>
                                        <p:cTn dur="1000" id="1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03</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zh-CN" lang="zh-CN" sz="2400">
                <a:solidFill>
                  <a:srgbClr val="00BD3C"/>
                </a:solidFill>
              </a:rPr>
              <a:t>计划的分类</a:t>
            </a:r>
          </a:p>
        </p:txBody>
      </p:sp>
      <p:sp>
        <p:nvSpPr>
          <p:cNvPr id="58" name="文本1"/>
          <p:cNvSpPr>
            <a:spLocks noChangeArrowheads="1"/>
          </p:cNvSpPr>
          <p:nvPr/>
        </p:nvSpPr>
        <p:spPr bwMode="auto">
          <a:xfrm>
            <a:off x="3431703" y="2133600"/>
            <a:ext cx="3600000" cy="1943100"/>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lvl="0">
              <a:lnSpc>
                <a:spcPct val="150000"/>
              </a:lnSpc>
              <a:defRPr/>
            </a:pPr>
            <a:endParaRPr altLang="zh-CN" kern="0" lang="en-US" sz="1600">
              <a:solidFill>
                <a:srgbClr val="4D4D4D"/>
              </a:solidFill>
              <a:latin charset="-122" pitchFamily="34" typeface="微软雅黑"/>
              <a:ea charset="-122" pitchFamily="34" typeface="微软雅黑"/>
            </a:endParaRPr>
          </a:p>
        </p:txBody>
      </p:sp>
      <p:sp>
        <p:nvSpPr>
          <p:cNvPr id="59" name="文本2"/>
          <p:cNvSpPr>
            <a:spLocks noChangeArrowheads="1"/>
          </p:cNvSpPr>
          <p:nvPr/>
        </p:nvSpPr>
        <p:spPr bwMode="auto">
          <a:xfrm>
            <a:off x="7176520" y="2133600"/>
            <a:ext cx="3600000" cy="1943100"/>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50000"/>
              </a:lnSpc>
              <a:defRPr/>
            </a:pPr>
            <a:endParaRPr altLang="zh-CN" kern="0" lang="en-US" sz="1200">
              <a:solidFill>
                <a:srgbClr val="4D4D4D"/>
              </a:solidFill>
              <a:latin charset="-122" pitchFamily="34" typeface="微软雅黑"/>
              <a:ea charset="-122" pitchFamily="34" typeface="微软雅黑"/>
            </a:endParaRPr>
          </a:p>
        </p:txBody>
      </p:sp>
      <p:sp>
        <p:nvSpPr>
          <p:cNvPr id="60" name="文本4"/>
          <p:cNvSpPr>
            <a:spLocks noChangeArrowheads="1"/>
          </p:cNvSpPr>
          <p:nvPr/>
        </p:nvSpPr>
        <p:spPr bwMode="auto">
          <a:xfrm>
            <a:off x="7176520" y="4221163"/>
            <a:ext cx="3600000" cy="1943100"/>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50000"/>
              </a:lnSpc>
              <a:defRPr/>
            </a:pPr>
            <a:endParaRPr altLang="zh-CN" kern="0" lang="en-US" sz="1200">
              <a:solidFill>
                <a:srgbClr val="4D4D4D"/>
              </a:solidFill>
              <a:latin charset="-122" pitchFamily="34" typeface="微软雅黑"/>
              <a:ea charset="-122" pitchFamily="34" typeface="微软雅黑"/>
            </a:endParaRPr>
          </a:p>
        </p:txBody>
      </p:sp>
      <p:sp>
        <p:nvSpPr>
          <p:cNvPr id="61" name="文本3"/>
          <p:cNvSpPr>
            <a:spLocks noChangeArrowheads="1"/>
          </p:cNvSpPr>
          <p:nvPr/>
        </p:nvSpPr>
        <p:spPr bwMode="auto">
          <a:xfrm>
            <a:off x="3431703" y="4221163"/>
            <a:ext cx="3600000" cy="1943100"/>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50000"/>
              </a:lnSpc>
              <a:defRPr/>
            </a:pPr>
            <a:endParaRPr altLang="zh-CN" kern="0" lang="en-US" sz="1200">
              <a:solidFill>
                <a:srgbClr val="4D4D4D"/>
              </a:solidFill>
              <a:latin charset="-122" pitchFamily="34" typeface="微软雅黑"/>
              <a:ea charset="-122" pitchFamily="34" typeface="微软雅黑"/>
            </a:endParaRPr>
          </a:p>
        </p:txBody>
      </p:sp>
      <p:sp>
        <p:nvSpPr>
          <p:cNvPr id="62" name="灰色"/>
          <p:cNvSpPr/>
          <p:nvPr/>
        </p:nvSpPr>
        <p:spPr>
          <a:xfrm>
            <a:off x="6384112" y="3565204"/>
            <a:ext cx="1440000" cy="1440000"/>
          </a:xfrm>
          <a:prstGeom prst="ellipse">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nSpc>
                <a:spcPct val="120000"/>
              </a:lnSpc>
            </a:pPr>
            <a:endParaRPr altLang="en-US" kern="0" lang="zh-CN" sz="1200">
              <a:solidFill>
                <a:srgbClr val="F9F9F9"/>
              </a:solidFill>
              <a:latin charset="-122" pitchFamily="34" typeface="微软雅黑"/>
              <a:ea charset="-122" pitchFamily="34" typeface="微软雅黑"/>
            </a:endParaRPr>
          </a:p>
        </p:txBody>
      </p:sp>
      <p:sp>
        <p:nvSpPr>
          <p:cNvPr id="63" name="TextBox 11"/>
          <p:cNvSpPr txBox="1">
            <a:spLocks noChangeArrowheads="1"/>
          </p:cNvSpPr>
          <p:nvPr/>
        </p:nvSpPr>
        <p:spPr bwMode="auto">
          <a:xfrm>
            <a:off x="6391169" y="4100538"/>
            <a:ext cx="143294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a:solidFill>
                  <a:schemeClr val="bg1"/>
                </a:solidFill>
                <a:latin charset="-122" pitchFamily="34" typeface="微软雅黑"/>
                <a:ea charset="-122" pitchFamily="34" typeface="微软雅黑"/>
              </a:rPr>
              <a:t>计划的分类</a:t>
            </a:r>
          </a:p>
        </p:txBody>
      </p:sp>
      <p:sp>
        <p:nvSpPr>
          <p:cNvPr id="64" name="TextBox 1"/>
          <p:cNvSpPr txBox="1"/>
          <p:nvPr/>
        </p:nvSpPr>
        <p:spPr>
          <a:xfrm>
            <a:off x="3570338" y="2190318"/>
            <a:ext cx="3389759"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按时间跨度，可以分为：长期计划、中期计划和短期计划。比如，一年计划、三年计划、五年计划等等。</a:t>
            </a:r>
          </a:p>
        </p:txBody>
      </p:sp>
      <p:sp>
        <p:nvSpPr>
          <p:cNvPr id="65" name="TextBox 1"/>
          <p:cNvSpPr txBox="1"/>
          <p:nvPr/>
        </p:nvSpPr>
        <p:spPr>
          <a:xfrm>
            <a:off x="7314755" y="2190318"/>
            <a:ext cx="3389759" cy="1456944"/>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按范围分，有国家计划、地区计划、行业计划、部门计划、单位计划、班组计划、个人计划等。如、《人力资源部年度培训计划》……</a:t>
            </a:r>
          </a:p>
        </p:txBody>
      </p:sp>
      <p:sp>
        <p:nvSpPr>
          <p:cNvPr id="66" name="TextBox 1"/>
          <p:cNvSpPr txBox="1"/>
          <p:nvPr/>
        </p:nvSpPr>
        <p:spPr>
          <a:xfrm>
            <a:off x="3570338" y="4966834"/>
            <a:ext cx="3389759"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按内容分，有招聘计划、销售计划、生产计划、新产品开发计划、融资计划、品牌推广计划等。</a:t>
            </a:r>
          </a:p>
        </p:txBody>
      </p:sp>
      <p:sp>
        <p:nvSpPr>
          <p:cNvPr id="67" name="TextBox 1"/>
          <p:cNvSpPr txBox="1"/>
          <p:nvPr/>
        </p:nvSpPr>
        <p:spPr>
          <a:xfrm>
            <a:off x="7314755" y="5348861"/>
            <a:ext cx="3389759" cy="774192"/>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按写法分，有文字式计划、图表式计划、文字图表结合式计划。</a:t>
            </a:r>
          </a:p>
        </p:txBody>
      </p:sp>
    </p:spTree>
    <p:extLst>
      <p:ext uri="{BB962C8B-B14F-4D97-AF65-F5344CB8AC3E}">
        <p14:creationId val="1875722293"/>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400" fill="hold" id="7"/>
                                        <p:tgtEl>
                                          <p:spTgt spid="58"/>
                                        </p:tgtEl>
                                        <p:attrNameLst>
                                          <p:attrName>ppt_w</p:attrName>
                                        </p:attrNameLst>
                                      </p:cBhvr>
                                      <p:tavLst>
                                        <p:tav tm="0">
                                          <p:val>
                                            <p:fltVal val="0"/>
                                          </p:val>
                                        </p:tav>
                                        <p:tav tm="100000">
                                          <p:val>
                                            <p:strVal val="#ppt_w"/>
                                          </p:val>
                                        </p:tav>
                                      </p:tavLst>
                                    </p:anim>
                                    <p:anim calcmode="lin" valueType="num">
                                      <p:cBhvr>
                                        <p:cTn dur="400" fill="hold" id="8"/>
                                        <p:tgtEl>
                                          <p:spTgt spid="58"/>
                                        </p:tgtEl>
                                        <p:attrNameLst>
                                          <p:attrName>ppt_h</p:attrName>
                                        </p:attrNameLst>
                                      </p:cBhvr>
                                      <p:tavLst>
                                        <p:tav tm="0">
                                          <p:val>
                                            <p:fltVal val="0"/>
                                          </p:val>
                                        </p:tav>
                                        <p:tav tm="100000">
                                          <p:val>
                                            <p:strVal val="#ppt_h"/>
                                          </p:val>
                                        </p:tav>
                                      </p:tavLst>
                                    </p:anim>
                                    <p:animEffect filter="fade" transition="in">
                                      <p:cBhvr>
                                        <p:cTn dur="400" id="9"/>
                                        <p:tgtEl>
                                          <p:spTgt spid="58"/>
                                        </p:tgtEl>
                                      </p:cBhvr>
                                    </p:animEffect>
                                    <p:anim calcmode="lin" valueType="num">
                                      <p:cBhvr>
                                        <p:cTn dur="400" fill="hold" id="10"/>
                                        <p:tgtEl>
                                          <p:spTgt spid="58"/>
                                        </p:tgtEl>
                                        <p:attrNameLst>
                                          <p:attrName>ppt_x</p:attrName>
                                        </p:attrNameLst>
                                      </p:cBhvr>
                                      <p:tavLst>
                                        <p:tav tm="0">
                                          <p:val>
                                            <p:fltVal val="0.5"/>
                                          </p:val>
                                        </p:tav>
                                        <p:tav tm="100000">
                                          <p:val>
                                            <p:strVal val="#ppt_x"/>
                                          </p:val>
                                        </p:tav>
                                      </p:tavLst>
                                    </p:anim>
                                    <p:anim calcmode="lin" valueType="num">
                                      <p:cBhvr>
                                        <p:cTn dur="400" fill="hold" id="11"/>
                                        <p:tgtEl>
                                          <p:spTgt spid="58"/>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150"/>
                                  </p:stCondLst>
                                  <p:childTnLst>
                                    <p:set>
                                      <p:cBhvr>
                                        <p:cTn dur="1" fill="hold" id="13">
                                          <p:stCondLst>
                                            <p:cond delay="0"/>
                                          </p:stCondLst>
                                        </p:cTn>
                                        <p:tgtEl>
                                          <p:spTgt spid="59"/>
                                        </p:tgtEl>
                                        <p:attrNameLst>
                                          <p:attrName>style.visibility</p:attrName>
                                        </p:attrNameLst>
                                      </p:cBhvr>
                                      <p:to>
                                        <p:strVal val="visible"/>
                                      </p:to>
                                    </p:set>
                                    <p:anim calcmode="lin" valueType="num">
                                      <p:cBhvr>
                                        <p:cTn dur="400" fill="hold" id="14"/>
                                        <p:tgtEl>
                                          <p:spTgt spid="59"/>
                                        </p:tgtEl>
                                        <p:attrNameLst>
                                          <p:attrName>ppt_w</p:attrName>
                                        </p:attrNameLst>
                                      </p:cBhvr>
                                      <p:tavLst>
                                        <p:tav tm="0">
                                          <p:val>
                                            <p:fltVal val="0"/>
                                          </p:val>
                                        </p:tav>
                                        <p:tav tm="100000">
                                          <p:val>
                                            <p:strVal val="#ppt_w"/>
                                          </p:val>
                                        </p:tav>
                                      </p:tavLst>
                                    </p:anim>
                                    <p:anim calcmode="lin" valueType="num">
                                      <p:cBhvr>
                                        <p:cTn dur="400" fill="hold" id="15"/>
                                        <p:tgtEl>
                                          <p:spTgt spid="59"/>
                                        </p:tgtEl>
                                        <p:attrNameLst>
                                          <p:attrName>ppt_h</p:attrName>
                                        </p:attrNameLst>
                                      </p:cBhvr>
                                      <p:tavLst>
                                        <p:tav tm="0">
                                          <p:val>
                                            <p:fltVal val="0"/>
                                          </p:val>
                                        </p:tav>
                                        <p:tav tm="100000">
                                          <p:val>
                                            <p:strVal val="#ppt_h"/>
                                          </p:val>
                                        </p:tav>
                                      </p:tavLst>
                                    </p:anim>
                                    <p:animEffect filter="fade" transition="in">
                                      <p:cBhvr>
                                        <p:cTn dur="400" id="16"/>
                                        <p:tgtEl>
                                          <p:spTgt spid="59"/>
                                        </p:tgtEl>
                                      </p:cBhvr>
                                    </p:animEffect>
                                    <p:anim calcmode="lin" valueType="num">
                                      <p:cBhvr>
                                        <p:cTn dur="400" fill="hold" id="17"/>
                                        <p:tgtEl>
                                          <p:spTgt spid="59"/>
                                        </p:tgtEl>
                                        <p:attrNameLst>
                                          <p:attrName>ppt_x</p:attrName>
                                        </p:attrNameLst>
                                      </p:cBhvr>
                                      <p:tavLst>
                                        <p:tav tm="0">
                                          <p:val>
                                            <p:fltVal val="0.5"/>
                                          </p:val>
                                        </p:tav>
                                        <p:tav tm="100000">
                                          <p:val>
                                            <p:strVal val="#ppt_x"/>
                                          </p:val>
                                        </p:tav>
                                      </p:tavLst>
                                    </p:anim>
                                    <p:anim calcmode="lin" valueType="num">
                                      <p:cBhvr>
                                        <p:cTn dur="400" fill="hold" id="18"/>
                                        <p:tgtEl>
                                          <p:spTgt spid="59"/>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300"/>
                                  </p:stCondLst>
                                  <p:childTnLst>
                                    <p:set>
                                      <p:cBhvr>
                                        <p:cTn dur="1" fill="hold" id="20">
                                          <p:stCondLst>
                                            <p:cond delay="0"/>
                                          </p:stCondLst>
                                        </p:cTn>
                                        <p:tgtEl>
                                          <p:spTgt spid="60"/>
                                        </p:tgtEl>
                                        <p:attrNameLst>
                                          <p:attrName>style.visibility</p:attrName>
                                        </p:attrNameLst>
                                      </p:cBhvr>
                                      <p:to>
                                        <p:strVal val="visible"/>
                                      </p:to>
                                    </p:set>
                                    <p:anim calcmode="lin" valueType="num">
                                      <p:cBhvr>
                                        <p:cTn dur="400" fill="hold" id="21"/>
                                        <p:tgtEl>
                                          <p:spTgt spid="60"/>
                                        </p:tgtEl>
                                        <p:attrNameLst>
                                          <p:attrName>ppt_w</p:attrName>
                                        </p:attrNameLst>
                                      </p:cBhvr>
                                      <p:tavLst>
                                        <p:tav tm="0">
                                          <p:val>
                                            <p:fltVal val="0"/>
                                          </p:val>
                                        </p:tav>
                                        <p:tav tm="100000">
                                          <p:val>
                                            <p:strVal val="#ppt_w"/>
                                          </p:val>
                                        </p:tav>
                                      </p:tavLst>
                                    </p:anim>
                                    <p:anim calcmode="lin" valueType="num">
                                      <p:cBhvr>
                                        <p:cTn dur="400" fill="hold" id="22"/>
                                        <p:tgtEl>
                                          <p:spTgt spid="60"/>
                                        </p:tgtEl>
                                        <p:attrNameLst>
                                          <p:attrName>ppt_h</p:attrName>
                                        </p:attrNameLst>
                                      </p:cBhvr>
                                      <p:tavLst>
                                        <p:tav tm="0">
                                          <p:val>
                                            <p:fltVal val="0"/>
                                          </p:val>
                                        </p:tav>
                                        <p:tav tm="100000">
                                          <p:val>
                                            <p:strVal val="#ppt_h"/>
                                          </p:val>
                                        </p:tav>
                                      </p:tavLst>
                                    </p:anim>
                                    <p:animEffect filter="fade" transition="in">
                                      <p:cBhvr>
                                        <p:cTn dur="400" id="23"/>
                                        <p:tgtEl>
                                          <p:spTgt spid="60"/>
                                        </p:tgtEl>
                                      </p:cBhvr>
                                    </p:animEffect>
                                    <p:anim calcmode="lin" valueType="num">
                                      <p:cBhvr>
                                        <p:cTn dur="400" fill="hold" id="24"/>
                                        <p:tgtEl>
                                          <p:spTgt spid="60"/>
                                        </p:tgtEl>
                                        <p:attrNameLst>
                                          <p:attrName>ppt_x</p:attrName>
                                        </p:attrNameLst>
                                      </p:cBhvr>
                                      <p:tavLst>
                                        <p:tav tm="0">
                                          <p:val>
                                            <p:fltVal val="0.5"/>
                                          </p:val>
                                        </p:tav>
                                        <p:tav tm="100000">
                                          <p:val>
                                            <p:strVal val="#ppt_x"/>
                                          </p:val>
                                        </p:tav>
                                      </p:tavLst>
                                    </p:anim>
                                    <p:anim calcmode="lin" valueType="num">
                                      <p:cBhvr>
                                        <p:cTn dur="400" fill="hold" id="25"/>
                                        <p:tgtEl>
                                          <p:spTgt spid="60"/>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450"/>
                                  </p:stCondLst>
                                  <p:childTnLst>
                                    <p:set>
                                      <p:cBhvr>
                                        <p:cTn dur="1" fill="hold" id="27">
                                          <p:stCondLst>
                                            <p:cond delay="0"/>
                                          </p:stCondLst>
                                        </p:cTn>
                                        <p:tgtEl>
                                          <p:spTgt spid="61"/>
                                        </p:tgtEl>
                                        <p:attrNameLst>
                                          <p:attrName>style.visibility</p:attrName>
                                        </p:attrNameLst>
                                      </p:cBhvr>
                                      <p:to>
                                        <p:strVal val="visible"/>
                                      </p:to>
                                    </p:set>
                                    <p:anim calcmode="lin" valueType="num">
                                      <p:cBhvr>
                                        <p:cTn dur="400" fill="hold" id="28"/>
                                        <p:tgtEl>
                                          <p:spTgt spid="61"/>
                                        </p:tgtEl>
                                        <p:attrNameLst>
                                          <p:attrName>ppt_w</p:attrName>
                                        </p:attrNameLst>
                                      </p:cBhvr>
                                      <p:tavLst>
                                        <p:tav tm="0">
                                          <p:val>
                                            <p:fltVal val="0"/>
                                          </p:val>
                                        </p:tav>
                                        <p:tav tm="100000">
                                          <p:val>
                                            <p:strVal val="#ppt_w"/>
                                          </p:val>
                                        </p:tav>
                                      </p:tavLst>
                                    </p:anim>
                                    <p:anim calcmode="lin" valueType="num">
                                      <p:cBhvr>
                                        <p:cTn dur="400" fill="hold" id="29"/>
                                        <p:tgtEl>
                                          <p:spTgt spid="61"/>
                                        </p:tgtEl>
                                        <p:attrNameLst>
                                          <p:attrName>ppt_h</p:attrName>
                                        </p:attrNameLst>
                                      </p:cBhvr>
                                      <p:tavLst>
                                        <p:tav tm="0">
                                          <p:val>
                                            <p:fltVal val="0"/>
                                          </p:val>
                                        </p:tav>
                                        <p:tav tm="100000">
                                          <p:val>
                                            <p:strVal val="#ppt_h"/>
                                          </p:val>
                                        </p:tav>
                                      </p:tavLst>
                                    </p:anim>
                                    <p:animEffect filter="fade" transition="in">
                                      <p:cBhvr>
                                        <p:cTn dur="400" id="30"/>
                                        <p:tgtEl>
                                          <p:spTgt spid="61"/>
                                        </p:tgtEl>
                                      </p:cBhvr>
                                    </p:animEffect>
                                    <p:anim calcmode="lin" valueType="num">
                                      <p:cBhvr>
                                        <p:cTn dur="400" fill="hold" id="31"/>
                                        <p:tgtEl>
                                          <p:spTgt spid="61"/>
                                        </p:tgtEl>
                                        <p:attrNameLst>
                                          <p:attrName>ppt_x</p:attrName>
                                        </p:attrNameLst>
                                      </p:cBhvr>
                                      <p:tavLst>
                                        <p:tav tm="0">
                                          <p:val>
                                            <p:fltVal val="0.5"/>
                                          </p:val>
                                        </p:tav>
                                        <p:tav tm="100000">
                                          <p:val>
                                            <p:strVal val="#ppt_x"/>
                                          </p:val>
                                        </p:tav>
                                      </p:tavLst>
                                    </p:anim>
                                    <p:anim calcmode="lin" valueType="num">
                                      <p:cBhvr>
                                        <p:cTn dur="400" fill="hold" id="32"/>
                                        <p:tgtEl>
                                          <p:spTgt spid="61"/>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850"/>
                            </p:stCondLst>
                            <p:childTnLst>
                              <p:par>
                                <p:cTn fill="hold" grpId="0" id="34" nodeType="afterEffect" presetClass="entr" presetID="31" presetSubtype="0">
                                  <p:stCondLst>
                                    <p:cond delay="0"/>
                                  </p:stCondLst>
                                  <p:childTnLst>
                                    <p:set>
                                      <p:cBhvr>
                                        <p:cTn dur="1" fill="hold" id="35">
                                          <p:stCondLst>
                                            <p:cond delay="0"/>
                                          </p:stCondLst>
                                        </p:cTn>
                                        <p:tgtEl>
                                          <p:spTgt spid="62"/>
                                        </p:tgtEl>
                                        <p:attrNameLst>
                                          <p:attrName>style.visibility</p:attrName>
                                        </p:attrNameLst>
                                      </p:cBhvr>
                                      <p:to>
                                        <p:strVal val="visible"/>
                                      </p:to>
                                    </p:set>
                                    <p:anim calcmode="lin" valueType="num">
                                      <p:cBhvr>
                                        <p:cTn dur="400" fill="hold" id="36"/>
                                        <p:tgtEl>
                                          <p:spTgt spid="62"/>
                                        </p:tgtEl>
                                        <p:attrNameLst>
                                          <p:attrName>ppt_w</p:attrName>
                                        </p:attrNameLst>
                                      </p:cBhvr>
                                      <p:tavLst>
                                        <p:tav tm="0">
                                          <p:val>
                                            <p:fltVal val="0"/>
                                          </p:val>
                                        </p:tav>
                                        <p:tav tm="100000">
                                          <p:val>
                                            <p:strVal val="#ppt_w"/>
                                          </p:val>
                                        </p:tav>
                                      </p:tavLst>
                                    </p:anim>
                                    <p:anim calcmode="lin" valueType="num">
                                      <p:cBhvr>
                                        <p:cTn dur="400" fill="hold" id="37"/>
                                        <p:tgtEl>
                                          <p:spTgt spid="62"/>
                                        </p:tgtEl>
                                        <p:attrNameLst>
                                          <p:attrName>ppt_h</p:attrName>
                                        </p:attrNameLst>
                                      </p:cBhvr>
                                      <p:tavLst>
                                        <p:tav tm="0">
                                          <p:val>
                                            <p:fltVal val="0"/>
                                          </p:val>
                                        </p:tav>
                                        <p:tav tm="100000">
                                          <p:val>
                                            <p:strVal val="#ppt_h"/>
                                          </p:val>
                                        </p:tav>
                                      </p:tavLst>
                                    </p:anim>
                                    <p:anim calcmode="lin" valueType="num">
                                      <p:cBhvr>
                                        <p:cTn dur="400" fill="hold" id="38"/>
                                        <p:tgtEl>
                                          <p:spTgt spid="62"/>
                                        </p:tgtEl>
                                        <p:attrNameLst>
                                          <p:attrName>style.rotation</p:attrName>
                                        </p:attrNameLst>
                                      </p:cBhvr>
                                      <p:tavLst>
                                        <p:tav tm="0">
                                          <p:val>
                                            <p:fltVal val="90"/>
                                          </p:val>
                                        </p:tav>
                                        <p:tav tm="100000">
                                          <p:val>
                                            <p:fltVal val="0"/>
                                          </p:val>
                                        </p:tav>
                                      </p:tavLst>
                                    </p:anim>
                                    <p:animEffect filter="fade" transition="in">
                                      <p:cBhvr>
                                        <p:cTn dur="400" id="39"/>
                                        <p:tgtEl>
                                          <p:spTgt spid="62"/>
                                        </p:tgtEl>
                                      </p:cBhvr>
                                    </p:animEffect>
                                  </p:childTnLst>
                                </p:cTn>
                              </p:par>
                            </p:childTnLst>
                          </p:cTn>
                        </p:par>
                        <p:par>
                          <p:cTn fill="hold" id="40" nodeType="afterGroup">
                            <p:stCondLst>
                              <p:cond delay="1250"/>
                            </p:stCondLst>
                            <p:childTnLst>
                              <p:par>
                                <p:cTn fill="hold" grpId="0" id="41" nodeType="afterEffect" presetClass="entr" presetID="23" presetSubtype="36">
                                  <p:stCondLst>
                                    <p:cond delay="0"/>
                                  </p:stCondLst>
                                  <p:childTnLst>
                                    <p:set>
                                      <p:cBhvr>
                                        <p:cTn dur="1" fill="hold" id="42">
                                          <p:stCondLst>
                                            <p:cond delay="0"/>
                                          </p:stCondLst>
                                        </p:cTn>
                                        <p:tgtEl>
                                          <p:spTgt spid="64"/>
                                        </p:tgtEl>
                                        <p:attrNameLst>
                                          <p:attrName>style.visibility</p:attrName>
                                        </p:attrNameLst>
                                      </p:cBhvr>
                                      <p:to>
                                        <p:strVal val="visible"/>
                                      </p:to>
                                    </p:set>
                                    <p:anim calcmode="lin" valueType="num">
                                      <p:cBhvr>
                                        <p:cTn dur="500" fill="hold" id="43"/>
                                        <p:tgtEl>
                                          <p:spTgt spid="64"/>
                                        </p:tgtEl>
                                        <p:attrNameLst>
                                          <p:attrName>ppt_w</p:attrName>
                                        </p:attrNameLst>
                                      </p:cBhvr>
                                      <p:tavLst>
                                        <p:tav tm="0">
                                          <p:val>
                                            <p:strVal val="(6*min(max(#ppt_w*#ppt_h,.3),1)-7.4)/-.7*#ppt_w"/>
                                          </p:val>
                                        </p:tav>
                                        <p:tav tm="100000">
                                          <p:val>
                                            <p:strVal val="#ppt_w"/>
                                          </p:val>
                                        </p:tav>
                                      </p:tavLst>
                                    </p:anim>
                                    <p:anim calcmode="lin" valueType="num">
                                      <p:cBhvr>
                                        <p:cTn dur="500" fill="hold" id="44"/>
                                        <p:tgtEl>
                                          <p:spTgt spid="64"/>
                                        </p:tgtEl>
                                        <p:attrNameLst>
                                          <p:attrName>ppt_h</p:attrName>
                                        </p:attrNameLst>
                                      </p:cBhvr>
                                      <p:tavLst>
                                        <p:tav tm="0">
                                          <p:val>
                                            <p:strVal val="(6*min(max(#ppt_w*#ppt_h,.3),1)-7.4)/-.7*#ppt_h"/>
                                          </p:val>
                                        </p:tav>
                                        <p:tav tm="100000">
                                          <p:val>
                                            <p:strVal val="#ppt_h"/>
                                          </p:val>
                                        </p:tav>
                                      </p:tavLst>
                                    </p:anim>
                                    <p:anim calcmode="lin" valueType="num">
                                      <p:cBhvr>
                                        <p:cTn dur="500" fill="hold" id="45"/>
                                        <p:tgtEl>
                                          <p:spTgt spid="64"/>
                                        </p:tgtEl>
                                        <p:attrNameLst>
                                          <p:attrName>ppt_x</p:attrName>
                                        </p:attrNameLst>
                                      </p:cBhvr>
                                      <p:tavLst>
                                        <p:tav tm="0">
                                          <p:val>
                                            <p:fltVal val="0.5"/>
                                          </p:val>
                                        </p:tav>
                                        <p:tav tm="100000">
                                          <p:val>
                                            <p:strVal val="#ppt_x"/>
                                          </p:val>
                                        </p:tav>
                                      </p:tavLst>
                                    </p:anim>
                                    <p:anim calcmode="lin" valueType="num">
                                      <p:cBhvr>
                                        <p:cTn dur="500" fill="hold" id="46"/>
                                        <p:tgtEl>
                                          <p:spTgt spid="64"/>
                                        </p:tgtEl>
                                        <p:attrNameLst>
                                          <p:attrName>ppt_y</p:attrName>
                                        </p:attrNameLst>
                                      </p:cBhvr>
                                      <p:tavLst>
                                        <p:tav tm="0">
                                          <p:val>
                                            <p:strVal val="1+(6*min(max(#ppt_w*#ppt_h,.3),1)-7.4)/-.7*#ppt_h/2"/>
                                          </p:val>
                                        </p:tav>
                                        <p:tav tm="100000">
                                          <p:val>
                                            <p:strVal val="#ppt_y"/>
                                          </p:val>
                                        </p:tav>
                                      </p:tavLst>
                                    </p:anim>
                                  </p:childTnLst>
                                </p:cTn>
                              </p:par>
                              <p:par>
                                <p:cTn fill="hold" grpId="0" id="47" nodeType="withEffect" presetClass="entr" presetID="23" presetSubtype="36">
                                  <p:stCondLst>
                                    <p:cond delay="150"/>
                                  </p:stCondLst>
                                  <p:childTnLst>
                                    <p:set>
                                      <p:cBhvr>
                                        <p:cTn dur="1" fill="hold" id="48">
                                          <p:stCondLst>
                                            <p:cond delay="0"/>
                                          </p:stCondLst>
                                        </p:cTn>
                                        <p:tgtEl>
                                          <p:spTgt spid="65"/>
                                        </p:tgtEl>
                                        <p:attrNameLst>
                                          <p:attrName>style.visibility</p:attrName>
                                        </p:attrNameLst>
                                      </p:cBhvr>
                                      <p:to>
                                        <p:strVal val="visible"/>
                                      </p:to>
                                    </p:set>
                                    <p:anim calcmode="lin" valueType="num">
                                      <p:cBhvr>
                                        <p:cTn dur="500" fill="hold" id="49"/>
                                        <p:tgtEl>
                                          <p:spTgt spid="65"/>
                                        </p:tgtEl>
                                        <p:attrNameLst>
                                          <p:attrName>ppt_w</p:attrName>
                                        </p:attrNameLst>
                                      </p:cBhvr>
                                      <p:tavLst>
                                        <p:tav tm="0">
                                          <p:val>
                                            <p:strVal val="(6*min(max(#ppt_w*#ppt_h,.3),1)-7.4)/-.7*#ppt_w"/>
                                          </p:val>
                                        </p:tav>
                                        <p:tav tm="100000">
                                          <p:val>
                                            <p:strVal val="#ppt_w"/>
                                          </p:val>
                                        </p:tav>
                                      </p:tavLst>
                                    </p:anim>
                                    <p:anim calcmode="lin" valueType="num">
                                      <p:cBhvr>
                                        <p:cTn dur="500" fill="hold" id="50"/>
                                        <p:tgtEl>
                                          <p:spTgt spid="65"/>
                                        </p:tgtEl>
                                        <p:attrNameLst>
                                          <p:attrName>ppt_h</p:attrName>
                                        </p:attrNameLst>
                                      </p:cBhvr>
                                      <p:tavLst>
                                        <p:tav tm="0">
                                          <p:val>
                                            <p:strVal val="(6*min(max(#ppt_w*#ppt_h,.3),1)-7.4)/-.7*#ppt_h"/>
                                          </p:val>
                                        </p:tav>
                                        <p:tav tm="100000">
                                          <p:val>
                                            <p:strVal val="#ppt_h"/>
                                          </p:val>
                                        </p:tav>
                                      </p:tavLst>
                                    </p:anim>
                                    <p:anim calcmode="lin" valueType="num">
                                      <p:cBhvr>
                                        <p:cTn dur="500" fill="hold" id="51"/>
                                        <p:tgtEl>
                                          <p:spTgt spid="65"/>
                                        </p:tgtEl>
                                        <p:attrNameLst>
                                          <p:attrName>ppt_x</p:attrName>
                                        </p:attrNameLst>
                                      </p:cBhvr>
                                      <p:tavLst>
                                        <p:tav tm="0">
                                          <p:val>
                                            <p:fltVal val="0.5"/>
                                          </p:val>
                                        </p:tav>
                                        <p:tav tm="100000">
                                          <p:val>
                                            <p:strVal val="#ppt_x"/>
                                          </p:val>
                                        </p:tav>
                                      </p:tavLst>
                                    </p:anim>
                                    <p:anim calcmode="lin" valueType="num">
                                      <p:cBhvr>
                                        <p:cTn dur="500" fill="hold" id="52"/>
                                        <p:tgtEl>
                                          <p:spTgt spid="65"/>
                                        </p:tgtEl>
                                        <p:attrNameLst>
                                          <p:attrName>ppt_y</p:attrName>
                                        </p:attrNameLst>
                                      </p:cBhvr>
                                      <p:tavLst>
                                        <p:tav tm="0">
                                          <p:val>
                                            <p:strVal val="1+(6*min(max(#ppt_w*#ppt_h,.3),1)-7.4)/-.7*#ppt_h/2"/>
                                          </p:val>
                                        </p:tav>
                                        <p:tav tm="100000">
                                          <p:val>
                                            <p:strVal val="#ppt_y"/>
                                          </p:val>
                                        </p:tav>
                                      </p:tavLst>
                                    </p:anim>
                                  </p:childTnLst>
                                </p:cTn>
                              </p:par>
                              <p:par>
                                <p:cTn fill="hold" grpId="0" id="53" nodeType="withEffect" presetClass="entr" presetID="23" presetSubtype="36">
                                  <p:stCondLst>
                                    <p:cond delay="300"/>
                                  </p:stCondLst>
                                  <p:childTnLst>
                                    <p:set>
                                      <p:cBhvr>
                                        <p:cTn dur="1" fill="hold" id="54">
                                          <p:stCondLst>
                                            <p:cond delay="0"/>
                                          </p:stCondLst>
                                        </p:cTn>
                                        <p:tgtEl>
                                          <p:spTgt spid="66"/>
                                        </p:tgtEl>
                                        <p:attrNameLst>
                                          <p:attrName>style.visibility</p:attrName>
                                        </p:attrNameLst>
                                      </p:cBhvr>
                                      <p:to>
                                        <p:strVal val="visible"/>
                                      </p:to>
                                    </p:set>
                                    <p:anim calcmode="lin" valueType="num">
                                      <p:cBhvr>
                                        <p:cTn dur="500" fill="hold" id="55"/>
                                        <p:tgtEl>
                                          <p:spTgt spid="66"/>
                                        </p:tgtEl>
                                        <p:attrNameLst>
                                          <p:attrName>ppt_w</p:attrName>
                                        </p:attrNameLst>
                                      </p:cBhvr>
                                      <p:tavLst>
                                        <p:tav tm="0">
                                          <p:val>
                                            <p:strVal val="(6*min(max(#ppt_w*#ppt_h,.3),1)-7.4)/-.7*#ppt_w"/>
                                          </p:val>
                                        </p:tav>
                                        <p:tav tm="100000">
                                          <p:val>
                                            <p:strVal val="#ppt_w"/>
                                          </p:val>
                                        </p:tav>
                                      </p:tavLst>
                                    </p:anim>
                                    <p:anim calcmode="lin" valueType="num">
                                      <p:cBhvr>
                                        <p:cTn dur="500" fill="hold" id="56"/>
                                        <p:tgtEl>
                                          <p:spTgt spid="66"/>
                                        </p:tgtEl>
                                        <p:attrNameLst>
                                          <p:attrName>ppt_h</p:attrName>
                                        </p:attrNameLst>
                                      </p:cBhvr>
                                      <p:tavLst>
                                        <p:tav tm="0">
                                          <p:val>
                                            <p:strVal val="(6*min(max(#ppt_w*#ppt_h,.3),1)-7.4)/-.7*#ppt_h"/>
                                          </p:val>
                                        </p:tav>
                                        <p:tav tm="100000">
                                          <p:val>
                                            <p:strVal val="#ppt_h"/>
                                          </p:val>
                                        </p:tav>
                                      </p:tavLst>
                                    </p:anim>
                                    <p:anim calcmode="lin" valueType="num">
                                      <p:cBhvr>
                                        <p:cTn dur="500" fill="hold" id="57"/>
                                        <p:tgtEl>
                                          <p:spTgt spid="66"/>
                                        </p:tgtEl>
                                        <p:attrNameLst>
                                          <p:attrName>ppt_x</p:attrName>
                                        </p:attrNameLst>
                                      </p:cBhvr>
                                      <p:tavLst>
                                        <p:tav tm="0">
                                          <p:val>
                                            <p:fltVal val="0.5"/>
                                          </p:val>
                                        </p:tav>
                                        <p:tav tm="100000">
                                          <p:val>
                                            <p:strVal val="#ppt_x"/>
                                          </p:val>
                                        </p:tav>
                                      </p:tavLst>
                                    </p:anim>
                                    <p:anim calcmode="lin" valueType="num">
                                      <p:cBhvr>
                                        <p:cTn dur="500" fill="hold" id="58"/>
                                        <p:tgtEl>
                                          <p:spTgt spid="66"/>
                                        </p:tgtEl>
                                        <p:attrNameLst>
                                          <p:attrName>ppt_y</p:attrName>
                                        </p:attrNameLst>
                                      </p:cBhvr>
                                      <p:tavLst>
                                        <p:tav tm="0">
                                          <p:val>
                                            <p:strVal val="1+(6*min(max(#ppt_w*#ppt_h,.3),1)-7.4)/-.7*#ppt_h/2"/>
                                          </p:val>
                                        </p:tav>
                                        <p:tav tm="100000">
                                          <p:val>
                                            <p:strVal val="#ppt_y"/>
                                          </p:val>
                                        </p:tav>
                                      </p:tavLst>
                                    </p:anim>
                                  </p:childTnLst>
                                </p:cTn>
                              </p:par>
                              <p:par>
                                <p:cTn fill="hold" grpId="0" id="59" nodeType="withEffect" presetClass="entr" presetID="23" presetSubtype="36">
                                  <p:stCondLst>
                                    <p:cond delay="450"/>
                                  </p:stCondLst>
                                  <p:childTnLst>
                                    <p:set>
                                      <p:cBhvr>
                                        <p:cTn dur="1" fill="hold" id="60">
                                          <p:stCondLst>
                                            <p:cond delay="0"/>
                                          </p:stCondLst>
                                        </p:cTn>
                                        <p:tgtEl>
                                          <p:spTgt spid="67"/>
                                        </p:tgtEl>
                                        <p:attrNameLst>
                                          <p:attrName>style.visibility</p:attrName>
                                        </p:attrNameLst>
                                      </p:cBhvr>
                                      <p:to>
                                        <p:strVal val="visible"/>
                                      </p:to>
                                    </p:set>
                                    <p:anim calcmode="lin" valueType="num">
                                      <p:cBhvr>
                                        <p:cTn dur="500" fill="hold" id="61"/>
                                        <p:tgtEl>
                                          <p:spTgt spid="67"/>
                                        </p:tgtEl>
                                        <p:attrNameLst>
                                          <p:attrName>ppt_w</p:attrName>
                                        </p:attrNameLst>
                                      </p:cBhvr>
                                      <p:tavLst>
                                        <p:tav tm="0">
                                          <p:val>
                                            <p:strVal val="(6*min(max(#ppt_w*#ppt_h,.3),1)-7.4)/-.7*#ppt_w"/>
                                          </p:val>
                                        </p:tav>
                                        <p:tav tm="100000">
                                          <p:val>
                                            <p:strVal val="#ppt_w"/>
                                          </p:val>
                                        </p:tav>
                                      </p:tavLst>
                                    </p:anim>
                                    <p:anim calcmode="lin" valueType="num">
                                      <p:cBhvr>
                                        <p:cTn dur="500" fill="hold" id="62"/>
                                        <p:tgtEl>
                                          <p:spTgt spid="67"/>
                                        </p:tgtEl>
                                        <p:attrNameLst>
                                          <p:attrName>ppt_h</p:attrName>
                                        </p:attrNameLst>
                                      </p:cBhvr>
                                      <p:tavLst>
                                        <p:tav tm="0">
                                          <p:val>
                                            <p:strVal val="(6*min(max(#ppt_w*#ppt_h,.3),1)-7.4)/-.7*#ppt_h"/>
                                          </p:val>
                                        </p:tav>
                                        <p:tav tm="100000">
                                          <p:val>
                                            <p:strVal val="#ppt_h"/>
                                          </p:val>
                                        </p:tav>
                                      </p:tavLst>
                                    </p:anim>
                                    <p:anim calcmode="lin" valueType="num">
                                      <p:cBhvr>
                                        <p:cTn dur="500" fill="hold" id="63"/>
                                        <p:tgtEl>
                                          <p:spTgt spid="67"/>
                                        </p:tgtEl>
                                        <p:attrNameLst>
                                          <p:attrName>ppt_x</p:attrName>
                                        </p:attrNameLst>
                                      </p:cBhvr>
                                      <p:tavLst>
                                        <p:tav tm="0">
                                          <p:val>
                                            <p:fltVal val="0.5"/>
                                          </p:val>
                                        </p:tav>
                                        <p:tav tm="100000">
                                          <p:val>
                                            <p:strVal val="#ppt_x"/>
                                          </p:val>
                                        </p:tav>
                                      </p:tavLst>
                                    </p:anim>
                                    <p:anim calcmode="lin" valueType="num">
                                      <p:cBhvr>
                                        <p:cTn dur="500" fill="hold" id="64"/>
                                        <p:tgtEl>
                                          <p:spTgt spid="6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1"/>
      <p:bldP grpId="0" spid="62"/>
      <p:bldP grpId="0" spid="64"/>
      <p:bldP grpId="0" spid="65"/>
      <p:bldP grpId="0" spid="66"/>
      <p:bldP grpId="0" spid="6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04</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制定计划的原则</a:t>
            </a:r>
          </a:p>
        </p:txBody>
      </p:sp>
      <p:grpSp>
        <p:nvGrpSpPr>
          <p:cNvPr id="19" name="组合 18"/>
          <p:cNvGrpSpPr/>
          <p:nvPr/>
        </p:nvGrpSpPr>
        <p:grpSpPr>
          <a:xfrm>
            <a:off x="5405190" y="4644454"/>
            <a:ext cx="3465675" cy="1808882"/>
            <a:chOff x="2732611" y="4284414"/>
            <a:chExt cx="3465675" cy="1808882"/>
          </a:xfrm>
        </p:grpSpPr>
        <p:sp>
          <p:nvSpPr>
            <p:cNvPr id="20" name="六边形 19"/>
            <p:cNvSpPr/>
            <p:nvPr/>
          </p:nvSpPr>
          <p:spPr>
            <a:xfrm>
              <a:off x="2745674" y="4375855"/>
              <a:ext cx="1336469" cy="1152128"/>
            </a:xfrm>
            <a:prstGeom prst="hexagon">
              <a:avLst/>
            </a:prstGeom>
            <a:gradFill flip="none" rotWithShape="1">
              <a:gsLst>
                <a:gs pos="0">
                  <a:srgbClr val="00B0F0"/>
                </a:gs>
                <a:gs pos="41000">
                  <a:srgbClr val="007DDA"/>
                </a:gs>
                <a:gs pos="97000">
                  <a:srgbClr val="005696"/>
                </a:gs>
              </a:gsLst>
              <a:path path="circle">
                <a:fillToRect b="50000" l="50000" r="50000" t="50000"/>
              </a:path>
            </a:gra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六边形 20"/>
            <p:cNvSpPr/>
            <p:nvPr/>
          </p:nvSpPr>
          <p:spPr>
            <a:xfrm>
              <a:off x="2732611" y="4297477"/>
              <a:ext cx="1336469" cy="1152128"/>
            </a:xfrm>
            <a:prstGeom prst="hexagon">
              <a:avLst/>
            </a:prstGeom>
            <a:gradFill flip="none" rotWithShape="1">
              <a:gsLst>
                <a:gs pos="0">
                  <a:srgbClr val="57D3FF"/>
                </a:gs>
                <a:gs pos="71000">
                  <a:srgbClr val="00B0F0"/>
                </a:gs>
                <a:gs pos="97000">
                  <a:srgbClr val="0091FE"/>
                </a:gs>
              </a:gsLst>
              <a:path path="rect">
                <a:fillToRect l="100000" t="100000"/>
              </a:path>
              <a:tileRect b="-100000" r="-100000"/>
            </a:gra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22" name="六边形 21"/>
            <p:cNvSpPr/>
            <p:nvPr/>
          </p:nvSpPr>
          <p:spPr>
            <a:xfrm>
              <a:off x="4861817" y="4362792"/>
              <a:ext cx="1336469" cy="1152128"/>
            </a:xfrm>
            <a:prstGeom prst="hexagon">
              <a:avLst/>
            </a:prstGeom>
            <a:gradFill flip="none" rotWithShape="1">
              <a:gsLst>
                <a:gs pos="0">
                  <a:srgbClr val="A8E53B"/>
                </a:gs>
                <a:gs pos="55000">
                  <a:srgbClr val="679D07"/>
                </a:gs>
                <a:gs pos="97000">
                  <a:srgbClr val="416305"/>
                </a:gs>
              </a:gsLst>
              <a:path path="circle">
                <a:fillToRect b="50000" l="50000" r="50000" t="50000"/>
              </a:path>
            </a:gra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六边形 22"/>
            <p:cNvSpPr/>
            <p:nvPr/>
          </p:nvSpPr>
          <p:spPr>
            <a:xfrm>
              <a:off x="4848754" y="4284414"/>
              <a:ext cx="1336469" cy="1152128"/>
            </a:xfrm>
            <a:prstGeom prst="hexagon">
              <a:avLst/>
            </a:prstGeom>
            <a:gradFill flip="none" rotWithShape="1">
              <a:gsLst>
                <a:gs pos="0">
                  <a:srgbClr val="A8E53B"/>
                </a:gs>
                <a:gs pos="70000">
                  <a:srgbClr val="A1B90F"/>
                </a:gs>
                <a:gs pos="97000">
                  <a:srgbClr val="6FA808"/>
                </a:gs>
              </a:gsLst>
              <a:path path="rect">
                <a:fillToRect l="100000" t="100000"/>
              </a:path>
              <a:tileRect b="-100000" r="-100000"/>
            </a:gra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24" name="六边形 23"/>
            <p:cNvSpPr/>
            <p:nvPr/>
          </p:nvSpPr>
          <p:spPr>
            <a:xfrm>
              <a:off x="3811595" y="4941168"/>
              <a:ext cx="1336469" cy="1152128"/>
            </a:xfrm>
            <a:prstGeom prst="hexagon">
              <a:avLst/>
            </a:prstGeom>
            <a:gradFill flip="none" rotWithShape="1">
              <a:gsLst>
                <a:gs pos="0">
                  <a:srgbClr val="C49500"/>
                </a:gs>
                <a:gs pos="32000">
                  <a:srgbClr val="E06B0A"/>
                </a:gs>
                <a:gs pos="97000">
                  <a:srgbClr val="884106"/>
                </a:gs>
              </a:gsLst>
              <a:path path="circle">
                <a:fillToRect b="50000" l="50000" r="50000" t="50000"/>
              </a:path>
            </a:gra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1" name="六边形 30"/>
            <p:cNvSpPr/>
            <p:nvPr/>
          </p:nvSpPr>
          <p:spPr>
            <a:xfrm>
              <a:off x="3798532" y="4862790"/>
              <a:ext cx="1336469" cy="1152128"/>
            </a:xfrm>
            <a:prstGeom prst="hexagon">
              <a:avLst/>
            </a:prstGeom>
            <a:gradFill flip="none" rotWithShape="1">
              <a:gsLst>
                <a:gs pos="0">
                  <a:srgbClr val="FFC000"/>
                </a:gs>
                <a:gs pos="71000">
                  <a:schemeClr val="accent6"/>
                </a:gs>
                <a:gs pos="97000">
                  <a:srgbClr val="F28416"/>
                </a:gs>
              </a:gsLst>
              <a:path path="rect">
                <a:fillToRect l="100000" t="100000"/>
              </a:path>
              <a:tileRect b="-100000" r="-100000"/>
            </a:gra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grpSp>
      <p:sp>
        <p:nvSpPr>
          <p:cNvPr id="32" name="矩形 31"/>
          <p:cNvSpPr/>
          <p:nvPr/>
        </p:nvSpPr>
        <p:spPr>
          <a:xfrm>
            <a:off x="4101359" y="1908355"/>
            <a:ext cx="2041399" cy="1580641"/>
          </a:xfrm>
          <a:prstGeom prst="rect">
            <a:avLst/>
          </a:prstGeom>
          <a:gradFill flip="none" rotWithShape="1">
            <a:gsLst>
              <a:gs pos="0">
                <a:srgbClr val="57D3FF"/>
              </a:gs>
              <a:gs pos="71000">
                <a:srgbClr val="00B0F0"/>
              </a:gs>
              <a:gs pos="97000">
                <a:srgbClr val="0091FE"/>
              </a:gs>
            </a:gsLst>
            <a:path path="rect">
              <a:fillToRect l="100000" t="100000"/>
            </a:path>
            <a:tileRect b="-100000" r="-100000"/>
          </a:gra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33" name="矩形 32"/>
          <p:cNvSpPr/>
          <p:nvPr/>
        </p:nvSpPr>
        <p:spPr>
          <a:xfrm>
            <a:off x="6166213" y="1908355"/>
            <a:ext cx="2041399" cy="1580641"/>
          </a:xfrm>
          <a:prstGeom prst="rect">
            <a:avLst/>
          </a:prstGeom>
          <a:gradFill flip="none" rotWithShape="1">
            <a:gsLst>
              <a:gs pos="0">
                <a:srgbClr val="FFC000"/>
              </a:gs>
              <a:gs pos="71000">
                <a:schemeClr val="accent6"/>
              </a:gs>
              <a:gs pos="97000">
                <a:srgbClr val="F28416"/>
              </a:gs>
            </a:gsLst>
            <a:path path="rect">
              <a:fillToRect l="100000" t="100000"/>
            </a:path>
            <a:tileRect b="-100000" r="-100000"/>
          </a:gra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34" name="矩形 33"/>
          <p:cNvSpPr/>
          <p:nvPr/>
        </p:nvSpPr>
        <p:spPr>
          <a:xfrm>
            <a:off x="8231066" y="1908355"/>
            <a:ext cx="2041399" cy="1580641"/>
          </a:xfrm>
          <a:prstGeom prst="rect">
            <a:avLst/>
          </a:prstGeom>
          <a:gradFill flip="none" rotWithShape="1">
            <a:gsLst>
              <a:gs pos="0">
                <a:srgbClr val="A8E53B"/>
              </a:gs>
              <a:gs pos="70000">
                <a:srgbClr val="A1B90F"/>
              </a:gs>
              <a:gs pos="97000">
                <a:srgbClr val="6FA808"/>
              </a:gs>
            </a:gsLst>
            <a:path path="rect">
              <a:fillToRect l="100000" t="100000"/>
            </a:path>
            <a:tileRect b="-100000" r="-100000"/>
          </a:gra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35" name="矩形 34"/>
          <p:cNvSpPr/>
          <p:nvPr/>
        </p:nvSpPr>
        <p:spPr>
          <a:xfrm>
            <a:off x="4200004" y="1984735"/>
            <a:ext cx="1844106" cy="1427878"/>
          </a:xfrm>
          <a:prstGeom prst="rect">
            <a:avLst/>
          </a:prstGeom>
          <a:solidFill>
            <a:schemeClr val="bg1"/>
          </a:soli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36" name="矩形 35"/>
          <p:cNvSpPr/>
          <p:nvPr/>
        </p:nvSpPr>
        <p:spPr>
          <a:xfrm>
            <a:off x="6264858" y="1984735"/>
            <a:ext cx="1844106" cy="1427878"/>
          </a:xfrm>
          <a:prstGeom prst="rect">
            <a:avLst/>
          </a:prstGeom>
          <a:solidFill>
            <a:schemeClr val="bg1"/>
          </a:soli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37" name="矩形 36"/>
          <p:cNvSpPr/>
          <p:nvPr/>
        </p:nvSpPr>
        <p:spPr>
          <a:xfrm>
            <a:off x="8329711" y="1984735"/>
            <a:ext cx="1844106" cy="1427878"/>
          </a:xfrm>
          <a:prstGeom prst="rect">
            <a:avLst/>
          </a:prstGeom>
          <a:solidFill>
            <a:schemeClr val="bg1"/>
          </a:solidFill>
          <a:ln w="6350">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p>
        </p:txBody>
      </p:sp>
      <p:sp>
        <p:nvSpPr>
          <p:cNvPr id="38" name="TextBox 37"/>
          <p:cNvSpPr txBox="1"/>
          <p:nvPr/>
        </p:nvSpPr>
        <p:spPr>
          <a:xfrm>
            <a:off x="5574015" y="5022790"/>
            <a:ext cx="1060925" cy="640080"/>
          </a:xfrm>
          <a:prstGeom prst="rect">
            <a:avLst/>
          </a:prstGeom>
          <a:noFill/>
        </p:spPr>
        <p:txBody>
          <a:bodyPr rtlCol="0" wrap="square">
            <a:spAutoFit/>
          </a:bodyPr>
          <a:lstStyle>
            <a:defPPr>
              <a:defRPr lang="zh-CN"/>
            </a:defPPr>
            <a:lvl1pPr algn="ctr">
              <a:defRPr b="1">
                <a:solidFill>
                  <a:srgbClr val="0070C0"/>
                </a:solidFill>
                <a:latin charset="-122" pitchFamily="34" typeface="微软雅黑"/>
                <a:ea charset="-122" pitchFamily="34" typeface="微软雅黑"/>
              </a:defRPr>
            </a:lvl1pPr>
          </a:lstStyle>
          <a:p>
            <a:r>
              <a:rPr altLang="en-US" lang="zh-CN">
                <a:solidFill>
                  <a:schemeClr val="bg1"/>
                </a:solidFill>
              </a:rPr>
              <a:t>关注核心要素</a:t>
            </a:r>
          </a:p>
        </p:txBody>
      </p:sp>
      <p:sp>
        <p:nvSpPr>
          <p:cNvPr id="39" name="TextBox 38"/>
          <p:cNvSpPr txBox="1"/>
          <p:nvPr/>
        </p:nvSpPr>
        <p:spPr>
          <a:xfrm>
            <a:off x="6634939" y="5581125"/>
            <a:ext cx="1060925" cy="640080"/>
          </a:xfrm>
          <a:prstGeom prst="rect">
            <a:avLst/>
          </a:prstGeom>
          <a:noFill/>
        </p:spPr>
        <p:txBody>
          <a:bodyPr rtlCol="0" wrap="square">
            <a:spAutoFit/>
          </a:bodyPr>
          <a:lstStyle>
            <a:defPPr>
              <a:defRPr lang="zh-CN"/>
            </a:defPPr>
            <a:lvl1pPr algn="ctr">
              <a:defRPr b="1">
                <a:solidFill>
                  <a:srgbClr val="0070C0"/>
                </a:solidFill>
                <a:latin charset="-122" pitchFamily="34" typeface="微软雅黑"/>
                <a:ea charset="-122" pitchFamily="34" typeface="微软雅黑"/>
              </a:defRPr>
            </a:lvl1pPr>
          </a:lstStyle>
          <a:p>
            <a:r>
              <a:rPr altLang="en-US" lang="zh-CN">
                <a:solidFill>
                  <a:schemeClr val="bg1"/>
                </a:solidFill>
              </a:rPr>
              <a:t>辅以备用计划</a:t>
            </a:r>
          </a:p>
        </p:txBody>
      </p:sp>
      <p:sp>
        <p:nvSpPr>
          <p:cNvPr id="40" name="TextBox 39"/>
          <p:cNvSpPr txBox="1"/>
          <p:nvPr/>
        </p:nvSpPr>
        <p:spPr>
          <a:xfrm>
            <a:off x="7682803" y="5002749"/>
            <a:ext cx="1060925" cy="640080"/>
          </a:xfrm>
          <a:prstGeom prst="rect">
            <a:avLst/>
          </a:prstGeom>
          <a:noFill/>
        </p:spPr>
        <p:txBody>
          <a:bodyPr rtlCol="0" wrap="square">
            <a:spAutoFit/>
          </a:bodyPr>
          <a:lstStyle>
            <a:defPPr>
              <a:defRPr lang="zh-CN"/>
            </a:defPPr>
            <a:lvl1pPr algn="ctr">
              <a:defRPr b="1">
                <a:solidFill>
                  <a:srgbClr val="0070C0"/>
                </a:solidFill>
                <a:latin charset="-122" pitchFamily="34" typeface="微软雅黑"/>
                <a:ea charset="-122" pitchFamily="34" typeface="微软雅黑"/>
              </a:defRPr>
            </a:lvl1pPr>
          </a:lstStyle>
          <a:p>
            <a:r>
              <a:rPr altLang="en-US" lang="zh-CN">
                <a:solidFill>
                  <a:schemeClr val="bg1"/>
                </a:solidFill>
              </a:rPr>
              <a:t>做好细节工作</a:t>
            </a:r>
          </a:p>
        </p:txBody>
      </p:sp>
      <p:sp>
        <p:nvSpPr>
          <p:cNvPr id="41" name="TextBox 40"/>
          <p:cNvSpPr txBox="1"/>
          <p:nvPr/>
        </p:nvSpPr>
        <p:spPr>
          <a:xfrm>
            <a:off x="4200005" y="2239670"/>
            <a:ext cx="1873418"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应表述清楚具体实施过程的每一个要素（5W2H）。</a:t>
            </a:r>
          </a:p>
        </p:txBody>
      </p:sp>
      <p:sp>
        <p:nvSpPr>
          <p:cNvPr id="42" name="TextBox 41"/>
          <p:cNvSpPr txBox="1"/>
          <p:nvPr/>
        </p:nvSpPr>
        <p:spPr>
          <a:xfrm>
            <a:off x="6264859" y="2239670"/>
            <a:ext cx="1844106"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应对未来的不确定性，甚至要辅以其他备用计划。</a:t>
            </a:r>
          </a:p>
        </p:txBody>
      </p:sp>
      <p:sp>
        <p:nvSpPr>
          <p:cNvPr id="43" name="TextBox 42"/>
          <p:cNvSpPr txBox="1"/>
          <p:nvPr/>
        </p:nvSpPr>
        <p:spPr>
          <a:xfrm>
            <a:off x="8329712" y="2239670"/>
            <a:ext cx="1844106" cy="1042416"/>
          </a:xfrm>
          <a:prstGeom prst="rect">
            <a:avLst/>
          </a:prstGeom>
          <a:noFill/>
        </p:spPr>
        <p:txBody>
          <a:bodyPr rtlCol="0" wrap="square">
            <a:spAutoFit/>
          </a:bodyPr>
          <a:lstStyle/>
          <a:p>
            <a:pPr>
              <a:lnSpc>
                <a:spcPct val="130000"/>
              </a:lnSpc>
            </a:pPr>
            <a:r>
              <a:rPr altLang="en-US" lang="zh-CN" sz="1600">
                <a:solidFill>
                  <a:schemeClr val="tx1">
                    <a:lumMod val="65000"/>
                    <a:lumOff val="35000"/>
                  </a:schemeClr>
                </a:solidFill>
                <a:latin charset="-122" pitchFamily="34" typeface="微软雅黑"/>
                <a:ea charset="-122" pitchFamily="34" typeface="微软雅黑"/>
              </a:rPr>
              <a:t>举大而不遗细，谋远而不弃近。切莫忽略细节。</a:t>
            </a:r>
          </a:p>
        </p:txBody>
      </p:sp>
      <p:sp>
        <p:nvSpPr>
          <p:cNvPr id="44" name="任意多边形 43"/>
          <p:cNvSpPr/>
          <p:nvPr/>
        </p:nvSpPr>
        <p:spPr>
          <a:xfrm>
            <a:off x="5022576" y="3534315"/>
            <a:ext cx="404949" cy="1737360"/>
          </a:xfrm>
          <a:custGeom>
            <a:gdLst>
              <a:gd fmla="*/ 404949 w 404949" name="connsiteX0"/>
              <a:gd fmla="*/ 1737360 h 1737360" name="connsiteY0"/>
              <a:gd fmla="*/ 0 w 404949" name="connsiteX1"/>
              <a:gd fmla="*/ 1737360 h 1737360" name="connsiteY1"/>
              <a:gd fmla="*/ 0 w 404949" name="connsiteX2"/>
              <a:gd fmla="*/ 0 h 1737360" name="connsiteY2"/>
            </a:gdLst>
            <a:cxnLst>
              <a:cxn ang="0">
                <a:pos x="connsiteX0" y="connsiteY0"/>
              </a:cxn>
              <a:cxn ang="0">
                <a:pos x="connsiteX1" y="connsiteY1"/>
              </a:cxn>
              <a:cxn ang="0">
                <a:pos x="connsiteX2" y="connsiteY2"/>
              </a:cxn>
            </a:cxnLst>
            <a:rect b="b" l="l" r="r" t="t"/>
            <a:pathLst>
              <a:path h="1737360" w="404949">
                <a:moveTo>
                  <a:pt x="404949" y="1737360"/>
                </a:moveTo>
                <a:lnTo>
                  <a:pt x="0" y="1737360"/>
                </a:lnTo>
                <a:lnTo>
                  <a:pt x="0" y="0"/>
                </a:lnTo>
              </a:path>
            </a:pathLst>
          </a:custGeom>
          <a:noFill/>
          <a:ln>
            <a:solidFill>
              <a:schemeClr val="bg1">
                <a:lumMod val="75000"/>
              </a:schemeClr>
            </a:solidFill>
            <a:prstDash val="sysDash"/>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flipH="1">
            <a:off x="8886383" y="3548473"/>
            <a:ext cx="404949" cy="1737360"/>
          </a:xfrm>
          <a:custGeom>
            <a:gdLst>
              <a:gd fmla="*/ 404949 w 404949" name="connsiteX0"/>
              <a:gd fmla="*/ 1737360 h 1737360" name="connsiteY0"/>
              <a:gd fmla="*/ 0 w 404949" name="connsiteX1"/>
              <a:gd fmla="*/ 1737360 h 1737360" name="connsiteY1"/>
              <a:gd fmla="*/ 0 w 404949" name="connsiteX2"/>
              <a:gd fmla="*/ 0 h 1737360" name="connsiteY2"/>
            </a:gdLst>
            <a:cxnLst>
              <a:cxn ang="0">
                <a:pos x="connsiteX0" y="connsiteY0"/>
              </a:cxn>
              <a:cxn ang="0">
                <a:pos x="connsiteX1" y="connsiteY1"/>
              </a:cxn>
              <a:cxn ang="0">
                <a:pos x="connsiteX2" y="connsiteY2"/>
              </a:cxn>
            </a:cxnLst>
            <a:rect b="b" l="l" r="r" t="t"/>
            <a:pathLst>
              <a:path h="1737360" w="404949">
                <a:moveTo>
                  <a:pt x="404949" y="1737360"/>
                </a:moveTo>
                <a:lnTo>
                  <a:pt x="0" y="1737360"/>
                </a:lnTo>
                <a:lnTo>
                  <a:pt x="0" y="0"/>
                </a:lnTo>
              </a:path>
            </a:pathLst>
          </a:custGeom>
          <a:noFill/>
          <a:ln>
            <a:solidFill>
              <a:schemeClr val="bg1">
                <a:lumMod val="75000"/>
              </a:schemeClr>
            </a:solidFill>
            <a:prstDash val="sysDash"/>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6" name="直接连接符 45"/>
          <p:cNvCxnSpPr/>
          <p:nvPr/>
        </p:nvCxnSpPr>
        <p:spPr>
          <a:xfrm flipH="1" flipV="1">
            <a:off x="7165401" y="3488996"/>
            <a:ext cx="0" cy="1731523"/>
          </a:xfrm>
          <a:prstGeom prst="line">
            <a:avLst/>
          </a:prstGeom>
          <a:noFill/>
          <a:ln>
            <a:solidFill>
              <a:schemeClr val="bg1">
                <a:lumMod val="75000"/>
              </a:schemeClr>
            </a:solidFill>
            <a:prstDash val="sysDash"/>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val="251964572"/>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strVal val="(6*min(max(#ppt_w*#ppt_h,.3),1)-7.4)/-.7*#ppt_w"/>
                                          </p:val>
                                        </p:tav>
                                        <p:tav tm="100000">
                                          <p:val>
                                            <p:strVal val="#ppt_w"/>
                                          </p:val>
                                        </p:tav>
                                      </p:tavLst>
                                    </p:anim>
                                    <p:anim calcmode="lin" valueType="num">
                                      <p:cBhvr>
                                        <p:cTn dur="500" fill="hold" id="8"/>
                                        <p:tgtEl>
                                          <p:spTgt spid="41"/>
                                        </p:tgtEl>
                                        <p:attrNameLst>
                                          <p:attrName>ppt_h</p:attrName>
                                        </p:attrNameLst>
                                      </p:cBhvr>
                                      <p:tavLst>
                                        <p:tav tm="0">
                                          <p:val>
                                            <p:strVal val="(6*min(max(#ppt_w*#ppt_h,.3),1)-7.4)/-.7*#ppt_h"/>
                                          </p:val>
                                        </p:tav>
                                        <p:tav tm="100000">
                                          <p:val>
                                            <p:strVal val="#ppt_h"/>
                                          </p:val>
                                        </p:tav>
                                      </p:tavLst>
                                    </p:anim>
                                    <p:anim calcmode="lin" valueType="num">
                                      <p:cBhvr>
                                        <p:cTn dur="500" fill="hold" id="9"/>
                                        <p:tgtEl>
                                          <p:spTgt spid="41"/>
                                        </p:tgtEl>
                                        <p:attrNameLst>
                                          <p:attrName>ppt_x</p:attrName>
                                        </p:attrNameLst>
                                      </p:cBhvr>
                                      <p:tavLst>
                                        <p:tav tm="0">
                                          <p:val>
                                            <p:fltVal val="0.5"/>
                                          </p:val>
                                        </p:tav>
                                        <p:tav tm="100000">
                                          <p:val>
                                            <p:strVal val="#ppt_x"/>
                                          </p:val>
                                        </p:tav>
                                      </p:tavLst>
                                    </p:anim>
                                    <p:anim calcmode="lin" valueType="num">
                                      <p:cBhvr>
                                        <p:cTn dur="500" fill="hold" id="10"/>
                                        <p:tgtEl>
                                          <p:spTgt spid="41"/>
                                        </p:tgtEl>
                                        <p:attrNameLst>
                                          <p:attrName>ppt_y</p:attrName>
                                        </p:attrNameLst>
                                      </p:cBhvr>
                                      <p:tavLst>
                                        <p:tav tm="0">
                                          <p:val>
                                            <p:strVal val="1+(6*min(max(#ppt_w*#ppt_h,.3),1)-7.4)/-.7*#ppt_h/2"/>
                                          </p:val>
                                        </p:tav>
                                        <p:tav tm="100000">
                                          <p:val>
                                            <p:strVal val="#ppt_y"/>
                                          </p:val>
                                        </p:tav>
                                      </p:tavLst>
                                    </p:anim>
                                  </p:childTnLst>
                                </p:cTn>
                              </p:par>
                              <p:par>
                                <p:cTn fill="hold" grpId="0" id="11" nodeType="withEffect" presetClass="entr" presetID="23" presetSubtype="36">
                                  <p:stCondLst>
                                    <p:cond delay="150"/>
                                  </p:stCondLst>
                                  <p:childTnLst>
                                    <p:set>
                                      <p:cBhvr>
                                        <p:cTn dur="1" fill="hold" id="12">
                                          <p:stCondLst>
                                            <p:cond delay="0"/>
                                          </p:stCondLst>
                                        </p:cTn>
                                        <p:tgtEl>
                                          <p:spTgt spid="42"/>
                                        </p:tgtEl>
                                        <p:attrNameLst>
                                          <p:attrName>style.visibility</p:attrName>
                                        </p:attrNameLst>
                                      </p:cBhvr>
                                      <p:to>
                                        <p:strVal val="visible"/>
                                      </p:to>
                                    </p:set>
                                    <p:anim calcmode="lin" valueType="num">
                                      <p:cBhvr>
                                        <p:cTn dur="500" fill="hold" id="13"/>
                                        <p:tgtEl>
                                          <p:spTgt spid="42"/>
                                        </p:tgtEl>
                                        <p:attrNameLst>
                                          <p:attrName>ppt_w</p:attrName>
                                        </p:attrNameLst>
                                      </p:cBhvr>
                                      <p:tavLst>
                                        <p:tav tm="0">
                                          <p:val>
                                            <p:strVal val="(6*min(max(#ppt_w*#ppt_h,.3),1)-7.4)/-.7*#ppt_w"/>
                                          </p:val>
                                        </p:tav>
                                        <p:tav tm="100000">
                                          <p:val>
                                            <p:strVal val="#ppt_w"/>
                                          </p:val>
                                        </p:tav>
                                      </p:tavLst>
                                    </p:anim>
                                    <p:anim calcmode="lin" valueType="num">
                                      <p:cBhvr>
                                        <p:cTn dur="500" fill="hold" id="14"/>
                                        <p:tgtEl>
                                          <p:spTgt spid="42"/>
                                        </p:tgtEl>
                                        <p:attrNameLst>
                                          <p:attrName>ppt_h</p:attrName>
                                        </p:attrNameLst>
                                      </p:cBhvr>
                                      <p:tavLst>
                                        <p:tav tm="0">
                                          <p:val>
                                            <p:strVal val="(6*min(max(#ppt_w*#ppt_h,.3),1)-7.4)/-.7*#ppt_h"/>
                                          </p:val>
                                        </p:tav>
                                        <p:tav tm="100000">
                                          <p:val>
                                            <p:strVal val="#ppt_h"/>
                                          </p:val>
                                        </p:tav>
                                      </p:tavLst>
                                    </p:anim>
                                    <p:anim calcmode="lin" valueType="num">
                                      <p:cBhvr>
                                        <p:cTn dur="500" fill="hold" id="15"/>
                                        <p:tgtEl>
                                          <p:spTgt spid="42"/>
                                        </p:tgtEl>
                                        <p:attrNameLst>
                                          <p:attrName>ppt_x</p:attrName>
                                        </p:attrNameLst>
                                      </p:cBhvr>
                                      <p:tavLst>
                                        <p:tav tm="0">
                                          <p:val>
                                            <p:fltVal val="0.5"/>
                                          </p:val>
                                        </p:tav>
                                        <p:tav tm="100000">
                                          <p:val>
                                            <p:strVal val="#ppt_x"/>
                                          </p:val>
                                        </p:tav>
                                      </p:tavLst>
                                    </p:anim>
                                    <p:anim calcmode="lin" valueType="num">
                                      <p:cBhvr>
                                        <p:cTn dur="500" fill="hold" id="16"/>
                                        <p:tgtEl>
                                          <p:spTgt spid="42"/>
                                        </p:tgtEl>
                                        <p:attrNameLst>
                                          <p:attrName>ppt_y</p:attrName>
                                        </p:attrNameLst>
                                      </p:cBhvr>
                                      <p:tavLst>
                                        <p:tav tm="0">
                                          <p:val>
                                            <p:strVal val="1+(6*min(max(#ppt_w*#ppt_h,.3),1)-7.4)/-.7*#ppt_h/2"/>
                                          </p:val>
                                        </p:tav>
                                        <p:tav tm="100000">
                                          <p:val>
                                            <p:strVal val="#ppt_y"/>
                                          </p:val>
                                        </p:tav>
                                      </p:tavLst>
                                    </p:anim>
                                  </p:childTnLst>
                                </p:cTn>
                              </p:par>
                              <p:par>
                                <p:cTn fill="hold" grpId="0" id="17" nodeType="withEffect" presetClass="entr" presetID="23" presetSubtype="36">
                                  <p:stCondLst>
                                    <p:cond delay="300"/>
                                  </p:stCondLst>
                                  <p:childTnLst>
                                    <p:set>
                                      <p:cBhvr>
                                        <p:cTn dur="1" fill="hold" id="18">
                                          <p:stCondLst>
                                            <p:cond delay="0"/>
                                          </p:stCondLst>
                                        </p:cTn>
                                        <p:tgtEl>
                                          <p:spTgt spid="43"/>
                                        </p:tgtEl>
                                        <p:attrNameLst>
                                          <p:attrName>style.visibility</p:attrName>
                                        </p:attrNameLst>
                                      </p:cBhvr>
                                      <p:to>
                                        <p:strVal val="visible"/>
                                      </p:to>
                                    </p:set>
                                    <p:anim calcmode="lin" valueType="num">
                                      <p:cBhvr>
                                        <p:cTn dur="500" fill="hold" id="19"/>
                                        <p:tgtEl>
                                          <p:spTgt spid="43"/>
                                        </p:tgtEl>
                                        <p:attrNameLst>
                                          <p:attrName>ppt_w</p:attrName>
                                        </p:attrNameLst>
                                      </p:cBhvr>
                                      <p:tavLst>
                                        <p:tav tm="0">
                                          <p:val>
                                            <p:strVal val="(6*min(max(#ppt_w*#ppt_h,.3),1)-7.4)/-.7*#ppt_w"/>
                                          </p:val>
                                        </p:tav>
                                        <p:tav tm="100000">
                                          <p:val>
                                            <p:strVal val="#ppt_w"/>
                                          </p:val>
                                        </p:tav>
                                      </p:tavLst>
                                    </p:anim>
                                    <p:anim calcmode="lin" valueType="num">
                                      <p:cBhvr>
                                        <p:cTn dur="500" fill="hold" id="20"/>
                                        <p:tgtEl>
                                          <p:spTgt spid="43"/>
                                        </p:tgtEl>
                                        <p:attrNameLst>
                                          <p:attrName>ppt_h</p:attrName>
                                        </p:attrNameLst>
                                      </p:cBhvr>
                                      <p:tavLst>
                                        <p:tav tm="0">
                                          <p:val>
                                            <p:strVal val="(6*min(max(#ppt_w*#ppt_h,.3),1)-7.4)/-.7*#ppt_h"/>
                                          </p:val>
                                        </p:tav>
                                        <p:tav tm="100000">
                                          <p:val>
                                            <p:strVal val="#ppt_h"/>
                                          </p:val>
                                        </p:tav>
                                      </p:tavLst>
                                    </p:anim>
                                    <p:anim calcmode="lin" valueType="num">
                                      <p:cBhvr>
                                        <p:cTn dur="500" fill="hold" id="21"/>
                                        <p:tgtEl>
                                          <p:spTgt spid="43"/>
                                        </p:tgtEl>
                                        <p:attrNameLst>
                                          <p:attrName>ppt_x</p:attrName>
                                        </p:attrNameLst>
                                      </p:cBhvr>
                                      <p:tavLst>
                                        <p:tav tm="0">
                                          <p:val>
                                            <p:fltVal val="0.5"/>
                                          </p:val>
                                        </p:tav>
                                        <p:tav tm="100000">
                                          <p:val>
                                            <p:strVal val="#ppt_x"/>
                                          </p:val>
                                        </p:tav>
                                      </p:tavLst>
                                    </p:anim>
                                    <p:anim calcmode="lin" valueType="num">
                                      <p:cBhvr>
                                        <p:cTn dur="500" fill="hold" id="22"/>
                                        <p:tgtEl>
                                          <p:spTgt spid="4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6823819" y="1866310"/>
            <a:ext cx="792480" cy="335280"/>
          </a:xfrm>
          <a:prstGeom prst="rect">
            <a:avLst/>
          </a:prstGeom>
          <a:noFill/>
        </p:spPr>
        <p:txBody>
          <a:bodyPr rtlCol="0" wrap="none">
            <a:spAutoFit/>
          </a:bodyPr>
          <a:lstStyle/>
          <a:p>
            <a:pPr algn="r"/>
            <a:r>
              <a:rPr altLang="en-US" lang="zh-CN" sz="1600">
                <a:solidFill>
                  <a:schemeClr val="tx1">
                    <a:lumMod val="65000"/>
                    <a:lumOff val="35000"/>
                  </a:schemeClr>
                </a:solidFill>
                <a:latin charset="-122" pitchFamily="34" typeface="微软雅黑"/>
                <a:ea charset="-122" pitchFamily="34" typeface="微软雅黑"/>
              </a:rPr>
              <a:t>第三章</a:t>
            </a:r>
          </a:p>
        </p:txBody>
      </p:sp>
      <p:sp>
        <p:nvSpPr>
          <p:cNvPr id="17" name="文本占位符 3"/>
          <p:cNvSpPr txBox="1"/>
          <p:nvPr/>
        </p:nvSpPr>
        <p:spPr>
          <a:xfrm>
            <a:off x="6816080" y="2277667"/>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rgbClr val="00BD3C"/>
                </a:solidFill>
                <a:ea charset="-122" pitchFamily="34" typeface="微软雅黑"/>
              </a:rPr>
              <a:t>制定计划步骤</a:t>
            </a:r>
          </a:p>
        </p:txBody>
      </p:sp>
      <p:sp>
        <p:nvSpPr>
          <p:cNvPr id="18" name="文本占位符 5"/>
          <p:cNvSpPr txBox="1"/>
          <p:nvPr/>
        </p:nvSpPr>
        <p:spPr>
          <a:xfrm>
            <a:off x="7536160" y="2997748"/>
            <a:ext cx="3240360" cy="1295349"/>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zh-CN" b="0" lang="en-US" sz="1600">
                <a:solidFill>
                  <a:schemeClr val="tx1">
                    <a:lumMod val="65000"/>
                    <a:lumOff val="35000"/>
                  </a:schemeClr>
                </a:solidFill>
                <a:ea charset="-122" pitchFamily="34" typeface="微软雅黑"/>
              </a:rPr>
              <a:t>-- 目标分解	</a:t>
            </a:r>
          </a:p>
          <a:p>
            <a:r>
              <a:rPr altLang="zh-CN" b="0" lang="en-US" sz="1600">
                <a:solidFill>
                  <a:schemeClr val="tx1">
                    <a:lumMod val="65000"/>
                    <a:lumOff val="35000"/>
                  </a:schemeClr>
                </a:solidFill>
                <a:ea charset="-122" pitchFamily="34" typeface="微软雅黑"/>
              </a:rPr>
              <a:t>-- 事项/任务排序	</a:t>
            </a:r>
          </a:p>
          <a:p>
            <a:r>
              <a:rPr altLang="zh-CN" b="0" lang="en-US" sz="1600">
                <a:solidFill>
                  <a:schemeClr val="tx1">
                    <a:lumMod val="65000"/>
                    <a:lumOff val="35000"/>
                  </a:schemeClr>
                </a:solidFill>
                <a:ea charset="-122" pitchFamily="34" typeface="微软雅黑"/>
              </a:rPr>
              <a:t>-- 确定行动方案	</a:t>
            </a:r>
          </a:p>
          <a:p>
            <a:r>
              <a:rPr altLang="zh-CN" b="0" lang="en-US" sz="1600">
                <a:solidFill>
                  <a:schemeClr val="tx1">
                    <a:lumMod val="65000"/>
                    <a:lumOff val="35000"/>
                  </a:schemeClr>
                </a:solidFill>
                <a:ea charset="-122" pitchFamily="34" typeface="微软雅黑"/>
              </a:rPr>
              <a:t>-- 撰写计划书	</a:t>
            </a:r>
          </a:p>
        </p:txBody>
      </p:sp>
      <p:pic>
        <p:nvPicPr>
          <p:cNvPr descr="C:\Documents and Settings\hp1\桌面\未标题-1 拷贝.jpg" id="8" name="Picture 2"/>
          <p:cNvPicPr>
            <a:picLocks noChangeArrowheads="1" noChangeAspect="1"/>
          </p:cNvPicPr>
          <p:nvPr/>
        </p:nvPicPr>
        <p:blipFill>
          <a:blip r:embed="rId3">
            <a:extLst>
              <a:ext uri="{28A0092B-C50C-407E-A947-70E740481C1C}">
                <a14:useLocalDpi/>
              </a:ext>
            </a:extLst>
          </a:blip>
          <a:stretch>
            <a:fillRect/>
          </a:stretch>
        </p:blipFill>
        <p:spPr bwMode="auto">
          <a:xfrm>
            <a:off x="1279160" y="2071892"/>
            <a:ext cx="4456800" cy="2786224"/>
          </a:xfrm>
          <a:prstGeom prst="rect">
            <a:avLst/>
          </a:prstGeom>
          <a:blipFill dpi="0" rotWithShape="1">
            <a:blip r:embed="rId2">
              <a:extLst>
                <a:ext uri="{28A0092B-C50C-407E-A947-70E740481C1C}">
                  <a14:useLocalDpi/>
                </a:ext>
              </a:extLst>
            </a:blip>
            <a:stretch>
              <a:fillRect/>
            </a:stretch>
          </a:blipFill>
          <a:ln w="28575">
            <a:solidFill>
              <a:schemeClr val="bg1"/>
            </a:solidFill>
          </a:ln>
          <a:effectLst/>
          <a:extLst/>
        </p:spPr>
      </p:pic>
    </p:spTree>
    <p:extLst>
      <p:ext uri="{BB962C8B-B14F-4D97-AF65-F5344CB8AC3E}">
        <p14:creationId val="4133018430"/>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 calcmode="lin" valueType="num">
                                      <p:cBhvr>
                                        <p:cTn dur="1000" fill="hold" id="9"/>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8"/>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16"/>
                                        </p:tgtEl>
                                        <p:attrNameLst>
                                          <p:attrName>style.visibility</p:attrName>
                                        </p:attrNameLst>
                                      </p:cBhvr>
                                      <p:to>
                                        <p:strVal val="visible"/>
                                      </p:to>
                                    </p:set>
                                    <p:anim calcmode="lin" valueType="num">
                                      <p:cBhvr>
                                        <p:cTn dur="1000" fill="hold" id="13"/>
                                        <p:tgtEl>
                                          <p:spTgt spid="16"/>
                                        </p:tgtEl>
                                        <p:attrNameLst>
                                          <p:attrName>ppt_w</p:attrName>
                                        </p:attrNameLst>
                                      </p:cBhvr>
                                      <p:tavLst>
                                        <p:tav tm="0">
                                          <p:val>
                                            <p:fltVal val="0"/>
                                          </p:val>
                                        </p:tav>
                                        <p:tav tm="100000">
                                          <p:val>
                                            <p:strVal val="#ppt_w"/>
                                          </p:val>
                                        </p:tav>
                                      </p:tavLst>
                                    </p:anim>
                                    <p:anim calcmode="lin" valueType="num">
                                      <p:cBhvr>
                                        <p:cTn dur="1000" fill="hold" id="14"/>
                                        <p:tgtEl>
                                          <p:spTgt spid="16"/>
                                        </p:tgtEl>
                                        <p:attrNameLst>
                                          <p:attrName>ppt_h</p:attrName>
                                        </p:attrNameLst>
                                      </p:cBhvr>
                                      <p:tavLst>
                                        <p:tav tm="0">
                                          <p:val>
                                            <p:fltVal val="0"/>
                                          </p:val>
                                        </p:tav>
                                        <p:tav tm="100000">
                                          <p:val>
                                            <p:strVal val="#ppt_h"/>
                                          </p:val>
                                        </p:tav>
                                      </p:tavLst>
                                    </p:anim>
                                    <p:anim calcmode="lin" valueType="num">
                                      <p:cBhvr>
                                        <p:cTn dur="1000" fill="hold" id="15"/>
                                        <p:tgtEl>
                                          <p:spTgt spid="16"/>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16"/>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7"/>
                                        </p:tgtEl>
                                        <p:attrNameLst>
                                          <p:attrName>style.visibility</p:attrName>
                                        </p:attrNameLst>
                                      </p:cBhvr>
                                      <p:to>
                                        <p:strVal val="visible"/>
                                      </p:to>
                                    </p:set>
                                    <p:animEffect filter="wipe(left)" transition="in">
                                      <p:cBhvr>
                                        <p:cTn dur="400" id="20"/>
                                        <p:tgtEl>
                                          <p:spTgt spid="17"/>
                                        </p:tgtEl>
                                      </p:cBhvr>
                                    </p:animEffect>
                                  </p:childTnLst>
                                </p:cTn>
                              </p:par>
                            </p:childTnLst>
                          </p:cTn>
                        </p:par>
                        <p:par>
                          <p:cTn fill="hold" id="21" nodeType="afterGroup">
                            <p:stCondLst>
                              <p:cond delay="1600"/>
                            </p:stCondLst>
                            <p:childTnLst>
                              <p:par>
                                <p:cTn fill="hold" grpId="0" id="22" nodeType="afterEffect" presetClass="entr" presetID="22" presetSubtype="8">
                                  <p:stCondLst>
                                    <p:cond delay="0"/>
                                  </p:stCondLst>
                                  <p:childTnLst>
                                    <p:set>
                                      <p:cBhvr>
                                        <p:cTn dur="1" fill="hold" id="23">
                                          <p:stCondLst>
                                            <p:cond delay="0"/>
                                          </p:stCondLst>
                                        </p:cTn>
                                        <p:tgtEl>
                                          <p:spTgt spid="18">
                                            <p:txEl>
                                              <p:pRg end="0" st="0"/>
                                            </p:txEl>
                                          </p:spTgt>
                                        </p:tgtEl>
                                        <p:attrNameLst>
                                          <p:attrName>style.visibility</p:attrName>
                                        </p:attrNameLst>
                                      </p:cBhvr>
                                      <p:to>
                                        <p:strVal val="visible"/>
                                      </p:to>
                                    </p:set>
                                    <p:animEffect filter="wipe(left)" transition="in">
                                      <p:cBhvr>
                                        <p:cTn dur="400" id="24"/>
                                        <p:tgtEl>
                                          <p:spTgt spid="18">
                                            <p:txEl>
                                              <p:pRg end="0" st="0"/>
                                            </p:txEl>
                                          </p:spTgt>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8">
                                            <p:txEl>
                                              <p:pRg end="1" st="1"/>
                                            </p:txEl>
                                          </p:spTgt>
                                        </p:tgtEl>
                                        <p:attrNameLst>
                                          <p:attrName>style.visibility</p:attrName>
                                        </p:attrNameLst>
                                      </p:cBhvr>
                                      <p:to>
                                        <p:strVal val="visible"/>
                                      </p:to>
                                    </p:set>
                                    <p:animEffect filter="wipe(left)" transition="in">
                                      <p:cBhvr>
                                        <p:cTn dur="400" id="28"/>
                                        <p:tgtEl>
                                          <p:spTgt spid="18">
                                            <p:txEl>
                                              <p:pRg end="1" st="1"/>
                                            </p:txEl>
                                          </p:spTgt>
                                        </p:tgtEl>
                                      </p:cBhvr>
                                    </p:animEffect>
                                  </p:childTnLst>
                                </p:cTn>
                              </p:par>
                            </p:childTnLst>
                          </p:cTn>
                        </p:par>
                        <p:par>
                          <p:cTn fill="hold" id="29" nodeType="afterGroup">
                            <p:stCondLst>
                              <p:cond delay="2400"/>
                            </p:stCondLst>
                            <p:childTnLst>
                              <p:par>
                                <p:cTn fill="hold" grpId="0" id="30" nodeType="afterEffect" presetClass="entr" presetID="22" presetSubtype="8">
                                  <p:stCondLst>
                                    <p:cond delay="0"/>
                                  </p:stCondLst>
                                  <p:childTnLst>
                                    <p:set>
                                      <p:cBhvr>
                                        <p:cTn dur="1" fill="hold" id="31">
                                          <p:stCondLst>
                                            <p:cond delay="0"/>
                                          </p:stCondLst>
                                        </p:cTn>
                                        <p:tgtEl>
                                          <p:spTgt spid="18">
                                            <p:txEl>
                                              <p:pRg end="2" st="2"/>
                                            </p:txEl>
                                          </p:spTgt>
                                        </p:tgtEl>
                                        <p:attrNameLst>
                                          <p:attrName>style.visibility</p:attrName>
                                        </p:attrNameLst>
                                      </p:cBhvr>
                                      <p:to>
                                        <p:strVal val="visible"/>
                                      </p:to>
                                    </p:set>
                                    <p:animEffect filter="wipe(left)" transition="in">
                                      <p:cBhvr>
                                        <p:cTn dur="400" id="32"/>
                                        <p:tgtEl>
                                          <p:spTgt spid="18">
                                            <p:txEl>
                                              <p:pRg end="2" st="2"/>
                                            </p:txEl>
                                          </p:spTgt>
                                        </p:tgtEl>
                                      </p:cBhvr>
                                    </p:animEffect>
                                  </p:childTnLst>
                                </p:cTn>
                              </p:par>
                            </p:childTnLst>
                          </p:cTn>
                        </p:par>
                        <p:par>
                          <p:cTn fill="hold" id="33" nodeType="afterGroup">
                            <p:stCondLst>
                              <p:cond delay="2800"/>
                            </p:stCondLst>
                            <p:childTnLst>
                              <p:par>
                                <p:cTn fill="hold" grpId="0" id="34" nodeType="afterEffect" presetClass="entr" presetID="22" presetSubtype="8">
                                  <p:stCondLst>
                                    <p:cond delay="0"/>
                                  </p:stCondLst>
                                  <p:childTnLst>
                                    <p:set>
                                      <p:cBhvr>
                                        <p:cTn dur="1" fill="hold" id="35">
                                          <p:stCondLst>
                                            <p:cond delay="0"/>
                                          </p:stCondLst>
                                        </p:cTn>
                                        <p:tgtEl>
                                          <p:spTgt spid="18">
                                            <p:txEl>
                                              <p:pRg end="3" st="3"/>
                                            </p:txEl>
                                          </p:spTgt>
                                        </p:tgtEl>
                                        <p:attrNameLst>
                                          <p:attrName>style.visibility</p:attrName>
                                        </p:attrNameLst>
                                      </p:cBhvr>
                                      <p:to>
                                        <p:strVal val="visible"/>
                                      </p:to>
                                    </p:set>
                                    <p:animEffect filter="wipe(left)" transition="in">
                                      <p:cBhvr>
                                        <p:cTn dur="400" id="36"/>
                                        <p:tgtEl>
                                          <p:spTgt spid="18">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build="p" grpId="0" spid="18" uiExpand="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弧形 56"/>
          <p:cNvSpPr/>
          <p:nvPr/>
        </p:nvSpPr>
        <p:spPr>
          <a:xfrm>
            <a:off x="5901060" y="1811660"/>
            <a:ext cx="3909640" cy="3909640"/>
          </a:xfrm>
          <a:prstGeom prst="arc">
            <a:avLst>
              <a:gd fmla="val 16976675" name="adj1"/>
              <a:gd fmla="val 9872826" name="adj2"/>
            </a:avLst>
          </a:prstGeom>
          <a:ln>
            <a:solidFill>
              <a:srgbClr val="969696"/>
            </a:solid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8" name="矩形 57"/>
          <p:cNvSpPr/>
          <p:nvPr/>
        </p:nvSpPr>
        <p:spPr>
          <a:xfrm>
            <a:off x="6600056" y="2819772"/>
            <a:ext cx="2376264" cy="2016224"/>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rIns="648000"/>
          <a:lstStyle/>
          <a:p>
            <a:pPr algn="r">
              <a:lnSpc>
                <a:spcPct val="120000"/>
              </a:lnSpc>
            </a:pPr>
            <a:endParaRPr altLang="en-US" kern="0" lang="zh-CN" sz="1600">
              <a:solidFill>
                <a:srgbClr val="4D4D4D"/>
              </a:solidFill>
              <a:latin charset="-122" pitchFamily="34" typeface="微软雅黑"/>
              <a:ea charset="-122" pitchFamily="34" typeface="微软雅黑"/>
            </a:endParaRPr>
          </a:p>
        </p:txBody>
      </p:sp>
      <p:cxnSp>
        <p:nvCxnSpPr>
          <p:cNvPr id="59" name="直接连接符 58"/>
          <p:cNvCxnSpPr/>
          <p:nvPr/>
        </p:nvCxnSpPr>
        <p:spPr>
          <a:xfrm flipH="1">
            <a:off x="6600056" y="1523628"/>
            <a:ext cx="0" cy="3672408"/>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976320" y="2531740"/>
            <a:ext cx="0" cy="36004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215680" y="2819772"/>
            <a:ext cx="6120680" cy="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312024" y="4835996"/>
            <a:ext cx="4464496" cy="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176120" y="1286904"/>
            <a:ext cx="1278000" cy="1278000"/>
            <a:chOff x="7177707" y="1358912"/>
            <a:chExt cx="1278000" cy="1278000"/>
          </a:xfrm>
        </p:grpSpPr>
        <p:sp>
          <p:nvSpPr>
            <p:cNvPr id="63" name="椭圆 62"/>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rIns="90000"/>
            <a:lstStyle/>
            <a:p>
              <a:pPr algn="ctr">
                <a:lnSpc>
                  <a:spcPct val="120000"/>
                </a:lnSpc>
                <a:spcBef>
                  <a:spcPts val="600"/>
                </a:spcBef>
                <a:spcAft>
                  <a:spcPts val="600"/>
                </a:spcAft>
              </a:pPr>
              <a:endParaRPr altLang="en-US" b="1" kern="0" lang="zh-CN">
                <a:solidFill>
                  <a:sysClr lastClr="FFFFFF" val="window"/>
                </a:solidFill>
                <a:latin charset="-122" pitchFamily="34" typeface="微软雅黑"/>
                <a:ea charset="-122" pitchFamily="34" typeface="微软雅黑"/>
              </a:endParaRPr>
            </a:p>
          </p:txBody>
        </p:sp>
        <p:sp>
          <p:nvSpPr>
            <p:cNvPr id="68" name="TextBox 67"/>
            <p:cNvSpPr txBox="1"/>
            <p:nvPr/>
          </p:nvSpPr>
          <p:spPr>
            <a:xfrm>
              <a:off x="7269282" y="1643969"/>
              <a:ext cx="1094852" cy="7010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目标</a:t>
              </a:r>
            </a:p>
            <a:p>
              <a:pPr algn="ctr"/>
              <a:r>
                <a:rPr altLang="en-US" b="1" lang="zh-CN" sz="2000">
                  <a:solidFill>
                    <a:schemeClr val="bg1"/>
                  </a:solidFill>
                  <a:latin charset="-122" pitchFamily="34" typeface="微软雅黑"/>
                  <a:ea charset="-122" pitchFamily="34" typeface="微软雅黑"/>
                </a:rPr>
                <a:t>分解</a:t>
              </a:r>
            </a:p>
          </p:txBody>
        </p:sp>
      </p:grpSp>
      <p:sp>
        <p:nvSpPr>
          <p:cNvPr id="72" name="TextBox 71"/>
          <p:cNvSpPr txBox="1"/>
          <p:nvPr/>
        </p:nvSpPr>
        <p:spPr>
          <a:xfrm>
            <a:off x="6866879" y="3531056"/>
            <a:ext cx="1887990" cy="910742"/>
          </a:xfrm>
          <a:prstGeom prst="rect">
            <a:avLst/>
          </a:prstGeom>
          <a:noFill/>
        </p:spPr>
        <p:txBody>
          <a:bodyPr rtlCol="0" wrap="square">
            <a:spAutoFit/>
          </a:bodyPr>
          <a:lstStyle/>
          <a:p>
            <a:pPr algn="ctr">
              <a:lnSpc>
                <a:spcPct val="112000"/>
              </a:lnSpc>
            </a:pPr>
            <a:r>
              <a:rPr altLang="en-US" b="1" lang="zh-CN" sz="2400">
                <a:solidFill>
                  <a:schemeClr val="tx1">
                    <a:lumMod val="65000"/>
                    <a:lumOff val="35000"/>
                  </a:schemeClr>
                </a:solidFill>
                <a:latin charset="-122" pitchFamily="34" typeface="微软雅黑"/>
                <a:ea charset="-122" pitchFamily="34" typeface="微软雅黑"/>
              </a:rPr>
              <a:t>制定计划的步骤</a:t>
            </a:r>
          </a:p>
        </p:txBody>
      </p:sp>
      <p:grpSp>
        <p:nvGrpSpPr>
          <p:cNvPr id="73" name="组合 72"/>
          <p:cNvGrpSpPr/>
          <p:nvPr/>
        </p:nvGrpSpPr>
        <p:grpSpPr>
          <a:xfrm>
            <a:off x="9066472" y="3107292"/>
            <a:ext cx="1278000" cy="1278000"/>
            <a:chOff x="7177707" y="1358912"/>
            <a:chExt cx="1278000" cy="1278000"/>
          </a:xfrm>
        </p:grpSpPr>
        <p:sp>
          <p:nvSpPr>
            <p:cNvPr id="74" name="椭圆 73"/>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rIns="90000"/>
            <a:lstStyle/>
            <a:p>
              <a:pPr algn="ctr">
                <a:lnSpc>
                  <a:spcPct val="120000"/>
                </a:lnSpc>
                <a:spcBef>
                  <a:spcPts val="600"/>
                </a:spcBef>
                <a:spcAft>
                  <a:spcPts val="600"/>
                </a:spcAft>
              </a:pPr>
              <a:endParaRPr altLang="en-US" b="1" kern="0" lang="zh-CN">
                <a:solidFill>
                  <a:sysClr lastClr="FFFFFF" val="window"/>
                </a:solidFill>
                <a:latin charset="-122" pitchFamily="34" typeface="微软雅黑"/>
                <a:ea charset="-122" pitchFamily="34" typeface="微软雅黑"/>
              </a:endParaRPr>
            </a:p>
          </p:txBody>
        </p:sp>
        <p:sp>
          <p:nvSpPr>
            <p:cNvPr id="75" name="TextBox 74"/>
            <p:cNvSpPr txBox="1"/>
            <p:nvPr/>
          </p:nvSpPr>
          <p:spPr>
            <a:xfrm>
              <a:off x="7269283" y="1643968"/>
              <a:ext cx="1094852" cy="7010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任务</a:t>
              </a:r>
            </a:p>
            <a:p>
              <a:pPr algn="ctr"/>
              <a:r>
                <a:rPr altLang="en-US" b="1" lang="zh-CN" sz="2000">
                  <a:solidFill>
                    <a:schemeClr val="bg1"/>
                  </a:solidFill>
                  <a:latin charset="-122" pitchFamily="34" typeface="微软雅黑"/>
                  <a:ea charset="-122" pitchFamily="34" typeface="微软雅黑"/>
                </a:rPr>
                <a:t>排序</a:t>
              </a:r>
            </a:p>
          </p:txBody>
        </p:sp>
      </p:grpSp>
      <p:grpSp>
        <p:nvGrpSpPr>
          <p:cNvPr id="76" name="组合 75"/>
          <p:cNvGrpSpPr/>
          <p:nvPr/>
        </p:nvGrpSpPr>
        <p:grpSpPr>
          <a:xfrm>
            <a:off x="5262060" y="3107292"/>
            <a:ext cx="1278000" cy="1278000"/>
            <a:chOff x="7177707" y="1358912"/>
            <a:chExt cx="1278000" cy="1278000"/>
          </a:xfrm>
        </p:grpSpPr>
        <p:sp>
          <p:nvSpPr>
            <p:cNvPr id="77" name="椭圆 76"/>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rIns="90000"/>
            <a:lstStyle/>
            <a:p>
              <a:pPr algn="ctr">
                <a:lnSpc>
                  <a:spcPct val="120000"/>
                </a:lnSpc>
                <a:spcBef>
                  <a:spcPts val="600"/>
                </a:spcBef>
                <a:spcAft>
                  <a:spcPts val="600"/>
                </a:spcAft>
              </a:pPr>
              <a:endParaRPr altLang="en-US" b="1" kern="0" lang="zh-CN">
                <a:solidFill>
                  <a:sysClr lastClr="FFFFFF" val="window"/>
                </a:solidFill>
                <a:latin charset="-122" pitchFamily="34" typeface="微软雅黑"/>
                <a:ea charset="-122" pitchFamily="34" typeface="微软雅黑"/>
              </a:endParaRPr>
            </a:p>
          </p:txBody>
        </p:sp>
        <p:sp>
          <p:nvSpPr>
            <p:cNvPr id="78" name="TextBox 77"/>
            <p:cNvSpPr txBox="1"/>
            <p:nvPr/>
          </p:nvSpPr>
          <p:spPr>
            <a:xfrm>
              <a:off x="7269282" y="1643968"/>
              <a:ext cx="1094852" cy="7010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撰写</a:t>
              </a:r>
            </a:p>
            <a:p>
              <a:pPr algn="ctr"/>
              <a:r>
                <a:rPr altLang="en-US" b="1" lang="zh-CN" sz="2000">
                  <a:solidFill>
                    <a:schemeClr val="bg1"/>
                  </a:solidFill>
                  <a:latin charset="-122" pitchFamily="34" typeface="微软雅黑"/>
                  <a:ea charset="-122" pitchFamily="34" typeface="微软雅黑"/>
                </a:rPr>
                <a:t>计划</a:t>
              </a:r>
            </a:p>
          </p:txBody>
        </p:sp>
      </p:grpSp>
      <p:grpSp>
        <p:nvGrpSpPr>
          <p:cNvPr id="79" name="组合 78"/>
          <p:cNvGrpSpPr/>
          <p:nvPr/>
        </p:nvGrpSpPr>
        <p:grpSpPr>
          <a:xfrm>
            <a:off x="7176120" y="5013176"/>
            <a:ext cx="1278000" cy="1278000"/>
            <a:chOff x="7177707" y="1358912"/>
            <a:chExt cx="1278000" cy="1278000"/>
          </a:xfrm>
        </p:grpSpPr>
        <p:sp>
          <p:nvSpPr>
            <p:cNvPr id="80" name="椭圆 79"/>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rIns="90000"/>
            <a:lstStyle/>
            <a:p>
              <a:pPr algn="ctr">
                <a:lnSpc>
                  <a:spcPct val="120000"/>
                </a:lnSpc>
                <a:spcBef>
                  <a:spcPts val="600"/>
                </a:spcBef>
                <a:spcAft>
                  <a:spcPts val="600"/>
                </a:spcAft>
              </a:pPr>
              <a:endParaRPr altLang="en-US" b="1" kern="0" lang="zh-CN">
                <a:solidFill>
                  <a:sysClr lastClr="FFFFFF" val="window"/>
                </a:solidFill>
                <a:latin charset="-122" pitchFamily="34" typeface="微软雅黑"/>
                <a:ea charset="-122" pitchFamily="34" typeface="微软雅黑"/>
              </a:endParaRPr>
            </a:p>
          </p:txBody>
        </p:sp>
        <p:sp>
          <p:nvSpPr>
            <p:cNvPr id="81" name="TextBox 80"/>
            <p:cNvSpPr txBox="1"/>
            <p:nvPr/>
          </p:nvSpPr>
          <p:spPr>
            <a:xfrm>
              <a:off x="7269282" y="1643969"/>
              <a:ext cx="1094852" cy="701040"/>
            </a:xfrm>
            <a:prstGeom prst="rect">
              <a:avLst/>
            </a:prstGeom>
            <a:noFill/>
          </p:spPr>
          <p:txBody>
            <a:bodyPr rtlCol="0" wrap="square">
              <a:spAutoFit/>
            </a:bodyPr>
            <a:lstStyle/>
            <a:p>
              <a:pPr algn="ctr"/>
              <a:r>
                <a:rPr altLang="en-US" b="1" lang="zh-CN" sz="2000">
                  <a:solidFill>
                    <a:schemeClr val="bg1"/>
                  </a:solidFill>
                  <a:latin charset="-122" pitchFamily="34" typeface="微软雅黑"/>
                  <a:ea charset="-122" pitchFamily="34" typeface="微软雅黑"/>
                </a:rPr>
                <a:t>确定</a:t>
              </a:r>
            </a:p>
            <a:p>
              <a:pPr algn="ctr"/>
              <a:r>
                <a:rPr altLang="en-US" b="1" lang="zh-CN" sz="2000">
                  <a:solidFill>
                    <a:schemeClr val="bg1"/>
                  </a:solidFill>
                  <a:latin charset="-122" pitchFamily="34" typeface="微软雅黑"/>
                  <a:ea charset="-122" pitchFamily="34" typeface="微软雅黑"/>
                </a:rPr>
                <a:t>方案</a:t>
              </a:r>
            </a:p>
          </p:txBody>
        </p:sp>
      </p:grpSp>
      <p:sp>
        <p:nvSpPr>
          <p:cNvPr id="82" name="Text Box 44"/>
          <p:cNvSpPr txBox="1">
            <a:spLocks noChangeArrowheads="1"/>
          </p:cNvSpPr>
          <p:nvPr/>
        </p:nvSpPr>
        <p:spPr bwMode="auto">
          <a:xfrm>
            <a:off x="3215680" y="2339588"/>
            <a:ext cx="3384376" cy="3657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z="1800">
                <a:solidFill>
                  <a:srgbClr val="FF0000"/>
                </a:solidFill>
              </a:rPr>
              <a:t>从目标到计划，如何切入？</a:t>
            </a:r>
          </a:p>
        </p:txBody>
      </p:sp>
    </p:spTree>
    <p:extLst>
      <p:ext uri="{BB962C8B-B14F-4D97-AF65-F5344CB8AC3E}">
        <p14:creationId val="3159514047"/>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additive="base">
                                        <p:cTn dur="500" fill="hold" id="7"/>
                                        <p:tgtEl>
                                          <p:spTgt spid="82"/>
                                        </p:tgtEl>
                                        <p:attrNameLst>
                                          <p:attrName>ppt_x</p:attrName>
                                        </p:attrNameLst>
                                      </p:cBhvr>
                                      <p:tavLst>
                                        <p:tav tm="0">
                                          <p:val>
                                            <p:strVal val="0-#ppt_w/2"/>
                                          </p:val>
                                        </p:tav>
                                        <p:tav tm="100000">
                                          <p:val>
                                            <p:strVal val="#ppt_x"/>
                                          </p:val>
                                        </p:tav>
                                      </p:tavLst>
                                    </p:anim>
                                    <p:anim calcmode="lin" valueType="num">
                                      <p:cBhvr additive="base">
                                        <p:cTn dur="500" fill="hold" id="8"/>
                                        <p:tgtEl>
                                          <p:spTgt spid="8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par>
                                <p:cTn fill="hold" id="13" nodeType="withEffect" presetClass="entr" presetID="10" presetSubtype="0">
                                  <p:stCondLst>
                                    <p:cond delay="200"/>
                                  </p:stCondLst>
                                  <p:childTnLst>
                                    <p:set>
                                      <p:cBhvr>
                                        <p:cTn dur="1" fill="hold" id="14">
                                          <p:stCondLst>
                                            <p:cond delay="0"/>
                                          </p:stCondLst>
                                        </p:cTn>
                                        <p:tgtEl>
                                          <p:spTgt spid="73"/>
                                        </p:tgtEl>
                                        <p:attrNameLst>
                                          <p:attrName>style.visibility</p:attrName>
                                        </p:attrNameLst>
                                      </p:cBhvr>
                                      <p:to>
                                        <p:strVal val="visible"/>
                                      </p:to>
                                    </p:set>
                                    <p:animEffect filter="fade" transition="in">
                                      <p:cBhvr>
                                        <p:cTn dur="500" id="15"/>
                                        <p:tgtEl>
                                          <p:spTgt spid="73"/>
                                        </p:tgtEl>
                                      </p:cBhvr>
                                    </p:animEffect>
                                  </p:childTnLst>
                                </p:cTn>
                              </p:par>
                              <p:par>
                                <p:cTn fill="hold" id="16" nodeType="withEffect" presetClass="entr" presetID="10" presetSubtype="0">
                                  <p:stCondLst>
                                    <p:cond delay="400"/>
                                  </p:stCondLst>
                                  <p:childTnLst>
                                    <p:set>
                                      <p:cBhvr>
                                        <p:cTn dur="1" fill="hold" id="17">
                                          <p:stCondLst>
                                            <p:cond delay="0"/>
                                          </p:stCondLst>
                                        </p:cTn>
                                        <p:tgtEl>
                                          <p:spTgt spid="79"/>
                                        </p:tgtEl>
                                        <p:attrNameLst>
                                          <p:attrName>style.visibility</p:attrName>
                                        </p:attrNameLst>
                                      </p:cBhvr>
                                      <p:to>
                                        <p:strVal val="visible"/>
                                      </p:to>
                                    </p:set>
                                    <p:animEffect filter="fade" transition="in">
                                      <p:cBhvr>
                                        <p:cTn dur="500" id="18"/>
                                        <p:tgtEl>
                                          <p:spTgt spid="79"/>
                                        </p:tgtEl>
                                      </p:cBhvr>
                                    </p:animEffect>
                                  </p:childTnLst>
                                </p:cTn>
                              </p:par>
                              <p:par>
                                <p:cTn fill="hold" id="19" nodeType="withEffect" presetClass="entr" presetID="10" presetSubtype="0">
                                  <p:stCondLst>
                                    <p:cond delay="600"/>
                                  </p:stCondLst>
                                  <p:childTnLst>
                                    <p:set>
                                      <p:cBhvr>
                                        <p:cTn dur="1" fill="hold" id="20">
                                          <p:stCondLst>
                                            <p:cond delay="0"/>
                                          </p:stCondLst>
                                        </p:cTn>
                                        <p:tgtEl>
                                          <p:spTgt spid="76"/>
                                        </p:tgtEl>
                                        <p:attrNameLst>
                                          <p:attrName>style.visibility</p:attrName>
                                        </p:attrNameLst>
                                      </p:cBhvr>
                                      <p:to>
                                        <p:strVal val="visible"/>
                                      </p:to>
                                    </p:set>
                                    <p:animEffect filter="fade" transition="in">
                                      <p:cBhvr>
                                        <p:cTn dur="500" id="21"/>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01</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目标分解</a:t>
            </a:r>
          </a:p>
        </p:txBody>
      </p:sp>
      <p:sp>
        <p:nvSpPr>
          <p:cNvPr id="19" name="TextBox 1"/>
          <p:cNvSpPr txBox="1"/>
          <p:nvPr/>
        </p:nvSpPr>
        <p:spPr>
          <a:xfrm>
            <a:off x="3316716" y="1942498"/>
            <a:ext cx="7632848" cy="1115568"/>
          </a:xfrm>
          <a:prstGeom prst="rect">
            <a:avLst/>
          </a:prstGeom>
          <a:noFill/>
        </p:spPr>
        <p:txBody>
          <a:bodyPr rtlCol="0" wrap="square">
            <a:spAutoFit/>
          </a:bodyPr>
          <a:lstStyle/>
          <a:p>
            <a:pPr>
              <a:lnSpc>
                <a:spcPct val="140000"/>
              </a:lnSpc>
            </a:pPr>
            <a:r>
              <a:rPr altLang="en-US" b="1" lang="zh-CN" sz="1600">
                <a:solidFill>
                  <a:srgbClr val="78B832"/>
                </a:solidFill>
                <a:latin charset="-122" pitchFamily="34" typeface="微软雅黑"/>
                <a:ea charset="-122" pitchFamily="34" typeface="微软雅黑"/>
              </a:rPr>
              <a:t>计划的制定是为了完成具体的目标，而根据目标的时间跨度和范围不同，要将目标进行分解。即，若是长期目标，需要分成若干个短期目标；将大的团队目标分解成小的个人目标。这样，分解后的目标就为具体计划的制定提供坐标。</a:t>
            </a:r>
          </a:p>
        </p:txBody>
      </p:sp>
      <p:pic>
        <p:nvPicPr>
          <p:cNvPr descr="C:\Documents and Settings\hp1\桌面\未标题-2 拷贝.png" id="1028" name="Picture 4"/>
          <p:cNvPicPr>
            <a:picLocks noChangeArrowheads="1" noChangeAspect="1"/>
          </p:cNvPicPr>
          <p:nvPr/>
        </p:nvPicPr>
        <p:blipFill>
          <a:blip r:embed="rId2">
            <a:extLst>
              <a:ext uri="{28A0092B-C50C-407E-A947-70E740481C1C}">
                <a14:useLocalDpi/>
              </a:ext>
            </a:extLst>
          </a:blip>
          <a:stretch>
            <a:fillRect/>
          </a:stretch>
        </p:blipFill>
        <p:spPr bwMode="auto">
          <a:xfrm>
            <a:off x="3431704" y="3301504"/>
            <a:ext cx="7618412" cy="3581400"/>
          </a:xfrm>
          <a:prstGeom prst="rect">
            <a:avLst/>
          </a:prstGeom>
          <a:noFill/>
          <a:extLst>
            <a:ext uri="{909E8E84-426E-40DD-AFC4-6F175D3DCCD1}">
              <a14:hiddenFill>
                <a:solidFill>
                  <a:srgbClr val="FFFFFF"/>
                </a:solidFill>
              </a14:hiddenFill>
            </a:ext>
          </a:extLst>
        </p:spPr>
      </p:pic>
    </p:spTree>
    <p:extLst>
      <p:ext uri="{BB962C8B-B14F-4D97-AF65-F5344CB8AC3E}">
        <p14:creationId val="3766478065"/>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strVal val="(6*min(max(#ppt_w*#ppt_h,.3),1)-7.4)/-.7*#ppt_w"/>
                                          </p:val>
                                        </p:tav>
                                        <p:tav tm="100000">
                                          <p:val>
                                            <p:strVal val="#ppt_w"/>
                                          </p:val>
                                        </p:tav>
                                      </p:tavLst>
                                    </p:anim>
                                    <p:anim calcmode="lin" valueType="num">
                                      <p:cBhvr>
                                        <p:cTn dur="500" fill="hold" id="8"/>
                                        <p:tgtEl>
                                          <p:spTgt spid="19"/>
                                        </p:tgtEl>
                                        <p:attrNameLst>
                                          <p:attrName>ppt_h</p:attrName>
                                        </p:attrNameLst>
                                      </p:cBhvr>
                                      <p:tavLst>
                                        <p:tav tm="0">
                                          <p:val>
                                            <p:strVal val="(6*min(max(#ppt_w*#ppt_h,.3),1)-7.4)/-.7*#ppt_h"/>
                                          </p:val>
                                        </p:tav>
                                        <p:tav tm="100000">
                                          <p:val>
                                            <p:strVal val="#ppt_h"/>
                                          </p:val>
                                        </p:tav>
                                      </p:tavLst>
                                    </p:anim>
                                    <p:anim calcmode="lin" valueType="num">
                                      <p:cBhvr>
                                        <p:cTn dur="500" fill="hold" id="9"/>
                                        <p:tgtEl>
                                          <p:spTgt spid="19"/>
                                        </p:tgtEl>
                                        <p:attrNameLst>
                                          <p:attrName>ppt_x</p:attrName>
                                        </p:attrNameLst>
                                      </p:cBhvr>
                                      <p:tavLst>
                                        <p:tav tm="0">
                                          <p:val>
                                            <p:fltVal val="0.5"/>
                                          </p:val>
                                        </p:tav>
                                        <p:tav tm="100000">
                                          <p:val>
                                            <p:strVal val="#ppt_x"/>
                                          </p:val>
                                        </p:tav>
                                      </p:tavLst>
                                    </p:anim>
                                    <p:anim calcmode="lin" valueType="num">
                                      <p:cBhvr>
                                        <p:cTn dur="500" fill="hold" id="10"/>
                                        <p:tgtEl>
                                          <p:spTgt spid="1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hp1\桌面\xpic5028.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2927649" y="2175994"/>
            <a:ext cx="4020457" cy="4682007"/>
          </a:xfrm>
          <a:prstGeom prst="rect">
            <a:avLst/>
          </a:prstGeom>
          <a:noFill/>
          <a:extLst>
            <a:ext uri="{909E8E84-426E-40DD-AFC4-6F175D3DCCD1}">
              <a14:hiddenFill>
                <a:solidFill>
                  <a:srgbClr val="FFFFFF"/>
                </a:solidFill>
              </a14:hiddenFill>
            </a:ext>
          </a:extLst>
        </p:spPr>
      </p:pic>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02</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事项/任务排序</a:t>
            </a:r>
          </a:p>
        </p:txBody>
      </p:sp>
      <p:sp>
        <p:nvSpPr>
          <p:cNvPr id="11" name="TextBox 10"/>
          <p:cNvSpPr txBox="1"/>
          <p:nvPr/>
        </p:nvSpPr>
        <p:spPr>
          <a:xfrm>
            <a:off x="7104111" y="4565446"/>
            <a:ext cx="3744416" cy="1798320"/>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另外，他当天还有其他事情要处理，比如与其他客户对账、敦促公司发货以及个人手机话费充值等等。而这些事项，需要进行适当的排序，以促使当天的任务能够妥善完成。</a:t>
            </a:r>
          </a:p>
        </p:txBody>
      </p:sp>
      <p:sp>
        <p:nvSpPr>
          <p:cNvPr id="12" name="TextBox 1"/>
          <p:cNvSpPr txBox="1"/>
          <p:nvPr/>
        </p:nvSpPr>
        <p:spPr>
          <a:xfrm>
            <a:off x="7104111" y="2162487"/>
            <a:ext cx="3744416" cy="2139696"/>
          </a:xfrm>
          <a:prstGeom prst="rect">
            <a:avLst/>
          </a:prstGeom>
          <a:noFill/>
        </p:spPr>
        <p:txBody>
          <a:bodyPr rtlCol="0" wrap="square">
            <a:spAutoFit/>
          </a:bodyPr>
          <a:lstStyle/>
          <a:p>
            <a:pPr>
              <a:lnSpc>
                <a:spcPct val="140000"/>
              </a:lnSpc>
            </a:pPr>
            <a:r>
              <a:rPr altLang="en-US" b="1" lang="zh-CN" sz="1600">
                <a:solidFill>
                  <a:srgbClr val="78B832"/>
                </a:solidFill>
                <a:latin charset="-122" pitchFamily="34" typeface="微软雅黑"/>
                <a:ea charset="-122" pitchFamily="34" typeface="微软雅黑"/>
              </a:rPr>
              <a:t>为完成一项目标，均对应着具体的工作事项或任务。如，销售业务员一天需跑完两个客户，他需要完成电话预约、查询路线、准备出差资料、拜访客户、填写差旅或交通发票、撰写日程日志等事项。</a:t>
            </a:r>
          </a:p>
        </p:txBody>
      </p:sp>
    </p:spTree>
    <p:extLst>
      <p:ext uri="{BB962C8B-B14F-4D97-AF65-F5344CB8AC3E}">
        <p14:creationId val="1459600178"/>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12"/>
                                        </p:tgtEl>
                                        <p:attrNameLst>
                                          <p:attrName>style.visibility</p:attrName>
                                        </p:attrNameLst>
                                      </p:cBhvr>
                                      <p:to>
                                        <p:strVal val="visible"/>
                                      </p:to>
                                    </p:set>
                                    <p:animScale>
                                      <p:cBhvr>
                                        <p:cTn decel="50000" dur="1000" fill="hold" id="7">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2"/>
                                        </p:tgtEl>
                                        <p:attrNameLst>
                                          <p:attrName>ppt_x</p:attrName>
                                          <p:attrName>ppt_y</p:attrName>
                                        </p:attrNameLst>
                                      </p:cBhvr>
                                    </p:animMotion>
                                    <p:animEffect filter="fade" transition="in">
                                      <p:cBhvr>
                                        <p:cTn dur="1000" id="9"/>
                                        <p:tgtEl>
                                          <p:spTgt spid="12"/>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11"/>
                                        </p:tgtEl>
                                        <p:attrNameLst>
                                          <p:attrName>style.visibility</p:attrName>
                                        </p:attrNameLst>
                                      </p:cBhvr>
                                      <p:to>
                                        <p:strVal val="visible"/>
                                      </p:to>
                                    </p:set>
                                    <p:animScale>
                                      <p:cBhvr>
                                        <p:cTn decel="50000" dur="1000" fill="hold" id="12">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1"/>
                                        </p:tgtEl>
                                        <p:attrNameLst>
                                          <p:attrName>ppt_x</p:attrName>
                                          <p:attrName>ppt_y</p:attrName>
                                        </p:attrNameLst>
                                      </p:cBhvr>
                                    </p:animMotion>
                                    <p:animEffect filter="fade" transition="in">
                                      <p:cBhvr>
                                        <p:cTn dur="10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flipH="1">
            <a:off x="1271465" y="1242637"/>
            <a:ext cx="0" cy="4967978"/>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551384" y="1345597"/>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02</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grpSp>
        <p:nvGrpSpPr>
          <p:cNvPr id="16" name="组合 15"/>
          <p:cNvGrpSpPr/>
          <p:nvPr/>
        </p:nvGrpSpPr>
        <p:grpSpPr>
          <a:xfrm>
            <a:off x="4079777" y="1700808"/>
            <a:ext cx="4402963" cy="4392248"/>
            <a:chOff x="3934966" y="1053530"/>
            <a:chExt cx="4402963" cy="4392248"/>
          </a:xfrm>
        </p:grpSpPr>
        <p:sp>
          <p:nvSpPr>
            <p:cNvPr id="17" name="Freeform 9"/>
            <p:cNvSpPr/>
            <p:nvPr/>
          </p:nvSpPr>
          <p:spPr bwMode="auto">
            <a:xfrm flipH="1" flipV="1">
              <a:off x="6167454" y="3285778"/>
              <a:ext cx="2160000" cy="2160000"/>
            </a:xfrm>
            <a:custGeom>
              <a:gdLst>
                <a:gd fmla="*/ 2147483647 w 177" name="T0"/>
                <a:gd fmla="*/ 0 h 177" name="T1"/>
                <a:gd fmla="*/ 0 w 177" name="T2"/>
                <a:gd fmla="*/ 2147483647 h 177" name="T3"/>
                <a:gd fmla="*/ 2147483647 w 177" name="T4"/>
                <a:gd fmla="*/ 2147483647 h 177" name="T5"/>
                <a:gd fmla="*/ 2147483647 w 177" name="T6"/>
                <a:gd fmla="*/ 0 h 177" name="T7"/>
                <a:gd fmla="*/ 0 60000 65536" name="T8"/>
                <a:gd fmla="*/ 0 60000 65536" name="T9"/>
                <a:gd fmla="*/ 0 60000 65536" name="T10"/>
                <a:gd fmla="*/ 0 60000 65536" name="T11"/>
                <a:gd fmla="*/ 0 w 177" name="T12"/>
                <a:gd fmla="*/ 0 h 177" name="T13"/>
                <a:gd fmla="*/ 177 w 177" name="T14"/>
                <a:gd fmla="*/ 177 h 177" name="T15"/>
              </a:gdLst>
              <a:cxnLst>
                <a:cxn ang="T8">
                  <a:pos x="T0" y="T1"/>
                </a:cxn>
                <a:cxn ang="T9">
                  <a:pos x="T2" y="T3"/>
                </a:cxn>
                <a:cxn ang="T10">
                  <a:pos x="T4" y="T5"/>
                </a:cxn>
                <a:cxn ang="T11">
                  <a:pos x="T6" y="T7"/>
                </a:cxn>
              </a:cxnLst>
              <a:rect b="T15" l="T12" r="T14" t="T13"/>
              <a:pathLst>
                <a:path h="177" w="177">
                  <a:moveTo>
                    <a:pt x="177" y="0"/>
                  </a:moveTo>
                  <a:cubicBezTo>
                    <a:pt x="79" y="0"/>
                    <a:pt x="0" y="79"/>
                    <a:pt x="0" y="177"/>
                  </a:cubicBezTo>
                  <a:lnTo>
                    <a:pt x="177" y="177"/>
                  </a:lnTo>
                  <a:lnTo>
                    <a:pt x="177" y="0"/>
                  </a:lnTo>
                  <a:close/>
                </a:path>
              </a:pathLst>
            </a:cu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extLst/>
          </p:spPr>
          <p:txBody>
            <a:bodyPr anchor="ctr"/>
            <a:lstStyle/>
            <a:p>
              <a:pPr algn="ctr">
                <a:lnSpc>
                  <a:spcPct val="120000"/>
                </a:lnSpc>
                <a:defRPr/>
              </a:pPr>
              <a:endParaRPr altLang="en-US" kern="0" lang="zh-CN">
                <a:solidFill>
                  <a:srgbClr val="F9F9F9"/>
                </a:solidFill>
                <a:latin charset="-122" pitchFamily="34" typeface="微软雅黑"/>
                <a:ea charset="-122" pitchFamily="34" typeface="微软雅黑"/>
              </a:endParaRPr>
            </a:p>
          </p:txBody>
        </p:sp>
        <p:sp>
          <p:nvSpPr>
            <p:cNvPr id="18" name="Freeform 9"/>
            <p:cNvSpPr/>
            <p:nvPr/>
          </p:nvSpPr>
          <p:spPr bwMode="auto">
            <a:xfrm flipV="1">
              <a:off x="3934966" y="3269406"/>
              <a:ext cx="2160000" cy="2160000"/>
            </a:xfrm>
            <a:custGeom>
              <a:gdLst>
                <a:gd fmla="*/ 2147483647 w 177" name="T0"/>
                <a:gd fmla="*/ 0 h 177" name="T1"/>
                <a:gd fmla="*/ 0 w 177" name="T2"/>
                <a:gd fmla="*/ 2147483647 h 177" name="T3"/>
                <a:gd fmla="*/ 2147483647 w 177" name="T4"/>
                <a:gd fmla="*/ 2147483647 h 177" name="T5"/>
                <a:gd fmla="*/ 2147483647 w 177" name="T6"/>
                <a:gd fmla="*/ 0 h 177" name="T7"/>
                <a:gd fmla="*/ 0 60000 65536" name="T8"/>
                <a:gd fmla="*/ 0 60000 65536" name="T9"/>
                <a:gd fmla="*/ 0 60000 65536" name="T10"/>
                <a:gd fmla="*/ 0 60000 65536" name="T11"/>
                <a:gd fmla="*/ 0 w 177" name="T12"/>
                <a:gd fmla="*/ 0 h 177" name="T13"/>
                <a:gd fmla="*/ 177 w 177" name="T14"/>
                <a:gd fmla="*/ 177 h 177" name="T15"/>
              </a:gdLst>
              <a:cxnLst>
                <a:cxn ang="T8">
                  <a:pos x="T0" y="T1"/>
                </a:cxn>
                <a:cxn ang="T9">
                  <a:pos x="T2" y="T3"/>
                </a:cxn>
                <a:cxn ang="T10">
                  <a:pos x="T4" y="T5"/>
                </a:cxn>
                <a:cxn ang="T11">
                  <a:pos x="T6" y="T7"/>
                </a:cxn>
              </a:cxnLst>
              <a:rect b="T15" l="T12" r="T14" t="T13"/>
              <a:pathLst>
                <a:path h="177" w="177">
                  <a:moveTo>
                    <a:pt x="177" y="0"/>
                  </a:moveTo>
                  <a:cubicBezTo>
                    <a:pt x="79" y="0"/>
                    <a:pt x="0" y="79"/>
                    <a:pt x="0" y="177"/>
                  </a:cubicBezTo>
                  <a:lnTo>
                    <a:pt x="177" y="177"/>
                  </a:lnTo>
                  <a:lnTo>
                    <a:pt x="177" y="0"/>
                  </a:lnTo>
                  <a:close/>
                </a:path>
              </a:pathLst>
            </a:cu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extLst/>
          </p:spPr>
          <p:txBody>
            <a:bodyPr anchor="ctr"/>
            <a:lstStyle/>
            <a:p>
              <a:pPr algn="ctr">
                <a:lnSpc>
                  <a:spcPct val="120000"/>
                </a:lnSpc>
                <a:defRPr/>
              </a:pPr>
              <a:endParaRPr altLang="en-US" kern="0" lang="zh-CN">
                <a:solidFill>
                  <a:srgbClr val="F9F9F9"/>
                </a:solidFill>
                <a:latin charset="-122" pitchFamily="34" typeface="微软雅黑"/>
                <a:ea charset="-122" pitchFamily="34" typeface="微软雅黑"/>
              </a:endParaRPr>
            </a:p>
          </p:txBody>
        </p:sp>
        <p:sp>
          <p:nvSpPr>
            <p:cNvPr id="19" name="Freeform 9"/>
            <p:cNvSpPr/>
            <p:nvPr/>
          </p:nvSpPr>
          <p:spPr bwMode="auto">
            <a:xfrm flipH="1">
              <a:off x="6177929" y="1053530"/>
              <a:ext cx="2160000" cy="2160000"/>
            </a:xfrm>
            <a:custGeom>
              <a:gdLst>
                <a:gd fmla="*/ 2147483647 w 177" name="T0"/>
                <a:gd fmla="*/ 0 h 177" name="T1"/>
                <a:gd fmla="*/ 0 w 177" name="T2"/>
                <a:gd fmla="*/ 2147483647 h 177" name="T3"/>
                <a:gd fmla="*/ 2147483647 w 177" name="T4"/>
                <a:gd fmla="*/ 2147483647 h 177" name="T5"/>
                <a:gd fmla="*/ 2147483647 w 177" name="T6"/>
                <a:gd fmla="*/ 0 h 177" name="T7"/>
                <a:gd fmla="*/ 0 60000 65536" name="T8"/>
                <a:gd fmla="*/ 0 60000 65536" name="T9"/>
                <a:gd fmla="*/ 0 60000 65536" name="T10"/>
                <a:gd fmla="*/ 0 60000 65536" name="T11"/>
                <a:gd fmla="*/ 0 w 177" name="T12"/>
                <a:gd fmla="*/ 0 h 177" name="T13"/>
                <a:gd fmla="*/ 177 w 177" name="T14"/>
                <a:gd fmla="*/ 177 h 177" name="T15"/>
              </a:gdLst>
              <a:cxnLst>
                <a:cxn ang="T8">
                  <a:pos x="T0" y="T1"/>
                </a:cxn>
                <a:cxn ang="T9">
                  <a:pos x="T2" y="T3"/>
                </a:cxn>
                <a:cxn ang="T10">
                  <a:pos x="T4" y="T5"/>
                </a:cxn>
                <a:cxn ang="T11">
                  <a:pos x="T6" y="T7"/>
                </a:cxn>
              </a:cxnLst>
              <a:rect b="T15" l="T12" r="T14" t="T13"/>
              <a:pathLst>
                <a:path h="177" w="177">
                  <a:moveTo>
                    <a:pt x="177" y="0"/>
                  </a:moveTo>
                  <a:cubicBezTo>
                    <a:pt x="79" y="0"/>
                    <a:pt x="0" y="79"/>
                    <a:pt x="0" y="177"/>
                  </a:cubicBezTo>
                  <a:lnTo>
                    <a:pt x="177" y="177"/>
                  </a:lnTo>
                  <a:lnTo>
                    <a:pt x="177" y="0"/>
                  </a:lnTo>
                  <a:close/>
                </a:path>
              </a:pathLst>
            </a:cu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extLst/>
          </p:spPr>
          <p:txBody>
            <a:bodyPr anchor="ctr"/>
            <a:lstStyle/>
            <a:p>
              <a:pPr algn="ctr">
                <a:lnSpc>
                  <a:spcPct val="120000"/>
                </a:lnSpc>
                <a:defRPr/>
              </a:pPr>
              <a:endParaRPr altLang="en-US" kern="0" lang="zh-CN">
                <a:solidFill>
                  <a:srgbClr val="F9F9F9"/>
                </a:solidFill>
                <a:latin charset="-122" pitchFamily="34" typeface="微软雅黑"/>
                <a:ea charset="-122" pitchFamily="34" typeface="微软雅黑"/>
              </a:endParaRPr>
            </a:p>
          </p:txBody>
        </p:sp>
        <p:sp>
          <p:nvSpPr>
            <p:cNvPr id="20" name="Freeform 9"/>
            <p:cNvSpPr/>
            <p:nvPr/>
          </p:nvSpPr>
          <p:spPr bwMode="auto">
            <a:xfrm>
              <a:off x="3934966" y="1053530"/>
              <a:ext cx="2160000" cy="2160000"/>
            </a:xfrm>
            <a:custGeom>
              <a:gdLst>
                <a:gd fmla="*/ 2147483647 w 177" name="T0"/>
                <a:gd fmla="*/ 0 h 177" name="T1"/>
                <a:gd fmla="*/ 0 w 177" name="T2"/>
                <a:gd fmla="*/ 2147483647 h 177" name="T3"/>
                <a:gd fmla="*/ 2147483647 w 177" name="T4"/>
                <a:gd fmla="*/ 2147483647 h 177" name="T5"/>
                <a:gd fmla="*/ 2147483647 w 177" name="T6"/>
                <a:gd fmla="*/ 0 h 177" name="T7"/>
                <a:gd fmla="*/ 0 60000 65536" name="T8"/>
                <a:gd fmla="*/ 0 60000 65536" name="T9"/>
                <a:gd fmla="*/ 0 60000 65536" name="T10"/>
                <a:gd fmla="*/ 0 60000 65536" name="T11"/>
                <a:gd fmla="*/ 0 w 177" name="T12"/>
                <a:gd fmla="*/ 0 h 177" name="T13"/>
                <a:gd fmla="*/ 177 w 177" name="T14"/>
                <a:gd fmla="*/ 177 h 177" name="T15"/>
              </a:gdLst>
              <a:cxnLst>
                <a:cxn ang="T8">
                  <a:pos x="T0" y="T1"/>
                </a:cxn>
                <a:cxn ang="T9">
                  <a:pos x="T2" y="T3"/>
                </a:cxn>
                <a:cxn ang="T10">
                  <a:pos x="T4" y="T5"/>
                </a:cxn>
                <a:cxn ang="T11">
                  <a:pos x="T6" y="T7"/>
                </a:cxn>
              </a:cxnLst>
              <a:rect b="T15" l="T12" r="T14" t="T13"/>
              <a:pathLst>
                <a:path h="177" w="177">
                  <a:moveTo>
                    <a:pt x="177" y="0"/>
                  </a:moveTo>
                  <a:cubicBezTo>
                    <a:pt x="79" y="0"/>
                    <a:pt x="0" y="79"/>
                    <a:pt x="0" y="177"/>
                  </a:cubicBezTo>
                  <a:lnTo>
                    <a:pt x="177" y="177"/>
                  </a:lnTo>
                  <a:lnTo>
                    <a:pt x="177" y="0"/>
                  </a:lnTo>
                  <a:close/>
                </a:path>
              </a:pathLst>
            </a:cu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extLst/>
          </p:spPr>
          <p:txBody>
            <a:bodyPr anchor="ctr"/>
            <a:lstStyle/>
            <a:p>
              <a:pPr algn="ctr">
                <a:lnSpc>
                  <a:spcPct val="120000"/>
                </a:lnSpc>
                <a:defRPr/>
              </a:pPr>
              <a:endParaRPr altLang="en-US" kern="0" lang="zh-CN">
                <a:solidFill>
                  <a:srgbClr val="F9F9F9"/>
                </a:solidFill>
                <a:latin charset="-122" pitchFamily="34" typeface="微软雅黑"/>
                <a:ea charset="-122" pitchFamily="34" typeface="微软雅黑"/>
              </a:endParaRPr>
            </a:p>
          </p:txBody>
        </p:sp>
      </p:grpSp>
      <p:sp>
        <p:nvSpPr>
          <p:cNvPr id="21" name="Line 10"/>
          <p:cNvSpPr>
            <a:spLocks noChangeShapeType="1"/>
          </p:cNvSpPr>
          <p:nvPr/>
        </p:nvSpPr>
        <p:spPr bwMode="auto">
          <a:xfrm flipH="1" flipV="1" rot="5400000">
            <a:off x="6301704" y="496735"/>
            <a:ext cx="0" cy="6810821"/>
          </a:xfrm>
          <a:prstGeom prst="line">
            <a:avLst/>
          </a:prstGeom>
          <a:ln>
            <a:headEnd len="med" type="none" w="med"/>
            <a:tailEnd len="med" type="arrow" w="med"/>
          </a:ln>
          <a:extLst/>
        </p:spPr>
        <p:style>
          <a:lnRef idx="3">
            <a:schemeClr val="accent6"/>
          </a:lnRef>
          <a:fillRef idx="0">
            <a:schemeClr val="accent6"/>
          </a:fillRef>
          <a:effectRef idx="2">
            <a:schemeClr val="accent6"/>
          </a:effectRef>
          <a:fontRef idx="minor">
            <a:schemeClr val="tx1"/>
          </a:fontRef>
        </p:style>
        <p:txBody>
          <a:bodyPr anchor="ctr" wrap="none"/>
          <a:lstStyle/>
          <a:p>
            <a:endParaRPr altLang="en-US" kern="0" lang="zh-CN">
              <a:solidFill>
                <a:sysClr lastClr="000000" val="windowText"/>
              </a:solidFill>
              <a:latin charset="-122" pitchFamily="34" typeface="微软雅黑"/>
              <a:ea typeface="宋体"/>
            </a:endParaRPr>
          </a:p>
        </p:txBody>
      </p:sp>
      <p:sp>
        <p:nvSpPr>
          <p:cNvPr id="22" name="Rectangle 17"/>
          <p:cNvSpPr>
            <a:spLocks noChangeArrowheads="1"/>
          </p:cNvSpPr>
          <p:nvPr/>
        </p:nvSpPr>
        <p:spPr bwMode="auto">
          <a:xfrm>
            <a:off x="8521297" y="3501008"/>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kumimoji="1" lang="zh-CN">
                <a:solidFill>
                  <a:srgbClr val="FF9900"/>
                </a:solidFill>
                <a:latin charset="-122" pitchFamily="34" typeface="微软雅黑"/>
                <a:ea charset="-122" pitchFamily="34" typeface="微软雅黑"/>
              </a:rPr>
              <a:t>紧急</a:t>
            </a:r>
          </a:p>
        </p:txBody>
      </p:sp>
      <p:sp>
        <p:nvSpPr>
          <p:cNvPr id="23" name="Rectangle 19"/>
          <p:cNvSpPr>
            <a:spLocks noChangeArrowheads="1"/>
          </p:cNvSpPr>
          <p:nvPr/>
        </p:nvSpPr>
        <p:spPr bwMode="auto">
          <a:xfrm>
            <a:off x="5604401" y="1340768"/>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rgbClr val="99D000"/>
                </a:solidFill>
                <a:latin charset="-122" pitchFamily="34" typeface="微软雅黑"/>
                <a:ea charset="-122" pitchFamily="34" typeface="微软雅黑"/>
              </a:rPr>
              <a:t>重要</a:t>
            </a:r>
          </a:p>
        </p:txBody>
      </p:sp>
      <p:sp>
        <p:nvSpPr>
          <p:cNvPr id="24" name="Rectangle 36"/>
          <p:cNvSpPr>
            <a:spLocks noChangeArrowheads="1"/>
          </p:cNvSpPr>
          <p:nvPr/>
        </p:nvSpPr>
        <p:spPr bwMode="auto">
          <a:xfrm>
            <a:off x="4079777" y="4060230"/>
            <a:ext cx="2059497" cy="1371600"/>
          </a:xfrm>
          <a:prstGeom prst="rect">
            <a:avLst/>
          </a:prstGeom>
          <a:noFill/>
          <a:ln>
            <a:noFill/>
          </a:ln>
          <a:effectLst>
            <a:prstShdw dir="13500000" dist="17961" prst="shdw18">
              <a:srgbClr val="3399FF">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r">
              <a:lnSpc>
                <a:spcPct val="120000"/>
              </a:lnSpc>
              <a:defRPr/>
            </a:pPr>
            <a:r>
              <a:rPr altLang="en-US" kern="0" lang="zh-CN" sz="1400">
                <a:solidFill>
                  <a:schemeClr val="bg1"/>
                </a:solidFill>
                <a:latin charset="-122" pitchFamily="34" typeface="微软雅黑"/>
                <a:ea charset="-122" pitchFamily="34" typeface="微软雅黑"/>
              </a:rPr>
              <a:t>并不重要的电话或信件</a:t>
            </a:r>
          </a:p>
          <a:p>
            <a:pPr algn="r">
              <a:lnSpc>
                <a:spcPct val="120000"/>
              </a:lnSpc>
              <a:defRPr/>
            </a:pPr>
            <a:r>
              <a:rPr altLang="en-US" kern="0" lang="zh-CN" sz="1400">
                <a:solidFill>
                  <a:schemeClr val="bg1"/>
                </a:solidFill>
                <a:latin charset="-122" pitchFamily="34" typeface="微软雅黑"/>
                <a:ea charset="-122" pitchFamily="34" typeface="微软雅黑"/>
              </a:rPr>
              <a:t>无谓的交际应酬</a:t>
            </a:r>
          </a:p>
          <a:p>
            <a:pPr algn="r">
              <a:lnSpc>
                <a:spcPct val="120000"/>
              </a:lnSpc>
              <a:defRPr/>
            </a:pPr>
            <a:r>
              <a:rPr altLang="en-US" kern="0" lang="zh-CN" sz="1400">
                <a:solidFill>
                  <a:schemeClr val="bg1"/>
                </a:solidFill>
                <a:latin charset="-122" pitchFamily="34" typeface="微软雅黑"/>
                <a:ea charset="-122" pitchFamily="34" typeface="微软雅黑"/>
              </a:rPr>
              <a:t>个人嗜好的沉迷</a:t>
            </a:r>
          </a:p>
          <a:p>
            <a:pPr algn="r">
              <a:lnSpc>
                <a:spcPct val="120000"/>
              </a:lnSpc>
              <a:defRPr/>
            </a:pPr>
            <a:r>
              <a:rPr altLang="en-US" kern="0" lang="zh-CN" sz="1400">
                <a:solidFill>
                  <a:schemeClr val="bg1"/>
                </a:solidFill>
                <a:latin charset="-122" pitchFamily="34" typeface="微软雅黑"/>
                <a:ea charset="-122" pitchFamily="34" typeface="微软雅黑"/>
              </a:rPr>
              <a:t>点滴时间浪费</a:t>
            </a:r>
          </a:p>
          <a:p>
            <a:pPr algn="r">
              <a:lnSpc>
                <a:spcPct val="120000"/>
              </a:lnSpc>
              <a:defRPr/>
            </a:pPr>
            <a:r>
              <a:rPr altLang="en-US" kern="0" lang="zh-CN" sz="1400">
                <a:solidFill>
                  <a:schemeClr val="bg1"/>
                </a:solidFill>
                <a:latin charset="-122" pitchFamily="34" typeface="微软雅黑"/>
                <a:ea charset="-122" pitchFamily="34" typeface="微软雅黑"/>
              </a:rPr>
              <a:t>发呆、拖延</a:t>
            </a:r>
          </a:p>
        </p:txBody>
      </p:sp>
      <p:sp>
        <p:nvSpPr>
          <p:cNvPr id="31" name="Rectangle 37"/>
          <p:cNvSpPr>
            <a:spLocks noChangeArrowheads="1"/>
          </p:cNvSpPr>
          <p:nvPr/>
        </p:nvSpPr>
        <p:spPr bwMode="auto">
          <a:xfrm>
            <a:off x="6419441" y="4060230"/>
            <a:ext cx="1836798" cy="1371600"/>
          </a:xfrm>
          <a:prstGeom prst="rect">
            <a:avLst/>
          </a:prstGeom>
          <a:noFill/>
          <a:ln>
            <a:noFill/>
          </a:ln>
          <a:effectLst>
            <a:prstShdw dir="13500000" dist="17961" prst="shdw18">
              <a:srgbClr val="3399FF">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nSpc>
                <a:spcPct val="120000"/>
              </a:lnSpc>
              <a:defRPr/>
            </a:pPr>
            <a:r>
              <a:rPr altLang="en-US" kern="0" lang="zh-CN" sz="1400">
                <a:solidFill>
                  <a:schemeClr val="bg1"/>
                </a:solidFill>
                <a:latin charset="-122" pitchFamily="34" typeface="微软雅黑"/>
                <a:ea charset="-122" pitchFamily="34" typeface="微软雅黑"/>
              </a:rPr>
              <a:t>下属请示、汇报</a:t>
            </a:r>
          </a:p>
          <a:p>
            <a:pPr>
              <a:lnSpc>
                <a:spcPct val="120000"/>
              </a:lnSpc>
              <a:defRPr/>
            </a:pPr>
            <a:r>
              <a:rPr altLang="en-US" kern="0" lang="zh-CN" sz="1400">
                <a:solidFill>
                  <a:schemeClr val="bg1"/>
                </a:solidFill>
                <a:latin charset="-122" pitchFamily="34" typeface="微软雅黑"/>
                <a:ea charset="-122" pitchFamily="34" typeface="微软雅黑"/>
              </a:rPr>
              <a:t>临时会议、邀约</a:t>
            </a:r>
          </a:p>
          <a:p>
            <a:pPr>
              <a:lnSpc>
                <a:spcPct val="120000"/>
              </a:lnSpc>
              <a:defRPr/>
            </a:pPr>
            <a:r>
              <a:rPr altLang="en-US" kern="0" lang="zh-CN" sz="1400">
                <a:solidFill>
                  <a:schemeClr val="bg1"/>
                </a:solidFill>
                <a:latin charset="-122" pitchFamily="34" typeface="微软雅黑"/>
                <a:ea charset="-122" pitchFamily="34" typeface="微软雅黑"/>
              </a:rPr>
              <a:t>某些电话、邮件</a:t>
            </a:r>
          </a:p>
          <a:p>
            <a:pPr>
              <a:lnSpc>
                <a:spcPct val="120000"/>
              </a:lnSpc>
              <a:defRPr/>
            </a:pPr>
            <a:r>
              <a:rPr altLang="en-US" kern="0" lang="zh-CN" sz="1400">
                <a:solidFill>
                  <a:schemeClr val="bg1"/>
                </a:solidFill>
                <a:latin charset="-122" pitchFamily="34" typeface="微软雅黑"/>
                <a:ea charset="-122" pitchFamily="34" typeface="微软雅黑"/>
              </a:rPr>
              <a:t>日常文件批阅</a:t>
            </a:r>
          </a:p>
          <a:p>
            <a:pPr>
              <a:lnSpc>
                <a:spcPct val="120000"/>
              </a:lnSpc>
              <a:defRPr/>
            </a:pPr>
            <a:r>
              <a:rPr altLang="en-US" kern="0" lang="zh-CN" sz="1400">
                <a:solidFill>
                  <a:schemeClr val="bg1"/>
                </a:solidFill>
                <a:latin charset="-122" pitchFamily="34" typeface="微软雅黑"/>
                <a:ea charset="-122" pitchFamily="34" typeface="微软雅黑"/>
              </a:rPr>
              <a:t>不速之客到访</a:t>
            </a:r>
          </a:p>
        </p:txBody>
      </p:sp>
      <p:sp>
        <p:nvSpPr>
          <p:cNvPr id="32" name="Rectangle 38"/>
          <p:cNvSpPr>
            <a:spLocks noChangeArrowheads="1"/>
          </p:cNvSpPr>
          <p:nvPr/>
        </p:nvSpPr>
        <p:spPr bwMode="auto">
          <a:xfrm>
            <a:off x="4151785" y="2348881"/>
            <a:ext cx="2059497" cy="1371600"/>
          </a:xfrm>
          <a:prstGeom prst="rect">
            <a:avLst/>
          </a:prstGeom>
          <a:noFill/>
          <a:ln>
            <a:noFill/>
          </a:ln>
          <a:effectLst>
            <a:prstShdw dir="13500000" dist="17961" prst="shdw18">
              <a:srgbClr val="3399FF">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r">
              <a:lnSpc>
                <a:spcPct val="120000"/>
              </a:lnSpc>
              <a:defRPr/>
            </a:pPr>
            <a:r>
              <a:rPr altLang="en-US" kern="0" lang="zh-CN" sz="1400">
                <a:solidFill>
                  <a:srgbClr val="FFFFFF"/>
                </a:solidFill>
                <a:latin charset="-122" pitchFamily="34" typeface="微软雅黑"/>
                <a:ea charset="-122" pitchFamily="34" typeface="微软雅黑"/>
              </a:rPr>
              <a:t> 规划</a:t>
            </a:r>
          </a:p>
          <a:p>
            <a:pPr algn="r">
              <a:lnSpc>
                <a:spcPct val="120000"/>
              </a:lnSpc>
              <a:defRPr/>
            </a:pPr>
            <a:r>
              <a:rPr altLang="en-US" kern="0" lang="zh-CN" sz="1400">
                <a:solidFill>
                  <a:srgbClr val="FFFFFF"/>
                </a:solidFill>
                <a:latin charset="-122" pitchFamily="34" typeface="微软雅黑"/>
                <a:ea charset="-122" pitchFamily="34" typeface="微软雅黑"/>
              </a:rPr>
              <a:t>技能提升、创新</a:t>
            </a:r>
          </a:p>
          <a:p>
            <a:pPr algn="r">
              <a:lnSpc>
                <a:spcPct val="120000"/>
              </a:lnSpc>
              <a:defRPr/>
            </a:pPr>
            <a:r>
              <a:rPr altLang="en-US" kern="0" lang="zh-CN" sz="1400">
                <a:solidFill>
                  <a:srgbClr val="FFFFFF"/>
                </a:solidFill>
                <a:latin charset="-122" pitchFamily="34" typeface="微软雅黑"/>
                <a:ea charset="-122" pitchFamily="34" typeface="微软雅黑"/>
              </a:rPr>
              <a:t> 建立人际关系</a:t>
            </a:r>
          </a:p>
          <a:p>
            <a:pPr algn="r">
              <a:lnSpc>
                <a:spcPct val="120000"/>
              </a:lnSpc>
              <a:defRPr/>
            </a:pPr>
            <a:r>
              <a:rPr altLang="en-US" kern="0" lang="zh-CN" sz="1400">
                <a:solidFill>
                  <a:srgbClr val="FFFFFF"/>
                </a:solidFill>
                <a:latin charset="-122" pitchFamily="34" typeface="微软雅黑"/>
                <a:ea charset="-122" pitchFamily="34" typeface="微软雅黑"/>
              </a:rPr>
              <a:t> 发掘新机会</a:t>
            </a:r>
          </a:p>
          <a:p>
            <a:pPr algn="r">
              <a:lnSpc>
                <a:spcPct val="120000"/>
              </a:lnSpc>
              <a:defRPr/>
            </a:pPr>
            <a:r>
              <a:rPr altLang="en-US" kern="0" lang="zh-CN" sz="1400">
                <a:solidFill>
                  <a:srgbClr val="FFFFFF"/>
                </a:solidFill>
                <a:latin charset="-122" pitchFamily="34" typeface="微软雅黑"/>
                <a:ea charset="-122" pitchFamily="34" typeface="微软雅黑"/>
              </a:rPr>
              <a:t>防患未然（锻炼、防火）</a:t>
            </a:r>
          </a:p>
        </p:txBody>
      </p:sp>
      <p:sp>
        <p:nvSpPr>
          <p:cNvPr id="33" name="Rectangle 39"/>
          <p:cNvSpPr>
            <a:spLocks noChangeArrowheads="1"/>
          </p:cNvSpPr>
          <p:nvPr/>
        </p:nvSpPr>
        <p:spPr bwMode="auto">
          <a:xfrm>
            <a:off x="6419441" y="2348881"/>
            <a:ext cx="1836798" cy="1371600"/>
          </a:xfrm>
          <a:prstGeom prst="rect">
            <a:avLst/>
          </a:prstGeom>
          <a:noFill/>
          <a:ln>
            <a:noFill/>
          </a:ln>
          <a:effectLst>
            <a:prstShdw dir="13500000" dist="17961" prst="shdw18">
              <a:srgbClr val="3399FF">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nSpc>
                <a:spcPct val="120000"/>
              </a:lnSpc>
              <a:defRPr/>
            </a:pPr>
            <a:r>
              <a:rPr altLang="en-US" kern="0" lang="zh-CN" sz="1400">
                <a:solidFill>
                  <a:srgbClr val="FFFFFF"/>
                </a:solidFill>
                <a:latin charset="-122" pitchFamily="34" typeface="微软雅黑"/>
                <a:ea charset="-122" pitchFamily="34" typeface="微软雅黑"/>
              </a:rPr>
              <a:t>设备出故障</a:t>
            </a:r>
          </a:p>
          <a:p>
            <a:pPr>
              <a:lnSpc>
                <a:spcPct val="120000"/>
              </a:lnSpc>
              <a:defRPr/>
            </a:pPr>
            <a:r>
              <a:rPr altLang="en-US" kern="0" lang="zh-CN" sz="1400">
                <a:solidFill>
                  <a:srgbClr val="FFFFFF"/>
                </a:solidFill>
                <a:latin charset="-122" pitchFamily="34" typeface="微软雅黑"/>
                <a:ea charset="-122" pitchFamily="34" typeface="微软雅黑"/>
              </a:rPr>
              <a:t>燃眉之急的问题</a:t>
            </a:r>
          </a:p>
          <a:p>
            <a:pPr>
              <a:lnSpc>
                <a:spcPct val="120000"/>
              </a:lnSpc>
              <a:defRPr/>
            </a:pPr>
            <a:r>
              <a:rPr altLang="en-US" kern="0" lang="zh-CN" sz="1400">
                <a:solidFill>
                  <a:srgbClr val="FFFFFF"/>
                </a:solidFill>
                <a:latin charset="-122" pitchFamily="34" typeface="微软雅黑"/>
                <a:ea charset="-122" pitchFamily="34" typeface="微软雅黑"/>
              </a:rPr>
              <a:t>与客户洽谈业务</a:t>
            </a:r>
          </a:p>
          <a:p>
            <a:pPr>
              <a:lnSpc>
                <a:spcPct val="120000"/>
              </a:lnSpc>
              <a:defRPr/>
            </a:pPr>
            <a:r>
              <a:rPr altLang="en-US" kern="0" lang="zh-CN" sz="1400">
                <a:solidFill>
                  <a:srgbClr val="FFFFFF"/>
                </a:solidFill>
                <a:latin charset="-122" pitchFamily="34" typeface="微软雅黑"/>
                <a:ea charset="-122" pitchFamily="34" typeface="微软雅黑"/>
              </a:rPr>
              <a:t>有期限压力的计划</a:t>
            </a:r>
          </a:p>
          <a:p>
            <a:pPr>
              <a:lnSpc>
                <a:spcPct val="120000"/>
              </a:lnSpc>
              <a:defRPr/>
            </a:pPr>
            <a:r>
              <a:rPr altLang="en-US" kern="0" lang="zh-CN" sz="1400">
                <a:solidFill>
                  <a:srgbClr val="FFFFFF"/>
                </a:solidFill>
                <a:latin charset="-122" pitchFamily="34" typeface="微软雅黑"/>
                <a:ea charset="-122" pitchFamily="34" typeface="微软雅黑"/>
              </a:rPr>
              <a:t>危机（看病、救火）</a:t>
            </a:r>
          </a:p>
        </p:txBody>
      </p:sp>
      <p:sp>
        <p:nvSpPr>
          <p:cNvPr id="34" name="Line 11"/>
          <p:cNvSpPr>
            <a:spLocks noChangeShapeType="1"/>
          </p:cNvSpPr>
          <p:nvPr/>
        </p:nvSpPr>
        <p:spPr bwMode="auto">
          <a:xfrm flipH="1" flipV="1">
            <a:off x="6284728" y="1196752"/>
            <a:ext cx="0" cy="5403600"/>
          </a:xfrm>
          <a:prstGeom prst="line">
            <a:avLst/>
          </a:prstGeom>
          <a:ln>
            <a:headEnd len="med" type="none" w="med"/>
            <a:tailEnd len="med" type="arrow" w="med"/>
          </a:ln>
          <a:extLst/>
        </p:spPr>
        <p:style>
          <a:lnRef idx="3">
            <a:schemeClr val="accent3"/>
          </a:lnRef>
          <a:fillRef idx="0">
            <a:schemeClr val="accent3"/>
          </a:fillRef>
          <a:effectRef idx="2">
            <a:schemeClr val="accent3"/>
          </a:effectRef>
          <a:fontRef idx="minor">
            <a:schemeClr val="tx1"/>
          </a:fontRef>
        </p:style>
        <p:txBody>
          <a:bodyPr anchor="ctr" wrap="none"/>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35" name="Freeform 27"/>
          <p:cNvSpPr/>
          <p:nvPr/>
        </p:nvSpPr>
        <p:spPr bwMode="auto">
          <a:xfrm flipV="1" rot="10800000">
            <a:off x="3898152" y="2161815"/>
            <a:ext cx="613672" cy="273553"/>
          </a:xfrm>
          <a:custGeom>
            <a:gdLst>
              <a:gd fmla="*/ 0 w 1905" name="T0"/>
              <a:gd fmla="*/ 2147483647 h 136" name="T1"/>
              <a:gd fmla="*/ 2147483647 w 1905" name="T2"/>
              <a:gd fmla="*/ 0 h 136" name="T3"/>
              <a:gd fmla="*/ 2147483647 w 1905" name="T4"/>
              <a:gd fmla="*/ 0 h 136" name="T5"/>
              <a:gd fmla="*/ 0 60000 65536" name="T6"/>
              <a:gd fmla="*/ 0 60000 65536" name="T7"/>
              <a:gd fmla="*/ 0 60000 65536" name="T8"/>
              <a:gd fmla="*/ 0 w 1905" name="T9"/>
              <a:gd fmla="*/ 0 h 136" name="T10"/>
              <a:gd fmla="*/ 1905 w 1905" name="T11"/>
              <a:gd fmla="*/ 136 h 136" name="T12"/>
            </a:gdLst>
            <a:cxnLst>
              <a:cxn ang="T6">
                <a:pos x="T0" y="T1"/>
              </a:cxn>
              <a:cxn ang="T7">
                <a:pos x="T2" y="T3"/>
              </a:cxn>
              <a:cxn ang="T8">
                <a:pos x="T4" y="T5"/>
              </a:cxn>
            </a:cxnLst>
            <a:rect b="T12" l="T9" r="T11" t="T10"/>
            <a:pathLst>
              <a:path h="136" w="1905">
                <a:moveTo>
                  <a:pt x="0" y="136"/>
                </a:moveTo>
                <a:lnTo>
                  <a:pt x="317" y="0"/>
                </a:lnTo>
                <a:lnTo>
                  <a:pt x="1905" y="0"/>
                </a:lnTo>
              </a:path>
            </a:pathLst>
          </a:custGeom>
          <a:noFill/>
          <a:ln cap="rnd" cmpd="sng" w="25400">
            <a:solidFill>
              <a:sysClr lastClr="FFFFFF" val="window">
                <a:lumMod val="65000"/>
              </a:sysClr>
            </a:solidFill>
            <a:prstDash val="sysDot"/>
            <a:round/>
            <a:headEnd len="med" type="none" w="med"/>
            <a:tailEnd len="med" type="none" w="med"/>
          </a:ln>
          <a:extLst>
            <a:ext uri="{909E8E84-426E-40DD-AFC4-6F175D3DCCD1}">
              <a14:hiddenFill>
                <a:solidFill>
                  <a:srgbClr val="FFFFFF"/>
                </a:solidFill>
              </a14:hiddenFill>
            </a:ext>
          </a:extLst>
        </p:spPr>
        <p:txBody>
          <a:bodyPr anchor="ctr" wrap="none"/>
          <a:lstStyle/>
          <a:p>
            <a:pPr>
              <a:defRPr/>
            </a:pPr>
            <a:endParaRPr altLang="en-US" kern="0" lang="zh-CN">
              <a:solidFill>
                <a:sysClr lastClr="000000" val="windowText"/>
              </a:solidFill>
            </a:endParaRPr>
          </a:p>
        </p:txBody>
      </p:sp>
      <p:sp>
        <p:nvSpPr>
          <p:cNvPr id="36" name="Text Box 28"/>
          <p:cNvSpPr txBox="1">
            <a:spLocks noChangeArrowheads="1"/>
          </p:cNvSpPr>
          <p:nvPr/>
        </p:nvSpPr>
        <p:spPr bwMode="auto">
          <a:xfrm>
            <a:off x="1865068" y="1377341"/>
            <a:ext cx="1889069" cy="309372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r" eaLnBrk="1" hangingPunct="1">
              <a:lnSpc>
                <a:spcPct val="150000"/>
              </a:lnSpc>
              <a:spcBef>
                <a:spcPts val="600"/>
              </a:spcBef>
              <a:defRPr/>
            </a:pPr>
            <a:r>
              <a:rPr altLang="en-US" b="1" kern="0" lang="zh-CN" sz="1600">
                <a:solidFill>
                  <a:srgbClr val="FFB400"/>
                </a:solidFill>
                <a:latin typeface="微软雅黑"/>
                <a:ea typeface="微软雅黑"/>
              </a:rPr>
              <a:t>定出时间待会做</a:t>
            </a:r>
          </a:p>
          <a:p>
            <a:pPr algn="r" eaLnBrk="1" hangingPunct="1">
              <a:lnSpc>
                <a:spcPct val="150000"/>
              </a:lnSpc>
              <a:spcBef>
                <a:spcPts val="600"/>
              </a:spcBef>
              <a:defRPr/>
            </a:pPr>
            <a:r>
              <a:rPr altLang="en-US" b="1" kern="0" lang="zh-CN" sz="1600">
                <a:solidFill>
                  <a:srgbClr val="FFB400"/>
                </a:solidFill>
                <a:latin typeface="微软雅黑"/>
                <a:ea typeface="微软雅黑"/>
              </a:rPr>
              <a:t>这类事务看起来一点都不急迫，可以从容地去做，但却是管理者要下苦功夫、花大精力去做的事，是管理者的第一要务。</a:t>
            </a:r>
          </a:p>
        </p:txBody>
      </p:sp>
      <p:cxnSp>
        <p:nvCxnSpPr>
          <p:cNvPr id="37" name="直接连接符 36"/>
          <p:cNvCxnSpPr/>
          <p:nvPr/>
        </p:nvCxnSpPr>
        <p:spPr>
          <a:xfrm flipH="1">
            <a:off x="3898152" y="1553310"/>
            <a:ext cx="0" cy="1587659"/>
          </a:xfrm>
          <a:prstGeom prst="line">
            <a:avLst/>
          </a:prstGeom>
          <a:noFill/>
          <a:ln algn="ctr" cap="flat" cmpd="sng" w="9525">
            <a:solidFill>
              <a:sysClr lastClr="FFFFFF" val="window">
                <a:lumMod val="65000"/>
              </a:sysClr>
            </a:solidFill>
            <a:prstDash val="sysDash"/>
          </a:ln>
          <a:effectLst/>
        </p:spPr>
      </p:cxnSp>
      <p:sp>
        <p:nvSpPr>
          <p:cNvPr id="38" name="Freeform 27"/>
          <p:cNvSpPr/>
          <p:nvPr/>
        </p:nvSpPr>
        <p:spPr bwMode="auto">
          <a:xfrm rot="10800000">
            <a:off x="3880610" y="5450146"/>
            <a:ext cx="775227" cy="292954"/>
          </a:xfrm>
          <a:custGeom>
            <a:gdLst>
              <a:gd fmla="*/ 0 w 1905" name="T0"/>
              <a:gd fmla="*/ 2147483647 h 136" name="T1"/>
              <a:gd fmla="*/ 2147483647 w 1905" name="T2"/>
              <a:gd fmla="*/ 0 h 136" name="T3"/>
              <a:gd fmla="*/ 2147483647 w 1905" name="T4"/>
              <a:gd fmla="*/ 0 h 136" name="T5"/>
              <a:gd fmla="*/ 0 60000 65536" name="T6"/>
              <a:gd fmla="*/ 0 60000 65536" name="T7"/>
              <a:gd fmla="*/ 0 60000 65536" name="T8"/>
              <a:gd fmla="*/ 0 w 1905" name="T9"/>
              <a:gd fmla="*/ 0 h 136" name="T10"/>
              <a:gd fmla="*/ 1905 w 1905" name="T11"/>
              <a:gd fmla="*/ 136 h 136" name="T12"/>
            </a:gdLst>
            <a:cxnLst>
              <a:cxn ang="T6">
                <a:pos x="T0" y="T1"/>
              </a:cxn>
              <a:cxn ang="T7">
                <a:pos x="T2" y="T3"/>
              </a:cxn>
              <a:cxn ang="T8">
                <a:pos x="T4" y="T5"/>
              </a:cxn>
            </a:cxnLst>
            <a:rect b="T12" l="T9" r="T11" t="T10"/>
            <a:pathLst>
              <a:path h="136" w="1905">
                <a:moveTo>
                  <a:pt x="0" y="136"/>
                </a:moveTo>
                <a:lnTo>
                  <a:pt x="317" y="0"/>
                </a:lnTo>
                <a:lnTo>
                  <a:pt x="1905" y="0"/>
                </a:lnTo>
              </a:path>
            </a:pathLst>
          </a:custGeom>
          <a:noFill/>
          <a:ln cap="rnd" cmpd="sng" w="25400">
            <a:solidFill>
              <a:sysClr lastClr="FFFFFF" val="window">
                <a:lumMod val="65000"/>
              </a:sysClr>
            </a:solidFill>
            <a:prstDash val="sysDot"/>
            <a:round/>
            <a:headEnd len="med" type="none" w="med"/>
            <a:tailEnd len="med" type="none" w="med"/>
          </a:ln>
          <a:extLst>
            <a:ext uri="{909E8E84-426E-40DD-AFC4-6F175D3DCCD1}">
              <a14:hiddenFill>
                <a:solidFill>
                  <a:srgbClr val="FFFFFF"/>
                </a:solidFill>
              </a14:hiddenFill>
            </a:ext>
          </a:extLst>
        </p:spPr>
        <p:txBody>
          <a:bodyPr anchor="ctr" wrap="none"/>
          <a:lstStyle/>
          <a:p>
            <a:pPr>
              <a:defRPr/>
            </a:pPr>
            <a:endParaRPr altLang="en-US" kern="0" lang="zh-CN">
              <a:solidFill>
                <a:sysClr lastClr="000000" val="windowText"/>
              </a:solidFill>
            </a:endParaRPr>
          </a:p>
        </p:txBody>
      </p:sp>
      <p:sp>
        <p:nvSpPr>
          <p:cNvPr id="39" name="Text Box 28"/>
          <p:cNvSpPr txBox="1">
            <a:spLocks noChangeArrowheads="1"/>
          </p:cNvSpPr>
          <p:nvPr/>
        </p:nvSpPr>
        <p:spPr bwMode="auto">
          <a:xfrm>
            <a:off x="1847529" y="4581129"/>
            <a:ext cx="1889069" cy="309372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r" eaLnBrk="1" hangingPunct="1">
              <a:lnSpc>
                <a:spcPct val="150000"/>
              </a:lnSpc>
              <a:spcBef>
                <a:spcPts val="600"/>
              </a:spcBef>
              <a:defRPr/>
            </a:pPr>
            <a:r>
              <a:rPr altLang="en-US" b="1" kern="0" lang="zh-CN" sz="1600">
                <a:solidFill>
                  <a:srgbClr val="FFB400"/>
                </a:solidFill>
                <a:latin typeface="微软雅黑"/>
                <a:ea typeface="微软雅黑"/>
              </a:rPr>
              <a:t>打发时间时做</a:t>
            </a:r>
          </a:p>
          <a:p>
            <a:pPr algn="r" eaLnBrk="1" hangingPunct="1">
              <a:lnSpc>
                <a:spcPct val="150000"/>
              </a:lnSpc>
              <a:spcBef>
                <a:spcPts val="600"/>
              </a:spcBef>
              <a:defRPr/>
            </a:pPr>
            <a:r>
              <a:rPr altLang="en-US" b="1" kern="0" lang="zh-CN" sz="1600">
                <a:solidFill>
                  <a:srgbClr val="FFB400"/>
                </a:solidFill>
                <a:latin typeface="微软雅黑"/>
                <a:ea typeface="微软雅黑"/>
              </a:rPr>
              <a:t>先想一想：这件事如果根本不去理会，会出现什么情况呢？如果答案是“什么事都没发生。”那就应该立即停止做这些事。</a:t>
            </a:r>
          </a:p>
        </p:txBody>
      </p:sp>
      <p:cxnSp>
        <p:nvCxnSpPr>
          <p:cNvPr id="40" name="直接连接符 39"/>
          <p:cNvCxnSpPr/>
          <p:nvPr/>
        </p:nvCxnSpPr>
        <p:spPr>
          <a:xfrm flipH="1">
            <a:off x="3880613" y="4766412"/>
            <a:ext cx="0" cy="1322013"/>
          </a:xfrm>
          <a:prstGeom prst="line">
            <a:avLst/>
          </a:prstGeom>
          <a:noFill/>
          <a:ln algn="ctr" cap="flat" cmpd="sng" w="9525">
            <a:solidFill>
              <a:sysClr lastClr="FFFFFF" val="window">
                <a:lumMod val="65000"/>
              </a:sysClr>
            </a:solidFill>
            <a:prstDash val="sysDash"/>
          </a:ln>
          <a:effectLst/>
        </p:spPr>
      </p:cxnSp>
      <p:sp>
        <p:nvSpPr>
          <p:cNvPr id="41" name="Freeform 27"/>
          <p:cNvSpPr/>
          <p:nvPr/>
        </p:nvSpPr>
        <p:spPr bwMode="auto">
          <a:xfrm flipH="1" flipV="1" rot="10800000">
            <a:off x="7861800" y="2053234"/>
            <a:ext cx="970504" cy="199434"/>
          </a:xfrm>
          <a:custGeom>
            <a:gdLst>
              <a:gd fmla="*/ 0 w 1905" name="T0"/>
              <a:gd fmla="*/ 2147483647 h 136" name="T1"/>
              <a:gd fmla="*/ 2147483647 w 1905" name="T2"/>
              <a:gd fmla="*/ 0 h 136" name="T3"/>
              <a:gd fmla="*/ 2147483647 w 1905" name="T4"/>
              <a:gd fmla="*/ 0 h 136" name="T5"/>
              <a:gd fmla="*/ 0 60000 65536" name="T6"/>
              <a:gd fmla="*/ 0 60000 65536" name="T7"/>
              <a:gd fmla="*/ 0 60000 65536" name="T8"/>
              <a:gd fmla="*/ 0 w 1905" name="T9"/>
              <a:gd fmla="*/ 0 h 136" name="T10"/>
              <a:gd fmla="*/ 1905 w 1905" name="T11"/>
              <a:gd fmla="*/ 136 h 136" name="T12"/>
            </a:gdLst>
            <a:cxnLst>
              <a:cxn ang="T6">
                <a:pos x="T0" y="T1"/>
              </a:cxn>
              <a:cxn ang="T7">
                <a:pos x="T2" y="T3"/>
              </a:cxn>
              <a:cxn ang="T8">
                <a:pos x="T4" y="T5"/>
              </a:cxn>
            </a:cxnLst>
            <a:rect b="T12" l="T9" r="T11" t="T10"/>
            <a:pathLst>
              <a:path h="136" w="1905">
                <a:moveTo>
                  <a:pt x="0" y="136"/>
                </a:moveTo>
                <a:lnTo>
                  <a:pt x="317" y="0"/>
                </a:lnTo>
                <a:lnTo>
                  <a:pt x="1905" y="0"/>
                </a:lnTo>
              </a:path>
            </a:pathLst>
          </a:custGeom>
          <a:noFill/>
          <a:ln cap="rnd" cmpd="sng" w="25400">
            <a:solidFill>
              <a:sysClr lastClr="FFFFFF" val="window">
                <a:lumMod val="65000"/>
              </a:sysClr>
            </a:solidFill>
            <a:prstDash val="sysDot"/>
            <a:round/>
            <a:headEnd len="med" type="none" w="med"/>
            <a:tailEnd len="med" type="none" w="med"/>
          </a:ln>
          <a:extLst>
            <a:ext uri="{909E8E84-426E-40DD-AFC4-6F175D3DCCD1}">
              <a14:hiddenFill>
                <a:solidFill>
                  <a:srgbClr val="FFFFFF"/>
                </a:solidFill>
              </a14:hiddenFill>
            </a:ext>
          </a:extLst>
        </p:spPr>
        <p:txBody>
          <a:bodyPr anchor="ctr" wrap="none"/>
          <a:lstStyle/>
          <a:p>
            <a:pPr>
              <a:defRPr/>
            </a:pPr>
            <a:endParaRPr altLang="en-US" kern="0" lang="zh-CN">
              <a:solidFill>
                <a:sysClr lastClr="000000" val="windowText"/>
              </a:solidFill>
            </a:endParaRPr>
          </a:p>
        </p:txBody>
      </p:sp>
      <p:sp>
        <p:nvSpPr>
          <p:cNvPr id="42" name="Text Box 28"/>
          <p:cNvSpPr txBox="1">
            <a:spLocks noChangeArrowheads="1"/>
          </p:cNvSpPr>
          <p:nvPr/>
        </p:nvSpPr>
        <p:spPr bwMode="auto">
          <a:xfrm>
            <a:off x="8959461" y="1556792"/>
            <a:ext cx="1889069" cy="163068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eaLnBrk="1" hangingPunct="1">
              <a:lnSpc>
                <a:spcPct val="150000"/>
              </a:lnSpc>
              <a:spcBef>
                <a:spcPts val="600"/>
              </a:spcBef>
              <a:defRPr/>
            </a:pPr>
            <a:r>
              <a:rPr altLang="en-US" b="1" kern="0" lang="zh-CN" sz="1600">
                <a:solidFill>
                  <a:srgbClr val="FFB400"/>
                </a:solidFill>
                <a:latin typeface="微软雅黑"/>
                <a:ea typeface="微软雅黑"/>
              </a:rPr>
              <a:t>立即去做</a:t>
            </a:r>
          </a:p>
          <a:p>
            <a:pPr eaLnBrk="1" hangingPunct="1">
              <a:lnSpc>
                <a:spcPct val="150000"/>
              </a:lnSpc>
              <a:spcBef>
                <a:spcPts val="600"/>
              </a:spcBef>
              <a:defRPr/>
            </a:pPr>
            <a:r>
              <a:rPr altLang="en-US" b="1" kern="0" lang="zh-CN" sz="1600">
                <a:solidFill>
                  <a:srgbClr val="FFB400"/>
                </a:solidFill>
                <a:latin typeface="微软雅黑"/>
                <a:ea typeface="微软雅黑"/>
              </a:rPr>
              <a:t>非常重视，并立即去做，直到问题解决或任务完成时止。</a:t>
            </a:r>
          </a:p>
        </p:txBody>
      </p:sp>
      <p:cxnSp>
        <p:nvCxnSpPr>
          <p:cNvPr id="43" name="直接连接符 42"/>
          <p:cNvCxnSpPr/>
          <p:nvPr/>
        </p:nvCxnSpPr>
        <p:spPr>
          <a:xfrm flipH="1">
            <a:off x="8869912" y="1804770"/>
            <a:ext cx="0" cy="1039813"/>
          </a:xfrm>
          <a:prstGeom prst="line">
            <a:avLst/>
          </a:prstGeom>
          <a:noFill/>
          <a:ln algn="ctr" cap="flat" cmpd="sng" w="9525">
            <a:solidFill>
              <a:sysClr lastClr="FFFFFF" val="window">
                <a:lumMod val="65000"/>
              </a:sysClr>
            </a:solidFill>
            <a:prstDash val="sysDash"/>
          </a:ln>
          <a:effectLst/>
        </p:spPr>
      </p:cxnSp>
      <p:sp>
        <p:nvSpPr>
          <p:cNvPr id="44" name="Freeform 27"/>
          <p:cNvSpPr/>
          <p:nvPr/>
        </p:nvSpPr>
        <p:spPr bwMode="auto">
          <a:xfrm flipH="1" rot="10800000">
            <a:off x="7896200" y="5441742"/>
            <a:ext cx="970504" cy="301359"/>
          </a:xfrm>
          <a:custGeom>
            <a:gdLst>
              <a:gd fmla="*/ 0 w 1905" name="T0"/>
              <a:gd fmla="*/ 2147483647 h 136" name="T1"/>
              <a:gd fmla="*/ 2147483647 w 1905" name="T2"/>
              <a:gd fmla="*/ 0 h 136" name="T3"/>
              <a:gd fmla="*/ 2147483647 w 1905" name="T4"/>
              <a:gd fmla="*/ 0 h 136" name="T5"/>
              <a:gd fmla="*/ 0 60000 65536" name="T6"/>
              <a:gd fmla="*/ 0 60000 65536" name="T7"/>
              <a:gd fmla="*/ 0 60000 65536" name="T8"/>
              <a:gd fmla="*/ 0 w 1905" name="T9"/>
              <a:gd fmla="*/ 0 h 136" name="T10"/>
              <a:gd fmla="*/ 1905 w 1905" name="T11"/>
              <a:gd fmla="*/ 136 h 136" name="T12"/>
            </a:gdLst>
            <a:cxnLst>
              <a:cxn ang="T6">
                <a:pos x="T0" y="T1"/>
              </a:cxn>
              <a:cxn ang="T7">
                <a:pos x="T2" y="T3"/>
              </a:cxn>
              <a:cxn ang="T8">
                <a:pos x="T4" y="T5"/>
              </a:cxn>
            </a:cxnLst>
            <a:rect b="T12" l="T9" r="T11" t="T10"/>
            <a:pathLst>
              <a:path h="136" w="1905">
                <a:moveTo>
                  <a:pt x="0" y="136"/>
                </a:moveTo>
                <a:lnTo>
                  <a:pt x="317" y="0"/>
                </a:lnTo>
                <a:lnTo>
                  <a:pt x="1905" y="0"/>
                </a:lnTo>
              </a:path>
            </a:pathLst>
          </a:custGeom>
          <a:noFill/>
          <a:ln cap="rnd" cmpd="sng" w="25400">
            <a:solidFill>
              <a:sysClr lastClr="FFFFFF" val="window">
                <a:lumMod val="65000"/>
              </a:sysClr>
            </a:solidFill>
            <a:prstDash val="sysDot"/>
            <a:round/>
            <a:headEnd len="med" type="none" w="med"/>
            <a:tailEnd len="med" type="none" w="med"/>
          </a:ln>
          <a:extLst>
            <a:ext uri="{909E8E84-426E-40DD-AFC4-6F175D3DCCD1}">
              <a14:hiddenFill>
                <a:solidFill>
                  <a:srgbClr val="FFFFFF"/>
                </a:solidFill>
              </a14:hiddenFill>
            </a:ext>
          </a:extLst>
        </p:spPr>
        <p:txBody>
          <a:bodyPr anchor="ctr" wrap="none"/>
          <a:lstStyle/>
          <a:p>
            <a:pPr>
              <a:defRPr/>
            </a:pPr>
            <a:endParaRPr altLang="en-US" kern="0" lang="zh-CN">
              <a:solidFill>
                <a:sysClr lastClr="000000" val="windowText"/>
              </a:solidFill>
            </a:endParaRPr>
          </a:p>
        </p:txBody>
      </p:sp>
      <p:sp>
        <p:nvSpPr>
          <p:cNvPr id="45" name="Text Box 28"/>
          <p:cNvSpPr txBox="1">
            <a:spLocks noChangeArrowheads="1"/>
          </p:cNvSpPr>
          <p:nvPr/>
        </p:nvSpPr>
        <p:spPr bwMode="auto">
          <a:xfrm>
            <a:off x="8993858" y="4797152"/>
            <a:ext cx="2574748" cy="1996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eaLnBrk="1" hangingPunct="1">
              <a:lnSpc>
                <a:spcPct val="150000"/>
              </a:lnSpc>
              <a:spcBef>
                <a:spcPts val="600"/>
              </a:spcBef>
              <a:defRPr/>
            </a:pPr>
            <a:r>
              <a:rPr altLang="en-US" b="1" kern="0" lang="zh-CN" sz="1600">
                <a:solidFill>
                  <a:srgbClr val="FFB400"/>
                </a:solidFill>
                <a:latin typeface="微软雅黑"/>
                <a:ea typeface="微软雅黑"/>
              </a:rPr>
              <a:t>授权别人去做</a:t>
            </a:r>
          </a:p>
          <a:p>
            <a:pPr eaLnBrk="1" hangingPunct="1">
              <a:lnSpc>
                <a:spcPct val="150000"/>
              </a:lnSpc>
              <a:spcBef>
                <a:spcPts val="600"/>
              </a:spcBef>
              <a:defRPr/>
            </a:pPr>
            <a:r>
              <a:rPr altLang="en-US" b="1" kern="0" lang="zh-CN" sz="1600">
                <a:solidFill>
                  <a:srgbClr val="FFB400"/>
                </a:solidFill>
                <a:latin typeface="微软雅黑"/>
                <a:ea typeface="微软雅黑"/>
              </a:rPr>
              <a:t>这类事务也需要管理者赶快处理，但不宜花去过多的时间，最好是授权处理或另约时间。</a:t>
            </a:r>
          </a:p>
        </p:txBody>
      </p:sp>
      <p:cxnSp>
        <p:nvCxnSpPr>
          <p:cNvPr id="46" name="直接连接符 45"/>
          <p:cNvCxnSpPr/>
          <p:nvPr/>
        </p:nvCxnSpPr>
        <p:spPr>
          <a:xfrm flipH="1">
            <a:off x="8904312" y="4973121"/>
            <a:ext cx="0" cy="1237494"/>
          </a:xfrm>
          <a:prstGeom prst="line">
            <a:avLst/>
          </a:prstGeom>
          <a:noFill/>
          <a:ln algn="ctr" cap="flat" cmpd="sng" w="9525">
            <a:solidFill>
              <a:sysClr lastClr="FFFFFF" val="window">
                <a:lumMod val="65000"/>
              </a:sysClr>
            </a:solidFill>
            <a:prstDash val="sysDash"/>
          </a:ln>
          <a:effectLst/>
        </p:spPr>
      </p:cxnSp>
      <p:sp>
        <p:nvSpPr>
          <p:cNvPr id="47" name="TextBox 46"/>
          <p:cNvSpPr txBox="1"/>
          <p:nvPr/>
        </p:nvSpPr>
        <p:spPr>
          <a:xfrm>
            <a:off x="584615" y="2057848"/>
            <a:ext cx="548640" cy="3731641"/>
          </a:xfrm>
          <a:prstGeom prst="rect">
            <a:avLst/>
          </a:prstGeom>
          <a:noFill/>
        </p:spPr>
        <p:txBody>
          <a:bodyPr rtlCol="0" vert="eaVert" wrap="square">
            <a:spAutoFit/>
          </a:bodyPr>
          <a:lstStyle/>
          <a:p>
            <a:r>
              <a:rPr altLang="en-US" kern="0" lang="zh-CN" spc="200" sz="2400">
                <a:solidFill>
                  <a:srgbClr val="00BD3C"/>
                </a:solidFill>
                <a:latin charset="-122" pitchFamily="34" typeface="微软雅黑"/>
                <a:ea charset="-122" pitchFamily="34" typeface="微软雅黑"/>
              </a:rPr>
              <a:t>事项/任务排序</a:t>
            </a:r>
          </a:p>
        </p:txBody>
      </p:sp>
      <p:sp>
        <p:nvSpPr>
          <p:cNvPr id="48" name="TextBox 11"/>
          <p:cNvSpPr txBox="1">
            <a:spLocks noChangeArrowheads="1"/>
          </p:cNvSpPr>
          <p:nvPr/>
        </p:nvSpPr>
        <p:spPr bwMode="auto">
          <a:xfrm>
            <a:off x="4758524" y="332656"/>
            <a:ext cx="306566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a:solidFill>
                  <a:schemeClr val="bg1">
                    <a:lumMod val="50000"/>
                  </a:schemeClr>
                </a:solidFill>
                <a:latin charset="-122" pitchFamily="34" typeface="微软雅黑"/>
                <a:ea charset="-122" pitchFamily="34" typeface="微软雅黑"/>
              </a:rPr>
              <a:t>1）轻重缓急，要事第一</a:t>
            </a:r>
          </a:p>
        </p:txBody>
      </p:sp>
    </p:spTree>
    <p:extLst>
      <p:ext uri="{BB962C8B-B14F-4D97-AF65-F5344CB8AC3E}">
        <p14:creationId val="1564203911"/>
      </p:ext>
    </p:extLst>
  </p:cSld>
  <p:clrMapOvr>
    <a:masterClrMapping/>
  </p:clrMapOvr>
  <mc:AlternateContent>
    <mc:Choice Requires="p14">
      <p:transition>
        <p14:warp dir="i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500" id="11"/>
                                        <p:tgtEl>
                                          <p:spTgt spid="22"/>
                                        </p:tgtEl>
                                      </p:cBhvr>
                                    </p:animEffect>
                                    <p:anim calcmode="lin" valueType="num">
                                      <p:cBhvr>
                                        <p:cTn dur="500" fill="hold" id="12"/>
                                        <p:tgtEl>
                                          <p:spTgt spid="22"/>
                                        </p:tgtEl>
                                        <p:attrNameLst>
                                          <p:attrName>ppt_x</p:attrName>
                                        </p:attrNameLst>
                                      </p:cBhvr>
                                      <p:tavLst>
                                        <p:tav tm="0">
                                          <p:val>
                                            <p:strVal val="#ppt_x"/>
                                          </p:val>
                                        </p:tav>
                                        <p:tav tm="100000">
                                          <p:val>
                                            <p:strVal val="#ppt_x"/>
                                          </p:val>
                                        </p:tav>
                                      </p:tavLst>
                                    </p:anim>
                                    <p:anim calcmode="lin" valueType="num">
                                      <p:cBhvr>
                                        <p:cTn dur="500" fill="hold" id="13"/>
                                        <p:tgtEl>
                                          <p:spTgt spid="2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34"/>
                                        </p:tgtEl>
                                        <p:attrNameLst>
                                          <p:attrName>style.visibility</p:attrName>
                                        </p:attrNameLst>
                                      </p:cBhvr>
                                      <p:to>
                                        <p:strVal val="visible"/>
                                      </p:to>
                                    </p:set>
                                    <p:animEffect filter="wipe(down)" transition="in">
                                      <p:cBhvr>
                                        <p:cTn dur="500" id="17"/>
                                        <p:tgtEl>
                                          <p:spTgt spid="3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500" id="21"/>
                                        <p:tgtEl>
                                          <p:spTgt spid="23"/>
                                        </p:tgtEl>
                                      </p:cBhvr>
                                    </p:animEffect>
                                    <p:anim calcmode="lin" valueType="num">
                                      <p:cBhvr>
                                        <p:cTn dur="500" fill="hold" id="22"/>
                                        <p:tgtEl>
                                          <p:spTgt spid="23"/>
                                        </p:tgtEl>
                                        <p:attrNameLst>
                                          <p:attrName>ppt_x</p:attrName>
                                        </p:attrNameLst>
                                      </p:cBhvr>
                                      <p:tavLst>
                                        <p:tav tm="0">
                                          <p:val>
                                            <p:strVal val="#ppt_x"/>
                                          </p:val>
                                        </p:tav>
                                        <p:tav tm="100000">
                                          <p:val>
                                            <p:strVal val="#ppt_x"/>
                                          </p:val>
                                        </p:tav>
                                      </p:tavLst>
                                    </p:anim>
                                    <p:anim calcmode="lin" valueType="num">
                                      <p:cBhvr>
                                        <p:cTn dur="500" fill="hold" id="23"/>
                                        <p:tgtEl>
                                          <p:spTgt spid="2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id="25" nodeType="afterEffect" presetClass="entr" presetID="21" presetSubtype="1">
                                  <p:stCondLst>
                                    <p:cond delay="0"/>
                                  </p:stCondLst>
                                  <p:childTnLst>
                                    <p:set>
                                      <p:cBhvr>
                                        <p:cTn dur="1" fill="hold" id="26">
                                          <p:stCondLst>
                                            <p:cond delay="0"/>
                                          </p:stCondLst>
                                        </p:cTn>
                                        <p:tgtEl>
                                          <p:spTgt spid="16"/>
                                        </p:tgtEl>
                                        <p:attrNameLst>
                                          <p:attrName>style.visibility</p:attrName>
                                        </p:attrNameLst>
                                      </p:cBhvr>
                                      <p:to>
                                        <p:strVal val="visible"/>
                                      </p:to>
                                    </p:set>
                                    <p:animEffect filter="wheel(1)" transition="in">
                                      <p:cBhvr>
                                        <p:cTn dur="1000" id="27"/>
                                        <p:tgtEl>
                                          <p:spTgt spid="16"/>
                                        </p:tgtEl>
                                      </p:cBhvr>
                                    </p:animEffect>
                                  </p:childTnLst>
                                </p:cTn>
                              </p:par>
                            </p:childTnLst>
                          </p:cTn>
                        </p:par>
                        <p:par>
                          <p:cTn fill="hold" id="28" nodeType="afterGroup">
                            <p:stCondLst>
                              <p:cond delay="3000"/>
                            </p:stCondLst>
                            <p:childTnLst>
                              <p:par>
                                <p:cTn fill="hold" grpId="0" id="29" nodeType="afterEffect" presetClass="entr" presetID="42"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1000" id="31"/>
                                        <p:tgtEl>
                                          <p:spTgt spid="33"/>
                                        </p:tgtEl>
                                      </p:cBhvr>
                                    </p:animEffect>
                                    <p:anim calcmode="lin" valueType="num">
                                      <p:cBhvr>
                                        <p:cTn dur="1000" fill="hold" id="32"/>
                                        <p:tgtEl>
                                          <p:spTgt spid="33"/>
                                        </p:tgtEl>
                                        <p:attrNameLst>
                                          <p:attrName>ppt_x</p:attrName>
                                        </p:attrNameLst>
                                      </p:cBhvr>
                                      <p:tavLst>
                                        <p:tav tm="0">
                                          <p:val>
                                            <p:strVal val="#ppt_x"/>
                                          </p:val>
                                        </p:tav>
                                        <p:tav tm="100000">
                                          <p:val>
                                            <p:strVal val="#ppt_x"/>
                                          </p:val>
                                        </p:tav>
                                      </p:tavLst>
                                    </p:anim>
                                    <p:anim calcmode="lin" valueType="num">
                                      <p:cBhvr>
                                        <p:cTn dur="1000" fill="hold" id="33"/>
                                        <p:tgtEl>
                                          <p:spTgt spid="33"/>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200"/>
                                  </p:stCondLst>
                                  <p:childTnLst>
                                    <p:set>
                                      <p:cBhvr>
                                        <p:cTn dur="1" fill="hold" id="35">
                                          <p:stCondLst>
                                            <p:cond delay="0"/>
                                          </p:stCondLst>
                                        </p:cTn>
                                        <p:tgtEl>
                                          <p:spTgt spid="32"/>
                                        </p:tgtEl>
                                        <p:attrNameLst>
                                          <p:attrName>style.visibility</p:attrName>
                                        </p:attrNameLst>
                                      </p:cBhvr>
                                      <p:to>
                                        <p:strVal val="visible"/>
                                      </p:to>
                                    </p:set>
                                    <p:animEffect filter="fade" transition="in">
                                      <p:cBhvr>
                                        <p:cTn dur="1000" id="36"/>
                                        <p:tgtEl>
                                          <p:spTgt spid="32"/>
                                        </p:tgtEl>
                                      </p:cBhvr>
                                    </p:animEffect>
                                    <p:anim calcmode="lin" valueType="num">
                                      <p:cBhvr>
                                        <p:cTn dur="1000" fill="hold" id="37"/>
                                        <p:tgtEl>
                                          <p:spTgt spid="32"/>
                                        </p:tgtEl>
                                        <p:attrNameLst>
                                          <p:attrName>ppt_x</p:attrName>
                                        </p:attrNameLst>
                                      </p:cBhvr>
                                      <p:tavLst>
                                        <p:tav tm="0">
                                          <p:val>
                                            <p:strVal val="#ppt_x"/>
                                          </p:val>
                                        </p:tav>
                                        <p:tav tm="100000">
                                          <p:val>
                                            <p:strVal val="#ppt_x"/>
                                          </p:val>
                                        </p:tav>
                                      </p:tavLst>
                                    </p:anim>
                                    <p:anim calcmode="lin" valueType="num">
                                      <p:cBhvr>
                                        <p:cTn dur="1000" fill="hold" id="38"/>
                                        <p:tgtEl>
                                          <p:spTgt spid="32"/>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400"/>
                                  </p:stCondLst>
                                  <p:childTnLst>
                                    <p:set>
                                      <p:cBhvr>
                                        <p:cTn dur="1" fill="hold" id="40">
                                          <p:stCondLst>
                                            <p:cond delay="0"/>
                                          </p:stCondLst>
                                        </p:cTn>
                                        <p:tgtEl>
                                          <p:spTgt spid="31"/>
                                        </p:tgtEl>
                                        <p:attrNameLst>
                                          <p:attrName>style.visibility</p:attrName>
                                        </p:attrNameLst>
                                      </p:cBhvr>
                                      <p:to>
                                        <p:strVal val="visible"/>
                                      </p:to>
                                    </p:set>
                                    <p:animEffect filter="fade" transition="in">
                                      <p:cBhvr>
                                        <p:cTn dur="1000" id="41"/>
                                        <p:tgtEl>
                                          <p:spTgt spid="31"/>
                                        </p:tgtEl>
                                      </p:cBhvr>
                                    </p:animEffect>
                                    <p:anim calcmode="lin" valueType="num">
                                      <p:cBhvr>
                                        <p:cTn dur="1000" fill="hold" id="42"/>
                                        <p:tgtEl>
                                          <p:spTgt spid="31"/>
                                        </p:tgtEl>
                                        <p:attrNameLst>
                                          <p:attrName>ppt_x</p:attrName>
                                        </p:attrNameLst>
                                      </p:cBhvr>
                                      <p:tavLst>
                                        <p:tav tm="0">
                                          <p:val>
                                            <p:strVal val="#ppt_x"/>
                                          </p:val>
                                        </p:tav>
                                        <p:tav tm="100000">
                                          <p:val>
                                            <p:strVal val="#ppt_x"/>
                                          </p:val>
                                        </p:tav>
                                      </p:tavLst>
                                    </p:anim>
                                    <p:anim calcmode="lin" valueType="num">
                                      <p:cBhvr>
                                        <p:cTn dur="1000" fill="hold" id="43"/>
                                        <p:tgtEl>
                                          <p:spTgt spid="31"/>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600"/>
                                  </p:stCondLst>
                                  <p:childTnLst>
                                    <p:set>
                                      <p:cBhvr>
                                        <p:cTn dur="1" fill="hold" id="45">
                                          <p:stCondLst>
                                            <p:cond delay="0"/>
                                          </p:stCondLst>
                                        </p:cTn>
                                        <p:tgtEl>
                                          <p:spTgt spid="24"/>
                                        </p:tgtEl>
                                        <p:attrNameLst>
                                          <p:attrName>style.visibility</p:attrName>
                                        </p:attrNameLst>
                                      </p:cBhvr>
                                      <p:to>
                                        <p:strVal val="visible"/>
                                      </p:to>
                                    </p:set>
                                    <p:animEffect filter="fade" transition="in">
                                      <p:cBhvr>
                                        <p:cTn dur="1000" id="46"/>
                                        <p:tgtEl>
                                          <p:spTgt spid="24"/>
                                        </p:tgtEl>
                                      </p:cBhvr>
                                    </p:animEffect>
                                    <p:anim calcmode="lin" valueType="num">
                                      <p:cBhvr>
                                        <p:cTn dur="1000" fill="hold" id="47"/>
                                        <p:tgtEl>
                                          <p:spTgt spid="24"/>
                                        </p:tgtEl>
                                        <p:attrNameLst>
                                          <p:attrName>ppt_x</p:attrName>
                                        </p:attrNameLst>
                                      </p:cBhvr>
                                      <p:tavLst>
                                        <p:tav tm="0">
                                          <p:val>
                                            <p:strVal val="#ppt_x"/>
                                          </p:val>
                                        </p:tav>
                                        <p:tav tm="100000">
                                          <p:val>
                                            <p:strVal val="#ppt_x"/>
                                          </p:val>
                                        </p:tav>
                                      </p:tavLst>
                                    </p:anim>
                                    <p:anim calcmode="lin" valueType="num">
                                      <p:cBhvr>
                                        <p:cTn dur="1000" fill="hold" id="48"/>
                                        <p:tgtEl>
                                          <p:spTgt spid="24"/>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600"/>
                            </p:stCondLst>
                            <p:childTnLst>
                              <p:par>
                                <p:cTn fill="hold" grpId="0" id="50" nodeType="afterEffect" presetClass="entr" presetID="22" presetSubtype="2">
                                  <p:stCondLst>
                                    <p:cond delay="0"/>
                                  </p:stCondLst>
                                  <p:childTnLst>
                                    <p:set>
                                      <p:cBhvr>
                                        <p:cTn dur="1" fill="hold" id="51">
                                          <p:stCondLst>
                                            <p:cond delay="0"/>
                                          </p:stCondLst>
                                        </p:cTn>
                                        <p:tgtEl>
                                          <p:spTgt spid="41"/>
                                        </p:tgtEl>
                                        <p:attrNameLst>
                                          <p:attrName>style.visibility</p:attrName>
                                        </p:attrNameLst>
                                      </p:cBhvr>
                                      <p:to>
                                        <p:strVal val="visible"/>
                                      </p:to>
                                    </p:set>
                                    <p:animEffect filter="wipe(right)" transition="in">
                                      <p:cBhvr>
                                        <p:cTn dur="500" id="52"/>
                                        <p:tgtEl>
                                          <p:spTgt spid="41"/>
                                        </p:tgtEl>
                                      </p:cBhvr>
                                    </p:animEffect>
                                  </p:childTnLst>
                                </p:cTn>
                              </p:par>
                            </p:childTnLst>
                          </p:cTn>
                        </p:par>
                        <p:par>
                          <p:cTn fill="hold" id="53" nodeType="afterGroup">
                            <p:stCondLst>
                              <p:cond delay="5100"/>
                            </p:stCondLst>
                            <p:childTnLst>
                              <p:par>
                                <p:cTn fill="hold" id="54" nodeType="afterEffect" presetClass="entr" presetID="10" presetSubtype="0">
                                  <p:stCondLst>
                                    <p:cond delay="0"/>
                                  </p:stCondLst>
                                  <p:childTnLst>
                                    <p:set>
                                      <p:cBhvr>
                                        <p:cTn dur="1" fill="hold" id="55">
                                          <p:stCondLst>
                                            <p:cond delay="0"/>
                                          </p:stCondLst>
                                        </p:cTn>
                                        <p:tgtEl>
                                          <p:spTgt spid="43"/>
                                        </p:tgtEl>
                                        <p:attrNameLst>
                                          <p:attrName>style.visibility</p:attrName>
                                        </p:attrNameLst>
                                      </p:cBhvr>
                                      <p:to>
                                        <p:strVal val="visible"/>
                                      </p:to>
                                    </p:set>
                                    <p:animEffect filter="fade" transition="in">
                                      <p:cBhvr>
                                        <p:cTn dur="500" id="56"/>
                                        <p:tgtEl>
                                          <p:spTgt spid="43"/>
                                        </p:tgtEl>
                                      </p:cBhvr>
                                    </p:animEffect>
                                  </p:childTnLst>
                                </p:cTn>
                              </p:par>
                            </p:childTnLst>
                          </p:cTn>
                        </p:par>
                        <p:par>
                          <p:cTn fill="hold" id="57" nodeType="afterGroup">
                            <p:stCondLst>
                              <p:cond delay="5600"/>
                            </p:stCondLst>
                            <p:childTnLst>
                              <p:par>
                                <p:cTn fill="hold" grpId="0" id="58" nodeType="afterEffect" presetClass="entr" presetID="14" presetSubtype="10">
                                  <p:stCondLst>
                                    <p:cond delay="0"/>
                                  </p:stCondLst>
                                  <p:childTnLst>
                                    <p:set>
                                      <p:cBhvr>
                                        <p:cTn dur="1" fill="hold" id="59">
                                          <p:stCondLst>
                                            <p:cond delay="0"/>
                                          </p:stCondLst>
                                        </p:cTn>
                                        <p:tgtEl>
                                          <p:spTgt spid="42"/>
                                        </p:tgtEl>
                                        <p:attrNameLst>
                                          <p:attrName>style.visibility</p:attrName>
                                        </p:attrNameLst>
                                      </p:cBhvr>
                                      <p:to>
                                        <p:strVal val="visible"/>
                                      </p:to>
                                    </p:set>
                                    <p:animEffect filter="randombar(horizontal)" transition="in">
                                      <p:cBhvr>
                                        <p:cTn dur="500" id="60"/>
                                        <p:tgtEl>
                                          <p:spTgt spid="42"/>
                                        </p:tgtEl>
                                      </p:cBhvr>
                                    </p:animEffect>
                                  </p:childTnLst>
                                </p:cTn>
                              </p:par>
                            </p:childTnLst>
                          </p:cTn>
                        </p:par>
                        <p:par>
                          <p:cTn fill="hold" id="61" nodeType="afterGroup">
                            <p:stCondLst>
                              <p:cond delay="6100"/>
                            </p:stCondLst>
                            <p:childTnLst>
                              <p:par>
                                <p:cTn fill="hold" grpId="0" id="62" nodeType="afterEffect" presetClass="entr" presetID="22" presetSubtype="2">
                                  <p:stCondLst>
                                    <p:cond delay="0"/>
                                  </p:stCondLst>
                                  <p:childTnLst>
                                    <p:set>
                                      <p:cBhvr>
                                        <p:cTn dur="1" fill="hold" id="63">
                                          <p:stCondLst>
                                            <p:cond delay="0"/>
                                          </p:stCondLst>
                                        </p:cTn>
                                        <p:tgtEl>
                                          <p:spTgt spid="35"/>
                                        </p:tgtEl>
                                        <p:attrNameLst>
                                          <p:attrName>style.visibility</p:attrName>
                                        </p:attrNameLst>
                                      </p:cBhvr>
                                      <p:to>
                                        <p:strVal val="visible"/>
                                      </p:to>
                                    </p:set>
                                    <p:animEffect filter="wipe(right)" transition="in">
                                      <p:cBhvr>
                                        <p:cTn dur="500" id="64"/>
                                        <p:tgtEl>
                                          <p:spTgt spid="35"/>
                                        </p:tgtEl>
                                      </p:cBhvr>
                                    </p:animEffect>
                                  </p:childTnLst>
                                </p:cTn>
                              </p:par>
                            </p:childTnLst>
                          </p:cTn>
                        </p:par>
                        <p:par>
                          <p:cTn fill="hold" id="65" nodeType="afterGroup">
                            <p:stCondLst>
                              <p:cond delay="6600"/>
                            </p:stCondLst>
                            <p:childTnLst>
                              <p:par>
                                <p:cTn fill="hold" id="66" nodeType="afterEffect" presetClass="entr" presetID="10" presetSubtype="0">
                                  <p:stCondLst>
                                    <p:cond delay="0"/>
                                  </p:stCondLst>
                                  <p:childTnLst>
                                    <p:set>
                                      <p:cBhvr>
                                        <p:cTn dur="1" fill="hold" id="67">
                                          <p:stCondLst>
                                            <p:cond delay="0"/>
                                          </p:stCondLst>
                                        </p:cTn>
                                        <p:tgtEl>
                                          <p:spTgt spid="37"/>
                                        </p:tgtEl>
                                        <p:attrNameLst>
                                          <p:attrName>style.visibility</p:attrName>
                                        </p:attrNameLst>
                                      </p:cBhvr>
                                      <p:to>
                                        <p:strVal val="visible"/>
                                      </p:to>
                                    </p:set>
                                    <p:animEffect filter="fade" transition="in">
                                      <p:cBhvr>
                                        <p:cTn dur="500" id="68"/>
                                        <p:tgtEl>
                                          <p:spTgt spid="37"/>
                                        </p:tgtEl>
                                      </p:cBhvr>
                                    </p:animEffect>
                                  </p:childTnLst>
                                </p:cTn>
                              </p:par>
                            </p:childTnLst>
                          </p:cTn>
                        </p:par>
                        <p:par>
                          <p:cTn fill="hold" id="69" nodeType="afterGroup">
                            <p:stCondLst>
                              <p:cond delay="7100"/>
                            </p:stCondLst>
                            <p:childTnLst>
                              <p:par>
                                <p:cTn fill="hold" grpId="0" id="70" nodeType="afterEffect" presetClass="entr" presetID="14" presetSubtype="10">
                                  <p:stCondLst>
                                    <p:cond delay="0"/>
                                  </p:stCondLst>
                                  <p:childTnLst>
                                    <p:set>
                                      <p:cBhvr>
                                        <p:cTn dur="1" fill="hold" id="71">
                                          <p:stCondLst>
                                            <p:cond delay="0"/>
                                          </p:stCondLst>
                                        </p:cTn>
                                        <p:tgtEl>
                                          <p:spTgt spid="36"/>
                                        </p:tgtEl>
                                        <p:attrNameLst>
                                          <p:attrName>style.visibility</p:attrName>
                                        </p:attrNameLst>
                                      </p:cBhvr>
                                      <p:to>
                                        <p:strVal val="visible"/>
                                      </p:to>
                                    </p:set>
                                    <p:animEffect filter="randombar(horizontal)" transition="in">
                                      <p:cBhvr>
                                        <p:cTn dur="500" id="72"/>
                                        <p:tgtEl>
                                          <p:spTgt spid="36"/>
                                        </p:tgtEl>
                                      </p:cBhvr>
                                    </p:animEffect>
                                  </p:childTnLst>
                                </p:cTn>
                              </p:par>
                            </p:childTnLst>
                          </p:cTn>
                        </p:par>
                        <p:par>
                          <p:cTn fill="hold" id="73" nodeType="afterGroup">
                            <p:stCondLst>
                              <p:cond delay="7600"/>
                            </p:stCondLst>
                            <p:childTnLst>
                              <p:par>
                                <p:cTn fill="hold" grpId="0" id="74" nodeType="afterEffect" presetClass="entr" presetID="22" presetSubtype="2">
                                  <p:stCondLst>
                                    <p:cond delay="0"/>
                                  </p:stCondLst>
                                  <p:childTnLst>
                                    <p:set>
                                      <p:cBhvr>
                                        <p:cTn dur="1" fill="hold" id="75">
                                          <p:stCondLst>
                                            <p:cond delay="0"/>
                                          </p:stCondLst>
                                        </p:cTn>
                                        <p:tgtEl>
                                          <p:spTgt spid="44"/>
                                        </p:tgtEl>
                                        <p:attrNameLst>
                                          <p:attrName>style.visibility</p:attrName>
                                        </p:attrNameLst>
                                      </p:cBhvr>
                                      <p:to>
                                        <p:strVal val="visible"/>
                                      </p:to>
                                    </p:set>
                                    <p:animEffect filter="wipe(right)" transition="in">
                                      <p:cBhvr>
                                        <p:cTn dur="500" id="76"/>
                                        <p:tgtEl>
                                          <p:spTgt spid="44"/>
                                        </p:tgtEl>
                                      </p:cBhvr>
                                    </p:animEffect>
                                  </p:childTnLst>
                                </p:cTn>
                              </p:par>
                            </p:childTnLst>
                          </p:cTn>
                        </p:par>
                        <p:par>
                          <p:cTn fill="hold" id="77" nodeType="afterGroup">
                            <p:stCondLst>
                              <p:cond delay="8100"/>
                            </p:stCondLst>
                            <p:childTnLst>
                              <p:par>
                                <p:cTn fill="hold" id="78" nodeType="afterEffect" presetClass="entr" presetID="10" presetSubtype="0">
                                  <p:stCondLst>
                                    <p:cond delay="0"/>
                                  </p:stCondLst>
                                  <p:childTnLst>
                                    <p:set>
                                      <p:cBhvr>
                                        <p:cTn dur="1" fill="hold" id="79">
                                          <p:stCondLst>
                                            <p:cond delay="0"/>
                                          </p:stCondLst>
                                        </p:cTn>
                                        <p:tgtEl>
                                          <p:spTgt spid="46"/>
                                        </p:tgtEl>
                                        <p:attrNameLst>
                                          <p:attrName>style.visibility</p:attrName>
                                        </p:attrNameLst>
                                      </p:cBhvr>
                                      <p:to>
                                        <p:strVal val="visible"/>
                                      </p:to>
                                    </p:set>
                                    <p:animEffect filter="fade" transition="in">
                                      <p:cBhvr>
                                        <p:cTn dur="500" id="80"/>
                                        <p:tgtEl>
                                          <p:spTgt spid="46"/>
                                        </p:tgtEl>
                                      </p:cBhvr>
                                    </p:animEffect>
                                  </p:childTnLst>
                                </p:cTn>
                              </p:par>
                            </p:childTnLst>
                          </p:cTn>
                        </p:par>
                        <p:par>
                          <p:cTn fill="hold" id="81" nodeType="afterGroup">
                            <p:stCondLst>
                              <p:cond delay="8600"/>
                            </p:stCondLst>
                            <p:childTnLst>
                              <p:par>
                                <p:cTn fill="hold" grpId="0" id="82" nodeType="afterEffect" presetClass="entr" presetID="14" presetSubtype="10">
                                  <p:stCondLst>
                                    <p:cond delay="0"/>
                                  </p:stCondLst>
                                  <p:childTnLst>
                                    <p:set>
                                      <p:cBhvr>
                                        <p:cTn dur="1" fill="hold" id="83">
                                          <p:stCondLst>
                                            <p:cond delay="0"/>
                                          </p:stCondLst>
                                        </p:cTn>
                                        <p:tgtEl>
                                          <p:spTgt spid="45"/>
                                        </p:tgtEl>
                                        <p:attrNameLst>
                                          <p:attrName>style.visibility</p:attrName>
                                        </p:attrNameLst>
                                      </p:cBhvr>
                                      <p:to>
                                        <p:strVal val="visible"/>
                                      </p:to>
                                    </p:set>
                                    <p:animEffect filter="randombar(horizontal)" transition="in">
                                      <p:cBhvr>
                                        <p:cTn dur="500" id="84"/>
                                        <p:tgtEl>
                                          <p:spTgt spid="45"/>
                                        </p:tgtEl>
                                      </p:cBhvr>
                                    </p:animEffect>
                                  </p:childTnLst>
                                </p:cTn>
                              </p:par>
                            </p:childTnLst>
                          </p:cTn>
                        </p:par>
                        <p:par>
                          <p:cTn fill="hold" id="85" nodeType="afterGroup">
                            <p:stCondLst>
                              <p:cond delay="9100"/>
                            </p:stCondLst>
                            <p:childTnLst>
                              <p:par>
                                <p:cTn fill="hold" grpId="0" id="86" nodeType="afterEffect" presetClass="entr" presetID="22" presetSubtype="2">
                                  <p:stCondLst>
                                    <p:cond delay="0"/>
                                  </p:stCondLst>
                                  <p:childTnLst>
                                    <p:set>
                                      <p:cBhvr>
                                        <p:cTn dur="1" fill="hold" id="87">
                                          <p:stCondLst>
                                            <p:cond delay="0"/>
                                          </p:stCondLst>
                                        </p:cTn>
                                        <p:tgtEl>
                                          <p:spTgt spid="38"/>
                                        </p:tgtEl>
                                        <p:attrNameLst>
                                          <p:attrName>style.visibility</p:attrName>
                                        </p:attrNameLst>
                                      </p:cBhvr>
                                      <p:to>
                                        <p:strVal val="visible"/>
                                      </p:to>
                                    </p:set>
                                    <p:animEffect filter="wipe(right)" transition="in">
                                      <p:cBhvr>
                                        <p:cTn dur="500" id="88"/>
                                        <p:tgtEl>
                                          <p:spTgt spid="38"/>
                                        </p:tgtEl>
                                      </p:cBhvr>
                                    </p:animEffect>
                                  </p:childTnLst>
                                </p:cTn>
                              </p:par>
                            </p:childTnLst>
                          </p:cTn>
                        </p:par>
                        <p:par>
                          <p:cTn fill="hold" id="89" nodeType="afterGroup">
                            <p:stCondLst>
                              <p:cond delay="9600"/>
                            </p:stCondLst>
                            <p:childTnLst>
                              <p:par>
                                <p:cTn fill="hold" id="90" nodeType="afterEffect" presetClass="entr" presetID="10" presetSubtype="0">
                                  <p:stCondLst>
                                    <p:cond delay="0"/>
                                  </p:stCondLst>
                                  <p:childTnLst>
                                    <p:set>
                                      <p:cBhvr>
                                        <p:cTn dur="1" fill="hold" id="91">
                                          <p:stCondLst>
                                            <p:cond delay="0"/>
                                          </p:stCondLst>
                                        </p:cTn>
                                        <p:tgtEl>
                                          <p:spTgt spid="40"/>
                                        </p:tgtEl>
                                        <p:attrNameLst>
                                          <p:attrName>style.visibility</p:attrName>
                                        </p:attrNameLst>
                                      </p:cBhvr>
                                      <p:to>
                                        <p:strVal val="visible"/>
                                      </p:to>
                                    </p:set>
                                    <p:animEffect filter="fade" transition="in">
                                      <p:cBhvr>
                                        <p:cTn dur="500" id="92"/>
                                        <p:tgtEl>
                                          <p:spTgt spid="40"/>
                                        </p:tgtEl>
                                      </p:cBhvr>
                                    </p:animEffect>
                                  </p:childTnLst>
                                </p:cTn>
                              </p:par>
                            </p:childTnLst>
                          </p:cTn>
                        </p:par>
                        <p:par>
                          <p:cTn fill="hold" id="93" nodeType="afterGroup">
                            <p:stCondLst>
                              <p:cond delay="10100"/>
                            </p:stCondLst>
                            <p:childTnLst>
                              <p:par>
                                <p:cTn fill="hold" grpId="0" id="94" nodeType="afterEffect" presetClass="entr" presetID="14" presetSubtype="10">
                                  <p:stCondLst>
                                    <p:cond delay="0"/>
                                  </p:stCondLst>
                                  <p:childTnLst>
                                    <p:set>
                                      <p:cBhvr>
                                        <p:cTn dur="1" fill="hold" id="95">
                                          <p:stCondLst>
                                            <p:cond delay="0"/>
                                          </p:stCondLst>
                                        </p:cTn>
                                        <p:tgtEl>
                                          <p:spTgt spid="39"/>
                                        </p:tgtEl>
                                        <p:attrNameLst>
                                          <p:attrName>style.visibility</p:attrName>
                                        </p:attrNameLst>
                                      </p:cBhvr>
                                      <p:to>
                                        <p:strVal val="visible"/>
                                      </p:to>
                                    </p:set>
                                    <p:animEffect filter="randombar(horizontal)" transition="in">
                                      <p:cBhvr>
                                        <p:cTn dur="500" id="9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31"/>
      <p:bldP grpId="0" spid="32"/>
      <p:bldP grpId="0" spid="33"/>
      <p:bldP grpId="0" spid="34"/>
      <p:bldP grpId="0" spid="35"/>
      <p:bldP grpId="0" spid="36"/>
      <p:bldP grpId="0" spid="38"/>
      <p:bldP grpId="0" spid="39"/>
      <p:bldP grpId="0" spid="41"/>
      <p:bldP grpId="0" spid="42"/>
      <p:bldP grpId="0" spid="44"/>
      <p:bldP grpId="0" spid="4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a:xfrm>
            <a:off x="6823819" y="1866310"/>
            <a:ext cx="792480" cy="335280"/>
          </a:xfrm>
          <a:prstGeom prst="rect">
            <a:avLst/>
          </a:prstGeom>
          <a:noFill/>
        </p:spPr>
        <p:txBody>
          <a:bodyPr rtlCol="0" wrap="none">
            <a:spAutoFit/>
          </a:bodyPr>
          <a:lstStyle/>
          <a:p>
            <a:pPr algn="r"/>
            <a:r>
              <a:rPr altLang="en-US" lang="zh-CN" sz="1600">
                <a:solidFill>
                  <a:schemeClr val="tx1">
                    <a:lumMod val="65000"/>
                    <a:lumOff val="35000"/>
                  </a:schemeClr>
                </a:solidFill>
                <a:latin charset="-122" pitchFamily="34" typeface="微软雅黑"/>
                <a:ea charset="-122" pitchFamily="34" typeface="微软雅黑"/>
              </a:rPr>
              <a:t>第一章</a:t>
            </a:r>
          </a:p>
        </p:txBody>
      </p:sp>
      <p:sp>
        <p:nvSpPr>
          <p:cNvPr id="15" name="文本占位符 3"/>
          <p:cNvSpPr txBox="1"/>
          <p:nvPr/>
        </p:nvSpPr>
        <p:spPr>
          <a:xfrm>
            <a:off x="6816080" y="2277667"/>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rgbClr val="00BD3C"/>
                </a:solidFill>
                <a:ea charset="-122" pitchFamily="34" typeface="微软雅黑"/>
              </a:rPr>
              <a:t>为何要制定计划</a:t>
            </a:r>
          </a:p>
        </p:txBody>
      </p:sp>
      <p:sp>
        <p:nvSpPr>
          <p:cNvPr id="16" name="文本占位符 5"/>
          <p:cNvSpPr txBox="1"/>
          <p:nvPr/>
        </p:nvSpPr>
        <p:spPr>
          <a:xfrm>
            <a:off x="7536160" y="2997748"/>
            <a:ext cx="3240360"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z="1600">
                <a:solidFill>
                  <a:schemeClr val="tx1">
                    <a:lumMod val="65000"/>
                    <a:lumOff val="35000"/>
                  </a:schemeClr>
                </a:solidFill>
                <a:ea charset="-122" pitchFamily="34" typeface="微软雅黑"/>
              </a:rPr>
              <a:t>请思考：不制定计划会怎样？</a:t>
            </a:r>
          </a:p>
        </p:txBody>
      </p:sp>
      <p:pic>
        <p:nvPicPr>
          <p:cNvPr descr="C:\Documents and Settings\hp1\桌面\xpic1613.jpg" id="9" name="Picture 4"/>
          <p:cNvPicPr>
            <a:picLocks noChangeArrowheads="1" noChangeAspect="1"/>
          </p:cNvPicPr>
          <p:nvPr/>
        </p:nvPicPr>
        <p:blipFill>
          <a:blip r:embed="rId3">
            <a:extLst>
              <a:ext uri="{28A0092B-C50C-407E-A947-70E740481C1C}">
                <a14:useLocalDpi/>
              </a:ext>
            </a:extLst>
          </a:blip>
          <a:stretch>
            <a:fillRect/>
          </a:stretch>
        </p:blipFill>
        <p:spPr bwMode="auto">
          <a:xfrm>
            <a:off x="1279160" y="2071892"/>
            <a:ext cx="4456800" cy="2786224"/>
          </a:xfrm>
          <a:prstGeom prst="rect">
            <a:avLst/>
          </a:prstGeom>
          <a:blipFill dpi="0" rotWithShape="1">
            <a:blip r:embed="rId2">
              <a:extLst>
                <a:ext uri="{28A0092B-C50C-407E-A947-70E740481C1C}">
                  <a14:useLocalDpi/>
                </a:ext>
              </a:extLst>
            </a:blip>
            <a:stretch>
              <a:fillRect/>
            </a:stretch>
          </a:blipFill>
          <a:ln w="28575">
            <a:solidFill>
              <a:schemeClr val="bg1"/>
            </a:solidFill>
          </a:ln>
          <a:effectLst/>
          <a:extLst/>
        </p:spPr>
      </p:pic>
    </p:spTree>
    <p:extLst>
      <p:ext uri="{BB962C8B-B14F-4D97-AF65-F5344CB8AC3E}">
        <p14:creationId val="1348806837"/>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9"/>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5" presetSubtype="0">
                                  <p:stCondLst>
                                    <p:cond delay="200"/>
                                  </p:stCondLst>
                                  <p:iterate type="lt">
                                    <p:tmPct val="10000"/>
                                  </p:iterate>
                                  <p:childTnLst>
                                    <p:set>
                                      <p:cBhvr>
                                        <p:cTn dur="1" fill="hold" id="12">
                                          <p:stCondLst>
                                            <p:cond delay="0"/>
                                          </p:stCondLst>
                                        </p:cTn>
                                        <p:tgtEl>
                                          <p:spTgt spid="10"/>
                                        </p:tgtEl>
                                        <p:attrNameLst>
                                          <p:attrName>style.visibility</p:attrName>
                                        </p:attrNameLst>
                                      </p:cBhvr>
                                      <p:to>
                                        <p:strVal val="visible"/>
                                      </p:to>
                                    </p:set>
                                    <p:anim calcmode="lin" valueType="num">
                                      <p:cBhvr>
                                        <p:cTn dur="1000" fill="hold" id="13"/>
                                        <p:tgtEl>
                                          <p:spTgt spid="10"/>
                                        </p:tgtEl>
                                        <p:attrNameLst>
                                          <p:attrName>ppt_w</p:attrName>
                                        </p:attrNameLst>
                                      </p:cBhvr>
                                      <p:tavLst>
                                        <p:tav tm="0">
                                          <p:val>
                                            <p:fltVal val="0"/>
                                          </p:val>
                                        </p:tav>
                                        <p:tav tm="100000">
                                          <p:val>
                                            <p:strVal val="#ppt_w"/>
                                          </p:val>
                                        </p:tav>
                                      </p:tavLst>
                                    </p:anim>
                                    <p:anim calcmode="lin" valueType="num">
                                      <p:cBhvr>
                                        <p:cTn dur="1000" fill="hold" id="14"/>
                                        <p:tgtEl>
                                          <p:spTgt spid="10"/>
                                        </p:tgtEl>
                                        <p:attrNameLst>
                                          <p:attrName>ppt_h</p:attrName>
                                        </p:attrNameLst>
                                      </p:cBhvr>
                                      <p:tavLst>
                                        <p:tav tm="0">
                                          <p:val>
                                            <p:fltVal val="0"/>
                                          </p:val>
                                        </p:tav>
                                        <p:tav tm="100000">
                                          <p:val>
                                            <p:strVal val="#ppt_h"/>
                                          </p:val>
                                        </p:tav>
                                      </p:tavLst>
                                    </p:anim>
                                    <p:anim calcmode="lin" valueType="num">
                                      <p:cBhvr>
                                        <p:cTn dur="1000" fill="hold" id="15"/>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5"/>
                                        </p:tgtEl>
                                        <p:attrNameLst>
                                          <p:attrName>style.visibility</p:attrName>
                                        </p:attrNameLst>
                                      </p:cBhvr>
                                      <p:to>
                                        <p:strVal val="visible"/>
                                      </p:to>
                                    </p:set>
                                    <p:animEffect filter="wipe(left)" transition="in">
                                      <p:cBhvr>
                                        <p:cTn dur="400" id="20"/>
                                        <p:tgtEl>
                                          <p:spTgt spid="15"/>
                                        </p:tgtEl>
                                      </p:cBhvr>
                                    </p:animEffect>
                                  </p:childTnLst>
                                </p:cTn>
                              </p:par>
                              <p:par>
                                <p:cTn fill="hold" grpId="0" id="21" nodeType="withEffect" presetClass="entr" presetID="22" presetSubtype="8">
                                  <p:stCondLst>
                                    <p:cond delay="30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400" id="2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P grpId="0" spid="1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02</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6408712"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defTabSz="914400" indent="0">
              <a:lnSpc>
                <a:spcPct val="100000"/>
              </a:lnSpc>
            </a:pPr>
            <a:r>
              <a:rPr altLang="en-US" lang="zh-CN" sz="2400">
                <a:solidFill>
                  <a:srgbClr val="00BD3C"/>
                </a:solidFill>
              </a:rPr>
              <a:t>事项/任务排序→ 2）追求效率，统筹安排</a:t>
            </a:r>
          </a:p>
        </p:txBody>
      </p:sp>
      <p:sp>
        <p:nvSpPr>
          <p:cNvPr id="11" name="TextBox 10"/>
          <p:cNvSpPr txBox="1"/>
          <p:nvPr/>
        </p:nvSpPr>
        <p:spPr>
          <a:xfrm>
            <a:off x="3431704" y="3330623"/>
            <a:ext cx="2952328" cy="3163825"/>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我们都知道一个“先装石头还是先装沙子才能发挥罐子最大容量”的模型。类比到时间的统筹安排上，则就是利用大块的时间处理“大块”的事情，利用琐碎的时间处理琐碎的事情，利用等待的事件兼做别的事情（比如在旅途中可以打电话或者构思计划）。</a:t>
            </a:r>
          </a:p>
        </p:txBody>
      </p:sp>
      <p:sp>
        <p:nvSpPr>
          <p:cNvPr id="12" name="TextBox 1"/>
          <p:cNvSpPr txBox="1"/>
          <p:nvPr/>
        </p:nvSpPr>
        <p:spPr>
          <a:xfrm>
            <a:off x="3431704" y="1988840"/>
            <a:ext cx="7827944"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同样是一天，同样是一样的工作目标，有的人完成的就比别人的好，比别人的快，这是为什么呢？除了工作技能的娴熟之外，很重要的一个方面，就是高效率的人懂得统筹安排。</a:t>
            </a:r>
          </a:p>
        </p:txBody>
      </p:sp>
      <p:pic>
        <p:nvPicPr>
          <p:cNvPr descr="C:\Documents and Settings\tdz\桌面\mzl.udnijtqt.1024x1024-65.jpg" id="13" name="Picture 4"/>
          <p:cNvPicPr>
            <a:picLocks noChangeArrowheads="1" noChangeAspect="1"/>
          </p:cNvPicPr>
          <p:nvPr/>
        </p:nvPicPr>
        <p:blipFill>
          <a:blip r:embed="rId2">
            <a:extLst>
              <a:ext uri="{28A0092B-C50C-407E-A947-70E740481C1C}">
                <a14:useLocalDpi/>
              </a:ext>
            </a:extLst>
          </a:blip>
          <a:stretch>
            <a:fillRect/>
          </a:stretch>
        </p:blipFill>
        <p:spPr bwMode="auto">
          <a:xfrm>
            <a:off x="6600056" y="3250093"/>
            <a:ext cx="4966536" cy="3104085"/>
          </a:xfrm>
          <a:prstGeom prst="rect">
            <a:avLst/>
          </a:prstGeom>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cxnSp>
        <p:nvCxnSpPr>
          <p:cNvPr id="14" name="直接连接符 13"/>
          <p:cNvCxnSpPr/>
          <p:nvPr/>
        </p:nvCxnSpPr>
        <p:spPr>
          <a:xfrm>
            <a:off x="10935612" y="1628800"/>
            <a:ext cx="648072"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1583684" y="1628800"/>
            <a:ext cx="0" cy="148650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85064285"/>
      </p:ext>
    </p:extLst>
  </p:cSld>
  <p:clrMapOvr>
    <a:masterClrMapping/>
  </p:clrMapOvr>
  <mc:AlternateContent>
    <mc:Choice Requires="p14">
      <p:transition>
        <p14:warp/>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12"/>
                                        </p:tgtEl>
                                        <p:attrNameLst>
                                          <p:attrName>style.visibility</p:attrName>
                                        </p:attrNameLst>
                                      </p:cBhvr>
                                      <p:to>
                                        <p:strVal val="visible"/>
                                      </p:to>
                                    </p:set>
                                    <p:animScale>
                                      <p:cBhvr>
                                        <p:cTn decel="50000" dur="1000" fill="hold" id="7">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2"/>
                                        </p:tgtEl>
                                        <p:attrNameLst>
                                          <p:attrName>ppt_x</p:attrName>
                                          <p:attrName>ppt_y</p:attrName>
                                        </p:attrNameLst>
                                      </p:cBhvr>
                                    </p:animMotion>
                                    <p:animEffect filter="fade" transition="in">
                                      <p:cBhvr>
                                        <p:cTn dur="1000" id="9"/>
                                        <p:tgtEl>
                                          <p:spTgt spid="12"/>
                                        </p:tgtEl>
                                      </p:cBhvr>
                                    </p:animEffect>
                                  </p:childTnLst>
                                </p:cTn>
                              </p:par>
                              <p:par>
                                <p:cTn fill="hold" grpId="0" id="10" nodeType="withEffect" presetClass="entr" presetID="52" presetSubtype="0">
                                  <p:stCondLst>
                                    <p:cond delay="200"/>
                                  </p:stCondLst>
                                  <p:iterate type="lt">
                                    <p:tmPct val="0"/>
                                  </p:iterate>
                                  <p:childTnLst>
                                    <p:set>
                                      <p:cBhvr>
                                        <p:cTn dur="1" fill="hold" id="11">
                                          <p:stCondLst>
                                            <p:cond delay="0"/>
                                          </p:stCondLst>
                                        </p:cTn>
                                        <p:tgtEl>
                                          <p:spTgt spid="11"/>
                                        </p:tgtEl>
                                        <p:attrNameLst>
                                          <p:attrName>style.visibility</p:attrName>
                                        </p:attrNameLst>
                                      </p:cBhvr>
                                      <p:to>
                                        <p:strVal val="visible"/>
                                      </p:to>
                                    </p:set>
                                    <p:animScale>
                                      <p:cBhvr>
                                        <p:cTn decel="50000" dur="1000" fill="hold" id="12">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1"/>
                                        </p:tgtEl>
                                        <p:attrNameLst>
                                          <p:attrName>ppt_x</p:attrName>
                                          <p:attrName>ppt_y</p:attrName>
                                        </p:attrNameLst>
                                      </p:cBhvr>
                                    </p:animMotion>
                                    <p:animEffect filter="fade" transition="in">
                                      <p:cBhvr>
                                        <p:cTn dur="10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03</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确定行动方案</a:t>
            </a:r>
          </a:p>
        </p:txBody>
      </p:sp>
      <p:sp>
        <p:nvSpPr>
          <p:cNvPr id="19" name="TextBox 1"/>
          <p:cNvSpPr txBox="1"/>
          <p:nvPr/>
        </p:nvSpPr>
        <p:spPr>
          <a:xfrm>
            <a:off x="3316716" y="1942498"/>
            <a:ext cx="7632848" cy="774192"/>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对事项/任务排序以后，要对每个事项拟定具体、清晰的行动方案。行动方案的七大要素为“5W2H”，一般可以采用《××行动方案表》的方式简要描述。</a:t>
            </a:r>
          </a:p>
        </p:txBody>
      </p:sp>
      <p:sp>
        <p:nvSpPr>
          <p:cNvPr id="11" name="矩形 6"/>
          <p:cNvSpPr>
            <a:spLocks noChangeArrowheads="1"/>
          </p:cNvSpPr>
          <p:nvPr/>
        </p:nvSpPr>
        <p:spPr bwMode="auto">
          <a:xfrm>
            <a:off x="4236910" y="3328824"/>
            <a:ext cx="4667403" cy="2880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What ——做什么？事项清单？</a:t>
            </a:r>
          </a:p>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Why ——为什么做？目的是？</a:t>
            </a:r>
          </a:p>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Who ——谁去做？联系谁？</a:t>
            </a:r>
          </a:p>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Where ——何地做？</a:t>
            </a:r>
          </a:p>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When——何时做？何时完成？</a:t>
            </a:r>
          </a:p>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How ——怎样做？实施战术？</a:t>
            </a:r>
          </a:p>
          <a:p>
            <a:pPr eaLnBrk="1" hangingPunct="1">
              <a:lnSpc>
                <a:spcPct val="150000"/>
              </a:lnSpc>
              <a:spcAft>
                <a:spcPts val="300"/>
              </a:spcAft>
            </a:pPr>
            <a:r>
              <a:rPr altLang="zh-CN" lang="en-US" sz="1600">
                <a:solidFill>
                  <a:schemeClr val="tx1">
                    <a:lumMod val="65000"/>
                    <a:lumOff val="35000"/>
                  </a:schemeClr>
                </a:solidFill>
                <a:latin charset="-122" pitchFamily="34" typeface="微软雅黑"/>
                <a:ea charset="-122" pitchFamily="34" typeface="微软雅黑"/>
              </a:rPr>
              <a:t>How much——所需资源？需多大代价？</a:t>
            </a:r>
          </a:p>
        </p:txBody>
      </p:sp>
      <p:grpSp>
        <p:nvGrpSpPr>
          <p:cNvPr id="12" name="组合 11"/>
          <p:cNvGrpSpPr/>
          <p:nvPr/>
        </p:nvGrpSpPr>
        <p:grpSpPr>
          <a:xfrm>
            <a:off x="3791745" y="3421324"/>
            <a:ext cx="200817" cy="2691697"/>
            <a:chOff x="3649315" y="2276872"/>
            <a:chExt cx="245812" cy="2691697"/>
          </a:xfrm>
        </p:grpSpPr>
        <p:sp>
          <p:nvSpPr>
            <p:cNvPr id="13" name="椭圆 14"/>
            <p:cNvSpPr/>
            <p:nvPr/>
          </p:nvSpPr>
          <p:spPr bwMode="auto">
            <a:xfrm>
              <a:off x="3649315" y="2276872"/>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4" name="椭圆 14"/>
            <p:cNvSpPr/>
            <p:nvPr/>
          </p:nvSpPr>
          <p:spPr bwMode="auto">
            <a:xfrm>
              <a:off x="3649315" y="2673111"/>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椭圆 14"/>
            <p:cNvSpPr/>
            <p:nvPr/>
          </p:nvSpPr>
          <p:spPr bwMode="auto">
            <a:xfrm>
              <a:off x="3649315" y="3069350"/>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椭圆 14"/>
            <p:cNvSpPr/>
            <p:nvPr/>
          </p:nvSpPr>
          <p:spPr bwMode="auto">
            <a:xfrm>
              <a:off x="3649315" y="3465589"/>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椭圆 14"/>
            <p:cNvSpPr/>
            <p:nvPr/>
          </p:nvSpPr>
          <p:spPr bwMode="auto">
            <a:xfrm>
              <a:off x="3649315" y="3861828"/>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椭圆 14"/>
            <p:cNvSpPr/>
            <p:nvPr/>
          </p:nvSpPr>
          <p:spPr bwMode="auto">
            <a:xfrm>
              <a:off x="3649315" y="4258067"/>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椭圆 14"/>
            <p:cNvSpPr/>
            <p:nvPr/>
          </p:nvSpPr>
          <p:spPr bwMode="auto">
            <a:xfrm>
              <a:off x="3649315" y="4654303"/>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pic>
        <p:nvPicPr>
          <p:cNvPr descr="E:\仝德志文件\03-参考资料\！仝个人\！PPT图片及版面资源\06-PPT精选插图\04-图标\B74562C27852F06F2A430A94546B4851.png" id="3075" name="Picture 3"/>
          <p:cNvPicPr>
            <a:picLocks noChangeArrowheads="1" noChangeAspect="1"/>
          </p:cNvPicPr>
          <p:nvPr/>
        </p:nvPicPr>
        <p:blipFill>
          <a:blip r:embed="rId2">
            <a:extLst>
              <a:ext uri="{28A0092B-C50C-407E-A947-70E740481C1C}">
                <a14:useLocalDpi/>
              </a:ext>
            </a:extLst>
          </a:blip>
          <a:stretch>
            <a:fillRect/>
          </a:stretch>
        </p:blipFill>
        <p:spPr bwMode="auto">
          <a:xfrm>
            <a:off x="8544273" y="4077072"/>
            <a:ext cx="2879725" cy="2160240"/>
          </a:xfrm>
          <a:prstGeom prst="rect">
            <a:avLst/>
          </a:prstGeom>
          <a:noFill/>
          <a:extLst>
            <a:ext uri="{909E8E84-426E-40DD-AFC4-6F175D3DCCD1}">
              <a14:hiddenFill>
                <a:solidFill>
                  <a:srgbClr val="FFFFFF"/>
                </a:solidFill>
              </a14:hiddenFill>
            </a:ext>
          </a:extLst>
        </p:spPr>
      </p:pic>
    </p:spTree>
    <p:extLst>
      <p:ext uri="{BB962C8B-B14F-4D97-AF65-F5344CB8AC3E}">
        <p14:creationId val="3447047707"/>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strVal val="(6*min(max(#ppt_w*#ppt_h,.3),1)-7.4)/-.7*#ppt_w"/>
                                          </p:val>
                                        </p:tav>
                                        <p:tav tm="100000">
                                          <p:val>
                                            <p:strVal val="#ppt_w"/>
                                          </p:val>
                                        </p:tav>
                                      </p:tavLst>
                                    </p:anim>
                                    <p:anim calcmode="lin" valueType="num">
                                      <p:cBhvr>
                                        <p:cTn dur="500" fill="hold" id="8"/>
                                        <p:tgtEl>
                                          <p:spTgt spid="19"/>
                                        </p:tgtEl>
                                        <p:attrNameLst>
                                          <p:attrName>ppt_h</p:attrName>
                                        </p:attrNameLst>
                                      </p:cBhvr>
                                      <p:tavLst>
                                        <p:tav tm="0">
                                          <p:val>
                                            <p:strVal val="(6*min(max(#ppt_w*#ppt_h,.3),1)-7.4)/-.7*#ppt_h"/>
                                          </p:val>
                                        </p:tav>
                                        <p:tav tm="100000">
                                          <p:val>
                                            <p:strVal val="#ppt_h"/>
                                          </p:val>
                                        </p:tav>
                                      </p:tavLst>
                                    </p:anim>
                                    <p:anim calcmode="lin" valueType="num">
                                      <p:cBhvr>
                                        <p:cTn dur="500" fill="hold" id="9"/>
                                        <p:tgtEl>
                                          <p:spTgt spid="19"/>
                                        </p:tgtEl>
                                        <p:attrNameLst>
                                          <p:attrName>ppt_x</p:attrName>
                                        </p:attrNameLst>
                                      </p:cBhvr>
                                      <p:tavLst>
                                        <p:tav tm="0">
                                          <p:val>
                                            <p:fltVal val="0.5"/>
                                          </p:val>
                                        </p:tav>
                                        <p:tav tm="100000">
                                          <p:val>
                                            <p:strVal val="#ppt_x"/>
                                          </p:val>
                                        </p:tav>
                                      </p:tavLst>
                                    </p:anim>
                                    <p:anim calcmode="lin" valueType="num">
                                      <p:cBhvr>
                                        <p:cTn dur="500" fill="hold" id="10"/>
                                        <p:tgtEl>
                                          <p:spTgt spid="19"/>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anim calcmode="lin" valueType="num">
                                      <p:cBhvr>
                                        <p:cTn dur="500" fill="hold" id="15"/>
                                        <p:tgtEl>
                                          <p:spTgt spid="11"/>
                                        </p:tgtEl>
                                        <p:attrNameLst>
                                          <p:attrName>ppt_x</p:attrName>
                                        </p:attrNameLst>
                                      </p:cBhvr>
                                      <p:tavLst>
                                        <p:tav tm="0">
                                          <p:val>
                                            <p:strVal val="#ppt_x"/>
                                          </p:val>
                                        </p:tav>
                                        <p:tav tm="100000">
                                          <p:val>
                                            <p:strVal val="#ppt_x"/>
                                          </p:val>
                                        </p:tav>
                                      </p:tavLst>
                                    </p:anim>
                                    <p:anim calcmode="lin" valueType="num">
                                      <p:cBhvr>
                                        <p:cTn dur="500" fill="hold" id="16"/>
                                        <p:tgtEl>
                                          <p:spTgt spid="11"/>
                                        </p:tgtEl>
                                        <p:attrNameLst>
                                          <p:attrName>ppt_y</p:attrName>
                                        </p:attrNameLst>
                                      </p:cBhvr>
                                      <p:tavLst>
                                        <p:tav tm="0">
                                          <p:val>
                                            <p:strVal val="#ppt_y+.1"/>
                                          </p:val>
                                        </p:tav>
                                        <p:tav tm="100000">
                                          <p:val>
                                            <p:strVal val="#ppt_y"/>
                                          </p:val>
                                        </p:tav>
                                      </p:tavLst>
                                    </p:anim>
                                  </p:childTnLst>
                                </p:cTn>
                              </p:par>
                              <p:par>
                                <p:cTn fill="hold" id="17" nodeType="withEffect" presetClass="entr" presetID="47"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anim calcmode="lin" valueType="num">
                                      <p:cBhvr>
                                        <p:cTn dur="500" fill="hold" id="20"/>
                                        <p:tgtEl>
                                          <p:spTgt spid="12"/>
                                        </p:tgtEl>
                                        <p:attrNameLst>
                                          <p:attrName>ppt_x</p:attrName>
                                        </p:attrNameLst>
                                      </p:cBhvr>
                                      <p:tavLst>
                                        <p:tav tm="0">
                                          <p:val>
                                            <p:strVal val="#ppt_x"/>
                                          </p:val>
                                        </p:tav>
                                        <p:tav tm="100000">
                                          <p:val>
                                            <p:strVal val="#ppt_x"/>
                                          </p:val>
                                        </p:tav>
                                      </p:tavLst>
                                    </p:anim>
                                    <p:anim calcmode="lin" valueType="num">
                                      <p:cBhvr>
                                        <p:cTn dur="500" fill="hold" id="2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矩形 48"/>
          <p:cNvSpPr/>
          <p:nvPr/>
        </p:nvSpPr>
        <p:spPr>
          <a:xfrm>
            <a:off x="1775521" y="1242638"/>
            <a:ext cx="9073007" cy="3914555"/>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cxnSp>
        <p:nvCxnSpPr>
          <p:cNvPr id="6" name="直接连接符 5"/>
          <p:cNvCxnSpPr/>
          <p:nvPr/>
        </p:nvCxnSpPr>
        <p:spPr>
          <a:xfrm flipH="1">
            <a:off x="1271465" y="1242636"/>
            <a:ext cx="0" cy="496800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551384" y="1345597"/>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03</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47" name="TextBox 46"/>
          <p:cNvSpPr txBox="1"/>
          <p:nvPr/>
        </p:nvSpPr>
        <p:spPr>
          <a:xfrm>
            <a:off x="584615" y="2057848"/>
            <a:ext cx="548640" cy="3731641"/>
          </a:xfrm>
          <a:prstGeom prst="rect">
            <a:avLst/>
          </a:prstGeom>
          <a:noFill/>
        </p:spPr>
        <p:txBody>
          <a:bodyPr rtlCol="0" vert="eaVert" wrap="square">
            <a:spAutoFit/>
          </a:bodyPr>
          <a:lstStyle/>
          <a:p>
            <a:r>
              <a:rPr altLang="en-US" kern="0" lang="zh-CN" spc="200" sz="2400">
                <a:solidFill>
                  <a:srgbClr val="00BD3C"/>
                </a:solidFill>
                <a:latin charset="-122" pitchFamily="34" typeface="微软雅黑"/>
                <a:ea charset="-122" pitchFamily="34" typeface="微软雅黑"/>
              </a:rPr>
              <a:t>确定行动方案</a:t>
            </a:r>
          </a:p>
        </p:txBody>
      </p:sp>
      <p:graphicFrame>
        <p:nvGraphicFramePr>
          <p:cNvPr id="2" name="表格 1"/>
          <p:cNvGraphicFramePr>
            <a:graphicFrameLocks noGrp="1"/>
          </p:cNvGraphicFramePr>
          <p:nvPr>
            <p:extLst>
              <p:ext uri="{D42A27DB-BD31-4B8C-83A1-F6EECF244321}">
                <p14:modId val="2594940422"/>
              </p:ext>
            </p:extLst>
          </p:nvPr>
        </p:nvGraphicFramePr>
        <p:xfrm>
          <a:off x="1883531" y="1983348"/>
          <a:ext cx="8856984" cy="3029828"/>
        </p:xfrm>
        <a:graphic>
          <a:graphicData uri="http://schemas.openxmlformats.org/drawingml/2006/table">
            <a:tbl>
              <a:tblPr bandRow="1" firstCol="1" firstRow="1">
                <a:tableStyleId>{F5AB1C69-6EDB-4FF4-983F-18BD219EF322}</a:tableStyleId>
              </a:tblPr>
              <a:tblGrid>
                <a:gridCol w="567927"/>
                <a:gridCol w="1149263"/>
                <a:gridCol w="1156924"/>
                <a:gridCol w="828427"/>
                <a:gridCol w="828427"/>
                <a:gridCol w="1002731"/>
                <a:gridCol w="1091800"/>
                <a:gridCol w="1583412"/>
                <a:gridCol w="648073"/>
              </a:tblGrid>
              <a:tr h="990684">
                <a:tc>
                  <a:txBody>
                    <a:bodyPr vert="horz" wrap="square"/>
                    <a:lstStyle/>
                    <a:p>
                      <a:pPr algn="ctr">
                        <a:lnSpc>
                          <a:spcPct val="150000"/>
                        </a:lnSpc>
                        <a:spcAft>
                          <a:spcPct val="0"/>
                        </a:spcAft>
                      </a:pPr>
                      <a:r>
                        <a:rPr kern="100" lang="zh-CN" sz="1600">
                          <a:effectLst/>
                        </a:rPr>
                        <a:t>序号</a:t>
                      </a:r>
                    </a:p>
                    <a:p>
                      <a:pPr algn="ctr">
                        <a:lnSpc>
                          <a:spcPct val="150000"/>
                        </a:lnSpc>
                        <a:spcAft>
                          <a:spcPct val="0"/>
                        </a:spcAft>
                      </a:pPr>
                      <a:r>
                        <a:rPr kern="100" lang="en-US" sz="1600">
                          <a:effectLst/>
                        </a:rPr>
                        <a:t>No.</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事项名称</a:t>
                      </a:r>
                    </a:p>
                    <a:p>
                      <a:pPr algn="ctr">
                        <a:lnSpc>
                          <a:spcPct val="150000"/>
                        </a:lnSpc>
                        <a:spcAft>
                          <a:spcPct val="0"/>
                        </a:spcAft>
                      </a:pPr>
                      <a:r>
                        <a:rPr kern="100" lang="en-US" sz="1600">
                          <a:effectLst/>
                        </a:rPr>
                        <a:t>What</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目的</a:t>
                      </a:r>
                    </a:p>
                    <a:p>
                      <a:pPr algn="ctr">
                        <a:lnSpc>
                          <a:spcPct val="150000"/>
                        </a:lnSpc>
                        <a:spcAft>
                          <a:spcPct val="0"/>
                        </a:spcAft>
                      </a:pPr>
                      <a:r>
                        <a:rPr kern="100" lang="en-US" sz="1600">
                          <a:effectLst/>
                        </a:rPr>
                        <a:t>Why</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相关人</a:t>
                      </a:r>
                    </a:p>
                    <a:p>
                      <a:pPr algn="ctr">
                        <a:lnSpc>
                          <a:spcPct val="150000"/>
                        </a:lnSpc>
                        <a:spcAft>
                          <a:spcPct val="0"/>
                        </a:spcAft>
                      </a:pPr>
                      <a:r>
                        <a:rPr kern="100" lang="en-US" sz="1600">
                          <a:effectLst/>
                        </a:rPr>
                        <a:t>Who</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地点</a:t>
                      </a:r>
                    </a:p>
                    <a:p>
                      <a:pPr algn="ctr">
                        <a:lnSpc>
                          <a:spcPct val="150000"/>
                        </a:lnSpc>
                        <a:spcAft>
                          <a:spcPct val="0"/>
                        </a:spcAft>
                      </a:pPr>
                      <a:r>
                        <a:rPr kern="100" lang="en-US" sz="1600">
                          <a:effectLst/>
                        </a:rPr>
                        <a:t>Where</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完场时限</a:t>
                      </a:r>
                    </a:p>
                    <a:p>
                      <a:pPr algn="ctr">
                        <a:lnSpc>
                          <a:spcPct val="150000"/>
                        </a:lnSpc>
                        <a:spcAft>
                          <a:spcPct val="0"/>
                        </a:spcAft>
                      </a:pPr>
                      <a:r>
                        <a:rPr kern="100" lang="en-US" sz="1600">
                          <a:effectLst/>
                        </a:rPr>
                        <a:t>When</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怎样做</a:t>
                      </a:r>
                    </a:p>
                    <a:p>
                      <a:pPr algn="ctr">
                        <a:lnSpc>
                          <a:spcPct val="150000"/>
                        </a:lnSpc>
                        <a:spcAft>
                          <a:spcPct val="0"/>
                        </a:spcAft>
                      </a:pPr>
                      <a:r>
                        <a:rPr kern="100" lang="en-US" sz="1600">
                          <a:effectLst/>
                        </a:rPr>
                        <a:t>How</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所需资源</a:t>
                      </a:r>
                    </a:p>
                    <a:p>
                      <a:pPr algn="ctr">
                        <a:lnSpc>
                          <a:spcPct val="150000"/>
                        </a:lnSpc>
                        <a:spcAft>
                          <a:spcPct val="0"/>
                        </a:spcAft>
                      </a:pPr>
                      <a:r>
                        <a:rPr kern="100" lang="en-US" sz="1600">
                          <a:effectLst/>
                        </a:rPr>
                        <a:t>How Much</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zh-CN" sz="1600">
                          <a:effectLst/>
                        </a:rPr>
                        <a:t>备注</a:t>
                      </a:r>
                      <a:endParaRPr kern="100" lang="zh-CN" sz="1600">
                        <a:effectLst/>
                        <a:latin charset="-122" pitchFamily="34" typeface="微软雅黑"/>
                        <a:ea charset="-122" pitchFamily="34" typeface="微软雅黑"/>
                      </a:endParaRPr>
                    </a:p>
                  </a:txBody>
                  <a:tcPr anchor="ctr" marB="0" marL="68580" marR="68580" marT="0"/>
                </a:tc>
              </a:tr>
              <a:tr h="509786">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r>
              <a:tr h="509786">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r>
              <a:tr h="509786">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r>
              <a:tr h="509786">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itchFamily="34" typeface="微软雅黑"/>
                        <a:ea charset="-122" pitchFamily="34" typeface="微软雅黑"/>
                      </a:endParaRPr>
                    </a:p>
                  </a:txBody>
                  <a:tcPr anchor="ctr" marB="0" marL="68580" marR="68580" marT="0"/>
                </a:tc>
                <a:tc>
                  <a:txBody>
                    <a:bodyPr vert="horz" wrap="square"/>
                    <a:lstStyle/>
                    <a:p>
                      <a:pPr algn="ctr">
                        <a:lnSpc>
                          <a:spcPct val="150000"/>
                        </a:lnSpc>
                        <a:spcAft>
                          <a:spcPct val="0"/>
                        </a:spcAft>
                      </a:pPr>
                      <a:r>
                        <a:rPr kern="100" lang="en-US" sz="1600">
                          <a:effectLst/>
                        </a:rPr>
                        <a:t> </a:t>
                      </a:r>
                      <a:endParaRPr kern="100" lang="zh-CN" sz="1600">
                        <a:effectLst/>
                        <a:latin charset="-122" panose="020b0503020204020204" pitchFamily="34" typeface="微软雅黑"/>
                        <a:ea charset="-122" panose="020b0503020204020204" pitchFamily="34" typeface="微软雅黑"/>
                      </a:endParaRPr>
                    </a:p>
                  </a:txBody>
                  <a:tcPr anchor="ctr" marB="0" marL="68580" marR="68580" marT="0"/>
                </a:tc>
              </a:tr>
            </a:tbl>
          </a:graphicData>
        </a:graphic>
      </p:graphicFrame>
      <p:sp>
        <p:nvSpPr>
          <p:cNvPr id="50" name="TextBox 6"/>
          <p:cNvSpPr txBox="1">
            <a:spLocks noChangeArrowheads="1"/>
          </p:cNvSpPr>
          <p:nvPr/>
        </p:nvSpPr>
        <p:spPr bwMode="auto">
          <a:xfrm>
            <a:off x="4398276" y="1369345"/>
            <a:ext cx="3827495" cy="441960"/>
          </a:xfrm>
          <a:prstGeom prst="rect">
            <a:avLst/>
          </a:prstGeom>
          <a:noFill/>
          <a:ln w="9525">
            <a:noFill/>
            <a:miter lim="800000"/>
          </a:ln>
        </p:spPr>
        <p:txBody>
          <a:bodyPr wrap="square">
            <a:spAutoFit/>
          </a:bodyPr>
          <a:lstStyle/>
          <a:p>
            <a:pPr algn="ctr"/>
            <a:r>
              <a:rPr altLang="zh-CN" b="1" lang="en-US" sz="2300">
                <a:solidFill>
                  <a:srgbClr val="78B832"/>
                </a:solidFill>
                <a:latin charset="-122" pitchFamily="34" typeface="微软雅黑"/>
                <a:ea charset="-122" pitchFamily="34" typeface="微软雅黑"/>
              </a:rPr>
              <a:t>《××行动方案表》</a:t>
            </a:r>
          </a:p>
        </p:txBody>
      </p:sp>
      <p:sp>
        <p:nvSpPr>
          <p:cNvPr id="51" name="TextBox 1"/>
          <p:cNvSpPr txBox="1"/>
          <p:nvPr/>
        </p:nvSpPr>
        <p:spPr>
          <a:xfrm>
            <a:off x="1774155" y="5398612"/>
            <a:ext cx="9074372" cy="774192"/>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注：此表中，也有的要素可以适当省略，如“Why”。但也可以根据计划追踪的要求，再增加一栏“执行反馈”。</a:t>
            </a:r>
          </a:p>
        </p:txBody>
      </p:sp>
    </p:spTree>
    <p:extLst>
      <p:ext uri="{BB962C8B-B14F-4D97-AF65-F5344CB8AC3E}">
        <p14:creationId val="3585639973"/>
      </p:ext>
    </p:extLst>
  </p:cSld>
  <p:clrMapOvr>
    <a:masterClrMapping/>
  </p:clrMapOvr>
  <mc:AlternateContent>
    <mc:Choice Requires="p14">
      <p:transition>
        <p14:warp dir="i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4">
                                  <p:stCondLst>
                                    <p:cond delay="0"/>
                                  </p:stCondLst>
                                  <p:childTnLst>
                                    <p:set>
                                      <p:cBhvr>
                                        <p:cTn dur="1" fill="hold" id="6">
                                          <p:stCondLst>
                                            <p:cond delay="0"/>
                                          </p:stCondLst>
                                        </p:cTn>
                                        <p:tgtEl>
                                          <p:spTgt spid="49"/>
                                        </p:tgtEl>
                                        <p:attrNameLst>
                                          <p:attrName>style.visibility</p:attrName>
                                        </p:attrNameLst>
                                      </p:cBhvr>
                                      <p:to>
                                        <p:strVal val="visible"/>
                                      </p:to>
                                    </p:set>
                                    <p:animEffect filter="wheel(4)" transition="in">
                                      <p:cBhvr>
                                        <p:cTn dur="1000" id="7"/>
                                        <p:tgtEl>
                                          <p:spTgt spid="49"/>
                                        </p:tgtEl>
                                      </p:cBhvr>
                                    </p:animEffect>
                                  </p:childTnLst>
                                </p:cTn>
                              </p:par>
                            </p:childTnLst>
                          </p:cTn>
                        </p:par>
                        <p:par>
                          <p:cTn fill="hold" id="8" nodeType="afterGroup">
                            <p:stCondLst>
                              <p:cond delay="1000"/>
                            </p:stCondLst>
                            <p:childTnLst>
                              <p:par>
                                <p:cTn fill="hold" grpId="0" id="9" nodeType="afterEffect" presetClass="entr" presetID="2" presetSubtype="1">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additive="base">
                                        <p:cTn dur="500" fill="hold" id="11"/>
                                        <p:tgtEl>
                                          <p:spTgt spid="50"/>
                                        </p:tgtEl>
                                        <p:attrNameLst>
                                          <p:attrName>ppt_x</p:attrName>
                                        </p:attrNameLst>
                                      </p:cBhvr>
                                      <p:tavLst>
                                        <p:tav tm="0">
                                          <p:val>
                                            <p:strVal val="#ppt_x"/>
                                          </p:val>
                                        </p:tav>
                                        <p:tav tm="100000">
                                          <p:val>
                                            <p:strVal val="#ppt_x"/>
                                          </p:val>
                                        </p:tav>
                                      </p:tavLst>
                                    </p:anim>
                                    <p:anim calcmode="lin" valueType="num">
                                      <p:cBhvr additive="base">
                                        <p:cTn dur="500" fill="hold" id="12"/>
                                        <p:tgtEl>
                                          <p:spTgt spid="50"/>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id="14" nodeType="afterEffect" presetClass="entr" presetID="23" presetSubtype="36">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strVal val="(6*min(max(#ppt_w*#ppt_h,.3),1)-7.4)/-.7*#ppt_w"/>
                                          </p:val>
                                        </p:tav>
                                        <p:tav tm="100000">
                                          <p:val>
                                            <p:strVal val="#ppt_w"/>
                                          </p:val>
                                        </p:tav>
                                      </p:tavLst>
                                    </p:anim>
                                    <p:anim calcmode="lin" valueType="num">
                                      <p:cBhvr>
                                        <p:cTn dur="500" fill="hold" id="17"/>
                                        <p:tgtEl>
                                          <p:spTgt spid="2"/>
                                        </p:tgtEl>
                                        <p:attrNameLst>
                                          <p:attrName>ppt_h</p:attrName>
                                        </p:attrNameLst>
                                      </p:cBhvr>
                                      <p:tavLst>
                                        <p:tav tm="0">
                                          <p:val>
                                            <p:strVal val="(6*min(max(#ppt_w*#ppt_h,.3),1)-7.4)/-.7*#ppt_h"/>
                                          </p:val>
                                        </p:tav>
                                        <p:tav tm="100000">
                                          <p:val>
                                            <p:strVal val="#ppt_h"/>
                                          </p:val>
                                        </p:tav>
                                      </p:tavLst>
                                    </p:anim>
                                    <p:anim calcmode="lin" valueType="num">
                                      <p:cBhvr>
                                        <p:cTn dur="500" fill="hold" id="18"/>
                                        <p:tgtEl>
                                          <p:spTgt spid="2"/>
                                        </p:tgtEl>
                                        <p:attrNameLst>
                                          <p:attrName>ppt_x</p:attrName>
                                        </p:attrNameLst>
                                      </p:cBhvr>
                                      <p:tavLst>
                                        <p:tav tm="0">
                                          <p:val>
                                            <p:fltVal val="0.5"/>
                                          </p:val>
                                        </p:tav>
                                        <p:tav tm="100000">
                                          <p:val>
                                            <p:strVal val="#ppt_x"/>
                                          </p:val>
                                        </p:tav>
                                      </p:tavLst>
                                    </p:anim>
                                    <p:anim calcmode="lin" valueType="num">
                                      <p:cBhvr>
                                        <p:cTn dur="500" fill="hold" id="19"/>
                                        <p:tgtEl>
                                          <p:spTgt spid="2"/>
                                        </p:tgtEl>
                                        <p:attrNameLst>
                                          <p:attrName>ppt_y</p:attrName>
                                        </p:attrNameLst>
                                      </p:cBhvr>
                                      <p:tavLst>
                                        <p:tav tm="0">
                                          <p:val>
                                            <p:strVal val="1+(6*min(max(#ppt_w*#ppt_h,.3),1)-7.4)/-.7*#ppt_h/2"/>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3" presetSubtype="36">
                                  <p:stCondLst>
                                    <p:cond delay="0"/>
                                  </p:stCondLst>
                                  <p:childTnLst>
                                    <p:set>
                                      <p:cBhvr>
                                        <p:cTn dur="1" fill="hold" id="22">
                                          <p:stCondLst>
                                            <p:cond delay="0"/>
                                          </p:stCondLst>
                                        </p:cTn>
                                        <p:tgtEl>
                                          <p:spTgt spid="51"/>
                                        </p:tgtEl>
                                        <p:attrNameLst>
                                          <p:attrName>style.visibility</p:attrName>
                                        </p:attrNameLst>
                                      </p:cBhvr>
                                      <p:to>
                                        <p:strVal val="visible"/>
                                      </p:to>
                                    </p:set>
                                    <p:anim calcmode="lin" valueType="num">
                                      <p:cBhvr>
                                        <p:cTn dur="500" fill="hold" id="23"/>
                                        <p:tgtEl>
                                          <p:spTgt spid="51"/>
                                        </p:tgtEl>
                                        <p:attrNameLst>
                                          <p:attrName>ppt_w</p:attrName>
                                        </p:attrNameLst>
                                      </p:cBhvr>
                                      <p:tavLst>
                                        <p:tav tm="0">
                                          <p:val>
                                            <p:strVal val="(6*min(max(#ppt_w*#ppt_h,.3),1)-7.4)/-.7*#ppt_w"/>
                                          </p:val>
                                        </p:tav>
                                        <p:tav tm="100000">
                                          <p:val>
                                            <p:strVal val="#ppt_w"/>
                                          </p:val>
                                        </p:tav>
                                      </p:tavLst>
                                    </p:anim>
                                    <p:anim calcmode="lin" valueType="num">
                                      <p:cBhvr>
                                        <p:cTn dur="500" fill="hold" id="24"/>
                                        <p:tgtEl>
                                          <p:spTgt spid="51"/>
                                        </p:tgtEl>
                                        <p:attrNameLst>
                                          <p:attrName>ppt_h</p:attrName>
                                        </p:attrNameLst>
                                      </p:cBhvr>
                                      <p:tavLst>
                                        <p:tav tm="0">
                                          <p:val>
                                            <p:strVal val="(6*min(max(#ppt_w*#ppt_h,.3),1)-7.4)/-.7*#ppt_h"/>
                                          </p:val>
                                        </p:tav>
                                        <p:tav tm="100000">
                                          <p:val>
                                            <p:strVal val="#ppt_h"/>
                                          </p:val>
                                        </p:tav>
                                      </p:tavLst>
                                    </p:anim>
                                    <p:anim calcmode="lin" valueType="num">
                                      <p:cBhvr>
                                        <p:cTn dur="500" fill="hold" id="25"/>
                                        <p:tgtEl>
                                          <p:spTgt spid="51"/>
                                        </p:tgtEl>
                                        <p:attrNameLst>
                                          <p:attrName>ppt_x</p:attrName>
                                        </p:attrNameLst>
                                      </p:cBhvr>
                                      <p:tavLst>
                                        <p:tav tm="0">
                                          <p:val>
                                            <p:fltVal val="0.5"/>
                                          </p:val>
                                        </p:tav>
                                        <p:tav tm="100000">
                                          <p:val>
                                            <p:strVal val="#ppt_x"/>
                                          </p:val>
                                        </p:tav>
                                      </p:tavLst>
                                    </p:anim>
                                    <p:anim calcmode="lin" valueType="num">
                                      <p:cBhvr>
                                        <p:cTn dur="500" fill="hold" id="26"/>
                                        <p:tgtEl>
                                          <p:spTgt spid="5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04</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6408712"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defTabSz="914400" indent="0">
              <a:lnSpc>
                <a:spcPct val="100000"/>
              </a:lnSpc>
            </a:pPr>
            <a:r>
              <a:rPr altLang="en-US" lang="zh-CN" sz="2400">
                <a:solidFill>
                  <a:srgbClr val="00BD3C"/>
                </a:solidFill>
              </a:rPr>
              <a:t>撰写计划书</a:t>
            </a:r>
          </a:p>
        </p:txBody>
      </p:sp>
      <p:sp>
        <p:nvSpPr>
          <p:cNvPr id="12" name="TextBox 1"/>
          <p:cNvSpPr txBox="1"/>
          <p:nvPr/>
        </p:nvSpPr>
        <p:spPr>
          <a:xfrm>
            <a:off x="3431704" y="1988840"/>
            <a:ext cx="7344816"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根据计划的重视程度不同，需要撰写不同类型的计划书。比如，简单的计划书，只需要上述的一个excel表即可，而正规一点计划书，通常都包括三部分：标题 、正文、落款。</a:t>
            </a:r>
          </a:p>
        </p:txBody>
      </p:sp>
      <p:pic>
        <p:nvPicPr>
          <p:cNvPr descr="C:\Documents and Settings\hp1\桌面\xpic453.jpg" id="7171" name="Picture 3"/>
          <p:cNvPicPr>
            <a:picLocks noChangeArrowheads="1" noChangeAspect="1"/>
          </p:cNvPicPr>
          <p:nvPr/>
        </p:nvPicPr>
        <p:blipFill>
          <a:blip r:embed="rId2">
            <a:extLst>
              <a:ext uri="{28A0092B-C50C-407E-A947-70E740481C1C}">
                <a14:useLocalDpi/>
              </a:ext>
            </a:extLst>
          </a:blip>
          <a:stretch>
            <a:fillRect/>
          </a:stretch>
        </p:blipFill>
        <p:spPr bwMode="auto">
          <a:xfrm>
            <a:off x="4068566" y="3501009"/>
            <a:ext cx="6350000" cy="2835555"/>
          </a:xfrm>
          <a:prstGeom prst="rect">
            <a:avLst/>
          </a:prstGeom>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71297335"/>
      </p:ext>
    </p:extLst>
  </p:cSld>
  <p:clrMapOvr>
    <a:masterClrMapping/>
  </p:clrMapOvr>
  <mc:AlternateContent>
    <mc:Choice Requires="p14">
      <p:transition>
        <p14:warp/>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12"/>
                                        </p:tgtEl>
                                        <p:attrNameLst>
                                          <p:attrName>style.visibility</p:attrName>
                                        </p:attrNameLst>
                                      </p:cBhvr>
                                      <p:to>
                                        <p:strVal val="visible"/>
                                      </p:to>
                                    </p:set>
                                    <p:animScale>
                                      <p:cBhvr>
                                        <p:cTn decel="50000" dur="1000" fill="hold" id="7">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2"/>
                                        </p:tgtEl>
                                        <p:attrNameLst>
                                          <p:attrName>ppt_x</p:attrName>
                                          <p:attrName>ppt_y</p:attrName>
                                        </p:attrNameLst>
                                      </p:cBhvr>
                                    </p:animMotion>
                                    <p:animEffect filter="fade" transition="in">
                                      <p:cBhvr>
                                        <p:cTn dur="1000" id="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04</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6408712"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defTabSz="914400" indent="0">
              <a:lnSpc>
                <a:spcPct val="100000"/>
              </a:lnSpc>
            </a:pPr>
            <a:r>
              <a:rPr altLang="en-US" lang="zh-CN" sz="2400">
                <a:solidFill>
                  <a:srgbClr val="00BD3C"/>
                </a:solidFill>
              </a:rPr>
              <a:t>撰写计划书→ 1）标题</a:t>
            </a:r>
          </a:p>
        </p:txBody>
      </p:sp>
      <p:grpSp>
        <p:nvGrpSpPr>
          <p:cNvPr id="2" name="组合 1"/>
          <p:cNvGrpSpPr/>
          <p:nvPr/>
        </p:nvGrpSpPr>
        <p:grpSpPr>
          <a:xfrm>
            <a:off x="3431704" y="1916832"/>
            <a:ext cx="7344816" cy="4608512"/>
            <a:chOff x="3433291" y="1916832"/>
            <a:chExt cx="7344816" cy="4608512"/>
          </a:xfrm>
        </p:grpSpPr>
        <p:sp>
          <p:nvSpPr>
            <p:cNvPr id="11" name="等腰三角形 10"/>
            <p:cNvSpPr/>
            <p:nvPr/>
          </p:nvSpPr>
          <p:spPr>
            <a:xfrm>
              <a:off x="3433291" y="4770514"/>
              <a:ext cx="432048" cy="216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等腰三角形 12"/>
            <p:cNvSpPr/>
            <p:nvPr/>
          </p:nvSpPr>
          <p:spPr>
            <a:xfrm>
              <a:off x="3433291" y="3330354"/>
              <a:ext cx="432048" cy="216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等腰三角形 13"/>
            <p:cNvSpPr/>
            <p:nvPr/>
          </p:nvSpPr>
          <p:spPr>
            <a:xfrm>
              <a:off x="3433291" y="2034210"/>
              <a:ext cx="432048" cy="216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矩形 14"/>
            <p:cNvSpPr/>
            <p:nvPr/>
          </p:nvSpPr>
          <p:spPr>
            <a:xfrm>
              <a:off x="3577307" y="1916832"/>
              <a:ext cx="7200800" cy="4608512"/>
            </a:xfrm>
            <a:prstGeom prst="rect">
              <a:avLst/>
            </a:prstGeom>
            <a:solidFill>
              <a:srgbClr val="F2F2F2"/>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矩形 2"/>
            <p:cNvSpPr/>
            <p:nvPr/>
          </p:nvSpPr>
          <p:spPr>
            <a:xfrm>
              <a:off x="3433291" y="2250234"/>
              <a:ext cx="3456384" cy="432048"/>
            </a:xfrm>
            <a:custGeom>
              <a:gdLst>
                <a:gd fmla="*/ 0 w 4282044" name="connsiteX0"/>
                <a:gd fmla="*/ 0 h 648072" name="connsiteY0"/>
                <a:gd fmla="*/ 4032448 w 4282044" name="connsiteX1"/>
                <a:gd fmla="*/ 0 h 648072" name="connsiteY1"/>
                <a:gd fmla="*/ 4282044 w 4282044" name="connsiteX2"/>
                <a:gd fmla="*/ 293785 h 648072" name="connsiteY2"/>
                <a:gd fmla="*/ 4032448 w 4282044" name="connsiteX3"/>
                <a:gd fmla="*/ 648072 h 648072" name="connsiteY3"/>
                <a:gd fmla="*/ 0 w 4282044" name="connsiteX4"/>
                <a:gd fmla="*/ 648072 h 648072" name="connsiteY4"/>
                <a:gd fmla="*/ 0 w 4282044" name="connsiteX5"/>
                <a:gd fmla="*/ 0 h 6480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8072" w="4282044">
                  <a:moveTo>
                    <a:pt x="0" y="0"/>
                  </a:moveTo>
                  <a:lnTo>
                    <a:pt x="4032448" y="0"/>
                  </a:lnTo>
                  <a:lnTo>
                    <a:pt x="4282044" y="293785"/>
                  </a:lnTo>
                  <a:cubicBezTo>
                    <a:pt x="4269184" y="314189"/>
                    <a:pt x="4197708" y="404929"/>
                    <a:pt x="4032448" y="648072"/>
                  </a:cubicBezTo>
                  <a:lnTo>
                    <a:pt x="0" y="648072"/>
                  </a:lnTo>
                  <a:lnTo>
                    <a:pt x="0" y="0"/>
                  </a:lnTo>
                  <a:close/>
                </a:path>
              </a:pathLst>
            </a:cu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400">
                  <a:solidFill>
                    <a:schemeClr val="bg1"/>
                  </a:solidFill>
                  <a:latin charset="-122" pitchFamily="34" typeface="微软雅黑"/>
                  <a:ea charset="-122" pitchFamily="34" typeface="微软雅黑"/>
                </a:rPr>
                <a:t>01 全称标题</a:t>
              </a:r>
            </a:p>
          </p:txBody>
        </p:sp>
        <p:sp>
          <p:nvSpPr>
            <p:cNvPr id="17" name="TextBox 16"/>
            <p:cNvSpPr txBox="1"/>
            <p:nvPr/>
          </p:nvSpPr>
          <p:spPr>
            <a:xfrm>
              <a:off x="3850241" y="2754291"/>
              <a:ext cx="6711842" cy="646176"/>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itchFamily="34" typeface="微软雅黑"/>
                  <a:ea charset="-122" pitchFamily="34" typeface="微软雅黑"/>
                </a:rPr>
                <a:t>全称标题包括以下四项：制定计划的单位名称、计划的适用时间、计划的内容范围和计划的种类。如《公司××部门××年营销工作计划》。</a:t>
              </a:r>
            </a:p>
          </p:txBody>
        </p:sp>
        <p:sp>
          <p:nvSpPr>
            <p:cNvPr id="18" name="矩形 2"/>
            <p:cNvSpPr/>
            <p:nvPr/>
          </p:nvSpPr>
          <p:spPr>
            <a:xfrm>
              <a:off x="3433291" y="3546378"/>
              <a:ext cx="3456384" cy="432048"/>
            </a:xfrm>
            <a:custGeom>
              <a:gdLst>
                <a:gd fmla="*/ 0 w 4282044" name="connsiteX0"/>
                <a:gd fmla="*/ 0 h 648072" name="connsiteY0"/>
                <a:gd fmla="*/ 4032448 w 4282044" name="connsiteX1"/>
                <a:gd fmla="*/ 0 h 648072" name="connsiteY1"/>
                <a:gd fmla="*/ 4282044 w 4282044" name="connsiteX2"/>
                <a:gd fmla="*/ 293785 h 648072" name="connsiteY2"/>
                <a:gd fmla="*/ 4032448 w 4282044" name="connsiteX3"/>
                <a:gd fmla="*/ 648072 h 648072" name="connsiteY3"/>
                <a:gd fmla="*/ 0 w 4282044" name="connsiteX4"/>
                <a:gd fmla="*/ 648072 h 648072" name="connsiteY4"/>
                <a:gd fmla="*/ 0 w 4282044" name="connsiteX5"/>
                <a:gd fmla="*/ 0 h 6480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8072" w="4282044">
                  <a:moveTo>
                    <a:pt x="0" y="0"/>
                  </a:moveTo>
                  <a:lnTo>
                    <a:pt x="4032448" y="0"/>
                  </a:lnTo>
                  <a:lnTo>
                    <a:pt x="4282044" y="293785"/>
                  </a:lnTo>
                  <a:cubicBezTo>
                    <a:pt x="4269184" y="314189"/>
                    <a:pt x="4197708" y="404929"/>
                    <a:pt x="4032448" y="648072"/>
                  </a:cubicBezTo>
                  <a:lnTo>
                    <a:pt x="0" y="648072"/>
                  </a:lnTo>
                  <a:lnTo>
                    <a:pt x="0" y="0"/>
                  </a:lnTo>
                  <a:close/>
                </a:path>
              </a:pathLst>
            </a:cu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400">
                  <a:solidFill>
                    <a:schemeClr val="bg1"/>
                  </a:solidFill>
                  <a:latin charset="-122" pitchFamily="34" typeface="微软雅黑"/>
                  <a:ea charset="-122" pitchFamily="34" typeface="微软雅黑"/>
                </a:rPr>
                <a:t>02  简称标题</a:t>
              </a:r>
            </a:p>
          </p:txBody>
        </p:sp>
        <p:sp>
          <p:nvSpPr>
            <p:cNvPr id="19" name="TextBox 18"/>
            <p:cNvSpPr txBox="1"/>
            <p:nvPr/>
          </p:nvSpPr>
          <p:spPr>
            <a:xfrm>
              <a:off x="3850241" y="4122442"/>
              <a:ext cx="6711842" cy="646176"/>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itchFamily="34" typeface="微软雅黑"/>
                  <a:ea charset="-122" pitchFamily="34" typeface="微软雅黑"/>
                </a:rPr>
                <a:t>全称标题的简略。有的省略时限，如《××公司营销方案》； 有的省略单位，如《2012年度工作要点》； 有的省略单位和时限，如《毕业生就业工作计划》。</a:t>
              </a:r>
            </a:p>
          </p:txBody>
        </p:sp>
        <p:sp>
          <p:nvSpPr>
            <p:cNvPr id="20" name="矩形 2"/>
            <p:cNvSpPr/>
            <p:nvPr/>
          </p:nvSpPr>
          <p:spPr>
            <a:xfrm>
              <a:off x="3433291" y="4986538"/>
              <a:ext cx="3456384" cy="432048"/>
            </a:xfrm>
            <a:custGeom>
              <a:gdLst>
                <a:gd fmla="*/ 0 w 4282044" name="connsiteX0"/>
                <a:gd fmla="*/ 0 h 648072" name="connsiteY0"/>
                <a:gd fmla="*/ 4032448 w 4282044" name="connsiteX1"/>
                <a:gd fmla="*/ 0 h 648072" name="connsiteY1"/>
                <a:gd fmla="*/ 4282044 w 4282044" name="connsiteX2"/>
                <a:gd fmla="*/ 293785 h 648072" name="connsiteY2"/>
                <a:gd fmla="*/ 4032448 w 4282044" name="connsiteX3"/>
                <a:gd fmla="*/ 648072 h 648072" name="connsiteY3"/>
                <a:gd fmla="*/ 0 w 4282044" name="connsiteX4"/>
                <a:gd fmla="*/ 648072 h 648072" name="connsiteY4"/>
                <a:gd fmla="*/ 0 w 4282044" name="connsiteX5"/>
                <a:gd fmla="*/ 0 h 6480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8072" w="4282044">
                  <a:moveTo>
                    <a:pt x="0" y="0"/>
                  </a:moveTo>
                  <a:lnTo>
                    <a:pt x="4032448" y="0"/>
                  </a:lnTo>
                  <a:lnTo>
                    <a:pt x="4282044" y="293785"/>
                  </a:lnTo>
                  <a:cubicBezTo>
                    <a:pt x="4269184" y="314189"/>
                    <a:pt x="4197708" y="404929"/>
                    <a:pt x="4032448" y="648072"/>
                  </a:cubicBezTo>
                  <a:lnTo>
                    <a:pt x="0" y="648072"/>
                  </a:lnTo>
                  <a:lnTo>
                    <a:pt x="0" y="0"/>
                  </a:lnTo>
                  <a:close/>
                </a:path>
              </a:pathLst>
            </a:cu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400">
                  <a:solidFill>
                    <a:schemeClr val="bg1"/>
                  </a:solidFill>
                  <a:latin charset="-122" pitchFamily="34" typeface="微软雅黑"/>
                  <a:ea charset="-122" pitchFamily="34" typeface="微软雅黑"/>
                </a:rPr>
                <a:t>03 文章式标题</a:t>
              </a:r>
            </a:p>
          </p:txBody>
        </p:sp>
        <p:sp>
          <p:nvSpPr>
            <p:cNvPr id="21" name="TextBox 20"/>
            <p:cNvSpPr txBox="1"/>
            <p:nvPr/>
          </p:nvSpPr>
          <p:spPr>
            <a:xfrm>
              <a:off x="3850241" y="5548088"/>
              <a:ext cx="6711842" cy="923544"/>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itchFamily="34" typeface="微软雅黑"/>
                  <a:ea charset="-122" pitchFamily="34" typeface="微软雅黑"/>
                </a:rPr>
                <a:t>文章式标题按照计划的内容或要达到的目标制定。如《为实现本公司2012年创利5000万元而奋斗》 若计划尚未经批准，则在标题后或正下方注明其成熟度，如“草案”、“讨论稿”字样，并加上圆括号。</a:t>
              </a:r>
            </a:p>
          </p:txBody>
        </p:sp>
      </p:grpSp>
    </p:spTree>
    <p:extLst>
      <p:ext uri="{BB962C8B-B14F-4D97-AF65-F5344CB8AC3E}">
        <p14:creationId val="81461359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ecel="100000" dur="900" fill="hold" id="9"/>
                                        <p:tgtEl>
                                          <p:spTgt spid="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04</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6408712"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defTabSz="914400" indent="0">
              <a:lnSpc>
                <a:spcPct val="100000"/>
              </a:lnSpc>
            </a:pPr>
            <a:r>
              <a:rPr altLang="en-US" lang="zh-CN" sz="2400">
                <a:solidFill>
                  <a:srgbClr val="00BD3C"/>
                </a:solidFill>
              </a:rPr>
              <a:t>撰写计划书→ 2）正文</a:t>
            </a:r>
          </a:p>
        </p:txBody>
      </p:sp>
      <p:grpSp>
        <p:nvGrpSpPr>
          <p:cNvPr id="64" name="深色1"/>
          <p:cNvGrpSpPr/>
          <p:nvPr/>
        </p:nvGrpSpPr>
        <p:grpSpPr>
          <a:xfrm>
            <a:off x="3435296" y="3203451"/>
            <a:ext cx="2558493" cy="604800"/>
            <a:chOff x="1516381" y="1647128"/>
            <a:chExt cx="1886034" cy="604800"/>
          </a:xfrm>
        </p:grpSpPr>
        <p:grpSp>
          <p:nvGrpSpPr>
            <p:cNvPr id="65" name="组合 64"/>
            <p:cNvGrpSpPr/>
            <p:nvPr/>
          </p:nvGrpSpPr>
          <p:grpSpPr>
            <a:xfrm>
              <a:off x="1516381" y="1647128"/>
              <a:ext cx="1886034" cy="604800"/>
              <a:chOff x="1985713" y="1196752"/>
              <a:chExt cx="361172" cy="353896"/>
            </a:xfrm>
          </p:grpSpPr>
          <p:sp>
            <p:nvSpPr>
              <p:cNvPr id="67" name="Rectangle 22"/>
              <p:cNvSpPr>
                <a:spLocks noChangeArrowheads="1"/>
              </p:cNvSpPr>
              <p:nvPr/>
            </p:nvSpPr>
            <p:spPr bwMode="auto">
              <a:xfrm>
                <a:off x="1985713" y="1196752"/>
                <a:ext cx="361172" cy="353896"/>
              </a:xfrm>
              <a:prstGeom prst="round2SameRect">
                <a:avLst/>
              </a:prstGeom>
              <a:gradFill rotWithShape="1">
                <a:gsLst>
                  <a:gs pos="0">
                    <a:srgbClr val="6DAA2D"/>
                  </a:gs>
                  <a:gs pos="100000">
                    <a:srgbClr val="6DAA2D">
                      <a:lumMod val="60000"/>
                      <a:lumOff val="40000"/>
                    </a:srgbClr>
                  </a:gs>
                </a:gsLst>
                <a:lin ang="2700000" scaled="1"/>
              </a:gradFill>
              <a:ln>
                <a:noFill/>
              </a:ln>
              <a:extLst>
                <a:ext uri="{91240B29-F687-4F45-9708-019B960494DF}">
                  <a14:hiddenLine w="9525">
                    <a:solidFill>
                      <a:srgbClr val="000000"/>
                    </a:solidFill>
                    <a:miter lim="800000"/>
                    <a:headEnd/>
                    <a:tailEnd/>
                  </a14:hiddenLine>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68" name="AutoShape 10"/>
              <p:cNvSpPr>
                <a:spLocks noChangeArrowheads="1"/>
              </p:cNvSpPr>
              <p:nvPr/>
            </p:nvSpPr>
            <p:spPr bwMode="auto">
              <a:xfrm>
                <a:off x="1985713" y="1196752"/>
                <a:ext cx="353000" cy="182522"/>
              </a:xfrm>
              <a:custGeom>
                <a:gdLst>
                  <a:gd fmla="+- 5400 0 0" name="G0"/>
                  <a:gd fmla="+- 21600 0 5400" name="G1"/>
                  <a:gd fmla="*/ 5400 1 2" name="G2"/>
                  <a:gd fmla="+- 21600 0 G2" name="G3"/>
                  <a:gd fmla="+/ 5400 21600 2" name="G4"/>
                  <a:gd fmla="+/ G1 0 2" name="G5"/>
                  <a:gd fmla="*/ 21600 21600 5400" name="G6"/>
                  <a:gd fmla="*/ G6 1 2" name="G7"/>
                  <a:gd fmla="+- 21600 0 G7" name="G8"/>
                  <a:gd fmla="*/ 21600 1 2" name="G9"/>
                  <a:gd fmla="+- 5400 0 G9" name="G10"/>
                  <a:gd fmla="?: G10 G8 0" name="G11"/>
                  <a:gd fmla="?: G10 G7 21600" name="G12"/>
                  <a:gd fmla="*/ 18900 w 21600" name="T0"/>
                  <a:gd fmla="*/ 10800 h 21600" name="T1"/>
                  <a:gd fmla="*/ 10800 w 21600" name="T2"/>
                  <a:gd fmla="*/ 21600 h 21600" name="T3"/>
                  <a:gd fmla="*/ 2700 w 21600" name="T4"/>
                  <a:gd fmla="*/ 10800 h 21600" name="T5"/>
                  <a:gd fmla="*/ 10800 w 21600" name="T6"/>
                  <a:gd fmla="*/ 0 h 21600" name="T7"/>
                  <a:gd fmla="*/ 4500 w 21600" name="T8"/>
                  <a:gd fmla="*/ 4500 h 21600" name="T9"/>
                  <a:gd fmla="*/ 17100 w 21600" name="T10"/>
                  <a:gd fmla="*/ 17100 h 21600" name="T11"/>
                </a:gdLst>
                <a:cxnLst>
                  <a:cxn ang="0">
                    <a:pos x="T0" y="T1"/>
                  </a:cxn>
                  <a:cxn ang="0">
                    <a:pos x="T2" y="T3"/>
                  </a:cxn>
                  <a:cxn ang="0">
                    <a:pos x="T4" y="T5"/>
                  </a:cxn>
                  <a:cxn ang="0">
                    <a:pos x="T6" y="T7"/>
                  </a:cxn>
                </a:cxnLst>
                <a:rect b="T11" l="T8" r="T10" t="T9"/>
                <a:pathLst>
                  <a:path h="21600" w="21600">
                    <a:moveTo>
                      <a:pt x="0" y="0"/>
                    </a:moveTo>
                    <a:lnTo>
                      <a:pt x="5400" y="21600"/>
                    </a:lnTo>
                    <a:lnTo>
                      <a:pt x="16200" y="21600"/>
                    </a:lnTo>
                    <a:lnTo>
                      <a:pt x="21600" y="0"/>
                    </a:lnTo>
                    <a:close/>
                  </a:path>
                </a:pathLst>
              </a:custGeom>
              <a:gradFill rotWithShape="1">
                <a:gsLst>
                  <a:gs pos="0">
                    <a:srgbClr val="6DAA2D">
                      <a:lumMod val="60000"/>
                      <a:lumOff val="40000"/>
                      <a:alpha val="40000"/>
                    </a:srgbClr>
                  </a:gs>
                  <a:gs pos="100000">
                    <a:srgbClr val="FFFFFF">
                      <a:alpha val="0"/>
                    </a:srgbClr>
                  </a:gs>
                </a:gsLst>
                <a:lin ang="5400000" scaled="1"/>
              </a:gradFill>
              <a:ln>
                <a:noFill/>
              </a:ln>
              <a:effectLst/>
              <a:extLst/>
            </p:spPr>
            <p:txBody>
              <a:bodyPr anchor="ctr" wrap="none"/>
              <a:lstStyle/>
              <a:p>
                <a:pPr>
                  <a:defRPr/>
                </a:pPr>
                <a:endParaRPr altLang="en-US" kern="0" lang="zh-CN">
                  <a:solidFill>
                    <a:sysClr lastClr="000000" val="windowText"/>
                  </a:solidFill>
                  <a:ea charset="-122" pitchFamily="34" typeface="微软雅黑"/>
                </a:endParaRPr>
              </a:p>
            </p:txBody>
          </p:sp>
        </p:grpSp>
        <p:sp>
          <p:nvSpPr>
            <p:cNvPr id="66" name="TextBox 65"/>
            <p:cNvSpPr txBox="1"/>
            <p:nvPr/>
          </p:nvSpPr>
          <p:spPr>
            <a:xfrm>
              <a:off x="1689200" y="1750637"/>
              <a:ext cx="1533263" cy="365760"/>
            </a:xfrm>
            <a:prstGeom prst="rect">
              <a:avLst/>
            </a:prstGeom>
            <a:noFill/>
          </p:spPr>
          <p:txBody>
            <a:bodyPr rtlCol="0" wrap="none">
              <a:spAutoFit/>
            </a:bodyPr>
            <a:lstStyle/>
            <a:p>
              <a:pPr algn="ctr" lvl="0">
                <a:defRPr/>
              </a:pPr>
              <a:r>
                <a:rPr altLang="en-US" b="1" kern="0" lang="zh-CN">
                  <a:solidFill>
                    <a:sysClr lastClr="FFFFFF" val="window"/>
                  </a:solidFill>
                  <a:latin charset="-122" pitchFamily="34" typeface="微软雅黑"/>
                  <a:ea charset="-122" pitchFamily="34" typeface="微软雅黑"/>
                </a:rPr>
                <a:t>前言（指导思想） </a:t>
              </a:r>
            </a:p>
          </p:txBody>
        </p:sp>
      </p:grpSp>
      <p:grpSp>
        <p:nvGrpSpPr>
          <p:cNvPr id="69" name="文本1"/>
          <p:cNvGrpSpPr/>
          <p:nvPr/>
        </p:nvGrpSpPr>
        <p:grpSpPr>
          <a:xfrm>
            <a:off x="3435295" y="3817776"/>
            <a:ext cx="2544222" cy="1843472"/>
            <a:chOff x="1504506" y="2261453"/>
            <a:chExt cx="1875514" cy="1843472"/>
          </a:xfrm>
        </p:grpSpPr>
        <p:sp>
          <p:nvSpPr>
            <p:cNvPr id="70" name="矩形 69"/>
            <p:cNvSpPr/>
            <p:nvPr/>
          </p:nvSpPr>
          <p:spPr>
            <a:xfrm>
              <a:off x="1515026" y="2261453"/>
              <a:ext cx="1864994" cy="1671603"/>
            </a:xfrm>
            <a:prstGeom prst="rect">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a:effectLst>
                    <a:outerShdw algn="ctr" dir="2700000" dist="35921" rotWithShape="0">
                      <a:schemeClr val="bg2"/>
                    </a:outerShdw>
                  </a:effectLst>
                </a14:hiddenEffects>
              </a:ext>
            </a:extLst>
          </p:spPr>
          <p:txBody>
            <a:bodyPr anchor="t" wrap="none"/>
            <a:lstStyle/>
            <a:p>
              <a:pPr indent="-171450" lvl="1" marL="176213">
                <a:lnSpc>
                  <a:spcPct val="150000"/>
                </a:lnSpc>
                <a:buFont charset="0" pitchFamily="34" typeface="Arial"/>
                <a:buChar char="•"/>
              </a:pPr>
              <a:endParaRPr altLang="en-US" lang="zh-CN" sz="1400">
                <a:solidFill>
                  <a:srgbClr val="888888"/>
                </a:solidFill>
                <a:latin charset="-122" pitchFamily="34" typeface="微软雅黑"/>
                <a:ea charset="-122" pitchFamily="34" typeface="微软雅黑"/>
              </a:endParaRPr>
            </a:p>
          </p:txBody>
        </p:sp>
        <p:sp>
          <p:nvSpPr>
            <p:cNvPr id="71" name="AutoShape 20"/>
            <p:cNvSpPr>
              <a:spLocks noChangeArrowheads="1"/>
            </p:cNvSpPr>
            <p:nvPr/>
          </p:nvSpPr>
          <p:spPr bwMode="auto">
            <a:xfrm>
              <a:off x="1504506" y="3933056"/>
              <a:ext cx="1875514" cy="171869"/>
            </a:xfrm>
            <a:custGeom>
              <a:gdLst>
                <a:gd fmla="*/ 856 w 21600" name="T0"/>
                <a:gd fmla="*/ 1 h 21600" name="T1"/>
                <a:gd fmla="*/ 439 w 21600" name="T2"/>
                <a:gd fmla="*/ 2 h 21600" name="T3"/>
                <a:gd fmla="*/ 22 w 21600" name="T4"/>
                <a:gd fmla="*/ 1 h 21600" name="T5"/>
                <a:gd fmla="*/ 439 w 21600" name="T6"/>
                <a:gd fmla="*/ 0 h 21600" name="T7"/>
                <a:gd fmla="*/ 0 60000 65536" name="T8"/>
                <a:gd fmla="*/ 0 60000 65536" name="T9"/>
                <a:gd fmla="*/ 0 60000 65536" name="T10"/>
                <a:gd fmla="*/ 0 60000 65536" name="T11"/>
                <a:gd fmla="*/ 2337 w 21600" name="T12"/>
                <a:gd fmla="*/ 2387 h 21600" name="T13"/>
                <a:gd fmla="*/ 19263 w 21600" name="T14"/>
                <a:gd fmla="*/ 19213 h 21600" name="T15"/>
              </a:gdLst>
              <a:cxnLst>
                <a:cxn ang="T8">
                  <a:pos x="T0" y="T1"/>
                </a:cxn>
                <a:cxn ang="T9">
                  <a:pos x="T2" y="T3"/>
                </a:cxn>
                <a:cxn ang="T10">
                  <a:pos x="T4" y="T5"/>
                </a:cxn>
                <a:cxn ang="T11">
                  <a:pos x="T6" y="T7"/>
                </a:cxn>
              </a:cxnLst>
              <a:rect b="T15" l="T12" r="T14" t="T13"/>
              <a:pathLst>
                <a:path h="21600" w="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72" name="深色2"/>
          <p:cNvGrpSpPr/>
          <p:nvPr/>
        </p:nvGrpSpPr>
        <p:grpSpPr>
          <a:xfrm>
            <a:off x="6150698" y="3203451"/>
            <a:ext cx="2558493" cy="604800"/>
            <a:chOff x="1516381" y="1647128"/>
            <a:chExt cx="1886034" cy="604800"/>
          </a:xfrm>
        </p:grpSpPr>
        <p:grpSp>
          <p:nvGrpSpPr>
            <p:cNvPr id="73" name="组合 72"/>
            <p:cNvGrpSpPr/>
            <p:nvPr/>
          </p:nvGrpSpPr>
          <p:grpSpPr>
            <a:xfrm>
              <a:off x="1516381" y="1647128"/>
              <a:ext cx="1886034" cy="604800"/>
              <a:chOff x="1985713" y="1196752"/>
              <a:chExt cx="361172" cy="353896"/>
            </a:xfrm>
          </p:grpSpPr>
          <p:sp>
            <p:nvSpPr>
              <p:cNvPr id="75" name="Rectangle 22"/>
              <p:cNvSpPr>
                <a:spLocks noChangeArrowheads="1"/>
              </p:cNvSpPr>
              <p:nvPr/>
            </p:nvSpPr>
            <p:spPr bwMode="auto">
              <a:xfrm>
                <a:off x="1985713" y="1196752"/>
                <a:ext cx="361172" cy="353896"/>
              </a:xfrm>
              <a:prstGeom prst="round2SameRect">
                <a:avLst/>
              </a:prstGeom>
              <a:gradFill rotWithShape="1">
                <a:gsLst>
                  <a:gs pos="0">
                    <a:srgbClr val="6DAA2D"/>
                  </a:gs>
                  <a:gs pos="100000">
                    <a:srgbClr val="6DAA2D">
                      <a:lumMod val="60000"/>
                      <a:lumOff val="40000"/>
                    </a:srgbClr>
                  </a:gs>
                </a:gsLst>
                <a:lin ang="2700000" scaled="1"/>
              </a:gradFill>
              <a:ln>
                <a:noFill/>
              </a:ln>
              <a:extLst>
                <a:ext uri="{91240B29-F687-4F45-9708-019B960494DF}">
                  <a14:hiddenLine w="9525">
                    <a:solidFill>
                      <a:srgbClr val="000000"/>
                    </a:solidFill>
                    <a:miter lim="800000"/>
                    <a:headEnd/>
                    <a:tailEnd/>
                  </a14:hiddenLine>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76" name="AutoShape 10"/>
              <p:cNvSpPr>
                <a:spLocks noChangeArrowheads="1"/>
              </p:cNvSpPr>
              <p:nvPr/>
            </p:nvSpPr>
            <p:spPr bwMode="auto">
              <a:xfrm>
                <a:off x="1985713" y="1196752"/>
                <a:ext cx="353000" cy="182522"/>
              </a:xfrm>
              <a:custGeom>
                <a:gdLst>
                  <a:gd fmla="+- 5400 0 0" name="G0"/>
                  <a:gd fmla="+- 21600 0 5400" name="G1"/>
                  <a:gd fmla="*/ 5400 1 2" name="G2"/>
                  <a:gd fmla="+- 21600 0 G2" name="G3"/>
                  <a:gd fmla="+/ 5400 21600 2" name="G4"/>
                  <a:gd fmla="+/ G1 0 2" name="G5"/>
                  <a:gd fmla="*/ 21600 21600 5400" name="G6"/>
                  <a:gd fmla="*/ G6 1 2" name="G7"/>
                  <a:gd fmla="+- 21600 0 G7" name="G8"/>
                  <a:gd fmla="*/ 21600 1 2" name="G9"/>
                  <a:gd fmla="+- 5400 0 G9" name="G10"/>
                  <a:gd fmla="?: G10 G8 0" name="G11"/>
                  <a:gd fmla="?: G10 G7 21600" name="G12"/>
                  <a:gd fmla="*/ 18900 w 21600" name="T0"/>
                  <a:gd fmla="*/ 10800 h 21600" name="T1"/>
                  <a:gd fmla="*/ 10800 w 21600" name="T2"/>
                  <a:gd fmla="*/ 21600 h 21600" name="T3"/>
                  <a:gd fmla="*/ 2700 w 21600" name="T4"/>
                  <a:gd fmla="*/ 10800 h 21600" name="T5"/>
                  <a:gd fmla="*/ 10800 w 21600" name="T6"/>
                  <a:gd fmla="*/ 0 h 21600" name="T7"/>
                  <a:gd fmla="*/ 4500 w 21600" name="T8"/>
                  <a:gd fmla="*/ 4500 h 21600" name="T9"/>
                  <a:gd fmla="*/ 17100 w 21600" name="T10"/>
                  <a:gd fmla="*/ 17100 h 21600" name="T11"/>
                </a:gdLst>
                <a:cxnLst>
                  <a:cxn ang="0">
                    <a:pos x="T0" y="T1"/>
                  </a:cxn>
                  <a:cxn ang="0">
                    <a:pos x="T2" y="T3"/>
                  </a:cxn>
                  <a:cxn ang="0">
                    <a:pos x="T4" y="T5"/>
                  </a:cxn>
                  <a:cxn ang="0">
                    <a:pos x="T6" y="T7"/>
                  </a:cxn>
                </a:cxnLst>
                <a:rect b="T11" l="T8" r="T10" t="T9"/>
                <a:pathLst>
                  <a:path h="21600" w="21600">
                    <a:moveTo>
                      <a:pt x="0" y="0"/>
                    </a:moveTo>
                    <a:lnTo>
                      <a:pt x="5400" y="21600"/>
                    </a:lnTo>
                    <a:lnTo>
                      <a:pt x="16200" y="21600"/>
                    </a:lnTo>
                    <a:lnTo>
                      <a:pt x="21600" y="0"/>
                    </a:lnTo>
                    <a:close/>
                  </a:path>
                </a:pathLst>
              </a:custGeom>
              <a:gradFill rotWithShape="1">
                <a:gsLst>
                  <a:gs pos="0">
                    <a:srgbClr val="6DAA2D">
                      <a:lumMod val="60000"/>
                      <a:lumOff val="40000"/>
                      <a:alpha val="40000"/>
                    </a:srgbClr>
                  </a:gs>
                  <a:gs pos="100000">
                    <a:srgbClr val="FFFFFF">
                      <a:alpha val="0"/>
                    </a:srgbClr>
                  </a:gs>
                </a:gsLst>
                <a:lin ang="5400000" scaled="1"/>
              </a:gradFill>
              <a:ln>
                <a:noFill/>
              </a:ln>
              <a:effectLst/>
              <a:extLst/>
            </p:spPr>
            <p:txBody>
              <a:bodyPr anchor="ctr" wrap="none"/>
              <a:lstStyle/>
              <a:p>
                <a:pPr>
                  <a:defRPr/>
                </a:pPr>
                <a:endParaRPr altLang="en-US" kern="0" lang="zh-CN">
                  <a:solidFill>
                    <a:sysClr lastClr="000000" val="windowText"/>
                  </a:solidFill>
                  <a:ea charset="-122" pitchFamily="34" typeface="微软雅黑"/>
                </a:endParaRPr>
              </a:p>
            </p:txBody>
          </p:sp>
        </p:grpSp>
        <p:sp>
          <p:nvSpPr>
            <p:cNvPr id="74" name="TextBox 73"/>
            <p:cNvSpPr txBox="1"/>
            <p:nvPr/>
          </p:nvSpPr>
          <p:spPr>
            <a:xfrm>
              <a:off x="1714359" y="1750637"/>
              <a:ext cx="1482942" cy="365760"/>
            </a:xfrm>
            <a:prstGeom prst="rect">
              <a:avLst/>
            </a:prstGeom>
            <a:noFill/>
          </p:spPr>
          <p:txBody>
            <a:bodyPr rtlCol="0" wrap="none">
              <a:spAutoFit/>
            </a:bodyPr>
            <a:lstStyle/>
            <a:p>
              <a:pPr algn="ctr" lvl="0">
                <a:defRPr/>
              </a:pPr>
              <a:r>
                <a:rPr altLang="en-US" b="1" kern="0" lang="zh-CN">
                  <a:solidFill>
                    <a:sysClr lastClr="FFFFFF" val="window"/>
                  </a:solidFill>
                  <a:latin charset="-122" pitchFamily="34" typeface="微软雅黑"/>
                  <a:ea charset="-122" pitchFamily="34" typeface="微软雅黑"/>
                </a:rPr>
                <a:t>主体（计划事项）</a:t>
              </a:r>
            </a:p>
          </p:txBody>
        </p:sp>
      </p:grpSp>
      <p:grpSp>
        <p:nvGrpSpPr>
          <p:cNvPr id="77" name="文本2"/>
          <p:cNvGrpSpPr/>
          <p:nvPr/>
        </p:nvGrpSpPr>
        <p:grpSpPr>
          <a:xfrm>
            <a:off x="6150697" y="3817776"/>
            <a:ext cx="2544222" cy="1843472"/>
            <a:chOff x="1504506" y="2261453"/>
            <a:chExt cx="1875514" cy="1843472"/>
          </a:xfrm>
        </p:grpSpPr>
        <p:sp>
          <p:nvSpPr>
            <p:cNvPr id="78" name="矩形 77"/>
            <p:cNvSpPr/>
            <p:nvPr/>
          </p:nvSpPr>
          <p:spPr>
            <a:xfrm>
              <a:off x="1515026" y="2261453"/>
              <a:ext cx="1864994" cy="1671603"/>
            </a:xfrm>
            <a:prstGeom prst="rect">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a:effectLst>
                    <a:outerShdw algn="ctr" dir="2700000" dist="35921" rotWithShape="0">
                      <a:schemeClr val="bg2"/>
                    </a:outerShdw>
                  </a:effectLst>
                </a14:hiddenEffects>
              </a:ext>
            </a:extLst>
          </p:spPr>
          <p:txBody>
            <a:bodyPr anchor="t" wrap="none"/>
            <a:lstStyle/>
            <a:p>
              <a:pPr indent="-171450" lvl="1" marL="176213">
                <a:lnSpc>
                  <a:spcPct val="150000"/>
                </a:lnSpc>
                <a:buFont charset="0" pitchFamily="34" typeface="Arial"/>
                <a:buChar char="•"/>
              </a:pPr>
              <a:endParaRPr altLang="en-US" lang="zh-CN" sz="1400">
                <a:solidFill>
                  <a:srgbClr val="888888"/>
                </a:solidFill>
                <a:latin charset="-122" pitchFamily="34" typeface="微软雅黑"/>
                <a:ea charset="-122" pitchFamily="34" typeface="微软雅黑"/>
              </a:endParaRPr>
            </a:p>
          </p:txBody>
        </p:sp>
        <p:sp>
          <p:nvSpPr>
            <p:cNvPr id="79" name="AutoShape 20"/>
            <p:cNvSpPr>
              <a:spLocks noChangeArrowheads="1"/>
            </p:cNvSpPr>
            <p:nvPr/>
          </p:nvSpPr>
          <p:spPr bwMode="auto">
            <a:xfrm>
              <a:off x="1504506" y="3933056"/>
              <a:ext cx="1875514" cy="171869"/>
            </a:xfrm>
            <a:custGeom>
              <a:gdLst>
                <a:gd fmla="*/ 856 w 21600" name="T0"/>
                <a:gd fmla="*/ 1 h 21600" name="T1"/>
                <a:gd fmla="*/ 439 w 21600" name="T2"/>
                <a:gd fmla="*/ 2 h 21600" name="T3"/>
                <a:gd fmla="*/ 22 w 21600" name="T4"/>
                <a:gd fmla="*/ 1 h 21600" name="T5"/>
                <a:gd fmla="*/ 439 w 21600" name="T6"/>
                <a:gd fmla="*/ 0 h 21600" name="T7"/>
                <a:gd fmla="*/ 0 60000 65536" name="T8"/>
                <a:gd fmla="*/ 0 60000 65536" name="T9"/>
                <a:gd fmla="*/ 0 60000 65536" name="T10"/>
                <a:gd fmla="*/ 0 60000 65536" name="T11"/>
                <a:gd fmla="*/ 2337 w 21600" name="T12"/>
                <a:gd fmla="*/ 2387 h 21600" name="T13"/>
                <a:gd fmla="*/ 19263 w 21600" name="T14"/>
                <a:gd fmla="*/ 19213 h 21600" name="T15"/>
              </a:gdLst>
              <a:cxnLst>
                <a:cxn ang="T8">
                  <a:pos x="T0" y="T1"/>
                </a:cxn>
                <a:cxn ang="T9">
                  <a:pos x="T2" y="T3"/>
                </a:cxn>
                <a:cxn ang="T10">
                  <a:pos x="T4" y="T5"/>
                </a:cxn>
                <a:cxn ang="T11">
                  <a:pos x="T6" y="T7"/>
                </a:cxn>
              </a:cxnLst>
              <a:rect b="T15" l="T12" r="T14" t="T13"/>
              <a:pathLst>
                <a:path h="21600" w="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80" name="深色3"/>
          <p:cNvGrpSpPr/>
          <p:nvPr/>
        </p:nvGrpSpPr>
        <p:grpSpPr>
          <a:xfrm>
            <a:off x="8866100" y="3203451"/>
            <a:ext cx="2558493" cy="604800"/>
            <a:chOff x="1516381" y="1647128"/>
            <a:chExt cx="1886034" cy="604800"/>
          </a:xfrm>
        </p:grpSpPr>
        <p:grpSp>
          <p:nvGrpSpPr>
            <p:cNvPr id="81" name="组合 80"/>
            <p:cNvGrpSpPr/>
            <p:nvPr/>
          </p:nvGrpSpPr>
          <p:grpSpPr>
            <a:xfrm>
              <a:off x="1516381" y="1647128"/>
              <a:ext cx="1886034" cy="604800"/>
              <a:chOff x="1985713" y="1196752"/>
              <a:chExt cx="361172" cy="353896"/>
            </a:xfrm>
          </p:grpSpPr>
          <p:sp>
            <p:nvSpPr>
              <p:cNvPr id="83" name="Rectangle 22"/>
              <p:cNvSpPr>
                <a:spLocks noChangeArrowheads="1"/>
              </p:cNvSpPr>
              <p:nvPr/>
            </p:nvSpPr>
            <p:spPr bwMode="auto">
              <a:xfrm>
                <a:off x="1985713" y="1196752"/>
                <a:ext cx="361172" cy="353896"/>
              </a:xfrm>
              <a:prstGeom prst="round2SameRect">
                <a:avLst/>
              </a:prstGeom>
              <a:gradFill rotWithShape="1">
                <a:gsLst>
                  <a:gs pos="0">
                    <a:srgbClr val="6DAA2D"/>
                  </a:gs>
                  <a:gs pos="100000">
                    <a:srgbClr val="6DAA2D">
                      <a:lumMod val="60000"/>
                      <a:lumOff val="40000"/>
                    </a:srgbClr>
                  </a:gs>
                </a:gsLst>
                <a:lin ang="2700000" scaled="1"/>
              </a:gradFill>
              <a:ln>
                <a:noFill/>
              </a:ln>
              <a:extLst>
                <a:ext uri="{91240B29-F687-4F45-9708-019B960494DF}">
                  <a14:hiddenLine w="9525">
                    <a:solidFill>
                      <a:srgbClr val="000000"/>
                    </a:solidFill>
                    <a:miter lim="800000"/>
                    <a:headEnd/>
                    <a:tailEnd/>
                  </a14:hiddenLine>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84" name="AutoShape 10"/>
              <p:cNvSpPr>
                <a:spLocks noChangeArrowheads="1"/>
              </p:cNvSpPr>
              <p:nvPr/>
            </p:nvSpPr>
            <p:spPr bwMode="auto">
              <a:xfrm>
                <a:off x="1985713" y="1196752"/>
                <a:ext cx="353000" cy="182522"/>
              </a:xfrm>
              <a:custGeom>
                <a:gdLst>
                  <a:gd fmla="+- 5400 0 0" name="G0"/>
                  <a:gd fmla="+- 21600 0 5400" name="G1"/>
                  <a:gd fmla="*/ 5400 1 2" name="G2"/>
                  <a:gd fmla="+- 21600 0 G2" name="G3"/>
                  <a:gd fmla="+/ 5400 21600 2" name="G4"/>
                  <a:gd fmla="+/ G1 0 2" name="G5"/>
                  <a:gd fmla="*/ 21600 21600 5400" name="G6"/>
                  <a:gd fmla="*/ G6 1 2" name="G7"/>
                  <a:gd fmla="+- 21600 0 G7" name="G8"/>
                  <a:gd fmla="*/ 21600 1 2" name="G9"/>
                  <a:gd fmla="+- 5400 0 G9" name="G10"/>
                  <a:gd fmla="?: G10 G8 0" name="G11"/>
                  <a:gd fmla="?: G10 G7 21600" name="G12"/>
                  <a:gd fmla="*/ 18900 w 21600" name="T0"/>
                  <a:gd fmla="*/ 10800 h 21600" name="T1"/>
                  <a:gd fmla="*/ 10800 w 21600" name="T2"/>
                  <a:gd fmla="*/ 21600 h 21600" name="T3"/>
                  <a:gd fmla="*/ 2700 w 21600" name="T4"/>
                  <a:gd fmla="*/ 10800 h 21600" name="T5"/>
                  <a:gd fmla="*/ 10800 w 21600" name="T6"/>
                  <a:gd fmla="*/ 0 h 21600" name="T7"/>
                  <a:gd fmla="*/ 4500 w 21600" name="T8"/>
                  <a:gd fmla="*/ 4500 h 21600" name="T9"/>
                  <a:gd fmla="*/ 17100 w 21600" name="T10"/>
                  <a:gd fmla="*/ 17100 h 21600" name="T11"/>
                </a:gdLst>
                <a:cxnLst>
                  <a:cxn ang="0">
                    <a:pos x="T0" y="T1"/>
                  </a:cxn>
                  <a:cxn ang="0">
                    <a:pos x="T2" y="T3"/>
                  </a:cxn>
                  <a:cxn ang="0">
                    <a:pos x="T4" y="T5"/>
                  </a:cxn>
                  <a:cxn ang="0">
                    <a:pos x="T6" y="T7"/>
                  </a:cxn>
                </a:cxnLst>
                <a:rect b="T11" l="T8" r="T10" t="T9"/>
                <a:pathLst>
                  <a:path h="21600" w="21600">
                    <a:moveTo>
                      <a:pt x="0" y="0"/>
                    </a:moveTo>
                    <a:lnTo>
                      <a:pt x="5400" y="21600"/>
                    </a:lnTo>
                    <a:lnTo>
                      <a:pt x="16200" y="21600"/>
                    </a:lnTo>
                    <a:lnTo>
                      <a:pt x="21600" y="0"/>
                    </a:lnTo>
                    <a:close/>
                  </a:path>
                </a:pathLst>
              </a:custGeom>
              <a:gradFill rotWithShape="1">
                <a:gsLst>
                  <a:gs pos="0">
                    <a:srgbClr val="6DAA2D">
                      <a:lumMod val="60000"/>
                      <a:lumOff val="40000"/>
                      <a:alpha val="40000"/>
                    </a:srgbClr>
                  </a:gs>
                  <a:gs pos="100000">
                    <a:srgbClr val="FFFFFF">
                      <a:alpha val="0"/>
                    </a:srgbClr>
                  </a:gs>
                </a:gsLst>
                <a:lin ang="5400000" scaled="1"/>
              </a:gradFill>
              <a:ln>
                <a:noFill/>
              </a:ln>
              <a:effectLst/>
              <a:extLst/>
            </p:spPr>
            <p:txBody>
              <a:bodyPr anchor="ctr" wrap="none"/>
              <a:lstStyle/>
              <a:p>
                <a:pPr>
                  <a:defRPr/>
                </a:pPr>
                <a:endParaRPr altLang="en-US" kern="0" lang="zh-CN">
                  <a:solidFill>
                    <a:sysClr lastClr="000000" val="windowText"/>
                  </a:solidFill>
                  <a:ea charset="-122" pitchFamily="34" typeface="微软雅黑"/>
                </a:endParaRPr>
              </a:p>
            </p:txBody>
          </p:sp>
        </p:grpSp>
        <p:sp>
          <p:nvSpPr>
            <p:cNvPr id="82" name="TextBox 81"/>
            <p:cNvSpPr txBox="1"/>
            <p:nvPr/>
          </p:nvSpPr>
          <p:spPr>
            <a:xfrm>
              <a:off x="1714359" y="1750637"/>
              <a:ext cx="1482942" cy="365760"/>
            </a:xfrm>
            <a:prstGeom prst="rect">
              <a:avLst/>
            </a:prstGeom>
            <a:noFill/>
          </p:spPr>
          <p:txBody>
            <a:bodyPr rtlCol="0" wrap="none">
              <a:spAutoFit/>
            </a:bodyPr>
            <a:lstStyle/>
            <a:p>
              <a:pPr algn="ctr" lvl="0">
                <a:defRPr/>
              </a:pPr>
              <a:r>
                <a:rPr altLang="en-US" b="1" kern="0" lang="zh-CN">
                  <a:solidFill>
                    <a:sysClr lastClr="FFFFFF" val="window"/>
                  </a:solidFill>
                  <a:latin charset="-122" pitchFamily="34" typeface="微软雅黑"/>
                  <a:ea charset="-122" pitchFamily="34" typeface="微软雅黑"/>
                </a:rPr>
                <a:t>结语（执行希望）</a:t>
              </a:r>
            </a:p>
          </p:txBody>
        </p:sp>
      </p:grpSp>
      <p:grpSp>
        <p:nvGrpSpPr>
          <p:cNvPr id="85" name="文本3"/>
          <p:cNvGrpSpPr/>
          <p:nvPr/>
        </p:nvGrpSpPr>
        <p:grpSpPr>
          <a:xfrm>
            <a:off x="8866099" y="3817776"/>
            <a:ext cx="2544222" cy="1843472"/>
            <a:chOff x="1504506" y="2261453"/>
            <a:chExt cx="1875514" cy="1843472"/>
          </a:xfrm>
        </p:grpSpPr>
        <p:sp>
          <p:nvSpPr>
            <p:cNvPr id="86" name="矩形 85"/>
            <p:cNvSpPr/>
            <p:nvPr/>
          </p:nvSpPr>
          <p:spPr>
            <a:xfrm>
              <a:off x="1515026" y="2261453"/>
              <a:ext cx="1864994" cy="1671603"/>
            </a:xfrm>
            <a:prstGeom prst="rect">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a:effectLst>
                    <a:outerShdw algn="ctr" dir="2700000" dist="35921" rotWithShape="0">
                      <a:schemeClr val="bg2"/>
                    </a:outerShdw>
                  </a:effectLst>
                </a14:hiddenEffects>
              </a:ext>
            </a:extLst>
          </p:spPr>
          <p:txBody>
            <a:bodyPr anchor="t" wrap="none"/>
            <a:lstStyle/>
            <a:p>
              <a:pPr indent="-171450" lvl="1" marL="176213">
                <a:lnSpc>
                  <a:spcPct val="150000"/>
                </a:lnSpc>
                <a:buFont charset="0" pitchFamily="34" typeface="Arial"/>
                <a:buChar char="•"/>
              </a:pPr>
              <a:endParaRPr altLang="en-US" lang="zh-CN" sz="1400">
                <a:solidFill>
                  <a:srgbClr val="888888"/>
                </a:solidFill>
                <a:latin charset="-122" pitchFamily="34" typeface="微软雅黑"/>
                <a:ea charset="-122" pitchFamily="34" typeface="微软雅黑"/>
              </a:endParaRPr>
            </a:p>
          </p:txBody>
        </p:sp>
        <p:sp>
          <p:nvSpPr>
            <p:cNvPr id="87" name="AutoShape 20"/>
            <p:cNvSpPr>
              <a:spLocks noChangeArrowheads="1"/>
            </p:cNvSpPr>
            <p:nvPr/>
          </p:nvSpPr>
          <p:spPr bwMode="auto">
            <a:xfrm>
              <a:off x="1504506" y="3933056"/>
              <a:ext cx="1875514" cy="171869"/>
            </a:xfrm>
            <a:custGeom>
              <a:gdLst>
                <a:gd fmla="*/ 856 w 21600" name="T0"/>
                <a:gd fmla="*/ 1 h 21600" name="T1"/>
                <a:gd fmla="*/ 439 w 21600" name="T2"/>
                <a:gd fmla="*/ 2 h 21600" name="T3"/>
                <a:gd fmla="*/ 22 w 21600" name="T4"/>
                <a:gd fmla="*/ 1 h 21600" name="T5"/>
                <a:gd fmla="*/ 439 w 21600" name="T6"/>
                <a:gd fmla="*/ 0 h 21600" name="T7"/>
                <a:gd fmla="*/ 0 60000 65536" name="T8"/>
                <a:gd fmla="*/ 0 60000 65536" name="T9"/>
                <a:gd fmla="*/ 0 60000 65536" name="T10"/>
                <a:gd fmla="*/ 0 60000 65536" name="T11"/>
                <a:gd fmla="*/ 2337 w 21600" name="T12"/>
                <a:gd fmla="*/ 2387 h 21600" name="T13"/>
                <a:gd fmla="*/ 19263 w 21600" name="T14"/>
                <a:gd fmla="*/ 19213 h 21600" name="T15"/>
              </a:gdLst>
              <a:cxnLst>
                <a:cxn ang="T8">
                  <a:pos x="T0" y="T1"/>
                </a:cxn>
                <a:cxn ang="T9">
                  <a:pos x="T2" y="T3"/>
                </a:cxn>
                <a:cxn ang="T10">
                  <a:pos x="T4" y="T5"/>
                </a:cxn>
                <a:cxn ang="T11">
                  <a:pos x="T6" y="T7"/>
                </a:cxn>
              </a:cxnLst>
              <a:rect b="T15" l="T12" r="T14" t="T13"/>
              <a:pathLst>
                <a:path h="21600" w="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a:defRPr/>
              </a:pPr>
              <a:endParaRPr altLang="en-US" kern="0" lang="zh-CN">
                <a:solidFill>
                  <a:sysClr lastClr="000000" val="windowText"/>
                </a:solidFill>
                <a:ea charset="-122" pitchFamily="34" typeface="微软雅黑"/>
              </a:endParaRPr>
            </a:p>
          </p:txBody>
        </p:sp>
      </p:grpSp>
      <p:sp>
        <p:nvSpPr>
          <p:cNvPr id="88" name="TextBox 1"/>
          <p:cNvSpPr txBox="1"/>
          <p:nvPr/>
        </p:nvSpPr>
        <p:spPr>
          <a:xfrm>
            <a:off x="3431704" y="1988841"/>
            <a:ext cx="7344816" cy="432816"/>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正文一般由前言、主体和结语构成。</a:t>
            </a:r>
          </a:p>
        </p:txBody>
      </p:sp>
      <p:cxnSp>
        <p:nvCxnSpPr>
          <p:cNvPr id="89" name="直接连接符 88"/>
          <p:cNvCxnSpPr/>
          <p:nvPr/>
        </p:nvCxnSpPr>
        <p:spPr>
          <a:xfrm>
            <a:off x="10920536" y="1628800"/>
            <a:ext cx="447124"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11367660" y="1628800"/>
            <a:ext cx="0" cy="148650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1"/>
          <p:cNvSpPr txBox="1"/>
          <p:nvPr/>
        </p:nvSpPr>
        <p:spPr>
          <a:xfrm>
            <a:off x="3501817" y="3902044"/>
            <a:ext cx="2448000" cy="1456944"/>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前言是计划的总纲，回答项目“为什么做”和“能不能做”的问题，语言应准确鲜明，简练扼要。</a:t>
            </a:r>
          </a:p>
        </p:txBody>
      </p:sp>
      <p:sp>
        <p:nvSpPr>
          <p:cNvPr id="37" name="TextBox 1"/>
          <p:cNvSpPr txBox="1"/>
          <p:nvPr/>
        </p:nvSpPr>
        <p:spPr>
          <a:xfrm>
            <a:off x="6220259" y="3917991"/>
            <a:ext cx="2448000" cy="1456944"/>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主体是计划的核心内容。要求任务具体，目的清楚，落实到人，措施得力，时限明确等。</a:t>
            </a:r>
          </a:p>
        </p:txBody>
      </p:sp>
      <p:sp>
        <p:nvSpPr>
          <p:cNvPr id="38" name="TextBox 1"/>
          <p:cNvSpPr txBox="1"/>
          <p:nvPr/>
        </p:nvSpPr>
        <p:spPr>
          <a:xfrm>
            <a:off x="8946892" y="3902044"/>
            <a:ext cx="2448000" cy="1456944"/>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结语一般写希望和意见两项，也有的不写结语！如有结语，要有鼓动性，有号召力。</a:t>
            </a:r>
          </a:p>
        </p:txBody>
      </p:sp>
    </p:spTree>
    <p:extLst>
      <p:ext uri="{BB962C8B-B14F-4D97-AF65-F5344CB8AC3E}">
        <p14:creationId val="151599156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p:cTn dur="500" fill="hold" id="7"/>
                                        <p:tgtEl>
                                          <p:spTgt spid="88"/>
                                        </p:tgtEl>
                                        <p:attrNameLst>
                                          <p:attrName>ppt_w</p:attrName>
                                        </p:attrNameLst>
                                      </p:cBhvr>
                                      <p:tavLst>
                                        <p:tav tm="0">
                                          <p:val>
                                            <p:strVal val="(6*min(max(#ppt_w*#ppt_h,.3),1)-7.4)/-.7*#ppt_w"/>
                                          </p:val>
                                        </p:tav>
                                        <p:tav tm="100000">
                                          <p:val>
                                            <p:strVal val="#ppt_w"/>
                                          </p:val>
                                        </p:tav>
                                      </p:tavLst>
                                    </p:anim>
                                    <p:anim calcmode="lin" valueType="num">
                                      <p:cBhvr>
                                        <p:cTn dur="500" fill="hold" id="8"/>
                                        <p:tgtEl>
                                          <p:spTgt spid="88"/>
                                        </p:tgtEl>
                                        <p:attrNameLst>
                                          <p:attrName>ppt_h</p:attrName>
                                        </p:attrNameLst>
                                      </p:cBhvr>
                                      <p:tavLst>
                                        <p:tav tm="0">
                                          <p:val>
                                            <p:strVal val="(6*min(max(#ppt_w*#ppt_h,.3),1)-7.4)/-.7*#ppt_h"/>
                                          </p:val>
                                        </p:tav>
                                        <p:tav tm="100000">
                                          <p:val>
                                            <p:strVal val="#ppt_h"/>
                                          </p:val>
                                        </p:tav>
                                      </p:tavLst>
                                    </p:anim>
                                    <p:anim calcmode="lin" valueType="num">
                                      <p:cBhvr>
                                        <p:cTn dur="500" fill="hold" id="9"/>
                                        <p:tgtEl>
                                          <p:spTgt spid="88"/>
                                        </p:tgtEl>
                                        <p:attrNameLst>
                                          <p:attrName>ppt_x</p:attrName>
                                        </p:attrNameLst>
                                      </p:cBhvr>
                                      <p:tavLst>
                                        <p:tav tm="0">
                                          <p:val>
                                            <p:fltVal val="0.5"/>
                                          </p:val>
                                        </p:tav>
                                        <p:tav tm="100000">
                                          <p:val>
                                            <p:strVal val="#ppt_x"/>
                                          </p:val>
                                        </p:tav>
                                      </p:tavLst>
                                    </p:anim>
                                    <p:anim calcmode="lin" valueType="num">
                                      <p:cBhvr>
                                        <p:cTn dur="500" fill="hold" id="10"/>
                                        <p:tgtEl>
                                          <p:spTgt spid="88"/>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52" presetSubtype="0">
                                  <p:stCondLst>
                                    <p:cond delay="0"/>
                                  </p:stCondLst>
                                  <p:iterate type="lt">
                                    <p:tmPct val="0"/>
                                  </p:iterate>
                                  <p:childTnLst>
                                    <p:set>
                                      <p:cBhvr>
                                        <p:cTn dur="1" fill="hold" id="13">
                                          <p:stCondLst>
                                            <p:cond delay="0"/>
                                          </p:stCondLst>
                                        </p:cTn>
                                        <p:tgtEl>
                                          <p:spTgt spid="36"/>
                                        </p:tgtEl>
                                        <p:attrNameLst>
                                          <p:attrName>style.visibility</p:attrName>
                                        </p:attrNameLst>
                                      </p:cBhvr>
                                      <p:to>
                                        <p:strVal val="visible"/>
                                      </p:to>
                                    </p:set>
                                    <p:animScale>
                                      <p:cBhvr>
                                        <p:cTn decel="50000" dur="1000" fill="hold" id="14">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5">
                                          <p:stCondLst>
                                            <p:cond delay="0"/>
                                          </p:stCondLst>
                                        </p:cTn>
                                        <p:tgtEl>
                                          <p:spTgt spid="36"/>
                                        </p:tgtEl>
                                        <p:attrNameLst>
                                          <p:attrName>ppt_x</p:attrName>
                                          <p:attrName>ppt_y</p:attrName>
                                        </p:attrNameLst>
                                      </p:cBhvr>
                                    </p:animMotion>
                                    <p:animEffect filter="fade" transition="in">
                                      <p:cBhvr>
                                        <p:cTn dur="1000" id="16"/>
                                        <p:tgtEl>
                                          <p:spTgt spid="36"/>
                                        </p:tgtEl>
                                      </p:cBhvr>
                                    </p:animEffect>
                                  </p:childTnLst>
                                </p:cTn>
                              </p:par>
                              <p:par>
                                <p:cTn fill="hold" grpId="0" id="17" nodeType="withEffect" presetClass="entr" presetID="52" presetSubtype="0">
                                  <p:stCondLst>
                                    <p:cond delay="200"/>
                                  </p:stCondLst>
                                  <p:iterate type="lt">
                                    <p:tmPct val="0"/>
                                  </p:iterate>
                                  <p:childTnLst>
                                    <p:set>
                                      <p:cBhvr>
                                        <p:cTn dur="1" fill="hold" id="18">
                                          <p:stCondLst>
                                            <p:cond delay="0"/>
                                          </p:stCondLst>
                                        </p:cTn>
                                        <p:tgtEl>
                                          <p:spTgt spid="37"/>
                                        </p:tgtEl>
                                        <p:attrNameLst>
                                          <p:attrName>style.visibility</p:attrName>
                                        </p:attrNameLst>
                                      </p:cBhvr>
                                      <p:to>
                                        <p:strVal val="visible"/>
                                      </p:to>
                                    </p:set>
                                    <p:animScale>
                                      <p:cBhvr>
                                        <p:cTn decel="50000" dur="1000" fill="hold" id="19">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37"/>
                                        </p:tgtEl>
                                        <p:attrNameLst>
                                          <p:attrName>ppt_x</p:attrName>
                                          <p:attrName>ppt_y</p:attrName>
                                        </p:attrNameLst>
                                      </p:cBhvr>
                                    </p:animMotion>
                                    <p:animEffect filter="fade" transition="in">
                                      <p:cBhvr>
                                        <p:cTn dur="1000" id="21"/>
                                        <p:tgtEl>
                                          <p:spTgt spid="37"/>
                                        </p:tgtEl>
                                      </p:cBhvr>
                                    </p:animEffect>
                                  </p:childTnLst>
                                </p:cTn>
                              </p:par>
                              <p:par>
                                <p:cTn fill="hold" grpId="0" id="22" nodeType="withEffect" presetClass="entr" presetID="52" presetSubtype="0">
                                  <p:stCondLst>
                                    <p:cond delay="400"/>
                                  </p:stCondLst>
                                  <p:iterate type="lt">
                                    <p:tmPct val="0"/>
                                  </p:iterate>
                                  <p:childTnLst>
                                    <p:set>
                                      <p:cBhvr>
                                        <p:cTn dur="1" fill="hold" id="23">
                                          <p:stCondLst>
                                            <p:cond delay="0"/>
                                          </p:stCondLst>
                                        </p:cTn>
                                        <p:tgtEl>
                                          <p:spTgt spid="38"/>
                                        </p:tgtEl>
                                        <p:attrNameLst>
                                          <p:attrName>style.visibility</p:attrName>
                                        </p:attrNameLst>
                                      </p:cBhvr>
                                      <p:to>
                                        <p:strVal val="visible"/>
                                      </p:to>
                                    </p:set>
                                    <p:animScale>
                                      <p:cBhvr>
                                        <p:cTn decel="50000" dur="1000" fill="hold" id="24">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38"/>
                                        </p:tgtEl>
                                        <p:attrNameLst>
                                          <p:attrName>ppt_x</p:attrName>
                                          <p:attrName>ppt_y</p:attrName>
                                        </p:attrNameLst>
                                      </p:cBhvr>
                                    </p:animMotion>
                                    <p:animEffect filter="fade" transition="in">
                                      <p:cBhvr>
                                        <p:cTn dur="1000" id="26"/>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36"/>
      <p:bldP grpId="0" spid="37"/>
      <p:bldP grpId="0" spid="3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04</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6408712"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defTabSz="914400" indent="0">
              <a:lnSpc>
                <a:spcPct val="100000"/>
              </a:lnSpc>
            </a:pPr>
            <a:r>
              <a:rPr altLang="en-US" lang="zh-CN" sz="2400">
                <a:solidFill>
                  <a:srgbClr val="00BD3C"/>
                </a:solidFill>
              </a:rPr>
              <a:t>撰写计划书→ 3）落款</a:t>
            </a:r>
          </a:p>
        </p:txBody>
      </p:sp>
      <p:sp>
        <p:nvSpPr>
          <p:cNvPr id="88" name="TextBox 1"/>
          <p:cNvSpPr txBox="1"/>
          <p:nvPr/>
        </p:nvSpPr>
        <p:spPr>
          <a:xfrm>
            <a:off x="3431704" y="1988840"/>
            <a:ext cx="7344816" cy="774192"/>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落款一般包括制定计划的单位和日期两项。日期写在正文的右下方，一定要详写，包括年、月、日，如有必要，最后应加盖公章。</a:t>
            </a:r>
          </a:p>
        </p:txBody>
      </p:sp>
      <p:pic>
        <p:nvPicPr>
          <p:cNvPr id="10" name="图片 9"/>
          <p:cNvPicPr>
            <a:picLocks noChangeAspect="1"/>
          </p:cNvPicPr>
          <p:nvPr/>
        </p:nvPicPr>
        <p:blipFill>
          <a:blip r:embed="rId2">
            <a:extLst>
              <a:ext uri="{28A0092B-C50C-407E-A947-70E740481C1C}">
                <a14:useLocalDpi/>
              </a:ext>
            </a:extLst>
          </a:blip>
          <a:stretch>
            <a:fillRect/>
          </a:stretch>
        </p:blipFill>
        <p:spPr>
          <a:xfrm>
            <a:off x="4000042" y="3093314"/>
            <a:ext cx="6560454" cy="3288014"/>
          </a:xfrm>
          <a:prstGeom prst="rect">
            <a:avLst/>
          </a:prstGeom>
          <a:ln>
            <a:solidFill>
              <a:schemeClr val="bg1"/>
            </a:solidFill>
          </a:ln>
          <a:effectLst>
            <a:outerShdw algn="ctr" blurRad="63500" rotWithShape="0" sx="102000" sy="102000">
              <a:prstClr val="black">
                <a:alpha val="40000"/>
              </a:prstClr>
            </a:outerShdw>
          </a:effectLst>
        </p:spPr>
      </p:pic>
    </p:spTree>
    <p:extLst>
      <p:ext uri="{BB962C8B-B14F-4D97-AF65-F5344CB8AC3E}">
        <p14:creationId val="46692619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p:cTn dur="500" fill="hold" id="7"/>
                                        <p:tgtEl>
                                          <p:spTgt spid="88"/>
                                        </p:tgtEl>
                                        <p:attrNameLst>
                                          <p:attrName>ppt_w</p:attrName>
                                        </p:attrNameLst>
                                      </p:cBhvr>
                                      <p:tavLst>
                                        <p:tav tm="0">
                                          <p:val>
                                            <p:strVal val="(6*min(max(#ppt_w*#ppt_h,.3),1)-7.4)/-.7*#ppt_w"/>
                                          </p:val>
                                        </p:tav>
                                        <p:tav tm="100000">
                                          <p:val>
                                            <p:strVal val="#ppt_w"/>
                                          </p:val>
                                        </p:tav>
                                      </p:tavLst>
                                    </p:anim>
                                    <p:anim calcmode="lin" valueType="num">
                                      <p:cBhvr>
                                        <p:cTn dur="500" fill="hold" id="8"/>
                                        <p:tgtEl>
                                          <p:spTgt spid="88"/>
                                        </p:tgtEl>
                                        <p:attrNameLst>
                                          <p:attrName>ppt_h</p:attrName>
                                        </p:attrNameLst>
                                      </p:cBhvr>
                                      <p:tavLst>
                                        <p:tav tm="0">
                                          <p:val>
                                            <p:strVal val="(6*min(max(#ppt_w*#ppt_h,.3),1)-7.4)/-.7*#ppt_h"/>
                                          </p:val>
                                        </p:tav>
                                        <p:tav tm="100000">
                                          <p:val>
                                            <p:strVal val="#ppt_h"/>
                                          </p:val>
                                        </p:tav>
                                      </p:tavLst>
                                    </p:anim>
                                    <p:anim calcmode="lin" valueType="num">
                                      <p:cBhvr>
                                        <p:cTn dur="500" fill="hold" id="9"/>
                                        <p:tgtEl>
                                          <p:spTgt spid="88"/>
                                        </p:tgtEl>
                                        <p:attrNameLst>
                                          <p:attrName>ppt_x</p:attrName>
                                        </p:attrNameLst>
                                      </p:cBhvr>
                                      <p:tavLst>
                                        <p:tav tm="0">
                                          <p:val>
                                            <p:fltVal val="0.5"/>
                                          </p:val>
                                        </p:tav>
                                        <p:tav tm="100000">
                                          <p:val>
                                            <p:strVal val="#ppt_x"/>
                                          </p:val>
                                        </p:tav>
                                      </p:tavLst>
                                    </p:anim>
                                    <p:anim calcmode="lin" valueType="num">
                                      <p:cBhvr>
                                        <p:cTn dur="500" fill="hold" id="10"/>
                                        <p:tgtEl>
                                          <p:spTgt spid="8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2291354944"/>
      </p:ext>
    </p:extLst>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287688" y="8541568"/>
            <a:ext cx="2884941" cy="365760"/>
          </a:xfrm>
          <a:prstGeom prst="rect">
            <a:avLst/>
          </a:prstGeom>
          <a:noFill/>
        </p:spPr>
        <p:txBody>
          <a:bodyPr rtlCol="0" wrap="none">
            <a:spAutoFit/>
          </a:bodyPr>
          <a:lstStyle/>
          <a:p>
            <a:r>
              <a:rPr altLang="zh-CN" lang="en-US" smtClean="0">
                <a:hlinkClick r:id="rId2"/>
              </a:rPr>
              <a:t>www.51pptmoban.com 发布</a:t>
            </a:r>
          </a:p>
        </p:txBody>
      </p:sp>
    </p:spTree>
    <p:extLst>
      <p:ext uri="{BB962C8B-B14F-4D97-AF65-F5344CB8AC3E}">
        <p14:creationId val="3282205988"/>
      </p:ext>
    </p:extLst>
  </p:cSld>
  <p:clrMapOvr>
    <a:masterClrMapping/>
  </p:clrMapOvr>
  <mc:AlternateContent>
    <mc:Choice Requires="p14">
      <p:transition spd="med">
        <p14:flip dir="r"/>
      </p:transition>
    </mc:Choice>
    <mc:Fallback>
      <p:transition spd="med">
        <p:fade/>
      </p:transition>
    </mc:Fallback>
  </mc:AlternateConten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2242517" y="2946258"/>
            <a:ext cx="596900" cy="656791"/>
          </a:xfrm>
          <a:custGeom>
            <a:gdLst>
              <a:gd fmla="*/ 0 w 576448" name="connsiteX0"/>
              <a:gd fmla="*/ 0 h 576263" name="connsiteY0"/>
              <a:gd fmla="*/ 575933 w 576448" name="connsiteX1"/>
              <a:gd fmla="*/ 576263 h 576263" name="connsiteY1"/>
              <a:gd fmla="*/ 576263 w 576448" name="connsiteX2"/>
              <a:gd fmla="*/ 0 h 576263" name="connsiteY2"/>
              <a:gd fmla="*/ 0 w 576448" name="connsiteX3"/>
              <a:gd fmla="*/ 0 h 576263" name="connsiteY3"/>
            </a:gdLst>
            <a:cxnLst>
              <a:cxn ang="0">
                <a:pos x="connsiteX0" y="connsiteY0"/>
              </a:cxn>
              <a:cxn ang="0">
                <a:pos x="connsiteX1" y="connsiteY1"/>
              </a:cxn>
              <a:cxn ang="0">
                <a:pos x="connsiteX2" y="connsiteY2"/>
              </a:cxn>
              <a:cxn ang="0">
                <a:pos x="connsiteX3" y="connsiteY3"/>
              </a:cxn>
            </a:cxnLst>
            <a:rect b="b" l="l" r="r" t="t"/>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180000" tIns="0"/>
          <a:lstStyle/>
          <a:p>
            <a:pPr algn="ctr">
              <a:defRPr/>
            </a:pPr>
            <a:r>
              <a:rPr altLang="zh-CN" lang="en-US" smtClean="0" sz="2800">
                <a:solidFill>
                  <a:prstClr val="white"/>
                </a:solidFill>
                <a:effectLst>
                  <a:outerShdw algn="tl" blurRad="38100" dir="2700000" dist="38100">
                    <a:srgbClr val="000000">
                      <a:alpha val="43137"/>
                    </a:srgbClr>
                  </a:outerShdw>
                </a:effectLst>
                <a:latin charset="-122" pitchFamily="34" typeface="微软雅黑"/>
                <a:ea charset="-122" pitchFamily="34" typeface="微软雅黑"/>
                <a:cs charset="-128" panose="020b0604030504040204" pitchFamily="34" typeface="Meiryo"/>
              </a:rPr>
              <a:t>www.youyedoc.com      </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pc="200" sz="3200">
                <a:solidFill>
                  <a:srgbClr val="FFFFFF"/>
                </a:solidFill>
                <a:effectLst>
                  <a:outerShdw algn="l" blurRad="50800" dist="38100" rotWithShape="0">
                    <a:prstClr val="black">
                      <a:alpha val="40000"/>
                    </a:prstClr>
                  </a:outerShdw>
                </a:effectLst>
                <a:latin charset="-122" pitchFamily="34" typeface="微软雅黑"/>
                <a:ea charset="-122" pitchFamily="34" typeface="微软雅黑"/>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12" name="矩形 11"/>
          <p:cNvSpPr/>
          <p:nvPr/>
        </p:nvSpPr>
        <p:spPr>
          <a:xfrm>
            <a:off x="2581830" y="3921022"/>
            <a:ext cx="6906409" cy="1692771"/>
          </a:xfrm>
          <a:prstGeom prst="rect">
            <a:avLst/>
          </a:prstGeom>
          <a:noFill/>
          <a:ln algn="ctr" cap="flat" cmpd="sng" w="25400">
            <a:noFill/>
            <a:prstDash val="solid"/>
          </a:ln>
          <a:effectLst/>
        </p:spPr>
        <p:txBody>
          <a:bodyPr anchor="ctr" rtlCol="0"/>
          <a:lstStyle/>
          <a:p>
            <a:pPr>
              <a:lnSpc>
                <a:spcPts val="2400"/>
              </a:lnSpc>
            </a:pPr>
            <a:r>
              <a:rPr altLang="zh-CN" kern="0" lang="en-US" sz="1200">
                <a:solidFill>
                  <a:srgbClr val="EEECE1">
                    <a:lumMod val="25000"/>
                  </a:srgbClr>
                </a:solidFill>
                <a:latin charset="-122" pitchFamily="34" typeface="微软雅黑"/>
                <a:ea charset="-122" pitchFamily="34" typeface="微软雅黑"/>
              </a:rPr>
              <a:t>PPT模板下载：www.youyedoc.com/moban/         节日PPT模板：www.youyedoc.com/jieri/</a:t>
            </a:r>
          </a:p>
          <a:p>
            <a:pPr>
              <a:lnSpc>
                <a:spcPts val="2400"/>
              </a:lnSpc>
            </a:pPr>
            <a:r>
              <a:rPr altLang="zh-CN" kern="0" lang="en-US" sz="1200">
                <a:solidFill>
                  <a:srgbClr val="EEECE1">
                    <a:lumMod val="25000"/>
                  </a:srgbClr>
                </a:solidFill>
                <a:latin charset="-122" pitchFamily="34" typeface="微软雅黑"/>
                <a:ea charset="-122" pitchFamily="34" typeface="微软雅黑"/>
              </a:rPr>
              <a:t>PPT背景图片：www.youyedoc.com/beijing/          PPT图表下载：www.youyedoc.com/tubiao/</a:t>
            </a:r>
          </a:p>
          <a:p>
            <a:pPr>
              <a:lnSpc>
                <a:spcPts val="2400"/>
              </a:lnSpc>
            </a:pPr>
            <a:r>
              <a:rPr altLang="zh-CN" kern="0" lang="en-US" sz="1200">
                <a:solidFill>
                  <a:srgbClr val="EEECE1">
                    <a:lumMod val="25000"/>
                  </a:srgbClr>
                </a:solidFill>
                <a:latin charset="-122" pitchFamily="34" typeface="微软雅黑"/>
                <a:ea charset="-122" pitchFamily="34" typeface="微软雅黑"/>
              </a:rPr>
              <a:t>PPT素材下载： www.youyedoc.com/sucai/            PPT教程下载：www.youyedoc.com/jiaocheng/      </a:t>
            </a:r>
          </a:p>
        </p:txBody>
      </p:sp>
    </p:spTree>
    <p:extLst>
      <p:ext uri="{BB962C8B-B14F-4D97-AF65-F5344CB8AC3E}">
        <p14:creationId val="350073520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999656" y="2366742"/>
            <a:ext cx="4224079"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夫未战而庙算胜者，得算多也；未战而庙算不胜者，得算少也；多算胜，少算不胜，而况于无算乎！吾以此观之，胜负见矣。</a:t>
            </a:r>
          </a:p>
        </p:txBody>
      </p:sp>
      <p:cxnSp>
        <p:nvCxnSpPr>
          <p:cNvPr id="5" name="直接连接符 4"/>
          <p:cNvCxnSpPr/>
          <p:nvPr/>
        </p:nvCxnSpPr>
        <p:spPr>
          <a:xfrm>
            <a:off x="2999655" y="1870571"/>
            <a:ext cx="4224080"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084379" y="1582539"/>
            <a:ext cx="1699196" cy="576064"/>
            <a:chOff x="4470401" y="1124744"/>
            <a:chExt cx="1699196" cy="576064"/>
          </a:xfrm>
        </p:grpSpPr>
        <p:sp>
          <p:nvSpPr>
            <p:cNvPr id="7" name="圆角矩形 6"/>
            <p:cNvSpPr/>
            <p:nvPr/>
          </p:nvSpPr>
          <p:spPr>
            <a:xfrm>
              <a:off x="4470401" y="1124744"/>
              <a:ext cx="1699196" cy="57606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4585420" y="1226726"/>
              <a:ext cx="1584176" cy="396240"/>
            </a:xfrm>
            <a:prstGeom prst="rect">
              <a:avLst/>
            </a:prstGeom>
            <a:noFill/>
          </p:spPr>
          <p:txBody>
            <a:bodyPr lIns="0" rtlCol="0" wrap="square">
              <a:spAutoFit/>
            </a:bodyPr>
            <a:lstStyle/>
            <a:p>
              <a:pPr algn="ctr"/>
              <a:r>
                <a:rPr altLang="en-US" b="1" lang="zh-CN" sz="2000">
                  <a:solidFill>
                    <a:schemeClr val="bg1"/>
                  </a:solidFill>
                  <a:latin charset="-122" pitchFamily="34" typeface="微软雅黑"/>
                  <a:ea charset="-122" pitchFamily="34" typeface="微软雅黑"/>
                </a:rPr>
                <a:t>孙子兵法</a:t>
              </a:r>
            </a:p>
          </p:txBody>
        </p:sp>
      </p:grpSp>
      <p:sp>
        <p:nvSpPr>
          <p:cNvPr id="11" name="TextBox 10"/>
          <p:cNvSpPr txBox="1"/>
          <p:nvPr/>
        </p:nvSpPr>
        <p:spPr>
          <a:xfrm>
            <a:off x="7223736" y="4564532"/>
            <a:ext cx="4224079" cy="1115568"/>
          </a:xfrm>
          <a:prstGeom prst="rect">
            <a:avLst/>
          </a:prstGeom>
          <a:noFill/>
        </p:spPr>
        <p:txBody>
          <a:bodyPr rtlCol="0" wrap="square">
            <a:spAutoFit/>
          </a:bodyPr>
          <a:lstStyle/>
          <a:p>
            <a:pPr>
              <a:lnSpc>
                <a:spcPct val="140000"/>
              </a:lnSpc>
            </a:pPr>
            <a:r>
              <a:rPr altLang="en-US" lang="zh-CN" sz="1600">
                <a:solidFill>
                  <a:schemeClr val="tx1">
                    <a:lumMod val="65000"/>
                    <a:lumOff val="35000"/>
                  </a:schemeClr>
                </a:solidFill>
                <a:latin charset="-122" pitchFamily="34" typeface="微软雅黑"/>
                <a:ea charset="-122" pitchFamily="34" typeface="微软雅黑"/>
              </a:rPr>
              <a:t>计划工作是一座桥梁，它把我们所处的此岸和我们要去的彼岸连接起来，以克服这一天堑。</a:t>
            </a:r>
          </a:p>
        </p:txBody>
      </p:sp>
      <p:cxnSp>
        <p:nvCxnSpPr>
          <p:cNvPr id="12" name="直接连接符 11"/>
          <p:cNvCxnSpPr/>
          <p:nvPr/>
        </p:nvCxnSpPr>
        <p:spPr>
          <a:xfrm>
            <a:off x="7223736" y="4068361"/>
            <a:ext cx="4224079"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308458" y="3780329"/>
            <a:ext cx="1699196" cy="576064"/>
            <a:chOff x="4470401" y="1124744"/>
            <a:chExt cx="1699196" cy="576064"/>
          </a:xfrm>
        </p:grpSpPr>
        <p:sp>
          <p:nvSpPr>
            <p:cNvPr id="14" name="圆角矩形 13"/>
            <p:cNvSpPr/>
            <p:nvPr/>
          </p:nvSpPr>
          <p:spPr>
            <a:xfrm>
              <a:off x="4470401" y="1124744"/>
              <a:ext cx="1699196" cy="57606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4585420" y="1235209"/>
              <a:ext cx="1584176" cy="396240"/>
            </a:xfrm>
            <a:prstGeom prst="rect">
              <a:avLst/>
            </a:prstGeom>
            <a:noFill/>
          </p:spPr>
          <p:txBody>
            <a:bodyPr lIns="0" rtlCol="0" wrap="square">
              <a:spAutoFit/>
            </a:bodyPr>
            <a:lstStyle/>
            <a:p>
              <a:pPr algn="ctr"/>
              <a:r>
                <a:rPr altLang="en-US" b="1" lang="zh-CN" sz="2000">
                  <a:solidFill>
                    <a:schemeClr val="bg1"/>
                  </a:solidFill>
                  <a:latin charset="-122" pitchFamily="34" typeface="微软雅黑"/>
                  <a:ea charset="-122" pitchFamily="34" typeface="微软雅黑"/>
                </a:rPr>
                <a:t>哈罗德•孔茨</a:t>
              </a:r>
            </a:p>
          </p:txBody>
        </p:sp>
      </p:grpSp>
      <p:cxnSp>
        <p:nvCxnSpPr>
          <p:cNvPr id="17" name="直接连接符 16"/>
          <p:cNvCxnSpPr/>
          <p:nvPr/>
        </p:nvCxnSpPr>
        <p:spPr>
          <a:xfrm>
            <a:off x="7223735" y="1870571"/>
            <a:ext cx="1" cy="21977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63855451"/>
      </p:ext>
    </p:extLst>
  </p:cSld>
  <p:clrMapOvr>
    <a:masterClrMapping/>
  </p:clrMapOvr>
  <mc:AlternateContent>
    <mc:Choice Requires="p14">
      <p:transition spd="med">
        <p14:switch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20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40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900"/>
                            </p:stCondLst>
                            <p:childTnLst>
                              <p:par>
                                <p:cTn fill="hold" grpId="0" id="14" nodeType="afterEffect" presetClass="entr" presetID="52" presetSubtype="0">
                                  <p:stCondLst>
                                    <p:cond delay="0"/>
                                  </p:stCondLst>
                                  <p:iterate type="lt">
                                    <p:tmPct val="0"/>
                                  </p:iterate>
                                  <p:childTnLst>
                                    <p:set>
                                      <p:cBhvr>
                                        <p:cTn dur="1" fill="hold" id="15">
                                          <p:stCondLst>
                                            <p:cond delay="0"/>
                                          </p:stCondLst>
                                        </p:cTn>
                                        <p:tgtEl>
                                          <p:spTgt spid="2"/>
                                        </p:tgtEl>
                                        <p:attrNameLst>
                                          <p:attrName>style.visibility</p:attrName>
                                        </p:attrNameLst>
                                      </p:cBhvr>
                                      <p:to>
                                        <p:strVal val="visible"/>
                                      </p:to>
                                    </p:set>
                                    <p:animScale>
                                      <p:cBhvr>
                                        <p:cTn decel="50000" dur="1000" fill="hold" id="16">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2"/>
                                        </p:tgtEl>
                                        <p:attrNameLst>
                                          <p:attrName>ppt_x</p:attrName>
                                          <p:attrName>ppt_y</p:attrName>
                                        </p:attrNameLst>
                                      </p:cBhvr>
                                    </p:animMotion>
                                    <p:animEffect filter="fade" transition="in">
                                      <p:cBhvr>
                                        <p:cTn dur="1000" id="18"/>
                                        <p:tgtEl>
                                          <p:spTgt spid="2"/>
                                        </p:tgtEl>
                                      </p:cBhvr>
                                    </p:animEffect>
                                  </p:childTnLst>
                                </p:cTn>
                              </p:par>
                              <p:par>
                                <p:cTn fill="hold" grpId="0" id="19" nodeType="withEffect" presetClass="entr" presetID="52" presetSubtype="0">
                                  <p:stCondLst>
                                    <p:cond delay="200"/>
                                  </p:stCondLst>
                                  <p:iterate type="lt">
                                    <p:tmPct val="0"/>
                                  </p:iterate>
                                  <p:childTnLst>
                                    <p:set>
                                      <p:cBhvr>
                                        <p:cTn dur="1" fill="hold" id="20">
                                          <p:stCondLst>
                                            <p:cond delay="0"/>
                                          </p:stCondLst>
                                        </p:cTn>
                                        <p:tgtEl>
                                          <p:spTgt spid="11"/>
                                        </p:tgtEl>
                                        <p:attrNameLst>
                                          <p:attrName>style.visibility</p:attrName>
                                        </p:attrNameLst>
                                      </p:cBhvr>
                                      <p:to>
                                        <p:strVal val="visible"/>
                                      </p:to>
                                    </p:set>
                                    <p:animScale>
                                      <p:cBhvr>
                                        <p:cTn decel="50000" dur="1000" fill="hold" id="21">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11"/>
                                        </p:tgtEl>
                                        <p:attrNameLst>
                                          <p:attrName>ppt_x</p:attrName>
                                          <p:attrName>ppt_y</p:attrName>
                                        </p:attrNameLst>
                                      </p:cBhvr>
                                    </p:animMotion>
                                    <p:animEffect filter="fade" transition="in">
                                      <p:cBhvr>
                                        <p:cTn dur="1000" id="2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 Box 44"/>
          <p:cNvSpPr txBox="1">
            <a:spLocks noChangeArrowheads="1"/>
          </p:cNvSpPr>
          <p:nvPr/>
        </p:nvSpPr>
        <p:spPr bwMode="auto">
          <a:xfrm>
            <a:off x="3359696" y="1268760"/>
            <a:ext cx="8477289"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古人讲：“凡事预则立，不预则废。” 在日常学习或工作中，计划是常用并意义重大的。一切有组织的活动，不管大小，重要与不重要，全局性的或是局部性的，都必须有计划。</a:t>
            </a:r>
          </a:p>
        </p:txBody>
      </p:sp>
      <p:sp>
        <p:nvSpPr>
          <p:cNvPr id="18" name="Text Box 44"/>
          <p:cNvSpPr txBox="1">
            <a:spLocks noChangeArrowheads="1"/>
          </p:cNvSpPr>
          <p:nvPr/>
        </p:nvSpPr>
        <p:spPr bwMode="auto">
          <a:xfrm>
            <a:off x="8544274" y="5229201"/>
            <a:ext cx="329271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计划工作又是一切管理活动的前提，只有有了计划以后，人们才能开展其他的管理活动。</a:t>
            </a:r>
          </a:p>
        </p:txBody>
      </p:sp>
      <p:pic>
        <p:nvPicPr>
          <p:cNvPr descr="C:\Documents and Settings\hp1\桌面\64-110q016341668.jp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59697" y="2708920"/>
            <a:ext cx="4962129" cy="3523112"/>
          </a:xfrm>
          <a:prstGeom prst="rect">
            <a:avLst/>
          </a:prstGeom>
          <a:noFill/>
          <a:ln>
            <a:solidFill>
              <a:schemeClr val="bg1">
                <a:lumMod val="65000"/>
              </a:schemeClr>
            </a:solidFill>
          </a:ln>
          <a:extLst>
            <a:ext uri="{909E8E84-426E-40DD-AFC4-6F175D3DCCD1}">
              <a14:hiddenFill>
                <a:solidFill>
                  <a:srgbClr val="FFFFFF"/>
                </a:solidFill>
              </a14:hiddenFill>
            </a:ext>
          </a:extLst>
        </p:spPr>
      </p:pic>
    </p:spTree>
    <p:extLst>
      <p:ext uri="{BB962C8B-B14F-4D97-AF65-F5344CB8AC3E}">
        <p14:creationId val="3647776734"/>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6"/>
                                        </p:tgtEl>
                                        <p:attrNameLst>
                                          <p:attrName>style.visibility</p:attrName>
                                        </p:attrNameLst>
                                      </p:cBhvr>
                                      <p:to>
                                        <p:strVal val="visible"/>
                                      </p:to>
                                    </p:set>
                                    <p:animScale>
                                      <p:cBhvr>
                                        <p:cTn decel="50000" dur="1000" fill="hold" id="7">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6"/>
                                        </p:tgtEl>
                                        <p:attrNameLst>
                                          <p:attrName>ppt_x</p:attrName>
                                          <p:attrName>ppt_y</p:attrName>
                                        </p:attrNameLst>
                                      </p:cBhvr>
                                    </p:animMotion>
                                    <p:animEffect filter="fade" transition="in">
                                      <p:cBhvr>
                                        <p:cTn dur="1000" id="9"/>
                                        <p:tgtEl>
                                          <p:spTgt spid="16"/>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18"/>
                                        </p:tgtEl>
                                        <p:attrNameLst>
                                          <p:attrName>style.visibility</p:attrName>
                                        </p:attrNameLst>
                                      </p:cBhvr>
                                      <p:to>
                                        <p:strVal val="visible"/>
                                      </p:to>
                                    </p:set>
                                    <p:animScale>
                                      <p:cBhvr>
                                        <p:cTn decel="50000" dur="1000" fill="hold" id="12">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8"/>
                                        </p:tgtEl>
                                        <p:attrNameLst>
                                          <p:attrName>ppt_x</p:attrName>
                                          <p:attrName>ppt_y</p:attrName>
                                        </p:attrNameLst>
                                      </p:cBhvr>
                                    </p:animMotion>
                                    <p:animEffect filter="fade" transition="in">
                                      <p:cBhvr>
                                        <p:cTn dur="1000" id="1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776864"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 Box 44"/>
          <p:cNvSpPr txBox="1">
            <a:spLocks noChangeArrowheads="1"/>
          </p:cNvSpPr>
          <p:nvPr/>
        </p:nvSpPr>
        <p:spPr bwMode="auto">
          <a:xfrm>
            <a:off x="3525664" y="1067306"/>
            <a:ext cx="1081564" cy="5181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800">
                <a:solidFill>
                  <a:srgbClr val="00BD3C"/>
                </a:solidFill>
              </a:rPr>
              <a:t>因此</a:t>
            </a:r>
          </a:p>
        </p:txBody>
      </p:sp>
      <p:grpSp>
        <p:nvGrpSpPr>
          <p:cNvPr id="3" name="组合 2"/>
          <p:cNvGrpSpPr/>
          <p:nvPr/>
        </p:nvGrpSpPr>
        <p:grpSpPr>
          <a:xfrm>
            <a:off x="4243738" y="1919164"/>
            <a:ext cx="6892790" cy="1293812"/>
            <a:chOff x="4441403" y="2962114"/>
            <a:chExt cx="6892790" cy="1293812"/>
          </a:xfrm>
        </p:grpSpPr>
        <p:sp>
          <p:nvSpPr>
            <p:cNvPr id="8" name="矩形 4"/>
            <p:cNvSpPr/>
            <p:nvPr/>
          </p:nvSpPr>
          <p:spPr>
            <a:xfrm>
              <a:off x="4441403" y="2962114"/>
              <a:ext cx="3600000" cy="1293812"/>
            </a:xfrm>
            <a:custGeom>
              <a:rect b="b" l="l" r="r" t="t"/>
              <a:pathLst>
                <a:path h="1293812" w="1652588">
                  <a:moveTo>
                    <a:pt x="0" y="0"/>
                  </a:moveTo>
                  <a:lnTo>
                    <a:pt x="1295400" y="0"/>
                  </a:lnTo>
                  <a:lnTo>
                    <a:pt x="1295400" y="548878"/>
                  </a:lnTo>
                  <a:lnTo>
                    <a:pt x="1481932" y="548878"/>
                  </a:lnTo>
                  <a:lnTo>
                    <a:pt x="1481932" y="463550"/>
                  </a:lnTo>
                  <a:lnTo>
                    <a:pt x="1652588" y="634206"/>
                  </a:lnTo>
                  <a:lnTo>
                    <a:pt x="1481932" y="804862"/>
                  </a:lnTo>
                  <a:lnTo>
                    <a:pt x="1481932" y="719534"/>
                  </a:lnTo>
                  <a:lnTo>
                    <a:pt x="1295400" y="719534"/>
                  </a:lnTo>
                  <a:lnTo>
                    <a:pt x="1295400" y="1293812"/>
                  </a:lnTo>
                  <a:lnTo>
                    <a:pt x="0" y="1293812"/>
                  </a:lnTo>
                  <a:close/>
                </a:path>
              </a:pathLst>
            </a:custGeom>
            <a:gradFill>
              <a:gsLst>
                <a:gs pos="30000">
                  <a:srgbClr val="6DAA2D">
                    <a:lumMod val="60000"/>
                    <a:lumOff val="40000"/>
                  </a:srgbClr>
                </a:gs>
                <a:gs pos="100000">
                  <a:srgbClr val="6DAA2D"/>
                </a:gs>
              </a:gsLst>
              <a:lin ang="5400000" scaled="0"/>
            </a:gradFill>
            <a:ln algn="ctr" cap="flat" cmpd="sng" w="3175">
              <a:noFill/>
              <a:prstDash val="solid"/>
            </a:ln>
            <a:effectLst>
              <a:outerShdw algn="tl" blurRad="50800" dir="2700000" dist="38100" rotWithShape="0">
                <a:prstClr val="black">
                  <a:alpha val="40000"/>
                </a:prstClr>
              </a:outerShdw>
            </a:effectLst>
          </p:spPr>
          <p:txBody>
            <a:bodyPr anchor="ctr" lIns="90000" rIns="450000"/>
            <a:lstStyle/>
            <a:p>
              <a:pPr algn="ctr">
                <a:lnSpc>
                  <a:spcPct val="120000"/>
                </a:lnSpc>
                <a:spcBef>
                  <a:spcPts val="600"/>
                </a:spcBef>
                <a:spcAft>
                  <a:spcPts val="600"/>
                </a:spcAft>
                <a:defRPr/>
              </a:pPr>
              <a:endParaRPr altLang="en-US" b="1" kern="0" lang="zh-CN" sz="4400">
                <a:solidFill>
                  <a:sysClr lastClr="FFFFFF" val="window"/>
                </a:solidFill>
                <a:latin charset="0" pitchFamily="34" typeface="Impact"/>
                <a:ea charset="-122" pitchFamily="34" typeface="微软雅黑"/>
              </a:endParaRPr>
            </a:p>
          </p:txBody>
        </p:sp>
        <p:sp>
          <p:nvSpPr>
            <p:cNvPr id="9" name="矩形 5"/>
            <p:cNvSpPr/>
            <p:nvPr/>
          </p:nvSpPr>
          <p:spPr bwMode="auto">
            <a:xfrm>
              <a:off x="7446193" y="2962114"/>
              <a:ext cx="3888000" cy="1293812"/>
            </a:xfrm>
            <a:custGeom>
              <a:rect b="b" l="l" r="r" t="t"/>
              <a:pathLst>
                <a:path h="1294420" w="1296144">
                  <a:moveTo>
                    <a:pt x="0" y="0"/>
                  </a:moveTo>
                  <a:lnTo>
                    <a:pt x="1296144" y="0"/>
                  </a:lnTo>
                  <a:lnTo>
                    <a:pt x="1296144" y="1294420"/>
                  </a:lnTo>
                  <a:lnTo>
                    <a:pt x="0" y="1294420"/>
                  </a:lnTo>
                  <a:lnTo>
                    <a:pt x="0" y="791226"/>
                  </a:lnTo>
                  <a:lnTo>
                    <a:pt x="50180" y="791226"/>
                  </a:lnTo>
                  <a:lnTo>
                    <a:pt x="50180" y="935242"/>
                  </a:lnTo>
                  <a:lnTo>
                    <a:pt x="338212" y="647210"/>
                  </a:lnTo>
                  <a:lnTo>
                    <a:pt x="50180" y="359178"/>
                  </a:lnTo>
                  <a:lnTo>
                    <a:pt x="50180" y="503194"/>
                  </a:lnTo>
                  <a:lnTo>
                    <a:pt x="0" y="503194"/>
                  </a:ln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rIns="90000"/>
            <a:lstStyle/>
            <a:p>
              <a:pPr algn="ctr">
                <a:lnSpc>
                  <a:spcPct val="120000"/>
                </a:lnSpc>
                <a:defRPr/>
              </a:pPr>
              <a:endParaRPr altLang="en-US" kern="0" lang="zh-CN" sz="4400">
                <a:solidFill>
                  <a:srgbClr val="4D4D4D"/>
                </a:solidFill>
                <a:latin charset="0" pitchFamily="34" typeface="Impact"/>
                <a:ea charset="-122" pitchFamily="34" typeface="微软雅黑"/>
              </a:endParaRPr>
            </a:p>
          </p:txBody>
        </p:sp>
        <p:sp>
          <p:nvSpPr>
            <p:cNvPr id="16" name="Text Box 44"/>
            <p:cNvSpPr txBox="1">
              <a:spLocks noChangeArrowheads="1"/>
            </p:cNvSpPr>
            <p:nvPr/>
          </p:nvSpPr>
          <p:spPr bwMode="auto">
            <a:xfrm>
              <a:off x="4608816" y="3140968"/>
              <a:ext cx="2559064" cy="9144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z="2000">
                  <a:solidFill>
                    <a:schemeClr val="bg1"/>
                  </a:solidFill>
                </a:rPr>
                <a:t>一日之计在于昨夜，而不是在于晨。</a:t>
              </a:r>
            </a:p>
          </p:txBody>
        </p:sp>
        <p:sp>
          <p:nvSpPr>
            <p:cNvPr id="10" name="Text Box 44"/>
            <p:cNvSpPr txBox="1">
              <a:spLocks noChangeArrowheads="1"/>
            </p:cNvSpPr>
            <p:nvPr/>
          </p:nvSpPr>
          <p:spPr bwMode="auto">
            <a:xfrm>
              <a:off x="8401842" y="3153742"/>
              <a:ext cx="2932350" cy="9144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z="2000">
                  <a:solidFill>
                    <a:srgbClr val="76B531"/>
                  </a:solidFill>
                </a:rPr>
                <a:t>今天晚上就应该写好明天早上要做的事情。</a:t>
              </a:r>
            </a:p>
          </p:txBody>
        </p:sp>
      </p:grpSp>
      <p:grpSp>
        <p:nvGrpSpPr>
          <p:cNvPr id="13" name="组合 12"/>
          <p:cNvGrpSpPr/>
          <p:nvPr/>
        </p:nvGrpSpPr>
        <p:grpSpPr>
          <a:xfrm>
            <a:off x="4243738" y="3539344"/>
            <a:ext cx="6892790" cy="1293812"/>
            <a:chOff x="4441403" y="2962114"/>
            <a:chExt cx="6892790" cy="1293812"/>
          </a:xfrm>
        </p:grpSpPr>
        <p:sp>
          <p:nvSpPr>
            <p:cNvPr id="14" name="矩形 4"/>
            <p:cNvSpPr/>
            <p:nvPr/>
          </p:nvSpPr>
          <p:spPr>
            <a:xfrm>
              <a:off x="4441403" y="2962114"/>
              <a:ext cx="3600000" cy="1293812"/>
            </a:xfrm>
            <a:custGeom>
              <a:rect b="b" l="l" r="r" t="t"/>
              <a:pathLst>
                <a:path h="1293812" w="1652588">
                  <a:moveTo>
                    <a:pt x="0" y="0"/>
                  </a:moveTo>
                  <a:lnTo>
                    <a:pt x="1295400" y="0"/>
                  </a:lnTo>
                  <a:lnTo>
                    <a:pt x="1295400" y="548878"/>
                  </a:lnTo>
                  <a:lnTo>
                    <a:pt x="1481932" y="548878"/>
                  </a:lnTo>
                  <a:lnTo>
                    <a:pt x="1481932" y="463550"/>
                  </a:lnTo>
                  <a:lnTo>
                    <a:pt x="1652588" y="634206"/>
                  </a:lnTo>
                  <a:lnTo>
                    <a:pt x="1481932" y="804862"/>
                  </a:lnTo>
                  <a:lnTo>
                    <a:pt x="1481932" y="719534"/>
                  </a:lnTo>
                  <a:lnTo>
                    <a:pt x="1295400" y="719534"/>
                  </a:lnTo>
                  <a:lnTo>
                    <a:pt x="1295400" y="1293812"/>
                  </a:lnTo>
                  <a:lnTo>
                    <a:pt x="0" y="1293812"/>
                  </a:lnTo>
                  <a:close/>
                </a:path>
              </a:pathLst>
            </a:custGeom>
            <a:gradFill>
              <a:gsLst>
                <a:gs pos="30000">
                  <a:srgbClr val="6DAA2D">
                    <a:lumMod val="60000"/>
                    <a:lumOff val="40000"/>
                  </a:srgbClr>
                </a:gs>
                <a:gs pos="100000">
                  <a:srgbClr val="6DAA2D"/>
                </a:gs>
              </a:gsLst>
              <a:lin ang="5400000" scaled="0"/>
            </a:gradFill>
            <a:ln algn="ctr" cap="flat" cmpd="sng" w="3175">
              <a:noFill/>
              <a:prstDash val="solid"/>
            </a:ln>
            <a:effectLst>
              <a:outerShdw algn="tl" blurRad="50800" dir="2700000" dist="38100" rotWithShape="0">
                <a:prstClr val="black">
                  <a:alpha val="40000"/>
                </a:prstClr>
              </a:outerShdw>
            </a:effectLst>
          </p:spPr>
          <p:txBody>
            <a:bodyPr anchor="ctr" lIns="90000" rIns="450000"/>
            <a:lstStyle/>
            <a:p>
              <a:pPr algn="ctr">
                <a:lnSpc>
                  <a:spcPct val="120000"/>
                </a:lnSpc>
                <a:spcBef>
                  <a:spcPts val="600"/>
                </a:spcBef>
                <a:spcAft>
                  <a:spcPts val="600"/>
                </a:spcAft>
                <a:defRPr/>
              </a:pPr>
              <a:endParaRPr altLang="en-US" b="1" kern="0" lang="zh-CN" sz="4400">
                <a:solidFill>
                  <a:sysClr lastClr="FFFFFF" val="window"/>
                </a:solidFill>
                <a:latin charset="0" pitchFamily="34" typeface="Impact"/>
                <a:ea charset="-122" pitchFamily="34" typeface="微软雅黑"/>
              </a:endParaRPr>
            </a:p>
          </p:txBody>
        </p:sp>
        <p:sp>
          <p:nvSpPr>
            <p:cNvPr id="15" name="矩形 5"/>
            <p:cNvSpPr/>
            <p:nvPr/>
          </p:nvSpPr>
          <p:spPr bwMode="auto">
            <a:xfrm>
              <a:off x="7446193" y="2962114"/>
              <a:ext cx="3888000" cy="1293812"/>
            </a:xfrm>
            <a:custGeom>
              <a:rect b="b" l="l" r="r" t="t"/>
              <a:pathLst>
                <a:path h="1294420" w="1296144">
                  <a:moveTo>
                    <a:pt x="0" y="0"/>
                  </a:moveTo>
                  <a:lnTo>
                    <a:pt x="1296144" y="0"/>
                  </a:lnTo>
                  <a:lnTo>
                    <a:pt x="1296144" y="1294420"/>
                  </a:lnTo>
                  <a:lnTo>
                    <a:pt x="0" y="1294420"/>
                  </a:lnTo>
                  <a:lnTo>
                    <a:pt x="0" y="791226"/>
                  </a:lnTo>
                  <a:lnTo>
                    <a:pt x="50180" y="791226"/>
                  </a:lnTo>
                  <a:lnTo>
                    <a:pt x="50180" y="935242"/>
                  </a:lnTo>
                  <a:lnTo>
                    <a:pt x="338212" y="647210"/>
                  </a:lnTo>
                  <a:lnTo>
                    <a:pt x="50180" y="359178"/>
                  </a:lnTo>
                  <a:lnTo>
                    <a:pt x="50180" y="503194"/>
                  </a:lnTo>
                  <a:lnTo>
                    <a:pt x="0" y="503194"/>
                  </a:ln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rIns="90000"/>
            <a:lstStyle/>
            <a:p>
              <a:pPr algn="ctr">
                <a:lnSpc>
                  <a:spcPct val="120000"/>
                </a:lnSpc>
                <a:defRPr/>
              </a:pPr>
              <a:endParaRPr altLang="en-US" kern="0" lang="zh-CN" sz="4400">
                <a:solidFill>
                  <a:srgbClr val="4D4D4D"/>
                </a:solidFill>
                <a:latin charset="0" pitchFamily="34" typeface="Impact"/>
                <a:ea charset="-122" pitchFamily="34" typeface="微软雅黑"/>
              </a:endParaRPr>
            </a:p>
          </p:txBody>
        </p:sp>
        <p:sp>
          <p:nvSpPr>
            <p:cNvPr id="17" name="Text Box 44"/>
            <p:cNvSpPr txBox="1">
              <a:spLocks noChangeArrowheads="1"/>
            </p:cNvSpPr>
            <p:nvPr/>
          </p:nvSpPr>
          <p:spPr bwMode="auto">
            <a:xfrm>
              <a:off x="4608816" y="3140967"/>
              <a:ext cx="2559064" cy="9144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z="2000">
                  <a:solidFill>
                    <a:schemeClr val="bg1"/>
                  </a:solidFill>
                </a:rPr>
                <a:t>一月之计在于上个月底而不是这个月初。</a:t>
              </a:r>
            </a:p>
          </p:txBody>
        </p:sp>
        <p:sp>
          <p:nvSpPr>
            <p:cNvPr id="19" name="Text Box 44"/>
            <p:cNvSpPr txBox="1">
              <a:spLocks noChangeArrowheads="1"/>
            </p:cNvSpPr>
            <p:nvPr/>
          </p:nvSpPr>
          <p:spPr bwMode="auto">
            <a:xfrm>
              <a:off x="8401842" y="3153741"/>
              <a:ext cx="2932350" cy="9144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z="2000">
                  <a:solidFill>
                    <a:srgbClr val="76B531"/>
                  </a:solidFill>
                </a:rPr>
                <a:t>月底你就应该写好下个月你要做的一切事情。</a:t>
              </a:r>
            </a:p>
          </p:txBody>
        </p:sp>
      </p:grpSp>
      <p:grpSp>
        <p:nvGrpSpPr>
          <p:cNvPr id="20" name="组合 19"/>
          <p:cNvGrpSpPr/>
          <p:nvPr/>
        </p:nvGrpSpPr>
        <p:grpSpPr>
          <a:xfrm>
            <a:off x="4243738" y="5159524"/>
            <a:ext cx="6892790" cy="1293812"/>
            <a:chOff x="4441403" y="2962114"/>
            <a:chExt cx="6892790" cy="1293812"/>
          </a:xfrm>
        </p:grpSpPr>
        <p:sp>
          <p:nvSpPr>
            <p:cNvPr id="21" name="矩形 4"/>
            <p:cNvSpPr/>
            <p:nvPr/>
          </p:nvSpPr>
          <p:spPr>
            <a:xfrm>
              <a:off x="4441403" y="2962114"/>
              <a:ext cx="3600000" cy="1293812"/>
            </a:xfrm>
            <a:custGeom>
              <a:rect b="b" l="l" r="r" t="t"/>
              <a:pathLst>
                <a:path h="1293812" w="1652588">
                  <a:moveTo>
                    <a:pt x="0" y="0"/>
                  </a:moveTo>
                  <a:lnTo>
                    <a:pt x="1295400" y="0"/>
                  </a:lnTo>
                  <a:lnTo>
                    <a:pt x="1295400" y="548878"/>
                  </a:lnTo>
                  <a:lnTo>
                    <a:pt x="1481932" y="548878"/>
                  </a:lnTo>
                  <a:lnTo>
                    <a:pt x="1481932" y="463550"/>
                  </a:lnTo>
                  <a:lnTo>
                    <a:pt x="1652588" y="634206"/>
                  </a:lnTo>
                  <a:lnTo>
                    <a:pt x="1481932" y="804862"/>
                  </a:lnTo>
                  <a:lnTo>
                    <a:pt x="1481932" y="719534"/>
                  </a:lnTo>
                  <a:lnTo>
                    <a:pt x="1295400" y="719534"/>
                  </a:lnTo>
                  <a:lnTo>
                    <a:pt x="1295400" y="1293812"/>
                  </a:lnTo>
                  <a:lnTo>
                    <a:pt x="0" y="1293812"/>
                  </a:lnTo>
                  <a:close/>
                </a:path>
              </a:pathLst>
            </a:custGeom>
            <a:gradFill>
              <a:gsLst>
                <a:gs pos="30000">
                  <a:srgbClr val="6DAA2D">
                    <a:lumMod val="60000"/>
                    <a:lumOff val="40000"/>
                  </a:srgbClr>
                </a:gs>
                <a:gs pos="100000">
                  <a:srgbClr val="6DAA2D"/>
                </a:gs>
              </a:gsLst>
              <a:lin ang="5400000" scaled="0"/>
            </a:gradFill>
            <a:ln algn="ctr" cap="flat" cmpd="sng" w="3175">
              <a:noFill/>
              <a:prstDash val="solid"/>
            </a:ln>
            <a:effectLst>
              <a:outerShdw algn="tl" blurRad="50800" dir="2700000" dist="38100" rotWithShape="0">
                <a:prstClr val="black">
                  <a:alpha val="40000"/>
                </a:prstClr>
              </a:outerShdw>
            </a:effectLst>
          </p:spPr>
          <p:txBody>
            <a:bodyPr anchor="ctr" lIns="90000" rIns="450000"/>
            <a:lstStyle/>
            <a:p>
              <a:pPr algn="ctr">
                <a:lnSpc>
                  <a:spcPct val="120000"/>
                </a:lnSpc>
                <a:spcBef>
                  <a:spcPts val="600"/>
                </a:spcBef>
                <a:spcAft>
                  <a:spcPts val="600"/>
                </a:spcAft>
                <a:defRPr/>
              </a:pPr>
              <a:endParaRPr altLang="en-US" b="1" kern="0" lang="zh-CN" sz="4400">
                <a:solidFill>
                  <a:sysClr lastClr="FFFFFF" val="window"/>
                </a:solidFill>
                <a:latin charset="0" pitchFamily="34" typeface="Impact"/>
                <a:ea charset="-122" pitchFamily="34" typeface="微软雅黑"/>
              </a:endParaRPr>
            </a:p>
          </p:txBody>
        </p:sp>
        <p:sp>
          <p:nvSpPr>
            <p:cNvPr id="22" name="矩形 5"/>
            <p:cNvSpPr/>
            <p:nvPr/>
          </p:nvSpPr>
          <p:spPr bwMode="auto">
            <a:xfrm>
              <a:off x="7446193" y="2962114"/>
              <a:ext cx="3888000" cy="1293812"/>
            </a:xfrm>
            <a:custGeom>
              <a:rect b="b" l="l" r="r" t="t"/>
              <a:pathLst>
                <a:path h="1294420" w="1296144">
                  <a:moveTo>
                    <a:pt x="0" y="0"/>
                  </a:moveTo>
                  <a:lnTo>
                    <a:pt x="1296144" y="0"/>
                  </a:lnTo>
                  <a:lnTo>
                    <a:pt x="1296144" y="1294420"/>
                  </a:lnTo>
                  <a:lnTo>
                    <a:pt x="0" y="1294420"/>
                  </a:lnTo>
                  <a:lnTo>
                    <a:pt x="0" y="791226"/>
                  </a:lnTo>
                  <a:lnTo>
                    <a:pt x="50180" y="791226"/>
                  </a:lnTo>
                  <a:lnTo>
                    <a:pt x="50180" y="935242"/>
                  </a:lnTo>
                  <a:lnTo>
                    <a:pt x="338212" y="647210"/>
                  </a:lnTo>
                  <a:lnTo>
                    <a:pt x="50180" y="359178"/>
                  </a:lnTo>
                  <a:lnTo>
                    <a:pt x="50180" y="503194"/>
                  </a:lnTo>
                  <a:lnTo>
                    <a:pt x="0" y="503194"/>
                  </a:ln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rIns="90000"/>
            <a:lstStyle/>
            <a:p>
              <a:pPr algn="ctr">
                <a:lnSpc>
                  <a:spcPct val="120000"/>
                </a:lnSpc>
                <a:defRPr/>
              </a:pPr>
              <a:endParaRPr altLang="en-US" kern="0" lang="zh-CN" sz="4400">
                <a:solidFill>
                  <a:srgbClr val="4D4D4D"/>
                </a:solidFill>
                <a:latin charset="0" pitchFamily="34" typeface="Impact"/>
                <a:ea charset="-122" pitchFamily="34" typeface="微软雅黑"/>
              </a:endParaRPr>
            </a:p>
          </p:txBody>
        </p:sp>
        <p:sp>
          <p:nvSpPr>
            <p:cNvPr id="23" name="Text Box 44"/>
            <p:cNvSpPr txBox="1">
              <a:spLocks noChangeArrowheads="1"/>
            </p:cNvSpPr>
            <p:nvPr/>
          </p:nvSpPr>
          <p:spPr bwMode="auto">
            <a:xfrm>
              <a:off x="4608816" y="3140968"/>
              <a:ext cx="2559064" cy="9144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z="2000">
                  <a:solidFill>
                    <a:schemeClr val="bg1"/>
                  </a:solidFill>
                </a:rPr>
                <a:t>一年之计在于去年底，而不是今年年初。</a:t>
              </a:r>
            </a:p>
          </p:txBody>
        </p:sp>
        <p:sp>
          <p:nvSpPr>
            <p:cNvPr id="24" name="Text Box 44"/>
            <p:cNvSpPr txBox="1">
              <a:spLocks noChangeArrowheads="1"/>
            </p:cNvSpPr>
            <p:nvPr/>
          </p:nvSpPr>
          <p:spPr bwMode="auto">
            <a:xfrm>
              <a:off x="8401842" y="3153742"/>
              <a:ext cx="2932350" cy="9144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z="2000">
                  <a:solidFill>
                    <a:srgbClr val="76B531"/>
                  </a:solidFill>
                </a:rPr>
                <a:t>今年年底你就应该写好一切明年要做的事情。</a:t>
              </a:r>
            </a:p>
          </p:txBody>
        </p:sp>
      </p:grpSp>
    </p:spTree>
    <p:extLst>
      <p:ext uri="{BB962C8B-B14F-4D97-AF65-F5344CB8AC3E}">
        <p14:creationId val="2324966060"/>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0-#ppt_w/2"/>
                                          </p:val>
                                        </p:tav>
                                        <p:tav tm="100000">
                                          <p:val>
                                            <p:strVal val="#ppt_x"/>
                                          </p:val>
                                        </p:tav>
                                      </p:tavLst>
                                    </p:anim>
                                    <p:anim calcmode="lin" valueType="num">
                                      <p:cBhvr additive="base">
                                        <p:cTn dur="500" fill="hold" id="12"/>
                                        <p:tgtEl>
                                          <p:spTgt spid="2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1+#ppt_w/2"/>
                                          </p:val>
                                        </p:tav>
                                        <p:tav tm="100000">
                                          <p:val>
                                            <p:strVal val="#ppt_x"/>
                                          </p:val>
                                        </p:tav>
                                      </p:tavLst>
                                    </p:anim>
                                    <p:anim calcmode="lin" valueType="num">
                                      <p:cBhvr additive="base">
                                        <p:cTn dur="500" fill="hold" id="16"/>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431704" y="1628800"/>
            <a:ext cx="734481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17"/>
          <p:cNvGrpSpPr/>
          <p:nvPr/>
        </p:nvGrpSpPr>
        <p:grpSpPr>
          <a:xfrm>
            <a:off x="3522775" y="980729"/>
            <a:ext cx="795338" cy="523875"/>
            <a:chExt cx="1800197" cy="1185420"/>
          </a:xfrm>
        </p:grpSpPr>
        <p:sp>
          <p:nvSpPr>
            <p:cNvPr id="26" name="椭圆 50"/>
            <p:cNvSpPr>
              <a:spLocks noChangeArrowheads="1"/>
            </p:cNvSpPr>
            <p:nvPr/>
          </p:nvSpPr>
          <p:spPr bwMode="auto">
            <a:xfrm>
              <a:off x="91121" y="0"/>
              <a:ext cx="1152128" cy="1152128"/>
            </a:xfrm>
            <a:prstGeom prst="ellipse">
              <a:avLst/>
            </a:prstGeom>
            <a:solidFill>
              <a:srgbClr val="00BD3C"/>
            </a:solidFill>
            <a:ln cap="flat" cmpd="sng" w="12700">
              <a:solidFill>
                <a:srgbClr val="00BD3C"/>
              </a:solidFill>
              <a:prstDash val="sysDash"/>
              <a:round/>
            </a:ln>
          </p:spPr>
          <p:txBody>
            <a:bodyPr anchor="ctr"/>
            <a:lstStyle/>
            <a:p>
              <a:pPr algn="ctr"/>
              <a:endParaRPr altLang="zh-CN" b="1" i="1" lang="zh-CN">
                <a:solidFill>
                  <a:srgbClr val="FFFFFF"/>
                </a:solidFill>
                <a:latin charset="0" pitchFamily="34" typeface="Calibri"/>
                <a:ea charset="-122" pitchFamily="2" typeface="宋体"/>
                <a:sym charset="-122" pitchFamily="2" typeface="宋体"/>
              </a:endParaRPr>
            </a:p>
          </p:txBody>
        </p:sp>
        <p:sp>
          <p:nvSpPr>
            <p:cNvPr id="27" name="TextBox 51"/>
            <p:cNvSpPr>
              <a:spLocks noChangeArrowheads="1"/>
            </p:cNvSpPr>
            <p:nvPr/>
          </p:nvSpPr>
          <p:spPr bwMode="auto">
            <a:xfrm>
              <a:off x="0" y="0"/>
              <a:ext cx="1800197" cy="117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i="1" lang="en-US" sz="2800">
                  <a:solidFill>
                    <a:srgbClr val="FFFFFF"/>
                  </a:solidFill>
                  <a:latin charset="0" pitchFamily="34" typeface="Impact"/>
                  <a:sym charset="0" pitchFamily="34" typeface="Impact"/>
                </a:rPr>
                <a:t>01</a:t>
              </a:r>
            </a:p>
          </p:txBody>
        </p:sp>
        <p:sp>
          <p:nvSpPr>
            <p:cNvPr id="28" name="饼形 52"/>
            <p:cNvSpPr/>
            <p:nvPr/>
          </p:nvSpPr>
          <p:spPr bwMode="auto">
            <a:xfrm rot="20758556">
              <a:off x="180014" y="300202"/>
              <a:ext cx="830325" cy="835783"/>
            </a:xfrm>
            <a:custGeom>
              <a:gdLst>
                <a:gd fmla="*/ 0 w 830325" name="T0"/>
                <a:gd fmla="*/ 0 h 835783" name="T1"/>
                <a:gd fmla="*/ 830325 w 830325" name="T2"/>
                <a:gd fmla="*/ 835783 h 835783" name="T3"/>
              </a:gdLst>
              <a:rect b="T3" l="T0" r="T2" t="T1"/>
              <a:pathLst/>
            </a:custGeom>
            <a:solidFill>
              <a:srgbClr val="C00000"/>
            </a:solidFill>
            <a:ln cap="flat" cmpd="sng" w="25400">
              <a:solidFill>
                <a:srgbClr val="C00000"/>
              </a:solidFill>
              <a:round/>
            </a:ln>
          </p:spPr>
          <p:txBody>
            <a:bodyPr anchor="ctr"/>
            <a:lstStyle/>
            <a:p>
              <a:pPr algn="ctr"/>
              <a:endParaRPr altLang="zh-CN" b="1" i="1" lang="zh-CN">
                <a:latin charset="0" pitchFamily="34" typeface="Calibri"/>
                <a:ea charset="-122" pitchFamily="2" typeface="宋体"/>
                <a:sym charset="-122" pitchFamily="2" typeface="宋体"/>
              </a:endParaRPr>
            </a:p>
          </p:txBody>
        </p:sp>
        <p:sp>
          <p:nvSpPr>
            <p:cNvPr id="29" name="直接连接符 53"/>
            <p:cNvSpPr>
              <a:spLocks noChangeShapeType="1"/>
            </p:cNvSpPr>
            <p:nvPr/>
          </p:nvSpPr>
          <p:spPr bwMode="auto">
            <a:xfrm>
              <a:off x="148840" y="412996"/>
              <a:ext cx="864096" cy="576064"/>
            </a:xfrm>
            <a:prstGeom prst="line">
              <a:avLst/>
            </a:prstGeom>
            <a:noFill/>
            <a:ln cap="flat" cmpd="sng" w="9525">
              <a:solidFill>
                <a:srgbClr val="00BD3C"/>
              </a:solidFill>
              <a:round/>
            </a:ln>
            <a:extLst>
              <a:ext uri="{909E8E84-426E-40DD-AFC4-6F175D3DCCD1}">
                <a14:hiddenFill>
                  <a:noFill/>
                </a14:hiddenFill>
              </a:ext>
            </a:extLst>
          </p:spPr>
          <p:txBody>
            <a:bodyPr/>
            <a:lstStyle/>
            <a:p>
              <a:endParaRPr altLang="en-US" lang="zh-CN"/>
            </a:p>
          </p:txBody>
        </p:sp>
      </p:grpSp>
      <p:sp>
        <p:nvSpPr>
          <p:cNvPr id="30" name="Text Box 44"/>
          <p:cNvSpPr txBox="1">
            <a:spLocks noChangeArrowheads="1"/>
          </p:cNvSpPr>
          <p:nvPr/>
        </p:nvSpPr>
        <p:spPr bwMode="auto">
          <a:xfrm>
            <a:off x="4367808" y="1023120"/>
            <a:ext cx="4896544" cy="45720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lang="zh-CN" sz="2400">
                <a:solidFill>
                  <a:srgbClr val="00BD3C"/>
                </a:solidFill>
              </a:rPr>
              <a:t>为什么常常不制定计划</a:t>
            </a:r>
          </a:p>
        </p:txBody>
      </p:sp>
      <p:sp>
        <p:nvSpPr>
          <p:cNvPr id="15" name="矩形 6"/>
          <p:cNvSpPr>
            <a:spLocks noChangeArrowheads="1"/>
          </p:cNvSpPr>
          <p:nvPr/>
        </p:nvSpPr>
        <p:spPr bwMode="auto">
          <a:xfrm>
            <a:off x="4092894" y="2184373"/>
            <a:ext cx="6683627" cy="2880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没有习惯；——习惯决定性格，性格决定命运。</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做了也完成不了；——说明计划不科学，或缺乏控制。</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没有时间；——如果你如果没有时间去筹划，就只有时间去后悔了。</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计划不如变化快；——做计划正是为了应对变化，提高预见性。</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知难行易；——正是检视自己执行力的时候。</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不知如何做；——本课程教你。</a:t>
            </a:r>
          </a:p>
          <a:p>
            <a:pPr eaLnBrk="1" hangingPunct="1">
              <a:lnSpc>
                <a:spcPct val="150000"/>
              </a:lnSpc>
              <a:spcAft>
                <a:spcPts val="300"/>
              </a:spcAft>
            </a:pPr>
            <a:r>
              <a:rPr altLang="en-US" lang="zh-CN" sz="1600">
                <a:solidFill>
                  <a:schemeClr val="tx1">
                    <a:lumMod val="65000"/>
                    <a:lumOff val="35000"/>
                  </a:schemeClr>
                </a:solidFill>
                <a:latin charset="-122" pitchFamily="34" typeface="微软雅黑"/>
                <a:ea charset="-122" pitchFamily="34" typeface="微软雅黑"/>
              </a:rPr>
              <a:t>保持对付上司的弹性。——这太阴险了吧。</a:t>
            </a:r>
          </a:p>
        </p:txBody>
      </p:sp>
      <p:grpSp>
        <p:nvGrpSpPr>
          <p:cNvPr id="2" name="组合 1"/>
          <p:cNvGrpSpPr/>
          <p:nvPr/>
        </p:nvGrpSpPr>
        <p:grpSpPr>
          <a:xfrm>
            <a:off x="3647728" y="2276873"/>
            <a:ext cx="245812" cy="2691697"/>
            <a:chOff x="3649315" y="2276872"/>
            <a:chExt cx="245812" cy="2691697"/>
          </a:xfrm>
        </p:grpSpPr>
        <p:sp>
          <p:nvSpPr>
            <p:cNvPr id="16" name="椭圆 14"/>
            <p:cNvSpPr/>
            <p:nvPr/>
          </p:nvSpPr>
          <p:spPr bwMode="auto">
            <a:xfrm>
              <a:off x="3649315" y="2276872"/>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椭圆 14"/>
            <p:cNvSpPr/>
            <p:nvPr/>
          </p:nvSpPr>
          <p:spPr bwMode="auto">
            <a:xfrm>
              <a:off x="3649315" y="2673111"/>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椭圆 14"/>
            <p:cNvSpPr/>
            <p:nvPr/>
          </p:nvSpPr>
          <p:spPr bwMode="auto">
            <a:xfrm>
              <a:off x="3649315" y="3069350"/>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4" name="椭圆 14"/>
            <p:cNvSpPr/>
            <p:nvPr/>
          </p:nvSpPr>
          <p:spPr bwMode="auto">
            <a:xfrm>
              <a:off x="3649315" y="3465589"/>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1" name="椭圆 14"/>
            <p:cNvSpPr/>
            <p:nvPr/>
          </p:nvSpPr>
          <p:spPr bwMode="auto">
            <a:xfrm>
              <a:off x="3649315" y="3861828"/>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2" name="椭圆 14"/>
            <p:cNvSpPr/>
            <p:nvPr/>
          </p:nvSpPr>
          <p:spPr bwMode="auto">
            <a:xfrm>
              <a:off x="3649315" y="4258067"/>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3" name="椭圆 14"/>
            <p:cNvSpPr/>
            <p:nvPr/>
          </p:nvSpPr>
          <p:spPr bwMode="auto">
            <a:xfrm>
              <a:off x="3649315" y="4654303"/>
              <a:ext cx="245812" cy="314266"/>
            </a:xfrm>
            <a:custGeom>
              <a:rect b="b" l="l" r="r" t="t"/>
              <a:pathLst>
                <a:path h="864094" w="683568">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00B050"/>
                </a:gs>
                <a:gs pos="100000">
                  <a:srgbClr val="7CBF33"/>
                </a:gs>
                <a:gs pos="100000">
                  <a:srgbClr val="92D050"/>
                </a:gs>
              </a:gsLst>
              <a:lin ang="16200000" scaled="1"/>
            </a:gradFill>
            <a:ln w="3175">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Tree>
    <p:extLst>
      <p:ext uri="{BB962C8B-B14F-4D97-AF65-F5344CB8AC3E}">
        <p14:creationId val="2813016813"/>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anim calcmode="lin" valueType="num">
                                      <p:cBhvr>
                                        <p:cTn dur="500" fill="hold" id="8"/>
                                        <p:tgtEl>
                                          <p:spTgt spid="15"/>
                                        </p:tgtEl>
                                        <p:attrNameLst>
                                          <p:attrName>ppt_x</p:attrName>
                                        </p:attrNameLst>
                                      </p:cBhvr>
                                      <p:tavLst>
                                        <p:tav tm="0">
                                          <p:val>
                                            <p:strVal val="#ppt_x"/>
                                          </p:val>
                                        </p:tav>
                                        <p:tav tm="100000">
                                          <p:val>
                                            <p:strVal val="#ppt_x"/>
                                          </p:val>
                                        </p:tav>
                                      </p:tavLst>
                                    </p:anim>
                                    <p:anim calcmode="lin" valueType="num">
                                      <p:cBhvr>
                                        <p:cTn dur="500" fill="hold" id="9"/>
                                        <p:tgtEl>
                                          <p:spTgt spid="1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anim calcmode="lin" valueType="num">
                                      <p:cBhvr>
                                        <p:cTn dur="500" fill="hold" id="13"/>
                                        <p:tgtEl>
                                          <p:spTgt spid="2"/>
                                        </p:tgtEl>
                                        <p:attrNameLst>
                                          <p:attrName>ppt_x</p:attrName>
                                        </p:attrNameLst>
                                      </p:cBhvr>
                                      <p:tavLst>
                                        <p:tav tm="0">
                                          <p:val>
                                            <p:strVal val="#ppt_x"/>
                                          </p:val>
                                        </p:tav>
                                        <p:tav tm="100000">
                                          <p:val>
                                            <p:strVal val="#ppt_x"/>
                                          </p:val>
                                        </p:tav>
                                      </p:tavLst>
                                    </p:anim>
                                    <p:anim calcmode="lin" valueType="num">
                                      <p:cBhvr>
                                        <p:cTn dur="500" fill="hold" id="14"/>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5" name="组合 94"/>
          <p:cNvGrpSpPr/>
          <p:nvPr/>
        </p:nvGrpSpPr>
        <p:grpSpPr>
          <a:xfrm>
            <a:off x="3431704" y="2060848"/>
            <a:ext cx="7344816" cy="4248472"/>
            <a:chOff x="3433291" y="2060848"/>
            <a:chExt cx="7344816" cy="4248472"/>
          </a:xfrm>
        </p:grpSpPr>
        <p:sp>
          <p:nvSpPr>
            <p:cNvPr id="96" name="矩形 95"/>
            <p:cNvSpPr/>
            <p:nvPr/>
          </p:nvSpPr>
          <p:spPr bwMode="auto">
            <a:xfrm>
              <a:off x="3868238" y="2338516"/>
              <a:ext cx="3237462" cy="335280"/>
            </a:xfrm>
            <a:prstGeom prst="rect">
              <a:avLst/>
            </a:prstGeom>
          </p:spPr>
          <p:txBody>
            <a:bodyPr wrap="square">
              <a:spAutoFit/>
            </a:bodyPr>
            <a:lstStyle/>
            <a:p>
              <a:pPr>
                <a:defRPr/>
              </a:pPr>
              <a:r>
                <a:rPr altLang="zh-CN" lang="en-US" sz="1600">
                  <a:solidFill>
                    <a:schemeClr val="tx1">
                      <a:lumMod val="65000"/>
                      <a:lumOff val="35000"/>
                    </a:schemeClr>
                  </a:solidFill>
                  <a:latin charset="-122" pitchFamily="34" typeface="微软雅黑"/>
                  <a:ea charset="-122" pitchFamily="34" typeface="微软雅黑"/>
                </a:rPr>
                <a:t>1）预测未来，指明方向</a:t>
              </a:r>
            </a:p>
          </p:txBody>
        </p:sp>
        <p:cxnSp>
          <p:nvCxnSpPr>
            <p:cNvPr id="97" name="直接连接符 96"/>
            <p:cNvCxnSpPr/>
            <p:nvPr/>
          </p:nvCxnSpPr>
          <p:spPr bwMode="auto">
            <a:xfrm>
              <a:off x="3868237" y="2770563"/>
              <a:ext cx="6621838" cy="0"/>
            </a:xfrm>
            <a:prstGeom prst="lin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矩形 97"/>
            <p:cNvSpPr/>
            <p:nvPr/>
          </p:nvSpPr>
          <p:spPr bwMode="auto">
            <a:xfrm>
              <a:off x="3433291" y="2060848"/>
              <a:ext cx="7344816" cy="424847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99" name="图片 98"/>
            <p:cNvPicPr>
              <a:picLocks noChangeAspect="1"/>
            </p:cNvPicPr>
            <p:nvPr/>
          </p:nvPicPr>
          <p:blipFill>
            <a:blip r:embed="rId2">
              <a:extLst>
                <a:ext uri="{28A0092B-C50C-407E-A947-70E740481C1C}">
                  <a14:useLocalDpi/>
                </a:ext>
              </a:extLst>
            </a:blip>
            <a:stretch>
              <a:fillRect/>
            </a:stretch>
          </p:blipFill>
          <p:spPr>
            <a:xfrm>
              <a:off x="3868237" y="3150874"/>
              <a:ext cx="4199508" cy="2778136"/>
            </a:xfrm>
            <a:prstGeom prst="rect">
              <a:avLst/>
            </a:prstGeom>
            <a:ln>
              <a:solidFill>
                <a:schemeClr val="bg1"/>
              </a:solidFill>
            </a:ln>
            <a:effectLst>
              <a:outerShdw algn="ctr" blurRad="63500" rotWithShape="0" sx="102000" sy="102000">
                <a:prstClr val="black">
                  <a:alpha val="40000"/>
                </a:prstClr>
              </a:outerShdw>
            </a:effectLst>
          </p:spPr>
        </p:pic>
        <p:sp>
          <p:nvSpPr>
            <p:cNvPr id="100" name="Text Box 44"/>
            <p:cNvSpPr txBox="1">
              <a:spLocks noChangeArrowheads="1"/>
            </p:cNvSpPr>
            <p:nvPr/>
          </p:nvSpPr>
          <p:spPr bwMode="auto">
            <a:xfrm>
              <a:off x="8257826" y="3861048"/>
              <a:ext cx="230425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有了计划，工作就有了明确的目标和具体的步骤，就可以协调大家的行动，增强工作的主动性，减少盲目性，使工作有条不紊地进行。</a:t>
              </a:r>
            </a:p>
          </p:txBody>
        </p:sp>
      </p:grpSp>
    </p:spTree>
    <p:extLst>
      <p:ext uri="{BB962C8B-B14F-4D97-AF65-F5344CB8AC3E}">
        <p14:creationId val="2048248223"/>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5"/>
                                        </p:tgtEl>
                                        <p:attrNameLst>
                                          <p:attrName>style.visibility</p:attrName>
                                        </p:attrNameLst>
                                      </p:cBhvr>
                                      <p:to>
                                        <p:strVal val="visible"/>
                                      </p:to>
                                    </p:set>
                                    <p:animEffect filter="fade" transition="in">
                                      <p:cBhvr>
                                        <p:cTn dur="1000" id="7"/>
                                        <p:tgtEl>
                                          <p:spTgt spid="95"/>
                                        </p:tgtEl>
                                      </p:cBhvr>
                                    </p:animEffect>
                                    <p:anim calcmode="lin" valueType="num">
                                      <p:cBhvr>
                                        <p:cTn dur="1000" fill="hold" id="8"/>
                                        <p:tgtEl>
                                          <p:spTgt spid="95"/>
                                        </p:tgtEl>
                                        <p:attrNameLst>
                                          <p:attrName>ppt_x</p:attrName>
                                        </p:attrNameLst>
                                      </p:cBhvr>
                                      <p:tavLst>
                                        <p:tav tm="0">
                                          <p:val>
                                            <p:strVal val="#ppt_x"/>
                                          </p:val>
                                        </p:tav>
                                        <p:tav tm="100000">
                                          <p:val>
                                            <p:strVal val="#ppt_x"/>
                                          </p:val>
                                        </p:tav>
                                      </p:tavLst>
                                    </p:anim>
                                    <p:anim calcmode="lin" valueType="num">
                                      <p:cBhvr>
                                        <p:cTn dur="1000" fill="hold" id="9"/>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431704" y="2060848"/>
            <a:ext cx="7344816" cy="4248472"/>
            <a:chOff x="3433291" y="2060848"/>
            <a:chExt cx="7344816" cy="4248472"/>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4159876" y="2537138"/>
              <a:ext cx="3233856" cy="3772182"/>
            </a:xfrm>
            <a:prstGeom prst="rect">
              <a:avLst/>
            </a:prstGeom>
          </p:spPr>
        </p:pic>
        <p:grpSp>
          <p:nvGrpSpPr>
            <p:cNvPr id="95" name="组合 94"/>
            <p:cNvGrpSpPr/>
            <p:nvPr/>
          </p:nvGrpSpPr>
          <p:grpSpPr>
            <a:xfrm>
              <a:off x="3433291" y="2060848"/>
              <a:ext cx="7344816" cy="4248472"/>
              <a:chOff x="3433291" y="2060848"/>
              <a:chExt cx="7344816" cy="4248472"/>
            </a:xfrm>
          </p:grpSpPr>
          <p:sp>
            <p:nvSpPr>
              <p:cNvPr id="96" name="矩形 95"/>
              <p:cNvSpPr/>
              <p:nvPr/>
            </p:nvSpPr>
            <p:spPr bwMode="auto">
              <a:xfrm>
                <a:off x="3868238" y="2338516"/>
                <a:ext cx="3525494" cy="335280"/>
              </a:xfrm>
              <a:prstGeom prst="rect">
                <a:avLst/>
              </a:prstGeom>
            </p:spPr>
            <p:txBody>
              <a:bodyPr wrap="square">
                <a:spAutoFit/>
              </a:bodyPr>
              <a:lstStyle/>
              <a:p>
                <a:pPr>
                  <a:defRPr/>
                </a:pPr>
                <a:r>
                  <a:rPr altLang="zh-CN" lang="en-US" sz="1600">
                    <a:solidFill>
                      <a:schemeClr val="tx1">
                        <a:lumMod val="65000"/>
                        <a:lumOff val="35000"/>
                      </a:schemeClr>
                    </a:solidFill>
                    <a:latin charset="-122" pitchFamily="34" typeface="微软雅黑"/>
                    <a:ea charset="-122" pitchFamily="34" typeface="微软雅黑"/>
                  </a:rPr>
                  <a:t>2）提高成功的可能性</a:t>
                </a:r>
              </a:p>
            </p:txBody>
          </p:sp>
          <p:cxnSp>
            <p:nvCxnSpPr>
              <p:cNvPr id="97" name="直接连接符 96"/>
              <p:cNvCxnSpPr/>
              <p:nvPr/>
            </p:nvCxnSpPr>
            <p:spPr bwMode="auto">
              <a:xfrm>
                <a:off x="3868237" y="2770563"/>
                <a:ext cx="6621838" cy="0"/>
              </a:xfrm>
              <a:prstGeom prst="lin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矩形 97"/>
              <p:cNvSpPr/>
              <p:nvPr/>
            </p:nvSpPr>
            <p:spPr bwMode="auto">
              <a:xfrm>
                <a:off x="3433291" y="2060848"/>
                <a:ext cx="7344816" cy="424847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0" name="Text Box 44"/>
              <p:cNvSpPr txBox="1">
                <a:spLocks noChangeArrowheads="1"/>
              </p:cNvSpPr>
              <p:nvPr/>
            </p:nvSpPr>
            <p:spPr bwMode="auto">
              <a:xfrm>
                <a:off x="7969794" y="4221089"/>
                <a:ext cx="259228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计划为目标的具体实现提供切实可行的方案，因此按照计划实施，则成功完成预期目标的可能性大大地提高。</a:t>
                </a:r>
              </a:p>
            </p:txBody>
          </p:sp>
        </p:grpSp>
      </p:grpSp>
    </p:spTree>
    <p:extLst>
      <p:ext uri="{BB962C8B-B14F-4D97-AF65-F5344CB8AC3E}">
        <p14:creationId val="1799749761"/>
      </p:ext>
    </p:extLst>
  </p:cSld>
  <p:clrMapOvr>
    <a:masterClrMapping/>
  </p:clrMapOvr>
  <mc:AlternateContent>
    <mc:Choice Requires="p14">
      <p:transition>
        <p14:pan/>
      </p:transition>
    </mc:Choice>
    <mc:Fallback>
      <p:transition>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197</Paragraphs>
  <Slides>39</Slides>
  <Notes>1</Notes>
  <TotalTime>7658</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39</vt:i4>
      </vt:variant>
    </vt:vector>
  </HeadingPairs>
  <TitlesOfParts>
    <vt:vector baseType="lpstr" size="56">
      <vt:lpstr>Arial</vt:lpstr>
      <vt:lpstr>Calibri</vt:lpstr>
      <vt:lpstr>Broadway</vt:lpstr>
      <vt:lpstr>楷体</vt:lpstr>
      <vt:lpstr>经典繁仿黑</vt:lpstr>
      <vt:lpstr>微软雅黑</vt:lpstr>
      <vt:lpstr>宋体</vt:lpstr>
      <vt:lpstr>Impact</vt:lpstr>
      <vt:lpstr>专业字体设计服务/WWW.ZTSGC.COM/</vt:lpstr>
      <vt:lpstr>Wingdings</vt:lpstr>
      <vt:lpstr>Arial Unicode MS</vt:lpstr>
      <vt:lpstr>Calibri Light</vt:lpstr>
      <vt:lpstr>Tahoma</vt:lpstr>
      <vt:lpstr>굴림</vt:lpstr>
      <vt:lpstr>Meiryo</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2012-10-07T00:28:30Z</dcterms:created>
  <cp:lastModifiedBy>Administrator</cp:lastModifiedBy>
  <dcterms:modified xsi:type="dcterms:W3CDTF">2021-08-20T10:51:17Z</dcterms:modified>
  <cp:revision>1277</cp:revision>
  <dc:title>PowerPoint 演示文稿</dc:title>
</cp:coreProperties>
</file>