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9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2" r:id="rId14"/>
    <p:sldId id="268" r:id="rId15"/>
    <p:sldId id="280" r:id="rId16"/>
    <p:sldId id="267" r:id="rId17"/>
    <p:sldId id="276" r:id="rId18"/>
    <p:sldId id="271" r:id="rId19"/>
    <p:sldId id="274" r:id="rId20"/>
    <p:sldId id="261" r:id="rId21"/>
    <p:sldId id="277" r:id="rId22"/>
    <p:sldId id="27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5559" autoAdjust="0"/>
  </p:normalViewPr>
  <p:slideViewPr>
    <p:cSldViewPr snapToGrid="0">
      <p:cViewPr varScale="1">
        <p:scale>
          <a:sx n="113" d="100"/>
          <a:sy n="113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colors1.xml" Type="http://schemas.microsoft.com/office/2011/relationships/chartColorStyle"/><Relationship Id="rId5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 smtClean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用户分析</a:t>
            </a:r>
            <a:endParaRPr lang="zh-CN" altLang="en-US" sz="1600" b="1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45438170433044434"/>
          <c:y val="0.077110104262828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30"/>
        <c:axId val="668435264"/>
        <c:axId val="668435824"/>
      </c:barChart>
      <c:catAx>
        <c:axId val="6684352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8435824"/>
        <c:crosses val="autoZero"/>
        <c:auto val="0"/>
        <c:lblAlgn val="ctr"/>
        <c:lblOffset/>
        <c:noMultiLvlLbl val="0"/>
      </c:catAx>
      <c:valAx>
        <c:axId val="66843582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843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7F4CF-FAD3-4753-A5D8-D35E0A8B4380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9927F-7422-466D-AA77-7766B4933C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303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189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966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869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718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4025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0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9921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029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6037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6141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730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330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3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894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45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925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126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168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8141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438222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8951070"/>
      </p:ext>
    </p:extLst>
  </p:cSld>
  <p:clrMapOvr>
    <a:masterClrMapping/>
  </p:clrMapOvr>
  <p:transition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0191882"/>
      </p:ext>
    </p:extLst>
  </p:cSld>
  <p:clrMapOvr>
    <a:masterClrMapping/>
  </p:clrMapOvr>
  <p:transition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7218172"/>
      </p:ext>
    </p:extLst>
  </p:cSld>
  <p:clrMapOvr>
    <a:masterClrMapping/>
  </p:clrMapOvr>
  <p:transition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555436"/>
      </p:ext>
    </p:extLst>
  </p:cSld>
  <p:clrMapOvr>
    <a:masterClrMapping/>
  </p:clrMapOvr>
  <p:transition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3981933"/>
      </p:ext>
    </p:extLst>
  </p:cSld>
  <p:clrMapOvr>
    <a:masterClrMapping/>
  </p:clrMapOvr>
  <p:transition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5379944"/>
      </p:ext>
    </p:extLst>
  </p:cSld>
  <p:clrMapOvr>
    <a:masterClrMapping/>
  </p:clrMapOvr>
  <p:transition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9724226"/>
      </p:ext>
    </p:extLst>
  </p:cSld>
  <p:clrMapOvr>
    <a:masterClrMapping/>
  </p:clrMapOvr>
  <p:transition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9769149"/>
      </p:ext>
    </p:extLst>
  </p:cSld>
  <p:clrMapOvr>
    <a:masterClrMapping/>
  </p:clrMapOvr>
  <p:transition>
    <p:push dir="u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19820320"/>
      </p:ext>
    </p:extLst>
  </p:cSld>
  <p:clrMapOvr>
    <a:masterClrMapping/>
  </p:clrMapOvr>
  <p:transition>
    <p:push dir="u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7931531"/>
      </p:ext>
    </p:extLst>
  </p:cSld>
  <p:clrMapOvr>
    <a:masterClrMapping/>
  </p:clrMapOvr>
  <p:transition>
    <p:push dir="u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0494081"/>
      </p:ext>
    </p:extLst>
  </p:cSld>
  <p:clrMapOvr>
    <a:masterClrMapping/>
  </p:clrMapOvr>
  <p:transition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9200181"/>
      </p:ext>
    </p:extLst>
  </p:cSld>
  <p:clrMapOvr>
    <a:masterClrMapping/>
  </p:clrMapOvr>
  <p:transition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4250171"/>
      </p:ext>
    </p:extLst>
  </p:cSld>
  <p:clrMapOvr>
    <a:masterClrMapping/>
  </p:clrMapOvr>
  <p:transition>
    <p:push dir="u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393182"/>
      </p:ext>
    </p:extLst>
  </p:cSld>
  <p:clrMapOvr>
    <a:masterClrMapping/>
  </p:clrMapOvr>
  <p:transition>
    <p:push dir="u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950194"/>
      </p:ext>
    </p:extLst>
  </p:cSld>
  <p:clrMapOvr>
    <a:masterClrMapping/>
  </p:clrMapOvr>
  <p:transition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2310115"/>
      </p:ext>
    </p:extLst>
  </p:cSld>
  <p:clrMapOvr>
    <a:masterClrMapping/>
  </p:clrMapOvr>
  <p:transition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8560674"/>
      </p:ext>
    </p:extLst>
  </p:cSld>
  <p:clrMapOvr>
    <a:masterClrMapping/>
  </p:clrMapOvr>
  <p:transition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8280480"/>
      </p:ext>
    </p:extLst>
  </p:cSld>
  <p:clrMapOvr>
    <a:masterClrMapping/>
  </p:clrMapOvr>
  <p:transition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8552208"/>
      </p:ext>
    </p:extLst>
  </p:cSld>
  <p:clrMapOvr>
    <a:masterClrMapping/>
  </p:clrMapOvr>
  <p:transition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408264"/>
      </p:ext>
    </p:extLst>
  </p:cSld>
  <p:clrMapOvr>
    <a:masterClrMapping/>
  </p:clrMapOvr>
  <p:transition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5013990"/>
      </p:ext>
    </p:extLst>
  </p:cSld>
  <p:clrMapOvr>
    <a:masterClrMapping/>
  </p:clrMapOvr>
  <p:transition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E8CB-E074-45FE-80CB-EEF74AF236CD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5CA10-290B-461A-8199-5D946D4C5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4238278"/>
      </p:ext>
    </p:extLst>
  </p:cSld>
  <p:clrMapOvr>
    <a:masterClrMapping/>
  </p:clrMapOvr>
  <p:transition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F559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21668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86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5.emf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1.xml" Type="http://schemas.openxmlformats.org/officeDocument/2006/relationships/chart"/><Relationship Id="rId4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4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../media/image13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947737" y="13960"/>
            <a:ext cx="12031" cy="26349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2634916"/>
            <a:ext cx="29597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-39851" y="3468264"/>
            <a:ext cx="6256421" cy="24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962473" y="4247146"/>
            <a:ext cx="6256421" cy="24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-1" y="4223083"/>
            <a:ext cx="4126833" cy="158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807080" y="3453063"/>
            <a:ext cx="0" cy="3429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796463" y="3441032"/>
            <a:ext cx="4419601" cy="120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620081" y="2008914"/>
            <a:ext cx="68122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1500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毕业答辩模板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23723" y="3557717"/>
            <a:ext cx="2113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pc="3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答辩人：小李</a:t>
            </a:r>
          </a:p>
          <a:p>
            <a:r>
              <a:rPr altLang="en-US" b="1" lang="zh-CN" smtClean="0" spc="3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导师：广告集装箱</a:t>
            </a:r>
          </a:p>
        </p:txBody>
      </p:sp>
      <p:grpSp>
        <p:nvGrpSpPr>
          <p:cNvPr id="71" name="组合 70"/>
          <p:cNvGrpSpPr/>
          <p:nvPr/>
        </p:nvGrpSpPr>
        <p:grpSpPr>
          <a:xfrm rot="10800000">
            <a:off x="9550800" y="4375863"/>
            <a:ext cx="3196963" cy="3132367"/>
            <a:chOff x="-241322" y="-198407"/>
            <a:chExt cx="2400407" cy="2397341"/>
          </a:xfrm>
        </p:grpSpPr>
        <p:grpSp>
          <p:nvGrpSpPr>
            <p:cNvPr id="72" name="组合 71"/>
            <p:cNvGrpSpPr/>
            <p:nvPr/>
          </p:nvGrpSpPr>
          <p:grpSpPr>
            <a:xfrm>
              <a:off x="112549" y="124482"/>
              <a:ext cx="2046536" cy="2074452"/>
              <a:chOff x="-39851" y="-27918"/>
              <a:chExt cx="2046536" cy="2074452"/>
            </a:xfrm>
          </p:grpSpPr>
          <p:cxnSp>
            <p:nvCxnSpPr>
              <p:cNvPr id="80" name="直接连接符 79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组合 72"/>
            <p:cNvGrpSpPr/>
            <p:nvPr/>
          </p:nvGrpSpPr>
          <p:grpSpPr>
            <a:xfrm>
              <a:off x="-241322" y="-198407"/>
              <a:ext cx="2304737" cy="2336175"/>
              <a:chOff x="-39851" y="-27918"/>
              <a:chExt cx="2046536" cy="2074452"/>
            </a:xfrm>
          </p:grpSpPr>
          <p:cxnSp>
            <p:nvCxnSpPr>
              <p:cNvPr id="74" name="直接连接符 73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 flipV="1" rot="5400000">
            <a:off x="-547085" y="-613131"/>
            <a:ext cx="3196963" cy="3132367"/>
            <a:chOff x="-241322" y="-198407"/>
            <a:chExt cx="2400407" cy="2397341"/>
          </a:xfrm>
        </p:grpSpPr>
        <p:grpSp>
          <p:nvGrpSpPr>
            <p:cNvPr id="86" name="组合 85"/>
            <p:cNvGrpSpPr/>
            <p:nvPr/>
          </p:nvGrpSpPr>
          <p:grpSpPr>
            <a:xfrm>
              <a:off x="112549" y="124482"/>
              <a:ext cx="2046536" cy="2074452"/>
              <a:chOff x="-39851" y="-27918"/>
              <a:chExt cx="2046536" cy="2074452"/>
            </a:xfrm>
          </p:grpSpPr>
          <p:cxnSp>
            <p:nvCxnSpPr>
              <p:cNvPr id="94" name="直接连接符 93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组合 86"/>
            <p:cNvGrpSpPr/>
            <p:nvPr/>
          </p:nvGrpSpPr>
          <p:grpSpPr>
            <a:xfrm>
              <a:off x="-241322" y="-198407"/>
              <a:ext cx="2304737" cy="2336175"/>
              <a:chOff x="-39851" y="-27918"/>
              <a:chExt cx="2046536" cy="2074452"/>
            </a:xfrm>
          </p:grpSpPr>
          <p:cxnSp>
            <p:nvCxnSpPr>
              <p:cNvPr id="88" name="直接连接符 87"/>
              <p:cNvCxnSpPr/>
              <p:nvPr/>
            </p:nvCxnSpPr>
            <p:spPr>
              <a:xfrm flipH="1">
                <a:off x="12033" y="24063"/>
                <a:ext cx="446583" cy="44658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9203" y="-13959"/>
                <a:ext cx="792235" cy="79223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>
                <a:off x="60078" y="24063"/>
                <a:ext cx="1008141" cy="100814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-14861" y="-27918"/>
                <a:ext cx="1439863" cy="143986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6373" y="10104"/>
                <a:ext cx="1685408" cy="1685406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>
                <a:off x="-39851" y="0"/>
                <a:ext cx="2046536" cy="2046534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1947808104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6" nodeType="afterEffect" presetClass="entr" presetID="2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5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0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原因分析</a:t>
            </a:r>
          </a:p>
        </p:txBody>
      </p:sp>
      <p:cxnSp>
        <p:nvCxnSpPr>
          <p:cNvPr id="139" name="直接连接符 138"/>
          <p:cNvCxnSpPr/>
          <p:nvPr/>
        </p:nvCxnSpPr>
        <p:spPr>
          <a:xfrm flipH="1">
            <a:off x="962824" y="4876436"/>
            <a:ext cx="4807188" cy="0"/>
          </a:xfrm>
          <a:prstGeom prst="line">
            <a:avLst/>
          </a:prstGeom>
          <a:ln w="31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1358962" y="6116869"/>
            <a:ext cx="5466771" cy="221240"/>
            <a:chOff x="3354176" y="6292409"/>
            <a:chExt cx="5466771" cy="221240"/>
          </a:xfrm>
        </p:grpSpPr>
        <p:cxnSp>
          <p:nvCxnSpPr>
            <p:cNvPr id="141" name="直接连接符 140"/>
            <p:cNvCxnSpPr/>
            <p:nvPr/>
          </p:nvCxnSpPr>
          <p:spPr>
            <a:xfrm flipH="1">
              <a:off x="3354176" y="6513647"/>
              <a:ext cx="5308513" cy="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V="1">
              <a:off x="8662689" y="6292409"/>
              <a:ext cx="158258" cy="22124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直接连接符 142"/>
          <p:cNvCxnSpPr/>
          <p:nvPr/>
        </p:nvCxnSpPr>
        <p:spPr>
          <a:xfrm flipH="1">
            <a:off x="904463" y="3353575"/>
            <a:ext cx="4449595" cy="0"/>
          </a:xfrm>
          <a:prstGeom prst="line">
            <a:avLst/>
          </a:prstGeom>
          <a:ln w="31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75"/>
          <p:cNvSpPr txBox="1"/>
          <p:nvPr/>
        </p:nvSpPr>
        <p:spPr>
          <a:xfrm>
            <a:off x="1206602" y="2576594"/>
            <a:ext cx="341199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4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在问题空间中进行搜索，以便使问题的初始状态达到目标状态的思维过程。</a:t>
            </a:r>
          </a:p>
        </p:txBody>
      </p:sp>
      <p:sp>
        <p:nvSpPr>
          <p:cNvPr id="145" name="TextBox 75"/>
          <p:cNvSpPr txBox="1"/>
          <p:nvPr/>
        </p:nvSpPr>
        <p:spPr>
          <a:xfrm>
            <a:off x="1206602" y="3936361"/>
            <a:ext cx="341199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4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在问题空间中进行搜索，以便使问题的初始状态达到目标状态的思维过程。</a:t>
            </a:r>
          </a:p>
        </p:txBody>
      </p:sp>
      <p:sp>
        <p:nvSpPr>
          <p:cNvPr id="146" name="TextBox 75"/>
          <p:cNvSpPr txBox="1"/>
          <p:nvPr/>
        </p:nvSpPr>
        <p:spPr>
          <a:xfrm>
            <a:off x="1660363" y="5440702"/>
            <a:ext cx="341199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4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在问题空间中进行搜索，以便使问题的初始状态达到目标状态的思维过程。</a:t>
            </a:r>
          </a:p>
        </p:txBody>
      </p:sp>
      <p:sp>
        <p:nvSpPr>
          <p:cNvPr id="147" name="TextBox 75"/>
          <p:cNvSpPr txBox="1"/>
          <p:nvPr/>
        </p:nvSpPr>
        <p:spPr>
          <a:xfrm>
            <a:off x="1660363" y="1274810"/>
            <a:ext cx="341199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400">
                <a:solidFill>
                  <a:schemeClr val="bg1">
                    <a:lumMod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在问题空间中进行搜索，以便使问题的初始状态达到目标状态的思维过程。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7981451" y="1778964"/>
            <a:ext cx="2948595" cy="4559143"/>
            <a:chOff x="7627163" y="1071834"/>
            <a:chExt cx="3513677" cy="5432878"/>
          </a:xfrm>
        </p:grpSpPr>
        <p:grpSp>
          <p:nvGrpSpPr>
            <p:cNvPr id="107" name="组合 106"/>
            <p:cNvGrpSpPr/>
            <p:nvPr/>
          </p:nvGrpSpPr>
          <p:grpSpPr>
            <a:xfrm>
              <a:off x="7627163" y="1071834"/>
              <a:ext cx="3513677" cy="5432878"/>
              <a:chOff x="3416300" y="-3752850"/>
              <a:chExt cx="5359400" cy="8286750"/>
            </a:xfrm>
          </p:grpSpPr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85028" y="-3565272"/>
                <a:ext cx="5021944" cy="5903614"/>
              </a:xfrm>
              <a:prstGeom prst="rect">
                <a:avLst/>
              </a:prstGeom>
            </p:spPr>
          </p:pic>
          <p:grpSp>
            <p:nvGrpSpPr>
              <p:cNvPr id="120" name="Group 4"/>
              <p:cNvGrpSpPr>
                <a:grpSpLocks noChangeAspect="1"/>
              </p:cNvGrpSpPr>
              <p:nvPr/>
            </p:nvGrpSpPr>
            <p:grpSpPr>
              <a:xfrm>
                <a:off x="5003800" y="2324100"/>
                <a:ext cx="2184400" cy="2209800"/>
                <a:chOff x="3152" y="1464"/>
                <a:chExt cx="1376" cy="1392"/>
              </a:xfrm>
            </p:grpSpPr>
            <p:sp>
              <p:nvSpPr>
                <p:cNvPr id="122" name="AutoShape 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3152" y="1464"/>
                  <a:ext cx="1376" cy="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4" name="Rectangle 5"/>
                <p:cNvSpPr>
                  <a:spLocks noChangeArrowheads="1"/>
                </p:cNvSpPr>
                <p:nvPr/>
              </p:nvSpPr>
              <p:spPr bwMode="auto">
                <a:xfrm>
                  <a:off x="3152" y="1461"/>
                  <a:ext cx="1376" cy="24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9" name="Rectangle 6"/>
                <p:cNvSpPr>
                  <a:spLocks noChangeArrowheads="1"/>
                </p:cNvSpPr>
                <p:nvPr/>
              </p:nvSpPr>
              <p:spPr bwMode="auto">
                <a:xfrm>
                  <a:off x="3257" y="1708"/>
                  <a:ext cx="1145" cy="684"/>
                </a:xfrm>
                <a:prstGeom prst="rect">
                  <a:avLst/>
                </a:prstGeom>
                <a:solidFill>
                  <a:srgbClr val="2F559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4" name="Freeform 7"/>
                <p:cNvSpPr/>
                <p:nvPr/>
              </p:nvSpPr>
              <p:spPr bwMode="auto">
                <a:xfrm>
                  <a:off x="3152" y="2392"/>
                  <a:ext cx="1352" cy="461"/>
                </a:xfrm>
                <a:custGeom>
                  <a:gdLst>
                    <a:gd fmla="*/ 0 w 504" name="T0"/>
                    <a:gd fmla="*/ 0 h 172" name="T1"/>
                    <a:gd fmla="*/ 252 w 504" name="T2"/>
                    <a:gd fmla="*/ 172 h 172" name="T3"/>
                    <a:gd fmla="*/ 504 w 504" name="T4"/>
                    <a:gd fmla="*/ 0 h 172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72" w="503">
                      <a:moveTo>
                        <a:pt x="0" y="0"/>
                      </a:moveTo>
                      <a:cubicBezTo>
                        <a:pt x="0" y="46"/>
                        <a:pt x="113" y="172"/>
                        <a:pt x="252" y="172"/>
                      </a:cubicBezTo>
                      <a:cubicBezTo>
                        <a:pt x="391" y="172"/>
                        <a:pt x="504" y="46"/>
                        <a:pt x="504" y="0"/>
                      </a:cubicBezTo>
                    </a:path>
                  </a:pathLst>
                </a:custGeom>
                <a:gradFill flip="none" rotWithShape="1">
                  <a:gsLst>
                    <a:gs pos="33000">
                      <a:srgbClr val="2F5597"/>
                    </a:gs>
                    <a:gs pos="2000">
                      <a:schemeClr val="accent5">
                        <a:lumMod val="60000"/>
                        <a:lumOff val="40000"/>
                      </a:schemeClr>
                    </a:gs>
                  </a:gsLst>
                  <a:path path="circle">
                    <a:fillToRect b="50000" l="50000" r="50000" t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5" name="Freeform 8"/>
                <p:cNvSpPr/>
                <p:nvPr/>
              </p:nvSpPr>
              <p:spPr bwMode="auto">
                <a:xfrm>
                  <a:off x="3211" y="1724"/>
                  <a:ext cx="1237" cy="250"/>
                </a:xfrm>
                <a:custGeom>
                  <a:gdLst>
                    <a:gd fmla="*/ 17 w 461" name="T0"/>
                    <a:gd fmla="*/ 93 h 93" name="T1"/>
                    <a:gd fmla="*/ 1 w 461" name="T2"/>
                    <a:gd fmla="*/ 79 h 93" name="T3"/>
                    <a:gd fmla="*/ 14 w 461" name="T4"/>
                    <a:gd fmla="*/ 61 h 93" name="T5"/>
                    <a:gd fmla="*/ 442 w 461" name="T6"/>
                    <a:gd fmla="*/ 2 h 93" name="T7"/>
                    <a:gd fmla="*/ 460 w 461" name="T8"/>
                    <a:gd fmla="*/ 15 h 93" name="T9"/>
                    <a:gd fmla="*/ 446 w 461" name="T10"/>
                    <a:gd fmla="*/ 33 h 93" name="T11"/>
                    <a:gd fmla="*/ 19 w 461" name="T12"/>
                    <a:gd fmla="*/ 93 h 93" name="T13"/>
                    <a:gd fmla="*/ 17 w 461" name="T14"/>
                    <a:gd fmla="*/ 93 h 9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3" w="461">
                      <a:moveTo>
                        <a:pt x="17" y="93"/>
                      </a:moveTo>
                      <a:cubicBezTo>
                        <a:pt x="9" y="93"/>
                        <a:pt x="2" y="87"/>
                        <a:pt x="1" y="79"/>
                      </a:cubicBezTo>
                      <a:cubicBezTo>
                        <a:pt x="0" y="70"/>
                        <a:pt x="6" y="62"/>
                        <a:pt x="14" y="61"/>
                      </a:cubicBezTo>
                      <a:cubicBezTo>
                        <a:pt x="442" y="2"/>
                        <a:pt x="442" y="2"/>
                        <a:pt x="442" y="2"/>
                      </a:cubicBezTo>
                      <a:cubicBezTo>
                        <a:pt x="450" y="0"/>
                        <a:pt x="458" y="7"/>
                        <a:pt x="460" y="15"/>
                      </a:cubicBezTo>
                      <a:cubicBezTo>
                        <a:pt x="461" y="24"/>
                        <a:pt x="455" y="32"/>
                        <a:pt x="446" y="33"/>
                      </a:cubicBezTo>
                      <a:cubicBezTo>
                        <a:pt x="19" y="93"/>
                        <a:pt x="19" y="93"/>
                        <a:pt x="19" y="93"/>
                      </a:cubicBezTo>
                      <a:cubicBezTo>
                        <a:pt x="18" y="93"/>
                        <a:pt x="17" y="93"/>
                        <a:pt x="17" y="9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6" name="Freeform 9"/>
                <p:cNvSpPr/>
                <p:nvPr/>
              </p:nvSpPr>
              <p:spPr bwMode="auto">
                <a:xfrm>
                  <a:off x="3211" y="1925"/>
                  <a:ext cx="1237" cy="247"/>
                </a:xfrm>
                <a:custGeom>
                  <a:gdLst>
                    <a:gd fmla="*/ 17 w 461" name="T0"/>
                    <a:gd fmla="*/ 92 h 92" name="T1"/>
                    <a:gd fmla="*/ 1 w 461" name="T2"/>
                    <a:gd fmla="*/ 78 h 92" name="T3"/>
                    <a:gd fmla="*/ 14 w 461" name="T4"/>
                    <a:gd fmla="*/ 60 h 92" name="T5"/>
                    <a:gd fmla="*/ 442 w 461" name="T6"/>
                    <a:gd fmla="*/ 1 h 92" name="T7"/>
                    <a:gd fmla="*/ 460 w 461" name="T8"/>
                    <a:gd fmla="*/ 14 h 92" name="T9"/>
                    <a:gd fmla="*/ 446 w 461" name="T10"/>
                    <a:gd fmla="*/ 33 h 92" name="T11"/>
                    <a:gd fmla="*/ 19 w 461" name="T12"/>
                    <a:gd fmla="*/ 92 h 92" name="T13"/>
                    <a:gd fmla="*/ 17 w 461" name="T14"/>
                    <a:gd fmla="*/ 92 h 9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2" w="461">
                      <a:moveTo>
                        <a:pt x="17" y="92"/>
                      </a:moveTo>
                      <a:cubicBezTo>
                        <a:pt x="9" y="92"/>
                        <a:pt x="2" y="86"/>
                        <a:pt x="1" y="78"/>
                      </a:cubicBezTo>
                      <a:cubicBezTo>
                        <a:pt x="0" y="69"/>
                        <a:pt x="6" y="61"/>
                        <a:pt x="14" y="60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50" y="0"/>
                        <a:pt x="458" y="6"/>
                        <a:pt x="460" y="14"/>
                      </a:cubicBezTo>
                      <a:cubicBezTo>
                        <a:pt x="461" y="23"/>
                        <a:pt x="455" y="31"/>
                        <a:pt x="446" y="33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ubicBezTo>
                        <a:pt x="18" y="92"/>
                        <a:pt x="17" y="92"/>
                        <a:pt x="1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7" name="Freeform 10"/>
                <p:cNvSpPr/>
                <p:nvPr/>
              </p:nvSpPr>
              <p:spPr bwMode="auto">
                <a:xfrm>
                  <a:off x="3211" y="2124"/>
                  <a:ext cx="1237" cy="246"/>
                </a:xfrm>
                <a:custGeom>
                  <a:gdLst>
                    <a:gd fmla="*/ 17 w 461" name="T0"/>
                    <a:gd fmla="*/ 92 h 92" name="T1"/>
                    <a:gd fmla="*/ 1 w 461" name="T2"/>
                    <a:gd fmla="*/ 78 h 92" name="T3"/>
                    <a:gd fmla="*/ 14 w 461" name="T4"/>
                    <a:gd fmla="*/ 60 h 92" name="T5"/>
                    <a:gd fmla="*/ 442 w 461" name="T6"/>
                    <a:gd fmla="*/ 1 h 92" name="T7"/>
                    <a:gd fmla="*/ 460 w 461" name="T8"/>
                    <a:gd fmla="*/ 15 h 92" name="T9"/>
                    <a:gd fmla="*/ 446 w 461" name="T10"/>
                    <a:gd fmla="*/ 33 h 92" name="T11"/>
                    <a:gd fmla="*/ 19 w 461" name="T12"/>
                    <a:gd fmla="*/ 92 h 92" name="T13"/>
                    <a:gd fmla="*/ 17 w 461" name="T14"/>
                    <a:gd fmla="*/ 92 h 9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2" w="461">
                      <a:moveTo>
                        <a:pt x="17" y="92"/>
                      </a:moveTo>
                      <a:cubicBezTo>
                        <a:pt x="9" y="92"/>
                        <a:pt x="2" y="86"/>
                        <a:pt x="1" y="78"/>
                      </a:cubicBezTo>
                      <a:cubicBezTo>
                        <a:pt x="0" y="70"/>
                        <a:pt x="6" y="62"/>
                        <a:pt x="14" y="60"/>
                      </a:cubicBezTo>
                      <a:cubicBezTo>
                        <a:pt x="442" y="1"/>
                        <a:pt x="442" y="1"/>
                        <a:pt x="442" y="1"/>
                      </a:cubicBezTo>
                      <a:cubicBezTo>
                        <a:pt x="450" y="0"/>
                        <a:pt x="458" y="6"/>
                        <a:pt x="460" y="15"/>
                      </a:cubicBezTo>
                      <a:cubicBezTo>
                        <a:pt x="461" y="23"/>
                        <a:pt x="455" y="31"/>
                        <a:pt x="446" y="33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ubicBezTo>
                        <a:pt x="18" y="92"/>
                        <a:pt x="17" y="92"/>
                        <a:pt x="17" y="9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21" name="Freeform 29"/>
              <p:cNvSpPr>
                <a:spLocks noEditPoints="1"/>
              </p:cNvSpPr>
              <p:nvPr/>
            </p:nvSpPr>
            <p:spPr bwMode="auto">
              <a:xfrm>
                <a:off x="3416300" y="-3752850"/>
                <a:ext cx="5359400" cy="6191250"/>
              </a:xfrm>
              <a:custGeom>
                <a:gdLst>
                  <a:gd fmla="*/ 638 w 1263" name="T0"/>
                  <a:gd fmla="*/ 68 h 1459" name="T1"/>
                  <a:gd fmla="*/ 1195 w 1263" name="T2"/>
                  <a:gd fmla="*/ 646 h 1459" name="T3"/>
                  <a:gd fmla="*/ 1053 w 1263" name="T4"/>
                  <a:gd fmla="*/ 1008 h 1459" name="T5"/>
                  <a:gd fmla="*/ 952 w 1263" name="T6"/>
                  <a:gd fmla="*/ 1248 h 1459" name="T7"/>
                  <a:gd fmla="*/ 884 w 1263" name="T8"/>
                  <a:gd fmla="*/ 1391 h 1459" name="T9"/>
                  <a:gd fmla="*/ 632 w 1263" name="T10"/>
                  <a:gd fmla="*/ 1391 h 1459" name="T11"/>
                  <a:gd fmla="*/ 380 w 1263" name="T12"/>
                  <a:gd fmla="*/ 1391 h 1459" name="T13"/>
                  <a:gd fmla="*/ 311 w 1263" name="T14"/>
                  <a:gd fmla="*/ 1248 h 1459" name="T15"/>
                  <a:gd fmla="*/ 210 w 1263" name="T16"/>
                  <a:gd fmla="*/ 1008 h 1459" name="T17"/>
                  <a:gd fmla="*/ 68 w 1263" name="T18"/>
                  <a:gd fmla="*/ 646 h 1459" name="T19"/>
                  <a:gd fmla="*/ 632 w 1263" name="T20"/>
                  <a:gd fmla="*/ 68 h 1459" name="T21"/>
                  <a:gd fmla="*/ 638 w 1263" name="T22"/>
                  <a:gd fmla="*/ 68 h 1459" name="T23"/>
                  <a:gd fmla="*/ 638 w 1263" name="T24"/>
                  <a:gd fmla="*/ 0 h 1459" name="T25"/>
                  <a:gd fmla="*/ 638 w 1263" name="T26"/>
                  <a:gd fmla="*/ 68 h 1459" name="T27"/>
                  <a:gd fmla="*/ 638 w 1263" name="T28"/>
                  <a:gd fmla="*/ 0 h 1459" name="T29"/>
                  <a:gd fmla="*/ 631 w 1263" name="T30"/>
                  <a:gd fmla="*/ 0 h 1459" name="T31"/>
                  <a:gd fmla="*/ 439 w 1263" name="T32"/>
                  <a:gd fmla="*/ 31 h 1459" name="T33"/>
                  <a:gd fmla="*/ 233 w 1263" name="T34"/>
                  <a:gd fmla="*/ 135 h 1459" name="T35"/>
                  <a:gd fmla="*/ 67 w 1263" name="T36"/>
                  <a:gd fmla="*/ 336 h 1459" name="T37"/>
                  <a:gd fmla="*/ 0 w 1263" name="T38"/>
                  <a:gd fmla="*/ 646 h 1459" name="T39"/>
                  <a:gd fmla="*/ 159 w 1263" name="T40"/>
                  <a:gd fmla="*/ 1053 h 1459" name="T41"/>
                  <a:gd fmla="*/ 239 w 1263" name="T42"/>
                  <a:gd fmla="*/ 1188 h 1459" name="T43"/>
                  <a:gd fmla="*/ 245 w 1263" name="T44"/>
                  <a:gd fmla="*/ 1233 h 1459" name="T45"/>
                  <a:gd fmla="*/ 245 w 1263" name="T46"/>
                  <a:gd fmla="*/ 1233 h 1459" name="T47"/>
                  <a:gd fmla="*/ 244 w 1263" name="T48"/>
                  <a:gd fmla="*/ 1236 h 1459" name="T49"/>
                  <a:gd fmla="*/ 273 w 1263" name="T50"/>
                  <a:gd fmla="*/ 1399 h 1459" name="T51"/>
                  <a:gd fmla="*/ 369 w 1263" name="T52"/>
                  <a:gd fmla="*/ 1458 h 1459" name="T53"/>
                  <a:gd fmla="*/ 374 w 1263" name="T54"/>
                  <a:gd fmla="*/ 1459 h 1459" name="T55"/>
                  <a:gd fmla="*/ 380 w 1263" name="T56"/>
                  <a:gd fmla="*/ 1459 h 1459" name="T57"/>
                  <a:gd fmla="*/ 632 w 1263" name="T58"/>
                  <a:gd fmla="*/ 1459 h 1459" name="T59"/>
                  <a:gd fmla="*/ 884 w 1263" name="T60"/>
                  <a:gd fmla="*/ 1459 h 1459" name="T61"/>
                  <a:gd fmla="*/ 889 w 1263" name="T62"/>
                  <a:gd fmla="*/ 1459 h 1459" name="T63"/>
                  <a:gd fmla="*/ 895 w 1263" name="T64"/>
                  <a:gd fmla="*/ 1458 h 1459" name="T65"/>
                  <a:gd fmla="*/ 991 w 1263" name="T66"/>
                  <a:gd fmla="*/ 1399 h 1459" name="T67"/>
                  <a:gd fmla="*/ 1019 w 1263" name="T68"/>
                  <a:gd fmla="*/ 1236 h 1459" name="T69"/>
                  <a:gd fmla="*/ 1018 w 1263" name="T70"/>
                  <a:gd fmla="*/ 1233 h 1459" name="T71"/>
                  <a:gd fmla="*/ 1018 w 1263" name="T72"/>
                  <a:gd fmla="*/ 1232 h 1459" name="T73"/>
                  <a:gd fmla="*/ 1024 w 1263" name="T74"/>
                  <a:gd fmla="*/ 1187 h 1459" name="T75"/>
                  <a:gd fmla="*/ 1104 w 1263" name="T76"/>
                  <a:gd fmla="*/ 1053 h 1459" name="T77"/>
                  <a:gd fmla="*/ 1263 w 1263" name="T78"/>
                  <a:gd fmla="*/ 646 h 1459" name="T79"/>
                  <a:gd fmla="*/ 1035 w 1263" name="T80"/>
                  <a:gd fmla="*/ 138 h 1459" name="T81"/>
                  <a:gd fmla="*/ 638 w 1263" name="T82"/>
                  <a:gd fmla="*/ 0 h 1459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459" w="1263">
                    <a:moveTo>
                      <a:pt x="638" y="68"/>
                    </a:moveTo>
                    <a:cubicBezTo>
                      <a:pt x="841" y="68"/>
                      <a:pt x="1195" y="203"/>
                      <a:pt x="1195" y="646"/>
                    </a:cubicBezTo>
                    <a:cubicBezTo>
                      <a:pt x="1195" y="744"/>
                      <a:pt x="1180" y="863"/>
                      <a:pt x="1053" y="1008"/>
                    </a:cubicBezTo>
                    <a:cubicBezTo>
                      <a:pt x="925" y="1154"/>
                      <a:pt x="952" y="1248"/>
                      <a:pt x="952" y="1248"/>
                    </a:cubicBezTo>
                    <a:cubicBezTo>
                      <a:pt x="952" y="1248"/>
                      <a:pt x="976" y="1376"/>
                      <a:pt x="884" y="1391"/>
                    </a:cubicBezTo>
                    <a:cubicBezTo>
                      <a:pt x="632" y="1391"/>
                      <a:pt x="632" y="1391"/>
                      <a:pt x="632" y="1391"/>
                    </a:cubicBezTo>
                    <a:cubicBezTo>
                      <a:pt x="380" y="1391"/>
                      <a:pt x="380" y="1391"/>
                      <a:pt x="380" y="1391"/>
                    </a:cubicBezTo>
                    <a:cubicBezTo>
                      <a:pt x="288" y="1376"/>
                      <a:pt x="311" y="1248"/>
                      <a:pt x="311" y="1248"/>
                    </a:cubicBezTo>
                    <a:cubicBezTo>
                      <a:pt x="311" y="1248"/>
                      <a:pt x="337" y="1155"/>
                      <a:pt x="210" y="1008"/>
                    </a:cubicBezTo>
                    <a:cubicBezTo>
                      <a:pt x="75" y="851"/>
                      <a:pt x="68" y="744"/>
                      <a:pt x="68" y="646"/>
                    </a:cubicBezTo>
                    <a:cubicBezTo>
                      <a:pt x="68" y="195"/>
                      <a:pt x="430" y="71"/>
                      <a:pt x="632" y="68"/>
                    </a:cubicBezTo>
                    <a:cubicBezTo>
                      <a:pt x="634" y="68"/>
                      <a:pt x="636" y="68"/>
                      <a:pt x="638" y="68"/>
                    </a:cubicBezTo>
                    <a:moveTo>
                      <a:pt x="638" y="0"/>
                    </a:moveTo>
                    <a:cubicBezTo>
                      <a:pt x="638" y="68"/>
                      <a:pt x="638" y="68"/>
                      <a:pt x="638" y="68"/>
                    </a:cubicBezTo>
                    <a:cubicBezTo>
                      <a:pt x="638" y="0"/>
                      <a:pt x="638" y="0"/>
                      <a:pt x="638" y="0"/>
                    </a:cubicBezTo>
                    <a:cubicBezTo>
                      <a:pt x="635" y="0"/>
                      <a:pt x="633" y="0"/>
                      <a:pt x="631" y="0"/>
                    </a:cubicBezTo>
                    <a:cubicBezTo>
                      <a:pt x="568" y="1"/>
                      <a:pt x="502" y="12"/>
                      <a:pt x="439" y="31"/>
                    </a:cubicBezTo>
                    <a:cubicBezTo>
                      <a:pt x="362" y="54"/>
                      <a:pt x="293" y="89"/>
                      <a:pt x="233" y="135"/>
                    </a:cubicBezTo>
                    <a:cubicBezTo>
                      <a:pt x="162" y="189"/>
                      <a:pt x="106" y="257"/>
                      <a:pt x="67" y="336"/>
                    </a:cubicBezTo>
                    <a:cubicBezTo>
                      <a:pt x="23" y="426"/>
                      <a:pt x="0" y="530"/>
                      <a:pt x="0" y="646"/>
                    </a:cubicBezTo>
                    <a:cubicBezTo>
                      <a:pt x="0" y="759"/>
                      <a:pt x="12" y="882"/>
                      <a:pt x="159" y="1053"/>
                    </a:cubicBezTo>
                    <a:cubicBezTo>
                      <a:pt x="210" y="1112"/>
                      <a:pt x="231" y="1159"/>
                      <a:pt x="239" y="1188"/>
                    </a:cubicBezTo>
                    <a:cubicBezTo>
                      <a:pt x="247" y="1214"/>
                      <a:pt x="245" y="1230"/>
                      <a:pt x="245" y="1233"/>
                    </a:cubicBezTo>
                    <a:cubicBezTo>
                      <a:pt x="245" y="1233"/>
                      <a:pt x="245" y="1233"/>
                      <a:pt x="245" y="1233"/>
                    </a:cubicBezTo>
                    <a:cubicBezTo>
                      <a:pt x="244" y="1236"/>
                      <a:pt x="244" y="1236"/>
                      <a:pt x="244" y="1236"/>
                    </a:cubicBezTo>
                    <a:cubicBezTo>
                      <a:pt x="241" y="1252"/>
                      <a:pt x="229" y="1336"/>
                      <a:pt x="273" y="1399"/>
                    </a:cubicBezTo>
                    <a:cubicBezTo>
                      <a:pt x="295" y="1431"/>
                      <a:pt x="328" y="1451"/>
                      <a:pt x="369" y="1458"/>
                    </a:cubicBezTo>
                    <a:cubicBezTo>
                      <a:pt x="374" y="1459"/>
                      <a:pt x="374" y="1459"/>
                      <a:pt x="374" y="1459"/>
                    </a:cubicBezTo>
                    <a:cubicBezTo>
                      <a:pt x="380" y="1459"/>
                      <a:pt x="380" y="1459"/>
                      <a:pt x="380" y="1459"/>
                    </a:cubicBezTo>
                    <a:cubicBezTo>
                      <a:pt x="632" y="1459"/>
                      <a:pt x="632" y="1459"/>
                      <a:pt x="632" y="1459"/>
                    </a:cubicBezTo>
                    <a:cubicBezTo>
                      <a:pt x="884" y="1459"/>
                      <a:pt x="884" y="1459"/>
                      <a:pt x="884" y="1459"/>
                    </a:cubicBezTo>
                    <a:cubicBezTo>
                      <a:pt x="889" y="1459"/>
                      <a:pt x="889" y="1459"/>
                      <a:pt x="889" y="1459"/>
                    </a:cubicBezTo>
                    <a:cubicBezTo>
                      <a:pt x="895" y="1458"/>
                      <a:pt x="895" y="1458"/>
                      <a:pt x="895" y="1458"/>
                    </a:cubicBezTo>
                    <a:cubicBezTo>
                      <a:pt x="935" y="1451"/>
                      <a:pt x="968" y="1431"/>
                      <a:pt x="991" y="1399"/>
                    </a:cubicBezTo>
                    <a:cubicBezTo>
                      <a:pt x="1035" y="1336"/>
                      <a:pt x="1022" y="1252"/>
                      <a:pt x="1019" y="1236"/>
                    </a:cubicBezTo>
                    <a:cubicBezTo>
                      <a:pt x="1018" y="1233"/>
                      <a:pt x="1018" y="1233"/>
                      <a:pt x="1018" y="1233"/>
                    </a:cubicBezTo>
                    <a:cubicBezTo>
                      <a:pt x="1018" y="1232"/>
                      <a:pt x="1018" y="1232"/>
                      <a:pt x="1018" y="1232"/>
                    </a:cubicBezTo>
                    <a:cubicBezTo>
                      <a:pt x="1018" y="1229"/>
                      <a:pt x="1016" y="1213"/>
                      <a:pt x="1024" y="1187"/>
                    </a:cubicBezTo>
                    <a:cubicBezTo>
                      <a:pt x="1032" y="1158"/>
                      <a:pt x="1052" y="1112"/>
                      <a:pt x="1104" y="1053"/>
                    </a:cubicBezTo>
                    <a:cubicBezTo>
                      <a:pt x="1244" y="893"/>
                      <a:pt x="1263" y="758"/>
                      <a:pt x="1263" y="646"/>
                    </a:cubicBezTo>
                    <a:cubicBezTo>
                      <a:pt x="1263" y="374"/>
                      <a:pt x="1139" y="219"/>
                      <a:pt x="1035" y="138"/>
                    </a:cubicBezTo>
                    <a:cubicBezTo>
                      <a:pt x="925" y="51"/>
                      <a:pt x="776" y="0"/>
                      <a:pt x="638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41641" y="4179051"/>
              <a:ext cx="822782" cy="822782"/>
            </a:xfrm>
            <a:prstGeom prst="rect">
              <a:avLst/>
            </a:prstGeom>
          </p:spPr>
        </p:pic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31833" y="2450762"/>
              <a:ext cx="647832" cy="647832"/>
            </a:xfrm>
            <a:prstGeom prst="rect">
              <a:avLst/>
            </a:prstGeom>
          </p:spPr>
        </p:pic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halkSketch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164085" y="3327566"/>
              <a:ext cx="583328" cy="583328"/>
            </a:xfrm>
            <a:prstGeom prst="rect">
              <a:avLst/>
            </a:prstGeom>
          </p:spPr>
        </p:pic>
        <p:pic>
          <p:nvPicPr>
            <p:cNvPr id="152" name="图片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halkSketch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91318" y="1493489"/>
              <a:ext cx="658596" cy="65859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660364" y="2063703"/>
            <a:ext cx="4866971" cy="221240"/>
            <a:chOff x="1660364" y="2063703"/>
            <a:chExt cx="4866971" cy="221240"/>
          </a:xfrm>
        </p:grpSpPr>
        <p:cxnSp>
          <p:nvCxnSpPr>
            <p:cNvPr id="138" name="直接连接符 137"/>
            <p:cNvCxnSpPr/>
            <p:nvPr/>
          </p:nvCxnSpPr>
          <p:spPr>
            <a:xfrm flipH="1">
              <a:off x="1660364" y="2066558"/>
              <a:ext cx="4704346" cy="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 flipV="1">
              <a:off x="6369077" y="2063703"/>
              <a:ext cx="158258" cy="221240"/>
            </a:xfrm>
            <a:prstGeom prst="line">
              <a:avLst/>
            </a:prstGeom>
            <a:ln w="31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948621893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7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7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3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39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  <p:cond delay="0" evt="onBegin">
                          <p:tn val="39"/>
                        </p:cond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17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9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2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  <p:cond delay="0" evt="onBegin">
                          <p:tn val="52"/>
                        </p:cond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  <p:cond delay="0" evt="onBegin">
                          <p:tn val="57"/>
                        </p:cond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7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3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  <p:cond delay="0" evt="onBegin">
                          <p:tn val="65"/>
                        </p:cond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44"/>
      <p:bldP grpId="0" spid="145"/>
      <p:bldP grpId="0" spid="146"/>
      <p:bldP grpId="0" spid="14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589920" cy="4708981"/>
            <a:chOff x="3125165" y="868100"/>
            <a:chExt cx="6589920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087880" cy="466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0000">
                  <a:solidFill>
                    <a:srgbClr val="2F5597"/>
                  </a:solidFill>
                  <a:latin charset="-128" panose="02020a00000000000000" pitchFamily="18" typeface="Kozuka Mincho Pro H"/>
                  <a:ea charset="-128" panose="02020a00000000000000" pitchFamily="18" typeface="Kozuka Mincho Pro H"/>
                </a:rPr>
                <a:t>3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pc="6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8F5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5" y="2637813"/>
              <a:ext cx="4800027" cy="115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20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研究过程</a:t>
              </a:r>
            </a:p>
          </p:txBody>
        </p:sp>
      </p:grpSp>
    </p:spTree>
    <p:extLst>
      <p:ext uri="{BB962C8B-B14F-4D97-AF65-F5344CB8AC3E}">
        <p14:creationId val="202038502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3170614" y="2919881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67" name="矩形 66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pc="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68" name="椭圆 67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研究思路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3056704" y="2369171"/>
            <a:ext cx="5284620" cy="333653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86866" y="2199074"/>
            <a:ext cx="2415868" cy="575353"/>
            <a:chOff x="5876818" y="2106202"/>
            <a:chExt cx="2415868" cy="575353"/>
          </a:xfrm>
        </p:grpSpPr>
        <p:sp>
          <p:nvSpPr>
            <p:cNvPr id="2" name="矩形 1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pc="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solidFill>
              <a:srgbClr val="2F55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6866" y="3462292"/>
            <a:ext cx="2415868" cy="575353"/>
            <a:chOff x="5876818" y="2106202"/>
            <a:chExt cx="2415868" cy="575353"/>
          </a:xfrm>
        </p:grpSpPr>
        <p:sp>
          <p:nvSpPr>
            <p:cNvPr id="54" name="矩形 53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pc="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55" name="椭圆 54"/>
            <p:cNvSpPr/>
            <p:nvPr/>
          </p:nvSpPr>
          <p:spPr>
            <a:xfrm>
              <a:off x="7717333" y="2106202"/>
              <a:ext cx="575353" cy="575353"/>
            </a:xfrm>
            <a:prstGeom prst="ellipse">
              <a:avLst/>
            </a:prstGeom>
            <a:solidFill>
              <a:srgbClr val="2F55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4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166628" y="4006823"/>
            <a:ext cx="2420426" cy="575353"/>
            <a:chOff x="5644787" y="2096154"/>
            <a:chExt cx="2420426" cy="575353"/>
          </a:xfrm>
          <a:solidFill>
            <a:schemeClr val="bg1">
              <a:lumMod val="75000"/>
            </a:schemeClr>
          </a:solidFill>
        </p:grpSpPr>
        <p:sp>
          <p:nvSpPr>
            <p:cNvPr id="70" name="矩形 69"/>
            <p:cNvSpPr/>
            <p:nvPr/>
          </p:nvSpPr>
          <p:spPr>
            <a:xfrm>
              <a:off x="5876818" y="2106202"/>
              <a:ext cx="2188395" cy="544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mtClean="0" spc="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71" name="椭圆 70"/>
            <p:cNvSpPr/>
            <p:nvPr/>
          </p:nvSpPr>
          <p:spPr>
            <a:xfrm>
              <a:off x="5644787" y="2096154"/>
              <a:ext cx="575353" cy="5753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023922" y="2102007"/>
            <a:ext cx="1797367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理论分析—对比借鉴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数据分析—总结归纳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提出建议—实践检验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23922" y="3268159"/>
            <a:ext cx="1797367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理论分析—对比借鉴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数据分析—总结归纳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提出建议—实践检验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0521" y="2840671"/>
            <a:ext cx="1797367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理论分析—对比借鉴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数据分析—总结归纳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提出建议—实践检验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0521" y="3919804"/>
            <a:ext cx="1797367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理论分析—对比借鉴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数据分析—总结归纳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提出建议—实践检验</a:t>
            </a:r>
          </a:p>
        </p:txBody>
      </p:sp>
    </p:spTree>
    <p:extLst>
      <p:ext uri="{BB962C8B-B14F-4D97-AF65-F5344CB8AC3E}">
        <p14:creationId val="3406524333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1" nodeType="afterEffect" presetClass="entr" presetID="17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28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39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43" nodeType="afterEffect" presetClass="entr" presetID="17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0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54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61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"/>
      <p:bldP grpId="0" spid="28"/>
      <p:bldP grpId="0" spid="29"/>
      <p:bldP grpId="0" spid="3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4" name="组合 43"/>
          <p:cNvGrpSpPr/>
          <p:nvPr/>
        </p:nvGrpSpPr>
        <p:grpSpPr>
          <a:xfrm>
            <a:off x="323866" y="1515979"/>
            <a:ext cx="6506424" cy="5111690"/>
            <a:chOff x="251677" y="967011"/>
            <a:chExt cx="7235808" cy="5684721"/>
          </a:xfrm>
        </p:grpSpPr>
        <p:grpSp>
          <p:nvGrpSpPr>
            <p:cNvPr id="4" name="组合 3"/>
            <p:cNvGrpSpPr/>
            <p:nvPr/>
          </p:nvGrpSpPr>
          <p:grpSpPr>
            <a:xfrm>
              <a:off x="251677" y="1867031"/>
              <a:ext cx="4778120" cy="4784701"/>
              <a:chOff x="3392129" y="759441"/>
              <a:chExt cx="5427406" cy="543488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392129" y="766916"/>
                <a:ext cx="5427406" cy="542740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6" name="饼形 5"/>
              <p:cNvSpPr/>
              <p:nvPr/>
            </p:nvSpPr>
            <p:spPr>
              <a:xfrm>
                <a:off x="3411579" y="776640"/>
                <a:ext cx="5407956" cy="5407956"/>
              </a:xfrm>
              <a:prstGeom prst="pie">
                <a:avLst>
                  <a:gd fmla="val 21557660" name="adj1"/>
                  <a:gd fmla="val 4696027" name="adj2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52424" y="1427211"/>
                <a:ext cx="4106816" cy="4106816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8" name="饼形 7"/>
              <p:cNvSpPr/>
              <p:nvPr/>
            </p:nvSpPr>
            <p:spPr>
              <a:xfrm>
                <a:off x="4052425" y="1427211"/>
                <a:ext cx="4106814" cy="4106814"/>
              </a:xfrm>
              <a:prstGeom prst="pie">
                <a:avLst>
                  <a:gd fmla="val 21557660" name="adj1"/>
                  <a:gd fmla="val 11740143" name="adj2"/>
                </a:avLst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731891" y="2106678"/>
                <a:ext cx="2747882" cy="27478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 w="381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10" name="饼形 9"/>
              <p:cNvSpPr/>
              <p:nvPr/>
            </p:nvSpPr>
            <p:spPr>
              <a:xfrm>
                <a:off x="4758814" y="2133600"/>
                <a:ext cx="2694036" cy="2694036"/>
              </a:xfrm>
              <a:prstGeom prst="pie">
                <a:avLst>
                  <a:gd fmla="val 21557660" name="adj1"/>
                  <a:gd fmla="val 14588361" name="adj2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5467963" y="2842751"/>
                <a:ext cx="1275738" cy="1275736"/>
              </a:xfrm>
              <a:prstGeom prst="ellipse">
                <a:avLst/>
              </a:prstGeom>
              <a:gradFill>
                <a:gsLst>
                  <a:gs pos="75000">
                    <a:schemeClr val="tx1">
                      <a:lumMod val="50000"/>
                      <a:lumOff val="50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path path="circle">
                  <a:fillToRect b="50000" l="50000" r="50000" t="50000"/>
                </a:path>
              </a:gradFill>
              <a:ln>
                <a:noFill/>
              </a:ln>
              <a:effectLst>
                <a:outerShdw algn="ctr" blurRad="215900" rotWithShape="0" sx="110000" sy="11000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>
                  <a:solidFill>
                    <a:schemeClr val="tx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endParaRPr>
              </a:p>
            </p:txBody>
          </p:sp>
          <p:grpSp>
            <p:nvGrpSpPr>
              <p:cNvPr id="12" name="Group 4"/>
              <p:cNvGrpSpPr>
                <a:grpSpLocks noChangeAspect="1"/>
              </p:cNvGrpSpPr>
              <p:nvPr/>
            </p:nvGrpSpPr>
            <p:grpSpPr>
              <a:xfrm>
                <a:off x="5740146" y="3123044"/>
                <a:ext cx="732342" cy="715150"/>
                <a:chOff x="2988" y="1328"/>
                <a:chExt cx="1704" cy="1664"/>
              </a:xfrm>
            </p:grpSpPr>
            <p:sp>
              <p:nvSpPr>
                <p:cNvPr id="16" name="AutoShape 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2988" y="1328"/>
                  <a:ext cx="1704" cy="1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" name="Oval 5"/>
                <p:cNvSpPr>
                  <a:spLocks noChangeArrowheads="1"/>
                </p:cNvSpPr>
                <p:nvPr/>
              </p:nvSpPr>
              <p:spPr bwMode="auto">
                <a:xfrm>
                  <a:off x="3762" y="1700"/>
                  <a:ext cx="199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>
                  <a:off x="4277" y="1491"/>
                  <a:ext cx="201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9" name="Oval 7"/>
                <p:cNvSpPr>
                  <a:spLocks noChangeArrowheads="1"/>
                </p:cNvSpPr>
                <p:nvPr/>
              </p:nvSpPr>
              <p:spPr bwMode="auto">
                <a:xfrm>
                  <a:off x="4143" y="2518"/>
                  <a:ext cx="198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20" name="Oval 8"/>
                <p:cNvSpPr>
                  <a:spLocks noChangeArrowheads="1"/>
                </p:cNvSpPr>
                <p:nvPr/>
              </p:nvSpPr>
              <p:spPr bwMode="auto">
                <a:xfrm>
                  <a:off x="3401" y="2518"/>
                  <a:ext cx="201" cy="201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2991" y="2060"/>
                  <a:ext cx="201" cy="20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7101">
                      <a:srgbClr val="FCFDFE">
                        <a:alpha val="84000"/>
                      </a:srgbClr>
                    </a:gs>
                    <a:gs pos="45000">
                      <a:schemeClr val="bg1">
                        <a:alpha val="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700000" scaled="0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22" name="Freeform 10"/>
                <p:cNvSpPr>
                  <a:spLocks noEditPoints="1"/>
                </p:cNvSpPr>
                <p:nvPr/>
              </p:nvSpPr>
              <p:spPr bwMode="auto">
                <a:xfrm>
                  <a:off x="3042" y="1331"/>
                  <a:ext cx="1650" cy="1658"/>
                </a:xfrm>
                <a:custGeom>
                  <a:gdLst>
                    <a:gd fmla="*/ 524 w 616" name="T0"/>
                    <a:gd fmla="*/ 141 h 619" name="T1"/>
                    <a:gd fmla="*/ 489 w 616" name="T2"/>
                    <a:gd fmla="*/ 299 h 619" name="T3"/>
                    <a:gd fmla="*/ 469 w 616" name="T4"/>
                    <a:gd fmla="*/ 139 h 619" name="T5"/>
                    <a:gd fmla="*/ 451 w 616" name="T6"/>
                    <a:gd fmla="*/ 123 h 619" name="T7"/>
                    <a:gd fmla="*/ 403 w 616" name="T8"/>
                    <a:gd fmla="*/ 51 h 619" name="T9"/>
                    <a:gd fmla="*/ 477 w 616" name="T10"/>
                    <a:gd fmla="*/ 52 h 619" name="T11"/>
                    <a:gd fmla="*/ 0 w 616" name="T12"/>
                    <a:gd fmla="*/ 263 h 619" name="T13"/>
                    <a:gd fmla="*/ 34 w 616" name="T14"/>
                    <a:gd fmla="*/ 262 h 619" name="T15"/>
                    <a:gd fmla="*/ 152 w 616" name="T16"/>
                    <a:gd fmla="*/ 144 h 619" name="T17"/>
                    <a:gd fmla="*/ 68 w 616" name="T18"/>
                    <a:gd fmla="*/ 299 h 619" name="T19"/>
                    <a:gd fmla="*/ 68 w 616" name="T20"/>
                    <a:gd fmla="*/ 321 h 619" name="T21"/>
                    <a:gd fmla="*/ 141 w 616" name="T22"/>
                    <a:gd fmla="*/ 441 h 619" name="T23"/>
                    <a:gd fmla="*/ 146 w 616" name="T24"/>
                    <a:gd fmla="*/ 321 h 619" name="T25"/>
                    <a:gd fmla="*/ 295 w 616" name="T26"/>
                    <a:gd fmla="*/ 434 h 619" name="T27"/>
                    <a:gd fmla="*/ 221 w 616" name="T28"/>
                    <a:gd fmla="*/ 469 h 619" name="T29"/>
                    <a:gd fmla="*/ 295 w 616" name="T30"/>
                    <a:gd fmla="*/ 586 h 619" name="T31"/>
                    <a:gd fmla="*/ 201 w 616" name="T32"/>
                    <a:gd fmla="*/ 522 h 619" name="T33"/>
                    <a:gd fmla="*/ 209 w 616" name="T34"/>
                    <a:gd fmla="*/ 568 h 619" name="T35"/>
                    <a:gd fmla="*/ 134 w 616" name="T36"/>
                    <a:gd fmla="*/ 515 h 619" name="T37"/>
                    <a:gd fmla="*/ 111 w 616" name="T38"/>
                    <a:gd fmla="*/ 505 h 619" name="T39"/>
                    <a:gd fmla="*/ 19 w 616" name="T40"/>
                    <a:gd fmla="*/ 360 h 619" name="T41"/>
                    <a:gd fmla="*/ 306 w 616" name="T42"/>
                    <a:gd fmla="*/ 619 h 619" name="T43"/>
                    <a:gd fmla="*/ 546 w 616" name="T44"/>
                    <a:gd fmla="*/ 115 h 619" name="T45"/>
                    <a:gd fmla="*/ 209 w 616" name="T46"/>
                    <a:gd fmla="*/ 51 h 619" name="T47"/>
                    <a:gd fmla="*/ 161 w 616" name="T48"/>
                    <a:gd fmla="*/ 123 h 619" name="T49"/>
                    <a:gd fmla="*/ 306 w 616" name="T50"/>
                    <a:gd fmla="*/ 226 h 619" name="T51"/>
                    <a:gd fmla="*/ 295 w 616" name="T52"/>
                    <a:gd fmla="*/ 299 h 619" name="T53"/>
                    <a:gd fmla="*/ 172 w 616" name="T54"/>
                    <a:gd fmla="*/ 155 h 619" name="T55"/>
                    <a:gd fmla="*/ 255 w 616" name="T56"/>
                    <a:gd fmla="*/ 176 h 619" name="T57"/>
                    <a:gd fmla="*/ 181 w 616" name="T58"/>
                    <a:gd fmla="*/ 134 h 619" name="T59"/>
                    <a:gd fmla="*/ 267 w 616" name="T60"/>
                    <a:gd fmla="*/ 37 h 619" name="T61"/>
                    <a:gd fmla="*/ 295 w 616" name="T62"/>
                    <a:gd fmla="*/ 126 h 619" name="T63"/>
                    <a:gd fmla="*/ 317 w 616" name="T64"/>
                    <a:gd fmla="*/ 126 h 619" name="T65"/>
                    <a:gd fmla="*/ 345 w 616" name="T66"/>
                    <a:gd fmla="*/ 37 h 619" name="T67"/>
                    <a:gd fmla="*/ 431 w 616" name="T68"/>
                    <a:gd fmla="*/ 134 h 619" name="T69"/>
                    <a:gd fmla="*/ 357 w 616" name="T70"/>
                    <a:gd fmla="*/ 176 h 619" name="T71"/>
                    <a:gd fmla="*/ 440 w 616" name="T72"/>
                    <a:gd fmla="*/ 155 h 619" name="T73"/>
                    <a:gd fmla="*/ 317 w 616" name="T74"/>
                    <a:gd fmla="*/ 299 h 619" name="T75"/>
                    <a:gd fmla="*/ 306 w 616" name="T76"/>
                    <a:gd fmla="*/ 226 h 619" name="T77"/>
                    <a:gd fmla="*/ 495 w 616" name="T78"/>
                    <a:gd fmla="*/ 500 h 619" name="T79"/>
                    <a:gd fmla="*/ 484 w 616" name="T80"/>
                    <a:gd fmla="*/ 520 h 619" name="T81"/>
                    <a:gd fmla="*/ 433 w 616" name="T82"/>
                    <a:gd fmla="*/ 529 h 619" name="T83"/>
                    <a:gd fmla="*/ 345 w 616" name="T84"/>
                    <a:gd fmla="*/ 583 h 619" name="T85"/>
                    <a:gd fmla="*/ 317 w 616" name="T86"/>
                    <a:gd fmla="*/ 456 h 619" name="T87"/>
                    <a:gd fmla="*/ 407 w 616" name="T88"/>
                    <a:gd fmla="*/ 451 h 619" name="T89"/>
                    <a:gd fmla="*/ 317 w 616" name="T90"/>
                    <a:gd fmla="*/ 321 h 619" name="T91"/>
                    <a:gd fmla="*/ 451 w 616" name="T92"/>
                    <a:gd fmla="*/ 430 h 619" name="T93"/>
                    <a:gd fmla="*/ 489 w 616" name="T94"/>
                    <a:gd fmla="*/ 321 h 619" name="T95"/>
                    <a:gd fmla="*/ 501 w 616" name="T96"/>
                    <a:gd fmla="*/ 505 h 619" name="T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b="b" l="0" r="r" t="0"/>
                  <a:pathLst>
                    <a:path h="619" w="616">
                      <a:moveTo>
                        <a:pt x="546" y="115"/>
                      </a:moveTo>
                      <a:cubicBezTo>
                        <a:pt x="542" y="126"/>
                        <a:pt x="534" y="135"/>
                        <a:pt x="524" y="141"/>
                      </a:cubicBezTo>
                      <a:cubicBezTo>
                        <a:pt x="558" y="185"/>
                        <a:pt x="579" y="240"/>
                        <a:pt x="582" y="299"/>
                      </a:cubicBezTo>
                      <a:cubicBezTo>
                        <a:pt x="489" y="299"/>
                        <a:pt x="489" y="299"/>
                        <a:pt x="489" y="299"/>
                      </a:cubicBezTo>
                      <a:cubicBezTo>
                        <a:pt x="487" y="243"/>
                        <a:pt x="477" y="190"/>
                        <a:pt x="460" y="144"/>
                      </a:cubicBezTo>
                      <a:cubicBezTo>
                        <a:pt x="463" y="142"/>
                        <a:pt x="466" y="140"/>
                        <a:pt x="469" y="139"/>
                      </a:cubicBezTo>
                      <a:cubicBezTo>
                        <a:pt x="462" y="134"/>
                        <a:pt x="457" y="128"/>
                        <a:pt x="454" y="121"/>
                      </a:cubicBezTo>
                      <a:cubicBezTo>
                        <a:pt x="453" y="122"/>
                        <a:pt x="452" y="123"/>
                        <a:pt x="451" y="123"/>
                      </a:cubicBezTo>
                      <a:cubicBezTo>
                        <a:pt x="446" y="114"/>
                        <a:pt x="442" y="105"/>
                        <a:pt x="437" y="97"/>
                      </a:cubicBezTo>
                      <a:cubicBezTo>
                        <a:pt x="427" y="79"/>
                        <a:pt x="415" y="64"/>
                        <a:pt x="403" y="51"/>
                      </a:cubicBezTo>
                      <a:cubicBezTo>
                        <a:pt x="420" y="58"/>
                        <a:pt x="437" y="66"/>
                        <a:pt x="453" y="76"/>
                      </a:cubicBezTo>
                      <a:cubicBezTo>
                        <a:pt x="458" y="66"/>
                        <a:pt x="467" y="57"/>
                        <a:pt x="477" y="52"/>
                      </a:cubicBezTo>
                      <a:cubicBezTo>
                        <a:pt x="428" y="19"/>
                        <a:pt x="369" y="0"/>
                        <a:pt x="306" y="0"/>
                      </a:cubicBezTo>
                      <a:cubicBezTo>
                        <a:pt x="151" y="0"/>
                        <a:pt x="23" y="114"/>
                        <a:pt x="0" y="263"/>
                      </a:cubicBezTo>
                      <a:cubicBezTo>
                        <a:pt x="6" y="260"/>
                        <a:pt x="12" y="259"/>
                        <a:pt x="19" y="259"/>
                      </a:cubicBezTo>
                      <a:cubicBezTo>
                        <a:pt x="24" y="259"/>
                        <a:pt x="29" y="260"/>
                        <a:pt x="34" y="262"/>
                      </a:cubicBezTo>
                      <a:cubicBezTo>
                        <a:pt x="44" y="205"/>
                        <a:pt x="72" y="154"/>
                        <a:pt x="111" y="115"/>
                      </a:cubicBezTo>
                      <a:cubicBezTo>
                        <a:pt x="124" y="126"/>
                        <a:pt x="138" y="136"/>
                        <a:pt x="152" y="144"/>
                      </a:cubicBezTo>
                      <a:cubicBezTo>
                        <a:pt x="135" y="190"/>
                        <a:pt x="124" y="243"/>
                        <a:pt x="123" y="299"/>
                      </a:cubicBezTo>
                      <a:cubicBezTo>
                        <a:pt x="68" y="299"/>
                        <a:pt x="68" y="299"/>
                        <a:pt x="68" y="299"/>
                      </a:cubicBezTo>
                      <a:cubicBezTo>
                        <a:pt x="69" y="302"/>
                        <a:pt x="69" y="306"/>
                        <a:pt x="69" y="310"/>
                      </a:cubicBezTo>
                      <a:cubicBezTo>
                        <a:pt x="69" y="314"/>
                        <a:pt x="69" y="317"/>
                        <a:pt x="68" y="321"/>
                      </a:cubicBezTo>
                      <a:cubicBezTo>
                        <a:pt x="123" y="321"/>
                        <a:pt x="123" y="321"/>
                        <a:pt x="123" y="321"/>
                      </a:cubicBezTo>
                      <a:cubicBezTo>
                        <a:pt x="124" y="363"/>
                        <a:pt x="130" y="404"/>
                        <a:pt x="141" y="441"/>
                      </a:cubicBezTo>
                      <a:cubicBezTo>
                        <a:pt x="147" y="436"/>
                        <a:pt x="154" y="433"/>
                        <a:pt x="161" y="431"/>
                      </a:cubicBezTo>
                      <a:cubicBezTo>
                        <a:pt x="152" y="397"/>
                        <a:pt x="147" y="360"/>
                        <a:pt x="146" y="321"/>
                      </a:cubicBezTo>
                      <a:cubicBezTo>
                        <a:pt x="295" y="321"/>
                        <a:pt x="295" y="321"/>
                        <a:pt x="295" y="321"/>
                      </a:cubicBezTo>
                      <a:cubicBezTo>
                        <a:pt x="295" y="434"/>
                        <a:pt x="295" y="434"/>
                        <a:pt x="295" y="434"/>
                      </a:cubicBezTo>
                      <a:cubicBezTo>
                        <a:pt x="266" y="435"/>
                        <a:pt x="238" y="440"/>
                        <a:pt x="211" y="449"/>
                      </a:cubicBezTo>
                      <a:cubicBezTo>
                        <a:pt x="216" y="455"/>
                        <a:pt x="219" y="462"/>
                        <a:pt x="221" y="469"/>
                      </a:cubicBezTo>
                      <a:cubicBezTo>
                        <a:pt x="244" y="462"/>
                        <a:pt x="269" y="457"/>
                        <a:pt x="295" y="456"/>
                      </a:cubicBezTo>
                      <a:cubicBezTo>
                        <a:pt x="295" y="586"/>
                        <a:pt x="295" y="586"/>
                        <a:pt x="295" y="586"/>
                      </a:cubicBezTo>
                      <a:cubicBezTo>
                        <a:pt x="286" y="585"/>
                        <a:pt x="276" y="584"/>
                        <a:pt x="267" y="583"/>
                      </a:cubicBezTo>
                      <a:cubicBezTo>
                        <a:pt x="243" y="572"/>
                        <a:pt x="220" y="552"/>
                        <a:pt x="201" y="522"/>
                      </a:cubicBezTo>
                      <a:cubicBezTo>
                        <a:pt x="195" y="526"/>
                        <a:pt x="188" y="529"/>
                        <a:pt x="180" y="531"/>
                      </a:cubicBezTo>
                      <a:cubicBezTo>
                        <a:pt x="189" y="545"/>
                        <a:pt x="199" y="557"/>
                        <a:pt x="209" y="568"/>
                      </a:cubicBezTo>
                      <a:cubicBezTo>
                        <a:pt x="179" y="557"/>
                        <a:pt x="151" y="540"/>
                        <a:pt x="127" y="520"/>
                      </a:cubicBezTo>
                      <a:cubicBezTo>
                        <a:pt x="130" y="518"/>
                        <a:pt x="132" y="516"/>
                        <a:pt x="134" y="515"/>
                      </a:cubicBezTo>
                      <a:cubicBezTo>
                        <a:pt x="129" y="509"/>
                        <a:pt x="125" y="502"/>
                        <a:pt x="123" y="495"/>
                      </a:cubicBezTo>
                      <a:cubicBezTo>
                        <a:pt x="119" y="498"/>
                        <a:pt x="115" y="501"/>
                        <a:pt x="111" y="505"/>
                      </a:cubicBezTo>
                      <a:cubicBezTo>
                        <a:pt x="72" y="466"/>
                        <a:pt x="44" y="415"/>
                        <a:pt x="34" y="358"/>
                      </a:cubicBezTo>
                      <a:cubicBezTo>
                        <a:pt x="29" y="360"/>
                        <a:pt x="24" y="360"/>
                        <a:pt x="19" y="360"/>
                      </a:cubicBezTo>
                      <a:cubicBezTo>
                        <a:pt x="12" y="360"/>
                        <a:pt x="6" y="359"/>
                        <a:pt x="0" y="357"/>
                      </a:cubicBezTo>
                      <a:cubicBezTo>
                        <a:pt x="23" y="505"/>
                        <a:pt x="151" y="619"/>
                        <a:pt x="306" y="619"/>
                      </a:cubicBezTo>
                      <a:cubicBezTo>
                        <a:pt x="477" y="619"/>
                        <a:pt x="616" y="480"/>
                        <a:pt x="616" y="310"/>
                      </a:cubicBezTo>
                      <a:cubicBezTo>
                        <a:pt x="616" y="236"/>
                        <a:pt x="590" y="168"/>
                        <a:pt x="546" y="115"/>
                      </a:cubicBezTo>
                      <a:close/>
                      <a:moveTo>
                        <a:pt x="127" y="100"/>
                      </a:moveTo>
                      <a:cubicBezTo>
                        <a:pt x="151" y="79"/>
                        <a:pt x="179" y="63"/>
                        <a:pt x="209" y="51"/>
                      </a:cubicBezTo>
                      <a:cubicBezTo>
                        <a:pt x="197" y="64"/>
                        <a:pt x="185" y="79"/>
                        <a:pt x="175" y="97"/>
                      </a:cubicBezTo>
                      <a:cubicBezTo>
                        <a:pt x="170" y="105"/>
                        <a:pt x="166" y="114"/>
                        <a:pt x="161" y="123"/>
                      </a:cubicBezTo>
                      <a:cubicBezTo>
                        <a:pt x="149" y="116"/>
                        <a:pt x="138" y="108"/>
                        <a:pt x="127" y="100"/>
                      </a:cubicBezTo>
                      <a:close/>
                      <a:moveTo>
                        <a:pt x="306" y="226"/>
                      </a:moveTo>
                      <a:cubicBezTo>
                        <a:pt x="302" y="226"/>
                        <a:pt x="298" y="226"/>
                        <a:pt x="295" y="225"/>
                      </a:cubicBezTo>
                      <a:cubicBezTo>
                        <a:pt x="295" y="299"/>
                        <a:pt x="295" y="299"/>
                        <a:pt x="295" y="299"/>
                      </a:cubicBezTo>
                      <a:cubicBezTo>
                        <a:pt x="146" y="299"/>
                        <a:pt x="146" y="299"/>
                        <a:pt x="146" y="299"/>
                      </a:cubicBezTo>
                      <a:cubicBezTo>
                        <a:pt x="147" y="247"/>
                        <a:pt x="156" y="197"/>
                        <a:pt x="172" y="155"/>
                      </a:cubicBezTo>
                      <a:cubicBezTo>
                        <a:pt x="198" y="168"/>
                        <a:pt x="226" y="177"/>
                        <a:pt x="256" y="182"/>
                      </a:cubicBezTo>
                      <a:cubicBezTo>
                        <a:pt x="255" y="180"/>
                        <a:pt x="255" y="178"/>
                        <a:pt x="255" y="176"/>
                      </a:cubicBezTo>
                      <a:cubicBezTo>
                        <a:pt x="255" y="170"/>
                        <a:pt x="256" y="165"/>
                        <a:pt x="258" y="159"/>
                      </a:cubicBezTo>
                      <a:cubicBezTo>
                        <a:pt x="231" y="155"/>
                        <a:pt x="205" y="146"/>
                        <a:pt x="181" y="134"/>
                      </a:cubicBezTo>
                      <a:cubicBezTo>
                        <a:pt x="185" y="125"/>
                        <a:pt x="189" y="117"/>
                        <a:pt x="194" y="108"/>
                      </a:cubicBezTo>
                      <a:cubicBezTo>
                        <a:pt x="215" y="73"/>
                        <a:pt x="240" y="48"/>
                        <a:pt x="267" y="37"/>
                      </a:cubicBezTo>
                      <a:cubicBezTo>
                        <a:pt x="276" y="35"/>
                        <a:pt x="286" y="34"/>
                        <a:pt x="295" y="34"/>
                      </a:cubicBezTo>
                      <a:cubicBezTo>
                        <a:pt x="295" y="126"/>
                        <a:pt x="295" y="126"/>
                        <a:pt x="295" y="126"/>
                      </a:cubicBezTo>
                      <a:cubicBezTo>
                        <a:pt x="298" y="126"/>
                        <a:pt x="302" y="125"/>
                        <a:pt x="306" y="125"/>
                      </a:cubicBezTo>
                      <a:cubicBezTo>
                        <a:pt x="310" y="125"/>
                        <a:pt x="314" y="126"/>
                        <a:pt x="317" y="126"/>
                      </a:cubicBezTo>
                      <a:cubicBezTo>
                        <a:pt x="317" y="34"/>
                        <a:pt x="317" y="34"/>
                        <a:pt x="317" y="34"/>
                      </a:cubicBezTo>
                      <a:cubicBezTo>
                        <a:pt x="326" y="34"/>
                        <a:pt x="336" y="35"/>
                        <a:pt x="345" y="37"/>
                      </a:cubicBezTo>
                      <a:cubicBezTo>
                        <a:pt x="372" y="48"/>
                        <a:pt x="397" y="73"/>
                        <a:pt x="418" y="108"/>
                      </a:cubicBezTo>
                      <a:cubicBezTo>
                        <a:pt x="422" y="117"/>
                        <a:pt x="427" y="125"/>
                        <a:pt x="431" y="134"/>
                      </a:cubicBezTo>
                      <a:cubicBezTo>
                        <a:pt x="407" y="146"/>
                        <a:pt x="381" y="155"/>
                        <a:pt x="354" y="159"/>
                      </a:cubicBezTo>
                      <a:cubicBezTo>
                        <a:pt x="356" y="165"/>
                        <a:pt x="357" y="170"/>
                        <a:pt x="357" y="176"/>
                      </a:cubicBezTo>
                      <a:cubicBezTo>
                        <a:pt x="357" y="178"/>
                        <a:pt x="356" y="180"/>
                        <a:pt x="356" y="182"/>
                      </a:cubicBezTo>
                      <a:cubicBezTo>
                        <a:pt x="386" y="177"/>
                        <a:pt x="414" y="168"/>
                        <a:pt x="440" y="155"/>
                      </a:cubicBezTo>
                      <a:cubicBezTo>
                        <a:pt x="456" y="197"/>
                        <a:pt x="465" y="247"/>
                        <a:pt x="466" y="299"/>
                      </a:cubicBezTo>
                      <a:cubicBezTo>
                        <a:pt x="317" y="299"/>
                        <a:pt x="317" y="299"/>
                        <a:pt x="317" y="299"/>
                      </a:cubicBezTo>
                      <a:cubicBezTo>
                        <a:pt x="317" y="225"/>
                        <a:pt x="317" y="225"/>
                        <a:pt x="317" y="225"/>
                      </a:cubicBezTo>
                      <a:cubicBezTo>
                        <a:pt x="314" y="226"/>
                        <a:pt x="310" y="226"/>
                        <a:pt x="306" y="226"/>
                      </a:cubicBezTo>
                      <a:close/>
                      <a:moveTo>
                        <a:pt x="501" y="505"/>
                      </a:moveTo>
                      <a:cubicBezTo>
                        <a:pt x="499" y="503"/>
                        <a:pt x="497" y="501"/>
                        <a:pt x="495" y="500"/>
                      </a:cubicBezTo>
                      <a:cubicBezTo>
                        <a:pt x="492" y="507"/>
                        <a:pt x="487" y="513"/>
                        <a:pt x="482" y="518"/>
                      </a:cubicBezTo>
                      <a:cubicBezTo>
                        <a:pt x="483" y="519"/>
                        <a:pt x="484" y="519"/>
                        <a:pt x="484" y="520"/>
                      </a:cubicBezTo>
                      <a:cubicBezTo>
                        <a:pt x="460" y="540"/>
                        <a:pt x="433" y="557"/>
                        <a:pt x="403" y="568"/>
                      </a:cubicBezTo>
                      <a:cubicBezTo>
                        <a:pt x="414" y="557"/>
                        <a:pt x="424" y="544"/>
                        <a:pt x="433" y="529"/>
                      </a:cubicBezTo>
                      <a:cubicBezTo>
                        <a:pt x="426" y="527"/>
                        <a:pt x="419" y="523"/>
                        <a:pt x="414" y="518"/>
                      </a:cubicBezTo>
                      <a:cubicBezTo>
                        <a:pt x="394" y="550"/>
                        <a:pt x="370" y="572"/>
                        <a:pt x="345" y="583"/>
                      </a:cubicBezTo>
                      <a:cubicBezTo>
                        <a:pt x="336" y="584"/>
                        <a:pt x="326" y="585"/>
                        <a:pt x="317" y="586"/>
                      </a:cubicBezTo>
                      <a:cubicBezTo>
                        <a:pt x="317" y="456"/>
                        <a:pt x="317" y="456"/>
                        <a:pt x="317" y="456"/>
                      </a:cubicBezTo>
                      <a:cubicBezTo>
                        <a:pt x="345" y="457"/>
                        <a:pt x="373" y="463"/>
                        <a:pt x="398" y="472"/>
                      </a:cubicBezTo>
                      <a:cubicBezTo>
                        <a:pt x="400" y="464"/>
                        <a:pt x="403" y="457"/>
                        <a:pt x="407" y="451"/>
                      </a:cubicBezTo>
                      <a:cubicBezTo>
                        <a:pt x="379" y="441"/>
                        <a:pt x="349" y="435"/>
                        <a:pt x="317" y="434"/>
                      </a:cubicBezTo>
                      <a:cubicBezTo>
                        <a:pt x="317" y="321"/>
                        <a:pt x="317" y="321"/>
                        <a:pt x="317" y="321"/>
                      </a:cubicBezTo>
                      <a:cubicBezTo>
                        <a:pt x="466" y="321"/>
                        <a:pt x="466" y="321"/>
                        <a:pt x="466" y="321"/>
                      </a:cubicBezTo>
                      <a:cubicBezTo>
                        <a:pt x="465" y="359"/>
                        <a:pt x="460" y="396"/>
                        <a:pt x="451" y="430"/>
                      </a:cubicBezTo>
                      <a:cubicBezTo>
                        <a:pt x="459" y="431"/>
                        <a:pt x="466" y="433"/>
                        <a:pt x="472" y="436"/>
                      </a:cubicBezTo>
                      <a:cubicBezTo>
                        <a:pt x="482" y="400"/>
                        <a:pt x="488" y="361"/>
                        <a:pt x="489" y="321"/>
                      </a:cubicBezTo>
                      <a:cubicBezTo>
                        <a:pt x="582" y="321"/>
                        <a:pt x="582" y="321"/>
                        <a:pt x="582" y="321"/>
                      </a:cubicBezTo>
                      <a:cubicBezTo>
                        <a:pt x="579" y="393"/>
                        <a:pt x="549" y="457"/>
                        <a:pt x="501" y="505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5729627" y="2105418"/>
                <a:ext cx="752413" cy="731557"/>
              </a:xfrm>
              <a:prstGeom prst="rect">
                <a:avLst/>
              </a:prstGeom>
              <a:noFill/>
            </p:spPr>
            <p:txBody>
              <a:bodyPr anchor="ctr" rtlCol="0" wrap="none">
                <a:spAutoFit/>
              </a:bodyPr>
              <a:lstStyle/>
              <a:p>
                <a:pPr algn="ctr"/>
                <a:r>
                  <a:rPr altLang="zh-CN" lang="en-US" sz="3200">
                    <a:solidFill>
                      <a:srgbClr val="2F5597"/>
                    </a:solidFill>
                    <a:latin charset="0" panose="020b0503020202020204" pitchFamily="34" typeface="Agency FB"/>
                    <a:ea charset="-122" panose="020b0800000000000000" pitchFamily="34" typeface="苹方 特粗"/>
                  </a:rPr>
                  <a:t>01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729626" y="1381837"/>
                <a:ext cx="752413" cy="731557"/>
              </a:xfrm>
              <a:prstGeom prst="rect">
                <a:avLst/>
              </a:prstGeom>
              <a:noFill/>
            </p:spPr>
            <p:txBody>
              <a:bodyPr anchor="ctr" rtlCol="0" wrap="none">
                <a:spAutoFit/>
              </a:bodyPr>
              <a:lstStyle/>
              <a:p>
                <a:pPr algn="ctr"/>
                <a:r>
                  <a:rPr altLang="zh-CN" lang="en-US" sz="3200">
                    <a:solidFill>
                      <a:srgbClr val="2F5597"/>
                    </a:solidFill>
                    <a:latin charset="0" panose="020b0503020202020204" pitchFamily="34" typeface="Agency FB"/>
                    <a:ea charset="-122" panose="020b0800000000000000" pitchFamily="34" typeface="苹方 特粗"/>
                  </a:rPr>
                  <a:t>02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729626" y="725782"/>
                <a:ext cx="752413" cy="731557"/>
              </a:xfrm>
              <a:prstGeom prst="rect">
                <a:avLst/>
              </a:prstGeom>
              <a:noFill/>
            </p:spPr>
            <p:txBody>
              <a:bodyPr anchor="ctr" rtlCol="0" wrap="none">
                <a:spAutoFit/>
              </a:bodyPr>
              <a:lstStyle/>
              <a:p>
                <a:pPr algn="ctr"/>
                <a:r>
                  <a:rPr altLang="zh-CN" lang="en-US" sz="3200">
                    <a:solidFill>
                      <a:srgbClr val="2F5597"/>
                    </a:solidFill>
                    <a:latin charset="0" panose="020b0503020202020204" pitchFamily="34" typeface="Agency FB"/>
                    <a:ea charset="-122" panose="020b0800000000000000" pitchFamily="34" typeface="苹方 特粗"/>
                  </a:rPr>
                  <a:t>03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2940030" y="1516018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432374" y="1516016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2940030" y="2088762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432374" y="2088760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2940030" y="2767074"/>
              <a:ext cx="492344" cy="62673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432374" y="2767072"/>
              <a:ext cx="4011831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110994" y="1096954"/>
              <a:ext cx="1570207" cy="406762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>
                  <a:latin charset="0" panose="020b0503020202020204" pitchFamily="34" typeface="Agency FB"/>
                  <a:ea charset="-122" panose="020b0800000000000000" pitchFamily="34" typeface="苹方 特粗"/>
                </a:rPr>
                <a:t>ALTERNATIVE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29184" y="1441448"/>
              <a:ext cx="3915022" cy="372866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r"/>
              <a:r>
                <a:rPr altLang="zh-CN" lang="en-US" sz="1600">
                  <a:latin charset="0" panose="020b0503020202020204" pitchFamily="34" typeface="Agency FB"/>
                  <a:ea charset="-122" panose="020b0502040204020203" pitchFamily="34" typeface="微软雅黑 Light"/>
                </a:rPr>
                <a:t>Option Text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76848" y="940498"/>
              <a:ext cx="888381" cy="576247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2F5597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15%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10994" y="1743236"/>
              <a:ext cx="1570207" cy="406762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>
                  <a:latin charset="0" panose="020b0503020202020204" pitchFamily="34" typeface="Agency FB"/>
                  <a:ea charset="-122" panose="020b0800000000000000" pitchFamily="34" typeface="苹方 特粗"/>
                </a:rPr>
                <a:t>ALTERNATIVE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29184" y="2087730"/>
              <a:ext cx="3915022" cy="372866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r"/>
              <a:r>
                <a:rPr altLang="zh-CN" lang="en-US" sz="1600">
                  <a:latin charset="0" panose="020b0503020202020204" pitchFamily="34" typeface="Agency FB"/>
                  <a:ea charset="-122" panose="020b0502040204020203" pitchFamily="34" typeface="微软雅黑 Light"/>
                </a:rPr>
                <a:t>Option Text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676847" y="1586779"/>
              <a:ext cx="888381" cy="576247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2F5597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30%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110994" y="2405422"/>
              <a:ext cx="1570207" cy="406762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>
                  <a:latin charset="0" panose="020b0503020202020204" pitchFamily="34" typeface="Agency FB"/>
                  <a:ea charset="-122" panose="020b0800000000000000" pitchFamily="34" typeface="苹方 特粗"/>
                </a:rPr>
                <a:t>ALTERNATIVE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29184" y="2749916"/>
              <a:ext cx="3915022" cy="372866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r"/>
              <a:r>
                <a:rPr altLang="zh-CN" lang="en-US" sz="1600">
                  <a:latin charset="0" panose="020b0503020202020204" pitchFamily="34" typeface="Agency FB"/>
                  <a:ea charset="-122" panose="020b0502040204020203" pitchFamily="34" typeface="微软雅黑 Light"/>
                </a:rPr>
                <a:t>Option Text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676849" y="2248965"/>
              <a:ext cx="888381" cy="576247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rgbClr val="2F5597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66%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46" name="组合 45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3" name="椭圆 52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49" name="椭圆 48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数据分析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233169" y="4251821"/>
            <a:ext cx="3031958" cy="2371338"/>
            <a:chOff x="8352204" y="3957997"/>
            <a:chExt cx="3031958" cy="2371338"/>
          </a:xfrm>
        </p:grpSpPr>
        <p:sp>
          <p:nvSpPr>
            <p:cNvPr id="57" name="文本框 56"/>
            <p:cNvSpPr txBox="1"/>
            <p:nvPr/>
          </p:nvSpPr>
          <p:spPr>
            <a:xfrm>
              <a:off x="8352203" y="4513453"/>
              <a:ext cx="3031958" cy="1584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减少数据输入错误，并能使数据库高效工作，表设计应按照一定原则对信息进行分类，同时为确保表结构设计的合理性，通常还要对表进行规范化设计，以消除表中存在的冗余，保证一个表只围绕一个主题，并使表容易维护。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365432" y="3957997"/>
              <a:ext cx="9956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600">
                  <a:solidFill>
                    <a:srgbClr val="2F559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</p:grpSp>
    </p:spTree>
    <p:extLst>
      <p:ext uri="{BB962C8B-B14F-4D97-AF65-F5344CB8AC3E}">
        <p14:creationId val="3176383247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数据分析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2919451710"/>
              </p:ext>
            </p:extLst>
          </p:nvPr>
        </p:nvGraphicFramePr>
        <p:xfrm>
          <a:off x="1010652" y="1115873"/>
          <a:ext cx="10262937" cy="390841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2" name="矩形 21"/>
          <p:cNvSpPr/>
          <p:nvPr/>
        </p:nvSpPr>
        <p:spPr>
          <a:xfrm>
            <a:off x="0" y="5245768"/>
            <a:ext cx="12192000" cy="161223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altLang="en-US" lang="zh-CN" sz="1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62013" y="5574830"/>
            <a:ext cx="954107" cy="954107"/>
            <a:chOff x="312821" y="5480384"/>
            <a:chExt cx="1143000" cy="1143000"/>
          </a:xfrm>
        </p:grpSpPr>
        <p:sp>
          <p:nvSpPr>
            <p:cNvPr id="23" name="椭圆 22"/>
            <p:cNvSpPr/>
            <p:nvPr/>
          </p:nvSpPr>
          <p:spPr>
            <a:xfrm>
              <a:off x="312821" y="5480384"/>
              <a:ext cx="1143000" cy="1143000"/>
            </a:xfrm>
            <a:prstGeom prst="ellipse">
              <a:avLst/>
            </a:prstGeom>
            <a:solidFill>
              <a:srgbClr val="2F559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9337" y="5615740"/>
              <a:ext cx="749968" cy="749968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4313413" y="5672666"/>
            <a:ext cx="605028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为减少数据输入错误，并能使数据库高效工作，表设计应按照一定原则对信</a:t>
            </a:r>
          </a:p>
          <a:p>
            <a:pPr algn="just"/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息进行分类，同时为确保表结构设计的合理性，通常还要对表进行规范化设</a:t>
            </a:r>
          </a:p>
          <a:p>
            <a:pPr algn="just"/>
            <a:r>
              <a:rPr altLang="en-US" lang="zh-CN" smtClean="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计，以消除表中存在的冗余，保证一个表只围绕一个主题，并使表容易维护。</a:t>
            </a:r>
          </a:p>
        </p:txBody>
      </p:sp>
    </p:spTree>
    <p:extLst>
      <p:ext uri="{BB962C8B-B14F-4D97-AF65-F5344CB8AC3E}">
        <p14:creationId val="3737985830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2"/>
      <p:bldP grpId="0" spid="26"/>
      <p:bldGraphic grpId="0" spid="18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运用研究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2202" y="1323554"/>
            <a:ext cx="3772150" cy="16088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10683" y="1320798"/>
            <a:ext cx="6411519" cy="1614313"/>
            <a:chOff x="810683" y="1320798"/>
            <a:chExt cx="6411519" cy="1614313"/>
          </a:xfrm>
        </p:grpSpPr>
        <p:sp>
          <p:nvSpPr>
            <p:cNvPr id="19" name="矩形 18"/>
            <p:cNvSpPr/>
            <p:nvPr/>
          </p:nvSpPr>
          <p:spPr>
            <a:xfrm>
              <a:off x="993422" y="1320798"/>
              <a:ext cx="6228780" cy="1614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基础研究没有特定的应用目的或目标主要表现在，在进行研究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时对其成果的实际应用前景如何并不很清楚，或者虽然确知其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应用前景但并不知道达到应用目标的具体方法和技术途径。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810683" y="1941688"/>
              <a:ext cx="365478" cy="36547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1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2202" y="4992442"/>
            <a:ext cx="3772150" cy="16088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10683" y="4989685"/>
            <a:ext cx="6411519" cy="1614313"/>
            <a:chOff x="810683" y="4989685"/>
            <a:chExt cx="6411519" cy="1614313"/>
          </a:xfrm>
        </p:grpSpPr>
        <p:sp>
          <p:nvSpPr>
            <p:cNvPr id="20" name="矩形 19"/>
            <p:cNvSpPr/>
            <p:nvPr/>
          </p:nvSpPr>
          <p:spPr>
            <a:xfrm>
              <a:off x="993422" y="4989685"/>
              <a:ext cx="6228780" cy="1614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基础研究没有特定的应用目的或目标主要表现在，在进行研究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时对其成果的实际应用前景如何并不很清楚，或者虽然确知其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应用前景但并不知道达到应用目标的具体方法和技术途径。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810683" y="5614102"/>
              <a:ext cx="365478" cy="36547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3</a:t>
              </a: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22202" y="3157998"/>
            <a:ext cx="3772150" cy="16088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0344" y="3155242"/>
            <a:ext cx="6441858" cy="1614313"/>
            <a:chOff x="780344" y="3155242"/>
            <a:chExt cx="6441858" cy="1614313"/>
          </a:xfrm>
        </p:grpSpPr>
        <p:sp>
          <p:nvSpPr>
            <p:cNvPr id="21" name="矩形 20"/>
            <p:cNvSpPr/>
            <p:nvPr/>
          </p:nvSpPr>
          <p:spPr>
            <a:xfrm>
              <a:off x="993422" y="3155242"/>
              <a:ext cx="6228780" cy="1614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基础研究没有特定的应用目的或目标主要表现在，在进行研究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时对其成果的实际应用前景如何并不很清楚，或者虽然确知其</a:t>
              </a:r>
            </a:p>
            <a:p>
              <a:pPr algn="ctr"/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应用前景但并不知道达到应用目标的具体方法和技术途径。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780344" y="3779659"/>
              <a:ext cx="365478" cy="36547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2</a:t>
              </a:r>
            </a:p>
          </p:txBody>
        </p:sp>
      </p:grpSp>
    </p:spTree>
    <p:extLst>
      <p:ext uri="{BB962C8B-B14F-4D97-AF65-F5344CB8AC3E}">
        <p14:creationId val="2161283405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运用研究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22289"/>
          <a:stretch>
            <a:fillRect/>
          </a:stretch>
        </p:blipFill>
        <p:spPr>
          <a:xfrm>
            <a:off x="999102" y="2101532"/>
            <a:ext cx="3695601" cy="3173779"/>
          </a:xfrm>
          <a:prstGeom prst="hexagon">
            <a:avLst/>
          </a:prstGeom>
        </p:spPr>
      </p:pic>
      <p:sp>
        <p:nvSpPr>
          <p:cNvPr id="15" name="六边形 14"/>
          <p:cNvSpPr/>
          <p:nvPr/>
        </p:nvSpPr>
        <p:spPr>
          <a:xfrm>
            <a:off x="4082716" y="4614902"/>
            <a:ext cx="1546456" cy="1354953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 22"/>
          <p:cNvSpPr/>
          <p:nvPr/>
        </p:nvSpPr>
        <p:spPr>
          <a:xfrm>
            <a:off x="0" y="3751483"/>
            <a:ext cx="1233004" cy="1657027"/>
          </a:xfrm>
          <a:custGeom>
            <a:gdLst>
              <a:gd fmla="*/ 0 w 1233004" name="connsiteX0"/>
              <a:gd fmla="*/ 0 h 1657027" name="connsiteY0"/>
              <a:gd fmla="*/ 818747 w 1233004" name="connsiteX1"/>
              <a:gd fmla="*/ 0 h 1657027" name="connsiteY1"/>
              <a:gd fmla="*/ 1233004 w 1233004" name="connsiteX2"/>
              <a:gd fmla="*/ 828514 h 1657027" name="connsiteY2"/>
              <a:gd fmla="*/ 818747 w 1233004" name="connsiteX3"/>
              <a:gd fmla="*/ 1657027 h 1657027" name="connsiteY3"/>
              <a:gd fmla="*/ 0 w 1233004" name="connsiteX4"/>
              <a:gd fmla="*/ 1657027 h 165702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57027" w="1233004">
                <a:moveTo>
                  <a:pt x="0" y="0"/>
                </a:moveTo>
                <a:lnTo>
                  <a:pt x="818747" y="0"/>
                </a:lnTo>
                <a:lnTo>
                  <a:pt x="1233004" y="828514"/>
                </a:lnTo>
                <a:lnTo>
                  <a:pt x="818747" y="1657027"/>
                </a:lnTo>
                <a:lnTo>
                  <a:pt x="0" y="16570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六边形 16"/>
          <p:cNvSpPr/>
          <p:nvPr/>
        </p:nvSpPr>
        <p:spPr>
          <a:xfrm>
            <a:off x="737295" y="1734271"/>
            <a:ext cx="886317" cy="776561"/>
          </a:xfrm>
          <a:prstGeom prst="hexagon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六边形 17"/>
          <p:cNvSpPr/>
          <p:nvPr/>
        </p:nvSpPr>
        <p:spPr>
          <a:xfrm>
            <a:off x="4631639" y="2761940"/>
            <a:ext cx="1022530" cy="895907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3936177" y="931137"/>
            <a:ext cx="1918084" cy="1680562"/>
            <a:chOff x="3936177" y="931137"/>
            <a:chExt cx="1918084" cy="1680562"/>
          </a:xfrm>
        </p:grpSpPr>
        <p:sp>
          <p:nvSpPr>
            <p:cNvPr id="20" name="六边形 19"/>
            <p:cNvSpPr/>
            <p:nvPr/>
          </p:nvSpPr>
          <p:spPr>
            <a:xfrm>
              <a:off x="3936177" y="931137"/>
              <a:ext cx="1918084" cy="1680562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82814" y="931137"/>
              <a:ext cx="1040524" cy="1680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20397" y="3445714"/>
            <a:ext cx="554020" cy="485415"/>
            <a:chOff x="5620397" y="3445714"/>
            <a:chExt cx="554020" cy="485415"/>
          </a:xfrm>
        </p:grpSpPr>
        <p:sp>
          <p:nvSpPr>
            <p:cNvPr id="19" name="六边形 18"/>
            <p:cNvSpPr/>
            <p:nvPr/>
          </p:nvSpPr>
          <p:spPr>
            <a:xfrm>
              <a:off x="5620397" y="3445714"/>
              <a:ext cx="554020" cy="485414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5719194" y="3445715"/>
              <a:ext cx="334766" cy="48541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682660" y="3445714"/>
            <a:ext cx="4653280" cy="3505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just"/>
            <a:endParaRPr altLang="en-US" b="1" lang="zh-CN" sz="1600">
              <a:solidFill>
                <a:srgbClr val="2F5597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基础研究没有特定的应用目的或目标主要表现在，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在进行研究时对其成果的实际应用前景如何并不很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清楚，或者虽然确知其应用前景但并不知道达到应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用目标的具体方法和技术途径。应用研究的特定应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用目的不外乎二类：或是发展基础研究成果确定其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可能用途，或是为达到具体的、预定的目标确定应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采取的新的方法和途径。应用研究虽然也是为了获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得科学技术知识，但是，这种新知识是在开辟新的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应用途径的基础上获得的，是对现有知识的扩展，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为解决实际问题提供科学依据，对应用具有直接影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响。基础研究获取的知识必须经过应用研究才能发</a:t>
            </a:r>
          </a:p>
          <a:p>
            <a:pPr algn="just"/>
            <a:r>
              <a:rPr altLang="en-US" b="1" lang="zh-CN" sz="1600">
                <a:solidFill>
                  <a:srgbClr val="2F559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展为实际运用的形式。</a:t>
            </a:r>
          </a:p>
        </p:txBody>
      </p:sp>
    </p:spTree>
    <p:extLst>
      <p:ext uri="{BB962C8B-B14F-4D97-AF65-F5344CB8AC3E}">
        <p14:creationId val="1081549355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9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3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7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1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35" nodeType="afterEffect" presetClass="entr" presetID="9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75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3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23"/>
      <p:bldP grpId="0" spid="17"/>
      <p:bldP grpId="0" spid="18"/>
      <p:bldP grpId="0" spid="2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案例分析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7431" y="1549149"/>
            <a:ext cx="2003272" cy="2995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1441" y="1535044"/>
            <a:ext cx="2005828" cy="302398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035633" y="4852509"/>
            <a:ext cx="210308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案例分析题是向考生提供一段背景资料，然后提出问题，在问题中要求考生阅读分析给定的资料，依据一定的理论知识，或做出决策，或作出评价，或提出具体的解决问题的方法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7524" y="4837099"/>
            <a:ext cx="210308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案例分析题是向考生提供一段背景资料，然后提出问题，在问题中要求考生阅读分析给定的资料，依据一定的理论知识，或做出决策，或作出评价，或提出具体的解决问题的方法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962020" y="4852509"/>
            <a:ext cx="210308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案例分析题是向考生提供一段背景资料，然后提出问题，在问题中要求考生阅读分析给定的资料，依据一定的理论知识，或做出决策，或作出评价，或提出具体的解决问题的方法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63899" y="1563254"/>
            <a:ext cx="2021539" cy="2995775"/>
          </a:xfrm>
          <a:prstGeom prst="rect">
            <a:avLst/>
          </a:prstGeom>
        </p:spPr>
      </p:pic>
    </p:spTree>
    <p:extLst>
      <p:ext uri="{BB962C8B-B14F-4D97-AF65-F5344CB8AC3E}">
        <p14:creationId val="756989598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2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23" nodeType="afterEffect" presetClass="entr" presetID="2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31" nodeType="afterEffect" presetClass="entr" presetID="2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4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732742" cy="4708981"/>
            <a:chOff x="3125165" y="868100"/>
            <a:chExt cx="6732742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087880" cy="466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0000">
                  <a:solidFill>
                    <a:srgbClr val="2F5597"/>
                  </a:solidFill>
                  <a:latin charset="-128" panose="02020a00000000000000" pitchFamily="18" typeface="Kozuka Mincho Pro H"/>
                  <a:ea charset="-128" panose="02020a00000000000000" pitchFamily="18" typeface="Kozuka Mincho Pro H"/>
                </a:rPr>
                <a:t>4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pc="6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1EF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5" y="2637813"/>
              <a:ext cx="5174343" cy="115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20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总结展望</a:t>
              </a:r>
            </a:p>
          </p:txBody>
        </p:sp>
      </p:grpSp>
    </p:spTree>
    <p:extLst>
      <p:ext uri="{BB962C8B-B14F-4D97-AF65-F5344CB8AC3E}">
        <p14:creationId val="443515144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293919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研究总结</a:t>
            </a:r>
          </a:p>
        </p:txBody>
      </p:sp>
      <p:sp>
        <p:nvSpPr>
          <p:cNvPr id="62" name="矩形 61"/>
          <p:cNvSpPr/>
          <p:nvPr/>
        </p:nvSpPr>
        <p:spPr>
          <a:xfrm>
            <a:off x="0" y="3656823"/>
            <a:ext cx="12192000" cy="318820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451104" y="1743456"/>
            <a:ext cx="3716549" cy="3716549"/>
            <a:chOff x="451104" y="1743456"/>
            <a:chExt cx="3716549" cy="3716549"/>
          </a:xfrm>
        </p:grpSpPr>
        <p:sp>
          <p:nvSpPr>
            <p:cNvPr id="63" name="椭圆 62"/>
            <p:cNvSpPr/>
            <p:nvPr/>
          </p:nvSpPr>
          <p:spPr>
            <a:xfrm>
              <a:off x="451104" y="1743456"/>
              <a:ext cx="3716549" cy="3716549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椭圆 63"/>
            <p:cNvSpPr/>
            <p:nvPr/>
          </p:nvSpPr>
          <p:spPr>
            <a:xfrm>
              <a:off x="616341" y="1877822"/>
              <a:ext cx="3386074" cy="3386074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933805" y="2187946"/>
              <a:ext cx="2751143" cy="2751143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椭圆 65"/>
            <p:cNvSpPr/>
            <p:nvPr/>
          </p:nvSpPr>
          <p:spPr>
            <a:xfrm>
              <a:off x="785700" y="2047181"/>
              <a:ext cx="3047355" cy="3047355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椭圆 66"/>
            <p:cNvSpPr/>
            <p:nvPr/>
          </p:nvSpPr>
          <p:spPr>
            <a:xfrm>
              <a:off x="1064423" y="2369711"/>
              <a:ext cx="2419233" cy="2419233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1246188" y="2504077"/>
              <a:ext cx="2121936" cy="2121936"/>
            </a:xfrm>
            <a:prstGeom prst="ellipse">
              <a:avLst/>
            </a:prstGeom>
            <a:noFill/>
            <a:ln w="184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椭圆 68"/>
            <p:cNvSpPr/>
            <p:nvPr/>
          </p:nvSpPr>
          <p:spPr>
            <a:xfrm>
              <a:off x="1399277" y="2671448"/>
              <a:ext cx="1815757" cy="1815757"/>
            </a:xfrm>
            <a:prstGeom prst="ellipse">
              <a:avLst/>
            </a:prstGeom>
            <a:noFill/>
            <a:ln w="184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5852478" y="2544097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815751" y="4052846"/>
            <a:ext cx="5876543" cy="24384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300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在上年度获得最佳影视获得者的奖，并且公司上半年资金收入突破十几万亿伴随着商业经济的高速发展，我公司的生产规模也随之扩大时，并且旅游业更是兴旺，各财政部的员工年均收入居本县内最高水平，凭借着优良的环境，员工的高效率办公，我们的公司业绩将会更上一层楼，为公司的明天共创辉煌！公司在上年度获得最佳影视获得者的奖，并且公司上半年资金收入突破十几万亿伴随着商业经济的高速发展，我公司的生产规模也随之扩大时，并且旅游业更是兴旺，各财政部的员工年均收入居本县内最高水平，凭借着优良的环境，员工的高效率办公，我们的公司业绩将会更上一层楼，为公司的明天共创辉煌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08" y="2639217"/>
            <a:ext cx="2383743" cy="1158340"/>
          </a:xfrm>
          <a:prstGeom prst="rect">
            <a:avLst/>
          </a:prstGeom>
        </p:spPr>
      </p:pic>
    </p:spTree>
    <p:extLst>
      <p:ext uri="{BB962C8B-B14F-4D97-AF65-F5344CB8AC3E}">
        <p14:creationId val="3075549803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6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3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10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2"/>
      <p:bldP grpId="0" spid="72"/>
      <p:bldP grpId="0" spid="7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4594690" cy="6858000"/>
            <a:chExt cx="4594690" cy="6858000"/>
          </a:xfrm>
        </p:grpSpPr>
        <p:grpSp>
          <p:nvGrpSpPr>
            <p:cNvPr id="2" name="组合 1"/>
            <p:cNvGrpSpPr/>
            <p:nvPr/>
          </p:nvGrpSpPr>
          <p:grpSpPr>
            <a:xfrm>
              <a:off x="0" y="0"/>
              <a:ext cx="4594690" cy="6858000"/>
              <a:chExt cx="4594690" cy="6858000"/>
            </a:xfrm>
          </p:grpSpPr>
          <p:sp>
            <p:nvSpPr>
              <p:cNvPr id="24" name="等腰三角形 23"/>
              <p:cNvSpPr/>
              <p:nvPr/>
            </p:nvSpPr>
            <p:spPr>
              <a:xfrm rot="5400000">
                <a:off x="3835529" y="2888903"/>
                <a:ext cx="815395" cy="702927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0" y="0"/>
                <a:ext cx="4027470" cy="6858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058238" y="1181528"/>
              <a:ext cx="2126751" cy="2126751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51071" y="4065581"/>
              <a:ext cx="2113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pc="1000" sz="28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论题大纲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87611" y="4718952"/>
              <a:ext cx="13354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anose="0205070206050a020403" pitchFamily="18" typeface="Adobe Caslon Pro Bold"/>
                  <a:ea charset="-128" panose="020b0800000000000000" pitchFamily="34" typeface="Kozuka Gothic Pro B"/>
                </a:rPr>
                <a:t>contents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 flipH="1">
              <a:off x="722518" y="4925660"/>
              <a:ext cx="637650" cy="48248"/>
              <a:chOff x="2782883" y="4944533"/>
              <a:chExt cx="637650" cy="48248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2806654" y="4968657"/>
                <a:ext cx="6138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 flipH="1">
                <a:off x="2782883" y="4944533"/>
                <a:ext cx="53139" cy="48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716862" y="4925660"/>
              <a:ext cx="637650" cy="48248"/>
              <a:chOff x="2782883" y="4944533"/>
              <a:chExt cx="637650" cy="4824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806654" y="4968657"/>
                <a:ext cx="61387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 flipH="1">
                <a:off x="2782883" y="4944533"/>
                <a:ext cx="53139" cy="482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37272" y="1688386"/>
            <a:ext cx="1144283" cy="114428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374710" y="1181528"/>
            <a:ext cx="2091512" cy="637518"/>
            <a:chOff x="7343421" y="1194013"/>
            <a:chExt cx="2091512" cy="637518"/>
          </a:xfrm>
        </p:grpSpPr>
        <p:sp>
          <p:nvSpPr>
            <p:cNvPr id="29" name="椭圆 28"/>
            <p:cNvSpPr/>
            <p:nvPr/>
          </p:nvSpPr>
          <p:spPr>
            <a:xfrm>
              <a:off x="7343421" y="1218073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01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634715" y="1194013"/>
              <a:ext cx="792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绪论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43421" y="2320799"/>
            <a:ext cx="2707065" cy="613458"/>
            <a:chOff x="7343421" y="2320799"/>
            <a:chExt cx="2707065" cy="613458"/>
          </a:xfrm>
        </p:grpSpPr>
        <p:sp>
          <p:nvSpPr>
            <p:cNvPr id="26" name="文本框 25"/>
            <p:cNvSpPr txBox="1"/>
            <p:nvPr/>
          </p:nvSpPr>
          <p:spPr>
            <a:xfrm>
              <a:off x="8634716" y="2396696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现状分析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7343421" y="2320799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02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43421" y="3528018"/>
            <a:ext cx="2707065" cy="613458"/>
            <a:chOff x="7343421" y="3528018"/>
            <a:chExt cx="2707065" cy="613458"/>
          </a:xfrm>
        </p:grpSpPr>
        <p:sp>
          <p:nvSpPr>
            <p:cNvPr id="27" name="文本框 26"/>
            <p:cNvSpPr txBox="1"/>
            <p:nvPr/>
          </p:nvSpPr>
          <p:spPr>
            <a:xfrm>
              <a:off x="8634716" y="3603915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研究过程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7343421" y="3528018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03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43421" y="4735237"/>
            <a:ext cx="2665838" cy="613458"/>
            <a:chOff x="7343421" y="4735237"/>
            <a:chExt cx="2665838" cy="613458"/>
          </a:xfrm>
        </p:grpSpPr>
        <p:sp>
          <p:nvSpPr>
            <p:cNvPr id="28" name="文本框 27"/>
            <p:cNvSpPr txBox="1"/>
            <p:nvPr/>
          </p:nvSpPr>
          <p:spPr>
            <a:xfrm>
              <a:off x="8593488" y="4811134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4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总结展望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7343421" y="4735237"/>
              <a:ext cx="613458" cy="613458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04</a:t>
              </a:r>
            </a:p>
          </p:txBody>
        </p:sp>
      </p:grpSp>
    </p:spTree>
    <p:extLst>
      <p:ext uri="{BB962C8B-B14F-4D97-AF65-F5344CB8AC3E}">
        <p14:creationId val="3177098837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5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00" fill="hold" id="14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100" fill="hold" id="15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100" fill="hold" id="16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100" fill="hold" id="1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1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25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3" name="组合 2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10" name="椭圆 9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6" name="椭圆 5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035633" y="281512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展望未来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33106" y="4918608"/>
            <a:ext cx="1302527" cy="1302527"/>
            <a:chOff x="3577091" y="4859316"/>
            <a:chExt cx="1302527" cy="1302527"/>
          </a:xfrm>
        </p:grpSpPr>
        <p:sp>
          <p:nvSpPr>
            <p:cNvPr id="15" name="椭圆 14"/>
            <p:cNvSpPr/>
            <p:nvPr/>
          </p:nvSpPr>
          <p:spPr>
            <a:xfrm>
              <a:off x="3601843" y="4880289"/>
              <a:ext cx="1260580" cy="1260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65100" dir="4560000" dist="38100" rotWithShape="0" sx="107000" sy="10700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577091" y="4859316"/>
              <a:ext cx="1302527" cy="1302527"/>
              <a:chOff x="7370862" y="3365017"/>
              <a:chExt cx="1302527" cy="130252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370862" y="3365017"/>
                <a:ext cx="1302527" cy="1302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7434618" y="3454734"/>
                <a:ext cx="1139888" cy="11398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7512714" y="3506870"/>
                <a:ext cx="1018824" cy="1018824"/>
                <a:chOff x="3313641" y="5273557"/>
                <a:chExt cx="1018824" cy="1018824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3313641" y="5273557"/>
                  <a:ext cx="1018824" cy="10188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0000" y="5464142"/>
                  <a:ext cx="637653" cy="637653"/>
                </a:xfrm>
                <a:prstGeom prst="rect">
                  <a:avLst/>
                </a:prstGeom>
                <a:grpFill/>
              </p:spPr>
            </p:pic>
          </p:grpSp>
        </p:grpSp>
      </p:grpSp>
      <p:grpSp>
        <p:nvGrpSpPr>
          <p:cNvPr id="22" name="组合 21"/>
          <p:cNvGrpSpPr/>
          <p:nvPr/>
        </p:nvGrpSpPr>
        <p:grpSpPr>
          <a:xfrm>
            <a:off x="2686614" y="3468963"/>
            <a:ext cx="1761412" cy="1761412"/>
            <a:chOff x="8366310" y="982210"/>
            <a:chExt cx="1761412" cy="1761412"/>
          </a:xfrm>
        </p:grpSpPr>
        <p:sp>
          <p:nvSpPr>
            <p:cNvPr id="23" name="椭圆 22"/>
            <p:cNvSpPr/>
            <p:nvPr/>
          </p:nvSpPr>
          <p:spPr>
            <a:xfrm>
              <a:off x="8366310" y="982210"/>
              <a:ext cx="1761412" cy="17614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65100" dir="4560000" dist="38100" rotWithShape="0" sx="107000" sy="10700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493624" y="1109524"/>
              <a:ext cx="1506784" cy="1506784"/>
              <a:chOff x="8382512" y="3345501"/>
              <a:chExt cx="1506784" cy="150678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382512" y="3345501"/>
                <a:ext cx="1506784" cy="15067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8466011" y="3429000"/>
                <a:ext cx="1339787" cy="1339787"/>
                <a:chOff x="8466011" y="3429000"/>
                <a:chExt cx="1339787" cy="1339787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8466011" y="3429000"/>
                  <a:ext cx="1339787" cy="1339787"/>
                </a:xfrm>
                <a:prstGeom prst="ellipse">
                  <a:avLst/>
                </a:pr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3158" y="3526147"/>
                  <a:ext cx="1145492" cy="114549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9" name="组合 28"/>
          <p:cNvGrpSpPr/>
          <p:nvPr/>
        </p:nvGrpSpPr>
        <p:grpSpPr>
          <a:xfrm>
            <a:off x="1328664" y="1898198"/>
            <a:ext cx="2094543" cy="2094543"/>
            <a:chOff x="1050521" y="1349635"/>
            <a:chExt cx="2094543" cy="2094543"/>
          </a:xfrm>
        </p:grpSpPr>
        <p:sp>
          <p:nvSpPr>
            <p:cNvPr id="30" name="椭圆 29"/>
            <p:cNvSpPr/>
            <p:nvPr/>
          </p:nvSpPr>
          <p:spPr>
            <a:xfrm>
              <a:off x="1050521" y="1349635"/>
              <a:ext cx="2094543" cy="2094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65100" dir="4560000" dist="38100" rotWithShape="0" sx="107000" sy="107000">
                <a:schemeClr val="bg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162299" y="1461413"/>
              <a:ext cx="1870989" cy="1870989"/>
              <a:chOff x="640113" y="1539448"/>
              <a:chExt cx="1870989" cy="1870989"/>
            </a:xfrm>
            <a:effectLst>
              <a:outerShdw algn="ctr" dist="50800" rotWithShape="0" sx="1000" sy="1000">
                <a:schemeClr val="bg2"/>
              </a:outerShdw>
            </a:effectLst>
          </p:grpSpPr>
          <p:sp>
            <p:nvSpPr>
              <p:cNvPr id="32" name="椭圆 31"/>
              <p:cNvSpPr/>
              <p:nvPr/>
            </p:nvSpPr>
            <p:spPr>
              <a:xfrm>
                <a:off x="640113" y="1539448"/>
                <a:ext cx="1870989" cy="187098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62809" y="1662144"/>
                <a:ext cx="1625600" cy="1625600"/>
                <a:chOff x="762809" y="1662144"/>
                <a:chExt cx="1625600" cy="162560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762809" y="1662144"/>
                  <a:ext cx="1625600" cy="1625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1091325" y="1978784"/>
                  <a:ext cx="868104" cy="868104"/>
                </a:xfrm>
                <a:prstGeom prst="rect">
                  <a:avLst/>
                </a:prstGeom>
                <a:grpFill/>
              </p:spPr>
            </p:pic>
          </p:grpSp>
        </p:grpSp>
      </p:grpSp>
      <p:sp>
        <p:nvSpPr>
          <p:cNvPr id="37" name="文本框 36"/>
          <p:cNvSpPr txBox="1"/>
          <p:nvPr/>
        </p:nvSpPr>
        <p:spPr>
          <a:xfrm>
            <a:off x="4366806" y="1995425"/>
            <a:ext cx="674898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未来二十年，城市化仍是中国社会变迁的主旋律。到2030年，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有60%以上的人口生活在城市里，中国改革的主轴是经济发展，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而经济发展的主要推动力量是城市化进程。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073522" y="3549243"/>
            <a:ext cx="674898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未来二十年，城市化仍是中国社会变迁的主旋律。到2030年，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有60%以上的人口生活在城市里，中国改革的主轴是经济发展，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而经济发展的主要推动力量是城市化进程。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873318" y="5103061"/>
            <a:ext cx="674898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未来二十年，城市化仍是中国社会变迁的主旋律。到2030年，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有60%以上的人口生活在城市里，中国改革的主轴是经济发展，</a:t>
            </a:r>
          </a:p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而经济发展的主要推动力量是城市化进程。</a:t>
            </a:r>
          </a:p>
        </p:txBody>
      </p:sp>
    </p:spTree>
    <p:extLst>
      <p:ext uri="{BB962C8B-B14F-4D97-AF65-F5344CB8AC3E}">
        <p14:creationId val="189341444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7"/>
      <p:bldP grpId="0" spid="38"/>
      <p:bldP grpId="0" spid="3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967646" y="878374"/>
            <a:ext cx="6589920" cy="4708981"/>
            <a:chOff x="3967646" y="878374"/>
            <a:chExt cx="6589920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967646" y="878374"/>
              <a:ext cx="2087880" cy="466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0000">
                  <a:solidFill>
                    <a:srgbClr val="2F5597"/>
                  </a:solidFill>
                  <a:latin charset="-128" panose="02020a00000000000000" pitchFamily="18" typeface="Kozuka Mincho Pro H"/>
                  <a:ea charset="-128" panose="02020a00000000000000" pitchFamily="18" typeface="Kozuka Mincho Pro H"/>
                </a:rPr>
                <a:t>1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148263" y="2139056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5F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pc="6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4F2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526044" y="2648087"/>
              <a:ext cx="2839981" cy="115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20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绪论</a:t>
              </a:r>
            </a:p>
          </p:txBody>
        </p:sp>
      </p:grpSp>
    </p:spTree>
    <p:extLst>
      <p:ext uri="{BB962C8B-B14F-4D97-AF65-F5344CB8AC3E}">
        <p14:creationId val="3060984817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12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研究背景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003" y="1861851"/>
            <a:ext cx="5712037" cy="23906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97407" y="1861851"/>
            <a:ext cx="6294593" cy="239066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此处添加标题</a:t>
            </a:r>
          </a:p>
          <a:p>
            <a:endParaRPr altLang="en-US" b="1" lang="zh-CN" smtClean="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en-US" b="1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研究背景即提出问题，阐述研究该课题的原因。研究背景包括理论背景和现实需要。还要综述国内外关于同类课题研究的现状：人家在研究什么、研究到什么程度？找出你想研究而别人还没有做的问题。他人已做过，你认为做得不够（或有缺陷），提出完善的想法或措施。别人已做过，你重做实验来验证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09423" y="5202410"/>
            <a:ext cx="8375968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kern="2000" lang="zh-CN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目前,我国XX已基本实现了自动化生产,但是工件表面质量检测技术, 仍然停留在人工检测阶段,</a:t>
            </a:r>
          </a:p>
          <a:p>
            <a:pPr algn="ctr"/>
            <a:r>
              <a:rPr altLang="en-US" kern="2000" lang="zh-CN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较进口的生产线落后[2-4]。人工检测工件质量问题, 分拣速度慢,无法与自动化</a:t>
            </a:r>
          </a:p>
          <a:p>
            <a:pPr algn="ctr"/>
            <a:r>
              <a:rPr altLang="en-US" kern="2000" lang="zh-CN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的工件生产线相配套;其准确率也依赖于质检工人 的熟练程度和主观判断,</a:t>
            </a:r>
          </a:p>
          <a:p>
            <a:pPr algn="ctr"/>
            <a:r>
              <a:rPr altLang="en-US" kern="2000" lang="zh-CN" sz="16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容易出错;同时工人劳动强度大,生产成本也随之增 加。</a:t>
            </a:r>
          </a:p>
        </p:txBody>
      </p:sp>
    </p:spTree>
    <p:extLst>
      <p:ext uri="{BB962C8B-B14F-4D97-AF65-F5344CB8AC3E}">
        <p14:creationId val="3750937640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研究意义</a:t>
            </a:r>
          </a:p>
        </p:txBody>
      </p:sp>
      <p:sp>
        <p:nvSpPr>
          <p:cNvPr id="20" name="矩形 19"/>
          <p:cNvSpPr/>
          <p:nvPr/>
        </p:nvSpPr>
        <p:spPr>
          <a:xfrm>
            <a:off x="0" y="5585552"/>
            <a:ext cx="12192000" cy="127244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b="1" lang="en-US" spc="300" sz="14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60832" y="5679232"/>
            <a:ext cx="1085088" cy="1085088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1575697" y="2032003"/>
            <a:ext cx="1934626" cy="361945"/>
            <a:chOff x="796763" y="1397003"/>
            <a:chExt cx="1934626" cy="361945"/>
          </a:xfrm>
        </p:grpSpPr>
        <p:sp>
          <p:nvSpPr>
            <p:cNvPr id="22" name="圆角矩形 21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01 添加标题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34076" y="3188305"/>
            <a:ext cx="1934626" cy="361945"/>
            <a:chOff x="796763" y="1397003"/>
            <a:chExt cx="1934626" cy="361945"/>
          </a:xfrm>
        </p:grpSpPr>
        <p:sp>
          <p:nvSpPr>
            <p:cNvPr id="25" name="圆角矩形 24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02 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75697" y="4312566"/>
            <a:ext cx="1934626" cy="361945"/>
            <a:chOff x="796763" y="1397003"/>
            <a:chExt cx="1934626" cy="361945"/>
          </a:xfrm>
        </p:grpSpPr>
        <p:sp>
          <p:nvSpPr>
            <p:cNvPr id="29" name="圆角矩形 28"/>
            <p:cNvSpPr/>
            <p:nvPr/>
          </p:nvSpPr>
          <p:spPr>
            <a:xfrm>
              <a:off x="1939890" y="1631953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796763" y="1495724"/>
              <a:ext cx="791499" cy="69554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103376" y="1397003"/>
              <a:ext cx="1296000" cy="361945"/>
            </a:xfrm>
            <a:prstGeom prst="roundRect">
              <a:avLst/>
            </a:prstGeom>
            <a:solidFill>
              <a:srgbClr val="2F5597"/>
            </a:solidFill>
            <a:ln w="6350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03 添加标题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40151" y="1979599"/>
            <a:ext cx="61360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写意义的时候根据你的选题来决定形式，可以分现实意义和理论意义，</a:t>
            </a:r>
            <a:b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也可以不细分,把目的和意义和在一起写,总之突出你观点的新颖和重要性即可。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440151" y="3104553"/>
            <a:ext cx="61360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写意义的时候根据你的选题来决定形式，可以分现实意义和理论意义，</a:t>
            </a:r>
            <a:b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也可以不细分,把目的和意义和在一起写,总之突出你观点的新颖和重要性即可。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440151" y="4230488"/>
            <a:ext cx="61360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写意义的时候根据你的选题来决定形式，可以分现实意义和理论意义，</a:t>
            </a:r>
            <a:b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也可以不细分,把目的和意义和在一起写,总之突出你观点的新颖和重要性即可。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76569" y="5932372"/>
            <a:ext cx="562258" cy="599765"/>
            <a:chOff x="776569" y="5932372"/>
            <a:chExt cx="562258" cy="59976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6569" y="5932372"/>
              <a:ext cx="431070" cy="431070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76452" y="6269762"/>
              <a:ext cx="262375" cy="262375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2654709" y="5937521"/>
            <a:ext cx="83394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pc="3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写意义的时候根据你的选题来决定形式，可以分现实意义和理论意义，</a:t>
            </a:r>
            <a:br>
              <a:rPr altLang="en-US" b="1" lang="zh-CN" spc="3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  <a:r>
              <a:rPr altLang="en-US" b="1" lang="zh-CN" spc="30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也可以不细分,把目的和意义和在一起写,总之突出你观点的新颖和重要性即可。</a:t>
            </a:r>
          </a:p>
        </p:txBody>
      </p:sp>
    </p:spTree>
    <p:extLst>
      <p:ext uri="{BB962C8B-B14F-4D97-AF65-F5344CB8AC3E}">
        <p14:creationId val="37513213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  <p:cond delay="0" evt="onBegin">
                          <p:tn val="40"/>
                        </p:cond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4"/>
      <p:bldP grpId="0" spid="35"/>
      <p:bldP grpId="0" spid="36"/>
      <p:bldP grpId="0" spid="1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文献综述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6759182" y="2492726"/>
            <a:ext cx="4770575" cy="3453485"/>
            <a:chOff x="6349074" y="2159000"/>
            <a:chExt cx="5817709" cy="4211520"/>
          </a:xfrm>
        </p:grpSpPr>
        <p:sp>
          <p:nvSpPr>
            <p:cNvPr id="60" name="任意多边形 59"/>
            <p:cNvSpPr/>
            <p:nvPr/>
          </p:nvSpPr>
          <p:spPr>
            <a:xfrm>
              <a:off x="6728655" y="2692762"/>
              <a:ext cx="5093178" cy="2164195"/>
            </a:xfrm>
            <a:custGeom>
              <a:gdLst>
                <a:gd fmla="*/ 3232531 w 5923674" name="connsiteX0"/>
                <a:gd fmla="*/ 0 h 2517090" name="connsiteY0"/>
                <a:gd fmla="*/ 3246328 w 5923674" name="connsiteX1"/>
                <a:gd fmla="*/ 570 h 2517090" name="connsiteY1"/>
                <a:gd fmla="*/ 4235313 w 5923674" name="connsiteX2"/>
                <a:gd fmla="*/ 239190 h 2517090" name="connsiteY2"/>
                <a:gd fmla="*/ 4425521 w 5923674" name="connsiteX3"/>
                <a:gd fmla="*/ 327218 h 2517090" name="connsiteY3"/>
                <a:gd fmla="*/ 4389226 w 5923674" name="connsiteX4"/>
                <a:gd fmla="*/ 371209 h 2517090" name="connsiteY4"/>
                <a:gd fmla="*/ 4316959 w 5923674" name="connsiteX5"/>
                <a:gd fmla="*/ 607794 h 2517090" name="connsiteY5"/>
                <a:gd fmla="*/ 4740106 w 5923674" name="connsiteX6"/>
                <a:gd fmla="*/ 1030941 h 2517090" name="connsiteY6"/>
                <a:gd fmla="*/ 5090986 w 5923674" name="connsiteX7"/>
                <a:gd fmla="*/ 844380 h 2517090" name="connsiteY7"/>
                <a:gd fmla="*/ 5114603 w 5923674" name="connsiteX8"/>
                <a:gd fmla="*/ 800869 h 2517090" name="connsiteY8"/>
                <a:gd fmla="*/ 5222263 w 5923674" name="connsiteX9"/>
                <a:gd fmla="*/ 902554 h 2517090" name="connsiteY9"/>
                <a:gd fmla="*/ 5685602 w 5923674" name="connsiteX10"/>
                <a:gd fmla="*/ 1553472 h 2517090" name="connsiteY10"/>
                <a:gd fmla="*/ 5725189 w 5923674" name="connsiteX11"/>
                <a:gd fmla="*/ 1653909 h 2517090" name="connsiteY11"/>
                <a:gd fmla="*/ 5708899 w 5923674" name="connsiteX12"/>
                <a:gd fmla="*/ 1655551 h 2517090" name="connsiteY12"/>
                <a:gd fmla="*/ 5371031 w 5923674" name="connsiteX13"/>
                <a:gd fmla="*/ 2070101 h 2517090" name="connsiteY13"/>
                <a:gd fmla="*/ 5794178 w 5923674" name="connsiteX14"/>
                <a:gd fmla="*/ 2493248 h 2517090" name="connsiteY14"/>
                <a:gd fmla="*/ 5879457 w 5923674" name="connsiteX15"/>
                <a:gd fmla="*/ 2484651 h 2517090" name="connsiteY15"/>
                <a:gd fmla="*/ 5921053 w 5923674" name="connsiteX16"/>
                <a:gd fmla="*/ 2471739 h 2517090" name="connsiteY16"/>
                <a:gd fmla="*/ 5923674 w 5923674" name="connsiteX17"/>
                <a:gd fmla="*/ 2517090 h 2517090" name="connsiteY17"/>
                <a:gd fmla="*/ 0 w 5923674" name="connsiteX18"/>
                <a:gd fmla="*/ 2517090 h 2517090" name="connsiteY18"/>
                <a:gd fmla="*/ 3304 w 5923674" name="connsiteX19"/>
                <a:gd fmla="*/ 2459935 h 2517090" name="connsiteY19"/>
                <a:gd fmla="*/ 3416 w 5923674" name="connsiteX20"/>
                <a:gd fmla="*/ 2459996 h 2517090" name="connsiteY20"/>
                <a:gd fmla="*/ 168124 w 5923674" name="connsiteX21"/>
                <a:gd fmla="*/ 2493249 h 2517090" name="connsiteY21"/>
                <a:gd fmla="*/ 591271 w 5923674" name="connsiteX22"/>
                <a:gd fmla="*/ 2070102 h 2517090" name="connsiteY22"/>
                <a:gd fmla="*/ 253403 w 5923674" name="connsiteX23"/>
                <a:gd fmla="*/ 1655552 h 2517090" name="connsiteY23"/>
                <a:gd fmla="*/ 195909 w 5923674" name="connsiteX24"/>
                <a:gd fmla="*/ 1649756 h 2517090" name="connsiteY24"/>
                <a:gd fmla="*/ 208769 w 5923674" name="connsiteX25"/>
                <a:gd fmla="*/ 1614936 h 2517090" name="connsiteY25"/>
                <a:gd fmla="*/ 607031 w 5923674" name="connsiteX26"/>
                <a:gd fmla="*/ 1004664 h 2517090" name="connsiteY26"/>
                <a:gd fmla="*/ 716969 w 5923674" name="connsiteX27"/>
                <a:gd fmla="*/ 890375 h 2517090" name="connsiteY27"/>
                <a:gd fmla="*/ 730689 w 5923674" name="connsiteX28"/>
                <a:gd fmla="*/ 907004 h 2517090" name="connsiteY28"/>
                <a:gd fmla="*/ 1029899 w 5923674" name="connsiteX29"/>
                <a:gd fmla="*/ 1030941 h 2517090" name="connsiteY29"/>
                <a:gd fmla="*/ 1453046 w 5923674" name="connsiteX30"/>
                <a:gd fmla="*/ 607794 h 2517090" name="connsiteY30"/>
                <a:gd fmla="*/ 1419793 w 5923674" name="connsiteX31"/>
                <a:gd fmla="*/ 443086 h 2517090" name="connsiteY31"/>
                <a:gd fmla="*/ 1387665 w 5923674" name="connsiteX32"/>
                <a:gd fmla="*/ 383894 h 2517090" name="connsiteY32"/>
                <a:gd fmla="*/ 1393695 w 5923674" name="connsiteX33"/>
                <a:gd fmla="*/ 380266 h 2517090" name="connsiteY33"/>
                <a:gd fmla="*/ 2332586 w 5923674" name="connsiteX34"/>
                <a:gd fmla="*/ 47247 h 2517090" name="connsiteY34"/>
                <a:gd fmla="*/ 2396839 w 5923674" name="connsiteX35"/>
                <a:gd fmla="*/ 37179 h 2517090" name="connsiteY35"/>
                <a:gd fmla="*/ 2398261 w 5923674" name="connsiteX36"/>
                <a:gd fmla="*/ 51285 h 2517090" name="connsiteY36"/>
                <a:gd fmla="*/ 2812811 w 5923674" name="connsiteX37"/>
                <a:gd fmla="*/ 389153 h 2517090" name="connsiteY37"/>
                <a:gd fmla="*/ 3227361 w 5923674" name="connsiteX38"/>
                <a:gd fmla="*/ 51285 h 2517090" name="connsiteY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b="b" l="l" r="r" t="t"/>
              <a:pathLst>
                <a:path h="2517090" w="5923674">
                  <a:moveTo>
                    <a:pt x="3232531" y="0"/>
                  </a:moveTo>
                  <a:lnTo>
                    <a:pt x="3246328" y="570"/>
                  </a:lnTo>
                  <a:cubicBezTo>
                    <a:pt x="3597438" y="29767"/>
                    <a:pt x="3930698" y="112451"/>
                    <a:pt x="4235313" y="239190"/>
                  </a:cubicBezTo>
                  <a:lnTo>
                    <a:pt x="4425521" y="327218"/>
                  </a:lnTo>
                  <a:lnTo>
                    <a:pt x="4389226" y="371209"/>
                  </a:lnTo>
                  <a:cubicBezTo>
                    <a:pt x="4343600" y="438743"/>
                    <a:pt x="4316959" y="520157"/>
                    <a:pt x="4316959" y="607794"/>
                  </a:cubicBezTo>
                  <a:cubicBezTo>
                    <a:pt x="4316959" y="841492"/>
                    <a:pt x="4506408" y="1030941"/>
                    <a:pt x="4740106" y="1030941"/>
                  </a:cubicBezTo>
                  <a:cubicBezTo>
                    <a:pt x="4886167" y="1030941"/>
                    <a:pt x="5014944" y="956938"/>
                    <a:pt x="5090986" y="844380"/>
                  </a:cubicBezTo>
                  <a:lnTo>
                    <a:pt x="5114603" y="800869"/>
                  </a:lnTo>
                  <a:lnTo>
                    <a:pt x="5222263" y="902554"/>
                  </a:lnTo>
                  <a:cubicBezTo>
                    <a:pt x="5411382" y="1096929"/>
                    <a:pt x="5568239" y="1316007"/>
                    <a:pt x="5685602" y="1553472"/>
                  </a:cubicBezTo>
                  <a:lnTo>
                    <a:pt x="5725189" y="1653909"/>
                  </a:lnTo>
                  <a:lnTo>
                    <a:pt x="5708899" y="1655551"/>
                  </a:lnTo>
                  <a:cubicBezTo>
                    <a:pt x="5516078" y="1695008"/>
                    <a:pt x="5371031" y="1865615"/>
                    <a:pt x="5371031" y="2070101"/>
                  </a:cubicBezTo>
                  <a:cubicBezTo>
                    <a:pt x="5371031" y="2303799"/>
                    <a:pt x="5560480" y="2493248"/>
                    <a:pt x="5794178" y="2493248"/>
                  </a:cubicBezTo>
                  <a:cubicBezTo>
                    <a:pt x="5823390" y="2493248"/>
                    <a:pt x="5851911" y="2490288"/>
                    <a:pt x="5879457" y="2484651"/>
                  </a:cubicBezTo>
                  <a:lnTo>
                    <a:pt x="5921053" y="2471739"/>
                  </a:lnTo>
                  <a:lnTo>
                    <a:pt x="5923674" y="2517090"/>
                  </a:lnTo>
                  <a:lnTo>
                    <a:pt x="0" y="2517090"/>
                  </a:lnTo>
                  <a:lnTo>
                    <a:pt x="3304" y="2459935"/>
                  </a:lnTo>
                  <a:lnTo>
                    <a:pt x="3416" y="2459996"/>
                  </a:lnTo>
                  <a:cubicBezTo>
                    <a:pt x="54041" y="2481409"/>
                    <a:pt x="109700" y="2493249"/>
                    <a:pt x="168124" y="2493249"/>
                  </a:cubicBezTo>
                  <a:cubicBezTo>
                    <a:pt x="401822" y="2493249"/>
                    <a:pt x="591271" y="2303800"/>
                    <a:pt x="591271" y="2070102"/>
                  </a:cubicBezTo>
                  <a:cubicBezTo>
                    <a:pt x="591271" y="1865616"/>
                    <a:pt x="446224" y="1695009"/>
                    <a:pt x="253403" y="1655552"/>
                  </a:cubicBezTo>
                  <a:lnTo>
                    <a:pt x="195909" y="1649756"/>
                  </a:lnTo>
                  <a:lnTo>
                    <a:pt x="208769" y="1614936"/>
                  </a:lnTo>
                  <a:cubicBezTo>
                    <a:pt x="309834" y="1394986"/>
                    <a:pt x="444430" y="1189952"/>
                    <a:pt x="607031" y="1004664"/>
                  </a:cubicBezTo>
                  <a:lnTo>
                    <a:pt x="716969" y="890375"/>
                  </a:lnTo>
                  <a:lnTo>
                    <a:pt x="730689" y="907004"/>
                  </a:lnTo>
                  <a:cubicBezTo>
                    <a:pt x="807264" y="983579"/>
                    <a:pt x="913050" y="1030941"/>
                    <a:pt x="1029899" y="1030941"/>
                  </a:cubicBezTo>
                  <a:cubicBezTo>
                    <a:pt x="1263597" y="1030941"/>
                    <a:pt x="1453046" y="841492"/>
                    <a:pt x="1453046" y="607794"/>
                  </a:cubicBezTo>
                  <a:cubicBezTo>
                    <a:pt x="1453046" y="549370"/>
                    <a:pt x="1441206" y="493711"/>
                    <a:pt x="1419793" y="443086"/>
                  </a:cubicBezTo>
                  <a:lnTo>
                    <a:pt x="1387665" y="383894"/>
                  </a:lnTo>
                  <a:lnTo>
                    <a:pt x="1393695" y="380266"/>
                  </a:lnTo>
                  <a:cubicBezTo>
                    <a:pt x="1678014" y="225204"/>
                    <a:pt x="1994576" y="111054"/>
                    <a:pt x="2332586" y="47247"/>
                  </a:cubicBezTo>
                  <a:lnTo>
                    <a:pt x="2396839" y="37179"/>
                  </a:lnTo>
                  <a:lnTo>
                    <a:pt x="2398261" y="51285"/>
                  </a:lnTo>
                  <a:cubicBezTo>
                    <a:pt x="2437718" y="244106"/>
                    <a:pt x="2608326" y="389153"/>
                    <a:pt x="2812811" y="389153"/>
                  </a:cubicBezTo>
                  <a:cubicBezTo>
                    <a:pt x="3017297" y="389153"/>
                    <a:pt x="3187904" y="244106"/>
                    <a:pt x="3227361" y="51285"/>
                  </a:cubicBezTo>
                  <a:close/>
                </a:path>
              </a:pathLst>
            </a:custGeom>
            <a:noFill/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54878" y="2596055"/>
              <a:ext cx="1238578" cy="123857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622977" y="2159000"/>
              <a:ext cx="1048269" cy="1048269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254201" y="4016346"/>
              <a:ext cx="912582" cy="912582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330287" y="2733355"/>
              <a:ext cx="947827" cy="94782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49074" y="3962674"/>
              <a:ext cx="1048269" cy="104826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r:embed="rId9">
                      <a14:imgEffect>
                        <a14:colorTemperature colorTemp="5467"/>
                      </a14:imgEffect>
                      <a14:imgEffect>
                        <a14:saturation sat="58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27272" y="4226042"/>
              <a:ext cx="2144478" cy="2144478"/>
            </a:xfrm>
            <a:prstGeom prst="rect">
              <a:avLst/>
            </a:prstGeom>
            <a:scene3d>
              <a:camera prst="orthographicFront"/>
              <a:lightRig dir="t" rig="chilly"/>
            </a:scene3d>
          </p:spPr>
        </p:pic>
      </p:grpSp>
      <p:grpSp>
        <p:nvGrpSpPr>
          <p:cNvPr id="3" name="组合 2"/>
          <p:cNvGrpSpPr/>
          <p:nvPr/>
        </p:nvGrpSpPr>
        <p:grpSpPr>
          <a:xfrm>
            <a:off x="466244" y="2087044"/>
            <a:ext cx="5903517" cy="523220"/>
            <a:chOff x="466244" y="2087044"/>
            <a:chExt cx="5903517" cy="523220"/>
          </a:xfrm>
        </p:grpSpPr>
        <p:sp>
          <p:nvSpPr>
            <p:cNvPr id="64" name="椭圆 63"/>
            <p:cNvSpPr/>
            <p:nvPr/>
          </p:nvSpPr>
          <p:spPr>
            <a:xfrm>
              <a:off x="466244" y="2205518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1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78542" y="2087044"/>
              <a:ext cx="5161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文献综述是对某一领域的问题或研究专题搜集大量相关资料，</a:t>
              </a:r>
            </a:p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通过分析，阅读，整理，做出综合性介绍和阐述的一种学术论文。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6244" y="2961880"/>
            <a:ext cx="5885191" cy="523220"/>
            <a:chOff x="466244" y="2961880"/>
            <a:chExt cx="5885191" cy="523220"/>
          </a:xfrm>
        </p:grpSpPr>
        <p:sp>
          <p:nvSpPr>
            <p:cNvPr id="65" name="椭圆 64"/>
            <p:cNvSpPr/>
            <p:nvPr/>
          </p:nvSpPr>
          <p:spPr>
            <a:xfrm>
              <a:off x="466244" y="3080354"/>
              <a:ext cx="286273" cy="28627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60216" y="2961880"/>
              <a:ext cx="5161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文献综述是对某一领域的问题或研究专题搜集大量相关资料，</a:t>
              </a:r>
            </a:p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通过分析，阅读，整理，做出综合性介绍和阐述的一种学术论文。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244" y="3852732"/>
            <a:ext cx="5903516" cy="523220"/>
            <a:chOff x="466244" y="3852732"/>
            <a:chExt cx="5903516" cy="523220"/>
          </a:xfrm>
        </p:grpSpPr>
        <p:sp>
          <p:nvSpPr>
            <p:cNvPr id="66" name="椭圆 65"/>
            <p:cNvSpPr/>
            <p:nvPr/>
          </p:nvSpPr>
          <p:spPr>
            <a:xfrm>
              <a:off x="466244" y="3900765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3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78541" y="3852732"/>
              <a:ext cx="5161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文献综述是对某一领域的问题或研究专题搜集大量相关资料，</a:t>
              </a:r>
            </a:p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通过分析，阅读，整理，做出综合性介绍和阐述的一种学术论文。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6243" y="4602702"/>
            <a:ext cx="5903517" cy="523220"/>
            <a:chOff x="466243" y="4602702"/>
            <a:chExt cx="5903517" cy="523220"/>
          </a:xfrm>
        </p:grpSpPr>
        <p:sp>
          <p:nvSpPr>
            <p:cNvPr id="67" name="椭圆 66"/>
            <p:cNvSpPr/>
            <p:nvPr/>
          </p:nvSpPr>
          <p:spPr>
            <a:xfrm>
              <a:off x="466243" y="4721176"/>
              <a:ext cx="286273" cy="28627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4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978541" y="4602702"/>
              <a:ext cx="5161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文献综述是对某一领域的问题或研究专题搜集大量相关资料，</a:t>
              </a:r>
            </a:p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通过分析，阅读，整理，做出综合性介绍和阐述的一种学术论文。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6243" y="5422991"/>
            <a:ext cx="5903517" cy="523220"/>
            <a:chOff x="466243" y="5422991"/>
            <a:chExt cx="5903517" cy="523220"/>
          </a:xfrm>
        </p:grpSpPr>
        <p:sp>
          <p:nvSpPr>
            <p:cNvPr id="68" name="椭圆 67"/>
            <p:cNvSpPr/>
            <p:nvPr/>
          </p:nvSpPr>
          <p:spPr>
            <a:xfrm>
              <a:off x="466243" y="5541465"/>
              <a:ext cx="286273" cy="286273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/>
                <a:t>5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78541" y="5422991"/>
              <a:ext cx="51612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文献综述是对某一领域的问题或研究专题搜集大量相关资料，</a:t>
              </a:r>
            </a:p>
            <a:p>
              <a:r>
                <a:rPr altLang="en-US" lang="zh-CN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通过分析，阅读，整理，做出综合性介绍和阐述的一种学术论文。</a:t>
              </a:r>
            </a:p>
          </p:txBody>
        </p:sp>
      </p:grpSp>
    </p:spTree>
    <p:extLst>
      <p:ext uri="{BB962C8B-B14F-4D97-AF65-F5344CB8AC3E}">
        <p14:creationId val="3990164718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2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1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125165" y="868100"/>
            <a:ext cx="6965508" cy="4708981"/>
            <a:chOff x="3125165" y="868100"/>
            <a:chExt cx="6965508" cy="4708981"/>
          </a:xfrm>
        </p:grpSpPr>
        <p:sp>
          <p:nvSpPr>
            <p:cNvPr id="4" name="文本框 3"/>
            <p:cNvSpPr txBox="1"/>
            <p:nvPr/>
          </p:nvSpPr>
          <p:spPr>
            <a:xfrm>
              <a:off x="3125165" y="868100"/>
              <a:ext cx="2087880" cy="4663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0000">
                  <a:solidFill>
                    <a:srgbClr val="2F5597"/>
                  </a:solidFill>
                  <a:latin charset="-128" panose="02020a00000000000000" pitchFamily="18" typeface="Kozuka Mincho Pro H"/>
                  <a:ea charset="-128" panose="02020a00000000000000" pitchFamily="18" typeface="Kozuka Mincho Pro H"/>
                </a:rPr>
                <a:t>2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305782" y="2128782"/>
              <a:ext cx="5409303" cy="2200150"/>
              <a:chOff x="4305782" y="2128782"/>
              <a:chExt cx="5409303" cy="220015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4448604" y="2232954"/>
                <a:ext cx="5266481" cy="1979271"/>
              </a:xfrm>
              <a:prstGeom prst="rect">
                <a:avLst/>
              </a:prstGeom>
              <a:solidFill>
                <a:srgbClr val="F4F1F0"/>
              </a:solidFill>
              <a:ln>
                <a:solidFill>
                  <a:srgbClr val="F7F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pc="6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4305782" y="2128782"/>
                <a:ext cx="5177809" cy="2200150"/>
              </a:xfrm>
              <a:prstGeom prst="rect">
                <a:avLst/>
              </a:prstGeom>
              <a:noFill/>
              <a:ln>
                <a:solidFill>
                  <a:srgbClr val="F7F4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683564" y="2637813"/>
              <a:ext cx="5407109" cy="1158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2000" sz="7000">
                  <a:solidFill>
                    <a:srgbClr val="2F5597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现状分析</a:t>
              </a:r>
            </a:p>
          </p:txBody>
        </p:sp>
      </p:grpSp>
    </p:spTree>
    <p:extLst>
      <p:ext uri="{BB962C8B-B14F-4D97-AF65-F5344CB8AC3E}">
        <p14:creationId val="3657670418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2F5597"/>
            </a:gs>
            <a:gs pos="60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发展过程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807179" y="3678445"/>
            <a:ext cx="867593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1604923" y="3451164"/>
            <a:ext cx="422031" cy="422031"/>
            <a:chOff x="1423881" y="2238960"/>
            <a:chExt cx="422031" cy="422031"/>
          </a:xfrm>
        </p:grpSpPr>
        <p:sp>
          <p:nvSpPr>
            <p:cNvPr id="41" name="椭圆 40"/>
            <p:cNvSpPr/>
            <p:nvPr/>
          </p:nvSpPr>
          <p:spPr>
            <a:xfrm>
              <a:off x="1423881" y="2238960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460066" y="2265310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20203" y="3424815"/>
            <a:ext cx="422031" cy="422031"/>
            <a:chOff x="2856077" y="2212611"/>
            <a:chExt cx="422031" cy="422031"/>
          </a:xfrm>
        </p:grpSpPr>
        <p:sp>
          <p:nvSpPr>
            <p:cNvPr id="45" name="椭圆 44"/>
            <p:cNvSpPr/>
            <p:nvPr/>
          </p:nvSpPr>
          <p:spPr>
            <a:xfrm>
              <a:off x="2856077" y="2212611"/>
              <a:ext cx="422031" cy="4220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79380" y="2254629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934132" y="3451165"/>
            <a:ext cx="422031" cy="422031"/>
            <a:chOff x="4615522" y="2238961"/>
            <a:chExt cx="422031" cy="422031"/>
          </a:xfrm>
        </p:grpSpPr>
        <p:sp>
          <p:nvSpPr>
            <p:cNvPr id="63" name="椭圆 62"/>
            <p:cNvSpPr/>
            <p:nvPr/>
          </p:nvSpPr>
          <p:spPr>
            <a:xfrm>
              <a:off x="4615522" y="2238961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634818" y="2281575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103116" y="3451165"/>
            <a:ext cx="422031" cy="422031"/>
            <a:chOff x="6119007" y="2238961"/>
            <a:chExt cx="422031" cy="422031"/>
          </a:xfrm>
        </p:grpSpPr>
        <p:sp>
          <p:nvSpPr>
            <p:cNvPr id="66" name="椭圆 65"/>
            <p:cNvSpPr/>
            <p:nvPr/>
          </p:nvSpPr>
          <p:spPr>
            <a:xfrm>
              <a:off x="6119007" y="2238961"/>
              <a:ext cx="422031" cy="42203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143112" y="2281575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272101" y="3451165"/>
            <a:ext cx="422031" cy="422031"/>
            <a:chOff x="7551714" y="2238961"/>
            <a:chExt cx="422031" cy="422031"/>
          </a:xfrm>
        </p:grpSpPr>
        <p:sp>
          <p:nvSpPr>
            <p:cNvPr id="69" name="椭圆 68"/>
            <p:cNvSpPr/>
            <p:nvPr/>
          </p:nvSpPr>
          <p:spPr>
            <a:xfrm>
              <a:off x="7551714" y="2238961"/>
              <a:ext cx="422031" cy="422031"/>
            </a:xfrm>
            <a:prstGeom prst="ellipse">
              <a:avLst/>
            </a:prstGeom>
            <a:solidFill>
              <a:srgbClr val="2F5597"/>
            </a:solidFill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572614" y="2265309"/>
              <a:ext cx="414655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latin charset="0" panose="020b0503020202020204" pitchFamily="34" typeface="Agency FB"/>
                </a:rPr>
                <a:t>05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43208" y="1459291"/>
            <a:ext cx="1327942" cy="1960859"/>
            <a:chOff x="1143208" y="1459291"/>
            <a:chExt cx="1327942" cy="1960859"/>
          </a:xfrm>
        </p:grpSpPr>
        <p:sp>
          <p:nvSpPr>
            <p:cNvPr id="75" name="Freeform 5"/>
            <p:cNvSpPr/>
            <p:nvPr/>
          </p:nvSpPr>
          <p:spPr bwMode="auto">
            <a:xfrm>
              <a:off x="1143208" y="1459291"/>
              <a:ext cx="1327942" cy="1960859"/>
            </a:xfrm>
            <a:custGeom>
              <a:gdLst>
                <a:gd fmla="*/ 502 w 502" name="T0"/>
                <a:gd fmla="*/ 251 h 743" name="T1"/>
                <a:gd fmla="*/ 251 w 502" name="T2"/>
                <a:gd fmla="*/ 0 h 743" name="T3"/>
                <a:gd fmla="*/ 0 w 502" name="T4"/>
                <a:gd fmla="*/ 251 h 743" name="T5"/>
                <a:gd fmla="*/ 70 w 502" name="T6"/>
                <a:gd fmla="*/ 425 h 743" name="T7"/>
                <a:gd fmla="*/ 70 w 502" name="T8"/>
                <a:gd fmla="*/ 429 h 743" name="T9"/>
                <a:gd fmla="*/ 245 w 502" name="T10"/>
                <a:gd fmla="*/ 743 h 743" name="T11"/>
                <a:gd fmla="*/ 248 w 502" name="T12"/>
                <a:gd fmla="*/ 743 h 743" name="T13"/>
                <a:gd fmla="*/ 254 w 502" name="T14"/>
                <a:gd fmla="*/ 743 h 743" name="T15"/>
                <a:gd fmla="*/ 259 w 502" name="T16"/>
                <a:gd fmla="*/ 743 h 743" name="T17"/>
                <a:gd fmla="*/ 433 w 502" name="T18"/>
                <a:gd fmla="*/ 429 h 743" name="T19"/>
                <a:gd fmla="*/ 432 w 502" name="T20"/>
                <a:gd fmla="*/ 427 h 743" name="T21"/>
                <a:gd fmla="*/ 502 w 502" name="T22"/>
                <a:gd fmla="*/ 251 h 7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43" w="502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 rot="10800000">
              <a:off x="1250864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299988" y="1702782"/>
              <a:ext cx="743044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text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87773" y="1459291"/>
            <a:ext cx="1327942" cy="1960859"/>
            <a:chOff x="5487773" y="1459291"/>
            <a:chExt cx="1327942" cy="1960859"/>
          </a:xfrm>
        </p:grpSpPr>
        <p:sp>
          <p:nvSpPr>
            <p:cNvPr id="76" name="Freeform 5"/>
            <p:cNvSpPr/>
            <p:nvPr/>
          </p:nvSpPr>
          <p:spPr bwMode="auto">
            <a:xfrm>
              <a:off x="5487773" y="1459291"/>
              <a:ext cx="1327942" cy="1960859"/>
            </a:xfrm>
            <a:custGeom>
              <a:gdLst>
                <a:gd fmla="*/ 502 w 502" name="T0"/>
                <a:gd fmla="*/ 251 h 743" name="T1"/>
                <a:gd fmla="*/ 251 w 502" name="T2"/>
                <a:gd fmla="*/ 0 h 743" name="T3"/>
                <a:gd fmla="*/ 0 w 502" name="T4"/>
                <a:gd fmla="*/ 251 h 743" name="T5"/>
                <a:gd fmla="*/ 70 w 502" name="T6"/>
                <a:gd fmla="*/ 425 h 743" name="T7"/>
                <a:gd fmla="*/ 70 w 502" name="T8"/>
                <a:gd fmla="*/ 429 h 743" name="T9"/>
                <a:gd fmla="*/ 245 w 502" name="T10"/>
                <a:gd fmla="*/ 743 h 743" name="T11"/>
                <a:gd fmla="*/ 248 w 502" name="T12"/>
                <a:gd fmla="*/ 743 h 743" name="T13"/>
                <a:gd fmla="*/ 254 w 502" name="T14"/>
                <a:gd fmla="*/ 743 h 743" name="T15"/>
                <a:gd fmla="*/ 259 w 502" name="T16"/>
                <a:gd fmla="*/ 743 h 743" name="T17"/>
                <a:gd fmla="*/ 433 w 502" name="T18"/>
                <a:gd fmla="*/ 429 h 743" name="T19"/>
                <a:gd fmla="*/ 432 w 502" name="T20"/>
                <a:gd fmla="*/ 427 h 743" name="T21"/>
                <a:gd fmla="*/ 502 w 502" name="T22"/>
                <a:gd fmla="*/ 251 h 7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43" w="502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Oval 6"/>
            <p:cNvSpPr>
              <a:spLocks noChangeArrowheads="1"/>
            </p:cNvSpPr>
            <p:nvPr/>
          </p:nvSpPr>
          <p:spPr bwMode="auto">
            <a:xfrm rot="10800000">
              <a:off x="5602027" y="1574169"/>
              <a:ext cx="1112630" cy="1110672"/>
            </a:xfrm>
            <a:prstGeom prst="ellipse">
              <a:avLst/>
            </a:prstGeom>
            <a:gradFill>
              <a:gsLst>
                <a:gs pos="34000">
                  <a:srgbClr val="2F5597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674300" y="1702782"/>
              <a:ext cx="743044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832338" y="1459291"/>
            <a:ext cx="1327942" cy="1960859"/>
            <a:chOff x="9832338" y="1459291"/>
            <a:chExt cx="1327942" cy="1960859"/>
          </a:xfrm>
        </p:grpSpPr>
        <p:sp>
          <p:nvSpPr>
            <p:cNvPr id="77" name="Freeform 5"/>
            <p:cNvSpPr/>
            <p:nvPr/>
          </p:nvSpPr>
          <p:spPr bwMode="auto">
            <a:xfrm>
              <a:off x="9832338" y="1459291"/>
              <a:ext cx="1327942" cy="1960859"/>
            </a:xfrm>
            <a:custGeom>
              <a:gdLst>
                <a:gd fmla="*/ 502 w 502" name="T0"/>
                <a:gd fmla="*/ 251 h 743" name="T1"/>
                <a:gd fmla="*/ 251 w 502" name="T2"/>
                <a:gd fmla="*/ 0 h 743" name="T3"/>
                <a:gd fmla="*/ 0 w 502" name="T4"/>
                <a:gd fmla="*/ 251 h 743" name="T5"/>
                <a:gd fmla="*/ 70 w 502" name="T6"/>
                <a:gd fmla="*/ 425 h 743" name="T7"/>
                <a:gd fmla="*/ 70 w 502" name="T8"/>
                <a:gd fmla="*/ 429 h 743" name="T9"/>
                <a:gd fmla="*/ 245 w 502" name="T10"/>
                <a:gd fmla="*/ 743 h 743" name="T11"/>
                <a:gd fmla="*/ 248 w 502" name="T12"/>
                <a:gd fmla="*/ 743 h 743" name="T13"/>
                <a:gd fmla="*/ 254 w 502" name="T14"/>
                <a:gd fmla="*/ 743 h 743" name="T15"/>
                <a:gd fmla="*/ 259 w 502" name="T16"/>
                <a:gd fmla="*/ 743 h 743" name="T17"/>
                <a:gd fmla="*/ 433 w 502" name="T18"/>
                <a:gd fmla="*/ 429 h 743" name="T19"/>
                <a:gd fmla="*/ 432 w 502" name="T20"/>
                <a:gd fmla="*/ 427 h 743" name="T21"/>
                <a:gd fmla="*/ 502 w 502" name="T22"/>
                <a:gd fmla="*/ 251 h 7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43" w="502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129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 rot="10800000">
              <a:off x="9941048" y="1574169"/>
              <a:ext cx="1112630" cy="1110672"/>
            </a:xfrm>
            <a:prstGeom prst="ellipse">
              <a:avLst/>
            </a:prstGeom>
            <a:gradFill flip="none" rotWithShape="1">
              <a:gsLst>
                <a:gs pos="91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003508" y="1702782"/>
              <a:ext cx="743044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text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70134" y="3899545"/>
            <a:ext cx="1761984" cy="2601772"/>
            <a:chOff x="3070134" y="3899545"/>
            <a:chExt cx="1761984" cy="2601772"/>
          </a:xfrm>
        </p:grpSpPr>
        <p:sp>
          <p:nvSpPr>
            <p:cNvPr id="71" name="Freeform 5"/>
            <p:cNvSpPr/>
            <p:nvPr/>
          </p:nvSpPr>
          <p:spPr bwMode="auto">
            <a:xfrm rot="10800000">
              <a:off x="3070134" y="3899545"/>
              <a:ext cx="1761984" cy="2601772"/>
            </a:xfrm>
            <a:custGeom>
              <a:gdLst>
                <a:gd fmla="*/ 502 w 502" name="T0"/>
                <a:gd fmla="*/ 251 h 743" name="T1"/>
                <a:gd fmla="*/ 251 w 502" name="T2"/>
                <a:gd fmla="*/ 0 h 743" name="T3"/>
                <a:gd fmla="*/ 0 w 502" name="T4"/>
                <a:gd fmla="*/ 251 h 743" name="T5"/>
                <a:gd fmla="*/ 70 w 502" name="T6"/>
                <a:gd fmla="*/ 425 h 743" name="T7"/>
                <a:gd fmla="*/ 70 w 502" name="T8"/>
                <a:gd fmla="*/ 429 h 743" name="T9"/>
                <a:gd fmla="*/ 245 w 502" name="T10"/>
                <a:gd fmla="*/ 743 h 743" name="T11"/>
                <a:gd fmla="*/ 248 w 502" name="T12"/>
                <a:gd fmla="*/ 743 h 743" name="T13"/>
                <a:gd fmla="*/ 254 w 502" name="T14"/>
                <a:gd fmla="*/ 743 h 743" name="T15"/>
                <a:gd fmla="*/ 259 w 502" name="T16"/>
                <a:gd fmla="*/ 743 h 743" name="T17"/>
                <a:gd fmla="*/ 433 w 502" name="T18"/>
                <a:gd fmla="*/ 429 h 743" name="T19"/>
                <a:gd fmla="*/ 432 w 502" name="T20"/>
                <a:gd fmla="*/ 427 h 743" name="T21"/>
                <a:gd fmla="*/ 502 w 502" name="T22"/>
                <a:gd fmla="*/ 251 h 7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43" w="502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Oval 6"/>
            <p:cNvSpPr>
              <a:spLocks noChangeArrowheads="1"/>
            </p:cNvSpPr>
            <p:nvPr/>
          </p:nvSpPr>
          <p:spPr bwMode="auto">
            <a:xfrm rot="10800000">
              <a:off x="3233987" y="4927519"/>
              <a:ext cx="1429314" cy="1426799"/>
            </a:xfrm>
            <a:prstGeom prst="ellipse">
              <a:avLst/>
            </a:prstGeom>
            <a:gradFill flip="none" rotWithShape="1">
              <a:gsLst>
                <a:gs pos="96000">
                  <a:schemeClr val="bg1">
                    <a:lumMod val="95000"/>
                  </a:schemeClr>
                </a:gs>
                <a:gs pos="26000">
                  <a:schemeClr val="bg2">
                    <a:lumMod val="50000"/>
                  </a:schemeClr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290540" y="5202961"/>
              <a:ext cx="743044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text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57376" y="3899545"/>
            <a:ext cx="1761984" cy="2601772"/>
            <a:chOff x="7457376" y="3899545"/>
            <a:chExt cx="1761984" cy="2601772"/>
          </a:xfrm>
        </p:grpSpPr>
        <p:sp>
          <p:nvSpPr>
            <p:cNvPr id="72" name="Freeform 5"/>
            <p:cNvSpPr/>
            <p:nvPr/>
          </p:nvSpPr>
          <p:spPr bwMode="auto">
            <a:xfrm rot="10800000">
              <a:off x="7457376" y="3899545"/>
              <a:ext cx="1761984" cy="2601772"/>
            </a:xfrm>
            <a:custGeom>
              <a:gdLst>
                <a:gd fmla="*/ 502 w 502" name="T0"/>
                <a:gd fmla="*/ 251 h 743" name="T1"/>
                <a:gd fmla="*/ 251 w 502" name="T2"/>
                <a:gd fmla="*/ 0 h 743" name="T3"/>
                <a:gd fmla="*/ 0 w 502" name="T4"/>
                <a:gd fmla="*/ 251 h 743" name="T5"/>
                <a:gd fmla="*/ 70 w 502" name="T6"/>
                <a:gd fmla="*/ 425 h 743" name="T7"/>
                <a:gd fmla="*/ 70 w 502" name="T8"/>
                <a:gd fmla="*/ 429 h 743" name="T9"/>
                <a:gd fmla="*/ 245 w 502" name="T10"/>
                <a:gd fmla="*/ 743 h 743" name="T11"/>
                <a:gd fmla="*/ 248 w 502" name="T12"/>
                <a:gd fmla="*/ 743 h 743" name="T13"/>
                <a:gd fmla="*/ 254 w 502" name="T14"/>
                <a:gd fmla="*/ 743 h 743" name="T15"/>
                <a:gd fmla="*/ 259 w 502" name="T16"/>
                <a:gd fmla="*/ 743 h 743" name="T17"/>
                <a:gd fmla="*/ 433 w 502" name="T18"/>
                <a:gd fmla="*/ 429 h 743" name="T19"/>
                <a:gd fmla="*/ 432 w 502" name="T20"/>
                <a:gd fmla="*/ 427 h 743" name="T21"/>
                <a:gd fmla="*/ 502 w 502" name="T22"/>
                <a:gd fmla="*/ 251 h 7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743" w="502">
                  <a:moveTo>
                    <a:pt x="502" y="251"/>
                  </a:moveTo>
                  <a:cubicBezTo>
                    <a:pt x="502" y="112"/>
                    <a:pt x="390" y="0"/>
                    <a:pt x="251" y="0"/>
                  </a:cubicBezTo>
                  <a:cubicBezTo>
                    <a:pt x="112" y="0"/>
                    <a:pt x="0" y="112"/>
                    <a:pt x="0" y="251"/>
                  </a:cubicBezTo>
                  <a:cubicBezTo>
                    <a:pt x="0" y="319"/>
                    <a:pt x="27" y="380"/>
                    <a:pt x="70" y="425"/>
                  </a:cubicBezTo>
                  <a:cubicBezTo>
                    <a:pt x="70" y="429"/>
                    <a:pt x="70" y="429"/>
                    <a:pt x="70" y="429"/>
                  </a:cubicBezTo>
                  <a:cubicBezTo>
                    <a:pt x="70" y="429"/>
                    <a:pt x="217" y="572"/>
                    <a:pt x="245" y="743"/>
                  </a:cubicBezTo>
                  <a:cubicBezTo>
                    <a:pt x="248" y="743"/>
                    <a:pt x="248" y="743"/>
                    <a:pt x="248" y="743"/>
                  </a:cubicBezTo>
                  <a:cubicBezTo>
                    <a:pt x="254" y="743"/>
                    <a:pt x="254" y="743"/>
                    <a:pt x="254" y="743"/>
                  </a:cubicBezTo>
                  <a:cubicBezTo>
                    <a:pt x="259" y="743"/>
                    <a:pt x="259" y="743"/>
                    <a:pt x="259" y="743"/>
                  </a:cubicBezTo>
                  <a:cubicBezTo>
                    <a:pt x="287" y="572"/>
                    <a:pt x="433" y="429"/>
                    <a:pt x="433" y="429"/>
                  </a:cubicBezTo>
                  <a:cubicBezTo>
                    <a:pt x="432" y="427"/>
                    <a:pt x="432" y="427"/>
                    <a:pt x="432" y="427"/>
                  </a:cubicBezTo>
                  <a:cubicBezTo>
                    <a:pt x="475" y="382"/>
                    <a:pt x="502" y="319"/>
                    <a:pt x="502" y="251"/>
                  </a:cubicBezTo>
                  <a:close/>
                </a:path>
              </a:pathLst>
            </a:custGeom>
            <a:gradFill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6"/>
            <p:cNvSpPr>
              <a:spLocks noChangeArrowheads="1"/>
            </p:cNvSpPr>
            <p:nvPr/>
          </p:nvSpPr>
          <p:spPr bwMode="auto">
            <a:xfrm rot="10800000">
              <a:off x="7623711" y="4927519"/>
              <a:ext cx="1429314" cy="1426799"/>
            </a:xfrm>
            <a:prstGeom prst="ellipse">
              <a:avLst/>
            </a:prstGeom>
            <a:gradFill>
              <a:gsLst>
                <a:gs pos="34000">
                  <a:srgbClr val="2F5597"/>
                </a:gs>
                <a:gs pos="78000">
                  <a:schemeClr val="accent5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731593" y="5202961"/>
              <a:ext cx="743044" cy="518160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800000000000000" pitchFamily="34" typeface="苹方 特粗"/>
                </a:rPr>
                <a:t>text</a:t>
              </a:r>
            </a:p>
          </p:txBody>
        </p:sp>
      </p:grpSp>
      <p:sp>
        <p:nvSpPr>
          <p:cNvPr id="92" name="TextBox 40"/>
          <p:cNvSpPr txBox="1"/>
          <p:nvPr/>
        </p:nvSpPr>
        <p:spPr>
          <a:xfrm>
            <a:off x="3076372" y="1961863"/>
            <a:ext cx="182684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对于某个产品而言，就是从自然中来回到自然中去的全过程。</a:t>
            </a:r>
          </a:p>
        </p:txBody>
      </p:sp>
      <p:sp>
        <p:nvSpPr>
          <p:cNvPr id="93" name="TextBox 40"/>
          <p:cNvSpPr txBox="1"/>
          <p:nvPr/>
        </p:nvSpPr>
        <p:spPr>
          <a:xfrm>
            <a:off x="5330541" y="4647092"/>
            <a:ext cx="182684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对于某个产品而言，就是从自然中来回到自然中去的全过程。</a:t>
            </a:r>
          </a:p>
        </p:txBody>
      </p:sp>
      <p:sp>
        <p:nvSpPr>
          <p:cNvPr id="94" name="TextBox 40"/>
          <p:cNvSpPr txBox="1"/>
          <p:nvPr/>
        </p:nvSpPr>
        <p:spPr>
          <a:xfrm>
            <a:off x="7410607" y="1970041"/>
            <a:ext cx="182684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altLang="en-US" lang="zh-CN" sz="1400">
                <a:solidFill>
                  <a:schemeClr val="bg2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对于某个产品而言，就是从自然中来回到自然中去的全过程。</a:t>
            </a:r>
          </a:p>
        </p:txBody>
      </p:sp>
    </p:spTree>
    <p:extLst>
      <p:ext uri="{BB962C8B-B14F-4D97-AF65-F5344CB8AC3E}">
        <p14:creationId val="314394445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  <p:cond delay="0" evt="onBegin">
                          <p:tn val="21"/>
                        </p:cond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  <p:cond delay="0" evt="onBegin">
                          <p:tn val="31"/>
                        </p:cond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  <p:cond delay="0" evt="onBegin">
                          <p:tn val="46"/>
                        </p:cond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  <p:cond delay="0" evt="onBegin">
                          <p:tn val="51"/>
                        </p:cond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  <p:cond delay="0" evt="onBegin">
                          <p:tn val="61"/>
                        </p:cond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  <p:cond delay="0" evt="onBegin">
                          <p:tn val="66"/>
                        </p:cond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6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  <p:cond delay="0" evt="onBegin">
                          <p:tn val="76"/>
                        </p:cond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8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  <p:cond delay="0" evt="onBegin">
                          <p:tn val="81"/>
                        </p:cond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92"/>
      <p:bldP grpId="0" spid="93"/>
      <p:bldP grpId="0" spid="9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2339067" y="457843"/>
            <a:ext cx="7116682" cy="166589"/>
            <a:chOff x="2339067" y="457843"/>
            <a:chExt cx="7116682" cy="166589"/>
          </a:xfrm>
        </p:grpSpPr>
        <p:grpSp>
          <p:nvGrpSpPr>
            <p:cNvPr id="10" name="组合 9"/>
            <p:cNvGrpSpPr/>
            <p:nvPr/>
          </p:nvGrpSpPr>
          <p:grpSpPr>
            <a:xfrm>
              <a:off x="2339067" y="457843"/>
              <a:ext cx="1828586" cy="136906"/>
              <a:chOff x="2989063" y="523944"/>
              <a:chExt cx="1828586" cy="136906"/>
            </a:xfrm>
          </p:grpSpPr>
          <p:sp>
            <p:nvSpPr>
              <p:cNvPr id="5" name="椭圆 4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椭圆 7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7627163" y="487526"/>
              <a:ext cx="1828586" cy="136906"/>
              <a:chOff x="2989063" y="523944"/>
              <a:chExt cx="1828586" cy="136906"/>
            </a:xfrm>
          </p:grpSpPr>
          <p:sp>
            <p:nvSpPr>
              <p:cNvPr id="12" name="椭圆 11"/>
              <p:cNvSpPr/>
              <p:nvPr/>
            </p:nvSpPr>
            <p:spPr>
              <a:xfrm flipH="1">
                <a:off x="3528429" y="548763"/>
                <a:ext cx="95079" cy="95079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092608" y="532880"/>
                <a:ext cx="119035" cy="119035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680743" y="523944"/>
                <a:ext cx="136906" cy="13690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椭圆 14"/>
              <p:cNvSpPr/>
              <p:nvPr/>
            </p:nvSpPr>
            <p:spPr>
              <a:xfrm flipH="1">
                <a:off x="2989063" y="561170"/>
                <a:ext cx="70266" cy="70266"/>
              </a:xfrm>
              <a:prstGeom prst="ellipse">
                <a:avLst/>
              </a:pr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5035633" y="325146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600" sz="2400">
                <a:solidFill>
                  <a:srgbClr val="2F5597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存在问题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368374" y="1685709"/>
            <a:ext cx="4619795" cy="4333803"/>
            <a:chOff x="3119630" y="1356961"/>
            <a:chExt cx="4619795" cy="4333803"/>
          </a:xfrm>
        </p:grpSpPr>
        <p:grpSp>
          <p:nvGrpSpPr>
            <p:cNvPr id="19" name="组合 18"/>
            <p:cNvGrpSpPr/>
            <p:nvPr/>
          </p:nvGrpSpPr>
          <p:grpSpPr>
            <a:xfrm>
              <a:off x="3119630" y="1356961"/>
              <a:ext cx="4619795" cy="4333803"/>
              <a:chOff x="3119630" y="1356961"/>
              <a:chExt cx="4838892" cy="453933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119630" y="1356961"/>
                <a:ext cx="4805804" cy="4539337"/>
                <a:chOff x="2958265" y="1092389"/>
                <a:chExt cx="5473138" cy="5169669"/>
              </a:xfrm>
            </p:grpSpPr>
            <p:sp>
              <p:nvSpPr>
                <p:cNvPr id="71" name="矩形 4"/>
                <p:cNvSpPr/>
                <p:nvPr/>
              </p:nvSpPr>
              <p:spPr>
                <a:xfrm rot="7281351">
                  <a:off x="6104269" y="3931472"/>
                  <a:ext cx="2660721" cy="1299143"/>
                </a:xfrm>
                <a:custGeom>
                  <a:rect b="b" l="l" r="r" t="t"/>
                  <a:pathLst>
                    <a:path h="3240537" w="6636810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panose="020f050202020403020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矩形 4"/>
                <p:cNvSpPr/>
                <p:nvPr/>
              </p:nvSpPr>
              <p:spPr>
                <a:xfrm>
                  <a:off x="4933392" y="1602319"/>
                  <a:ext cx="2660721" cy="1299143"/>
                </a:xfrm>
                <a:custGeom>
                  <a:rect b="b" l="l" r="r" t="t"/>
                  <a:pathLst>
                    <a:path h="3240537" w="6636810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algn="ctr" cap="flat" cmpd="sng" w="25400">
                  <a:noFill/>
                  <a:prstDash val="solid"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panose="020f0502020204030204"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矩形 4"/>
                <p:cNvSpPr/>
                <p:nvPr/>
              </p:nvSpPr>
              <p:spPr>
                <a:xfrm rot="3184689">
                  <a:off x="3601624" y="3986244"/>
                  <a:ext cx="2660721" cy="1299143"/>
                </a:xfrm>
                <a:custGeom>
                  <a:rect b="b" l="l" r="r" t="t"/>
                  <a:pathLst>
                    <a:path h="3240537" w="6636810">
                      <a:moveTo>
                        <a:pt x="5995706" y="329447"/>
                      </a:moveTo>
                      <a:cubicBezTo>
                        <a:pt x="6708608" y="870225"/>
                        <a:pt x="6848141" y="1886532"/>
                        <a:pt x="6307363" y="2599433"/>
                      </a:cubicBezTo>
                      <a:cubicBezTo>
                        <a:pt x="5766586" y="3312335"/>
                        <a:pt x="4750279" y="3451868"/>
                        <a:pt x="4037377" y="2911090"/>
                      </a:cubicBezTo>
                      <a:cubicBezTo>
                        <a:pt x="3834697" y="2757346"/>
                        <a:pt x="3678362" y="2565165"/>
                        <a:pt x="3572521" y="2351592"/>
                      </a:cubicBezTo>
                      <a:cubicBezTo>
                        <a:pt x="3382613" y="2221161"/>
                        <a:pt x="3125137" y="2125355"/>
                        <a:pt x="2835026" y="2089472"/>
                      </a:cubicBezTo>
                      <a:cubicBezTo>
                        <a:pt x="2470925" y="2044438"/>
                        <a:pt x="2133683" y="2103468"/>
                        <a:pt x="1902855" y="2234479"/>
                      </a:cubicBezTo>
                      <a:cubicBezTo>
                        <a:pt x="1508230" y="2603881"/>
                        <a:pt x="893457" y="2645913"/>
                        <a:pt x="448097" y="2308081"/>
                      </a:cubicBezTo>
                      <a:cubicBezTo>
                        <a:pt x="-50183" y="1930106"/>
                        <a:pt x="-147709" y="1219762"/>
                        <a:pt x="230265" y="721482"/>
                      </a:cubicBezTo>
                      <a:cubicBezTo>
                        <a:pt x="608240" y="223202"/>
                        <a:pt x="1318584" y="125676"/>
                        <a:pt x="1816864" y="503651"/>
                      </a:cubicBezTo>
                      <a:cubicBezTo>
                        <a:pt x="1922519" y="583796"/>
                        <a:pt x="2010155" y="678885"/>
                        <a:pt x="2077971" y="784443"/>
                      </a:cubicBezTo>
                      <a:cubicBezTo>
                        <a:pt x="2289760" y="902821"/>
                        <a:pt x="2577725" y="972444"/>
                        <a:pt x="2893769" y="967396"/>
                      </a:cubicBezTo>
                      <a:cubicBezTo>
                        <a:pt x="3168575" y="963007"/>
                        <a:pt x="3420358" y="902868"/>
                        <a:pt x="3617906" y="804590"/>
                      </a:cubicBezTo>
                      <a:cubicBezTo>
                        <a:pt x="3649441" y="748230"/>
                        <a:pt x="3685719" y="693837"/>
                        <a:pt x="3725720" y="641104"/>
                      </a:cubicBezTo>
                      <a:cubicBezTo>
                        <a:pt x="4266498" y="-71797"/>
                        <a:pt x="5282805" y="-211331"/>
                        <a:pt x="5995706" y="329447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algn="ctr" cap="flat" cmpd="sng" w="25400">
                  <a:solidFill>
                    <a:sysClr lastClr="FFFFFF" val="window"/>
                  </a:solidFill>
                  <a:prstDash val="solid"/>
                </a:ln>
                <a:effectLst/>
              </p:spPr>
              <p:txBody>
                <a:bodyPr anchor="ctr" anchorCtr="0" bIns="45720" compatLnSpc="1" forceAA="0" fromWordArt="0" lIns="91440" numCol="1" rIns="91440" rot="0" rtlCol="0" spcCol="0" spcFirstLastPara="0" tIns="45720" vert="horz" wrap="square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b="0" baseline="0" cap="none" i="0" kern="0" kumimoji="0" lang="en-US" noProof="0" normalizeH="0" spc="0" strike="noStrike" sz="1800" u="none">
                    <a:ln>
                      <a:noFill/>
                    </a:ln>
                    <a:solidFill>
                      <a:sysClr lastClr="FFFFFF" val="window"/>
                    </a:solidFill>
                    <a:effectLst/>
                    <a:uLnTx/>
                    <a:uFillTx/>
                    <a:latin panose="020f0502020204030204"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" name="组合 2"/>
                <p:cNvGrpSpPr/>
                <p:nvPr/>
              </p:nvGrpSpPr>
              <p:grpSpPr>
                <a:xfrm rot="1388479">
                  <a:off x="4744657" y="4250699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34" name="椭圆 33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lastClr="FFFFFF" val="window"/>
                      </a:gs>
                      <a:gs pos="82000">
                        <a:sysClr lastClr="FFFFFF" val="window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b="50000" l="50000" r="50000" t="50000"/>
                    </a:path>
                  </a:gradFill>
                  <a:ln algn="ctr" cap="flat" cmpd="sng" w="25400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矩形 4"/>
                  <p:cNvSpPr/>
                  <p:nvPr/>
                </p:nvSpPr>
                <p:spPr>
                  <a:xfrm rot="20235756">
                    <a:off x="1272818" y="2348763"/>
                    <a:ext cx="5382061" cy="2627885"/>
                  </a:xfrm>
                  <a:custGeom>
                    <a:rect b="b" l="l" r="r" t="t"/>
                    <a:pathLst>
                      <a:path h="3240537" w="6636810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椭圆 1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40" name="组合 39"/>
                <p:cNvGrpSpPr/>
                <p:nvPr/>
              </p:nvGrpSpPr>
              <p:grpSpPr>
                <a:xfrm rot="8549104">
                  <a:off x="2958265" y="2127473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41" name="椭圆 40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椭圆 42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lastClr="FFFFFF" val="window"/>
                      </a:gs>
                      <a:gs pos="82000">
                        <a:sysClr lastClr="FFFFFF" val="window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b="50000" l="50000" r="50000" t="50000"/>
                    </a:path>
                  </a:gradFill>
                  <a:ln algn="ctr" cap="flat" cmpd="sng" w="25400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矩形 4"/>
                  <p:cNvSpPr/>
                  <p:nvPr/>
                </p:nvSpPr>
                <p:spPr>
                  <a:xfrm rot="20235756">
                    <a:off x="1272818" y="2348763"/>
                    <a:ext cx="5382061" cy="2627885"/>
                  </a:xfrm>
                  <a:custGeom>
                    <a:rect b="b" l="l" r="r" t="t"/>
                    <a:pathLst>
                      <a:path h="3240537" w="6636810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" name="椭圆 44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63" name="组合 62"/>
                <p:cNvGrpSpPr/>
                <p:nvPr/>
              </p:nvGrpSpPr>
              <p:grpSpPr>
                <a:xfrm rot="15384708">
                  <a:off x="5763144" y="1749289"/>
                  <a:ext cx="3325160" cy="2011359"/>
                  <a:chOff x="924825" y="1747918"/>
                  <a:chExt cx="6392166" cy="3866563"/>
                </a:xfrm>
                <a:effectLst>
                  <a:glow rad="127000">
                    <a:schemeClr val="bg2"/>
                  </a:glow>
                </a:effectLst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924825" y="3094201"/>
                    <a:ext cx="2520280" cy="2520280"/>
                  </a:xfrm>
                  <a:prstGeom prst="ellipse">
                    <a:avLst/>
                  </a:pr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>
                    <a:off x="4250464" y="2193802"/>
                    <a:ext cx="3066527" cy="3241849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ysClr lastClr="FFFFFF" val="window"/>
                      </a:gs>
                      <a:gs pos="82000">
                        <a:sysClr lastClr="FFFFFF" val="window">
                          <a:lumMod val="75000"/>
                          <a:shade val="100000"/>
                          <a:satMod val="115000"/>
                          <a:alpha val="0"/>
                        </a:sysClr>
                      </a:gs>
                    </a:gsLst>
                    <a:path path="circle">
                      <a:fillToRect b="50000" l="50000" r="50000" t="50000"/>
                    </a:path>
                  </a:gradFill>
                  <a:ln algn="ctr" cap="flat" cmpd="sng" w="25400">
                    <a:noFill/>
                    <a:prstDash val="solid"/>
                  </a:ln>
                  <a:effectLst>
                    <a:softEdge rad="127000"/>
                  </a:effectLst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矩形 4"/>
                  <p:cNvSpPr/>
                  <p:nvPr/>
                </p:nvSpPr>
                <p:spPr>
                  <a:xfrm rot="20235756">
                    <a:off x="1272818" y="2348763"/>
                    <a:ext cx="5382061" cy="2627885"/>
                  </a:xfrm>
                  <a:custGeom>
                    <a:rect b="b" l="l" r="r" t="t"/>
                    <a:pathLst>
                      <a:path h="3240537" w="6636810">
                        <a:moveTo>
                          <a:pt x="5995706" y="329447"/>
                        </a:moveTo>
                        <a:cubicBezTo>
                          <a:pt x="6708608" y="870225"/>
                          <a:pt x="6848141" y="1886532"/>
                          <a:pt x="6307363" y="2599433"/>
                        </a:cubicBezTo>
                        <a:cubicBezTo>
                          <a:pt x="5766586" y="3312335"/>
                          <a:pt x="4750279" y="3451868"/>
                          <a:pt x="4037377" y="2911090"/>
                        </a:cubicBezTo>
                        <a:cubicBezTo>
                          <a:pt x="3834697" y="2757346"/>
                          <a:pt x="3678362" y="2565165"/>
                          <a:pt x="3572521" y="2351592"/>
                        </a:cubicBezTo>
                        <a:cubicBezTo>
                          <a:pt x="3382613" y="2221161"/>
                          <a:pt x="3125137" y="2125355"/>
                          <a:pt x="2835026" y="2089472"/>
                        </a:cubicBezTo>
                        <a:cubicBezTo>
                          <a:pt x="2470925" y="2044438"/>
                          <a:pt x="2133683" y="2103468"/>
                          <a:pt x="1902855" y="2234479"/>
                        </a:cubicBezTo>
                        <a:cubicBezTo>
                          <a:pt x="1508230" y="2603881"/>
                          <a:pt x="893457" y="2645913"/>
                          <a:pt x="448097" y="2308081"/>
                        </a:cubicBezTo>
                        <a:cubicBezTo>
                          <a:pt x="-50183" y="1930106"/>
                          <a:pt x="-147709" y="1219762"/>
                          <a:pt x="230265" y="721482"/>
                        </a:cubicBezTo>
                        <a:cubicBezTo>
                          <a:pt x="608240" y="223202"/>
                          <a:pt x="1318584" y="125676"/>
                          <a:pt x="1816864" y="503651"/>
                        </a:cubicBezTo>
                        <a:cubicBezTo>
                          <a:pt x="1922519" y="583796"/>
                          <a:pt x="2010155" y="678885"/>
                          <a:pt x="2077971" y="784443"/>
                        </a:cubicBezTo>
                        <a:cubicBezTo>
                          <a:pt x="2289760" y="902821"/>
                          <a:pt x="2577725" y="972444"/>
                          <a:pt x="2893769" y="967396"/>
                        </a:cubicBezTo>
                        <a:cubicBezTo>
                          <a:pt x="3168575" y="963007"/>
                          <a:pt x="3420358" y="902868"/>
                          <a:pt x="3617906" y="804590"/>
                        </a:cubicBezTo>
                        <a:cubicBezTo>
                          <a:pt x="3649441" y="748230"/>
                          <a:pt x="3685719" y="693837"/>
                          <a:pt x="3725720" y="641104"/>
                        </a:cubicBezTo>
                        <a:cubicBezTo>
                          <a:pt x="4266498" y="-71797"/>
                          <a:pt x="5282805" y="-211331"/>
                          <a:pt x="5995706" y="329447"/>
                        </a:cubicBezTo>
                        <a:close/>
                      </a:path>
                    </a:pathLst>
                  </a:custGeom>
                  <a:solidFill>
                    <a:srgbClr val="2F5597"/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1103655" y="327303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>
                    <a:off x="3850075" y="1747918"/>
                    <a:ext cx="2716506" cy="2716506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algn="ctr" cap="flat" cmpd="sng" w="25400">
                    <a:noFill/>
                    <a:prstDash val="solid"/>
                  </a:ln>
                  <a:effectLst/>
                </p:spPr>
                <p:txBody>
                  <a:bodyPr anchor="ctr" anchorCtr="0" bIns="45720" compatLnSpc="1" forceAA="0" fromWordArt="0" lIns="91440" numCol="1" rIns="91440" rot="0" rtlCol="0" spcCol="0" spcFirstLastPara="0" tIns="45720" vert="horz" wrap="square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b="0" baseline="0" cap="none" i="0" kern="0" kumimoji="0" lang="en-US" noProof="0" normalizeH="0" spc="0" strike="noStrike" sz="1800" u="none">
                      <a:ln>
                        <a:noFill/>
                      </a:ln>
                      <a:solidFill>
                        <a:sysClr lastClr="FFFFFF" val="window"/>
                      </a:solidFill>
                      <a:effectLst/>
                      <a:uLnTx/>
                      <a:uFillTx/>
                      <a:latin panose="020f0502020204030204"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>
                    <a:off x="4127018" y="2012891"/>
                    <a:ext cx="2162620" cy="216262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sp>
            <p:nvSpPr>
              <p:cNvPr id="18" name="文本框 17"/>
              <p:cNvSpPr txBox="1"/>
              <p:nvPr/>
            </p:nvSpPr>
            <p:spPr>
              <a:xfrm>
                <a:off x="4657460" y="2192331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问题1</a:t>
                </a: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6269212" y="2158258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问题2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7140498" y="3454383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问题4</a:t>
                </a: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3930454" y="3475038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问题3</a:t>
                </a: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4793087" y="4810594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问题5</a:t>
                </a: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279887" y="4777228"/>
                <a:ext cx="810110" cy="383106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bg2">
                        <a:lumMod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问题6</a:t>
                </a: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302206" y="3016907"/>
              <a:ext cx="1116521" cy="111652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640612" y="2015380"/>
            <a:ext cx="3607078" cy="638011"/>
            <a:chOff x="640612" y="2015380"/>
            <a:chExt cx="3607078" cy="638011"/>
          </a:xfrm>
        </p:grpSpPr>
        <p:sp>
          <p:nvSpPr>
            <p:cNvPr id="78" name="文本框 77"/>
            <p:cNvSpPr txBox="1"/>
            <p:nvPr/>
          </p:nvSpPr>
          <p:spPr>
            <a:xfrm>
              <a:off x="640612" y="2015380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40612" y="2653391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97287" y="3559425"/>
            <a:ext cx="3687834" cy="649900"/>
            <a:chOff x="197287" y="3559425"/>
            <a:chExt cx="3687834" cy="649900"/>
          </a:xfrm>
        </p:grpSpPr>
        <p:sp>
          <p:nvSpPr>
            <p:cNvPr id="80" name="文本框 79"/>
            <p:cNvSpPr txBox="1"/>
            <p:nvPr/>
          </p:nvSpPr>
          <p:spPr>
            <a:xfrm>
              <a:off x="278043" y="3559425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97287" y="4209325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908081" y="2010411"/>
            <a:ext cx="3616095" cy="670255"/>
            <a:chOff x="7908081" y="2010411"/>
            <a:chExt cx="3616095" cy="670255"/>
          </a:xfrm>
        </p:grpSpPr>
        <p:sp>
          <p:nvSpPr>
            <p:cNvPr id="84" name="文本框 83"/>
            <p:cNvSpPr txBox="1"/>
            <p:nvPr/>
          </p:nvSpPr>
          <p:spPr>
            <a:xfrm>
              <a:off x="7908082" y="2010411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089796" y="2680666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8307008" y="3591001"/>
            <a:ext cx="3607078" cy="723584"/>
            <a:chOff x="8307008" y="3591001"/>
            <a:chExt cx="3607078" cy="723584"/>
          </a:xfrm>
        </p:grpSpPr>
        <p:sp>
          <p:nvSpPr>
            <p:cNvPr id="83" name="文本框 82"/>
            <p:cNvSpPr txBox="1"/>
            <p:nvPr/>
          </p:nvSpPr>
          <p:spPr>
            <a:xfrm>
              <a:off x="8307007" y="3591001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92" name="直接连接符 91"/>
            <p:cNvCxnSpPr/>
            <p:nvPr/>
          </p:nvCxnSpPr>
          <p:spPr>
            <a:xfrm>
              <a:off x="8393357" y="4314585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7956579" y="5041385"/>
            <a:ext cx="3607078" cy="660539"/>
            <a:chOff x="7956579" y="5041385"/>
            <a:chExt cx="3607078" cy="660539"/>
          </a:xfrm>
        </p:grpSpPr>
        <p:sp>
          <p:nvSpPr>
            <p:cNvPr id="82" name="文本框 81"/>
            <p:cNvSpPr txBox="1"/>
            <p:nvPr/>
          </p:nvSpPr>
          <p:spPr>
            <a:xfrm>
              <a:off x="7956579" y="5041385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8073043" y="5701924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93622" y="5041385"/>
            <a:ext cx="3607078" cy="673375"/>
            <a:chOff x="593622" y="5041385"/>
            <a:chExt cx="3607078" cy="673375"/>
          </a:xfrm>
        </p:grpSpPr>
        <p:sp>
          <p:nvSpPr>
            <p:cNvPr id="81" name="文本框 80"/>
            <p:cNvSpPr txBox="1"/>
            <p:nvPr/>
          </p:nvSpPr>
          <p:spPr>
            <a:xfrm>
              <a:off x="593622" y="5041385"/>
              <a:ext cx="3394393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过于依赖素材或过于反感素材，</a:t>
              </a:r>
            </a:p>
            <a:p>
              <a:r>
                <a:rPr altLang="en-US" lang="zh-CN" smtClean="0" sz="1400">
                  <a:solidFill>
                    <a:schemeClr val="bg2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       忽略了设计以外的技巧，如换位思考。</a:t>
              </a:r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588" y="5714760"/>
              <a:ext cx="343438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458172322"/>
      </p:ext>
    </p:extLst>
  </p:cSld>
  <p:clrMapOvr>
    <a:masterClrMapping/>
  </p:clrMapOvr>
  <p:transition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8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4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0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46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52" nodeType="after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ULTRA_SCORM_TRACKING_SLIDES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174</Paragraphs>
  <Slides>20</Slides>
  <Notes>20</Notes>
  <TotalTime>1575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3">
      <vt:lpstr>Arial</vt:lpstr>
      <vt:lpstr>Calibri Light</vt:lpstr>
      <vt:lpstr>Calibri</vt:lpstr>
      <vt:lpstr>汉仪菱心体简</vt:lpstr>
      <vt:lpstr>微软雅黑</vt:lpstr>
      <vt:lpstr>Adobe Caslon Pro Bold</vt:lpstr>
      <vt:lpstr>Kozuka Gothic Pro B</vt:lpstr>
      <vt:lpstr>Kozuka Mincho Pro H</vt:lpstr>
      <vt:lpstr>Agency FB</vt:lpstr>
      <vt:lpstr>苹方 特粗</vt:lpstr>
      <vt:lpstr>苹方 常规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2016-05-06T03:10:53Z</dcterms:created>
  <cp:lastModifiedBy>Administrator</cp:lastModifiedBy>
  <dcterms:modified xsi:type="dcterms:W3CDTF">2021-08-20T10:58:56Z</dcterms:modified>
  <cp:revision>126</cp:revision>
  <dc:title>PowerPoint 演示文稿</dc:title>
</cp:coreProperties>
</file>