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removePersonalInfoOnSave="1" saveSubsetFonts="1">
  <p:sldMasterIdLst>
    <p:sldMasterId id="2147483673" r:id="rId1"/>
    <p:sldMasterId id="2147483747" r:id="rId2"/>
  </p:sldMasterIdLst>
  <p:notesMasterIdLst>
    <p:notesMasterId r:id="rId3"/>
  </p:notesMasterIdLst>
  <p:sldIdLst>
    <p:sldId id="475" r:id="rId4"/>
    <p:sldId id="509" r:id="rId5"/>
    <p:sldId id="510" r:id="rId6"/>
    <p:sldId id="478" r:id="rId7"/>
    <p:sldId id="479" r:id="rId8"/>
    <p:sldId id="481" r:id="rId9"/>
    <p:sldId id="482" r:id="rId10"/>
    <p:sldId id="511" r:id="rId11"/>
    <p:sldId id="484" r:id="rId12"/>
    <p:sldId id="486" r:id="rId13"/>
    <p:sldId id="487" r:id="rId14"/>
    <p:sldId id="488" r:id="rId15"/>
    <p:sldId id="512" r:id="rId16"/>
    <p:sldId id="490" r:id="rId17"/>
    <p:sldId id="491" r:id="rId18"/>
    <p:sldId id="492" r:id="rId19"/>
    <p:sldId id="493" r:id="rId20"/>
    <p:sldId id="494" r:id="rId21"/>
    <p:sldId id="495" r:id="rId22"/>
    <p:sldId id="496" r:id="rId23"/>
    <p:sldId id="497" r:id="rId24"/>
    <p:sldId id="513" r:id="rId25"/>
    <p:sldId id="505" r:id="rId26"/>
    <p:sldId id="506" r:id="rId27"/>
    <p:sldId id="507" r:id="rId28"/>
    <p:sldId id="508" r:id="rId29"/>
    <p:sldId id="514" r:id="rId30"/>
  </p:sldIdLst>
  <p:sldSz cx="9144000" cy="5143500" type="screen16x9"/>
  <p:notesSz cx="6858000" cy="9144000"/>
  <p:custDataLst>
    <p:tags r:id="rId3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fill>
          <a:solidFill>
            <a:schemeClr val="accent4">
              <a:alpha val="20000"/>
            </a:schemeClr>
          </a:solidFill>
        </a:fill>
      </a:tcStyle>
    </a:band1H>
    <a:band1V>
      <a:tcStyle>
        <a:fill>
          <a:solidFill>
            <a:schemeClr val="accent4">
              <a:alpha val="20000"/>
            </a:schemeClr>
          </a:solidFill>
        </a:fill>
      </a:tcStyle>
    </a:band1V>
    <a:lastCol>
      <a:tcTxStyle b="on"/>
    </a:lastCol>
    <a:firstCol>
      <a:tcTxStyle b="on"/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14" autoAdjust="0"/>
  </p:normalViewPr>
  <p:slideViewPr>
    <p:cSldViewPr>
      <p:cViewPr varScale="1">
        <p:scale>
          <a:sx n="143" d="100"/>
          <a:sy n="143" d="100"/>
        </p:scale>
        <p:origin x="720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slides/slide26.xml" Type="http://schemas.openxmlformats.org/officeDocument/2006/relationships/slide"/><Relationship Id="rId3" Target="notesMasters/notesMaster1.xml" Type="http://schemas.openxmlformats.org/officeDocument/2006/relationships/notesMaster"/><Relationship Id="rId30" Target="slides/slide27.xml" Type="http://schemas.openxmlformats.org/officeDocument/2006/relationships/slide"/><Relationship Id="rId31" Target="tags/tag1.xml" Type="http://schemas.openxmlformats.org/officeDocument/2006/relationships/tags"/><Relationship Id="rId32" Target="presProps.xml" Type="http://schemas.openxmlformats.org/officeDocument/2006/relationships/presProps"/><Relationship Id="rId33" Target="viewProps.xml" Type="http://schemas.openxmlformats.org/officeDocument/2006/relationships/viewProps"/><Relationship Id="rId34" Target="theme/theme1.xml" Type="http://schemas.openxmlformats.org/officeDocument/2006/relationships/theme"/><Relationship Id="rId35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DD754-F49E-4351-AAFE-19D83F43501C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F6036-E835-44CB-A25A-34C755DFD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3614133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5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6.xml.rels><?xml version="1.0" encoding="UTF-8" standalone="yes"?><Relationships xmlns="http://schemas.openxmlformats.org/package/2006/relationships"><Relationship Id="rId1" Target="../slides/slide2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7.xml.rels><?xml version="1.0" encoding="UTF-8" standalone="yes"?><Relationships xmlns="http://schemas.openxmlformats.org/package/2006/relationships"><Relationship Id="rId1" Target="../slides/slide2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917841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368692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951821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3759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260763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944348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44413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179703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188796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163207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59075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635447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280442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660163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300583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036590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878823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590212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448605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29509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17055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19926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66653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3762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48797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000161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77364319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bg>
      <p:bgPr>
        <a:solidFill>
          <a:srgbClr val="0076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65925991"/>
      </p:ext>
    </p:extLst>
  </p:cSld>
  <p:clrMapOvr>
    <a:masterClrMapping/>
  </p:clrMapOvr>
  <mc:AlternateContent>
    <mc:Choice Requires="p14">
      <p:transition spd="slow" p14:dur="125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61391033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17881108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66378091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9308868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14511982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54520136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6963409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3381520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节标题">
    <p:bg>
      <p:bgPr>
        <a:solidFill>
          <a:srgbClr val="0076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1">
            <a:lum bright="70000" contrast="-70000"/>
          </a:blip>
          <a:stretch>
            <a:fillRect/>
          </a:stretch>
        </p:blipFill>
        <p:spPr>
          <a:xfrm rot="1787413">
            <a:off x="167575" y="224725"/>
            <a:ext cx="501129" cy="501129"/>
          </a:xfrm>
          <a:prstGeom prst="rect">
            <a:avLst/>
          </a:prstGeom>
        </p:spPr>
      </p:pic>
      <p:sp>
        <p:nvSpPr>
          <p:cNvPr id="4" name="TextBox 14"/>
          <p:cNvSpPr txBox="1"/>
          <p:nvPr userDrawn="1"/>
        </p:nvSpPr>
        <p:spPr>
          <a:xfrm>
            <a:off x="521525" y="287794"/>
            <a:ext cx="21564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2000" spc="300" smtClean="0">
                <a:solidFill>
                  <a:schemeClr val="bg1"/>
                </a:solidFill>
                <a:latin typeface="+mn-ea"/>
              </a:rPr>
              <a:t>教育基金规划</a:t>
            </a:r>
            <a:endParaRPr kumimoji="1" lang="zh-CN" altLang="en-US" sz="2000" spc="30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" name="矩形 1"/>
          <p:cNvSpPr/>
          <p:nvPr userDrawn="1"/>
        </p:nvSpPr>
        <p:spPr>
          <a:xfrm>
            <a:off x="0" y="843148"/>
            <a:ext cx="9142021" cy="40146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1" name="图片 20"/>
          <p:cNvPicPr>
            <a:picLocks noChangeAspect="1"/>
          </p:cNvPicPr>
          <p:nvPr userDrawn="1"/>
        </p:nvPicPr>
        <p:blipFill>
          <a:blip r:embed="rId1">
            <a:lum bright="70000" contrast="-70000"/>
          </a:blip>
          <a:stretch>
            <a:fillRect/>
          </a:stretch>
        </p:blipFill>
        <p:spPr>
          <a:xfrm rot="6118534">
            <a:off x="452137" y="249391"/>
            <a:ext cx="283532" cy="283532"/>
          </a:xfrm>
          <a:prstGeom prst="rect">
            <a:avLst/>
          </a:prstGeom>
        </p:spPr>
      </p:pic>
    </p:spTree>
    <p:extLst>
      <p:ext uri="{BB962C8B-B14F-4D97-AF65-F5344CB8AC3E}">
        <p14:creationId val="3604731928"/>
      </p:ext>
    </p:extLst>
  </p:cSld>
  <p:clrMapOvr>
    <a:masterClrMapping/>
  </p:clrMapOvr>
  <mc:AlternateContent>
    <mc:Choice Requires="p14">
      <p:transition spd="slow" p14:dur="125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节标题">
    <p:bg>
      <p:bgPr>
        <a:solidFill>
          <a:srgbClr val="0076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1">
            <a:lum bright="70000" contrast="-70000"/>
          </a:blip>
          <a:stretch>
            <a:fillRect/>
          </a:stretch>
        </p:blipFill>
        <p:spPr>
          <a:xfrm rot="1787413">
            <a:off x="167575" y="224725"/>
            <a:ext cx="501129" cy="501129"/>
          </a:xfrm>
          <a:prstGeom prst="rect">
            <a:avLst/>
          </a:prstGeom>
        </p:spPr>
      </p:pic>
      <p:sp>
        <p:nvSpPr>
          <p:cNvPr id="4" name="TextBox 14"/>
          <p:cNvSpPr txBox="1"/>
          <p:nvPr userDrawn="1"/>
        </p:nvSpPr>
        <p:spPr>
          <a:xfrm>
            <a:off x="521525" y="287794"/>
            <a:ext cx="21564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2000" spc="300" smtClean="0">
                <a:solidFill>
                  <a:schemeClr val="bg1"/>
                </a:solidFill>
                <a:latin typeface="+mn-ea"/>
              </a:rPr>
              <a:t>退休养老规划</a:t>
            </a:r>
          </a:p>
        </p:txBody>
      </p:sp>
      <p:sp>
        <p:nvSpPr>
          <p:cNvPr id="2" name="矩形 1"/>
          <p:cNvSpPr/>
          <p:nvPr userDrawn="1"/>
        </p:nvSpPr>
        <p:spPr>
          <a:xfrm>
            <a:off x="0" y="843148"/>
            <a:ext cx="9142021" cy="40146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1" name="图片 20"/>
          <p:cNvPicPr>
            <a:picLocks noChangeAspect="1"/>
          </p:cNvPicPr>
          <p:nvPr userDrawn="1"/>
        </p:nvPicPr>
        <p:blipFill>
          <a:blip r:embed="rId1">
            <a:lum bright="70000" contrast="-70000"/>
          </a:blip>
          <a:stretch>
            <a:fillRect/>
          </a:stretch>
        </p:blipFill>
        <p:spPr>
          <a:xfrm rot="6118534">
            <a:off x="452137" y="249391"/>
            <a:ext cx="283532" cy="283532"/>
          </a:xfrm>
          <a:prstGeom prst="rect">
            <a:avLst/>
          </a:prstGeom>
        </p:spPr>
      </p:pic>
    </p:spTree>
    <p:extLst>
      <p:ext uri="{BB962C8B-B14F-4D97-AF65-F5344CB8AC3E}">
        <p14:creationId val="918212011"/>
      </p:ext>
    </p:extLst>
  </p:cSld>
  <p:clrMapOvr>
    <a:masterClrMapping/>
  </p:clrMapOvr>
  <mc:AlternateContent>
    <mc:Choice Requires="p14">
      <p:transition spd="slow" p14:dur="125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节标题">
    <p:bg>
      <p:bgPr>
        <a:solidFill>
          <a:srgbClr val="0076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1">
            <a:lum bright="70000" contrast="-70000"/>
          </a:blip>
          <a:stretch>
            <a:fillRect/>
          </a:stretch>
        </p:blipFill>
        <p:spPr>
          <a:xfrm rot="1787413">
            <a:off x="167575" y="224725"/>
            <a:ext cx="501129" cy="501129"/>
          </a:xfrm>
          <a:prstGeom prst="rect">
            <a:avLst/>
          </a:prstGeom>
        </p:spPr>
      </p:pic>
      <p:sp>
        <p:nvSpPr>
          <p:cNvPr id="4" name="TextBox 14"/>
          <p:cNvSpPr txBox="1"/>
          <p:nvPr userDrawn="1"/>
        </p:nvSpPr>
        <p:spPr>
          <a:xfrm>
            <a:off x="521525" y="287794"/>
            <a:ext cx="21564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2000" spc="300" smtClean="0">
                <a:solidFill>
                  <a:schemeClr val="bg1"/>
                </a:solidFill>
                <a:latin typeface="+mn-ea"/>
              </a:rPr>
              <a:t>综合理财规划</a:t>
            </a:r>
          </a:p>
        </p:txBody>
      </p:sp>
      <p:sp>
        <p:nvSpPr>
          <p:cNvPr id="2" name="矩形 1"/>
          <p:cNvSpPr/>
          <p:nvPr userDrawn="1"/>
        </p:nvSpPr>
        <p:spPr>
          <a:xfrm>
            <a:off x="0" y="843148"/>
            <a:ext cx="9142021" cy="40146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1" name="图片 20"/>
          <p:cNvPicPr>
            <a:picLocks noChangeAspect="1"/>
          </p:cNvPicPr>
          <p:nvPr userDrawn="1"/>
        </p:nvPicPr>
        <p:blipFill>
          <a:blip r:embed="rId1">
            <a:lum bright="70000" contrast="-70000"/>
          </a:blip>
          <a:stretch>
            <a:fillRect/>
          </a:stretch>
        </p:blipFill>
        <p:spPr>
          <a:xfrm rot="6118534">
            <a:off x="452137" y="249391"/>
            <a:ext cx="283532" cy="283532"/>
          </a:xfrm>
          <a:prstGeom prst="rect">
            <a:avLst/>
          </a:prstGeom>
        </p:spPr>
      </p:pic>
    </p:spTree>
    <p:extLst>
      <p:ext uri="{BB962C8B-B14F-4D97-AF65-F5344CB8AC3E}">
        <p14:creationId val="625416878"/>
      </p:ext>
    </p:extLst>
  </p:cSld>
  <p:clrMapOvr>
    <a:masterClrMapping/>
  </p:clrMapOvr>
  <mc:AlternateContent>
    <mc:Choice Requires="p14">
      <p:transition spd="slow" p14:dur="125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节标题">
    <p:bg>
      <p:bgPr>
        <a:solidFill>
          <a:srgbClr val="0076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1">
            <a:lum bright="70000" contrast="-70000"/>
          </a:blip>
          <a:stretch>
            <a:fillRect/>
          </a:stretch>
        </p:blipFill>
        <p:spPr>
          <a:xfrm rot="1787413">
            <a:off x="167575" y="224725"/>
            <a:ext cx="501129" cy="501129"/>
          </a:xfrm>
          <a:prstGeom prst="rect">
            <a:avLst/>
          </a:prstGeom>
        </p:spPr>
      </p:pic>
      <p:sp>
        <p:nvSpPr>
          <p:cNvPr id="4" name="TextBox 14"/>
          <p:cNvSpPr txBox="1"/>
          <p:nvPr userDrawn="1"/>
        </p:nvSpPr>
        <p:spPr>
          <a:xfrm>
            <a:off x="521525" y="287794"/>
            <a:ext cx="21564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2000" spc="300" smtClean="0">
                <a:solidFill>
                  <a:schemeClr val="bg1"/>
                </a:solidFill>
                <a:latin typeface="+mn-ea"/>
              </a:rPr>
              <a:t>投资理财要点</a:t>
            </a:r>
          </a:p>
        </p:txBody>
      </p:sp>
      <p:sp>
        <p:nvSpPr>
          <p:cNvPr id="2" name="矩形 1"/>
          <p:cNvSpPr/>
          <p:nvPr userDrawn="1"/>
        </p:nvSpPr>
        <p:spPr>
          <a:xfrm>
            <a:off x="0" y="843148"/>
            <a:ext cx="9142021" cy="40146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1" name="图片 20"/>
          <p:cNvPicPr>
            <a:picLocks noChangeAspect="1"/>
          </p:cNvPicPr>
          <p:nvPr userDrawn="1"/>
        </p:nvPicPr>
        <p:blipFill>
          <a:blip r:embed="rId1">
            <a:lum bright="70000" contrast="-70000"/>
          </a:blip>
          <a:stretch>
            <a:fillRect/>
          </a:stretch>
        </p:blipFill>
        <p:spPr>
          <a:xfrm rot="6118534">
            <a:off x="452137" y="249391"/>
            <a:ext cx="283532" cy="283532"/>
          </a:xfrm>
          <a:prstGeom prst="rect">
            <a:avLst/>
          </a:prstGeom>
        </p:spPr>
      </p:pic>
    </p:spTree>
    <p:extLst>
      <p:ext uri="{BB962C8B-B14F-4D97-AF65-F5344CB8AC3E}">
        <p14:creationId val="2129952480"/>
      </p:ext>
    </p:extLst>
  </p:cSld>
  <p:clrMapOvr>
    <a:masterClrMapping/>
  </p:clrMapOvr>
  <mc:AlternateContent>
    <mc:Choice Requires="p14">
      <p:transition spd="slow" p14:dur="125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节标题">
    <p:bg>
      <p:bgPr>
        <a:solidFill>
          <a:srgbClr val="0076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0" y="843148"/>
            <a:ext cx="9142021" cy="40146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3536991420"/>
      </p:ext>
    </p:extLst>
  </p:cSld>
  <p:clrMapOvr>
    <a:masterClrMapping/>
  </p:clrMapOvr>
  <mc:AlternateContent>
    <mc:Choice Requires="p14">
      <p:transition spd="slow" p14:dur="125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77549693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8334091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04907846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slideLayouts/slideLayout16.xml" Type="http://schemas.openxmlformats.org/officeDocument/2006/relationships/slideLayout"/><Relationship Id="rId11" Target="../slideLayouts/slideLayout17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8.xml" Type="http://schemas.openxmlformats.org/officeDocument/2006/relationships/slideLayout"/><Relationship Id="rId3" Target="../slideLayouts/slideLayout9.xml" Type="http://schemas.openxmlformats.org/officeDocument/2006/relationships/slideLayout"/><Relationship Id="rId4" Target="../slideLayouts/slideLayout10.xml" Type="http://schemas.openxmlformats.org/officeDocument/2006/relationships/slideLayout"/><Relationship Id="rId5" Target="../slideLayouts/slideLayout11.xml" Type="http://schemas.openxmlformats.org/officeDocument/2006/relationships/slideLayout"/><Relationship Id="rId6" Target="../slideLayouts/slideLayout12.xml" Type="http://schemas.openxmlformats.org/officeDocument/2006/relationships/slideLayout"/><Relationship Id="rId7" Target="../slideLayouts/slideLayout13.xml" Type="http://schemas.openxmlformats.org/officeDocument/2006/relationships/slideLayout"/><Relationship Id="rId8" Target="../slideLayouts/slideLayout14.xml" Type="http://schemas.openxmlformats.org/officeDocument/2006/relationships/slideLayout"/><Relationship Id="rId9" Target="../slideLayouts/slideLayout15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B1B6A-AEF1-4ACD-BD61-958570690F55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CB991-6BD3-42F2-8A94-1903E94254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2055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29" r:id="rId2"/>
    <p:sldLayoutId id="2147483743" r:id="rId3"/>
    <p:sldLayoutId id="2147483744" r:id="rId4"/>
    <p:sldLayoutId id="2147483745" r:id="rId5"/>
    <p:sldLayoutId id="2147483746" r:id="rId6"/>
  </p:sldLayoutIdLst>
  <mc:AlternateContent>
    <mc:Choice Requires="p14">
      <p:transition spd="slow" p14:dur="1250">
        <p14:flip dir="r"/>
      </p:transition>
    </mc:Choice>
    <mc:Fallback>
      <p:transition spd="slow">
        <p:fade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4393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0.xml" Type="http://schemas.openxmlformats.org/officeDocument/2006/relationships/notesSlide"/></Relationships>
</file>

<file path=ppt/slides/_rels/slide1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1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2.xml" Type="http://schemas.openxmlformats.org/officeDocument/2006/relationships/notesSlide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1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4.xml" Type="http://schemas.openxmlformats.org/officeDocument/2006/relationships/notesSlide"/></Relationships>
</file>

<file path=ppt/slides/_rels/slide15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5.xml" Type="http://schemas.openxmlformats.org/officeDocument/2006/relationships/notesSlide"/></Relationships>
</file>

<file path=ppt/slides/_rels/slide16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6.xml" Type="http://schemas.openxmlformats.org/officeDocument/2006/relationships/notesSlide"/></Relationships>
</file>

<file path=ppt/slides/_rels/slide17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7.xml" Type="http://schemas.openxmlformats.org/officeDocument/2006/relationships/notesSlide"/></Relationships>
</file>

<file path=ppt/slides/_rels/slide18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8.xml" Type="http://schemas.openxmlformats.org/officeDocument/2006/relationships/notesSlide"/></Relationships>
</file>

<file path=ppt/slides/_rels/slide19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9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1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20.xml" Type="http://schemas.openxmlformats.org/officeDocument/2006/relationships/notesSlide"/></Relationships>
</file>

<file path=ppt/slides/_rels/slide21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21.xml" Type="http://schemas.openxmlformats.org/officeDocument/2006/relationships/notesSlide"/></Relationships>
</file>

<file path=ppt/slides/_rels/slide2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1.pn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23.xml" Type="http://schemas.openxmlformats.org/officeDocument/2006/relationships/notesSlide"/></Relationships>
</file>

<file path=ppt/slides/_rels/slide24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24.xml" Type="http://schemas.openxmlformats.org/officeDocument/2006/relationships/notesSlide"/></Relationships>
</file>

<file path=ppt/slides/_rels/slide25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25.xml" Type="http://schemas.openxmlformats.org/officeDocument/2006/relationships/notesSlide"/></Relationships>
</file>

<file path=ppt/slides/_rels/slide26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26.xml" Type="http://schemas.openxmlformats.org/officeDocument/2006/relationships/notesSlide"/><Relationship Id="rId3" Target="../media/image7.png" Type="http://schemas.openxmlformats.org/officeDocument/2006/relationships/image"/></Relationships>
</file>

<file path=ppt/slides/_rels/slide2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7.xml" Type="http://schemas.openxmlformats.org/officeDocument/2006/relationships/notesSlid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1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5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1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6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l="1639"/>
          <a:stretch>
            <a:fillRect/>
          </a:stretch>
        </p:blipFill>
        <p:spPr>
          <a:xfrm>
            <a:off x="0" y="3454711"/>
            <a:ext cx="9144000" cy="1688789"/>
          </a:xfrm>
          <a:prstGeom prst="rect">
            <a:avLst/>
          </a:prstGeom>
        </p:spPr>
      </p:pic>
      <p:grpSp>
        <p:nvGrpSpPr>
          <p:cNvPr id="18" name="组合 17"/>
          <p:cNvGrpSpPr/>
          <p:nvPr/>
        </p:nvGrpSpPr>
        <p:grpSpPr>
          <a:xfrm>
            <a:off x="3886200" y="2346127"/>
            <a:ext cx="4567642" cy="335373"/>
            <a:chOff x="3886200" y="2461703"/>
            <a:chExt cx="4567642" cy="335373"/>
          </a:xfrm>
        </p:grpSpPr>
        <p:sp>
          <p:nvSpPr>
            <p:cNvPr id="17" name="圆角矩形 16"/>
            <p:cNvSpPr/>
            <p:nvPr/>
          </p:nvSpPr>
          <p:spPr>
            <a:xfrm>
              <a:off x="3886200" y="2461703"/>
              <a:ext cx="4323489" cy="313316"/>
            </a:xfrm>
            <a:prstGeom prst="roundRect">
              <a:avLst>
                <a:gd fmla="val 50000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79414" y="2461796"/>
              <a:ext cx="4474429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kumimoji="1" lang="zh-CN" smtClean="0" spc="2600" sz="1600">
                  <a:solidFill>
                    <a:srgbClr val="00767C"/>
                  </a:solidFill>
                  <a:latin typeface="+mn-ea"/>
                </a:rPr>
                <a:t>投资理财案例分析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3838575" y="3114675"/>
            <a:ext cx="3175450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400">
                <a:solidFill>
                  <a:prstClr val="white"/>
                </a:solidFill>
                <a:latin typeface="+mn-ea"/>
              </a:rPr>
              <a:t>宣讲人：优页PPT   时间：20XX.XX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62000" y="133350"/>
            <a:ext cx="3183386" cy="4343401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3830639" y="2724150"/>
            <a:ext cx="4356418" cy="4114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1050">
                <a:solidFill>
                  <a:schemeClr val="bg1"/>
                </a:solidFill>
              </a:rPr>
              <a:t>case analysis of investment and financing case analysis of investment </a:t>
            </a:r>
          </a:p>
          <a:p>
            <a:r>
              <a:rPr altLang="en-US" lang="zh-CN" smtClean="0" sz="1050">
                <a:solidFill>
                  <a:schemeClr val="bg1"/>
                </a:solidFill>
              </a:rPr>
              <a:t>and financing case analysis of investment</a:t>
            </a:r>
          </a:p>
        </p:txBody>
      </p:sp>
      <p:sp>
        <p:nvSpPr>
          <p:cNvPr id="15" name="矩形 14"/>
          <p:cNvSpPr/>
          <p:nvPr/>
        </p:nvSpPr>
        <p:spPr>
          <a:xfrm>
            <a:off x="1558260" y="2114550"/>
            <a:ext cx="11734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1600">
                <a:solidFill>
                  <a:srgbClr val="00767C"/>
                </a:solidFill>
                <a:latin charset="0" panose="020b0806030902050204" pitchFamily="34" typeface="Impact"/>
              </a:rPr>
              <a:t>INVESTMENT</a:t>
            </a:r>
          </a:p>
          <a:p>
            <a:r>
              <a:rPr altLang="en-US" lang="zh-CN" smtClean="0" sz="1600">
                <a:solidFill>
                  <a:srgbClr val="00767C"/>
                </a:solidFill>
                <a:latin charset="0" panose="020b0806030902050204" pitchFamily="34" typeface="Impact"/>
              </a:rPr>
              <a:t>FINANCING</a:t>
            </a: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>
            <a:off x="3971831" y="3409950"/>
            <a:ext cx="1666969" cy="1106643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6">
            <a:lum bright="70000" contrast="-70000"/>
          </a:blip>
          <a:stretch>
            <a:fillRect/>
          </a:stretch>
        </p:blipFill>
        <p:spPr>
          <a:xfrm>
            <a:off x="5721434" y="3713404"/>
            <a:ext cx="517548" cy="517548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6">
            <a:lum bright="70000" contrast="-70000"/>
          </a:blip>
          <a:stretch>
            <a:fillRect/>
          </a:stretch>
        </p:blipFill>
        <p:spPr>
          <a:xfrm rot="4163557">
            <a:off x="6196030" y="3923266"/>
            <a:ext cx="350601" cy="350601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6">
            <a:lum bright="70000" contrast="-70000"/>
          </a:blip>
          <a:stretch>
            <a:fillRect/>
          </a:stretch>
        </p:blipFill>
        <p:spPr>
          <a:xfrm rot="1787413">
            <a:off x="6576601" y="3632746"/>
            <a:ext cx="427179" cy="427179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6">
            <a:lum bright="70000" contrast="-70000"/>
          </a:blip>
          <a:stretch>
            <a:fillRect/>
          </a:stretch>
        </p:blipFill>
        <p:spPr>
          <a:xfrm rot="4163557">
            <a:off x="7067675" y="3780660"/>
            <a:ext cx="350601" cy="350601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6">
            <a:lum bright="70000" contrast="-70000"/>
          </a:blip>
          <a:stretch>
            <a:fillRect/>
          </a:stretch>
        </p:blipFill>
        <p:spPr>
          <a:xfrm>
            <a:off x="7598373" y="3443613"/>
            <a:ext cx="517548" cy="517548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6">
            <a:lum bright="70000" contrast="-70000"/>
          </a:blip>
          <a:stretch>
            <a:fillRect/>
          </a:stretch>
        </p:blipFill>
        <p:spPr>
          <a:xfrm rot="4163557">
            <a:off x="7980916" y="3653475"/>
            <a:ext cx="350601" cy="350601"/>
          </a:xfrm>
          <a:prstGeom prst="rect">
            <a:avLst/>
          </a:prstGeom>
        </p:spPr>
      </p:pic>
      <p:grpSp>
        <p:nvGrpSpPr>
          <p:cNvPr id="34" name="组合 33"/>
          <p:cNvGrpSpPr/>
          <p:nvPr/>
        </p:nvGrpSpPr>
        <p:grpSpPr>
          <a:xfrm>
            <a:off x="3752850" y="895350"/>
            <a:ext cx="4800600" cy="1438127"/>
            <a:chOff x="3810000" y="968573"/>
            <a:chExt cx="4800600" cy="1438127"/>
          </a:xfrm>
        </p:grpSpPr>
        <p:sp>
          <p:nvSpPr>
            <p:cNvPr id="32" name="TextBox 13"/>
            <p:cNvSpPr txBox="1"/>
            <p:nvPr/>
          </p:nvSpPr>
          <p:spPr>
            <a:xfrm>
              <a:off x="3810000" y="1111300"/>
              <a:ext cx="4800600" cy="1295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pc="900" sz="7900">
                  <a:solidFill>
                    <a:prstClr val="white"/>
                  </a:solidFill>
                  <a:latin charset="-122" panose="02010609000101010101" pitchFamily="49" typeface="汉仪综艺体简"/>
                  <a:ea charset="-122" panose="02010609000101010101" pitchFamily="49" typeface="汉仪综艺体简"/>
                </a:rPr>
                <a:t>投资有道</a:t>
              </a:r>
            </a:p>
          </p:txBody>
        </p:sp>
        <p:sp>
          <p:nvSpPr>
            <p:cNvPr id="33" name="TextBox 13"/>
            <p:cNvSpPr txBox="1"/>
            <p:nvPr/>
          </p:nvSpPr>
          <p:spPr>
            <a:xfrm>
              <a:off x="4868849" y="968573"/>
              <a:ext cx="2598751" cy="30480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 spc="600" sz="1400">
                  <a:solidFill>
                    <a:prstClr val="white"/>
                  </a:solidFill>
                  <a:latin typeface="+mn-ea"/>
                </a:rPr>
                <a:t>财物聚集·你我共赢</a:t>
              </a:r>
            </a:p>
          </p:txBody>
        </p:sp>
      </p:grpSp>
    </p:spTree>
    <p:extLst>
      <p:ext uri="{BB962C8B-B14F-4D97-AF65-F5344CB8AC3E}">
        <p14:creationId val="2391950051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0000" fill="hold" id="2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2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2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 nodeType="clickPar">
                      <p:stCondLst>
                        <p:cond delay="indefinite"/>
                      </p:stCondLst>
                      <p:childTnLst>
                        <p:par>
                          <p:cTn fill="hold" id="3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 nodeType="clickPar">
                      <p:stCondLst>
                        <p:cond delay="indefinite"/>
                      </p:stCondLst>
                      <p:childTnLst>
                        <p:par>
                          <p:cTn fill="hold" id="4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 nodeType="clickPar">
                      <p:stCondLst>
                        <p:cond delay="indefinite"/>
                      </p:stCondLst>
                      <p:childTnLst>
                        <p:par>
                          <p:cTn fill="hold" id="4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 nodeType="clickPar">
                      <p:stCondLst>
                        <p:cond delay="indefinite"/>
                      </p:stCondLst>
                      <p:childTnLst>
                        <p:par>
                          <p:cTn fill="hold" id="5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4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12"/>
      <p:bldP grpId="0" spid="15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菱形 1"/>
          <p:cNvSpPr/>
          <p:nvPr/>
        </p:nvSpPr>
        <p:spPr>
          <a:xfrm>
            <a:off x="802432" y="2191734"/>
            <a:ext cx="3312368" cy="1800200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2"/>
              </a:solidFill>
            </a:endParaRPr>
          </a:p>
        </p:txBody>
      </p:sp>
      <p:sp>
        <p:nvSpPr>
          <p:cNvPr id="19" name="菱形 18"/>
          <p:cNvSpPr/>
          <p:nvPr/>
        </p:nvSpPr>
        <p:spPr>
          <a:xfrm>
            <a:off x="5029200" y="2190750"/>
            <a:ext cx="3312368" cy="1800200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48164" y="2724083"/>
            <a:ext cx="1774548" cy="726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退休后第一年</a:t>
            </a:r>
          </a:p>
          <a:p>
            <a:pPr algn="ctr">
              <a:lnSpc>
                <a:spcPts val="2500"/>
              </a:lnSpc>
            </a:pPr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生活费10万元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98110" y="2742231"/>
            <a:ext cx="1774548" cy="726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退休期间共需</a:t>
            </a:r>
          </a:p>
          <a:p>
            <a:pPr algn="ctr">
              <a:lnSpc>
                <a:spcPts val="2500"/>
              </a:lnSpc>
            </a:pPr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费用300万元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63816" y="3775166"/>
            <a:ext cx="2687474" cy="408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altLang="en-US" lang="zh-CN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退休后投资收益率3%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66185" y="1407352"/>
            <a:ext cx="7187216" cy="40894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tlCol="0"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altLang="en-US" lang="zh-CN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假设：通货膨胀率为3%</a:t>
            </a:r>
          </a:p>
        </p:txBody>
      </p:sp>
    </p:spTree>
    <p:extLst>
      <p:ext uri="{BB962C8B-B14F-4D97-AF65-F5344CB8AC3E}">
        <p14:creationId val="2819298512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19"/>
      <p:bldP grpId="0" spid="21"/>
      <p:bldP grpId="0" spid="22"/>
      <p:bldP grpId="0" spid="23"/>
      <p:bldP grpId="0" spid="24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" name="矩形 6"/>
          <p:cNvSpPr>
            <a:spLocks noChangeArrowheads="1"/>
          </p:cNvSpPr>
          <p:nvPr/>
        </p:nvSpPr>
        <p:spPr bwMode="auto">
          <a:xfrm>
            <a:off x="2036002" y="3776671"/>
            <a:ext cx="6189375" cy="726440"/>
          </a:xfrm>
          <a:prstGeom prst="rect">
            <a:avLst/>
          </a:prstGeom>
          <a:noFill/>
          <a:ln>
            <a:solidFill>
              <a:schemeClr val="accent2"/>
            </a:solidFill>
          </a:ln>
          <a:extLst/>
        </p:spPr>
        <p:txBody>
          <a:bodyPr anchor="ctr"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lnSpc>
                <a:spcPts val="2500"/>
              </a:lnSpc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采用“定期定投”的方式：</a:t>
            </a:r>
          </a:p>
          <a:p>
            <a:pPr>
              <a:lnSpc>
                <a:spcPts val="2500"/>
              </a:lnSpc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N=20；   I/Y=6；   FV=2198216；   CPT PMT=59757.5</a:t>
            </a:r>
          </a:p>
        </p:txBody>
      </p:sp>
      <p:sp>
        <p:nvSpPr>
          <p:cNvPr id="18" name="矩形 7"/>
          <p:cNvSpPr>
            <a:spLocks noChangeArrowheads="1"/>
          </p:cNvSpPr>
          <p:nvPr/>
        </p:nvSpPr>
        <p:spPr bwMode="auto">
          <a:xfrm>
            <a:off x="2045527" y="2533801"/>
            <a:ext cx="6179851" cy="599440"/>
          </a:xfrm>
          <a:prstGeom prst="rect">
            <a:avLst/>
          </a:prstGeom>
          <a:noFill/>
          <a:ln>
            <a:solidFill>
              <a:schemeClr val="accent2"/>
            </a:solidFill>
          </a:ln>
          <a:extLst/>
        </p:spPr>
        <p:txBody>
          <a:bodyPr anchor="ctr"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lnSpc>
                <a:spcPts val="2000"/>
              </a:lnSpc>
            </a:pPr>
            <a:endParaRPr altLang="zh-CN" lang="en-US" smtClean="0" sz="1600">
              <a:solidFill>
                <a:schemeClr val="tx2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>
              <a:lnSpc>
                <a:spcPts val="2000"/>
              </a:lnSpc>
            </a:pPr>
            <a:r>
              <a:rPr altLang="zh-CN" lang="en-US" smtClean="0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退休基金缺口＝3000000－801748＝2198216元</a:t>
            </a:r>
          </a:p>
        </p:txBody>
      </p:sp>
      <p:sp>
        <p:nvSpPr>
          <p:cNvPr id="19" name="矩形 8"/>
          <p:cNvSpPr>
            <a:spLocks noChangeArrowheads="1"/>
          </p:cNvSpPr>
          <p:nvPr/>
        </p:nvSpPr>
        <p:spPr bwMode="auto">
          <a:xfrm>
            <a:off x="2053467" y="1238061"/>
            <a:ext cx="6171912" cy="726440"/>
          </a:xfrm>
          <a:prstGeom prst="rect">
            <a:avLst/>
          </a:prstGeom>
          <a:noFill/>
          <a:ln>
            <a:solidFill>
              <a:schemeClr val="accent2"/>
            </a:solidFill>
          </a:ln>
          <a:extLst/>
        </p:spPr>
        <p:txBody>
          <a:bodyPr anchor="ctr"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lnSpc>
                <a:spcPts val="2500"/>
              </a:lnSpc>
            </a:pPr>
            <a:r>
              <a:rPr altLang="en-US" lang="zh-CN" smtClean="0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目前25万元的退休启动资金至55岁时增值为：801784元</a:t>
            </a:r>
          </a:p>
          <a:p>
            <a:pPr>
              <a:lnSpc>
                <a:spcPts val="2500"/>
              </a:lnSpc>
            </a:pPr>
            <a:r>
              <a:rPr altLang="en-US" lang="zh-CN" smtClean="0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N=20；   I/Y=6；    PV=-250000；       CPT FV=？</a:t>
            </a:r>
          </a:p>
        </p:txBody>
      </p:sp>
      <p:sp>
        <p:nvSpPr>
          <p:cNvPr id="20" name="椭圆 9"/>
          <p:cNvSpPr>
            <a:spLocks noChangeArrowheads="1"/>
          </p:cNvSpPr>
          <p:nvPr/>
        </p:nvSpPr>
        <p:spPr bwMode="auto">
          <a:xfrm>
            <a:off x="990600" y="1194324"/>
            <a:ext cx="785772" cy="786928"/>
          </a:xfrm>
          <a:prstGeom prst="ellipse">
            <a:avLst/>
          </a:prstGeom>
          <a:solidFill>
            <a:schemeClr val="accent2"/>
          </a:solidFill>
          <a:ln>
            <a:noFill/>
          </a:ln>
          <a:extLst/>
        </p:spPr>
        <p:txBody>
          <a:bodyPr anchor="ctr" wrap="none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/>
            <a:r>
              <a:rPr altLang="zh-CN" lang="en-US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1</a:t>
            </a:r>
          </a:p>
        </p:txBody>
      </p:sp>
      <p:sp>
        <p:nvSpPr>
          <p:cNvPr id="21" name="椭圆 10"/>
          <p:cNvSpPr>
            <a:spLocks noChangeArrowheads="1"/>
          </p:cNvSpPr>
          <p:nvPr/>
        </p:nvSpPr>
        <p:spPr bwMode="auto">
          <a:xfrm>
            <a:off x="990600" y="2440059"/>
            <a:ext cx="785772" cy="786926"/>
          </a:xfrm>
          <a:prstGeom prst="ellipse">
            <a:avLst/>
          </a:prstGeom>
          <a:solidFill>
            <a:schemeClr val="accent2"/>
          </a:solidFill>
          <a:ln>
            <a:noFill/>
          </a:ln>
          <a:extLst/>
        </p:spPr>
        <p:txBody>
          <a:bodyPr anchor="ctr" wrap="none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/>
            <a:r>
              <a:rPr altLang="zh-CN" lang="en-US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2</a:t>
            </a:r>
          </a:p>
        </p:txBody>
      </p:sp>
      <p:sp>
        <p:nvSpPr>
          <p:cNvPr id="22" name="椭圆 11"/>
          <p:cNvSpPr>
            <a:spLocks noChangeArrowheads="1"/>
          </p:cNvSpPr>
          <p:nvPr/>
        </p:nvSpPr>
        <p:spPr bwMode="auto">
          <a:xfrm>
            <a:off x="990600" y="3715572"/>
            <a:ext cx="785772" cy="786928"/>
          </a:xfrm>
          <a:prstGeom prst="ellipse">
            <a:avLst/>
          </a:prstGeom>
          <a:solidFill>
            <a:schemeClr val="accent2"/>
          </a:solidFill>
          <a:ln>
            <a:noFill/>
          </a:ln>
          <a:extLst/>
        </p:spPr>
        <p:txBody>
          <a:bodyPr anchor="ctr" wrap="none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/>
            <a:r>
              <a:rPr altLang="zh-CN" lang="en-US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3</a:t>
            </a:r>
          </a:p>
        </p:txBody>
      </p:sp>
    </p:spTree>
    <p:extLst>
      <p:ext uri="{BB962C8B-B14F-4D97-AF65-F5344CB8AC3E}">
        <p14:creationId val="601379444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18"/>
      <p:bldP grpId="0" spid="19"/>
      <p:bldP grpId="0" spid="20"/>
      <p:bldP grpId="0" spid="21"/>
      <p:bldP grpId="0" spid="22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矩形标注 6"/>
          <p:cNvSpPr>
            <a:spLocks noChangeArrowheads="1"/>
          </p:cNvSpPr>
          <p:nvPr/>
        </p:nvSpPr>
        <p:spPr bwMode="auto">
          <a:xfrm>
            <a:off x="632768" y="1734906"/>
            <a:ext cx="3842804" cy="1737989"/>
          </a:xfrm>
          <a:prstGeom prst="wedgeRectCallout">
            <a:avLst>
              <a:gd fmla="val -25386" name="adj1"/>
              <a:gd fmla="val 63530" name="adj2"/>
            </a:avLst>
          </a:prstGeom>
          <a:noFill/>
          <a:ln>
            <a:solidFill>
              <a:schemeClr val="accent2"/>
            </a:solidFill>
          </a:ln>
        </p:spPr>
        <p:txBody>
          <a:bodyPr anchor="ctr"/>
          <a:lstStyle/>
          <a:p>
            <a:pPr algn="ctr"/>
            <a:endParaRPr altLang="zh-CN" lang="zh-CN">
              <a:solidFill>
                <a:schemeClr val="tx2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31" name="TextBox 343"/>
          <p:cNvSpPr>
            <a:spLocks noChangeArrowheads="1"/>
          </p:cNvSpPr>
          <p:nvPr/>
        </p:nvSpPr>
        <p:spPr bwMode="auto">
          <a:xfrm>
            <a:off x="761421" y="1811600"/>
            <a:ext cx="944880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退休前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03164" y="2283221"/>
            <a:ext cx="3384376" cy="1043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2500"/>
              </a:lnSpc>
            </a:pPr>
            <a:r>
              <a:rPr altLang="en-US" lang="zh-CN" smtClean="0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一半定期定额投资，投资于中长期债券基金；一半投资偏股型的平衡型基金</a:t>
            </a:r>
          </a:p>
        </p:txBody>
      </p:sp>
      <p:sp>
        <p:nvSpPr>
          <p:cNvPr id="35" name="矩形标注 6"/>
          <p:cNvSpPr>
            <a:spLocks noChangeArrowheads="1"/>
          </p:cNvSpPr>
          <p:nvPr/>
        </p:nvSpPr>
        <p:spPr bwMode="auto">
          <a:xfrm>
            <a:off x="4767796" y="1769865"/>
            <a:ext cx="3842804" cy="1737989"/>
          </a:xfrm>
          <a:prstGeom prst="wedgeRectCallout">
            <a:avLst>
              <a:gd fmla="val 18125" name="adj1"/>
              <a:gd fmla="val 62027" name="adj2"/>
            </a:avLst>
          </a:prstGeom>
          <a:noFill/>
          <a:ln>
            <a:solidFill>
              <a:schemeClr val="accent2"/>
            </a:solidFill>
          </a:ln>
        </p:spPr>
        <p:txBody>
          <a:bodyPr anchor="ctr"/>
          <a:lstStyle/>
          <a:p>
            <a:pPr algn="ctr"/>
            <a:endParaRPr altLang="zh-CN" lang="zh-CN">
              <a:solidFill>
                <a:schemeClr val="tx2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36" name="TextBox 343"/>
          <p:cNvSpPr>
            <a:spLocks noChangeArrowheads="1"/>
          </p:cNvSpPr>
          <p:nvPr/>
        </p:nvSpPr>
        <p:spPr bwMode="auto">
          <a:xfrm>
            <a:off x="4896449" y="1811600"/>
            <a:ext cx="944880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退休后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911812" y="2283718"/>
            <a:ext cx="3384376" cy="726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2500"/>
              </a:lnSpc>
            </a:pPr>
            <a:r>
              <a:rPr altLang="en-US" lang="zh-CN" smtClean="0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收益稳定的货币市场基金或债券型基金… </a:t>
            </a:r>
          </a:p>
        </p:txBody>
      </p:sp>
    </p:spTree>
    <p:extLst>
      <p:ext uri="{BB962C8B-B14F-4D97-AF65-F5344CB8AC3E}">
        <p14:creationId val="2430907509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2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"/>
      <p:bldP grpId="0" spid="31"/>
      <p:bldP grpId="0" spid="32"/>
      <p:bldP grpId="0" spid="35"/>
      <p:bldP grpId="0" spid="36"/>
      <p:bldP grpId="0" spid="37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l="1639"/>
          <a:stretch>
            <a:fillRect/>
          </a:stretch>
        </p:blipFill>
        <p:spPr>
          <a:xfrm>
            <a:off x="0" y="3454711"/>
            <a:ext cx="9144000" cy="168878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62000" y="133350"/>
            <a:ext cx="3183386" cy="4343401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1676400" y="1937087"/>
            <a:ext cx="995680" cy="1005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6000">
                <a:solidFill>
                  <a:srgbClr val="00767C"/>
                </a:solidFill>
                <a:latin charset="0" panose="020b0806030902050204" pitchFamily="34" typeface="Impact"/>
              </a:rPr>
              <a:t>03</a:t>
            </a: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 rot="4163557">
            <a:off x="4012883" y="3999466"/>
            <a:ext cx="350601" cy="350601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 rot="1787413">
            <a:off x="4393454" y="3708946"/>
            <a:ext cx="427179" cy="427179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 rot="4163557">
            <a:off x="4884528" y="3856860"/>
            <a:ext cx="350601" cy="350601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>
            <a:off x="5415226" y="3519813"/>
            <a:ext cx="517548" cy="517548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 rot="4163557">
            <a:off x="5797769" y="3729675"/>
            <a:ext cx="350601" cy="350601"/>
          </a:xfrm>
          <a:prstGeom prst="rect">
            <a:avLst/>
          </a:prstGeom>
        </p:spPr>
      </p:pic>
      <p:sp>
        <p:nvSpPr>
          <p:cNvPr id="20" name="TextBox 5"/>
          <p:cNvSpPr txBox="1"/>
          <p:nvPr/>
        </p:nvSpPr>
        <p:spPr>
          <a:xfrm>
            <a:off x="4105097" y="1929884"/>
            <a:ext cx="4276903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kumimoji="1" lang="zh-CN" spc="300" sz="4800">
                <a:solidFill>
                  <a:prstClr val="white"/>
                </a:solidFill>
                <a:latin typeface="+mn-ea"/>
              </a:rPr>
              <a:t>综合理财规划</a:t>
            </a:r>
          </a:p>
        </p:txBody>
      </p:sp>
      <p:sp>
        <p:nvSpPr>
          <p:cNvPr id="22" name="TextBox 5"/>
          <p:cNvSpPr txBox="1"/>
          <p:nvPr/>
        </p:nvSpPr>
        <p:spPr>
          <a:xfrm>
            <a:off x="4114800" y="1352550"/>
            <a:ext cx="2223639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kumimoji="1" lang="zh-CN" smtClean="0" spc="300" sz="3600">
                <a:solidFill>
                  <a:prstClr val="white"/>
                </a:solidFill>
                <a:latin typeface="+mn-ea"/>
              </a:rPr>
              <a:t>第三部分</a:t>
            </a:r>
          </a:p>
        </p:txBody>
      </p:sp>
      <p:sp>
        <p:nvSpPr>
          <p:cNvPr id="29" name="矩形 28"/>
          <p:cNvSpPr/>
          <p:nvPr/>
        </p:nvSpPr>
        <p:spPr>
          <a:xfrm>
            <a:off x="4105097" y="2734568"/>
            <a:ext cx="3934624" cy="426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mtClean="0" sz="1100">
                <a:solidFill>
                  <a:schemeClr val="bg1"/>
                </a:solidFill>
              </a:rPr>
              <a:t>case analysis of investment and financing case analysis of </a:t>
            </a:r>
          </a:p>
          <a:p>
            <a:r>
              <a:rPr altLang="en-US" lang="zh-CN" smtClean="0" sz="1100">
                <a:solidFill>
                  <a:schemeClr val="bg1"/>
                </a:solidFill>
              </a:rPr>
              <a:t>investment and financing case analysis</a:t>
            </a:r>
          </a:p>
        </p:txBody>
      </p:sp>
    </p:spTree>
    <p:extLst>
      <p:ext uri="{BB962C8B-B14F-4D97-AF65-F5344CB8AC3E}">
        <p14:creationId val="3173533183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 nodeType="clickPar">
                      <p:stCondLst>
                        <p:cond delay="indefinite"/>
                      </p:stCondLst>
                      <p:childTnLst>
                        <p:par>
                          <p:cTn fill="hold" id="4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4" nodeType="clickPar">
                      <p:stCondLst>
                        <p:cond delay="indefinite"/>
                      </p:stCondLst>
                      <p:childTnLst>
                        <p:par>
                          <p:cTn fill="hold" id="5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6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9" nodeType="clickPar">
                      <p:stCondLst>
                        <p:cond delay="indefinite"/>
                      </p:stCondLst>
                      <p:childTnLst>
                        <p:par>
                          <p:cTn fill="hold" id="6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20"/>
      <p:bldP grpId="0" spid="22"/>
      <p:bldP grpId="0" spid="29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6" name="TextBox 75"/>
          <p:cNvSpPr txBox="1"/>
          <p:nvPr/>
        </p:nvSpPr>
        <p:spPr>
          <a:xfrm>
            <a:off x="685800" y="1123950"/>
            <a:ext cx="7848600" cy="3266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ts val="2500"/>
              </a:lnSpc>
            </a:pPr>
            <a:r>
              <a:rPr altLang="en-US" lang="zh-CN" sz="12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   赵先生，38岁，会计师事务所的合伙人，赵太太，38岁，是一家名牌大学的副教授，两人有一个6岁的儿子浩浩。赵先生的年税后收入60万元左右，赵太太年税后收入5万元左右，应邀出席一些讲座、论坛的税后收入为8万元左右。一家三口现在住在价款120万元的新房里，新房于2005年6月购买，一次性付5成，其余5成通过银行进行10年期住房商业贷款，采用等额本息的还款方式还款，贷款利率为5.508%，购买同月开始还款。赵太太在学校购买的有产权的福利房现在市场价格为55万，目前用于出租，每月租金2500元。拥有市值21万元的小轿车一辆。现有三年期定期存款30万元人民币，2006年9月到期。活期存款15万元，股票账面价值现为40万元，在过去的一年间收益为6000元。</a:t>
            </a:r>
          </a:p>
          <a:p>
            <a:pPr algn="just">
              <a:lnSpc>
                <a:spcPts val="2500"/>
              </a:lnSpc>
            </a:pPr>
            <a:r>
              <a:rPr altLang="en-US" lang="zh-CN" sz="12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   儿子浩浩一年的学费开支在1万元左右，车辆的使用费每年需要30000元，一家人平均每月的日常生活开支为15000元，赵太太年消费健身卡8000元，平时家庭应酬每月支出1500元。一家人过着较为宽裕的生活，享受着单位的福利，没有投任何商业保险。</a:t>
            </a:r>
          </a:p>
        </p:txBody>
      </p:sp>
    </p:spTree>
    <p:extLst>
      <p:ext uri="{BB962C8B-B14F-4D97-AF65-F5344CB8AC3E}">
        <p14:creationId val="356317357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6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TextBox 12"/>
          <p:cNvSpPr txBox="1"/>
          <p:nvPr/>
        </p:nvSpPr>
        <p:spPr>
          <a:xfrm>
            <a:off x="762000" y="1765484"/>
            <a:ext cx="7596844" cy="726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ts val="2500"/>
              </a:lnSpc>
              <a:buFont charset="2" panose="05000000000000000000" pitchFamily="2" typeface="Wingdings"/>
              <a:buChar char="l"/>
            </a:pPr>
            <a:r>
              <a:rPr altLang="en-US" lang="zh-CN" sz="1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面对现在很多企业一夜之间破产，赵先生考虑到自己所从事的职业风险较大，担心事务所万一破产，会影响家人的正常生活。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62000" y="2713759"/>
            <a:ext cx="7596844" cy="408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ts val="2500"/>
              </a:lnSpc>
              <a:buFont charset="2" panose="05000000000000000000" pitchFamily="2" typeface="Wingdings"/>
              <a:buChar char="l"/>
            </a:pPr>
            <a:r>
              <a:rPr altLang="en-US" lang="zh-CN" sz="1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赵先生看周围的人都在投保商业保险，自己也有些动心，但面对众多保险产品觉得无从下手。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2000" y="3291757"/>
            <a:ext cx="7596844" cy="1043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ts val="2500"/>
              </a:lnSpc>
              <a:buFont charset="2" panose="05000000000000000000" pitchFamily="2" typeface="Wingdings"/>
              <a:buChar char="l"/>
            </a:pPr>
            <a:r>
              <a:rPr altLang="en-US" lang="zh-CN" sz="1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赵先生希望儿子浩浩能茁壮成长，享受最好的教育。在夫妻退休之前儿子的教育费用是不成问题的，赵先生考虑的是在退休后，儿子浩浩正读大学，这笔费用支出想提前准备好。综合考虑大学本科和出国读硕士的计划，这笔教育费用目标额度为80万元。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84512" y="1200150"/>
            <a:ext cx="7497488" cy="4089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rtlCol="0"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altLang="en-US" lang="zh-CN" sz="1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目前，赵先生觉得要应聘请理财规划师解决以下问题：</a:t>
            </a:r>
          </a:p>
        </p:txBody>
      </p:sp>
    </p:spTree>
    <p:extLst>
      <p:ext uri="{BB962C8B-B14F-4D97-AF65-F5344CB8AC3E}">
        <p14:creationId val="303884541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33"/>
      <p:bldP grpId="0" spid="37"/>
      <p:bldP grpId="0" spid="42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TextBox 12"/>
          <p:cNvSpPr txBox="1"/>
          <p:nvPr/>
        </p:nvSpPr>
        <p:spPr>
          <a:xfrm>
            <a:off x="685801" y="1649069"/>
            <a:ext cx="7681428" cy="726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 indent="-285750" marL="285750">
              <a:lnSpc>
                <a:spcPts val="2500"/>
              </a:lnSpc>
              <a:buFont charset="2" panose="05000000000000000000" pitchFamily="2" typeface="Wingdings"/>
              <a:buChar char="l"/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赵先生夫妇希望十二年后双双提前退休，并希望届时可以存有200万元作为退休养老金。赵先生希望能以定期定额投资的方式准备退休金。假定投资收益率为5%。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85800" y="2489332"/>
            <a:ext cx="7829861" cy="408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ts val="2500"/>
              </a:lnSpc>
              <a:buFont charset="2" panose="05000000000000000000" pitchFamily="2" typeface="Wingdings"/>
              <a:buChar char="l"/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赵先生是超级车迷，希望能够在近几年内购置一辆价格120万左右的跑车。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85800" y="3028950"/>
            <a:ext cx="7829861" cy="408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ts val="2500"/>
              </a:lnSpc>
              <a:buFont charset="2" panose="05000000000000000000" pitchFamily="2" typeface="Wingdings"/>
              <a:buChar char="l"/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能够对现金等流动资产进行有效管理。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85156" y="1123307"/>
            <a:ext cx="7596844" cy="4089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rtlCol="0"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目前，赵先生觉得要应聘请理财规划师解决以下问题：</a:t>
            </a:r>
          </a:p>
        </p:txBody>
      </p:sp>
      <p:sp>
        <p:nvSpPr>
          <p:cNvPr id="38" name="矩形 1"/>
          <p:cNvSpPr>
            <a:spLocks noChangeArrowheads="1"/>
          </p:cNvSpPr>
          <p:nvPr/>
        </p:nvSpPr>
        <p:spPr bwMode="auto">
          <a:xfrm>
            <a:off x="762000" y="3638550"/>
            <a:ext cx="7808084" cy="72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ts val="2500"/>
              </a:lnSpc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提示： 信息收集时间为2016年7月31日。不考虑存款利息收入，月支出均化为年支出的十二分之一，贷款利率为5.508%。</a:t>
            </a:r>
          </a:p>
        </p:txBody>
      </p:sp>
    </p:spTree>
    <p:extLst>
      <p:ext uri="{BB962C8B-B14F-4D97-AF65-F5344CB8AC3E}">
        <p14:creationId val="1301686594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33"/>
      <p:bldP grpId="0" spid="37"/>
      <p:bldP grpId="0" spid="42"/>
      <p:bldP grpId="0" spid="38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2" name="TextBox 41"/>
          <p:cNvSpPr txBox="1"/>
          <p:nvPr/>
        </p:nvSpPr>
        <p:spPr>
          <a:xfrm>
            <a:off x="914400" y="863416"/>
            <a:ext cx="4343400" cy="408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2500"/>
              </a:lnSpc>
            </a:pPr>
            <a:r>
              <a:rPr altLang="en-US" b="1" lang="zh-CN" smtClean="0" sz="1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编制客户资产负债表-家庭资产负债表</a:t>
            </a:r>
          </a:p>
        </p:txBody>
      </p:sp>
      <p:graphicFrame>
        <p:nvGraphicFramePr>
          <p:cNvPr id="41" name="Group 325"/>
          <p:cNvGraphicFramePr>
            <a:graphicFrameLocks noGrp="1"/>
          </p:cNvGraphicFramePr>
          <p:nvPr>
            <p:extLst>
              <p:ext uri="{D42A27DB-BD31-4B8C-83A1-F6EECF244321}">
                <p14:modId val="884921717"/>
              </p:ext>
            </p:extLst>
          </p:nvPr>
        </p:nvGraphicFramePr>
        <p:xfrm>
          <a:off x="971600" y="1275606"/>
          <a:ext cx="7200800" cy="3434486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2003622">
                  <a:extLst>
                    <a:ext uri="{9D8B030D-6E8A-4147-A177-3AD203B41FA5}">
                      <a16:colId xmlns:a16="http://schemas.microsoft.com/office/drawing/2014/main" val="1786967054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966304591"/>
                    </a:ext>
                  </a:extLst>
                </a:gridCol>
                <a:gridCol w="2388866">
                  <a:extLst>
                    <a:ext uri="{9D8B030D-6E8A-4147-A177-3AD203B41FA5}">
                      <a16:colId xmlns:a16="http://schemas.microsoft.com/office/drawing/2014/main" val="7178388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646706248"/>
                    </a:ext>
                  </a:extLst>
                </a:gridCol>
              </a:tblGrid>
              <a:tr h="288032">
                <a:tc gridSpan="4"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客户：赵先生和赵太太家庭         　　　      日期：    </a:t>
                      </a: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2006</a:t>
                      </a: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年</a:t>
                      </a: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7</a:t>
                      </a: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月</a:t>
                      </a: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31</a:t>
                      </a: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日  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6039597"/>
                  </a:ext>
                </a:extLst>
              </a:tr>
              <a:tr h="288032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资产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金额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负债与净资产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金额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4149588357"/>
                  </a:ext>
                </a:extLst>
              </a:tr>
              <a:tr h="288032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现金与现金等价物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Tx/>
                        <a:buFontTx/>
                        <a:buNone/>
                      </a:pPr>
                      <a:endParaRPr altLang="en-US" b="0" baseline="0" cap="none" i="0" kumimoji="1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负债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Tx/>
                        <a:buFontTx/>
                        <a:buNone/>
                      </a:pPr>
                      <a:endParaRPr altLang="en-US" b="0" baseline="0" cap="none" i="0" kumimoji="1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988402232"/>
                  </a:ext>
                </a:extLst>
              </a:tr>
              <a:tr h="216024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活期存款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150,000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住房贷款（未还贷款本金）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545,761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668540012"/>
                  </a:ext>
                </a:extLst>
              </a:tr>
              <a:tr h="229736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定期存款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300,000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负债总计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545,761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91906962"/>
                  </a:ext>
                </a:extLst>
              </a:tr>
              <a:tr h="243448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其他金融资产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Tx/>
                        <a:buFontTx/>
                        <a:buNone/>
                      </a:pPr>
                      <a:endParaRPr altLang="en-US" b="0" baseline="0" cap="none" i="0" kumimoji="1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Tx/>
                        <a:buFontTx/>
                        <a:buNone/>
                      </a:pPr>
                      <a:endParaRPr altLang="en-US" b="0" baseline="0" cap="none" i="0" kumimoji="1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Tx/>
                        <a:buFontTx/>
                        <a:buNone/>
                      </a:pPr>
                      <a:endParaRPr altLang="en-US" b="0" baseline="0" cap="none" i="0" kumimoji="1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813709299"/>
                  </a:ext>
                </a:extLst>
              </a:tr>
              <a:tr h="288032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股票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400,000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Tx/>
                        <a:buFontTx/>
                        <a:buNone/>
                      </a:pPr>
                      <a:endParaRPr altLang="en-US" b="0" baseline="0" cap="none" i="0" kumimoji="1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Tx/>
                        <a:buFontTx/>
                        <a:buNone/>
                      </a:pPr>
                      <a:endParaRPr altLang="en-US" b="0" baseline="0" cap="none" i="0" kumimoji="1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479169969"/>
                  </a:ext>
                </a:extLst>
              </a:tr>
              <a:tr h="250159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实物资产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Tx/>
                        <a:buFontTx/>
                        <a:buNone/>
                      </a:pPr>
                      <a:endParaRPr altLang="en-US" b="0" baseline="0" cap="none" i="0" kumimoji="1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Tx/>
                        <a:buFontTx/>
                        <a:buNone/>
                      </a:pPr>
                      <a:endParaRPr altLang="en-US" b="0" baseline="0" cap="none" i="0" kumimoji="1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Tx/>
                        <a:buFontTx/>
                        <a:buNone/>
                      </a:pPr>
                      <a:endParaRPr altLang="en-US" b="0" baseline="0" cap="none" i="0" kumimoji="1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656845163"/>
                  </a:ext>
                </a:extLst>
              </a:tr>
              <a:tr h="326504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自住房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1,200,000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Tx/>
                        <a:buFontTx/>
                        <a:buNone/>
                      </a:pPr>
                      <a:endParaRPr altLang="en-US" b="0" baseline="0" cap="none" i="0" kumimoji="1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Tx/>
                        <a:buFontTx/>
                        <a:buNone/>
                      </a:pPr>
                      <a:endParaRPr altLang="en-US" b="0" baseline="0" cap="none" i="0" kumimoji="1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3882764884"/>
                  </a:ext>
                </a:extLst>
              </a:tr>
              <a:tr h="232400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投资房产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550,000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Tx/>
                        <a:buFontTx/>
                        <a:buNone/>
                      </a:pPr>
                      <a:endParaRPr altLang="en-US" b="0" baseline="0" cap="none" i="0" kumimoji="1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Tx/>
                        <a:buFontTx/>
                        <a:buNone/>
                      </a:pPr>
                      <a:endParaRPr altLang="en-US" b="0" baseline="0" cap="none" i="0" kumimoji="1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3204147677"/>
                  </a:ext>
                </a:extLst>
              </a:tr>
              <a:tr h="246112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机动车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210,000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净资产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2,264,239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4031843932"/>
                  </a:ext>
                </a:extLst>
              </a:tr>
              <a:tr h="309934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资产总计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2,810,000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负债与净资产总计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2,810,000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686116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val="3991980311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2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2" name="TextBox 41"/>
          <p:cNvSpPr txBox="1"/>
          <p:nvPr/>
        </p:nvSpPr>
        <p:spPr>
          <a:xfrm>
            <a:off x="762000" y="1015816"/>
            <a:ext cx="6315980" cy="408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2500"/>
              </a:lnSpc>
            </a:pPr>
            <a:r>
              <a:rPr altLang="en-US" b="1" lang="zh-CN" smtClean="0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编制客户现金流量表-家庭现金流量表</a:t>
            </a:r>
          </a:p>
        </p:txBody>
      </p:sp>
      <p:graphicFrame>
        <p:nvGraphicFramePr>
          <p:cNvPr id="13" name="Group 548"/>
          <p:cNvGraphicFramePr>
            <a:graphicFrameLocks noGrp="1"/>
          </p:cNvGraphicFramePr>
          <p:nvPr>
            <p:extLst>
              <p:ext uri="{D42A27DB-BD31-4B8C-83A1-F6EECF244321}">
                <p14:modId val="2475402980"/>
              </p:ext>
            </p:extLst>
          </p:nvPr>
        </p:nvGraphicFramePr>
        <p:xfrm>
          <a:off x="878633" y="1473361"/>
          <a:ext cx="7274767" cy="2970597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785759">
                  <a:extLst>
                    <a:ext uri="{9D8B030D-6E8A-4147-A177-3AD203B41FA5}">
                      <a16:colId xmlns:a16="http://schemas.microsoft.com/office/drawing/2014/main" val="3296236857"/>
                    </a:ext>
                  </a:extLst>
                </a:gridCol>
                <a:gridCol w="1234758">
                  <a:extLst>
                    <a:ext uri="{9D8B030D-6E8A-4147-A177-3AD203B41FA5}">
                      <a16:colId xmlns:a16="http://schemas.microsoft.com/office/drawing/2014/main" val="3496665939"/>
                    </a:ext>
                  </a:extLst>
                </a:gridCol>
                <a:gridCol w="1871870">
                  <a:extLst>
                    <a:ext uri="{9D8B030D-6E8A-4147-A177-3AD203B41FA5}">
                      <a16:colId xmlns:a16="http://schemas.microsoft.com/office/drawing/2014/main" val="2721735419"/>
                    </a:ext>
                  </a:extLst>
                </a:gridCol>
                <a:gridCol w="2382380">
                  <a:extLst>
                    <a:ext uri="{9D8B030D-6E8A-4147-A177-3AD203B41FA5}">
                      <a16:colId xmlns:a16="http://schemas.microsoft.com/office/drawing/2014/main" val="4139937540"/>
                    </a:ext>
                  </a:extLst>
                </a:gridCol>
              </a:tblGrid>
              <a:tr h="241176">
                <a:tc gridSpan="4"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en-US" baseline="0" cap="none" kumimoji="0" lang="zh-CN" normalizeH="0" smtClean="0" strike="noStrike" sz="1200" u="none">
                        <a:ln>
                          <a:noFill/>
                        </a:ln>
                        <a:effectLst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客户：赵先生和赵太太家庭                 日期： </a:t>
                      </a: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2005</a:t>
                      </a: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年</a:t>
                      </a: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8</a:t>
                      </a: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月</a:t>
                      </a: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1</a:t>
                      </a: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日至</a:t>
                      </a: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2006</a:t>
                      </a: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年</a:t>
                      </a: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7</a:t>
                      </a: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月</a:t>
                      </a: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31</a:t>
                      </a: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日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578489"/>
                  </a:ext>
                </a:extLst>
              </a:tr>
              <a:tr h="262880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年收入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金额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年支出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金额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192568322"/>
                  </a:ext>
                </a:extLst>
              </a:tr>
              <a:tr h="218678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工资和薪金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Tx/>
                        <a:buFontTx/>
                        <a:buNone/>
                      </a:pPr>
                      <a:endParaRPr altLang="en-US" b="0" baseline="0" cap="none" i="0" kumimoji="1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房屋按揭还贷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78,167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901188100"/>
                  </a:ext>
                </a:extLst>
              </a:tr>
              <a:tr h="290304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赵先生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600,000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日常生活支出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180,000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512446281"/>
                  </a:ext>
                </a:extLst>
              </a:tr>
              <a:tr h="246102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赵太太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50,000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车辆使用支出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30,000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339571657"/>
                  </a:ext>
                </a:extLst>
              </a:tr>
              <a:tr h="189709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投资收入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6,000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休闲、娱乐支出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26,000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226119992"/>
                  </a:ext>
                </a:extLst>
              </a:tr>
              <a:tr h="0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租金收入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30,000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子女教育支出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10,000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203141616"/>
                  </a:ext>
                </a:extLst>
              </a:tr>
              <a:tr h="217133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其他收入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80,000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Tx/>
                        <a:buFontTx/>
                        <a:buNone/>
                      </a:pPr>
                      <a:endParaRPr altLang="en-US" b="0" baseline="0" cap="none" i="0" kumimoji="1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Tx/>
                        <a:buFontTx/>
                        <a:buNone/>
                      </a:pPr>
                      <a:endParaRPr altLang="en-US" b="0" baseline="0" cap="none" i="0" kumimoji="1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3391421512"/>
                  </a:ext>
                </a:extLst>
              </a:tr>
              <a:tr h="302853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收入总计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766,000 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支出总计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324,167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3981981783"/>
                  </a:ext>
                </a:extLst>
              </a:tr>
              <a:tr h="216024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年结余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 gridSpan="3"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441,833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408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val="2616318383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2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2" name="TextBox 41"/>
          <p:cNvSpPr txBox="1"/>
          <p:nvPr/>
        </p:nvSpPr>
        <p:spPr>
          <a:xfrm>
            <a:off x="1143000" y="1123950"/>
            <a:ext cx="7010400" cy="408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2500"/>
              </a:lnSpc>
            </a:pPr>
            <a:r>
              <a:rPr altLang="en-US" b="1" lang="zh-CN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客户财务状况的比率分析（至少分析四个比率）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60813" y="1536884"/>
            <a:ext cx="2268187" cy="408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2500"/>
              </a:lnSpc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客户财务比率表</a:t>
            </a:r>
          </a:p>
        </p:txBody>
      </p:sp>
      <p:graphicFrame>
        <p:nvGraphicFramePr>
          <p:cNvPr id="18" name="Group 92"/>
          <p:cNvGraphicFramePr>
            <a:graphicFrameLocks noGrp="1"/>
          </p:cNvGraphicFramePr>
          <p:nvPr>
            <p:extLst>
              <p:ext uri="{D42A27DB-BD31-4B8C-83A1-F6EECF244321}">
                <p14:modId val="1769378887"/>
              </p:ext>
            </p:extLst>
          </p:nvPr>
        </p:nvGraphicFramePr>
        <p:xfrm>
          <a:off x="1143000" y="2038350"/>
          <a:ext cx="6559550" cy="2263699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441700">
                  <a:extLst>
                    <a:ext uri="{9D8B030D-6E8A-4147-A177-3AD203B41FA5}">
                      <a16:colId xmlns:a16="http://schemas.microsoft.com/office/drawing/2014/main" val="2853650905"/>
                    </a:ext>
                  </a:extLst>
                </a:gridCol>
                <a:gridCol w="3117850">
                  <a:extLst>
                    <a:ext uri="{9D8B030D-6E8A-4147-A177-3AD203B41FA5}">
                      <a16:colId xmlns:a16="http://schemas.microsoft.com/office/drawing/2014/main" val="170196417"/>
                    </a:ext>
                  </a:extLst>
                </a:gridCol>
              </a:tblGrid>
              <a:tr h="463499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结余比例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b"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58%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4171226280"/>
                  </a:ext>
                </a:extLst>
              </a:tr>
              <a:tr h="288032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投资与净资产比率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42%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3404778575"/>
                  </a:ext>
                </a:extLst>
              </a:tr>
              <a:tr h="288032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清偿比率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81%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286103955"/>
                  </a:ext>
                </a:extLst>
              </a:tr>
              <a:tr h="288032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负债比率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19%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004730665"/>
                  </a:ext>
                </a:extLst>
              </a:tr>
              <a:tr h="288032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即付比率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82%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731158884"/>
                  </a:ext>
                </a:extLst>
              </a:tr>
              <a:tr h="288032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负债收入比率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10%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3757953579"/>
                  </a:ext>
                </a:extLst>
              </a:tr>
              <a:tr h="360040"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aseline="0" cap="none" kumimoji="0" lang="zh-CN" normalizeH="0" smtClean="0" strike="noStrike" sz="1200" u="none">
                          <a:ln>
                            <a:noFill/>
                          </a:ln>
                          <a:effectLst/>
                        </a:rPr>
                        <a:t>流动性比率</a:t>
                      </a:r>
                      <a:endParaRPr altLang="en-US" b="0" baseline="0" cap="none" i="0" kumimoji="0" lang="zh-CN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tc>
                  <a:txBody>
                    <a:bodyPr vert="horz" wrap="square"/>
                    <a:lstStyle>
                      <a:lvl1pPr>
                        <a:spcBef>
                          <a:spcPct val="20000"/>
                        </a:spcBef>
                        <a:buClr>
                          <a:srgbClr val="800000"/>
                        </a:buClr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800000"/>
                        </a:buClr>
                        <a:buFont charset="2" panose="05050102010706020507" pitchFamily="18" typeface="Symbol"/>
                        <a:defRPr kumimoji="1" sz="20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5000"/>
                        <a:buFont charset="2" pitchFamily="2" typeface="Monotype Sorts"/>
                        <a:defRPr kumimoji="1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00"/>
                        </a:buClr>
                        <a:buFont charset="2" panose="05050102010706020507" pitchFamily="18" typeface="Symbol"/>
                        <a:defRPr kumimoji="1" sz="16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40000"/>
                        <a:buFont charset="2" pitchFamily="2" typeface="Monotype Sorts"/>
                        <a:defRPr kumimoji="1" sz="1400">
                          <a:solidFill>
                            <a:schemeClr val="tx1"/>
                          </a:solidFill>
                          <a:latin charset="0" panose="020b0604030504040204" pitchFamily="34" typeface="Tahoma"/>
                          <a:ea charset="-122" pitchFamily="49" typeface="楷体_GB2312"/>
                        </a:defRPr>
                      </a:lvl9pPr>
                    </a:lstStyle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aseline="0" cap="none" kumimoji="0" lang="en-US" normalizeH="0" smtClean="0" strike="noStrike" sz="1200" u="none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altLang="zh-CN" b="0" baseline="0" cap="none" i="0" kumimoji="0" lang="en-US" normalizeH="0" smtClean="0" strike="noStrike" sz="12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11668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val="2043534998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2"/>
      <p:bldP grpId="0" spid="17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l="1639"/>
          <a:stretch>
            <a:fillRect/>
          </a:stretch>
        </p:blipFill>
        <p:spPr>
          <a:xfrm>
            <a:off x="0" y="3454711"/>
            <a:ext cx="9144000" cy="168878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658538" y="133349"/>
            <a:ext cx="3183386" cy="4343401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6476999" y="2077819"/>
            <a:ext cx="1097280" cy="640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mtClean="0" sz="3600">
                <a:solidFill>
                  <a:srgbClr val="00767C"/>
                </a:solidFill>
                <a:latin charset="0" panose="020b0806030902050204" pitchFamily="34" typeface="Impact"/>
              </a:rPr>
              <a:t>目录</a:t>
            </a: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>
            <a:off x="3429000" y="4018204"/>
            <a:ext cx="517548" cy="517548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 rot="4163557">
            <a:off x="3903596" y="4228066"/>
            <a:ext cx="350601" cy="350601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 rot="1787413">
            <a:off x="4284167" y="3937546"/>
            <a:ext cx="427179" cy="427179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 rot="4163557">
            <a:off x="4775241" y="4085460"/>
            <a:ext cx="350601" cy="350601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>
            <a:off x="5305939" y="3748413"/>
            <a:ext cx="517548" cy="517548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 rot="4163557">
            <a:off x="5688482" y="3958275"/>
            <a:ext cx="350601" cy="350601"/>
          </a:xfrm>
          <a:prstGeom prst="rect">
            <a:avLst/>
          </a:prstGeom>
        </p:spPr>
      </p:pic>
      <p:sp>
        <p:nvSpPr>
          <p:cNvPr id="20" name="TextBox 14"/>
          <p:cNvSpPr txBox="1"/>
          <p:nvPr/>
        </p:nvSpPr>
        <p:spPr>
          <a:xfrm>
            <a:off x="1905000" y="938376"/>
            <a:ext cx="2819400" cy="3962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rtlCol="0" wrap="square">
            <a:spAutoFit/>
          </a:bodyPr>
          <a:lstStyle/>
          <a:p>
            <a:pPr algn="ctr"/>
            <a:r>
              <a:rPr altLang="en-US" kumimoji="1" lang="zh-CN" smtClean="0" spc="1200" sz="2000">
                <a:solidFill>
                  <a:schemeClr val="bg1"/>
                </a:solidFill>
                <a:latin typeface="+mn-ea"/>
              </a:rPr>
              <a:t>教育基金规划</a:t>
            </a:r>
          </a:p>
        </p:txBody>
      </p:sp>
      <p:sp>
        <p:nvSpPr>
          <p:cNvPr id="22" name="TextBox 16"/>
          <p:cNvSpPr txBox="1"/>
          <p:nvPr/>
        </p:nvSpPr>
        <p:spPr>
          <a:xfrm>
            <a:off x="1905000" y="1739175"/>
            <a:ext cx="2819400" cy="3962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rtlCol="0" wrap="square">
            <a:spAutoFit/>
          </a:bodyPr>
          <a:lstStyle/>
          <a:p>
            <a:pPr algn="ctr"/>
            <a:r>
              <a:rPr altLang="en-US" kumimoji="1" lang="zh-CN" smtClean="0" spc="1200" sz="2000">
                <a:solidFill>
                  <a:schemeClr val="bg1"/>
                </a:solidFill>
                <a:latin typeface="+mn-ea"/>
              </a:rPr>
              <a:t>退休养老规划</a:t>
            </a:r>
          </a:p>
        </p:txBody>
      </p:sp>
      <p:sp>
        <p:nvSpPr>
          <p:cNvPr id="29" name="TextBox 18"/>
          <p:cNvSpPr txBox="1"/>
          <p:nvPr/>
        </p:nvSpPr>
        <p:spPr>
          <a:xfrm>
            <a:off x="1905000" y="2522552"/>
            <a:ext cx="2819400" cy="3962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rtlCol="0" wrap="square">
            <a:spAutoFit/>
          </a:bodyPr>
          <a:lstStyle/>
          <a:p>
            <a:pPr algn="ctr"/>
            <a:r>
              <a:rPr altLang="en-US" kumimoji="1" lang="zh-CN" smtClean="0" spc="1200" sz="2000">
                <a:solidFill>
                  <a:schemeClr val="bg1"/>
                </a:solidFill>
                <a:latin typeface="+mn-ea"/>
              </a:rPr>
              <a:t>综合理财规划</a:t>
            </a:r>
          </a:p>
        </p:txBody>
      </p:sp>
      <p:sp>
        <p:nvSpPr>
          <p:cNvPr id="30" name="TextBox 20"/>
          <p:cNvSpPr txBox="1"/>
          <p:nvPr/>
        </p:nvSpPr>
        <p:spPr>
          <a:xfrm>
            <a:off x="1905000" y="3314640"/>
            <a:ext cx="2819400" cy="3962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rtlCol="0" wrap="square">
            <a:spAutoFit/>
          </a:bodyPr>
          <a:lstStyle/>
          <a:p>
            <a:pPr algn="ctr"/>
            <a:r>
              <a:rPr altLang="en-US" kumimoji="1" lang="zh-CN" smtClean="0" spc="1200" sz="2000">
                <a:solidFill>
                  <a:schemeClr val="bg1"/>
                </a:solidFill>
                <a:latin typeface="+mn-ea"/>
              </a:rPr>
              <a:t>投资理财要点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1131380" y="925271"/>
            <a:ext cx="697420" cy="438150"/>
            <a:chOff x="2470690" y="571500"/>
            <a:chExt cx="697420" cy="438150"/>
          </a:xfrm>
        </p:grpSpPr>
        <p:sp>
          <p:nvSpPr>
            <p:cNvPr id="31" name="TextBox 14"/>
            <p:cNvSpPr txBox="1"/>
            <p:nvPr/>
          </p:nvSpPr>
          <p:spPr>
            <a:xfrm>
              <a:off x="2470690" y="600015"/>
              <a:ext cx="697420" cy="39624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kumimoji="1" lang="en-US" smtClean="0" sz="2000">
                  <a:solidFill>
                    <a:schemeClr val="bg1"/>
                  </a:solidFill>
                  <a:latin typeface="+mn-ea"/>
                </a:rPr>
                <a:t>01</a:t>
              </a:r>
            </a:p>
          </p:txBody>
        </p:sp>
        <p:sp>
          <p:nvSpPr>
            <p:cNvPr id="4" name="椭圆 3"/>
            <p:cNvSpPr/>
            <p:nvPr/>
          </p:nvSpPr>
          <p:spPr>
            <a:xfrm>
              <a:off x="2598650" y="571500"/>
              <a:ext cx="438150" cy="43815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1131380" y="1709047"/>
            <a:ext cx="697420" cy="438150"/>
            <a:chOff x="2470690" y="571500"/>
            <a:chExt cx="697420" cy="438150"/>
          </a:xfrm>
        </p:grpSpPr>
        <p:sp>
          <p:nvSpPr>
            <p:cNvPr id="40" name="TextBox 14"/>
            <p:cNvSpPr txBox="1"/>
            <p:nvPr/>
          </p:nvSpPr>
          <p:spPr>
            <a:xfrm>
              <a:off x="2470690" y="600015"/>
              <a:ext cx="697420" cy="39624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kumimoji="1" lang="en-US" smtClean="0" sz="2000">
                  <a:solidFill>
                    <a:schemeClr val="bg1"/>
                  </a:solidFill>
                  <a:latin typeface="+mn-ea"/>
                </a:rPr>
                <a:t>02</a:t>
              </a:r>
            </a:p>
          </p:txBody>
        </p:sp>
        <p:sp>
          <p:nvSpPr>
            <p:cNvPr id="41" name="椭圆 40"/>
            <p:cNvSpPr/>
            <p:nvPr/>
          </p:nvSpPr>
          <p:spPr>
            <a:xfrm>
              <a:off x="2598650" y="571500"/>
              <a:ext cx="438150" cy="43815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1131380" y="2492823"/>
            <a:ext cx="697420" cy="438150"/>
            <a:chOff x="2470690" y="571500"/>
            <a:chExt cx="697420" cy="438150"/>
          </a:xfrm>
        </p:grpSpPr>
        <p:sp>
          <p:nvSpPr>
            <p:cNvPr id="43" name="TextBox 14"/>
            <p:cNvSpPr txBox="1"/>
            <p:nvPr/>
          </p:nvSpPr>
          <p:spPr>
            <a:xfrm>
              <a:off x="2470690" y="600015"/>
              <a:ext cx="697420" cy="39624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kumimoji="1" lang="en-US" smtClean="0" sz="2000">
                  <a:solidFill>
                    <a:schemeClr val="bg1"/>
                  </a:solidFill>
                  <a:latin typeface="+mn-ea"/>
                </a:rPr>
                <a:t>03</a:t>
              </a:r>
            </a:p>
          </p:txBody>
        </p:sp>
        <p:sp>
          <p:nvSpPr>
            <p:cNvPr id="44" name="椭圆 43"/>
            <p:cNvSpPr/>
            <p:nvPr/>
          </p:nvSpPr>
          <p:spPr>
            <a:xfrm>
              <a:off x="2598650" y="571500"/>
              <a:ext cx="438150" cy="43815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31380" y="3276600"/>
            <a:ext cx="697420" cy="438150"/>
            <a:chOff x="2470690" y="571500"/>
            <a:chExt cx="697420" cy="438150"/>
          </a:xfrm>
        </p:grpSpPr>
        <p:sp>
          <p:nvSpPr>
            <p:cNvPr id="46" name="TextBox 14"/>
            <p:cNvSpPr txBox="1"/>
            <p:nvPr/>
          </p:nvSpPr>
          <p:spPr>
            <a:xfrm>
              <a:off x="2470690" y="600015"/>
              <a:ext cx="697420" cy="39624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kumimoji="1" lang="en-US" smtClean="0" sz="2000">
                  <a:solidFill>
                    <a:schemeClr val="bg1"/>
                  </a:solidFill>
                  <a:latin typeface="+mn-ea"/>
                </a:rPr>
                <a:t>04</a:t>
              </a:r>
            </a:p>
          </p:txBody>
        </p:sp>
        <p:sp>
          <p:nvSpPr>
            <p:cNvPr id="47" name="椭圆 46"/>
            <p:cNvSpPr/>
            <p:nvPr/>
          </p:nvSpPr>
          <p:spPr>
            <a:xfrm>
              <a:off x="2598650" y="571500"/>
              <a:ext cx="438150" cy="43815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3664595917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5" nodeType="clickPar">
                      <p:stCondLst>
                        <p:cond delay="indefinite"/>
                      </p:stCondLst>
                      <p:childTnLst>
                        <p:par>
                          <p:cTn fill="hold" id="5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7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1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9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2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3" nodeType="clickPar">
                      <p:stCondLst>
                        <p:cond delay="indefinite"/>
                      </p:stCondLst>
                      <p:childTnLst>
                        <p:par>
                          <p:cTn fill="hold" id="7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3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6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20"/>
      <p:bldP grpId="0" spid="22"/>
      <p:bldP grpId="0" spid="29"/>
      <p:bldP grpId="0" spid="30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" name="TextBox 16"/>
          <p:cNvSpPr txBox="1"/>
          <p:nvPr/>
        </p:nvSpPr>
        <p:spPr>
          <a:xfrm>
            <a:off x="762000" y="1276350"/>
            <a:ext cx="2438400" cy="408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2500"/>
              </a:lnSpc>
            </a:pPr>
            <a:r>
              <a:rPr altLang="en-US" b="1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客户财务比率分析</a:t>
            </a:r>
          </a:p>
        </p:txBody>
      </p:sp>
      <p:sp>
        <p:nvSpPr>
          <p:cNvPr id="19" name="矩形 18"/>
          <p:cNvSpPr/>
          <p:nvPr/>
        </p:nvSpPr>
        <p:spPr>
          <a:xfrm>
            <a:off x="567243" y="1803812"/>
            <a:ext cx="8181221" cy="2313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marL="285750">
              <a:lnSpc>
                <a:spcPts val="2500"/>
              </a:lnSpc>
              <a:buFont charset="2" panose="05000000000000000000" pitchFamily="2" typeface="Wingdings"/>
              <a:buChar char="l"/>
            </a:pPr>
            <a:r>
              <a:rPr altLang="zh-CN" lang="en-US" smtClean="0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a、赵先生家庭目前的结余为58%，即每年的税后收入有58％能节省下来。一方面说明赵先生家庭控制支出的能力较强，另一方面说明赵先生家庭累积净资产的能力较强，这部分结余资金也是理财的重点规划对象。</a:t>
            </a:r>
          </a:p>
          <a:p>
            <a:pPr indent="-285750" marL="285750">
              <a:lnSpc>
                <a:spcPts val="2500"/>
              </a:lnSpc>
              <a:buFont charset="2" panose="05000000000000000000" pitchFamily="2" typeface="Wingdings"/>
              <a:buChar char="l"/>
            </a:pPr>
            <a:r>
              <a:rPr altLang="zh-CN" lang="en-US" smtClean="0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b、赵先生家庭的投资与净资产的比率为42％，从以往的经验来看，投资与净资产的比率达到50%左右是比较合适的。</a:t>
            </a:r>
          </a:p>
          <a:p>
            <a:pPr indent="-285750" marL="285750">
              <a:lnSpc>
                <a:spcPts val="2500"/>
              </a:lnSpc>
              <a:buFont charset="2" panose="05000000000000000000" pitchFamily="2" typeface="Wingdings"/>
              <a:buChar char="l"/>
            </a:pPr>
            <a:r>
              <a:rPr altLang="zh-CN" lang="en-US" smtClean="0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c、赵先生家庭清偿比率为81%，这个比率非常的高，如有需要，该家庭还可以承受一定的负债。</a:t>
            </a:r>
          </a:p>
        </p:txBody>
      </p:sp>
    </p:spTree>
    <p:extLst>
      <p:ext uri="{BB962C8B-B14F-4D97-AF65-F5344CB8AC3E}">
        <p14:creationId val="6887369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19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" name="TextBox 16"/>
          <p:cNvSpPr txBox="1"/>
          <p:nvPr/>
        </p:nvSpPr>
        <p:spPr>
          <a:xfrm>
            <a:off x="838200" y="1168216"/>
            <a:ext cx="3026769" cy="408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2500"/>
              </a:lnSpc>
            </a:pPr>
            <a:r>
              <a:rPr altLang="en-US" b="1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客户财务比率分析</a:t>
            </a:r>
          </a:p>
        </p:txBody>
      </p:sp>
      <p:sp>
        <p:nvSpPr>
          <p:cNvPr id="19" name="矩形 18"/>
          <p:cNvSpPr/>
          <p:nvPr/>
        </p:nvSpPr>
        <p:spPr>
          <a:xfrm>
            <a:off x="567243" y="1657350"/>
            <a:ext cx="8181221" cy="2313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marL="285750">
              <a:lnSpc>
                <a:spcPts val="2500"/>
              </a:lnSpc>
              <a:buFont charset="2" panose="05000000000000000000" pitchFamily="2" typeface="Wingdings"/>
              <a:buChar char="l"/>
            </a:pPr>
            <a:r>
              <a:rPr altLang="zh-CN" lang="en-US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d、负债比率与清偿比率一样，反映了同样是家庭的偿债能力问题，这个比率为19％，说明赵先生家庭债务负担不重，通常的经验显示，50%以下的负债比率即为合理。</a:t>
            </a:r>
          </a:p>
          <a:p>
            <a:pPr indent="-285750" marL="285750">
              <a:lnSpc>
                <a:spcPts val="2500"/>
              </a:lnSpc>
              <a:buFont charset="2" panose="05000000000000000000" pitchFamily="2" typeface="Wingdings"/>
              <a:buChar char="l"/>
            </a:pPr>
            <a:r>
              <a:rPr altLang="zh-CN" lang="en-US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e、赵先生家庭的即付比率为82%，略高于参考值70%，流动资产规模可以降低。</a:t>
            </a:r>
          </a:p>
          <a:p>
            <a:pPr indent="-285750" marL="285750">
              <a:lnSpc>
                <a:spcPts val="2500"/>
              </a:lnSpc>
              <a:buFont charset="2" panose="05000000000000000000" pitchFamily="2" typeface="Wingdings"/>
              <a:buChar char="l"/>
            </a:pPr>
            <a:r>
              <a:rPr altLang="zh-CN" lang="en-US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f、10%的负债收入比率说明赵先生家庭短期偿债能力很强。</a:t>
            </a:r>
          </a:p>
          <a:p>
            <a:pPr indent="-285750" marL="285750">
              <a:lnSpc>
                <a:spcPts val="2500"/>
              </a:lnSpc>
              <a:buFont charset="2" panose="05000000000000000000" pitchFamily="2" typeface="Wingdings"/>
              <a:buChar char="l"/>
            </a:pPr>
            <a:r>
              <a:rPr altLang="zh-CN" lang="en-US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g、赵先生家庭的流动性比率为17，也就是说在不动用其他资产时，赵先生家庭的流动资产可以支付家庭17个月的开支，对于赵先生夫妇的工资收入都比较稳定的情况来说，这个比率偏高，在做理财规划时，可以对这部分资产进行调整。</a:t>
            </a:r>
          </a:p>
        </p:txBody>
      </p:sp>
    </p:spTree>
    <p:extLst>
      <p:ext uri="{BB962C8B-B14F-4D97-AF65-F5344CB8AC3E}">
        <p14:creationId val="1233875471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19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l="1639"/>
          <a:stretch>
            <a:fillRect/>
          </a:stretch>
        </p:blipFill>
        <p:spPr>
          <a:xfrm>
            <a:off x="0" y="3454711"/>
            <a:ext cx="9144000" cy="168878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62000" y="133350"/>
            <a:ext cx="3183386" cy="4343401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1676400" y="1937087"/>
            <a:ext cx="971867" cy="1005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6000">
                <a:solidFill>
                  <a:srgbClr val="00767C"/>
                </a:solidFill>
                <a:latin charset="0" panose="020b0806030902050204" pitchFamily="34" typeface="Impact"/>
              </a:rPr>
              <a:t>04</a:t>
            </a: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 rot="4163557">
            <a:off x="4012883" y="3999466"/>
            <a:ext cx="350601" cy="350601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 rot="1787413">
            <a:off x="4393454" y="3708946"/>
            <a:ext cx="427179" cy="427179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 rot="4163557">
            <a:off x="4884528" y="3856860"/>
            <a:ext cx="350601" cy="350601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>
            <a:off x="5415226" y="3519813"/>
            <a:ext cx="517548" cy="517548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 rot="4163557">
            <a:off x="5797769" y="3729675"/>
            <a:ext cx="350601" cy="350601"/>
          </a:xfrm>
          <a:prstGeom prst="rect">
            <a:avLst/>
          </a:prstGeom>
        </p:spPr>
      </p:pic>
      <p:sp>
        <p:nvSpPr>
          <p:cNvPr id="20" name="TextBox 5"/>
          <p:cNvSpPr txBox="1"/>
          <p:nvPr/>
        </p:nvSpPr>
        <p:spPr>
          <a:xfrm>
            <a:off x="4105097" y="1929884"/>
            <a:ext cx="4276903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kumimoji="1" lang="zh-CN" spc="300" sz="4800">
                <a:solidFill>
                  <a:prstClr val="white"/>
                </a:solidFill>
                <a:latin typeface="+mn-ea"/>
              </a:rPr>
              <a:t>投资理财要点</a:t>
            </a:r>
          </a:p>
        </p:txBody>
      </p:sp>
      <p:sp>
        <p:nvSpPr>
          <p:cNvPr id="22" name="TextBox 5"/>
          <p:cNvSpPr txBox="1"/>
          <p:nvPr/>
        </p:nvSpPr>
        <p:spPr>
          <a:xfrm>
            <a:off x="4114800" y="1352550"/>
            <a:ext cx="2223639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kumimoji="1" lang="zh-CN" smtClean="0" spc="300" sz="3600">
                <a:solidFill>
                  <a:prstClr val="white"/>
                </a:solidFill>
                <a:latin typeface="+mn-ea"/>
              </a:rPr>
              <a:t>第四部分</a:t>
            </a:r>
          </a:p>
        </p:txBody>
      </p:sp>
      <p:sp>
        <p:nvSpPr>
          <p:cNvPr id="29" name="矩形 28"/>
          <p:cNvSpPr/>
          <p:nvPr/>
        </p:nvSpPr>
        <p:spPr>
          <a:xfrm>
            <a:off x="4105097" y="2734568"/>
            <a:ext cx="3934624" cy="426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mtClean="0" sz="1100">
                <a:solidFill>
                  <a:schemeClr val="bg1"/>
                </a:solidFill>
              </a:rPr>
              <a:t>case analysis of investment and financing case analysis of </a:t>
            </a:r>
          </a:p>
          <a:p>
            <a:r>
              <a:rPr altLang="en-US" lang="zh-CN" smtClean="0" sz="1100">
                <a:solidFill>
                  <a:schemeClr val="bg1"/>
                </a:solidFill>
              </a:rPr>
              <a:t>investment and financing case analysis</a:t>
            </a:r>
          </a:p>
        </p:txBody>
      </p:sp>
    </p:spTree>
    <p:extLst>
      <p:ext uri="{BB962C8B-B14F-4D97-AF65-F5344CB8AC3E}">
        <p14:creationId val="1320013556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 nodeType="clickPar">
                      <p:stCondLst>
                        <p:cond delay="indefinite"/>
                      </p:stCondLst>
                      <p:childTnLst>
                        <p:par>
                          <p:cTn fill="hold" id="4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4" nodeType="clickPar">
                      <p:stCondLst>
                        <p:cond delay="indefinite"/>
                      </p:stCondLst>
                      <p:childTnLst>
                        <p:par>
                          <p:cTn fill="hold" id="5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6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9" nodeType="clickPar">
                      <p:stCondLst>
                        <p:cond delay="indefinite"/>
                      </p:stCondLst>
                      <p:childTnLst>
                        <p:par>
                          <p:cTn fill="hold" id="6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20"/>
      <p:bldP grpId="0" spid="22"/>
      <p:bldP grpId="0" spid="29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" name="矩形 1"/>
          <p:cNvSpPr>
            <a:spLocks noChangeArrowheads="1"/>
          </p:cNvSpPr>
          <p:nvPr/>
        </p:nvSpPr>
        <p:spPr bwMode="auto">
          <a:xfrm>
            <a:off x="755577" y="1400298"/>
            <a:ext cx="7524836" cy="2631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indent="-285750" marL="285750">
              <a:lnSpc>
                <a:spcPts val="2500"/>
              </a:lnSpc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结余比率=年结余/年税后收入 ，参考值10%，考察增加家庭净资产的能力</a:t>
            </a:r>
          </a:p>
          <a:p>
            <a:pPr algn="just" indent="-285750" marL="285750">
              <a:lnSpc>
                <a:spcPts val="2500"/>
              </a:lnSpc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投资与净资产比率=投资资产/净资产 ，参考值50%，了解客户目前的投资程度 （投资资产包括其它金融资产与实物资产中的投资部分）</a:t>
            </a:r>
          </a:p>
          <a:p>
            <a:pPr algn="just" indent="-285750" marL="285750">
              <a:lnSpc>
                <a:spcPts val="2500"/>
              </a:lnSpc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清偿比率=净资产/总资产 ，参考值50%，偿债能力</a:t>
            </a:r>
          </a:p>
          <a:p>
            <a:pPr algn="just" indent="-285750" marL="285750">
              <a:lnSpc>
                <a:spcPts val="2500"/>
              </a:lnSpc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负债比率=负债总额/总资产，参考值50%，与清偿比例之和为1</a:t>
            </a:r>
          </a:p>
          <a:p>
            <a:pPr algn="just" indent="-285750" marL="285750">
              <a:lnSpc>
                <a:spcPts val="2500"/>
              </a:lnSpc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即付比率=流动资产/负债总额 ，参考值70%，随时偿债能力</a:t>
            </a:r>
          </a:p>
          <a:p>
            <a:pPr algn="just" indent="-285750" marL="285750">
              <a:lnSpc>
                <a:spcPts val="2500"/>
              </a:lnSpc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负债收入比率=年负债/年税后收入 ，参考值40%，短期偿债能力</a:t>
            </a:r>
          </a:p>
          <a:p>
            <a:pPr algn="just" indent="-285750" marL="285750">
              <a:lnSpc>
                <a:spcPts val="2500"/>
              </a:lnSpc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流动性比率=流动性资产/每月支出 ，参考值3，家庭财务稳定性</a:t>
            </a:r>
          </a:p>
        </p:txBody>
      </p:sp>
    </p:spTree>
    <p:extLst>
      <p:ext uri="{BB962C8B-B14F-4D97-AF65-F5344CB8AC3E}">
        <p14:creationId val="1773441477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7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9" name="TextBox 343"/>
          <p:cNvSpPr>
            <a:spLocks noChangeArrowheads="1"/>
          </p:cNvSpPr>
          <p:nvPr/>
        </p:nvSpPr>
        <p:spPr bwMode="auto">
          <a:xfrm>
            <a:off x="5113468" y="1352550"/>
            <a:ext cx="9956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altLang="en-US" b="1" lang="zh-CN" smtClean="0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购房计划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105400" y="1750834"/>
            <a:ext cx="2772312" cy="853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ts val="2000"/>
              </a:lnSpc>
              <a:buFont charset="0" panose="020b0604020202020204" pitchFamily="34" typeface="Arial"/>
              <a:buChar char="•"/>
            </a:pPr>
            <a:r>
              <a:rPr altLang="en-US" lang="zh-CN" sz="1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首付与月供额度与来源</a:t>
            </a:r>
          </a:p>
          <a:p>
            <a:pPr indent="-285750" marL="285750">
              <a:lnSpc>
                <a:spcPts val="2000"/>
              </a:lnSpc>
              <a:buFont charset="0" panose="020b0604020202020204" pitchFamily="34" typeface="Arial"/>
              <a:buChar char="•"/>
            </a:pPr>
            <a:endParaRPr altLang="en-US" lang="zh-CN" sz="1400">
              <a:solidFill>
                <a:schemeClr val="tx2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indent="-285750" marL="285750">
              <a:lnSpc>
                <a:spcPts val="2000"/>
              </a:lnSpc>
              <a:buFont charset="0" panose="020b0604020202020204" pitchFamily="34" typeface="Arial"/>
              <a:buChar char="•"/>
            </a:pPr>
            <a:r>
              <a:rPr altLang="en-US" lang="zh-CN" sz="1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合理利用租金支出</a:t>
            </a:r>
          </a:p>
        </p:txBody>
      </p:sp>
      <p:sp>
        <p:nvSpPr>
          <p:cNvPr id="51" name="TextBox 343"/>
          <p:cNvSpPr>
            <a:spLocks noChangeArrowheads="1"/>
          </p:cNvSpPr>
          <p:nvPr/>
        </p:nvSpPr>
        <p:spPr bwMode="auto">
          <a:xfrm>
            <a:off x="3111052" y="1352550"/>
            <a:ext cx="9956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altLang="en-US" b="1" lang="zh-CN" smtClean="0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购买保险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09600" y="1718360"/>
            <a:ext cx="3540968" cy="853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ts val="2000"/>
              </a:lnSpc>
              <a:buFont charset="0" panose="020b0604020202020204" pitchFamily="34" typeface="Arial"/>
              <a:buChar char="•"/>
            </a:pPr>
            <a:r>
              <a:rPr altLang="en-US" b="1" lang="zh-CN" smtClean="0" sz="1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保险额度与保费：双十原则，6：3：1</a:t>
            </a:r>
          </a:p>
          <a:p>
            <a:pPr indent="-285750" marL="285750">
              <a:lnSpc>
                <a:spcPts val="2000"/>
              </a:lnSpc>
              <a:buFont charset="0" panose="020b0604020202020204" pitchFamily="34" typeface="Arial"/>
              <a:buChar char="•"/>
            </a:pPr>
            <a:r>
              <a:rPr altLang="en-US" b="1" lang="zh-CN" smtClean="0" sz="1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保险品种：寿险、意外保障保险、健康险、住院医疗和手术费用保障</a:t>
            </a:r>
          </a:p>
        </p:txBody>
      </p:sp>
      <p:sp>
        <p:nvSpPr>
          <p:cNvPr id="53" name="TextBox 343"/>
          <p:cNvSpPr>
            <a:spLocks noChangeArrowheads="1"/>
          </p:cNvSpPr>
          <p:nvPr/>
        </p:nvSpPr>
        <p:spPr bwMode="auto">
          <a:xfrm>
            <a:off x="3038058" y="2800350"/>
            <a:ext cx="9956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altLang="en-US" b="1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退休养老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33675" y="3158696"/>
            <a:ext cx="3381125" cy="853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ts val="2000"/>
              </a:lnSpc>
              <a:buFont charset="0" panose="020b0604020202020204" pitchFamily="34" typeface="Arial"/>
              <a:buChar char="•"/>
            </a:pPr>
            <a:r>
              <a:rPr altLang="en-US" lang="zh-CN" sz="1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所需养老费用：生活费与医疗准备金</a:t>
            </a:r>
          </a:p>
          <a:p>
            <a:pPr indent="-285750" marL="285750">
              <a:lnSpc>
                <a:spcPts val="2000"/>
              </a:lnSpc>
              <a:buFont charset="0" panose="020b0604020202020204" pitchFamily="34" typeface="Arial"/>
              <a:buChar char="•"/>
            </a:pPr>
            <a:r>
              <a:rPr altLang="en-US" lang="zh-CN" sz="1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确定初始投资额与年金资产配置：股票型基金，指数基金</a:t>
            </a:r>
          </a:p>
        </p:txBody>
      </p:sp>
      <p:sp>
        <p:nvSpPr>
          <p:cNvPr id="55" name="TextBox 343"/>
          <p:cNvSpPr>
            <a:spLocks noChangeArrowheads="1"/>
          </p:cNvSpPr>
          <p:nvPr/>
        </p:nvSpPr>
        <p:spPr bwMode="auto">
          <a:xfrm>
            <a:off x="5118849" y="2782273"/>
            <a:ext cx="16052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altLang="en-US" b="1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送孩子出国念书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141400" y="3140619"/>
            <a:ext cx="2772312" cy="1361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ts val="2000"/>
              </a:lnSpc>
              <a:buFont charset="0" panose="020b0604020202020204" pitchFamily="34" typeface="Arial"/>
              <a:buChar char="•"/>
            </a:pPr>
            <a:r>
              <a:rPr altLang="en-US" lang="zh-CN" sz="1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所需学费</a:t>
            </a:r>
          </a:p>
          <a:p>
            <a:pPr indent="-285750" marL="285750">
              <a:lnSpc>
                <a:spcPts val="2000"/>
              </a:lnSpc>
              <a:buFont charset="0" panose="020b0604020202020204" pitchFamily="34" typeface="Arial"/>
              <a:buChar char="•"/>
            </a:pPr>
            <a:r>
              <a:rPr altLang="en-US" lang="zh-CN" sz="1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确定每年投入的金额</a:t>
            </a:r>
          </a:p>
          <a:p>
            <a:pPr indent="-285750" marL="285750">
              <a:lnSpc>
                <a:spcPts val="2000"/>
              </a:lnSpc>
              <a:buFont charset="0" panose="020b0604020202020204" pitchFamily="34" typeface="Arial"/>
              <a:buChar char="•"/>
            </a:pPr>
            <a:r>
              <a:rPr altLang="en-US" lang="zh-CN" sz="1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确定初始投资额与年金</a:t>
            </a:r>
          </a:p>
          <a:p>
            <a:pPr indent="-285750" marL="285750">
              <a:lnSpc>
                <a:spcPts val="2000"/>
              </a:lnSpc>
              <a:buFont charset="0" panose="020b0604020202020204" pitchFamily="34" typeface="Arial"/>
              <a:buChar char="•"/>
            </a:pPr>
            <a:r>
              <a:rPr altLang="en-US" lang="zh-CN" sz="1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费用来源</a:t>
            </a:r>
          </a:p>
          <a:p>
            <a:pPr indent="-285750" marL="285750">
              <a:lnSpc>
                <a:spcPts val="2000"/>
              </a:lnSpc>
              <a:buFont charset="0" panose="020b0604020202020204" pitchFamily="34" typeface="Arial"/>
              <a:buChar char="•"/>
            </a:pPr>
            <a:r>
              <a:rPr altLang="en-US" lang="zh-CN" sz="1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资产配置：基金组合</a:t>
            </a:r>
          </a:p>
        </p:txBody>
      </p:sp>
    </p:spTree>
    <p:extLst>
      <p:ext uri="{BB962C8B-B14F-4D97-AF65-F5344CB8AC3E}">
        <p14:creationId val="4253650866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9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2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5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8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9"/>
      <p:bldP grpId="0" spid="50"/>
      <p:bldP grpId="0" spid="51"/>
      <p:bldP grpId="0" spid="52"/>
      <p:bldP grpId="0" spid="53"/>
      <p:bldP grpId="0" spid="54"/>
      <p:bldP grpId="0" spid="55"/>
      <p:bldP grpId="0" spid="56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026895" y="1389589"/>
            <a:ext cx="1185154" cy="1330630"/>
            <a:chOff x="562959" y="1254450"/>
            <a:chExt cx="919426" cy="1032287"/>
          </a:xfrm>
          <a:solidFill>
            <a:schemeClr val="accent2"/>
          </a:solidFill>
        </p:grpSpPr>
        <p:sp>
          <p:nvSpPr>
            <p:cNvPr id="75" name="等腰三角形 46"/>
            <p:cNvSpPr>
              <a:spLocks noChangeArrowheads="1"/>
            </p:cNvSpPr>
            <p:nvPr/>
          </p:nvSpPr>
          <p:spPr bwMode="auto">
            <a:xfrm rot="5400000">
              <a:off x="579242" y="2056357"/>
              <a:ext cx="214097" cy="246663"/>
            </a:xfrm>
            <a:prstGeom prst="triangle">
              <a:avLst>
                <a:gd fmla="val 0" name="adj"/>
              </a:avLst>
            </a:prstGeom>
            <a:grpFill/>
            <a:ln>
              <a:noFill/>
            </a:ln>
          </p:spPr>
          <p:txBody>
            <a:bodyPr anchor="ctr"/>
            <a:lstStyle/>
            <a:p>
              <a:pPr algn="ctr"/>
              <a:endParaRPr altLang="zh-CN" lang="zh-CN">
                <a:solidFill>
                  <a:schemeClr val="bg1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74" name="矩形 44"/>
            <p:cNvSpPr>
              <a:spLocks noChangeArrowheads="1"/>
            </p:cNvSpPr>
            <p:nvPr/>
          </p:nvSpPr>
          <p:spPr bwMode="auto">
            <a:xfrm>
              <a:off x="562959" y="1254450"/>
              <a:ext cx="919426" cy="839787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/>
            <a:p>
              <a:pPr algn="ctr"/>
              <a:r>
                <a:rPr altLang="zh-CN" b="1" lang="en-US" smtClean="0" sz="36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itchFamily="34" typeface="Calibri"/>
                  <a:sym charset="0" panose="020f0502020204030204" pitchFamily="34" typeface="Calibri"/>
                </a:rPr>
                <a:t>1</a:t>
              </a:r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533400" y="2647950"/>
            <a:ext cx="2232248" cy="726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客户的4项理财目标都可以得到满足</a:t>
            </a:r>
          </a:p>
        </p:txBody>
      </p:sp>
      <p:grpSp>
        <p:nvGrpSpPr>
          <p:cNvPr id="78" name="组合 77"/>
          <p:cNvGrpSpPr/>
          <p:nvPr/>
        </p:nvGrpSpPr>
        <p:grpSpPr>
          <a:xfrm>
            <a:off x="3913989" y="1389589"/>
            <a:ext cx="1185154" cy="1330630"/>
            <a:chOff x="562959" y="1254450"/>
            <a:chExt cx="919426" cy="1032287"/>
          </a:xfrm>
          <a:solidFill>
            <a:schemeClr val="accent2"/>
          </a:solidFill>
        </p:grpSpPr>
        <p:sp>
          <p:nvSpPr>
            <p:cNvPr id="80" name="等腰三角形 46"/>
            <p:cNvSpPr>
              <a:spLocks noChangeArrowheads="1"/>
            </p:cNvSpPr>
            <p:nvPr/>
          </p:nvSpPr>
          <p:spPr bwMode="auto">
            <a:xfrm rot="5400000">
              <a:off x="579242" y="2056357"/>
              <a:ext cx="214097" cy="246663"/>
            </a:xfrm>
            <a:prstGeom prst="triangle">
              <a:avLst>
                <a:gd fmla="val 0" name="adj"/>
              </a:avLst>
            </a:prstGeom>
            <a:grpFill/>
            <a:ln>
              <a:noFill/>
            </a:ln>
          </p:spPr>
          <p:txBody>
            <a:bodyPr anchor="ctr"/>
            <a:lstStyle/>
            <a:p>
              <a:pPr algn="ctr"/>
              <a:endParaRPr altLang="zh-CN" lang="zh-CN">
                <a:solidFill>
                  <a:schemeClr val="bg1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79" name="矩形 44"/>
            <p:cNvSpPr>
              <a:spLocks noChangeArrowheads="1"/>
            </p:cNvSpPr>
            <p:nvPr/>
          </p:nvSpPr>
          <p:spPr bwMode="auto">
            <a:xfrm>
              <a:off x="562959" y="1254450"/>
              <a:ext cx="919426" cy="839787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/>
            <a:p>
              <a:pPr algn="ctr"/>
              <a:r>
                <a:rPr altLang="zh-CN" b="1" lang="en-US" smtClean="0" sz="36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itchFamily="34" typeface="Calibri"/>
                  <a:sym charset="0" panose="020f0502020204030204" pitchFamily="34" typeface="Calibri"/>
                </a:rPr>
                <a:t>2</a:t>
              </a:r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3420494" y="2647950"/>
            <a:ext cx="2088232" cy="1361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不突破客户现有的财务资源和以后年份中持续增加的财务资源限制</a:t>
            </a:r>
          </a:p>
        </p:txBody>
      </p:sp>
      <p:grpSp>
        <p:nvGrpSpPr>
          <p:cNvPr id="83" name="组合 82"/>
          <p:cNvGrpSpPr/>
          <p:nvPr/>
        </p:nvGrpSpPr>
        <p:grpSpPr>
          <a:xfrm>
            <a:off x="6866317" y="1389589"/>
            <a:ext cx="1185154" cy="1330630"/>
            <a:chOff x="562959" y="1254450"/>
            <a:chExt cx="919426" cy="1032287"/>
          </a:xfrm>
          <a:solidFill>
            <a:schemeClr val="accent2"/>
          </a:solidFill>
        </p:grpSpPr>
        <p:sp>
          <p:nvSpPr>
            <p:cNvPr id="85" name="等腰三角形 46"/>
            <p:cNvSpPr>
              <a:spLocks noChangeArrowheads="1"/>
            </p:cNvSpPr>
            <p:nvPr/>
          </p:nvSpPr>
          <p:spPr bwMode="auto">
            <a:xfrm rot="5400000">
              <a:off x="579242" y="2056357"/>
              <a:ext cx="214097" cy="246663"/>
            </a:xfrm>
            <a:prstGeom prst="triangle">
              <a:avLst>
                <a:gd fmla="val 0" name="adj"/>
              </a:avLst>
            </a:prstGeom>
            <a:grpFill/>
            <a:ln>
              <a:noFill/>
            </a:ln>
          </p:spPr>
          <p:txBody>
            <a:bodyPr anchor="ctr"/>
            <a:lstStyle/>
            <a:p>
              <a:pPr algn="ctr"/>
              <a:endParaRPr altLang="zh-CN" lang="zh-CN">
                <a:solidFill>
                  <a:schemeClr val="bg1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84" name="矩形 44"/>
            <p:cNvSpPr>
              <a:spLocks noChangeArrowheads="1"/>
            </p:cNvSpPr>
            <p:nvPr/>
          </p:nvSpPr>
          <p:spPr bwMode="auto">
            <a:xfrm>
              <a:off x="562959" y="1254450"/>
              <a:ext cx="919426" cy="839787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/>
            <a:p>
              <a:pPr algn="ctr"/>
              <a:r>
                <a:rPr altLang="zh-CN" b="1" lang="en-US" smtClean="0" sz="36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itchFamily="34" typeface="Calibri"/>
                  <a:sym charset="0" panose="020f0502020204030204" pitchFamily="34" typeface="Calibri"/>
                </a:rPr>
                <a:t>3</a:t>
              </a:r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6372821" y="2647950"/>
            <a:ext cx="2016224" cy="1043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家庭资产的综合收益率比较理想，可以抵御通货膨胀</a:t>
            </a:r>
          </a:p>
        </p:txBody>
      </p:sp>
    </p:spTree>
    <p:extLst>
      <p:ext uri="{BB962C8B-B14F-4D97-AF65-F5344CB8AC3E}">
        <p14:creationId val="1257158912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1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4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7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7"/>
      <p:bldP grpId="0" spid="82"/>
      <p:bldP grpId="0" spid="87"/>
    </p:bldLst>
  </p:timing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6" name="组合 15"/>
          <p:cNvGrpSpPr/>
          <p:nvPr/>
        </p:nvGrpSpPr>
        <p:grpSpPr>
          <a:xfrm>
            <a:off x="762000" y="1275606"/>
            <a:ext cx="5707757" cy="599579"/>
            <a:chOff x="806313" y="1518841"/>
            <a:chExt cx="4624387" cy="485775"/>
          </a:xfrm>
          <a:solidFill>
            <a:schemeClr val="accent2"/>
          </a:solidFill>
        </p:grpSpPr>
        <p:sp>
          <p:nvSpPr>
            <p:cNvPr id="17" name="Rectangle 552"/>
            <p:cNvSpPr>
              <a:spLocks noChangeArrowheads="1"/>
            </p:cNvSpPr>
            <p:nvPr/>
          </p:nvSpPr>
          <p:spPr bwMode="auto">
            <a:xfrm>
              <a:off x="806313" y="1650603"/>
              <a:ext cx="1384300" cy="354013"/>
            </a:xfrm>
            <a:prstGeom prst="rect">
              <a:avLst/>
            </a:prstGeom>
            <a:grpFill/>
            <a:ln>
              <a:solidFill>
                <a:srgbClr val="EEEEEE"/>
              </a:solidFill>
            </a:ln>
          </p:spPr>
          <p:txBody>
            <a:bodyPr/>
            <a:lstStyle/>
            <a:p>
              <a:endParaRPr altLang="zh-CN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0030101010101" pitchFamily="2" typeface="宋体"/>
              </a:endParaRPr>
            </a:p>
          </p:txBody>
        </p:sp>
        <p:sp>
          <p:nvSpPr>
            <p:cNvPr id="18" name="Rectangle 553"/>
            <p:cNvSpPr>
              <a:spLocks noChangeArrowheads="1"/>
            </p:cNvSpPr>
            <p:nvPr/>
          </p:nvSpPr>
          <p:spPr bwMode="auto">
            <a:xfrm>
              <a:off x="1973126" y="1518841"/>
              <a:ext cx="3457574" cy="354012"/>
            </a:xfrm>
            <a:prstGeom prst="rect">
              <a:avLst/>
            </a:prstGeom>
            <a:grpFill/>
            <a:ln>
              <a:solidFill>
                <a:srgbClr val="EEEEEE"/>
              </a:solidFill>
            </a:ln>
          </p:spPr>
          <p:txBody>
            <a:bodyPr/>
            <a:lstStyle/>
            <a:p>
              <a:endParaRPr altLang="zh-CN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0030101010101" pitchFamily="2" typeface="宋体"/>
              </a:endParaRPr>
            </a:p>
          </p:txBody>
        </p:sp>
        <p:sp>
          <p:nvSpPr>
            <p:cNvPr id="26" name="Freeform 554"/>
            <p:cNvSpPr>
              <a:spLocks noChangeArrowheads="1"/>
            </p:cNvSpPr>
            <p:nvPr/>
          </p:nvSpPr>
          <p:spPr bwMode="auto">
            <a:xfrm>
              <a:off x="1973126" y="1872853"/>
              <a:ext cx="217487" cy="131763"/>
            </a:xfrm>
            <a:custGeom>
              <a:gdLst>
                <a:gd fmla="*/ 2147483647 w 80" name="T0"/>
                <a:gd fmla="*/ 2147483647 h 40" name="T1"/>
                <a:gd fmla="*/ 2147483647 w 80" name="T2"/>
                <a:gd fmla="*/ 0 h 40" name="T3"/>
                <a:gd fmla="*/ 0 w 80" name="T4"/>
                <a:gd fmla="*/ 0 h 40" name="T5"/>
                <a:gd fmla="*/ 2147483647 w 80" name="T6"/>
                <a:gd fmla="*/ 2147483647 h 4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80" name="T12"/>
                <a:gd fmla="*/ 0 h 40" name="T13"/>
                <a:gd fmla="*/ 80 w 80" name="T14"/>
                <a:gd fmla="*/ 40 h 4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40" w="80">
                  <a:moveTo>
                    <a:pt x="80" y="40"/>
                  </a:moveTo>
                  <a:lnTo>
                    <a:pt x="80" y="0"/>
                  </a:lnTo>
                  <a:lnTo>
                    <a:pt x="0" y="0"/>
                  </a:lnTo>
                  <a:lnTo>
                    <a:pt x="80" y="4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zh-CN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0030101010101" pitchFamily="2" typeface="宋体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762000" y="2114509"/>
            <a:ext cx="5707757" cy="587823"/>
            <a:chOff x="806313" y="2093516"/>
            <a:chExt cx="4624387" cy="476250"/>
          </a:xfrm>
          <a:solidFill>
            <a:schemeClr val="accent2"/>
          </a:solidFill>
        </p:grpSpPr>
        <p:sp>
          <p:nvSpPr>
            <p:cNvPr id="31" name="Rectangle 555"/>
            <p:cNvSpPr>
              <a:spLocks noChangeArrowheads="1"/>
            </p:cNvSpPr>
            <p:nvPr/>
          </p:nvSpPr>
          <p:spPr bwMode="auto">
            <a:xfrm>
              <a:off x="806313" y="2225278"/>
              <a:ext cx="1384300" cy="344488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endParaRPr altLang="zh-CN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0030101010101" pitchFamily="2" typeface="宋体"/>
              </a:endParaRPr>
            </a:p>
          </p:txBody>
        </p:sp>
        <p:sp>
          <p:nvSpPr>
            <p:cNvPr id="32" name="Rectangle 556"/>
            <p:cNvSpPr>
              <a:spLocks noChangeArrowheads="1"/>
            </p:cNvSpPr>
            <p:nvPr/>
          </p:nvSpPr>
          <p:spPr bwMode="auto">
            <a:xfrm>
              <a:off x="1973125" y="2093516"/>
              <a:ext cx="3457575" cy="355600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endParaRPr altLang="zh-CN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0030101010101" pitchFamily="2" typeface="宋体"/>
              </a:endParaRPr>
            </a:p>
          </p:txBody>
        </p:sp>
        <p:sp>
          <p:nvSpPr>
            <p:cNvPr id="33" name="Freeform 557"/>
            <p:cNvSpPr>
              <a:spLocks noChangeArrowheads="1"/>
            </p:cNvSpPr>
            <p:nvPr/>
          </p:nvSpPr>
          <p:spPr bwMode="auto">
            <a:xfrm>
              <a:off x="1973126" y="2449116"/>
              <a:ext cx="217487" cy="120650"/>
            </a:xfrm>
            <a:custGeom>
              <a:gdLst>
                <a:gd fmla="*/ 2147483647 w 80" name="T0"/>
                <a:gd fmla="*/ 2147483647 h 37" name="T1"/>
                <a:gd fmla="*/ 2147483647 w 80" name="T2"/>
                <a:gd fmla="*/ 0 h 37" name="T3"/>
                <a:gd fmla="*/ 0 w 80" name="T4"/>
                <a:gd fmla="*/ 0 h 37" name="T5"/>
                <a:gd fmla="*/ 2147483647 w 80" name="T6"/>
                <a:gd fmla="*/ 2147483647 h 37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80" name="T12"/>
                <a:gd fmla="*/ 0 h 37" name="T13"/>
                <a:gd fmla="*/ 80 w 80" name="T14"/>
                <a:gd fmla="*/ 37 h 37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37" w="80">
                  <a:moveTo>
                    <a:pt x="80" y="37"/>
                  </a:moveTo>
                  <a:lnTo>
                    <a:pt x="80" y="0"/>
                  </a:lnTo>
                  <a:lnTo>
                    <a:pt x="0" y="0"/>
                  </a:lnTo>
                  <a:lnTo>
                    <a:pt x="80" y="3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zh-CN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0030101010101" pitchFamily="2" typeface="宋体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762000" y="2931619"/>
            <a:ext cx="5707756" cy="587823"/>
            <a:chOff x="806313" y="2672953"/>
            <a:chExt cx="4624386" cy="476250"/>
          </a:xfrm>
          <a:solidFill>
            <a:schemeClr val="accent2"/>
          </a:solidFill>
        </p:grpSpPr>
        <p:sp>
          <p:nvSpPr>
            <p:cNvPr id="36" name="Rectangle 558"/>
            <p:cNvSpPr>
              <a:spLocks noChangeArrowheads="1"/>
            </p:cNvSpPr>
            <p:nvPr/>
          </p:nvSpPr>
          <p:spPr bwMode="auto">
            <a:xfrm>
              <a:off x="806313" y="2803128"/>
              <a:ext cx="1384300" cy="346075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endParaRPr altLang="zh-CN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0030101010101" pitchFamily="2" typeface="宋体"/>
              </a:endParaRPr>
            </a:p>
          </p:txBody>
        </p:sp>
        <p:sp>
          <p:nvSpPr>
            <p:cNvPr id="37" name="Rectangle 559"/>
            <p:cNvSpPr>
              <a:spLocks noChangeArrowheads="1"/>
            </p:cNvSpPr>
            <p:nvPr/>
          </p:nvSpPr>
          <p:spPr bwMode="auto">
            <a:xfrm>
              <a:off x="1973125" y="2672953"/>
              <a:ext cx="3457574" cy="354013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endParaRPr altLang="zh-CN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0030101010101" pitchFamily="2" typeface="宋体"/>
              </a:endParaRPr>
            </a:p>
          </p:txBody>
        </p:sp>
        <p:sp>
          <p:nvSpPr>
            <p:cNvPr id="38" name="Freeform 560"/>
            <p:cNvSpPr>
              <a:spLocks noChangeArrowheads="1"/>
            </p:cNvSpPr>
            <p:nvPr/>
          </p:nvSpPr>
          <p:spPr bwMode="auto">
            <a:xfrm>
              <a:off x="1973126" y="3026966"/>
              <a:ext cx="217487" cy="122237"/>
            </a:xfrm>
            <a:custGeom>
              <a:gdLst>
                <a:gd fmla="*/ 2147483647 w 80" name="T0"/>
                <a:gd fmla="*/ 2147483647 h 37" name="T1"/>
                <a:gd fmla="*/ 2147483647 w 80" name="T2"/>
                <a:gd fmla="*/ 0 h 37" name="T3"/>
                <a:gd fmla="*/ 0 w 80" name="T4"/>
                <a:gd fmla="*/ 0 h 37" name="T5"/>
                <a:gd fmla="*/ 2147483647 w 80" name="T6"/>
                <a:gd fmla="*/ 2147483647 h 37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80" name="T12"/>
                <a:gd fmla="*/ 0 h 37" name="T13"/>
                <a:gd fmla="*/ 80 w 80" name="T14"/>
                <a:gd fmla="*/ 37 h 37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37" w="80">
                  <a:moveTo>
                    <a:pt x="80" y="37"/>
                  </a:moveTo>
                  <a:lnTo>
                    <a:pt x="80" y="0"/>
                  </a:lnTo>
                  <a:lnTo>
                    <a:pt x="0" y="0"/>
                  </a:lnTo>
                  <a:lnTo>
                    <a:pt x="80" y="3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zh-CN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0030101010101" pitchFamily="2" typeface="宋体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762000" y="3784127"/>
            <a:ext cx="5707757" cy="587816"/>
            <a:chOff x="806313" y="3247633"/>
            <a:chExt cx="4624386" cy="476245"/>
          </a:xfrm>
          <a:solidFill>
            <a:schemeClr val="accent2"/>
          </a:solidFill>
        </p:grpSpPr>
        <p:sp>
          <p:nvSpPr>
            <p:cNvPr id="40" name="Rectangle 561"/>
            <p:cNvSpPr>
              <a:spLocks noChangeArrowheads="1"/>
            </p:cNvSpPr>
            <p:nvPr/>
          </p:nvSpPr>
          <p:spPr bwMode="auto">
            <a:xfrm>
              <a:off x="806313" y="3368278"/>
              <a:ext cx="1384300" cy="355600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endParaRPr altLang="zh-CN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0030101010101" pitchFamily="2" typeface="宋体"/>
              </a:endParaRPr>
            </a:p>
          </p:txBody>
        </p:sp>
        <p:sp>
          <p:nvSpPr>
            <p:cNvPr id="41" name="Rectangle 562"/>
            <p:cNvSpPr>
              <a:spLocks noChangeArrowheads="1"/>
            </p:cNvSpPr>
            <p:nvPr/>
          </p:nvSpPr>
          <p:spPr bwMode="auto">
            <a:xfrm>
              <a:off x="1973126" y="3247633"/>
              <a:ext cx="3457573" cy="344489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endParaRPr altLang="zh-CN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0030101010101" pitchFamily="2" typeface="宋体"/>
              </a:endParaRPr>
            </a:p>
          </p:txBody>
        </p:sp>
        <p:sp>
          <p:nvSpPr>
            <p:cNvPr id="42" name="Freeform 563"/>
            <p:cNvSpPr>
              <a:spLocks noChangeArrowheads="1"/>
            </p:cNvSpPr>
            <p:nvPr/>
          </p:nvSpPr>
          <p:spPr bwMode="auto">
            <a:xfrm>
              <a:off x="1973126" y="3592116"/>
              <a:ext cx="217487" cy="131762"/>
            </a:xfrm>
            <a:custGeom>
              <a:gdLst>
                <a:gd fmla="*/ 2147483647 w 80" name="T0"/>
                <a:gd fmla="*/ 2147483647 h 40" name="T1"/>
                <a:gd fmla="*/ 2147483647 w 80" name="T2"/>
                <a:gd fmla="*/ 0 h 40" name="T3"/>
                <a:gd fmla="*/ 0 w 80" name="T4"/>
                <a:gd fmla="*/ 0 h 40" name="T5"/>
                <a:gd fmla="*/ 2147483647 w 80" name="T6"/>
                <a:gd fmla="*/ 2147483647 h 4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80" name="T12"/>
                <a:gd fmla="*/ 0 h 40" name="T13"/>
                <a:gd fmla="*/ 80 w 80" name="T14"/>
                <a:gd fmla="*/ 40 h 4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40" w="80">
                  <a:moveTo>
                    <a:pt x="80" y="40"/>
                  </a:moveTo>
                  <a:lnTo>
                    <a:pt x="80" y="0"/>
                  </a:lnTo>
                  <a:lnTo>
                    <a:pt x="0" y="0"/>
                  </a:lnTo>
                  <a:lnTo>
                    <a:pt x="80" y="4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cmpd="sng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zh-CN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0030101010101" pitchFamily="2" typeface="宋体"/>
              </a:endParaRPr>
            </a:p>
          </p:txBody>
        </p:sp>
      </p:grpSp>
      <p:sp>
        <p:nvSpPr>
          <p:cNvPr id="43" name="TextBox 101"/>
          <p:cNvSpPr>
            <a:spLocks noChangeArrowheads="1"/>
          </p:cNvSpPr>
          <p:nvPr/>
        </p:nvSpPr>
        <p:spPr bwMode="auto">
          <a:xfrm>
            <a:off x="2405091" y="1326440"/>
            <a:ext cx="2395855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>
            <a:spAutoFit/>
          </a:bodyPr>
          <a:lstStyle/>
          <a:p>
            <a:pPr algn="ctr"/>
            <a:r>
              <a:rPr altLang="en-US" b="1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现金管理   设法开源节流</a:t>
            </a:r>
          </a:p>
        </p:txBody>
      </p:sp>
      <p:sp>
        <p:nvSpPr>
          <p:cNvPr id="44" name="TextBox 102"/>
          <p:cNvSpPr>
            <a:spLocks noChangeArrowheads="1"/>
          </p:cNvSpPr>
          <p:nvPr/>
        </p:nvSpPr>
        <p:spPr bwMode="auto">
          <a:xfrm>
            <a:off x="1976345" y="2141168"/>
            <a:ext cx="4493412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square">
            <a:spAutoFit/>
          </a:bodyPr>
          <a:lstStyle/>
          <a:p>
            <a:pPr algn="ctr"/>
            <a:r>
              <a:rPr altLang="en-US" b="1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延后目标达成年限-晚点退休 购房 购车</a:t>
            </a:r>
          </a:p>
        </p:txBody>
      </p:sp>
      <p:sp>
        <p:nvSpPr>
          <p:cNvPr id="54" name="TextBox 101"/>
          <p:cNvSpPr>
            <a:spLocks noChangeArrowheads="1"/>
          </p:cNvSpPr>
          <p:nvPr/>
        </p:nvSpPr>
        <p:spPr bwMode="auto">
          <a:xfrm>
            <a:off x="2380543" y="2950361"/>
            <a:ext cx="18084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>
            <a:spAutoFit/>
          </a:bodyPr>
          <a:lstStyle/>
          <a:p>
            <a:pPr algn="ctr"/>
            <a:r>
              <a:rPr altLang="en-US" b="1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降低理财目标预期</a:t>
            </a:r>
          </a:p>
        </p:txBody>
      </p:sp>
      <p:sp>
        <p:nvSpPr>
          <p:cNvPr id="55" name="TextBox 101"/>
          <p:cNvSpPr>
            <a:spLocks noChangeArrowheads="1"/>
          </p:cNvSpPr>
          <p:nvPr/>
        </p:nvSpPr>
        <p:spPr bwMode="auto">
          <a:xfrm>
            <a:off x="2378750" y="3829083"/>
            <a:ext cx="16052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>
            <a:spAutoFit/>
          </a:bodyPr>
          <a:lstStyle/>
          <a:p>
            <a:pPr algn="ctr"/>
            <a:r>
              <a:rPr altLang="en-US" b="1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提高投资收益率</a:t>
            </a:r>
          </a:p>
        </p:txBody>
      </p:sp>
      <p:sp>
        <p:nvSpPr>
          <p:cNvPr id="56" name="TextBox 101"/>
          <p:cNvSpPr>
            <a:spLocks noChangeArrowheads="1"/>
          </p:cNvSpPr>
          <p:nvPr/>
        </p:nvSpPr>
        <p:spPr bwMode="auto">
          <a:xfrm>
            <a:off x="1156972" y="1489070"/>
            <a:ext cx="775018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>
            <a:spAutoFit/>
          </a:bodyPr>
          <a:lstStyle/>
          <a:p>
            <a:pPr algn="ctr"/>
            <a:r>
              <a:rPr altLang="en-US" b="1" lang="zh-CN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方法 1</a:t>
            </a:r>
          </a:p>
        </p:txBody>
      </p:sp>
      <p:sp>
        <p:nvSpPr>
          <p:cNvPr id="57" name="TextBox 101"/>
          <p:cNvSpPr>
            <a:spLocks noChangeArrowheads="1"/>
          </p:cNvSpPr>
          <p:nvPr/>
        </p:nvSpPr>
        <p:spPr bwMode="auto">
          <a:xfrm>
            <a:off x="1156972" y="2306841"/>
            <a:ext cx="775018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>
            <a:spAutoFit/>
          </a:bodyPr>
          <a:lstStyle/>
          <a:p>
            <a:pPr algn="ctr"/>
            <a:r>
              <a:rPr altLang="en-US" b="1" lang="zh-CN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方法 2</a:t>
            </a:r>
          </a:p>
        </p:txBody>
      </p:sp>
      <p:sp>
        <p:nvSpPr>
          <p:cNvPr id="58" name="TextBox 101"/>
          <p:cNvSpPr>
            <a:spLocks noChangeArrowheads="1"/>
          </p:cNvSpPr>
          <p:nvPr/>
        </p:nvSpPr>
        <p:spPr bwMode="auto">
          <a:xfrm>
            <a:off x="1156972" y="3098929"/>
            <a:ext cx="775018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>
            <a:spAutoFit/>
          </a:bodyPr>
          <a:lstStyle/>
          <a:p>
            <a:pPr algn="ctr"/>
            <a:r>
              <a:rPr altLang="en-US" b="1" lang="zh-CN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方法 3</a:t>
            </a:r>
          </a:p>
        </p:txBody>
      </p:sp>
      <p:sp>
        <p:nvSpPr>
          <p:cNvPr id="59" name="TextBox 101"/>
          <p:cNvSpPr>
            <a:spLocks noChangeArrowheads="1"/>
          </p:cNvSpPr>
          <p:nvPr/>
        </p:nvSpPr>
        <p:spPr bwMode="auto">
          <a:xfrm>
            <a:off x="1156972" y="3963196"/>
            <a:ext cx="775018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>
            <a:spAutoFit/>
          </a:bodyPr>
          <a:lstStyle/>
          <a:p>
            <a:pPr algn="ctr"/>
            <a:r>
              <a:rPr altLang="en-US" b="1" lang="zh-CN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b0604020202020204" pitchFamily="34" typeface="Arial"/>
              </a:rPr>
              <a:t>方法 4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081891" y="1208435"/>
            <a:ext cx="1223909" cy="3268315"/>
          </a:xfrm>
          <a:prstGeom prst="rect">
            <a:avLst/>
          </a:prstGeom>
        </p:spPr>
      </p:pic>
    </p:spTree>
    <p:extLst>
      <p:ext uri="{BB962C8B-B14F-4D97-AF65-F5344CB8AC3E}">
        <p14:creationId val="2043637357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2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8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4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7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3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6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3"/>
      <p:bldP grpId="0" spid="44"/>
      <p:bldP grpId="0" spid="54"/>
      <p:bldP grpId="0" spid="55"/>
      <p:bldP grpId="0" spid="56"/>
      <p:bldP grpId="0" spid="57"/>
      <p:bldP grpId="0" spid="58"/>
      <p:bldP grpId="0" spid="59"/>
    </p:bldLst>
  </p:timing>
</p:sld>
</file>

<file path=ppt/slides/slide2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l="1639"/>
          <a:stretch>
            <a:fillRect/>
          </a:stretch>
        </p:blipFill>
        <p:spPr>
          <a:xfrm>
            <a:off x="0" y="3454711"/>
            <a:ext cx="9144000" cy="1688789"/>
          </a:xfrm>
          <a:prstGeom prst="rect">
            <a:avLst/>
          </a:prstGeom>
        </p:spPr>
      </p:pic>
      <p:grpSp>
        <p:nvGrpSpPr>
          <p:cNvPr id="18" name="组合 17"/>
          <p:cNvGrpSpPr/>
          <p:nvPr/>
        </p:nvGrpSpPr>
        <p:grpSpPr>
          <a:xfrm>
            <a:off x="3886200" y="2346127"/>
            <a:ext cx="4567643" cy="338647"/>
            <a:chOff x="3886200" y="2461703"/>
            <a:chExt cx="4567643" cy="338647"/>
          </a:xfrm>
        </p:grpSpPr>
        <p:sp>
          <p:nvSpPr>
            <p:cNvPr id="17" name="圆角矩形 16"/>
            <p:cNvSpPr/>
            <p:nvPr/>
          </p:nvSpPr>
          <p:spPr>
            <a:xfrm>
              <a:off x="3886200" y="2461703"/>
              <a:ext cx="4323489" cy="313316"/>
            </a:xfrm>
            <a:prstGeom prst="roundRect">
              <a:avLst>
                <a:gd fmla="val 50000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79414" y="2461796"/>
              <a:ext cx="4474429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kumimoji="1" lang="zh-CN" smtClean="0" spc="2600" sz="1600">
                  <a:solidFill>
                    <a:srgbClr val="00767C"/>
                  </a:solidFill>
                  <a:latin typeface="+mn-ea"/>
                </a:rPr>
                <a:t>投资理财案例分析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3838575" y="3105150"/>
            <a:ext cx="297180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pc="300" sz="1600">
                <a:solidFill>
                  <a:prstClr val="white"/>
                </a:solidFill>
                <a:latin typeface="+mn-ea"/>
              </a:rPr>
              <a:t>演示完毕感谢您的观看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62000" y="133350"/>
            <a:ext cx="3183386" cy="4343401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3830639" y="2724150"/>
            <a:ext cx="4356418" cy="4114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1050">
                <a:solidFill>
                  <a:schemeClr val="bg1"/>
                </a:solidFill>
              </a:rPr>
              <a:t>case analysis of investment and financing case analysis of investment </a:t>
            </a:r>
          </a:p>
          <a:p>
            <a:r>
              <a:rPr altLang="en-US" lang="zh-CN" smtClean="0" sz="1050">
                <a:solidFill>
                  <a:schemeClr val="bg1"/>
                </a:solidFill>
              </a:rPr>
              <a:t>and financing case analysis of investment</a:t>
            </a:r>
          </a:p>
        </p:txBody>
      </p:sp>
      <p:sp>
        <p:nvSpPr>
          <p:cNvPr id="15" name="矩形 14"/>
          <p:cNvSpPr/>
          <p:nvPr/>
        </p:nvSpPr>
        <p:spPr>
          <a:xfrm>
            <a:off x="1558260" y="2114550"/>
            <a:ext cx="117348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1600">
                <a:solidFill>
                  <a:srgbClr val="00767C"/>
                </a:solidFill>
                <a:latin charset="0" panose="020b0806030902050204" pitchFamily="34" typeface="Impact"/>
              </a:rPr>
              <a:t>INVESTMENT</a:t>
            </a:r>
          </a:p>
          <a:p>
            <a:r>
              <a:rPr altLang="en-US" lang="zh-CN" smtClean="0" sz="1600">
                <a:solidFill>
                  <a:srgbClr val="00767C"/>
                </a:solidFill>
                <a:latin charset="0" panose="020b0806030902050204" pitchFamily="34" typeface="Impact"/>
              </a:rPr>
              <a:t>FINANCING</a:t>
            </a: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>
            <a:off x="3971831" y="3409950"/>
            <a:ext cx="1666969" cy="1106643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6">
            <a:lum bright="70000" contrast="-70000"/>
          </a:blip>
          <a:stretch>
            <a:fillRect/>
          </a:stretch>
        </p:blipFill>
        <p:spPr>
          <a:xfrm>
            <a:off x="5721434" y="3713404"/>
            <a:ext cx="517548" cy="517548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6">
            <a:lum bright="70000" contrast="-70000"/>
          </a:blip>
          <a:stretch>
            <a:fillRect/>
          </a:stretch>
        </p:blipFill>
        <p:spPr>
          <a:xfrm rot="4163557">
            <a:off x="6196030" y="3923266"/>
            <a:ext cx="350601" cy="350601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6">
            <a:lum bright="70000" contrast="-70000"/>
          </a:blip>
          <a:stretch>
            <a:fillRect/>
          </a:stretch>
        </p:blipFill>
        <p:spPr>
          <a:xfrm rot="1787413">
            <a:off x="6576601" y="3632746"/>
            <a:ext cx="427179" cy="427179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6">
            <a:lum bright="70000" contrast="-70000"/>
          </a:blip>
          <a:stretch>
            <a:fillRect/>
          </a:stretch>
        </p:blipFill>
        <p:spPr>
          <a:xfrm rot="4163557">
            <a:off x="7067675" y="3780660"/>
            <a:ext cx="350601" cy="350601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6">
            <a:lum bright="70000" contrast="-70000"/>
          </a:blip>
          <a:stretch>
            <a:fillRect/>
          </a:stretch>
        </p:blipFill>
        <p:spPr>
          <a:xfrm>
            <a:off x="7598373" y="3443613"/>
            <a:ext cx="517548" cy="517548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6">
            <a:lum bright="70000" contrast="-70000"/>
          </a:blip>
          <a:stretch>
            <a:fillRect/>
          </a:stretch>
        </p:blipFill>
        <p:spPr>
          <a:xfrm rot="4163557">
            <a:off x="7980916" y="3653475"/>
            <a:ext cx="350601" cy="350601"/>
          </a:xfrm>
          <a:prstGeom prst="rect">
            <a:avLst/>
          </a:prstGeom>
        </p:spPr>
      </p:pic>
      <p:grpSp>
        <p:nvGrpSpPr>
          <p:cNvPr id="34" name="组合 33"/>
          <p:cNvGrpSpPr/>
          <p:nvPr/>
        </p:nvGrpSpPr>
        <p:grpSpPr>
          <a:xfrm>
            <a:off x="3752850" y="895350"/>
            <a:ext cx="4800600" cy="1450777"/>
            <a:chOff x="3810000" y="968573"/>
            <a:chExt cx="4800600" cy="1450777"/>
          </a:xfrm>
        </p:grpSpPr>
        <p:sp>
          <p:nvSpPr>
            <p:cNvPr id="32" name="TextBox 13"/>
            <p:cNvSpPr txBox="1"/>
            <p:nvPr/>
          </p:nvSpPr>
          <p:spPr>
            <a:xfrm>
              <a:off x="3810000" y="1111300"/>
              <a:ext cx="4800600" cy="1295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pc="900" sz="7900">
                  <a:solidFill>
                    <a:prstClr val="white"/>
                  </a:solidFill>
                  <a:latin charset="-122" panose="02010609000101010101" pitchFamily="49" typeface="汉仪综艺体简"/>
                  <a:ea charset="-122" panose="02010609000101010101" pitchFamily="49" typeface="汉仪综艺体简"/>
                </a:rPr>
                <a:t>投资有道</a:t>
              </a:r>
            </a:p>
          </p:txBody>
        </p:sp>
        <p:sp>
          <p:nvSpPr>
            <p:cNvPr id="33" name="TextBox 13"/>
            <p:cNvSpPr txBox="1"/>
            <p:nvPr/>
          </p:nvSpPr>
          <p:spPr>
            <a:xfrm>
              <a:off x="4868849" y="968573"/>
              <a:ext cx="2598751" cy="30480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 spc="600" sz="1400">
                  <a:solidFill>
                    <a:prstClr val="white"/>
                  </a:solidFill>
                  <a:latin typeface="+mn-ea"/>
                </a:rPr>
                <a:t>财物聚集·你我共赢</a:t>
              </a:r>
            </a:p>
          </p:txBody>
        </p:sp>
      </p:grpSp>
    </p:spTree>
    <p:extLst>
      <p:ext uri="{BB962C8B-B14F-4D97-AF65-F5344CB8AC3E}">
        <p14:creationId val="3524858033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0000" fill="hold" id="2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2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2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 nodeType="clickPar">
                      <p:stCondLst>
                        <p:cond delay="indefinite"/>
                      </p:stCondLst>
                      <p:childTnLst>
                        <p:par>
                          <p:cTn fill="hold" id="3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 nodeType="clickPar">
                      <p:stCondLst>
                        <p:cond delay="indefinite"/>
                      </p:stCondLst>
                      <p:childTnLst>
                        <p:par>
                          <p:cTn fill="hold" id="4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 nodeType="clickPar">
                      <p:stCondLst>
                        <p:cond delay="indefinite"/>
                      </p:stCondLst>
                      <p:childTnLst>
                        <p:par>
                          <p:cTn fill="hold" id="4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 nodeType="clickPar">
                      <p:stCondLst>
                        <p:cond delay="indefinite"/>
                      </p:stCondLst>
                      <p:childTnLst>
                        <p:par>
                          <p:cTn fill="hold" id="5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4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12"/>
      <p:bldP grpId="0" spid="15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l="1639"/>
          <a:stretch>
            <a:fillRect/>
          </a:stretch>
        </p:blipFill>
        <p:spPr>
          <a:xfrm>
            <a:off x="0" y="3454711"/>
            <a:ext cx="9144000" cy="168878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62000" y="133350"/>
            <a:ext cx="3183386" cy="4343401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1676400" y="1937087"/>
            <a:ext cx="881380" cy="1005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6000">
                <a:solidFill>
                  <a:srgbClr val="00767C"/>
                </a:solidFill>
                <a:latin charset="0" panose="020b0806030902050204" pitchFamily="34" typeface="Impact"/>
              </a:rPr>
              <a:t>01</a:t>
            </a: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 rot="4163557">
            <a:off x="4012883" y="3999466"/>
            <a:ext cx="350601" cy="350601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 rot="1787413">
            <a:off x="4393454" y="3708946"/>
            <a:ext cx="427179" cy="427179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 rot="4163557">
            <a:off x="4884528" y="3856860"/>
            <a:ext cx="350601" cy="350601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>
            <a:off x="5415226" y="3519813"/>
            <a:ext cx="517548" cy="517548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 rot="4163557">
            <a:off x="5797769" y="3729675"/>
            <a:ext cx="350601" cy="350601"/>
          </a:xfrm>
          <a:prstGeom prst="rect">
            <a:avLst/>
          </a:prstGeom>
        </p:spPr>
      </p:pic>
      <p:sp>
        <p:nvSpPr>
          <p:cNvPr id="20" name="TextBox 5"/>
          <p:cNvSpPr txBox="1"/>
          <p:nvPr/>
        </p:nvSpPr>
        <p:spPr>
          <a:xfrm>
            <a:off x="4105097" y="1929884"/>
            <a:ext cx="4276903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kumimoji="1" lang="zh-CN" smtClean="0" spc="300" sz="4800">
                <a:solidFill>
                  <a:prstClr val="white"/>
                </a:solidFill>
                <a:latin typeface="+mn-ea"/>
              </a:rPr>
              <a:t>教育基金规划</a:t>
            </a:r>
          </a:p>
        </p:txBody>
      </p:sp>
      <p:sp>
        <p:nvSpPr>
          <p:cNvPr id="22" name="TextBox 5"/>
          <p:cNvSpPr txBox="1"/>
          <p:nvPr/>
        </p:nvSpPr>
        <p:spPr>
          <a:xfrm>
            <a:off x="4114800" y="1352550"/>
            <a:ext cx="2223639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kumimoji="1" lang="zh-CN" smtClean="0" spc="300" sz="3600">
                <a:solidFill>
                  <a:prstClr val="white"/>
                </a:solidFill>
                <a:latin typeface="+mn-ea"/>
              </a:rPr>
              <a:t>第一部分</a:t>
            </a:r>
          </a:p>
        </p:txBody>
      </p:sp>
      <p:sp>
        <p:nvSpPr>
          <p:cNvPr id="29" name="矩形 28"/>
          <p:cNvSpPr/>
          <p:nvPr/>
        </p:nvSpPr>
        <p:spPr>
          <a:xfrm>
            <a:off x="4105097" y="2734568"/>
            <a:ext cx="3934624" cy="426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mtClean="0" sz="1100">
                <a:solidFill>
                  <a:schemeClr val="bg1"/>
                </a:solidFill>
              </a:rPr>
              <a:t>case analysis of investment and financing case analysis of </a:t>
            </a:r>
          </a:p>
          <a:p>
            <a:r>
              <a:rPr altLang="en-US" lang="zh-CN" smtClean="0" sz="1100">
                <a:solidFill>
                  <a:schemeClr val="bg1"/>
                </a:solidFill>
              </a:rPr>
              <a:t>investment and financing case analysis</a:t>
            </a:r>
          </a:p>
        </p:txBody>
      </p:sp>
    </p:spTree>
    <p:extLst>
      <p:ext uri="{BB962C8B-B14F-4D97-AF65-F5344CB8AC3E}">
        <p14:creationId val="493871157"/>
      </p:ext>
    </p:extLst>
  </p:cSld>
  <p:clrMapOvr>
    <a:masterClrMapping/>
  </p:clrMapOvr>
  <mc:AlternateContent>
    <mc:Choice Requires="p14">
      <p:transition p14:dur="1400" spd="slow">
        <p14:doors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 nodeType="clickPar">
                      <p:stCondLst>
                        <p:cond delay="indefinite"/>
                      </p:stCondLst>
                      <p:childTnLst>
                        <p:par>
                          <p:cTn fill="hold" id="4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4" nodeType="clickPar">
                      <p:stCondLst>
                        <p:cond delay="indefinite"/>
                      </p:stCondLst>
                      <p:childTnLst>
                        <p:par>
                          <p:cTn fill="hold" id="5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6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9" nodeType="clickPar">
                      <p:stCondLst>
                        <p:cond delay="indefinite"/>
                      </p:stCondLst>
                      <p:childTnLst>
                        <p:par>
                          <p:cTn fill="hold" id="6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20"/>
      <p:bldP grpId="0" spid="22"/>
      <p:bldP grpId="0" spid="29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" name="矩形 50"/>
          <p:cNvSpPr/>
          <p:nvPr/>
        </p:nvSpPr>
        <p:spPr>
          <a:xfrm>
            <a:off x="594491" y="3181350"/>
            <a:ext cx="7937949" cy="94955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2"/>
              </a:solidFill>
              <a:latin typeface="+mn-ea"/>
            </a:endParaRPr>
          </a:p>
        </p:txBody>
      </p:sp>
      <p:sp>
        <p:nvSpPr>
          <p:cNvPr id="46" name="矩形 1"/>
          <p:cNvSpPr>
            <a:spLocks noChangeArrowheads="1"/>
          </p:cNvSpPr>
          <p:nvPr/>
        </p:nvSpPr>
        <p:spPr bwMode="auto">
          <a:xfrm>
            <a:off x="677683" y="1425615"/>
            <a:ext cx="7854757" cy="1361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ts val="2500"/>
              </a:lnSpc>
            </a:pPr>
            <a:r>
              <a:rPr altLang="en-US" lang="zh-CN" smtClean="0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    张先生和张太太有一个10岁的孩子，预计17岁上大学，21岁送孩子到澳大利亚去留学两年，目前去澳大利亚留学两年的费用为6万澳元，预计学费每年上涨5％。张先生家庭作为一个中等收入家庭，孩子上大学的费用肯定没有问题，但是，对于出国留学的高额开支，在张先生夫妇看来并不是很容易的事情，需要提前规划。(2019年)</a:t>
            </a:r>
          </a:p>
        </p:txBody>
      </p:sp>
      <p:sp>
        <p:nvSpPr>
          <p:cNvPr id="47" name="矩形 1"/>
          <p:cNvSpPr>
            <a:spLocks noChangeArrowheads="1"/>
          </p:cNvSpPr>
          <p:nvPr/>
        </p:nvSpPr>
        <p:spPr bwMode="auto">
          <a:xfrm>
            <a:off x="2195737" y="3308732"/>
            <a:ext cx="4824535" cy="72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cmpd="sng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altLang="en-US" lang="zh-CN">
                <a:solidFill>
                  <a:schemeClr val="tx2"/>
                </a:solidFill>
                <a:latin typeface="+mn-ea"/>
                <a:sym charset="-122" panose="020b0503020204020204" pitchFamily="34" typeface="微软雅黑"/>
              </a:rPr>
              <a:t>请为张先生夫妇设计一个子女教育规划方案。</a:t>
            </a:r>
          </a:p>
          <a:p>
            <a:pPr algn="ctr">
              <a:lnSpc>
                <a:spcPts val="2500"/>
              </a:lnSpc>
            </a:pPr>
            <a:r>
              <a:rPr altLang="en-US" lang="zh-CN">
                <a:solidFill>
                  <a:schemeClr val="tx2"/>
                </a:solidFill>
                <a:latin typeface="+mn-ea"/>
                <a:sym charset="-122" panose="020b0503020204020204" pitchFamily="34" typeface="微软雅黑"/>
              </a:rPr>
              <a:t>（参考汇率：1澳元=6.15元人民币）</a:t>
            </a:r>
          </a:p>
        </p:txBody>
      </p:sp>
    </p:spTree>
    <p:extLst>
      <p:ext uri="{BB962C8B-B14F-4D97-AF65-F5344CB8AC3E}">
        <p14:creationId val="2191705314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3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1"/>
      <p:bldP grpId="0" spid="46"/>
      <p:bldP grpId="0" spid="47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组合 10"/>
          <p:cNvGrpSpPr/>
          <p:nvPr/>
        </p:nvGrpSpPr>
        <p:grpSpPr>
          <a:xfrm>
            <a:off x="567391" y="1581150"/>
            <a:ext cx="2621642" cy="925923"/>
            <a:chOff x="552344" y="1203597"/>
            <a:chExt cx="2621642" cy="925923"/>
          </a:xfrm>
        </p:grpSpPr>
        <p:sp>
          <p:nvSpPr>
            <p:cNvPr id="5" name="矩形 4"/>
            <p:cNvSpPr/>
            <p:nvPr/>
          </p:nvSpPr>
          <p:spPr>
            <a:xfrm>
              <a:off x="666499" y="1203597"/>
              <a:ext cx="2393333" cy="92592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15" name="TextBox 343"/>
            <p:cNvSpPr>
              <a:spLocks noChangeArrowheads="1"/>
            </p:cNvSpPr>
            <p:nvPr/>
          </p:nvSpPr>
          <p:spPr bwMode="auto">
            <a:xfrm>
              <a:off x="552344" y="1342968"/>
              <a:ext cx="2621642" cy="64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altLang="en-US" lang="zh-CN">
                  <a:solidFill>
                    <a:schemeClr val="bg1"/>
                  </a:solidFill>
                  <a:latin typeface="+mn-ea"/>
                  <a:sym charset="0" panose="020b0604020202020204" pitchFamily="34" typeface="Arial"/>
                </a:rPr>
                <a:t>两年留学</a:t>
              </a:r>
            </a:p>
            <a:p>
              <a:pPr algn="ctr"/>
              <a:r>
                <a:rPr altLang="en-US" lang="zh-CN">
                  <a:solidFill>
                    <a:schemeClr val="bg1"/>
                  </a:solidFill>
                  <a:latin typeface="+mn-ea"/>
                  <a:sym charset="0" panose="020b0604020202020204" pitchFamily="34" typeface="Arial"/>
                </a:rPr>
                <a:t>费用6万澳元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3352800" y="1581150"/>
            <a:ext cx="2621642" cy="925924"/>
            <a:chOff x="552344" y="1203597"/>
            <a:chExt cx="2621642" cy="925924"/>
          </a:xfrm>
        </p:grpSpPr>
        <p:sp>
          <p:nvSpPr>
            <p:cNvPr id="21" name="矩形 20"/>
            <p:cNvSpPr/>
            <p:nvPr/>
          </p:nvSpPr>
          <p:spPr>
            <a:xfrm>
              <a:off x="666499" y="1203597"/>
              <a:ext cx="2393333" cy="9259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22" name="TextBox 343"/>
            <p:cNvSpPr>
              <a:spLocks noChangeArrowheads="1"/>
            </p:cNvSpPr>
            <p:nvPr/>
          </p:nvSpPr>
          <p:spPr bwMode="auto">
            <a:xfrm>
              <a:off x="552344" y="1342968"/>
              <a:ext cx="2621642" cy="64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typeface="+mn-ea"/>
                  <a:sym charset="0" panose="020b0604020202020204" pitchFamily="34" typeface="Arial"/>
                </a:rPr>
                <a:t>11年后费用约10.26万</a:t>
              </a:r>
            </a:p>
            <a:p>
              <a:pPr algn="ctr"/>
              <a:r>
                <a:rPr altLang="zh-CN" lang="en-US">
                  <a:solidFill>
                    <a:schemeClr val="bg1"/>
                  </a:solidFill>
                  <a:latin typeface="+mn-ea"/>
                  <a:sym charset="0" panose="020b0604020202020204" pitchFamily="34" typeface="Arial"/>
                </a:rPr>
                <a:t>折合人民币630990元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67391" y="3091522"/>
            <a:ext cx="2621642" cy="925923"/>
            <a:chOff x="552344" y="1203597"/>
            <a:chExt cx="2621642" cy="925923"/>
          </a:xfrm>
        </p:grpSpPr>
        <p:sp>
          <p:nvSpPr>
            <p:cNvPr id="30" name="矩形 29"/>
            <p:cNvSpPr/>
            <p:nvPr/>
          </p:nvSpPr>
          <p:spPr>
            <a:xfrm>
              <a:off x="666499" y="1203597"/>
              <a:ext cx="2393333" cy="92592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31" name="TextBox 343"/>
            <p:cNvSpPr>
              <a:spLocks noChangeArrowheads="1"/>
            </p:cNvSpPr>
            <p:nvPr/>
          </p:nvSpPr>
          <p:spPr bwMode="auto">
            <a:xfrm>
              <a:off x="552344" y="1342969"/>
              <a:ext cx="2621642" cy="64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altLang="en-US" lang="zh-CN">
                  <a:solidFill>
                    <a:schemeClr val="bg1"/>
                  </a:solidFill>
                  <a:latin typeface="+mn-ea"/>
                  <a:sym charset="0" panose="020b0604020202020204" pitchFamily="34" typeface="Arial"/>
                </a:rPr>
                <a:t>从目前开始</a:t>
              </a:r>
            </a:p>
            <a:p>
              <a:pPr algn="ctr"/>
              <a:r>
                <a:rPr altLang="en-US" lang="zh-CN">
                  <a:solidFill>
                    <a:schemeClr val="bg1"/>
                  </a:solidFill>
                  <a:latin typeface="+mn-ea"/>
                  <a:sym charset="0" panose="020b0604020202020204" pitchFamily="34" typeface="Arial"/>
                </a:rPr>
                <a:t>每月投资3387元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3352800" y="3093459"/>
            <a:ext cx="2621642" cy="925923"/>
            <a:chOff x="552344" y="1203597"/>
            <a:chExt cx="2621642" cy="925923"/>
          </a:xfrm>
        </p:grpSpPr>
        <p:sp>
          <p:nvSpPr>
            <p:cNvPr id="42" name="矩形 41"/>
            <p:cNvSpPr/>
            <p:nvPr/>
          </p:nvSpPr>
          <p:spPr>
            <a:xfrm>
              <a:off x="666499" y="1203597"/>
              <a:ext cx="2393333" cy="92592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43" name="TextBox 343"/>
            <p:cNvSpPr>
              <a:spLocks noChangeArrowheads="1"/>
            </p:cNvSpPr>
            <p:nvPr/>
          </p:nvSpPr>
          <p:spPr bwMode="auto">
            <a:xfrm>
              <a:off x="552344" y="1342969"/>
              <a:ext cx="2621642" cy="64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typeface="+mn-ea"/>
                  <a:sym charset="0" panose="020b0604020202020204" pitchFamily="34" typeface="Arial"/>
                </a:rPr>
                <a:t>11年后增值为</a:t>
              </a:r>
            </a:p>
            <a:p>
              <a:pPr algn="ctr"/>
              <a:r>
                <a:rPr altLang="zh-CN" lang="en-US">
                  <a:solidFill>
                    <a:schemeClr val="bg1"/>
                  </a:solidFill>
                  <a:latin typeface="+mn-ea"/>
                  <a:sym charset="0" panose="020b0604020202020204" pitchFamily="34" typeface="Arial"/>
                </a:rPr>
                <a:t>630990元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5943600" y="1276350"/>
            <a:ext cx="3257550" cy="3257550"/>
          </a:xfrm>
          <a:prstGeom prst="rect">
            <a:avLst/>
          </a:prstGeom>
        </p:spPr>
      </p:pic>
    </p:spTree>
    <p:extLst>
      <p:ext uri="{BB962C8B-B14F-4D97-AF65-F5344CB8AC3E}">
        <p14:creationId val="826580416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" name="TextBox 15"/>
          <p:cNvSpPr txBox="1"/>
          <p:nvPr/>
        </p:nvSpPr>
        <p:spPr>
          <a:xfrm>
            <a:off x="762000" y="2451441"/>
            <a:ext cx="7596848" cy="1361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 indent="-285750" marL="285750">
              <a:lnSpc>
                <a:spcPts val="2000"/>
              </a:lnSpc>
              <a:buFont charset="2" panose="05000000000000000000" pitchFamily="2" typeface="Wingdings"/>
              <a:buChar char="l"/>
            </a:pPr>
            <a:r>
              <a:rPr altLang="en-US" lang="zh-CN" sz="1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在国外留学，除了以当地货币计算的留学成本外，还有相当大的汇率波动风险，例如三年前澳元兑人民币汇率为1：4，现在已经升到1：6.5，使留学成本大大增加；但是将来随着人民币的升值，也许人民币兑澳元的成本又会下降，因此，无法精确估计在未来十数年内的汇率成本。在本案例中，出于多估算支出的谨慎性原则假定汇率仍以目前的1澳元兑6.15人民币计。则两年留学期的费用10.26万澳元折合人民币为630990元。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2000" y="1659353"/>
            <a:ext cx="7740864" cy="726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ts val="2500"/>
              </a:lnSpc>
              <a:buFont charset="2" panose="05000000000000000000" pitchFamily="2" typeface="Wingdings"/>
              <a:buChar char="l"/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目前，在澳大利亚留学两年的费用大概在6万澳元，11年后，去澳大利亚留学两年的费用将上涨为10.26万澳元。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62000" y="1123950"/>
            <a:ext cx="7884880" cy="34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ts val="2000"/>
              </a:lnSpc>
              <a:buFont charset="2" panose="05000000000000000000" pitchFamily="2" typeface="Wingdings"/>
              <a:buChar char="l"/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孩子目前10岁，距离21岁出国留学还有11年时间，投资期限较长。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62000" y="3963609"/>
            <a:ext cx="7740864" cy="726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ts val="2500"/>
              </a:lnSpc>
              <a:buFont charset="2" panose="05000000000000000000" pitchFamily="2" typeface="Wingdings"/>
              <a:buChar char="l"/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假设投资收益率为6%，要在11年后有630990元的资金以供支付两年留学的费用，需要每月投入3387元。</a:t>
            </a:r>
          </a:p>
        </p:txBody>
      </p:sp>
    </p:spTree>
    <p:extLst>
      <p:ext uri="{BB962C8B-B14F-4D97-AF65-F5344CB8AC3E}">
        <p14:creationId val="2032080341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6"/>
      <p:bldP grpId="0" spid="25"/>
      <p:bldP grpId="0" spid="28"/>
      <p:bldP grpId="0" spid="31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" name="TextBox 24"/>
          <p:cNvSpPr txBox="1"/>
          <p:nvPr/>
        </p:nvSpPr>
        <p:spPr>
          <a:xfrm>
            <a:off x="685800" y="2348358"/>
            <a:ext cx="7740864" cy="408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ts val="2500"/>
              </a:lnSpc>
              <a:buFont charset="2" panose="05000000000000000000" pitchFamily="2" typeface="Wingdings"/>
              <a:buChar char="l"/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这笔资金用于子女教育，所以在考虑投资收益的同时要尽量保证投资的安全性。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5800" y="1028235"/>
            <a:ext cx="7740864" cy="1043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 indent="-285750" marL="285750">
              <a:lnSpc>
                <a:spcPts val="2500"/>
              </a:lnSpc>
              <a:buFont charset="2" panose="05000000000000000000" pitchFamily="2" typeface="Wingdings"/>
              <a:buChar char="l"/>
            </a:pPr>
            <a:r>
              <a:rPr altLang="zh-CN" lang="en-US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11年的投资期限，平均每年收益率达到6%，这个收益合理并且可行，从目前来看能满足这个收益率的金融产品主要有：股票、股票型基金、偏股型基金、部分信托产品、部分人民币理财产品、部分外汇理财产品、部分券商集合理财等等。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5800" y="3003798"/>
            <a:ext cx="7740864" cy="1678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ts val="2500"/>
              </a:lnSpc>
              <a:buFont charset="2" panose="05000000000000000000" pitchFamily="2" typeface="Wingdings"/>
              <a:buChar char="l"/>
            </a:pPr>
            <a:r>
              <a:rPr altLang="en-US" lang="zh-CN" sz="1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权衡风险与收益、以及进入门槛的限制，我们建议给客户做一个投资组合，可以将一半资金投资于稳健型的股票基金，另一半投资于中长期债券型基金。债券型基金的风险相对较小，但是收益也低；而稳健型的股票基金，其收益相对较高，但是波动也较大，风险相对较高。如果将资金分散投资在这两类产品上，安全性和收益性都有一定的保障。</a:t>
            </a:r>
          </a:p>
        </p:txBody>
      </p:sp>
    </p:spTree>
    <p:extLst>
      <p:ext uri="{BB962C8B-B14F-4D97-AF65-F5344CB8AC3E}">
        <p14:creationId val="957552606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5"/>
      <p:bldP grpId="0" spid="28"/>
      <p:bldP grpId="0" spid="31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l="1639"/>
          <a:stretch>
            <a:fillRect/>
          </a:stretch>
        </p:blipFill>
        <p:spPr>
          <a:xfrm>
            <a:off x="0" y="3454711"/>
            <a:ext cx="9144000" cy="168878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62000" y="133350"/>
            <a:ext cx="3183386" cy="4343401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1676400" y="1937087"/>
            <a:ext cx="973455" cy="1005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6000">
                <a:solidFill>
                  <a:srgbClr val="00767C"/>
                </a:solidFill>
                <a:latin charset="0" panose="020b0806030902050204" pitchFamily="34" typeface="Impact"/>
              </a:rPr>
              <a:t>02</a:t>
            </a: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 rot="4163557">
            <a:off x="4012883" y="3999466"/>
            <a:ext cx="350601" cy="350601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 rot="1787413">
            <a:off x="4393454" y="3708946"/>
            <a:ext cx="427179" cy="427179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 rot="4163557">
            <a:off x="4884528" y="3856860"/>
            <a:ext cx="350601" cy="350601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>
            <a:off x="5415226" y="3519813"/>
            <a:ext cx="517548" cy="517548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 rot="4163557">
            <a:off x="5797769" y="3729675"/>
            <a:ext cx="350601" cy="350601"/>
          </a:xfrm>
          <a:prstGeom prst="rect">
            <a:avLst/>
          </a:prstGeom>
        </p:spPr>
      </p:pic>
      <p:sp>
        <p:nvSpPr>
          <p:cNvPr id="20" name="TextBox 5"/>
          <p:cNvSpPr txBox="1"/>
          <p:nvPr/>
        </p:nvSpPr>
        <p:spPr>
          <a:xfrm>
            <a:off x="4105097" y="1929884"/>
            <a:ext cx="4276903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kumimoji="1" lang="zh-CN" spc="300" sz="4800">
                <a:solidFill>
                  <a:prstClr val="white"/>
                </a:solidFill>
                <a:latin typeface="+mn-ea"/>
              </a:rPr>
              <a:t>退休养老规划</a:t>
            </a:r>
          </a:p>
        </p:txBody>
      </p:sp>
      <p:sp>
        <p:nvSpPr>
          <p:cNvPr id="22" name="TextBox 5"/>
          <p:cNvSpPr txBox="1"/>
          <p:nvPr/>
        </p:nvSpPr>
        <p:spPr>
          <a:xfrm>
            <a:off x="4114800" y="1352550"/>
            <a:ext cx="2223639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kumimoji="1" lang="zh-CN" smtClean="0" spc="300" sz="3600">
                <a:solidFill>
                  <a:prstClr val="white"/>
                </a:solidFill>
                <a:latin typeface="+mn-ea"/>
              </a:rPr>
              <a:t>第二部分</a:t>
            </a:r>
          </a:p>
        </p:txBody>
      </p:sp>
      <p:sp>
        <p:nvSpPr>
          <p:cNvPr id="29" name="矩形 28"/>
          <p:cNvSpPr/>
          <p:nvPr/>
        </p:nvSpPr>
        <p:spPr>
          <a:xfrm>
            <a:off x="4105097" y="2734568"/>
            <a:ext cx="3934624" cy="426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mtClean="0" sz="1100">
                <a:solidFill>
                  <a:schemeClr val="bg1"/>
                </a:solidFill>
              </a:rPr>
              <a:t>case analysis of investment and financing case analysis of </a:t>
            </a:r>
          </a:p>
          <a:p>
            <a:r>
              <a:rPr altLang="en-US" lang="zh-CN" smtClean="0" sz="1100">
                <a:solidFill>
                  <a:schemeClr val="bg1"/>
                </a:solidFill>
              </a:rPr>
              <a:t>investment and financing case analysis</a:t>
            </a:r>
          </a:p>
        </p:txBody>
      </p:sp>
    </p:spTree>
    <p:extLst>
      <p:ext uri="{BB962C8B-B14F-4D97-AF65-F5344CB8AC3E}">
        <p14:creationId val="1043827409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 nodeType="clickPar">
                      <p:stCondLst>
                        <p:cond delay="indefinite"/>
                      </p:stCondLst>
                      <p:childTnLst>
                        <p:par>
                          <p:cTn fill="hold" id="4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4" nodeType="clickPar">
                      <p:stCondLst>
                        <p:cond delay="indefinite"/>
                      </p:stCondLst>
                      <p:childTnLst>
                        <p:par>
                          <p:cTn fill="hold" id="5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6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9" nodeType="clickPar">
                      <p:stCondLst>
                        <p:cond delay="indefinite"/>
                      </p:stCondLst>
                      <p:childTnLst>
                        <p:par>
                          <p:cTn fill="hold" id="6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20"/>
      <p:bldP grpId="0" spid="22"/>
      <p:bldP grpId="0" spid="29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TextBox 20"/>
          <p:cNvSpPr txBox="1"/>
          <p:nvPr/>
        </p:nvSpPr>
        <p:spPr>
          <a:xfrm>
            <a:off x="381000" y="1200150"/>
            <a:ext cx="5181847" cy="2948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2500"/>
              </a:lnSpc>
            </a:pPr>
            <a:r>
              <a:rPr altLang="en-US" lang="zh-CN" sz="1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王刚夫妇今年均刚过35岁，他们俩打算55岁退休，在退休后的第一年，王刚夫妇估计两人需要10万元的生活费用，并且，由于通货膨胀的原因，这笔生活费用每年按照3％的速度增长。王刚夫妇估计会活到85岁，假设王刚夫妇退休后没有基本养老保险金，也没有企业年金等定期的收入，其退休费用只能靠退休前积累的退休基金进行生活。假设退休前的投资收益率为6％，退休后的投资收益率为3％，王刚夫妇现在已有25万元的退休基金了，问如果采取定期定投的方式，每年年底还需投入多少钱才能实现理想的退休目标？（注：请写出简要步骤）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486400" y="1054306"/>
            <a:ext cx="3562350" cy="3562350"/>
          </a:xfrm>
          <a:prstGeom prst="rect">
            <a:avLst/>
          </a:prstGeom>
        </p:spPr>
      </p:pic>
    </p:spTree>
    <p:extLst>
      <p:ext uri="{BB962C8B-B14F-4D97-AF65-F5344CB8AC3E}">
        <p14:creationId val="905403287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1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FIRST_PUBLISH" val="1"/>
  <p:tag name="ISPRING_OUTPUT_FOLDER" val="F:\我图VIP设计PPT上传\10月份上传文件\372"/>
  <p:tag name="ISPRING_PLAYERS_CUSTOMIZATION" val="UEsDBBQAAgAIAJCuo0gOaiROYgQAAAURAAAdAAAAdW5pdmVyc2FsL2NvbW1vbl9tZXNzYWdlcy5sbmetWG1v2zYQ/l6g/4EQUGADtrQd0KIYEge0xNhEZMmV6DjZMAiMxNhEKDHVi9vs037Nfth+yY6UncR9gaQkgG2YlO+54909d0cfHn/JFdqIspK6OHLeHrxxkChSnclideQs2MmvHxxU1bzIuNKFOHIK7aDj0csXh4oXq4avBHx/+QKhw1xUFSyrkVndr5HMjpz5OHHD2RwHF4kfTsJkTCfOyNX5DS9uka9X+qff3n/48vbd+58PX2/l+sDEM+z7+0DIIr170wMoYFHoJ4BG/CQg58wZmc9hcuGC+TQgzmj7ZZj0PCJnzsh8dsotoogELIl96pGExkkQMusLnzDiOaML3aA13whUa7SR4jOq1wLiWMtSoErJzD5INWwUjehS5oUzTIMkIjGLqMtoGDijWJfl7S8Wljf1WpegrkKZrPilEpnVCRljn9+UogLVvIaMQvCq1xJ+qXMui4NO1RFe0mCSsDD044QE3m7HGZEiQ17JjZqBKBGOSQQAJa9E+QjZxGaZFUdYqWEIUzqZ+vBmxoSpXK0VvOuhdswJxGAuii4pyBESQXbF8TKMPOM0UIU4uuFV9VmX2V5+PAxUFzAN3BBS0GUPwJnB2AFDjCXUjbIUad0FNiNxjCckGYfnkMjAu3CIRHgKdDsdInFBYqAIibtkAnxGJ9gkvKHYLv93/Eq5SWd1i3iagpxx30bqpoId41JggWVadTBMTUw+LiBsFPs/oHGLCt61q5XcCLCjzETZqQgqi0s8k0UfF/SP5ARTn3gJpJUXLhNmS57RmPNbVOga8WzDi1SgS5HyBnL9Fp5lMrPPTJyt/k+N/BvxeltVXm0LUuCR81dD7dmrYd8xq6nAproW+U3dpdo4bGv+Y6wwOf1DE/oc/XH6Y5cEOKLh80Smknmj2qr75PjcWTY0Rp1GPNFT/aP13JbEbW0dUyhYY6n7SxDopqZ/QANU/aVocAKK5m2JhhpOi6sBOoNwCxBo9FiMM3DVngln4MIB8ksyjimD2WgpLitZd44dlo1tgL4f2hTmPCVqcU/GS3GlYcJRgm/a6QO6kI10Z0AfDDd7rYJR5oPJAQCu2uQBSCVzsD/rgbmYkZ0H2gK/d5KlblRmyavktS3y4NsmF9+OTVelzu2u4tUuedsmc/wUK9rDRa3S+YD2f8e/3vF5QL/HRykmOHKniYsDl5hB33BV9RQCChhX+CxOfDw24sCFnNfpGprplW6KrCdQO6t75AQD2PbMseBluv7vn397YnxlSbuLtru/DwIBYpsqSO7A/gx0Laq/ukAYHu/L2UUfqe3dZifX86rDKGThs9wheNtacp3D1kG3XkjybdAwY9idzoAHsU173ZQwug1BmOHoFGqZncKd0YyX11AImdZqEIp1tUnAepj2++tlUytZiCGyT2sl5sCMzhPsefauDeRTMr1ue2YGN4p0e+lWcOnuC+ZOcQB19is8kcl6IKBtTbsqBERv1/c033zbqe5Wlf3D4vD1g/8v/gdQSwMEFAACAAgAkK6jSAh+CyMpAwAAhgwAACcAAAB1bml2ZXJzYWwvZmxhc2hfcHVibGlzaGluZ19zZXR0aW5ncy54bWzVV91u2jAUvucpLE+9LGk7unYooaoKaNVaQIVt7VVlYkOsOnYW21B6tafZg+1JdhwDBbXr0h+kTQgRn5/v/J+Y8Og2FWjCcs2VjPBudQcjJmNFuRxH+MugvX2IkTZEUiKUZBGWCqOjRiXM7FBwnfSZMSCqEcBIXc9MhBNjsnoQTKfTKtdZ7rhKWAP4uhqrNMhyppk0LA8yQWbwY2YZ03iOUAIAvqmSc7VGpYJQ6JHOFbWCIU7Bc8ldUES0BdEJDrzYkMQ341xZSU+UUDnKx8MIvzs8dp+FjIdq8pRJlxPdAKIjmzqhlDsviOjzO4YSxscJuHtQw2jKqUkivFdzKCAdPEQpsH3oxKGcKMiBNHP4lBlCiSH+6O0Zdmv0guBJdCZJyuMBcJCLP8LNwfWnq17r4uy08/l60O2eDU573olCJ1jHCYN1QyE4pGwes6WdkBhD4gT8Bp0REZqFwSppITZScs05d0ZDJSD3hRa0UTpktENStlKN/g2XbZDcxWgEgYhZhI9zTgRG3BDB46WytkNtuCmq3l6VRIAF7cnQeR/fm/fZiROSa7bq1oKjXc7jxjdlBUUzZZHgNwwZhSB+m8JTwtBqcdAoV2lBhfYxSAsOFiecTRk9KnI6B/yToSswkVrQhF7NBDPewnfL79CQjVQOuIxMoLOBzrXHrz4LOCNa34OShY9b/bPTZuv6tNNsXW65AAmdEBk/ExwKztLMbASfzJBUZqEH6YiJ1awoCuW04JWJrfryMmieWuHL/NbFWIHeYEk2Y+U5hfmrB6XNJmRSDKIbrgIaRpBDSTwmMGJYF1xaVhYwJhIpKWaIxLDWtBvrCVdWA8UPsIfWL/fQ6yMui9MYVhtYzCnLS0Hu7O69r+1/ODj8WK8Gv3783H5Sab7we4I4c37jnzy58pdr/+E2DAO3pR9f2ia3/+bO7l20vpbJa6d1OShV0la/FFy3jFT3cxmpC/+S6a28YEq5AEtp7IcM1pLgKTeMvmWLvaBNXvVu9z22mTbZYMyvGY3/JmR/Wl4T1+6FYfDoxdVxUi55ColwK3F5223s13bgpvkoq1IBtPX/Do3Kb1BLAwQUAAIACACQrqNItfwJZLoCAABVCgAAIQAAAHVuaXZlcnNhbC9mbGFzaF9za2luX3NldHRpbmdzLnhtbJVWbW/iMAz+fr8Ccd/p7pWd1CExxkmTdrfpNu172po2Ik2qJGXHv784TdYEKPSwJhH7eWzHsc1StaV88WEySXPBhHwGrSkvFWq8bkKLm2nWai34LBdcA9czLmRN2HTx8af9pIlFXmKJHcixnA3JoQ8zt58xFBfj2xxliJCLuiF8/yBKMctIvi2laHlxMbVq34BklG8N8urHfLUeDMCo0vca6iin9TXKOEojQSnAlL6vUS6yGMmA+UhX9jOS04c6f/sD2o4qqi1t+QlliNaQEuIiXy9RhvHceI9fZY5ynqDhrzbQL59RBqGM7EHGzu++ogwyRNM2/9MjjRQlFjTmnH/Edw4TpDDjh1ldoVwk4IUw0MVXcOWxd70LQO5rOPcpjqsU7AnrerAQ8NEzBgstW0gTf+psqhJvj6028wGLDWHKAEJVD3oyST+RVnk3sa7H/YE3yovQl9P0kFfB2hpWXcKBu1jf41erW7srQqfvuiBDCTunDFLslT3yt6nrETJQ9shnRgt45Gx/nMGhqSP5R74l7jnP199YgRNzLJzVn7wVIz3g6KogVafwmFoUsFCYzgutAd8tTayuSyk5yinlZEdLoqngvxCX7e1lVJocGFyvne6sVFPN4FTD2RzNmg7LZc9xPzpr3JDdz0J/ue480WaL30yJ1iSvavOzpKYTxzNjYgozTU4zcE8aOMh7vhEBx8YeItVEbkG+CMHGhuFCgxrrXnTDNQRPk6AGaXK6yqlzcqr8vK0zkGvzahSUr3Ks7IAVLStm/vQrhTcoDhgD1o6qK+OPE/rel4HCNQEQmVe+a7tDZ6lbpimDHfjhDxT2ykN3S5Xp0qGGW+oH2Oiw5ZxmVE+6XdH3SrxDAv0J/KtJK3J8YBnR9ppkyt4smny/hvtcosXs1xk2X7jJ7Nn1UuTY2I8raJT47+Q/UEsDBBQAAgAIAJCuo0gqlg9n/gIAAJcLAAAmAAAAdW5pdmVyc2FsL2h0bWxfcHVibGlzaGluZ19zZXR0aW5ncy54bWzNlm9PGjEYwN/zKZouvpRT56YjdxgjGIlOiLBNX5lyLVxjr721PfB8tU+zD7ZPsqdXQIiOnUaWhRDo0z6/51/7tOHRfSrQhGnDlYzwbn0HIyZjRbkcR/jL4HT7ECNjiaREKMkiLBVGR81amOVDwU3SZ9bCUoMAI00jsxFOrM0aQTCdTuvcZNrNKpFb4Jt6rNIg08wwaZkOMkEK+LFFxgyeESoA4JsqOVNr1moIhZ70WdFcMMQpeC65C4qIM5sKHPhVQxLfjbXKJT1RQmmkx8MIvzs8dp/5Gk9q8ZRJlxLTBKET2wahlDsniOjzB4YSxscJeHuwj9GUU5tEeG/fUWB18JRSsn3kxFFOFKRA2hk+ZZZQYokfenuW3VszF3gRLSRJeTyAGeTCj3BrcHt202tfXXQuz28H3e7FoNPzTpQ6wSonDFYNheCQynXMFnZCYi2JE/AbdEZEGBYGy6L5spGSK865MRoqAakvtTAagaeiiPCx5kRgxC0RPF7MWqLHzJ5yATE43d36SFr8CPTxxgnRhi0bms8Yl8W4+U3lgqJC5UjwO4asQhBRnsK/hKHldKORVmkpFcRYZASnDE04mzJ6VGZpBvyToRswkeagCZsvE8x6C99z/oCGbKQ0cBmZwFYFOTeeX38ROCPGPELJ3Met/kWn1b7tXLba11suQEInRMYvhEMJWZrZjfBJgaSycz1IR0xyw8qiUE7LuSqx1V9fBsPTXPgyv3UxltAbLMlmrLykMH/1oLLZhEzKg+gOV4mGI8ihJJ4JEzEcdy5zVhUYE4mUFAUiMTQq4471hKvcgMQfYI82r/fQ6yMuy9EYbg6wqCnTlZA7u3vv9z98PDj81KgHv3783F6rNGvhPUGcOd/DT9Y28UUjf9oNw8D1zufbsNX5v+rCvav21yqZumxfDyoVqd2vhOtWWdU9r7Lqyl8bvaUro5IL0GbG/thAoxE85ZbRt9w0ryj8+vvXb4s3KvwGo1i7ff/fIPxo8dxaeV+FwbMPwBrIVx/TzdpvUEsDBBQAAgAIAJCuo0hocVKRmgEAAB8GAAAfAAAAdW5pdmVyc2FsL2h0bWxfc2tpbl9zZXR0aW5ncy5qc42UTW/CMAyG7/wKlF0nxD5hu6HBpEkcJo3btEMoplSkSZWkHR3iv68OX03qjsUX8vLkdewq3na61WIR6z53t+6327/7e6cBalbncO3rokVPUWdGJAuYJSmIRAILkOJ49CTvzgRlzKQznZcfaGtqfkzhP0suTB3PCAtNaIY6XBDgN6FtqMM/J7FTq2tfU63R89xaJXuRkhak7UmlU+4YdvXqVr3EAFYF6AvokkfgmQ7caiPPjg8DjDoXqTTjspyqWPXmPFrHWuVy0ZZ/VWagq0++3gP9p8HLxLMTibFvFtIw8WSI0U5mGoyBQ97HCQYJCz4HUfPtu/UH6hk3CwroIjGJPdKjG4w6nfEYGl0ajjB8TFZejW4OMJqchY3dE3e3GB4heAm6YTW+x/BAleXZPz5gplWMHWmgzZ6fUKH4IpHxIXUfg+Twsmjb1r1zoe76Y+Y9IRU8oRX1/NK22RGChgCtN5aOeU2Qd0rZCUqURA5FaNS0Kug5YsM5gvvPLuPW8miVVuOhGo5VG7heg54pJarbf126Z5irs/sFUEsDBBQAAgAIAJCuo0g9PC/RwQAAAOUBAAAaAAAAdW5pdmVyc2FsL2kxOG5fcHJlc2V0cy54bWydkbEKwjAQhvc+RbjdxG6lJHUT3Bx0lpqmGmkvJZdaH9+UinSRgEMg//F9PyQnd6++Y0/jyTpUkPMtMIPaNRZvCs6n/aYARqHGpu4cGgXogO2qTNq8wKM3ZAKxWIGk4B7CUAoxTRO3NPjYQK4bQywmrl0v4ukditkUw6LC4pb2L/szgyrLGJPX0XbhgFW8x7QgjLxWMDsXjdxi60D8AhqTAEyqwVACaH0CeAwJwI8rQIrvm+ekRwrxo2KQYrWeKnsDUEsDBBQAAgAIAJCuo0izv7NQbQAAAHIAAAAcAAAAdW5pdmVyc2FsL2xvY2FsX3NldHRpbmdzLnhtbA3MPQ6DMAxA4Z1TWJ7K0L+NgcDGWFUqPYAVLITk2CixqnJ7sr3h0+vHfxL4cS6bacDn7YHAGm3ZdA34nadrh1CcdCEx5YBqCOPQ9GKR5MPuFRbYhQ7OM6cazi9KVb4zF1Ynr2e4RNuPFu9DcwJQSwMEFAACAAgARJRXRyO0Tvv7AgAAsAgAABQAAAB1bml2ZXJzYWwvcGxheWVyLnhtbK1V30/bMBB+LtL+h8jv2C0dA6oExJDQHsaE1LHtrTKJm3hN4sx2COWv39nO76VsSHtolZzv++58993Fv3rOUu+JScVFHqAFniOP5aGIeB4H6OHr7fE5urp8d+QXKd0z6fEoQGXODYCmyIuYCiUvNIDvqU4C1DNgYEZeIbmQXO+B+xS420gnS/TuaAYuuQpQonWxIqSqKswVIPJYibQ0JAqHIiOFZIrlmkni0kBeg13pv6Phl4mc6H3BVA9Z6LcHrklajmfFByTVEgsZk5P5fEF+3H1ehwnL6DHPlaZ5yJAHlZzZUj7ScHcnojJlythmvktyzbQ2SVjbzNcrvjjPPSXDADmHTcaUojFTOM1jRByWTID9bUpVUvOoAa3hVTte81q/jXnfNG62c6RzLsrHlKsEjvqQzjoJ9Mkwqp/Z61oFPTQKujVMyJPsV8kli+zrt1aM8wVyAVvF2TyxqkI4gKdbGmoh9zcAAxXVHcRt07BrGraglgO30dcdBWpuu2VUl5I1pZr5Tzxi4guVkhpZXGpZMp+MjDWWDME+cVeum9Q1xE90lp7+Q2+M36g1P9VrnbGA/9GYT0DU1oTnEXu+5eCjWQY11QyKbWxYFyk2MbucVPmY9XQ9MLkc66bARTxNZcxgDCOqKens5BCUSarAJSzlCNs7OAhOeJyk8NOTDOPTgzQZlbtJht7BQXAqwt0EtDW3ZSTjOo7E1CrIJxPrxA9LpUXGX6w8B3tGr6wOXxu55ui64O3B2fyPURzEaAZziyZWl3nq7avm8N7MqVadz6ZwloFaYR6YLgvn1cxCWYx8IralZapv+jk1+7AHHeU8NR3TXN9B76Ja8xfmVTwyX7rF0tQkYUYzAfpwvuwxQD9huwzCW9OhiFuRN3XAmNg3928r2mz5unWu64c67EMNnzirHMbN1EdQRyxFmUejHuKi+4ioFHbatWTUS9kWbrQ4AZGKIkDv4aG+88XpRXfls8VFg7V53bvALpc3rPQ64U5BpNZ1exG/3g3w+BtQSwMEFAACAAgAkK6jSIyYS/o+CAAAjyAAACkAAAB1bml2ZXJzYWwvc2tpbl9jdXN0b21pemF0aW9uX3NldHRpbmdzLnhtbLVa627iShL+v0/RYnWks9IqXMwtK4aVL01iDTEc7CQzu1qhBneCFdvNsRtmOOLHPs0+2D7JVrftYBMgdmYWT6JxddVX1XXrCxnEL16ob2LOAu8Pwj0W2pRzL3yOh39CaLBkPoumEY0pj+sHyqMXuuybGT4xQQNqzEnoksjVxWg8bKCR/KB+T+0bfXhra+0W6rVxC/eRgTs6jF0rxrWiw5jRauqD+hFEghvRJQ35adRBvTD6VsAMYxpxM3Tp96FS5M4PFWdwExHXA7542G2LZ59p3Rtt8aB2s9Pr4H1LVRSli/SO0TQa+17vuqc2EW60Ow1lr/VbSktBzU6ned3dN3utjgJvo+suoLTxdRe1e+12y9i3cAukkapqRkvf95TrZlMFbbh/re9HI63XaKBms6m0jX2nq4y0BgJuBTBUpS8cqBiKpnT3qqY2+woa6SNt1N5jA3f1Duq3cLfR2Lc1TWk0Ds49zC7vrgO19HQyd74DeDIEJ0dFbtVPJNdguYkiYHZosPYJpygkAf1UkzkZcpmx6NclW+/+UksTVCZzxp7ZVaQmRCALsOEJrEFdjmRs0q58YeTpyHM/1RYbzll4tWQhB6irkEUB8WvDPye5k86sjCTb0qiK3BNZ0oO6nvyUFUt1QT7Dc0loyYI1CXdj9syuFmT58hyxTeiWMnO1W9PI98IX4G5c93R8UZHvxdzkNCjYh/viKS+2hnjGVJjXxeIpJemTBfUzjQ35qSB3UPm+R45Et17scSmqNsVzSXRNnmkxAH1VPJdlQtBSjFpPPO8LcfqdA7siyr91kd0nOxoVlSTt8qIUW2/WVfNpHbFn4eyi3PuBfpXzGXSf8FlY2BBPKSExQaGwVJRSt8n5G0eM6etxLxkEoAWCm28uKUlCTrW5PrmbqtbX+XhyM5lr5k1tqCdViURZ/trq9r83O13oXKlcSST7Th2Pi1hIgnUa5bAsZzYZzwEQj+cW/uLUhuJ3ZdHJvTM2LVwbpv+pDDCd4YfaUPwuI3o/m2HLmdtj08Bz055bE0f6ZYwdbNSGX9kGrciWIs7Q1qPfEF9RBO3ZiyiKfc+VA6Jle+GGltBnTO5U05rPsO3MTN0xJ1ZtaLMo2v1VIpMNX0HyrEiMXC8mC5+6Ui2kiBxf51co+MdXHnCygHjhVRntM/XRtG7mzmQytufYMjJKbYhDFxkREZqqA81UG88AIyKwjn9MfC6zTyIg1fcrg9yaN7dj+HGEIbfe88qHH/4Ba6YYQjKlYQlBSBw8g6yz7cfJzBA+BIWIoDWJ428scgtJkw9dCWzT0ieQmrqTw3cETIYNgffCJaQOXfISeHfYttUbPNcmXyDHoTYnFYUmn6EkP1cU+optqCFslxCz1AfzRhUVIcowK5CsBpdE5Lu/Q2S5BDnhza3HNjFQhIehTGQ1xleVNdn4t3sIpKmOz1R7AgzOlm/P3paCKZELy1wJXdCGdGyI7Prt3vzHfKSaY2zMId2MyePckV1SKA3IDoWMI+JuSbikaEGXZAOVsIMx13PlmIi8NOH3jfcHIjztP7+krcsy8JdfPmBSoeGdsAz2y6AMtilr/p524bZ0Bh80ROT6WSvKOODDJtg6ttSZOfk5IYq9YOMnXfpnBOrVuKrBeteOH/dX+bD9H4yxkxasmdDRNI9VEsKwEoslBxZPv5KgaY1AXXpYhIYvTqiVAKxJimEx9AMwD+C5giEP4NFqEI9Ys00HNluPdCFOHyWEZa0mUTsdb3FG9Ckc0F9LdUGfGOyXfEq2yUYG1i4Z/jJRzm2VCkuLYzpjMNwCzOckqQDV9wJxhioHe3+HM1ckq0FhPo9s47uyun3vRa4I4OdNQN/uw54iFkiqT+Isr5NF6e8/aEgyxVmid1ptA/FaoKVjlavPH4qYjdWZfjvXVUvH4kQh6tkvLwfVIXwyduz5WNUEApRJQPhyBavwkzjnlcdKTgQGHqmAl07epiRarv777/+UhzmyJ6GilPq3qjhQ/KJr4le8f1qM0/hfJXAcVSuKypeSgumBKhMtf75yTEjQn3JkIcmyFLBAXHGVUg0lkIZRdRxVv72DKrFlUbBNBHvBiiB36uwzND65168N70j0Ao3TYcyvCiQ9L3KTV7bhcMTdcN8LaUXxH16JxOQdczpXDUOe/aFGfW/5kiy/Lhxg0ms+5LPnKnj6rWpBdz6CpK7Hq2PKxS3rWtASkvdDQ9ieXOteCYcLFZ9AD+eF+5mQR8yfiputt1e5wCAu4iCNhzwSR/rsLc8Rr9i3NHbDJ+LHwJYnHbNOwYap2CymkEXaMfdM1I6bx00px4wPzId1QU+mk4Mu0o+ldF2TN795Ba+0N5bDMSsdypl+IB7zW/Q7f8OfIx7z22JNmcC57q1Nx0N50ew6TiNRnl4mdsBDQ9mlUp7srcgjLBiLa9k4N5GUUOQMmEuHcm10vICm5SxoeYPrZywehK/blzshs9jJacfia4fCwCF965fzd8A97tPzyS3nASWYd7V8P1UBKc+pEki+Pjh2RkJFfLemn2pwECHLlej0cQ2lGJ9qwp3JNzTn5NZZPxPtLCcprbksGsh+Ltt5JZWh6OLVVLGk2C8LDepv/DSoX4rQIIU9H8BwEyxohCEHPOhyaYSKxDz7KrsKe5A70iO5M6N5AL4C7BDOSFkl5AiFxJLbqqxakpf8OOwtuefTLc1aVY6Qc87l+Q9iqI7Lya3yMX3i+fROKZWrIO11h1ws9sAc/ayUPJHllRyNVCw6ThaxnP2JbpUtPgcbTyxHWZsW6Z7v0IwfRb1+QhXwnvP+oJ5fZqFHvfmW9ZgGooB39m8O/gdQSwMEFAACAAgAkK6jSCqKN+aHEQAA8GEAABcAAAB1bml2ZXJzYWwvdW5pdmVyc2FsLnBuZ+3d+VeS2f8AcEszJ2eizcwsbZq0xQXUGjMXWmzSkXKd1FLR1GwzNTMUWVKnsUUldcpdmlzaJW3S3MAlJdSgCZXSlAqFEJUQkR0+9J2az4x+5g/4nvNwDni49znPva/73NUf3lzyOrDvm0WrF2lpaX3j7ubqo6WlA9PS0o7T09WkqHZb7tP8mRfvs2+3VhV1DVfzRSdq1/5dWlrVOH1F2ALN969i3QLjtbQWt396zyPH3I7Q0gq74O66yy8xZGIIfuVBpJIsUOajtJzPH9AGteV+tHya9SNk04+uznrL59ssmXgGKf/ouv5F2jL9+Xt0Lnl5KrRTkJWBFJlobZNiSH7uQT2fdujRUcI2JuOX/fUcWml9FaOnNIlP6yE+LlBIpume9vxm8TC7BDFcL5Gyi2Jk3K9XhZ6fp/v3j7c/rF6lLDvkti2bizvMgrpI3qYZS7uuuNw01P4a0qL194/7Nl7REYoneuamWEV1wM2Vtv/MhrTsTNbucxsjP6BB1U3KsPt3YCb7MiNmlXcjPeWEWd0Y72xQIk4fQZss+Gf2+ZRI7b4fTyuVfKwhDFY1p7rnU8Df+FnUV1ha5ZlFjWTMzv8QuRPivcTAVXd2Rr7REliTd2LZnPvNay1n/PwsogdtN0tz1fghxHvpT3Nv9RBCuZezjNMzt+yWNte9fkuNZpfR0lbuv9R355D97Batn6e/3MB7b8ScOunnNm3ZHEfNmG0P0bWE+bkaZM++XpOMNLBZ0AsgAASAABAAAkAACAABIAAEgAAQAAJAAAgAASAABIAAEAACQAAIAAEgAASAABAAAkAACAABIAAEgAAQAAJAAAgAASAABIAAEAACQAAIAAEgAASAABAAAkAACAABIAAEgAAQAAJAAAgAASAABIAAEAACQAAIAAEgAASAABAA4v8RIkXaNvKI5jIo+R/RAs+nqO1ju8MS0+bG0dM9bb8uP+BVwCqb2WEBW3rOh77PbDNeMCeioJ750YNHD85OhcT+e/v+W/I12ObIOXV9dh5MmWc+v2zn3RezylirKTr1Umib1uwq+QucYS7SkdznHuDm35OmKBvtcU5Tz9gpC0221+NFZ/q6/cFRzU1rx/IY3qP/LNDaHqJEzayA5gXLbfs4jSJhHUkZPe0Q06wSbWVxGSrMLUkiWVUMDclHSd6lF5mqJeSNhm7WjU3IJN7oTFa7qck/YynCtflE+SRFVaH+dtdNF84DRjTlnDO1Hu1CYgedgFSzRfAdeGk7K3TqTTyt5CdLo/TDYARy+0kT9QXDkFe9tG04ebupKlZIdeSjJuLgaFHfczBGcOUKnuYiH7/LecwWC7d3Y5c0CTqN4SVKPlYtH6RikGBRYiP10eSpN0yoWkobNAE3M4J/qHovDkAGmqCn/3geSeD8VlqFLDi6t3Zc/sJROE3N//L0c1JkHtO+ykWXtnmHcuNKk9gFHTQzXtz1Ulq9S9PkzN30ZXEQB8bqn8Din0jVjI3ViKEERsfG7pOl4mbxsPwx+d4rH1IIvphBi8EIiwzVjWxpUnG7WuveI4KXT5SqmY/mv1cz6g9KViG8QY3yyUZEZxWyAVmMHEA2xYFHb65/qgcWqfMmTxVlC2rWTiUHzdT08g4R9gS6XG8OB9PvP1uMPRxQw333V4Wpr3cqR4dYOCgmPLz14hoPxNkqm4iJ7mAE6hoz57vF5ifhL3xRTWZOlHbe8h7ZyBMVYj/kTiSl1jP/pDdEuSHhvlZOXgdrUpzO0PuWpTgR7J1drkrW+UXw8HJ4gr+IaVDfWZL51taE4JTR4b3gIvf9iDFT0tn/wbb0XF42GotDru28ya3JqwjhvJMGtI7suH6cfCg7ST7An+iud7D/3K+2m2mLmq08BfG99zAF16mKu1iSLwqTwPDgPJx5l0opZX6VhOK2DbR442NppJHwQbPA/CCmqSWrO6hS7BX2myrZpGbLhgzRvguEpXu3pMLwmMTbXjbwKxlmf1TZU4N/mFE6j4ktbnmAuy9u8QAzBxBbBk34n2oSkL12akfyAC/58Ll+auGXDm7nxRx8vwJaDe3s/n26NjaDKewt5QzwOTVnD4piWyNoobaLEdGQO6RWPBZ7RbqgbyM3vOMhe8qJGoaFnGpsXApjC0JXw2oXXK9Pj8aRVmw4Z2QEphNJ5IG8SO6o49PBhOblziOR07+nNzs7QDnkz2Ph1rEbRCeWOZaZIyW/9kDEBpvmMbnMW8StUVzLfqcgSH1laM1Esm+G/t2rPiBDjyoxqMBX37wxQ8+cp349tY0/7UQVEUscYjjPP98Q8bJlv8r81uDNpy8DmdyrcSUkrJJO8eBUT8e2jqxOdUdvplbx432qy4mGXYUxeg1nC0xKlWF+8IN2mX50fpgPyUXJwFUy2yOQVJGZHx0rPYYC5coeC5RenSz4jDPM2u7MB371TGQ1hKJITI4P+WsaPG6cOPGYMYDanBUja1CCA+FYpSjtJmWtvnnRa9zx4w3jYekr7oQ37TksNHPIU8Y/EF1KWpArIIz0qk/Lb6XjBDUIbGkC1cCmU1xWgHH368hpyFt06LsTmedtlZUE+q07HLvM9QY7Kj3tQJvoQritbduBqWQYicsrzBvtTaWYqj6mP8C29MnTg/kLG4pmZPiZhdGTZOXnKRetm6UkbDWZSuLa4M9RXtlg+b6o4XTVycJUSop+ruznxAbXV7pnGXmHMsAdd9I9sdbOpAr7+SC4OusJtYE4UoHJ2mlLJazvSAyw2tdJ8NQUe3EzS1CJsH//g/P93V2R6vnPX+ad6uu+rjJhFRH7u5vZkfWWA2tObEniBPJ7hzHyiSunGya4OrkiIqjZ3pN///NC9jbomzVTnnoM+JvnWNWYP0k2Fk6XPUmSfTSEo+KEvb6e0RiVEM+cEfBqOb6kGYWQBkddaJWohbgkXlJf+xg2F1fGi8ubtEBjRBKRZk7Yjh4Q2PbzvEkhBHoVo84khOMPwpeGK5HOTJlItiaUQecnr2SNOo/IC/TMF+rmml01mQQZ6bocVmYRhwUYGfcWPLOH3f1IFtP6dPDXus1/BdK11YxVi5mvtFnH2XABRJXsmibLT2Dg7Jko4T1mMoPVC1/cz9/mMlmivpLDJ6lVHblZq7KbrD1ijCnCQjx561u/p7dNWYxOeOLp5BKe1A9211S0A8eoe++uXMWpFnqpxeeDecLHBBqRSXOFLIWttBh5aVySLtc+SWmJ5D+zTiZvyn/4OKK73Sjs8/p3J6VuGMm7EWCrSj2NWgY9uITuOb4PUoBZBo9jaSY+otVZGP7oILkdq+TBwSbYhuHbHF/olsL7mfPo5MPI5FecpCwcgycy9iRZ5AfNKMj0Xl7wHxE6ZUmrVnMcm9PQIZNS+q+ZFcICaJCmPke2brbF8UHVe1IpAb/2qBGDwojMbX+F/a1LuSfxj6u9kFUtu43bVbcgVyaCqgS4ugfW1zXXB8NYbh25Mm/4+xrPDQFTJJqwWLWAc9FVrpMrayY7ZO3tqh19Vp3q/jpgh2mr67pL2eW3nTB8aHntECm07Wex/l9jLGHVq416Pfijlk5jy8Uyh91uVusrW8tduKZMRLhqe/idmuj9zpk64ddsiWqK3iIhmB4oR1qVCAY4dnAkg3cIfLikVaKyEDVYod2pKDPb9d7OE2erbZXKLAPYmPhT4Rv0zDUrN/R7kmIUDN4Jw/YT+tpfts9IVFc/nNgJCSPdQxPs5X9WJ4iQgk5tqQ2tsTqbEROww+U30+oyk7rdu9HqHG5eXgaccAyidAjGZbzwUTsS19wiRkQyGeGUQRcawjKykxdM4FRdoCgSHjBOypIPkFZEMfLe6JnDMazOzW1JrQOih2jrRKfny0oFHy9/e0GkkvOZTjOvwos2lia+r8WDoIqP7EamcrKDpbeRIV8cO7EW2URvMGwd+X2yfTBd/mWHVHTibfY+k9eO32fgAjn6uVLSQTt1TvFSEDsulOtxZkxchLHrFYxuF2LdzaVrErkhuZxtzril9p3iYCO4jx0839JZfdkqPNhWrbJiHccZwLo6X0oD8i0tYS6yD2XPxSS1cv/e7NQGHofuCUULtoueiLZyW5NRWLcE21g3SAGxzITeGUwj0AuQwc2gsC9bKeLpt9f8Q+pzQs+8tl8zpJlSO/Ne9qivFW9jPjnb4PdaFLnF49sjE26hE8LXM2YOopP0C89qwZT6cSmj5qhr+fFNher4HvIi88jv0EWC/fCoeRX9G0AukrcV1RGrvcfieMdfpoklqvO8iNAJR7Y3h9x2SpV1CCI4R+dOdPK6HP9cJeRGiZrdH+iyuUf31WD1j1TJqnP3rc9peoXTzYxId2cVqqJmhvWBt8hcJM/ALk48DCnAuh9QIhZky8YyZDUVAmevMWkGI1kFnr/2u/xfL6GHS3Vy3SFJrEx7a2Ivu0azkUgfiqc5F2meEaKIpJyIwZS+NlKw7Un1kpcWUAR+V3PaIKeke/p4DmJatPiMYnn4YGnVsM3h/HFxa/tv4g/cks8V/bo4LcVTs2U98lU26usd6DeyDeqaWG9TUwarR21WtEiLZdzaLxxcCeok7MeSLn/FYnDUT0/LdlgOecoUnTwbKE72snjpnrG4sXeNIcwdBNmVP5CSabxX1S1jWpQs0o2FAmXuYyVY6Uce4Z6qdQ6CFGiG5NEqkbMH27vcWuyJldE7aDK1MB06/WJPEV4xsvEIpaAjZ+mTpzmjob/THPPQaZR82UQheJG5i5djb9mtqIufu17M2wd1wwOO+ePLDQ6MHr9+Ct/VnVQCJvMIJKK/5Z1HTeGaXRHo2IQTV7MNbpREZVfuKl/0CuXgQ/oeXVwoRskHmSthOrnGjX6BSHLj9EceMhmOdHBSsLGxI1lDNp8b52ttcPO0T+OxmhF1g4s19BqTU88pHXS8rmf+iA8/w28WY6Kda3jdp9gWuTFo3mHNmWB9/riksoshWhzPBemBxPNWfNmSv+hu0Uyaw1sKLaXEKly35zvxHaxBFBPcYcQ5FmYr1fGEcKXOASh3KlfTS4j80DzV+Y8fQ0zX1ceIv2w9TDGSd7uYtAgmzoPfS7cqIPmCGSUSNBMtHkrrN1tp/oj0DfNTj9Y0rkWuVGwjMHPgrD2kk8tamLuHyO0fQFSJki2V8969czl25MtgkRnd5odVz4R3xWObzJgclewBWgpPnnhsIX3T0haxbP8YfuHwzH44HCMdJdx0V6qjmdOPVUlhmi6d9Mvy1hFJaznxXOyEYx3alP+C4Bkka+9ol6NjR6lDDn/W2Z7ckoByauCTq/2lZz2OEqbEO/o4Cdfwhk81z0dVKVm1kMSOwasVHCgcBbo8jTdQURHER1IRAWuVX/xODJF2w1Vnwkn8Zz9duGGqeLtwIeN1uOe3vIlGDK4Cuk7zvFAvWNZDZp9buVx3zEI7S1DPvuNEk5Wu9YjywcVvAfNtQrIaWBV2biYmC3PjreJPWtBxmOmy5+0gaNOOwl5WP31D+mRcczxfs1f85eMqrFufsOkywXM8cWNIFP/KlyUoNyVcbTZsM3/nlBMDRU2uwtMIDunhCrMTa2DUpYFnYj8Fy68k5lE+9WmPMsp/p6yS4T8Sg5WtXX8/KHKO3VDdnAginXhfc+zhTPxwvAKFibZ06ITf7GwtH96UJbLvOLl4PboYrZqpn++GhubKfH6WMaV5HxTjUdBGiW0WMj/gPehyvCKtrbvH6r/HPn9tzrR0vJCGpdOSGkmqS/LmVPcp42IhizjVZVG0zxR91lf95uN0lPKQ83gx3B7cCF03+8j/KnonpEBJb3uYmN4654Cr6eFHNrfPSbbTZNgvilkx5ywOAZmrZQzSmsv2X+vO/fEAj/8L1i9nqs+tG970b8H6RR2G8O1L/se9W1rydO9eezOg4Kdfu8RX8Rx32s25IsowsxwTpJlzBJo+ts/dZ/mcf3DceJBy4jsW2b+1HPNOs+Dw2UIaNCYZ8mNhYdfs3yeAavftvnsJhlWYFhB7mn9T60K1NC/3vQdcq3aHpv4HUEsDBBQAAgAIAJCuo0iV7pF+SwAAAGsAAAAbAAAAdW5pdmVyc2FsL3VuaXZlcnNhbC5wbmcueG1ss7GvyM1RKEstKs7Mz7NVMtQzULK34+WyKShKLctMLVeoAIoBBSFASaESyDVCcMszU0oygEIG5mYIwYzUzPSMElslCwNzuKA+0EwAUEsBAgAAFAACAAgAkK6jSA5qJE5iBAAABREAAB0AAAAAAAAAAQAAAAAAAAAAAHVuaXZlcnNhbC9jb21tb25fbWVzc2FnZXMubG5nUEsBAgAAFAACAAgAkK6jSAh+CyMpAwAAhgwAACcAAAAAAAAAAQAAAAAAnQQAAHVuaXZlcnNhbC9mbGFzaF9wdWJsaXNoaW5nX3NldHRpbmdzLnhtbFBLAQIAABQAAgAIAJCuo0i1/AlkugIAAFUKAAAhAAAAAAAAAAEAAAAAAAsIAAB1bml2ZXJzYWwvZmxhc2hfc2tpbl9zZXR0aW5ncy54bWxQSwECAAAUAAIACACQrqNIKpYPZ/4CAACXCwAAJgAAAAAAAAABAAAAAAAECwAAdW5pdmVyc2FsL2h0bWxfcHVibGlzaGluZ19zZXR0aW5ncy54bWxQSwECAAAUAAIACACQrqNIaHFSkZoBAAAfBgAAHwAAAAAAAAABAAAAAABGDgAAdW5pdmVyc2FsL2h0bWxfc2tpbl9zZXR0aW5ncy5qc1BLAQIAABQAAgAIAJCuo0g9PC/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/o+CAAAjyAAACkAAAAAAAAAAQAAAAAA6hQAAHVuaXZlcnNhbC9za2luX2N1c3RvbWl6YXRpb25fc2V0dGluZ3MueG1sUEsBAgAAFAACAAgAkK6jSCqKN+aHEQAA8GEAABcAAAAAAAAAAAAAAAAAbx0AAHVuaXZlcnNhbC91bml2ZXJzYWwucG5nUEsBAgAAFAACAAgAkK6jSJXukX5LAAAAawAAABsAAAAAAAAAAQAAAAAAKy8AAHVuaXZlcnNhbC91bml2ZXJzYWwucG5nLnhtbFBLBQYAAAAACwALAEkDAACvLwAAAAA="/>
  <p:tag name="ISPRING_PRESENTATION_TITLE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PASSING_SCORE" val="100.000000"/>
  <p:tag name="ISPRING_SCORM_RATE_QUIZZES" val="0"/>
  <p:tag name="ISPRING_SCORM_RATE_SLIDES" val="1"/>
  <p:tag name="ISPRING_ULTRA_SCORM_COURSE_ID" val="82ADB108-2F67-4B4E-A97E-19ABB6FAC58E"/>
  <p:tag name="ISPRINGCLOUDFOLDERID" val="0"/>
  <p:tag name="ISPRINGCLOUDFOLDERPATH" val="Repository"/>
  <p:tag name="ISPRINGONLINEFOLDERID" val="0"/>
  <p:tag name="ISPRINGONLINEFOLDERPATH" val="Content List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10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777E"/>
      </a:accent1>
      <a:accent2>
        <a:srgbClr val="00D0DA"/>
      </a:accent2>
      <a:accent3>
        <a:srgbClr val="00777E"/>
      </a:accent3>
      <a:accent4>
        <a:srgbClr val="00D0DA"/>
      </a:accent4>
      <a:accent5>
        <a:srgbClr val="00777E"/>
      </a:accent5>
      <a:accent6>
        <a:srgbClr val="00D0DA"/>
      </a:accent6>
      <a:hlink>
        <a:srgbClr val="00777E"/>
      </a:hlink>
      <a:folHlink>
        <a:srgbClr val="00D0DA"/>
      </a:folHlink>
    </a:clrScheme>
    <a:fontScheme name="自定义 1">
      <a:majorFont>
        <a:latin typeface="Arial Black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142</Paragraphs>
  <Slides>27</Slides>
  <Notes>27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baseType="lpstr" size="41">
      <vt:lpstr>Arial</vt:lpstr>
      <vt:lpstr>Arial Black</vt:lpstr>
      <vt:lpstr>微软雅黑</vt:lpstr>
      <vt:lpstr>Calibri Light</vt:lpstr>
      <vt:lpstr>Calibri</vt:lpstr>
      <vt:lpstr>Impact</vt:lpstr>
      <vt:lpstr>汉仪综艺体简</vt:lpstr>
      <vt:lpstr>Wingdings</vt:lpstr>
      <vt:lpstr>宋体</vt:lpstr>
      <vt:lpstr>Tahoma</vt:lpstr>
      <vt:lpstr>楷体_GB2312</vt:lpstr>
      <vt:lpstr>Symbol</vt:lpstr>
      <vt:lpstr>Monotype Sorts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2021-08-22T12:06:37Z</dcterms:created>
  <cp:lastPrinted>2021-08-22T12:06:37Z</cp:lastPrinted>
  <dcterms:modified xsi:type="dcterms:W3CDTF">2021-08-22T05:45:26Z</dcterms:modified>
  <cp:revision>1</cp:revision>
</cp:coreProperties>
</file>