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302" r:id="rId3"/>
    <p:sldId id="264" r:id="rId4"/>
    <p:sldId id="265" r:id="rId5"/>
    <p:sldId id="277" r:id="rId6"/>
    <p:sldId id="268" r:id="rId7"/>
    <p:sldId id="278" r:id="rId8"/>
    <p:sldId id="279" r:id="rId9"/>
    <p:sldId id="307" r:id="rId10"/>
    <p:sldId id="308" r:id="rId11"/>
    <p:sldId id="282" r:id="rId12"/>
    <p:sldId id="283" r:id="rId13"/>
    <p:sldId id="284" r:id="rId14"/>
    <p:sldId id="285" r:id="rId15"/>
    <p:sldId id="286" r:id="rId16"/>
    <p:sldId id="301" r:id="rId17"/>
    <p:sldId id="287" r:id="rId18"/>
    <p:sldId id="288" r:id="rId19"/>
    <p:sldId id="289" r:id="rId20"/>
    <p:sldId id="290" r:id="rId21"/>
    <p:sldId id="294" r:id="rId22"/>
    <p:sldId id="295" r:id="rId23"/>
    <p:sldId id="296" r:id="rId24"/>
    <p:sldId id="291" r:id="rId25"/>
    <p:sldId id="292" r:id="rId26"/>
    <p:sldId id="293" r:id="rId27"/>
    <p:sldId id="309" r:id="rId28"/>
    <p:sldId id="310" r:id="rId29"/>
    <p:sldId id="311" r:id="rId30"/>
    <p:sldId id="300" r:id="rId31"/>
    <p:sldId id="312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6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0" y="78"/>
      </p:cViewPr>
      <p:guideLst>
        <p:guide orient="horz" pos="1117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slides/slide28.xml" Type="http://schemas.openxmlformats.org/officeDocument/2006/relationships/slide"/><Relationship Id="rId31" Target="slides/slide29.xml" Type="http://schemas.openxmlformats.org/officeDocument/2006/relationships/slide"/><Relationship Id="rId32" Target="slides/slide30.xml" Type="http://schemas.openxmlformats.org/officeDocument/2006/relationships/slide"/><Relationship Id="rId33" Target="tags/tag1.xml" Type="http://schemas.openxmlformats.org/officeDocument/2006/relationships/tags"/><Relationship Id="rId34" Target="presProps.xml" Type="http://schemas.openxmlformats.org/officeDocument/2006/relationships/presProps"/><Relationship Id="rId35" Target="viewProps.xml" Type="http://schemas.openxmlformats.org/officeDocument/2006/relationships/viewProps"/><Relationship Id="rId36" Target="theme/theme1.xml" Type="http://schemas.openxmlformats.org/officeDocument/2006/relationships/theme"/><Relationship Id="rId37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E407F-4531-4B52-9B87-88E56A6D29E1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341CA-1FEB-4781-9999-353098723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67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281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903736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654732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729953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50570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82294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636630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837978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615059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142398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781205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894382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727564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30DB-DD11-446C-92C9-54262D4D2165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323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12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7.png" Type="http://schemas.openxmlformats.org/officeDocument/2006/relationships/image"/><Relationship Id="rId4" Target="../media/image27.jpe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jpeg" Type="http://schemas.openxmlformats.org/officeDocument/2006/relationships/image"/><Relationship Id="rId8" Target="../media/image3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5.jpeg" Type="http://schemas.openxmlformats.org/officeDocument/2006/relationships/image"/><Relationship Id="rId4" Target="../media/image14.png" Type="http://schemas.openxmlformats.org/officeDocument/2006/relationships/image"/><Relationship Id="rId5" Target="../media/image32.png" Type="http://schemas.openxmlformats.org/officeDocument/2006/relationships/image"/><Relationship Id="rId6" Target="../media/image3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38.png" Type="http://schemas.openxmlformats.org/officeDocument/2006/relationships/image"/><Relationship Id="rId4" Target="../media/image39.jpeg" Type="http://schemas.openxmlformats.org/officeDocument/2006/relationships/image"/><Relationship Id="rId5" Target="../media/image40.jpeg" Type="http://schemas.openxmlformats.org/officeDocument/2006/relationships/image"/><Relationship Id="rId6" Target="../media/image41.jpeg" Type="http://schemas.openxmlformats.org/officeDocument/2006/relationships/image"/><Relationship Id="rId7" Target="../media/image4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wdp" Type="http://schemas.microsoft.com/office/2007/relationships/hdphoto"/><Relationship Id="rId4" Target="../media/image45.png" Type="http://schemas.openxmlformats.org/officeDocument/2006/relationships/image"/><Relationship Id="rId5" Target="../media/image4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Relationship Id="rId5" Target="../media/image49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5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Relationship Id="rId4" Target="../media/image5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png" Type="http://schemas.openxmlformats.org/officeDocument/2006/relationships/image"/><Relationship Id="rId4" Target="http://www.51pptmoban.com/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2.png" Type="http://schemas.openxmlformats.org/officeDocument/2006/relationships/image"/><Relationship Id="rId4" Target="../media/image13.jpe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5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任意多边形 48"/>
          <p:cNvSpPr/>
          <p:nvPr/>
        </p:nvSpPr>
        <p:spPr>
          <a:xfrm rot="8699448">
            <a:off x="1346756" y="5468647"/>
            <a:ext cx="1558914" cy="1819398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rgbClr val="D8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 flipH="1">
            <a:off x="6831579" y="4080199"/>
            <a:ext cx="2371064" cy="2536699"/>
            <a:chOff x="5317236" y="5076067"/>
            <a:chExt cx="1060591" cy="1134683"/>
          </a:xfrm>
        </p:grpSpPr>
        <p:sp>
          <p:nvSpPr>
            <p:cNvPr id="44" name="任意多边形 4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508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任意多边形 4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F5D9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59207" y="802915"/>
            <a:ext cx="6416982" cy="2072640"/>
            <a:chOff x="2402007" y="802915"/>
            <a:chExt cx="6416982" cy="2072640"/>
          </a:xfrm>
        </p:grpSpPr>
        <p:sp>
          <p:nvSpPr>
            <p:cNvPr id="2" name="文本框 1"/>
            <p:cNvSpPr txBox="1"/>
            <p:nvPr/>
          </p:nvSpPr>
          <p:spPr>
            <a:xfrm>
              <a:off x="2402007" y="1064526"/>
              <a:ext cx="6416982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600" sz="96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日进   万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170907" y="802915"/>
              <a:ext cx="1008380" cy="2072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3000">
                  <a:gradFill>
                    <a:gsLst>
                      <a:gs pos="57000">
                        <a:srgbClr val="258CC4"/>
                      </a:gs>
                      <a:gs pos="26000">
                        <a:srgbClr val="017FB0"/>
                      </a:gs>
                    </a:gsLst>
                    <a:lin ang="5400000" scaled="1"/>
                  </a:gradFill>
                  <a:effectLst>
                    <a:outerShdw algn="tl" blurRad="50800" dir="2700000" dist="127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3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709389" y="802915"/>
              <a:ext cx="1008380" cy="2072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3000">
                  <a:gradFill>
                    <a:gsLst>
                      <a:gs pos="57000">
                        <a:srgbClr val="258CC4"/>
                      </a:gs>
                      <a:gs pos="26000">
                        <a:srgbClr val="017FB0"/>
                      </a:gs>
                    </a:gsLst>
                    <a:lin ang="5400000" scaled="1"/>
                  </a:gradFill>
                  <a:effectLst>
                    <a:outerShdw algn="tl" blurRad="50800" dir="2700000" dist="127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3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336036" y="2656166"/>
            <a:ext cx="3674282" cy="604327"/>
            <a:chOff x="4035108" y="2691324"/>
            <a:chExt cx="3674282" cy="604327"/>
          </a:xfrm>
        </p:grpSpPr>
        <p:sp>
          <p:nvSpPr>
            <p:cNvPr id="13" name="文本框 12"/>
            <p:cNvSpPr txBox="1"/>
            <p:nvPr/>
          </p:nvSpPr>
          <p:spPr>
            <a:xfrm>
              <a:off x="4035108" y="2691324"/>
              <a:ext cx="3524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微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2399" l="12322" r="12399" t="12322"/>
            <a:stretch>
              <a:fillRect/>
            </a:stretch>
          </p:blipFill>
          <p:spPr>
            <a:xfrm>
              <a:off x="4596271" y="2788128"/>
              <a:ext cx="460132" cy="460130"/>
            </a:xfrm>
            <a:prstGeom prst="round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5045231" y="2716531"/>
              <a:ext cx="266415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3200">
                  <a:latin charset="-122" panose="02010600040101010101" pitchFamily="2" typeface="华文细黑"/>
                  <a:ea charset="-122" panose="02010600040101010101" pitchFamily="2" typeface="华文细黑"/>
                  <a:cs charset="-122" panose="02010600040101010101" pitchFamily="2" typeface="华文黑体"/>
                </a:rPr>
                <a:t>这样开才赚钱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94803" y="4035685"/>
            <a:ext cx="1892973" cy="2025210"/>
            <a:chOff x="5317236" y="5076067"/>
            <a:chExt cx="1060591" cy="1134683"/>
          </a:xfrm>
        </p:grpSpPr>
        <p:sp>
          <p:nvSpPr>
            <p:cNvPr id="30" name="任意多边形 2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01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C61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任意多边形 27"/>
          <p:cNvSpPr/>
          <p:nvPr/>
        </p:nvSpPr>
        <p:spPr>
          <a:xfrm flipH="1" rot="12900552">
            <a:off x="6434634" y="8411460"/>
            <a:ext cx="630860" cy="736274"/>
          </a:xfrm>
          <a:custGeom>
            <a:gdLst>
              <a:gd fmla="*/ 139062 w 630860" name="connsiteX0"/>
              <a:gd fmla="*/ 676687 h 736274" name="connsiteY0"/>
              <a:gd fmla="*/ 576907 w 630860" name="connsiteX1"/>
              <a:gd fmla="*/ 608045 h 736274" name="connsiteY1"/>
              <a:gd fmla="*/ 491798 w 630860" name="connsiteX2"/>
              <a:gd fmla="*/ 173100 h 736274" name="connsiteY2"/>
              <a:gd fmla="*/ 435518 w 630860" name="connsiteX3"/>
              <a:gd fmla="*/ 141304 h 736274" name="connsiteY3"/>
              <a:gd fmla="*/ 377669 w 630860" name="connsiteX4"/>
              <a:gd fmla="*/ 122098 h 736274" name="connsiteY4"/>
              <a:gd fmla="*/ 336727 w 630860" name="connsiteX5"/>
              <a:gd fmla="*/ 0 h 736274" name="connsiteY5"/>
              <a:gd fmla="*/ 298252 w 630860" name="connsiteX6"/>
              <a:gd fmla="*/ 114742 h 736274" name="connsiteY6"/>
              <a:gd fmla="*/ 255248 w 630860" name="connsiteX7"/>
              <a:gd fmla="*/ 117341 h 736274" name="connsiteY7"/>
              <a:gd fmla="*/ 53953 w 630860" name="connsiteX8"/>
              <a:gd fmla="*/ 241742 h 736274" name="connsiteY8"/>
              <a:gd fmla="*/ 139062 w 630860" name="connsiteX9"/>
              <a:gd fmla="*/ 676687 h 73627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736274" w="630860">
                <a:moveTo>
                  <a:pt x="139062" y="676687"/>
                </a:moveTo>
                <a:cubicBezTo>
                  <a:pt x="283472" y="777839"/>
                  <a:pt x="479502" y="747107"/>
                  <a:pt x="576907" y="608045"/>
                </a:cubicBezTo>
                <a:cubicBezTo>
                  <a:pt x="674313" y="468983"/>
                  <a:pt x="636208" y="274252"/>
                  <a:pt x="491798" y="173100"/>
                </a:cubicBezTo>
                <a:cubicBezTo>
                  <a:pt x="473746" y="160456"/>
                  <a:pt x="454889" y="149872"/>
                  <a:pt x="435518" y="141304"/>
                </a:cubicBezTo>
                <a:lnTo>
                  <a:pt x="377669" y="122098"/>
                </a:lnTo>
                <a:lnTo>
                  <a:pt x="336727" y="0"/>
                </a:lnTo>
                <a:lnTo>
                  <a:pt x="298252" y="114742"/>
                </a:lnTo>
                <a:lnTo>
                  <a:pt x="255248" y="117341"/>
                </a:lnTo>
                <a:cubicBezTo>
                  <a:pt x="176014" y="129763"/>
                  <a:pt x="102655" y="172212"/>
                  <a:pt x="53953" y="241742"/>
                </a:cubicBezTo>
                <a:cubicBezTo>
                  <a:pt x="-43454" y="380805"/>
                  <a:pt x="-5348" y="575536"/>
                  <a:pt x="139062" y="676687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 28"/>
          <p:cNvSpPr/>
          <p:nvPr/>
        </p:nvSpPr>
        <p:spPr>
          <a:xfrm flipH="1" rot="12900552">
            <a:off x="6434635" y="8411460"/>
            <a:ext cx="630860" cy="736274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rgbClr val="C61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203986" y="3209143"/>
            <a:ext cx="2620819" cy="2803902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EEE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0B7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1381585" y="3050687"/>
            <a:ext cx="1489256" cy="1593291"/>
            <a:chOff x="5317236" y="5076067"/>
            <a:chExt cx="1060591" cy="1134683"/>
          </a:xfrm>
        </p:grpSpPr>
        <p:sp>
          <p:nvSpPr>
            <p:cNvPr id="38" name="任意多边形 3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831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DF7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10850364" y="3336009"/>
            <a:ext cx="1489256" cy="1593291"/>
            <a:chOff x="5317236" y="5076067"/>
            <a:chExt cx="1060591" cy="1134683"/>
          </a:xfrm>
        </p:grpSpPr>
        <p:sp>
          <p:nvSpPr>
            <p:cNvPr id="41" name="任意多边形 4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EACF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任意多边形 4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DE60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8838339" y="4272435"/>
            <a:ext cx="3042849" cy="3255413"/>
            <a:chOff x="5317236" y="5076067"/>
            <a:chExt cx="1060591" cy="1134683"/>
          </a:xfrm>
        </p:grpSpPr>
        <p:sp>
          <p:nvSpPr>
            <p:cNvPr id="47" name="任意多边形 4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E27D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任意多边形 4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584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2623739" y="5315102"/>
            <a:ext cx="1489256" cy="1593291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034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rgbClr val="144E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73875" y="3289338"/>
            <a:ext cx="3483342" cy="365760"/>
            <a:chOff x="4540550" y="3422180"/>
            <a:chExt cx="3483342" cy="365760"/>
          </a:xfrm>
        </p:grpSpPr>
        <p:sp>
          <p:nvSpPr>
            <p:cNvPr id="61" name="文本框 60"/>
            <p:cNvSpPr txBox="1"/>
            <p:nvPr/>
          </p:nvSpPr>
          <p:spPr>
            <a:xfrm>
              <a:off x="5803457" y="3422179"/>
              <a:ext cx="22204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水蓦   读书笔记PPT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540550" y="3422179"/>
              <a:ext cx="154299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哈爸   著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271833" y="3447386"/>
              <a:ext cx="386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/>
                <a:t>◎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004207" y="3447386"/>
              <a:ext cx="386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/>
                <a:t>◎</a:t>
              </a:r>
            </a:p>
          </p:txBody>
        </p:sp>
      </p:grpSp>
      <p:sp>
        <p:nvSpPr>
          <p:cNvPr id="64" name="任意多边形 63"/>
          <p:cNvSpPr/>
          <p:nvPr/>
        </p:nvSpPr>
        <p:spPr>
          <a:xfrm rot="8699448">
            <a:off x="5402239" y="5356406"/>
            <a:ext cx="1809945" cy="2112375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51708258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第三问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BCE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474806" y="3578489"/>
            <a:ext cx="5537620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pc="30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微店真能赚到钱么？</a:t>
            </a:r>
          </a:p>
        </p:txBody>
      </p:sp>
    </p:spTree>
    <p:extLst>
      <p:ext uri="{BB962C8B-B14F-4D97-AF65-F5344CB8AC3E}">
        <p14:creationId val="1320119267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5C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1" cy="6971718"/>
            </a:xfrm>
            <a:prstGeom prst="roundRect">
              <a:avLst>
                <a:gd fmla="val 2376" name="adj"/>
              </a:avLst>
            </a:prstGeom>
            <a:solidFill>
              <a:srgbClr val="F4F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319720" y="1858291"/>
            <a:ext cx="1817456" cy="1668686"/>
            <a:chOff x="1737500" y="1647855"/>
            <a:chExt cx="1817456" cy="1668686"/>
          </a:xfrm>
          <a:effectLst>
            <a:outerShdw algn="ctr" blurRad="152400" rotWithShape="0" sx="101000" sy="101000">
              <a:prstClr val="black">
                <a:alpha val="30000"/>
              </a:prstClr>
            </a:outerShdw>
          </a:effectLst>
        </p:grpSpPr>
        <p:sp>
          <p:nvSpPr>
            <p:cNvPr id="88" name="矩形 87"/>
            <p:cNvSpPr/>
            <p:nvPr/>
          </p:nvSpPr>
          <p:spPr>
            <a:xfrm>
              <a:off x="1737500" y="1647855"/>
              <a:ext cx="1668686" cy="166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等腰三角形 88"/>
            <p:cNvSpPr/>
            <p:nvPr/>
          </p:nvSpPr>
          <p:spPr>
            <a:xfrm rot="5400000">
              <a:off x="3390349" y="2405991"/>
              <a:ext cx="176800" cy="1524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2" name="矩形 91"/>
          <p:cNvSpPr/>
          <p:nvPr/>
        </p:nvSpPr>
        <p:spPr>
          <a:xfrm>
            <a:off x="1318996" y="1858291"/>
            <a:ext cx="68479" cy="1668686"/>
          </a:xfrm>
          <a:prstGeom prst="rect">
            <a:avLst/>
          </a:pr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858656" y="805261"/>
            <a:ext cx="849411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看看哈爸的例子</a:t>
            </a:r>
          </a:p>
        </p:txBody>
      </p:sp>
      <p:sp>
        <p:nvSpPr>
          <p:cNvPr id="98" name="矩形 97"/>
          <p:cNvSpPr/>
          <p:nvPr/>
        </p:nvSpPr>
        <p:spPr>
          <a:xfrm>
            <a:off x="1621308" y="3019865"/>
            <a:ext cx="1109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哈爸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015550" y="1680363"/>
            <a:ext cx="2377440" cy="4960676"/>
            <a:chOff x="6358597" y="1643987"/>
            <a:chExt cx="2377440" cy="49606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8967" l="31998" r="32207" t="8619"/>
            <a:stretch>
              <a:fillRect/>
            </a:stretch>
          </p:blipFill>
          <p:spPr>
            <a:xfrm>
              <a:off x="6358597" y="1643987"/>
              <a:ext cx="2377440" cy="4960676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79239" y="2189091"/>
              <a:ext cx="2146233" cy="3816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0000" t="20000"/>
          <a:stretch>
            <a:fillRect/>
          </a:stretch>
        </p:blipFill>
        <p:spPr>
          <a:xfrm>
            <a:off x="1615294" y="1934398"/>
            <a:ext cx="1152000" cy="1152000"/>
          </a:xfrm>
          <a:prstGeom prst="ellipse">
            <a:avLst/>
          </a:prstGeom>
          <a:ln w="31750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274444" y="5999740"/>
            <a:ext cx="914717" cy="155448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1500">
                <a:solidFill>
                  <a:srgbClr val="AFCD8F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defRPr>
            </a:lvl1pPr>
          </a:lstStyle>
          <a:p>
            <a:r>
              <a:rPr altLang="en-US" lang="zh-CN" sz="9600">
                <a:solidFill>
                  <a:srgbClr val="B7D29A"/>
                </a:solidFill>
              </a:rPr>
              <a:t>”</a:t>
            </a:r>
          </a:p>
        </p:txBody>
      </p:sp>
      <p:sp>
        <p:nvSpPr>
          <p:cNvPr id="10" name="矩形 9"/>
          <p:cNvSpPr/>
          <p:nvPr/>
        </p:nvSpPr>
        <p:spPr>
          <a:xfrm>
            <a:off x="183896" y="3613334"/>
            <a:ext cx="914717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9600">
                <a:solidFill>
                  <a:srgbClr val="B7D29A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“</a:t>
            </a:r>
          </a:p>
        </p:txBody>
      </p:sp>
      <p:sp>
        <p:nvSpPr>
          <p:cNvPr id="7" name="矩形 6"/>
          <p:cNvSpPr/>
          <p:nvPr/>
        </p:nvSpPr>
        <p:spPr>
          <a:xfrm>
            <a:off x="1495973" y="3698889"/>
            <a:ext cx="5909059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40000"/>
              </a:lnSpc>
            </a:pPr>
            <a:r>
              <a:rPr altLang="zh-CN" lang="en-US" sz="2400">
                <a:latin charset="-122" panose="02010600040101010101" pitchFamily="2" typeface="华文细黑"/>
                <a:ea charset="-122" panose="02010600040101010101" pitchFamily="2" typeface="华文细黑"/>
              </a:rPr>
              <a:t>2.24一早，我在微店里上传了一套售价为155元的绘本，然后我发公众号的图文消息，告诉我的订阅用户可以到我的微店团购这套书，当天的销售额就达到了33152.5元。</a:t>
            </a:r>
          </a:p>
          <a:p>
            <a:pPr algn="dist">
              <a:lnSpc>
                <a:spcPct val="140000"/>
              </a:lnSpc>
            </a:pPr>
            <a:r>
              <a:rPr altLang="zh-CN" lang="en-US" sz="2400">
                <a:latin charset="-122" panose="02010600040101010101" pitchFamily="2" typeface="华文细黑"/>
                <a:ea charset="-122" panose="02010600040101010101" pitchFamily="2" typeface="华文细黑"/>
              </a:rPr>
              <a:t>——哈爸</a:t>
            </a:r>
          </a:p>
        </p:txBody>
      </p:sp>
    </p:spTree>
    <p:extLst>
      <p:ext uri="{BB962C8B-B14F-4D97-AF65-F5344CB8AC3E}">
        <p14:creationId val="1683007579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5C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4F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1259012" y="692895"/>
            <a:ext cx="962012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哈爸不够打动你？再看看这些人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987645" y="5626141"/>
            <a:ext cx="102183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微店适合电商经验不多、懂点网络、有时间的普通大众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51255" y="1776992"/>
            <a:ext cx="1670002" cy="1824370"/>
            <a:chOff x="1317905" y="1776992"/>
            <a:chExt cx="1670002" cy="1824370"/>
          </a:xfrm>
        </p:grpSpPr>
        <p:grpSp>
          <p:nvGrpSpPr>
            <p:cNvPr id="3" name="组合 2"/>
            <p:cNvGrpSpPr/>
            <p:nvPr/>
          </p:nvGrpSpPr>
          <p:grpSpPr>
            <a:xfrm>
              <a:off x="1317905" y="1776992"/>
              <a:ext cx="1670002" cy="1824370"/>
              <a:chOff x="1394105" y="1776992"/>
              <a:chExt cx="1670002" cy="1824370"/>
            </a:xfrm>
          </p:grpSpPr>
          <p:grpSp>
            <p:nvGrpSpPr>
              <p:cNvPr id="95" name="组合 94"/>
              <p:cNvGrpSpPr/>
              <p:nvPr/>
            </p:nvGrpSpPr>
            <p:grpSpPr>
              <a:xfrm rot="5400000">
                <a:off x="1319720" y="1858291"/>
                <a:ext cx="1817456" cy="1668686"/>
                <a:chOff x="1737500" y="1647855"/>
                <a:chExt cx="1817456" cy="1668686"/>
              </a:xfrm>
              <a:effectLst>
                <a:outerShdw algn="ctr" blurRad="152400" rotWithShape="0" sx="101000" sy="101000">
                  <a:prstClr val="black">
                    <a:alpha val="30000"/>
                  </a:prstClr>
                </a:outerShdw>
              </a:effectLst>
            </p:grpSpPr>
            <p:sp>
              <p:nvSpPr>
                <p:cNvPr id="96" name="矩形 95"/>
                <p:cNvSpPr/>
                <p:nvPr/>
              </p:nvSpPr>
              <p:spPr>
                <a:xfrm>
                  <a:off x="1737500" y="1647855"/>
                  <a:ext cx="1668686" cy="16686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9" name="等腰三角形 98"/>
                <p:cNvSpPr/>
                <p:nvPr/>
              </p:nvSpPr>
              <p:spPr>
                <a:xfrm rot="5400000">
                  <a:off x="3390349" y="2405991"/>
                  <a:ext cx="176800" cy="1524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00" name="矩形 99"/>
              <p:cNvSpPr/>
              <p:nvPr/>
            </p:nvSpPr>
            <p:spPr>
              <a:xfrm rot="16200000">
                <a:off x="2195524" y="976889"/>
                <a:ext cx="68479" cy="1668686"/>
              </a:xfrm>
              <a:prstGeom prst="rect">
                <a:avLst/>
              </a:prstGeom>
              <a:solidFill>
                <a:srgbClr val="85C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08017" y="1931482"/>
              <a:ext cx="1110208" cy="1110208"/>
            </a:xfrm>
            <a:prstGeom prst="ellipse">
              <a:avLst/>
            </a:prstGeom>
          </p:spPr>
        </p:pic>
        <p:sp>
          <p:nvSpPr>
            <p:cNvPr id="115" name="矩形 114"/>
            <p:cNvSpPr/>
            <p:nvPr/>
          </p:nvSpPr>
          <p:spPr>
            <a:xfrm>
              <a:off x="1608223" y="3039185"/>
              <a:ext cx="110979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000"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鬼脚七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21818" y="1776992"/>
            <a:ext cx="1719136" cy="1824370"/>
            <a:chOff x="3913931" y="1776992"/>
            <a:chExt cx="1719136" cy="1824370"/>
          </a:xfrm>
        </p:grpSpPr>
        <p:grpSp>
          <p:nvGrpSpPr>
            <p:cNvPr id="92" name="组合 91"/>
            <p:cNvGrpSpPr/>
            <p:nvPr/>
          </p:nvGrpSpPr>
          <p:grpSpPr>
            <a:xfrm>
              <a:off x="3942118" y="1776992"/>
              <a:ext cx="1670002" cy="1824370"/>
              <a:chOff x="1394105" y="1776992"/>
              <a:chExt cx="1670002" cy="1824370"/>
            </a:xfrm>
          </p:grpSpPr>
          <p:grpSp>
            <p:nvGrpSpPr>
              <p:cNvPr id="94" name="组合 93"/>
              <p:cNvGrpSpPr/>
              <p:nvPr/>
            </p:nvGrpSpPr>
            <p:grpSpPr>
              <a:xfrm rot="5400000">
                <a:off x="1319720" y="1858291"/>
                <a:ext cx="1817456" cy="1668686"/>
                <a:chOff x="1737500" y="1647855"/>
                <a:chExt cx="1817456" cy="1668686"/>
              </a:xfrm>
              <a:effectLst>
                <a:outerShdw algn="ctr" blurRad="152400" rotWithShape="0" sx="101000" sy="101000">
                  <a:prstClr val="black">
                    <a:alpha val="30000"/>
                  </a:prstClr>
                </a:outerShdw>
              </a:effectLst>
            </p:grpSpPr>
            <p:sp>
              <p:nvSpPr>
                <p:cNvPr id="98" name="矩形 97"/>
                <p:cNvSpPr/>
                <p:nvPr/>
              </p:nvSpPr>
              <p:spPr>
                <a:xfrm>
                  <a:off x="1737500" y="1647855"/>
                  <a:ext cx="1668686" cy="16686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3" name="等腰三角形 102"/>
                <p:cNvSpPr/>
                <p:nvPr/>
              </p:nvSpPr>
              <p:spPr>
                <a:xfrm rot="5400000">
                  <a:off x="3390349" y="2405991"/>
                  <a:ext cx="176800" cy="1524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97" name="矩形 96"/>
              <p:cNvSpPr/>
              <p:nvPr/>
            </p:nvSpPr>
            <p:spPr>
              <a:xfrm rot="16200000">
                <a:off x="2195524" y="976889"/>
                <a:ext cx="68479" cy="1668686"/>
              </a:xfrm>
              <a:prstGeom prst="rect">
                <a:avLst/>
              </a:prstGeom>
              <a:solidFill>
                <a:srgbClr val="85C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3913930" y="3039185"/>
              <a:ext cx="171913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纯净新西兰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41515" y="1776992"/>
            <a:ext cx="1671318" cy="1824370"/>
            <a:chOff x="8908165" y="1776992"/>
            <a:chExt cx="1671318" cy="1824370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909481" y="1776992"/>
              <a:ext cx="1670002" cy="1824370"/>
              <a:chOff x="1394105" y="1776992"/>
              <a:chExt cx="1670002" cy="1824370"/>
            </a:xfrm>
          </p:grpSpPr>
          <p:grpSp>
            <p:nvGrpSpPr>
              <p:cNvPr id="105" name="组合 104"/>
              <p:cNvGrpSpPr/>
              <p:nvPr/>
            </p:nvGrpSpPr>
            <p:grpSpPr>
              <a:xfrm rot="5400000">
                <a:off x="1319720" y="1858291"/>
                <a:ext cx="1817456" cy="1668686"/>
                <a:chOff x="1737500" y="1647855"/>
                <a:chExt cx="1817456" cy="1668686"/>
              </a:xfrm>
              <a:effectLst>
                <a:outerShdw algn="ctr" blurRad="152400" rotWithShape="0" sx="101000" sy="101000">
                  <a:prstClr val="black">
                    <a:alpha val="30000"/>
                  </a:prstClr>
                </a:outerShdw>
              </a:effectLst>
            </p:grpSpPr>
            <p:sp>
              <p:nvSpPr>
                <p:cNvPr id="107" name="矩形 106"/>
                <p:cNvSpPr/>
                <p:nvPr/>
              </p:nvSpPr>
              <p:spPr>
                <a:xfrm>
                  <a:off x="1737500" y="1647855"/>
                  <a:ext cx="1668686" cy="16686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8" name="等腰三角形 107"/>
                <p:cNvSpPr/>
                <p:nvPr/>
              </p:nvSpPr>
              <p:spPr>
                <a:xfrm rot="5400000">
                  <a:off x="3390349" y="2405991"/>
                  <a:ext cx="176800" cy="15241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 rot="16200000">
                <a:off x="2195524" y="976889"/>
                <a:ext cx="68479" cy="1668686"/>
              </a:xfrm>
              <a:prstGeom prst="rect">
                <a:avLst/>
              </a:prstGeom>
              <a:solidFill>
                <a:srgbClr val="85C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8908165" y="3039185"/>
              <a:ext cx="167000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浙师大订奶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7487" l="12479" r="12479" t="27487"/>
            <a:stretch>
              <a:fillRect/>
            </a:stretch>
          </p:blipFill>
          <p:spPr>
            <a:xfrm>
              <a:off x="9193656" y="1955123"/>
              <a:ext cx="1108800" cy="1108800"/>
            </a:xfrm>
            <a:prstGeom prst="ellipse">
              <a:avLst/>
            </a:prstGeom>
            <a:ln w="31750">
              <a:solidFill>
                <a:srgbClr val="92D050"/>
              </a:solidFill>
            </a:ln>
          </p:spPr>
        </p:pic>
      </p:grpSp>
      <p:sp>
        <p:nvSpPr>
          <p:cNvPr id="4" name="矩形 3"/>
          <p:cNvSpPr/>
          <p:nvPr/>
        </p:nvSpPr>
        <p:spPr>
          <a:xfrm>
            <a:off x="8793235" y="3777364"/>
            <a:ext cx="216000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 smtClean="0" sz="2000">
                <a:solidFill>
                  <a:srgbClr val="6AA22E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浙师大学生开的微店，开张不到一个月，订单就达200多份，销售额达到了两万元。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1222995" y="3777364"/>
            <a:ext cx="216000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 smtClean="0" sz="2000">
                <a:solidFill>
                  <a:srgbClr val="6AA22E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原淘宝搜索、一淘搜索负责人、因为开始做了微信公众号，离开了淘宝。</a:t>
            </a:r>
          </a:p>
        </p:txBody>
      </p:sp>
      <p:sp>
        <p:nvSpPr>
          <p:cNvPr id="116" name="矩形 115"/>
          <p:cNvSpPr/>
          <p:nvPr/>
        </p:nvSpPr>
        <p:spPr>
          <a:xfrm>
            <a:off x="5027164" y="3777364"/>
            <a:ext cx="216000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lang="zh-CN" sz="2000">
                <a:solidFill>
                  <a:srgbClr val="6AA22E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一个生活在海外的全职妈妈，因偶然的机会开了微店，慢慢做到了批发商！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666" l="57586" r="17469" t="4134"/>
          <a:stretch>
            <a:fillRect/>
          </a:stretch>
        </p:blipFill>
        <p:spPr>
          <a:xfrm>
            <a:off x="5511940" y="1943543"/>
            <a:ext cx="1108800" cy="1108800"/>
          </a:xfrm>
          <a:prstGeom prst="ellipse">
            <a:avLst/>
          </a:prstGeom>
          <a:ln w="31750">
            <a:solidFill>
              <a:srgbClr val="92D050"/>
            </a:solidFill>
          </a:ln>
        </p:spPr>
      </p:pic>
    </p:spTree>
    <p:extLst>
      <p:ext uri="{BB962C8B-B14F-4D97-AF65-F5344CB8AC3E}">
        <p14:creationId val="1709394605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1D9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第四问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1D9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5C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248757" y="3607836"/>
            <a:ext cx="6041014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微店可以去哪儿开？</a:t>
            </a:r>
          </a:p>
        </p:txBody>
      </p:sp>
    </p:spTree>
    <p:extLst>
      <p:ext uri="{BB962C8B-B14F-4D97-AF65-F5344CB8AC3E}">
        <p14:creationId val="259286094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E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58656" y="805261"/>
            <a:ext cx="849411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微店，不仅仅是在朋友圈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39434" y="2105743"/>
            <a:ext cx="5108630" cy="3032888"/>
            <a:chOff x="715997" y="2609448"/>
            <a:chExt cx="5108630" cy="3032888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15997" y="2609448"/>
              <a:ext cx="5108630" cy="3032888"/>
            </a:xfrm>
            <a:prstGeom prst="rect">
              <a:avLst/>
            </a:prstGeom>
          </p:spPr>
        </p:pic>
        <p:pic>
          <p:nvPicPr>
            <p:cNvPr descr="http://kdt-static.qiniudn.com/v2/image/home/page1.png" id="102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19261" y="2801672"/>
              <a:ext cx="3902102" cy="242563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descr="http://static.paipaiimg.com/qqbuy/img/wei/idx_index_banner.jpg" id="102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2491" r="79061" t="5429">
                        <a14:foregroundMark x1="57690" x2="75957" y1="97143" y2="99714"/>
                        <a14:foregroundMark x1="54585" x2="54585" y1="13714" y2="13714"/>
                        <a14:foregroundMark x1="74440" x2="75018" y1="15143" y2="15143"/>
                        <a14:foregroundMark x1="76318" x2="76823" y1="16286" y2="18000"/>
                        <a14:foregroundMark x1="76895" x2="77329" y1="18286" y2="20286"/>
                        <a14:foregroundMark x1="77329" x2="77617" y1="20286" y2="22857"/>
                        <a14:foregroundMark x1="77545" x2="77690" y1="22857" y2="25429"/>
                        <a14:backgroundMark x1="77834" x2="77690" y1="26571" y2="23143"/>
                        <a14:backgroundMark x1="76245" x2="76606" y1="15714" y2="16857"/>
                        <a14:backgroundMark x1="77401" x2="77617" y1="19429" y2="20857"/>
                        <a14:backgroundMark x1="77617" x2="77690" y1="20857" y2="22857"/>
                        <a14:backgroundMark x1="77762" x2="77834" y1="24286" y2="2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50876" r="18799"/>
          <a:stretch>
            <a:fillRect/>
          </a:stretch>
        </p:blipFill>
        <p:spPr bwMode="auto">
          <a:xfrm>
            <a:off x="6899387" y="1533904"/>
            <a:ext cx="4156802" cy="34640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 rot="5400000">
            <a:off x="3089436" y="3816660"/>
            <a:ext cx="6059397" cy="417881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8177966" y="5060594"/>
            <a:ext cx="16489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京东微店</a:t>
            </a:r>
          </a:p>
        </p:txBody>
      </p:sp>
      <p:pic>
        <p:nvPicPr>
          <p:cNvPr descr="http://static.paipaiimg.com/qqbuy/img/wei/sprites.png?t=20140528" id="1030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75385" l="50287" r="5908" t="-1"/>
          <a:stretch>
            <a:fillRect/>
          </a:stretch>
        </p:blipFill>
        <p:spPr bwMode="auto">
          <a:xfrm>
            <a:off x="8293099" y="5129045"/>
            <a:ext cx="1701801" cy="471655"/>
          </a:xfrm>
          <a:prstGeom prst="roundRect">
            <a:avLst>
              <a:gd fmla="val 7719" name="adj"/>
            </a:avLst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kdt-static.qiniudn.com/v2/image/home/logo.png" id="1032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52858" y="5178530"/>
            <a:ext cx="1202080" cy="3906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3998999" y="5290007"/>
            <a:ext cx="456471" cy="284144"/>
          </a:xfrm>
          <a:prstGeom prst="roundRect">
            <a:avLst>
              <a:gd fmla="val 25403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018052" y="5284110"/>
            <a:ext cx="43529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3.0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1347531" y="5740507"/>
            <a:ext cx="3902335" cy="728372"/>
            <a:chOff x="1347531" y="5740507"/>
            <a:chExt cx="3902335" cy="728372"/>
          </a:xfrm>
        </p:grpSpPr>
        <p:grpSp>
          <p:nvGrpSpPr>
            <p:cNvPr id="113" name="组合 112"/>
            <p:cNvGrpSpPr/>
            <p:nvPr/>
          </p:nvGrpSpPr>
          <p:grpSpPr>
            <a:xfrm rot="16200000">
              <a:off x="2933567" y="4154471"/>
              <a:ext cx="725203" cy="3897276"/>
              <a:chOff x="2631296" y="1470389"/>
              <a:chExt cx="725203" cy="2023618"/>
            </a:xfrm>
            <a:effectLst>
              <a:outerShdw algn="ctr" blurRad="152400" rotWithShape="0" sx="101000" sy="101000">
                <a:prstClr val="black">
                  <a:alpha val="30000"/>
                </a:prstClr>
              </a:outerShdw>
            </a:effectLst>
          </p:grpSpPr>
          <p:sp>
            <p:nvSpPr>
              <p:cNvPr id="117" name="矩形 116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8" name="等腰三角形 117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4" name="文本框 113"/>
            <p:cNvSpPr txBox="1"/>
            <p:nvPr/>
          </p:nvSpPr>
          <p:spPr>
            <a:xfrm>
              <a:off x="1512389" y="5947795"/>
              <a:ext cx="3544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40101010101" pitchFamily="2" typeface="华文黑体"/>
                </a:rPr>
                <a:t>功能全面，但准入门槛高</a:t>
              </a:r>
            </a:p>
          </p:txBody>
        </p:sp>
        <p:sp>
          <p:nvSpPr>
            <p:cNvPr id="115" name="矩形 114"/>
            <p:cNvSpPr/>
            <p:nvPr/>
          </p:nvSpPr>
          <p:spPr>
            <a:xfrm rot="16200000">
              <a:off x="1086763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矩形 115"/>
            <p:cNvSpPr/>
            <p:nvPr/>
          </p:nvSpPr>
          <p:spPr>
            <a:xfrm rot="16200000">
              <a:off x="4933195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163232" y="5740507"/>
            <a:ext cx="3902335" cy="728372"/>
            <a:chOff x="7163232" y="5740507"/>
            <a:chExt cx="3902335" cy="728372"/>
          </a:xfrm>
        </p:grpSpPr>
        <p:grpSp>
          <p:nvGrpSpPr>
            <p:cNvPr id="120" name="组合 119"/>
            <p:cNvGrpSpPr/>
            <p:nvPr/>
          </p:nvGrpSpPr>
          <p:grpSpPr>
            <a:xfrm rot="16200000">
              <a:off x="8749268" y="4154471"/>
              <a:ext cx="725203" cy="3897276"/>
              <a:chOff x="2631296" y="1470389"/>
              <a:chExt cx="725203" cy="2023618"/>
            </a:xfrm>
            <a:effectLst>
              <a:outerShdw algn="ctr" blurRad="152400" rotWithShape="0" sx="101000" sy="101000">
                <a:prstClr val="black">
                  <a:alpha val="30000"/>
                </a:prstClr>
              </a:outerShdw>
            </a:effectLst>
          </p:grpSpPr>
          <p:sp>
            <p:nvSpPr>
              <p:cNvPr id="124" name="矩形 123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5" name="等腰三角形 124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1" name="文本框 120"/>
            <p:cNvSpPr txBox="1"/>
            <p:nvPr/>
          </p:nvSpPr>
          <p:spPr>
            <a:xfrm>
              <a:off x="7237949" y="5961863"/>
              <a:ext cx="3780798" cy="441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300"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40101010101" pitchFamily="2" typeface="华文黑体"/>
                </a:rPr>
                <a:t>发展潜力大、适合知名企业</a:t>
              </a:r>
            </a:p>
          </p:txBody>
        </p:sp>
        <p:sp>
          <p:nvSpPr>
            <p:cNvPr id="122" name="矩形 121"/>
            <p:cNvSpPr/>
            <p:nvPr/>
          </p:nvSpPr>
          <p:spPr>
            <a:xfrm rot="16200000">
              <a:off x="6902464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矩形 122"/>
            <p:cNvSpPr/>
            <p:nvPr/>
          </p:nvSpPr>
          <p:spPr>
            <a:xfrm rot="16200000">
              <a:off x="10748896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849987252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-1581150"/>
            <a:ext cx="11619798" cy="8940953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E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99" name="图片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 rot="5400000">
            <a:off x="3089436" y="3816660"/>
            <a:ext cx="6059397" cy="417881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-7594"/>
            <a:ext cx="8765196" cy="564436"/>
          </a:xfrm>
          <a:prstGeom prst="rect">
            <a:avLst/>
          </a:prstGeom>
        </p:spPr>
      </p:pic>
      <p:grpSp>
        <p:nvGrpSpPr>
          <p:cNvPr id="120" name="组合 119"/>
          <p:cNvGrpSpPr/>
          <p:nvPr/>
        </p:nvGrpSpPr>
        <p:grpSpPr>
          <a:xfrm>
            <a:off x="1041546" y="606288"/>
            <a:ext cx="2377440" cy="4960676"/>
            <a:chOff x="2033928" y="614097"/>
            <a:chExt cx="2377440" cy="4960676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8967" l="31998" r="32207" t="8619"/>
            <a:stretch>
              <a:fillRect/>
            </a:stretch>
          </p:blipFill>
          <p:spPr>
            <a:xfrm>
              <a:off x="2033928" y="614097"/>
              <a:ext cx="2377440" cy="4960676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5555" l="5566" r="6102"/>
            <a:stretch>
              <a:fillRect/>
            </a:stretch>
          </p:blipFill>
          <p:spPr>
            <a:xfrm>
              <a:off x="2165278" y="1176529"/>
              <a:ext cx="2138400" cy="3810603"/>
            </a:xfrm>
            <a:prstGeom prst="rect">
              <a:avLst/>
            </a:prstGeom>
          </p:spPr>
        </p:pic>
      </p:grpSp>
      <p:pic>
        <p:nvPicPr>
          <p:cNvPr id="123" name="图片 122"/>
          <p:cNvPicPr>
            <a:picLocks noChangeAspect="1"/>
          </p:cNvPicPr>
          <p:nvPr/>
        </p:nvPicPr>
        <p:blipFill>
          <a:blip r:embed="rId5"/>
          <a:srcRect b="29227" l="664" r="1" t="20532"/>
          <a:stretch>
            <a:fillRect/>
          </a:stretch>
        </p:blipFill>
        <p:spPr>
          <a:xfrm>
            <a:off x="4534751" y="4702544"/>
            <a:ext cx="1350908" cy="536750"/>
          </a:xfrm>
          <a:prstGeom prst="roundRect">
            <a:avLst/>
          </a:prstGeom>
        </p:spPr>
      </p:pic>
      <p:sp>
        <p:nvSpPr>
          <p:cNvPr id="124" name="矩形 123"/>
          <p:cNvSpPr/>
          <p:nvPr/>
        </p:nvSpPr>
        <p:spPr>
          <a:xfrm>
            <a:off x="3568323" y="4695317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中兴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1347531" y="5740507"/>
            <a:ext cx="3902335" cy="728372"/>
            <a:chOff x="1347531" y="5740507"/>
            <a:chExt cx="3902335" cy="728372"/>
          </a:xfrm>
        </p:grpSpPr>
        <p:grpSp>
          <p:nvGrpSpPr>
            <p:cNvPr id="89" name="组合 88"/>
            <p:cNvGrpSpPr/>
            <p:nvPr/>
          </p:nvGrpSpPr>
          <p:grpSpPr>
            <a:xfrm rot="16200000">
              <a:off x="2933567" y="4154471"/>
              <a:ext cx="725203" cy="3897276"/>
              <a:chOff x="2631296" y="1470389"/>
              <a:chExt cx="725203" cy="2023618"/>
            </a:xfrm>
            <a:effectLst>
              <a:outerShdw algn="ctr" blurRad="152400" rotWithShape="0" sx="101000" sy="101000">
                <a:prstClr val="black">
                  <a:alpha val="30000"/>
                </a:prstClr>
              </a:outerShdw>
            </a:effectLst>
          </p:grpSpPr>
          <p:sp>
            <p:nvSpPr>
              <p:cNvPr id="93" name="矩形 92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1531439" y="5947795"/>
              <a:ext cx="3544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40101010101" pitchFamily="2" typeface="华文黑体"/>
                </a:rPr>
                <a:t>仅支持中兴自家产品</a:t>
              </a:r>
            </a:p>
          </p:txBody>
        </p:sp>
        <p:sp>
          <p:nvSpPr>
            <p:cNvPr id="91" name="矩形 90"/>
            <p:cNvSpPr/>
            <p:nvPr/>
          </p:nvSpPr>
          <p:spPr>
            <a:xfrm rot="16200000">
              <a:off x="1086763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矩形 91"/>
            <p:cNvSpPr/>
            <p:nvPr/>
          </p:nvSpPr>
          <p:spPr>
            <a:xfrm rot="16200000">
              <a:off x="4933195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163232" y="5740507"/>
            <a:ext cx="3902335" cy="728372"/>
            <a:chOff x="7163232" y="5740507"/>
            <a:chExt cx="3902335" cy="728372"/>
          </a:xfrm>
        </p:grpSpPr>
        <p:grpSp>
          <p:nvGrpSpPr>
            <p:cNvPr id="96" name="组合 95"/>
            <p:cNvGrpSpPr/>
            <p:nvPr/>
          </p:nvGrpSpPr>
          <p:grpSpPr>
            <a:xfrm rot="16200000">
              <a:off x="8749268" y="4154471"/>
              <a:ext cx="725203" cy="3897276"/>
              <a:chOff x="2631296" y="1470389"/>
              <a:chExt cx="725203" cy="2023618"/>
            </a:xfrm>
            <a:effectLst>
              <a:outerShdw algn="ctr" blurRad="152400" rotWithShape="0" sx="101000" sy="101000">
                <a:prstClr val="black">
                  <a:alpha val="30000"/>
                </a:prstClr>
              </a:outerShdw>
            </a:effectLst>
          </p:grpSpPr>
          <p:sp>
            <p:nvSpPr>
              <p:cNvPr id="101" name="矩形 100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等腰三角形 101"/>
              <p:cNvSpPr/>
              <p:nvPr/>
            </p:nvSpPr>
            <p:spPr>
              <a:xfrm rot="5400000">
                <a:off x="3193463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7" name="文本框 96"/>
            <p:cNvSpPr txBox="1"/>
            <p:nvPr/>
          </p:nvSpPr>
          <p:spPr>
            <a:xfrm>
              <a:off x="7356225" y="5947795"/>
              <a:ext cx="3544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40101010101" pitchFamily="2" typeface="华文黑体"/>
                </a:rPr>
                <a:t>支付方便，但功能不齐全</a:t>
              </a:r>
            </a:p>
          </p:txBody>
        </p:sp>
        <p:sp>
          <p:nvSpPr>
            <p:cNvPr id="98" name="矩形 97"/>
            <p:cNvSpPr/>
            <p:nvPr/>
          </p:nvSpPr>
          <p:spPr>
            <a:xfrm rot="16200000">
              <a:off x="6902464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矩形 99"/>
            <p:cNvSpPr/>
            <p:nvPr/>
          </p:nvSpPr>
          <p:spPr>
            <a:xfrm rot="16200000">
              <a:off x="10748896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http://cdn00.baidu-img.cn/timg?vsapp&amp;size=b800_800&amp;quality=100&amp;imgtype=3&amp;sec=1406617116&amp;di=beb2784a7b34d1036e9711ffa0075d48&amp;src=http%3A%2F%2Fa.hiphotos.bdimg.com%2Fwisegame%2Fpic%2Fitem%2F841190ef76c6a7ef4e4f35e0fffaaf51f2de668f.jpg" id="1028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64926" y="4695316"/>
            <a:ext cx="586992" cy="5869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矩形 107"/>
          <p:cNvSpPr/>
          <p:nvPr/>
        </p:nvSpPr>
        <p:spPr>
          <a:xfrm>
            <a:off x="8474170" y="4695317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微信小店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791025" y="1448818"/>
            <a:ext cx="4314272" cy="3053042"/>
            <a:chOff x="6187520" y="842032"/>
            <a:chExt cx="5346216" cy="37833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187520" y="842032"/>
              <a:ext cx="5346216" cy="3783310"/>
            </a:xfrm>
            <a:prstGeom prst="roundRect">
              <a:avLst>
                <a:gd fmla="val 5791" name="adj"/>
              </a:avLst>
            </a:prstGeom>
          </p:spPr>
        </p:pic>
        <p:pic>
          <p:nvPicPr>
            <p:cNvPr descr="http://hiphotos.baidu.com/exp/pic/item/4abae5edab64034f80d72afaadc379310b551df1.jpg" id="1026" name="Picture 2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632916" y="1049106"/>
              <a:ext cx="4470274" cy="334549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val="3921438914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E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630" l="7951" r="6630" t="7951"/>
          <a:stretch>
            <a:fillRect/>
          </a:stretch>
        </p:blipFill>
        <p:spPr>
          <a:xfrm>
            <a:off x="7952773" y="3244134"/>
            <a:ext cx="684224" cy="684222"/>
          </a:xfrm>
          <a:prstGeom prst="round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7196152" y="3127104"/>
            <a:ext cx="7924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657437" y="3550646"/>
            <a:ext cx="156207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rgbClr val="D72D3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40101010101" pitchFamily="2" typeface="华文黑体"/>
              </a:rPr>
              <a:t>By 口袋购物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7329405" y="4245634"/>
            <a:ext cx="3909881" cy="728372"/>
            <a:chOff x="1339986" y="5740506"/>
            <a:chExt cx="3909880" cy="728373"/>
          </a:xfrm>
        </p:grpSpPr>
        <p:grpSp>
          <p:nvGrpSpPr>
            <p:cNvPr id="92" name="组合 91"/>
            <p:cNvGrpSpPr/>
            <p:nvPr/>
          </p:nvGrpSpPr>
          <p:grpSpPr>
            <a:xfrm rot="16200000">
              <a:off x="2933567" y="4154471"/>
              <a:ext cx="725205" cy="3897276"/>
              <a:chOff x="2631296" y="1470389"/>
              <a:chExt cx="725205" cy="2023618"/>
            </a:xfrm>
            <a:effectLst>
              <a:outerShdw algn="ctr" blurRad="152400" rotWithShape="0" sx="101000" sy="101000">
                <a:prstClr val="black">
                  <a:alpha val="30000"/>
                </a:prstClr>
              </a:outerShdw>
            </a:effectLst>
          </p:grpSpPr>
          <p:sp>
            <p:nvSpPr>
              <p:cNvPr id="96" name="矩形 95"/>
              <p:cNvSpPr/>
              <p:nvPr/>
            </p:nvSpPr>
            <p:spPr>
              <a:xfrm>
                <a:off x="2631296" y="1470389"/>
                <a:ext cx="577513" cy="2023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7" name="等腰三角形 96"/>
              <p:cNvSpPr/>
              <p:nvPr/>
            </p:nvSpPr>
            <p:spPr>
              <a:xfrm rot="5400000">
                <a:off x="3193465" y="2380138"/>
                <a:ext cx="121953" cy="20411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1531440" y="5947795"/>
              <a:ext cx="354424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40101010101" pitchFamily="2" typeface="华文黑体"/>
                </a:rPr>
                <a:t>门槛低、发展势头好</a:t>
              </a:r>
            </a:p>
          </p:txBody>
        </p:sp>
        <p:sp>
          <p:nvSpPr>
            <p:cNvPr id="94" name="矩形 93"/>
            <p:cNvSpPr/>
            <p:nvPr/>
          </p:nvSpPr>
          <p:spPr>
            <a:xfrm rot="16200000">
              <a:off x="1079143" y="6152208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矩形 94"/>
            <p:cNvSpPr/>
            <p:nvPr/>
          </p:nvSpPr>
          <p:spPr>
            <a:xfrm rot="16200000">
              <a:off x="4933195" y="6152209"/>
              <a:ext cx="577513" cy="55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http://www.vdian.com/weidian_offical_PC/images/index/png_24.png"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70456" y="7616779"/>
            <a:ext cx="8934450" cy="56483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594370" y="1044027"/>
            <a:ext cx="5160856" cy="4730784"/>
            <a:chOff x="1594370" y="1044027"/>
            <a:chExt cx="5160856" cy="47307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94370" y="1044027"/>
              <a:ext cx="5160856" cy="4730784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5000"/>
                </a:prstClr>
              </a:outerShdw>
            </a:effectLst>
          </p:spPr>
        </p:pic>
        <p:pic>
          <p:nvPicPr>
            <p:cNvPr descr="http://www.vdian.com/weidian_offical_PC/images/index/png_24.png" id="98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0707" l="71225" r="6849" t="17527"/>
            <a:stretch>
              <a:fillRect/>
            </a:stretch>
          </p:blipFill>
          <p:spPr bwMode="auto">
            <a:xfrm>
              <a:off x="3162621" y="1530170"/>
              <a:ext cx="2039228" cy="36318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www.vdian.com/weidian_offical_PC/images/index/png_24.png" id="99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21677" l="56120" r="30749" t="22467"/>
            <a:stretch>
              <a:fillRect/>
            </a:stretch>
          </p:blipFill>
          <p:spPr bwMode="auto">
            <a:xfrm>
              <a:off x="1790700" y="1688306"/>
              <a:ext cx="1292011" cy="347429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5966" l="41270"/>
            <a:stretch>
              <a:fillRect/>
            </a:stretch>
          </p:blipFill>
          <p:spPr>
            <a:xfrm>
              <a:off x="5281613" y="1688306"/>
              <a:ext cx="1301833" cy="347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593962307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F08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F4A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第五问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F4A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8C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29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185387" y="3607837"/>
            <a:ext cx="5803594" cy="205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微店的运营流程是什么？</a:t>
            </a:r>
          </a:p>
        </p:txBody>
      </p:sp>
    </p:spTree>
    <p:extLst>
      <p:ext uri="{BB962C8B-B14F-4D97-AF65-F5344CB8AC3E}">
        <p14:creationId val="2547021874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08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DF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58656" y="805261"/>
            <a:ext cx="849411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微店是随时能轻松玩转的淘宝！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110874" y="1690825"/>
            <a:ext cx="1890318" cy="694252"/>
          </a:xfrm>
          <a:prstGeom prst="roundRect">
            <a:avLst/>
          </a:prstGeom>
          <a:noFill/>
          <a:ln>
            <a:solidFill>
              <a:srgbClr val="F18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7" name="矩形 126"/>
          <p:cNvSpPr/>
          <p:nvPr/>
        </p:nvSpPr>
        <p:spPr>
          <a:xfrm>
            <a:off x="5175050" y="1741346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 sz="3200">
                <a:solidFill>
                  <a:srgbClr val="F18F23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前期准备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88572" y="2780271"/>
            <a:ext cx="1706892" cy="3049202"/>
            <a:chOff x="1488572" y="2780271"/>
            <a:chExt cx="1706892" cy="30492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6747" l="993" r="89901" t="0">
                          <a14:foregroundMark x1="6788" x2="2318" y1="3112" y2="33805"/>
                          <a14:foregroundMark x1="30960" x2="34603" y1="50778" y2="84300"/>
                          <a14:foregroundMark x1="32119" x2="28311" y1="4809" y2="83593"/>
                          <a14:foregroundMark x1="40728" x2="45530" y1="51485" y2="91089"/>
                          <a14:foregroundMark x1="56623" x2="53311" y1="77652" y2="8345"/>
                          <a14:foregroundMark x1="24834" x2="12417" y1="14569" y2="82037"/>
                          <a14:foregroundMark x1="8940" x2="51987" y1="79632" y2="80057"/>
                          <a14:foregroundMark x1="9768" x2="53974" y1="11033" y2="9618"/>
                          <a14:foregroundMark x1="47517" x2="49503" y1="8204" y2="14993"/>
                          <a14:foregroundMark x1="55629" x2="55960" y1="35502" y2="21499"/>
                          <a14:foregroundMark x1="13576" x2="7285" y1="16690" y2="8769"/>
                          <a14:foregroundMark x1="15894" x2="13742" y1="15983" y2="10891"/>
                          <a14:backgroundMark x1="58775" x2="60762" y1="1132" y2="39321"/>
                          <a14:backgroundMark x1="60099" x2="59934" y1="36917" y2="66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5393" r="38010"/>
            <a:stretch>
              <a:fillRect/>
            </a:stretch>
          </p:blipFill>
          <p:spPr>
            <a:xfrm>
              <a:off x="1488572" y="2780271"/>
              <a:ext cx="1706892" cy="3049202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15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689878" y="3101140"/>
              <a:ext cx="1328400" cy="2214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5203316" y="2780271"/>
            <a:ext cx="1706892" cy="3049202"/>
            <a:chOff x="5203316" y="2780271"/>
            <a:chExt cx="1706892" cy="3049202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6747" l="993" r="89901" t="0">
                          <a14:foregroundMark x1="6788" x2="2318" y1="3112" y2="33805"/>
                          <a14:foregroundMark x1="30960" x2="34603" y1="50778" y2="84300"/>
                          <a14:foregroundMark x1="32119" x2="28311" y1="4809" y2="83593"/>
                          <a14:foregroundMark x1="40728" x2="45530" y1="51485" y2="91089"/>
                          <a14:foregroundMark x1="56623" x2="53311" y1="77652" y2="8345"/>
                          <a14:foregroundMark x1="24834" x2="12417" y1="14569" y2="82037"/>
                          <a14:foregroundMark x1="8940" x2="51987" y1="79632" y2="80057"/>
                          <a14:foregroundMark x1="9768" x2="53974" y1="11033" y2="9618"/>
                          <a14:foregroundMark x1="47517" x2="49503" y1="8204" y2="14993"/>
                          <a14:foregroundMark x1="55629" x2="55960" y1="35502" y2="21499"/>
                          <a14:foregroundMark x1="13576" x2="7285" y1="16690" y2="8769"/>
                          <a14:foregroundMark x1="15894" x2="13742" y1="15983" y2="10891"/>
                          <a14:backgroundMark x1="58775" x2="60762" y1="1132" y2="39321"/>
                          <a14:backgroundMark x1="60099" x2="59934" y1="36917" y2="66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5393" r="38010"/>
            <a:stretch>
              <a:fillRect/>
            </a:stretch>
          </p:blipFill>
          <p:spPr>
            <a:xfrm>
              <a:off x="5203316" y="2780271"/>
              <a:ext cx="1706892" cy="3049202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15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402366" y="3124448"/>
              <a:ext cx="1328400" cy="22140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067310" y="2780271"/>
            <a:ext cx="1706892" cy="3049202"/>
            <a:chOff x="9067310" y="2780271"/>
            <a:chExt cx="1706892" cy="3049202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6747" l="993" r="89901" t="0">
                          <a14:foregroundMark x1="6788" x2="2318" y1="3112" y2="33805"/>
                          <a14:foregroundMark x1="30960" x2="34603" y1="50778" y2="84300"/>
                          <a14:foregroundMark x1="32119" x2="28311" y1="4809" y2="83593"/>
                          <a14:foregroundMark x1="40728" x2="45530" y1="51485" y2="91089"/>
                          <a14:foregroundMark x1="56623" x2="53311" y1="77652" y2="8345"/>
                          <a14:foregroundMark x1="24834" x2="12417" y1="14569" y2="82037"/>
                          <a14:foregroundMark x1="8940" x2="51987" y1="79632" y2="80057"/>
                          <a14:foregroundMark x1="9768" x2="53974" y1="11033" y2="9618"/>
                          <a14:foregroundMark x1="47517" x2="49503" y1="8204" y2="14993"/>
                          <a14:foregroundMark x1="55629" x2="55960" y1="35502" y2="21499"/>
                          <a14:foregroundMark x1="13576" x2="7285" y1="16690" y2="8769"/>
                          <a14:foregroundMark x1="15894" x2="13742" y1="15983" y2="10891"/>
                          <a14:backgroundMark x1="58775" x2="60762" y1="1132" y2="39321"/>
                          <a14:backgroundMark x1="60099" x2="59934" y1="36917" y2="66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5393" r="38010"/>
            <a:stretch>
              <a:fillRect/>
            </a:stretch>
          </p:blipFill>
          <p:spPr>
            <a:xfrm>
              <a:off x="9067310" y="2780271"/>
              <a:ext cx="1706892" cy="3049202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15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267835" y="3102365"/>
              <a:ext cx="1328400" cy="22140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190018" y="3894325"/>
            <a:ext cx="9882738" cy="2304000"/>
            <a:chOff x="1190018" y="3894325"/>
            <a:chExt cx="9882738" cy="2304000"/>
          </a:xfrm>
        </p:grpSpPr>
        <p:grpSp>
          <p:nvGrpSpPr>
            <p:cNvPr id="134" name="组合 133"/>
            <p:cNvGrpSpPr/>
            <p:nvPr/>
          </p:nvGrpSpPr>
          <p:grpSpPr>
            <a:xfrm rot="16200000">
              <a:off x="4066347" y="4596390"/>
              <a:ext cx="248304" cy="980698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35" name="等腰三角形 134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6" name="等腰三角形 135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7" name="组合 136"/>
            <p:cNvGrpSpPr/>
            <p:nvPr/>
          </p:nvGrpSpPr>
          <p:grpSpPr>
            <a:xfrm rot="16200000">
              <a:off x="7859097" y="4596390"/>
              <a:ext cx="248304" cy="980698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38" name="等腰三角形 137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9" name="等腰三角形 138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28" name="椭圆 127"/>
            <p:cNvSpPr/>
            <p:nvPr/>
          </p:nvSpPr>
          <p:spPr>
            <a:xfrm>
              <a:off x="1190018" y="3894325"/>
              <a:ext cx="2304000" cy="2304000"/>
            </a:xfrm>
            <a:prstGeom prst="ellipse">
              <a:avLst/>
            </a:prstGeom>
            <a:solidFill>
              <a:srgbClr val="F18F23"/>
            </a:solidFill>
            <a:ln cmpd="thickThin" w="152400">
              <a:noFill/>
            </a:ln>
            <a:effectLst>
              <a:outerShdw algn="t" blurRad="254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1102" y="4751488"/>
              <a:ext cx="2113280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微店注册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1256890" y="3967196"/>
              <a:ext cx="2170256" cy="217025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椭圆 94"/>
            <p:cNvSpPr/>
            <p:nvPr/>
          </p:nvSpPr>
          <p:spPr>
            <a:xfrm>
              <a:off x="4904762" y="3894325"/>
              <a:ext cx="2304000" cy="2304000"/>
            </a:xfrm>
            <a:prstGeom prst="ellipse">
              <a:avLst/>
            </a:prstGeom>
            <a:solidFill>
              <a:srgbClr val="F18F23"/>
            </a:solidFill>
            <a:ln cmpd="thickThin" w="152400">
              <a:noFill/>
            </a:ln>
            <a:effectLst>
              <a:outerShdw algn="t" blurRad="254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矩形 95"/>
            <p:cNvSpPr/>
            <p:nvPr/>
          </p:nvSpPr>
          <p:spPr>
            <a:xfrm>
              <a:off x="5005845" y="4751488"/>
              <a:ext cx="2113280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基本设置</a:t>
              </a:r>
            </a:p>
          </p:txBody>
        </p:sp>
        <p:sp>
          <p:nvSpPr>
            <p:cNvPr id="97" name="椭圆 96"/>
            <p:cNvSpPr/>
            <p:nvPr/>
          </p:nvSpPr>
          <p:spPr>
            <a:xfrm>
              <a:off x="4971634" y="3967196"/>
              <a:ext cx="2170256" cy="217025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椭圆 99"/>
            <p:cNvSpPr/>
            <p:nvPr/>
          </p:nvSpPr>
          <p:spPr>
            <a:xfrm>
              <a:off x="8768756" y="3894325"/>
              <a:ext cx="2304000" cy="2304000"/>
            </a:xfrm>
            <a:prstGeom prst="ellipse">
              <a:avLst/>
            </a:prstGeom>
            <a:solidFill>
              <a:srgbClr val="F18F23"/>
            </a:solidFill>
            <a:ln cmpd="thickThin" w="152400">
              <a:noFill/>
            </a:ln>
            <a:effectLst>
              <a:outerShdw algn="t" blurRad="254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8869840" y="4751488"/>
              <a:ext cx="2113280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添加商品</a:t>
              </a:r>
            </a:p>
          </p:txBody>
        </p:sp>
        <p:sp>
          <p:nvSpPr>
            <p:cNvPr id="102" name="椭圆 101"/>
            <p:cNvSpPr/>
            <p:nvPr/>
          </p:nvSpPr>
          <p:spPr>
            <a:xfrm>
              <a:off x="8835628" y="3967196"/>
              <a:ext cx="2170256" cy="217025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814609953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08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DF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987645" y="5626141"/>
            <a:ext cx="102183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微店，就是这么简单！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5110874" y="708211"/>
            <a:ext cx="1890318" cy="694252"/>
          </a:xfrm>
          <a:prstGeom prst="roundRect">
            <a:avLst/>
          </a:prstGeom>
          <a:noFill/>
          <a:ln>
            <a:solidFill>
              <a:srgbClr val="F18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矩形 95"/>
          <p:cNvSpPr/>
          <p:nvPr/>
        </p:nvSpPr>
        <p:spPr>
          <a:xfrm>
            <a:off x="5175050" y="758732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 smtClean="0" sz="3200">
                <a:solidFill>
                  <a:srgbClr val="F18F23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正式运营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12472" y="2300303"/>
            <a:ext cx="1542672" cy="2694178"/>
            <a:chOff x="1112472" y="2300303"/>
            <a:chExt cx="1542672" cy="269417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6596" l="2627" r="69787" t="0">
                          <a14:foregroundMark x1="11002" x2="17570" y1="13191" y2="82979"/>
                          <a14:foregroundMark x1="31691" x2="31691" y1="15461" y2="82411"/>
                          <a14:foregroundMark x1="39901" x2="52381" y1="18865" y2="81277"/>
                          <a14:foregroundMark x1="48440" x2="43186" y1="14326" y2="58014"/>
                          <a14:foregroundMark x1="15599" x2="17241" y1="16028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4421" r="36645"/>
            <a:stretch>
              <a:fillRect/>
            </a:stretch>
          </p:blipFill>
          <p:spPr>
            <a:xfrm>
              <a:off x="1112472" y="2300303"/>
              <a:ext cx="1542672" cy="2694178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15000"/>
                </a:prstClr>
              </a:outerShdw>
            </a:effectLst>
          </p:spPr>
        </p:pic>
        <p:pic>
          <p:nvPicPr>
            <p:cNvPr descr="http://www.vdian.com/weidian_offical_PC/images/function/fun_a/0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07034" y="2560338"/>
              <a:ext cx="1156460" cy="14750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6750580" y="2300303"/>
            <a:ext cx="1542672" cy="2694178"/>
            <a:chOff x="6750580" y="2300303"/>
            <a:chExt cx="1542672" cy="2694178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6596" l="2627" r="69787" t="0">
                          <a14:foregroundMark x1="11002" x2="17570" y1="13191" y2="82979"/>
                          <a14:foregroundMark x1="31691" x2="31691" y1="15461" y2="82411"/>
                          <a14:foregroundMark x1="39901" x2="52381" y1="18865" y2="81277"/>
                          <a14:foregroundMark x1="48440" x2="43186" y1="14326" y2="58014"/>
                          <a14:foregroundMark x1="15599" x2="17241" y1="16028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4421" r="36645"/>
            <a:stretch>
              <a:fillRect/>
            </a:stretch>
          </p:blipFill>
          <p:spPr>
            <a:xfrm>
              <a:off x="6750580" y="2300303"/>
              <a:ext cx="1542672" cy="2694178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15000"/>
                </a:prstClr>
              </a:outerShdw>
            </a:effectLst>
          </p:spPr>
        </p:pic>
        <p:pic>
          <p:nvPicPr>
            <p:cNvPr descr="http://www.vdian.com/weidian_offical_PC/images/function/fun_c/01.jpg" id="2052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44852" y="2573004"/>
              <a:ext cx="1157184" cy="1476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9569633" y="2300303"/>
            <a:ext cx="1542672" cy="2694178"/>
            <a:chOff x="9569633" y="2300303"/>
            <a:chExt cx="1542672" cy="2694178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6596" l="2627" r="69787" t="0">
                          <a14:foregroundMark x1="11002" x2="17570" y1="13191" y2="82979"/>
                          <a14:foregroundMark x1="31691" x2="31691" y1="15461" y2="82411"/>
                          <a14:foregroundMark x1="39901" x2="52381" y1="18865" y2="81277"/>
                          <a14:foregroundMark x1="48440" x2="43186" y1="14326" y2="58014"/>
                          <a14:foregroundMark x1="15599" x2="17241" y1="16028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4421" r="36645"/>
            <a:stretch>
              <a:fillRect/>
            </a:stretch>
          </p:blipFill>
          <p:spPr>
            <a:xfrm>
              <a:off x="9569633" y="2300303"/>
              <a:ext cx="1542672" cy="2694178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15000"/>
                </a:prstClr>
              </a:outerShdw>
            </a:effectLst>
          </p:spPr>
        </p:pic>
        <p:pic>
          <p:nvPicPr>
            <p:cNvPr descr="http://www.vdian.com/weidian_offical_PC/images/function/fun_e/01.jpg" id="2054" name="Picture 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758814" y="2560338"/>
              <a:ext cx="1157184" cy="1476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3931526" y="2300303"/>
            <a:ext cx="1542672" cy="2694178"/>
            <a:chOff x="3931526" y="2300303"/>
            <a:chExt cx="1542672" cy="2694178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6596" l="2627" r="69787" t="0">
                          <a14:foregroundMark x1="11002" x2="17570" y1="13191" y2="82979"/>
                          <a14:foregroundMark x1="31691" x2="31691" y1="15461" y2="82411"/>
                          <a14:foregroundMark x1="39901" x2="52381" y1="18865" y2="81277"/>
                          <a14:foregroundMark x1="48440" x2="43186" y1="14326" y2="58014"/>
                          <a14:foregroundMark x1="15599" x2="17241" y1="16028" y2="70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4421" r="36645"/>
            <a:stretch>
              <a:fillRect/>
            </a:stretch>
          </p:blipFill>
          <p:spPr>
            <a:xfrm>
              <a:off x="3931526" y="2300303"/>
              <a:ext cx="1542672" cy="2694178"/>
            </a:xfrm>
            <a:prstGeom prst="rect">
              <a:avLst/>
            </a:prstGeom>
            <a:effectLst>
              <a:outerShdw algn="ctr" blurRad="254000" rotWithShape="0" sx="101000" sy="101000">
                <a:prstClr val="black">
                  <a:alpha val="15000"/>
                </a:prstClr>
              </a:outerShdw>
            </a:effectLst>
          </p:spPr>
        </p:pic>
        <p:pic>
          <p:nvPicPr>
            <p:cNvPr descr="http://www.vdian.com/weidian_offical_PC/images/function/fun_b/02.jpg" id="2056" name="Picture 8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21889" y="2560338"/>
              <a:ext cx="1157184" cy="1476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851606" y="3121787"/>
            <a:ext cx="10479253" cy="2016000"/>
            <a:chOff x="851606" y="3121787"/>
            <a:chExt cx="10479253" cy="2016000"/>
          </a:xfrm>
        </p:grpSpPr>
        <p:grpSp>
          <p:nvGrpSpPr>
            <p:cNvPr id="97" name="组合 96"/>
            <p:cNvGrpSpPr/>
            <p:nvPr/>
          </p:nvGrpSpPr>
          <p:grpSpPr>
            <a:xfrm rot="16200000">
              <a:off x="3150279" y="3810728"/>
              <a:ext cx="186371" cy="736089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98" name="等腰三角形 97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9" name="等腰三角形 98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0" name="椭圆 99"/>
            <p:cNvSpPr/>
            <p:nvPr/>
          </p:nvSpPr>
          <p:spPr>
            <a:xfrm>
              <a:off x="851606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672690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6493774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9314859" y="3121787"/>
              <a:ext cx="2016000" cy="2016000"/>
            </a:xfrm>
            <a:prstGeom prst="ellipse">
              <a:avLst/>
            </a:prstGeom>
            <a:solidFill>
              <a:srgbClr val="F18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4" name="组合 103"/>
            <p:cNvGrpSpPr/>
            <p:nvPr/>
          </p:nvGrpSpPr>
          <p:grpSpPr>
            <a:xfrm rot="16200000">
              <a:off x="5980463" y="3810728"/>
              <a:ext cx="186371" cy="736089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05" name="等腰三角形 104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6" name="等腰三角形 105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 rot="16200000">
              <a:off x="8814776" y="3810728"/>
              <a:ext cx="186371" cy="736089"/>
              <a:chOff x="3958748" y="4369525"/>
              <a:chExt cx="298053" cy="1177195"/>
            </a:xfrm>
            <a:solidFill>
              <a:srgbClr val="F18F23"/>
            </a:solidFill>
          </p:grpSpPr>
          <p:sp>
            <p:nvSpPr>
              <p:cNvPr id="108" name="等腰三角形 107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9" name="等腰三角形 108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918820" y="3896707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/>
              <a:r>
                <a:rPr altLang="en-US" lang="zh-CN" smtClean="0" sz="34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商品推广</a:t>
              </a:r>
            </a:p>
          </p:txBody>
        </p:sp>
        <p:sp>
          <p:nvSpPr>
            <p:cNvPr id="111" name="矩形 110"/>
            <p:cNvSpPr/>
            <p:nvPr/>
          </p:nvSpPr>
          <p:spPr>
            <a:xfrm>
              <a:off x="3715155" y="3896707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/>
              <a:r>
                <a:rPr altLang="en-US" lang="zh-CN" smtClean="0" sz="34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顾客购买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6535292" y="3896707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/>
              <a:r>
                <a:rPr altLang="en-US" lang="zh-CN" smtClean="0" sz="34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订单管理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9375219" y="3896707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vl="0"/>
              <a:r>
                <a:rPr altLang="en-US" lang="zh-CN" smtClean="0" sz="34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售后服务</a:t>
              </a:r>
            </a:p>
          </p:txBody>
        </p:sp>
        <p:sp>
          <p:nvSpPr>
            <p:cNvPr id="90" name="椭圆 89"/>
            <p:cNvSpPr/>
            <p:nvPr/>
          </p:nvSpPr>
          <p:spPr>
            <a:xfrm>
              <a:off x="893547" y="3164368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椭圆 91"/>
            <p:cNvSpPr/>
            <p:nvPr/>
          </p:nvSpPr>
          <p:spPr>
            <a:xfrm>
              <a:off x="3713134" y="3177435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椭圆 92"/>
            <p:cNvSpPr/>
            <p:nvPr/>
          </p:nvSpPr>
          <p:spPr>
            <a:xfrm>
              <a:off x="6546757" y="3171085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9355464" y="3172672"/>
              <a:ext cx="1920530" cy="192053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263290993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68559" y="2069957"/>
            <a:ext cx="7232441" cy="39243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en-US" lang="zh-CN" smtClean="0" sz="2300">
                <a:latin charset="-122" panose="02010600040101010101" pitchFamily="2" typeface="华文细黑"/>
                <a:ea charset="-122" panose="02010600040101010101" pitchFamily="2" typeface="华文细黑"/>
              </a:rPr>
              <a:t>                 商，诞生于2009年，兴起于2013年，其鼎盛时期毫无疑问会从2014年开始，甚至延续10年乃至20年。本书作者（哈爸）就是中国新微商实验佼佼者之一。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altLang="en-US" lang="zh-CN" smtClean="0" sz="2300">
                <a:latin charset="-122" panose="02010600040101010101" pitchFamily="2" typeface="华文细黑"/>
                <a:ea charset="-122" panose="02010600040101010101" pitchFamily="2" typeface="华文细黑"/>
              </a:rPr>
              <a:t>        微商时代正在迈向爆发的前夜。基于这种商业的低成本运作，让很多人都会因为这样一本书而实现本无希望的创业梦想。感谢哈爸！</a:t>
            </a:r>
          </a:p>
        </p:txBody>
      </p:sp>
      <p:pic>
        <p:nvPicPr>
          <p:cNvPr descr="http://ww1.sinaimg.cn/large/4c795f70jw1e4b9vjdv3dj20vj0lpwhx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56652" r="100000" t="0">
                        <a14:foregroundMark x1="63877" x2="73480" y1="31754" y2="74264"/>
                        <a14:foregroundMark x1="63877" x2="88546" y1="33803" y2="8963"/>
                        <a14:foregroundMark x1="78943" x2="80088" y1="34315" y2="68246"/>
                        <a14:foregroundMark x1="96211" x2="99824" y1="81306" y2="97951"/>
                        <a14:foregroundMark x1="65286" x2="73304" y1="62356" y2="91805"/>
                        <a14:foregroundMark x1="65022" x2="61674" y1="52113" y2="31114"/>
                        <a14:foregroundMark x1="60000" x2="62643" y1="30858" y2="52113"/>
                        <a14:foregroundMark x1="59207" x2="74714" y1="29065" y2="23303"/>
                        <a14:foregroundMark x1="88546" x2="81322" y1="21767" y2="42510"/>
                        <a14:foregroundMark x1="83172" x2="87313" y1="17414" y2="42510"/>
                        <a14:foregroundMark x1="67489" x2="77709" y1="23303" y2="18054"/>
                        <a14:foregroundMark x1="78326" x2="78326" y1="2817" y2="2817"/>
                        <a14:foregroundMark x1="78062" x2="78062" y1="1024" y2="1024"/>
                        <a14:foregroundMark x1="78062" x2="78062" y1="4481" y2="4481"/>
                        <a14:foregroundMark x1="78150" x2="76388" y1="5634" y2="9859"/>
                        <a14:foregroundMark x1="80176" x2="79119" y1="22535" y2="26120"/>
                        <a14:foregroundMark x1="79119" x2="80000" y1="25480" y2="28553"/>
                        <a14:foregroundMark x1="78855" x2="79383" y1="27145" y2="28681"/>
                        <a14:foregroundMark x1="85374" x2="82203" y1="53265" y2="62740"/>
                        <a14:foregroundMark x1="82026" x2="81145" y1="44046" y2="55954"/>
                        <a14:foregroundMark x1="80529" x2="80264" y1="40461" y2="46223"/>
                        <a14:foregroundMark x1="79295" x2="79824" y1="41229" y2="46095"/>
                        <a14:foregroundMark x1="65022" x2="68194" y1="65813" y2="75032"/>
                        <a14:foregroundMark x1="68722" x2="70220" y1="77721" y2="82330"/>
                        <a14:foregroundMark x1="72863" x2="74978" y1="82843" y2="82202"/>
                        <a14:foregroundMark x1="74361" x2="74449" y1="82074" y2="88092"/>
                        <a14:foregroundMark x1="72247" x2="77885" y1="66837" y2="64405"/>
                        <a14:foregroundMark x1="75419" x2="78062" y1="64149" y2="61204"/>
                        <a14:foregroundMark x1="76916" x2="80617" y1="62356" y2="57618"/>
                        <a14:foregroundMark x1="78326" x2="79383" y1="59411" y2="55954"/>
                        <a14:foregroundMark x1="78590" x2="79383" y1="57490" y2="53009"/>
                        <a14:foregroundMark x1="64758" x2="67930" y1="23560" y2="22023"/>
                        <a14:foregroundMark x1="72247" x2="75066" y1="25352" y2="19718"/>
                        <a14:foregroundMark x1="70925" x2="73833" y1="24712" y2="21127"/>
                        <a14:foregroundMark x1="70220" x2="72159" y1="23560" y2="23816"/>
                        <a14:foregroundMark x1="60264" x2="61322" y1="31626" y2="28681"/>
                        <a14:foregroundMark x1="67313" x2="68370" y1="38412" y2="39565"/>
                        <a14:backgroundMark x1="62907" x2="58062" y1="25864" y2="28809"/>
                        <a14:backgroundMark x1="63084" x2="64934" y1="26376" y2="25096"/>
                        <a14:backgroundMark x1="71894" x2="69868" y1="19718" y2="22535"/>
                        <a14:backgroundMark x1="72775" x2="71542" y1="19078" y2="23688"/>
                        <a14:backgroundMark x1="69515" x2="70485" y1="20487" y2="23431"/>
                        <a14:backgroundMark x1="72687" x2="73568" y1="21383" y2="20487"/>
                        <a14:backgroundMark x1="75771" x2="78238" y1="25864" y2="20487"/>
                        <a14:backgroundMark x1="75507" x2="76828" y1="23560" y2="19718"/>
                        <a14:backgroundMark x1="78414" x2="82379" y1="33035" y2="30090"/>
                        <a14:backgroundMark x1="76564" x2="80793" y1="48015" y2="44046"/>
                        <a14:backgroundMark x1="77709" x2="80617" y1="43918" y2="42125"/>
                        <a14:backgroundMark x1="70132" x2="74361" y1="89117" y2="84891"/>
                        <a14:backgroundMark x1="60088" x2="62996" y1="52881" y2="58387"/>
                        <a14:backgroundMark x1="60793" x2="62203" y1="48656" y2="54545"/>
                        <a14:backgroundMark x1="60617" x2="64229" y1="49808" y2="63380"/>
                        <a14:backgroundMark x1="63612" x2="67489" y1="63636" y2="76569"/>
                        <a14:backgroundMark x1="73040" x2="77885" y1="62356" y2="61972"/>
                        <a14:backgroundMark x1="74361" x2="77093" y1="10499" y2="5890"/>
                        <a14:backgroundMark x1="75066" x2="77357" y1="10883" y2="7298"/>
                        <a14:backgroundMark x1="60088" x2="60529" y1="38540" y2="44302"/>
                        <a14:backgroundMark x1="59912" x2="59471" y1="38540" y2="31754"/>
                        <a14:backgroundMark x1="58855" x2="60441" y1="31242" y2="28809"/>
                        <a14:backgroundMark x1="59736" x2="61410" y1="31626" y2="27529"/>
                        <a14:backgroundMark x1="59119" x2="60705" y1="29577" y2="27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56827"/>
          <a:stretch>
            <a:fillRect/>
          </a:stretch>
        </p:blipFill>
        <p:spPr bwMode="auto">
          <a:xfrm>
            <a:off x="8001000" y="178197"/>
            <a:ext cx="4191000" cy="667980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924300" y="5744005"/>
            <a:ext cx="426720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017FB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——网络营销专家 杜子建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b="50478" l="16786" r="15515" t="48369"/>
          <a:stretch>
            <a:fillRect/>
          </a:stretch>
        </p:blipFill>
        <p:spPr>
          <a:xfrm>
            <a:off x="0" y="-27962"/>
            <a:ext cx="12192000" cy="216648"/>
          </a:xfrm>
          <a:custGeom>
            <a:gdLst>
              <a:gd fmla="*/ 0 w 12192000" name="connsiteX0"/>
              <a:gd fmla="*/ 0 h 216648" name="connsiteY0"/>
              <a:gd fmla="*/ 12192000 w 12192000" name="connsiteX1"/>
              <a:gd fmla="*/ 0 h 216648" name="connsiteY1"/>
              <a:gd fmla="*/ 12192000 w 12192000" name="connsiteX2"/>
              <a:gd fmla="*/ 216648 h 216648" name="connsiteY2"/>
              <a:gd fmla="*/ 0 w 12192000" name="connsiteX3"/>
              <a:gd fmla="*/ 216648 h 2166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648" w="12192000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1426577" y="1944755"/>
            <a:ext cx="7162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200">
                <a:solidFill>
                  <a:prstClr val="black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-318225" y="273506"/>
            <a:ext cx="3291311" cy="2284700"/>
            <a:chOff x="-460744" y="324120"/>
            <a:chExt cx="3291311" cy="2284700"/>
          </a:xfrm>
        </p:grpSpPr>
        <p:sp>
          <p:nvSpPr>
            <p:cNvPr id="12" name="文本框 11"/>
            <p:cNvSpPr txBox="1"/>
            <p:nvPr/>
          </p:nvSpPr>
          <p:spPr>
            <a:xfrm>
              <a:off x="1617438" y="568646"/>
              <a:ext cx="121313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7200">
                  <a:solidFill>
                    <a:schemeClr val="bg1">
                      <a:lumMod val="75000"/>
                    </a:scheme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语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460744" y="746772"/>
              <a:ext cx="1643380" cy="1844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1500">
                  <a:solidFill>
                    <a:prstClr val="white">
                      <a:lumMod val="7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推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06294" y="324120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5400">
                  <a:solidFill>
                    <a:prstClr val="white">
                      <a:lumMod val="7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荐</a:t>
              </a:r>
            </a:p>
          </p:txBody>
        </p:sp>
      </p:grpSp>
    </p:spTree>
    <p:extLst>
      <p:ext uri="{BB962C8B-B14F-4D97-AF65-F5344CB8AC3E}">
        <p14:creationId val="718745013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934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第六问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934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262670" y="3607837"/>
            <a:ext cx="5653474" cy="205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3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微店运营的核心是什么？</a:t>
            </a:r>
          </a:p>
        </p:txBody>
      </p:sp>
    </p:spTree>
    <p:extLst>
      <p:ext uri="{BB962C8B-B14F-4D97-AF65-F5344CB8AC3E}">
        <p14:creationId val="3960037657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3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7" name="文本框 116"/>
          <p:cNvSpPr txBox="1"/>
          <p:nvPr/>
        </p:nvSpPr>
        <p:spPr>
          <a:xfrm>
            <a:off x="1661709" y="805261"/>
            <a:ext cx="88614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做微店，你要了解消费者的购物习惯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73247" y="5965450"/>
            <a:ext cx="2288737" cy="702907"/>
            <a:chOff x="1391190" y="4416490"/>
            <a:chExt cx="2316444" cy="702907"/>
          </a:xfrm>
        </p:grpSpPr>
        <p:sp>
          <p:nvSpPr>
            <p:cNvPr id="128" name="圆角矩形 127"/>
            <p:cNvSpPr/>
            <p:nvPr/>
          </p:nvSpPr>
          <p:spPr>
            <a:xfrm>
              <a:off x="1391190" y="4416490"/>
              <a:ext cx="2316444" cy="664583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1736417" y="4442289"/>
              <a:ext cx="1650421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买买买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926152" y="5965450"/>
            <a:ext cx="2288737" cy="702907"/>
            <a:chOff x="1391190" y="4416490"/>
            <a:chExt cx="2316444" cy="702907"/>
          </a:xfrm>
        </p:grpSpPr>
        <p:sp>
          <p:nvSpPr>
            <p:cNvPr id="92" name="圆角矩形 91"/>
            <p:cNvSpPr/>
            <p:nvPr/>
          </p:nvSpPr>
          <p:spPr>
            <a:xfrm>
              <a:off x="1391190" y="4416490"/>
              <a:ext cx="2316444" cy="664583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矩形 92"/>
            <p:cNvSpPr/>
            <p:nvPr/>
          </p:nvSpPr>
          <p:spPr>
            <a:xfrm>
              <a:off x="1736417" y="4442289"/>
              <a:ext cx="1650421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搜搜搜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776389" y="5965450"/>
            <a:ext cx="2288737" cy="702907"/>
            <a:chOff x="1391190" y="4416490"/>
            <a:chExt cx="2316444" cy="702907"/>
          </a:xfrm>
        </p:grpSpPr>
        <p:sp>
          <p:nvSpPr>
            <p:cNvPr id="95" name="圆角矩形 94"/>
            <p:cNvSpPr/>
            <p:nvPr/>
          </p:nvSpPr>
          <p:spPr>
            <a:xfrm>
              <a:off x="1391190" y="4416490"/>
              <a:ext cx="2316444" cy="664583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矩形 95"/>
            <p:cNvSpPr/>
            <p:nvPr/>
          </p:nvSpPr>
          <p:spPr>
            <a:xfrm>
              <a:off x="1736416" y="4442289"/>
              <a:ext cx="1650421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买买买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68280" y="5450109"/>
            <a:ext cx="120939" cy="477664"/>
            <a:chOff x="3958748" y="4369525"/>
            <a:chExt cx="298053" cy="1177195"/>
          </a:xfrm>
        </p:grpSpPr>
        <p:sp>
          <p:nvSpPr>
            <p:cNvPr id="6" name="等腰三角形 5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等腰三角形 99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043415" y="5450109"/>
            <a:ext cx="120939" cy="477664"/>
            <a:chOff x="3958748" y="4369525"/>
            <a:chExt cx="298053" cy="1177195"/>
          </a:xfrm>
        </p:grpSpPr>
        <p:sp>
          <p:nvSpPr>
            <p:cNvPr id="102" name="等腰三角形 101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等腰三角形 102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860287" y="5450109"/>
            <a:ext cx="120939" cy="477664"/>
            <a:chOff x="3958748" y="4369525"/>
            <a:chExt cx="298053" cy="1177195"/>
          </a:xfrm>
        </p:grpSpPr>
        <p:sp>
          <p:nvSpPr>
            <p:cNvPr id="105" name="等腰三角形 104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等腰三角形 105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descr="http://img02.taobaocdn.com/imgextra/i2/640460835/TB2Jf0NaXXXXXc_XXXXXXXXXXXX-640460835.jpg" id="8" name="AutoShape 4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descr="http://img04.taobaocdn.com/imgextra/i4/640460835/TB2yu7wXVXXXXatXXXXXXXXXXXX-640460835.jpg" id="1032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98520" l="10000" r="90000" t="3096">
                        <a14:foregroundMark x1="48586" x2="52323" y1="12382" y2="21669"/>
                        <a14:foregroundMark x1="43939" x2="42525" y1="22746" y2="27591"/>
                        <a14:foregroundMark x1="31616" x2="30303" y1="42799" y2="50471"/>
                        <a14:foregroundMark x1="32727" x2="31717" y1="37416" y2="41050"/>
                        <a14:foregroundMark x1="30707" x2="30808" y1="69717" y2="77389"/>
                        <a14:foregroundMark x1="63030" x2="61616" y1="83042" y2="89098"/>
                        <a14:foregroundMark x1="61515" x2="61212" y1="82773" y2="93540"/>
                        <a14:foregroundMark x1="61212" x2="61010" y1="94347" y2="96366"/>
                        <a14:foregroundMark x1="60505" x2="60505" y1="83715" y2="84791"/>
                        <a14:foregroundMark x1="58081" x2="58384" y1="84926" y2="86541"/>
                        <a14:foregroundMark x1="33535" x2="58182" y1="94347" y2="95559"/>
                        <a14:foregroundMark x1="38182" x2="33535" y1="97577" y2="97577"/>
                        <a14:foregroundMark x1="43434" x2="43333" y1="21265" y2="19381"/>
                        <a14:foregroundMark x1="42929" x2="42626" y1="22746" y2="24361"/>
                        <a14:foregroundMark x1="46768" x2="46465" y1="11306" y2="16824"/>
                        <a14:foregroundMark x1="50000" x2="52424" y1="10498" y2="6191"/>
                        <a14:foregroundMark x1="52929" x2="54242" y1="6191" y2="7402"/>
                        <a14:foregroundMark x1="54545" x2="55657" y1="7672" y2="9825"/>
                        <a14:foregroundMark x1="31717" x2="31313" y1="40646" y2="42934"/>
                        <a14:foregroundMark x1="30101" x2="29697" y1="51279" y2="55989"/>
                        <a14:foregroundMark x1="29394" x2="29192" y1="57604" y2="62046"/>
                        <a14:foregroundMark x1="29293" x2="28889" y1="63661" y2="66487"/>
                        <a14:foregroundMark x1="29091" x2="29293" y1="64603" y2="60969"/>
                        <a14:foregroundMark x1="35455" x2="38081" y1="34590" y2="33647"/>
                        <a14:foregroundMark x1="35253" x2="38283" y1="34186" y2="33109"/>
                        <a14:backgroundMark x1="42828" x2="42323" y1="22476" y2="2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903" l="21987" r="16070" t="2589"/>
          <a:stretch>
            <a:fillRect/>
          </a:stretch>
        </p:blipFill>
        <p:spPr bwMode="auto">
          <a:xfrm>
            <a:off x="1272538" y="1641346"/>
            <a:ext cx="2498826" cy="28310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椭圆 106"/>
          <p:cNvSpPr/>
          <p:nvPr/>
        </p:nvSpPr>
        <p:spPr>
          <a:xfrm>
            <a:off x="1258769" y="3186899"/>
            <a:ext cx="2222770" cy="2222770"/>
          </a:xfrm>
          <a:prstGeom prst="ellipse">
            <a:avLst/>
          </a:prstGeom>
          <a:solidFill>
            <a:srgbClr val="7030A0"/>
          </a:solidFill>
          <a:ln cmpd="thickThin" w="152400">
            <a:noFill/>
          </a:ln>
          <a:effectLst>
            <a:outerShdw algn="t" blurRad="254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椭圆 107"/>
          <p:cNvSpPr/>
          <p:nvPr/>
        </p:nvSpPr>
        <p:spPr>
          <a:xfrm>
            <a:off x="1323283" y="3257412"/>
            <a:ext cx="2093742" cy="209374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560" l="9806" r="89990" t="0">
                        <a14:foregroundMark x1="13892" x2="16854" y1="17302" y2="95455"/>
                        <a14:foregroundMark x1="21246" x2="33708" y1="25660" y2="76100"/>
                        <a14:foregroundMark x1="24617" x2="78345" y1="37683" y2="40762"/>
                        <a14:foregroundMark x1="79060" x2="79877" y1="15982" y2="76246"/>
                        <a14:foregroundMark x1="83759" x2="85495" y1="18622" y2="95308"/>
                        <a14:foregroundMark x1="22165" x2="81103" y1="25806" y2="10997"/>
                        <a14:foregroundMark x1="87028" x2="87538" y1="12610" y2="24047"/>
                        <a14:foregroundMark x1="12972" x2="13075" y1="18182" y2="93695"/>
                        <a14:foregroundMark x1="36772" x2="36772" y1="9677" y2="17742"/>
                        <a14:foregroundMark x1="60470" x2="60878" y1="3519" y2="13050"/>
                        <a14:foregroundMark x1="88866" x2="88560" y1="21408" y2="97947"/>
                        <a14:foregroundMark x1="36261" x2="53320" y1="97801" y2="96921"/>
                        <a14:foregroundMark x1="18284" x2="73851" y1="39150" y2="60704"/>
                        <a14:backgroundMark x1="88458" x2="72421" y1="2346" y2="1613"/>
                        <a14:backgroundMark x1="37079" x2="54648" y1="3079" y2="2786"/>
                        <a14:backgroundMark x1="55567" x2="59653" y1="6305" y2="587"/>
                        <a14:backgroundMark x1="72932" x2="63228" y1="1613" y2="147"/>
                        <a14:backgroundMark x1="56895" x2="57508" y1="8211" y2="1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49276" y="2051050"/>
            <a:ext cx="2652758" cy="1847990"/>
          </a:xfrm>
          <a:prstGeom prst="rect">
            <a:avLst/>
          </a:prstGeom>
        </p:spPr>
      </p:pic>
      <p:sp>
        <p:nvSpPr>
          <p:cNvPr id="109" name="椭圆 108"/>
          <p:cNvSpPr/>
          <p:nvPr/>
        </p:nvSpPr>
        <p:spPr>
          <a:xfrm>
            <a:off x="4973513" y="3186899"/>
            <a:ext cx="2222770" cy="2222770"/>
          </a:xfrm>
          <a:prstGeom prst="ellipse">
            <a:avLst/>
          </a:prstGeom>
          <a:solidFill>
            <a:srgbClr val="7030A0"/>
          </a:solidFill>
          <a:ln cmpd="thickThin" w="152400">
            <a:noFill/>
          </a:ln>
          <a:effectLst>
            <a:outerShdw algn="t" blurRad="254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椭圆 109"/>
          <p:cNvSpPr/>
          <p:nvPr/>
        </p:nvSpPr>
        <p:spPr>
          <a:xfrm>
            <a:off x="5038027" y="3257412"/>
            <a:ext cx="2093742" cy="209374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img01.taobaocdn.com/imgextra/i1/799513907/T2ZWchXXBbXXXXXXXX_!!799513907.jpg" id="1034" name="Picture 10"/>
          <p:cNvPicPr>
            <a:picLocks noChangeArrowheads="1"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>
                        <a14:foregroundMark x1="27273" x2="36061" y1="21831" y2="75352"/>
                        <a14:foregroundMark x1="72424" x2="64545" y1="23239" y2="71362"/>
                        <a14:backgroundMark x1="76364" x2="68485" y1="48122" y2="5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56" l="10744" r="9833" t="17833"/>
          <a:stretch>
            <a:fillRect/>
          </a:stretch>
        </p:blipFill>
        <p:spPr bwMode="auto">
          <a:xfrm>
            <a:off x="8942184" y="1680730"/>
            <a:ext cx="1983510" cy="256011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椭圆 110"/>
          <p:cNvSpPr/>
          <p:nvPr/>
        </p:nvSpPr>
        <p:spPr>
          <a:xfrm>
            <a:off x="8795303" y="3186899"/>
            <a:ext cx="2222770" cy="2222770"/>
          </a:xfrm>
          <a:prstGeom prst="ellipse">
            <a:avLst/>
          </a:prstGeom>
          <a:solidFill>
            <a:srgbClr val="7030A0"/>
          </a:solidFill>
          <a:ln cmpd="thickThin" w="152400">
            <a:noFill/>
          </a:ln>
          <a:effectLst>
            <a:outerShdw algn="t" blurRad="254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椭圆 111"/>
          <p:cNvSpPr/>
          <p:nvPr/>
        </p:nvSpPr>
        <p:spPr>
          <a:xfrm>
            <a:off x="8859817" y="3257412"/>
            <a:ext cx="2093742" cy="209374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310353" y="4003447"/>
            <a:ext cx="9640654" cy="677108"/>
            <a:chOff x="1310353" y="2922688"/>
            <a:chExt cx="9640654" cy="677108"/>
          </a:xfrm>
        </p:grpSpPr>
        <p:sp>
          <p:nvSpPr>
            <p:cNvPr id="97" name="矩形 96"/>
            <p:cNvSpPr/>
            <p:nvPr/>
          </p:nvSpPr>
          <p:spPr>
            <a:xfrm>
              <a:off x="1310353" y="2922688"/>
              <a:ext cx="2113280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看了广告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5036926" y="2922688"/>
              <a:ext cx="2113280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有了需要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8817090" y="2922688"/>
              <a:ext cx="2113280" cy="670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z="38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受了推荐</a:t>
              </a:r>
            </a:p>
          </p:txBody>
        </p:sp>
      </p:grpSp>
    </p:spTree>
    <p:extLst>
      <p:ext uri="{BB962C8B-B14F-4D97-AF65-F5344CB8AC3E}">
        <p14:creationId val="2891770268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7" name="组合 86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8" name="圆角矩形 87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3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1661709" y="805261"/>
            <a:ext cx="88614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做微店，你还要了解电商的套路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987645" y="5626141"/>
            <a:ext cx="102183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开微店，发展信任你的粉丝是关键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2275195" y="1740913"/>
            <a:ext cx="1772580" cy="774844"/>
            <a:chOff x="1662433" y="2416121"/>
            <a:chExt cx="1668686" cy="671784"/>
          </a:xfrm>
        </p:grpSpPr>
        <p:sp>
          <p:nvSpPr>
            <p:cNvPr id="118" name="圆角矩形 117"/>
            <p:cNvSpPr/>
            <p:nvPr/>
          </p:nvSpPr>
          <p:spPr>
            <a:xfrm>
              <a:off x="1662433" y="2416121"/>
              <a:ext cx="1668686" cy="671784"/>
            </a:xfrm>
            <a:prstGeom prst="roundRect">
              <a:avLst/>
            </a:pr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1755747" y="2497075"/>
              <a:ext cx="1463369" cy="554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打广告</a:t>
              </a: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260650" y="3081972"/>
            <a:ext cx="1772580" cy="774844"/>
            <a:chOff x="1662433" y="2416121"/>
            <a:chExt cx="1668686" cy="671784"/>
          </a:xfrm>
        </p:grpSpPr>
        <p:sp>
          <p:nvSpPr>
            <p:cNvPr id="96" name="圆角矩形 95"/>
            <p:cNvSpPr/>
            <p:nvPr/>
          </p:nvSpPr>
          <p:spPr>
            <a:xfrm>
              <a:off x="1662433" y="2416121"/>
              <a:ext cx="1668686" cy="671784"/>
            </a:xfrm>
            <a:prstGeom prst="roundRect">
              <a:avLst/>
            </a:pr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97" name="矩形 96"/>
            <p:cNvSpPr/>
            <p:nvPr/>
          </p:nvSpPr>
          <p:spPr>
            <a:xfrm>
              <a:off x="1755747" y="2483166"/>
              <a:ext cx="1463369" cy="554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6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拼搜索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246077" y="4423031"/>
            <a:ext cx="1826141" cy="774844"/>
            <a:chOff x="1648714" y="2416121"/>
            <a:chExt cx="1719107" cy="671784"/>
          </a:xfrm>
        </p:grpSpPr>
        <p:sp>
          <p:nvSpPr>
            <p:cNvPr id="99" name="圆角矩形 98"/>
            <p:cNvSpPr/>
            <p:nvPr/>
          </p:nvSpPr>
          <p:spPr>
            <a:xfrm>
              <a:off x="1662433" y="2416121"/>
              <a:ext cx="1668686" cy="671784"/>
            </a:xfrm>
            <a:prstGeom prst="roundRect">
              <a:avLst/>
            </a:prstGeom>
            <a:solidFill>
              <a:srgbClr val="934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1648714" y="2507578"/>
              <a:ext cx="1702481" cy="502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32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粉丝经济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95000" y="1791296"/>
            <a:ext cx="555683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934BC9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=钱+明星+噱头+设计+……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4195000" y="3170013"/>
            <a:ext cx="616229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934BC9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=钱+销量+品牌+产品+价格+……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4195001" y="4507547"/>
            <a:ext cx="56585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934BC9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=定位+用心</a:t>
            </a:r>
          </a:p>
        </p:txBody>
      </p:sp>
      <p:grpSp>
        <p:nvGrpSpPr>
          <p:cNvPr id="6" name="组合 5"/>
          <p:cNvGrpSpPr/>
          <p:nvPr/>
        </p:nvGrpSpPr>
        <p:grpSpPr>
          <a:xfrm rot="17104848">
            <a:off x="3635016" y="1180160"/>
            <a:ext cx="1003931" cy="923330"/>
            <a:chOff x="1810900" y="1191494"/>
            <a:chExt cx="1003931" cy="923330"/>
          </a:xfrm>
        </p:grpSpPr>
        <p:sp>
          <p:nvSpPr>
            <p:cNvPr id="4" name="同心圆 3"/>
            <p:cNvSpPr/>
            <p:nvPr/>
          </p:nvSpPr>
          <p:spPr>
            <a:xfrm>
              <a:off x="1810900" y="1238780"/>
              <a:ext cx="730461" cy="730461"/>
            </a:xfrm>
            <a:prstGeom prst="donut">
              <a:avLst>
                <a:gd fmla="val 5024" name="adj"/>
              </a:avLst>
            </a:prstGeom>
            <a:solidFill>
              <a:srgbClr val="D72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 rot="2377377">
              <a:off x="1863325" y="1192519"/>
              <a:ext cx="954353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z="3600">
                  <a:solidFill>
                    <a:srgbClr val="D72E35"/>
                  </a:solidFill>
                  <a:latin charset="-122" panose="02010609000101010101" pitchFamily="49" typeface="经典繁仿圆"/>
                  <a:ea charset="-122" panose="02010609000101010101" pitchFamily="49" typeface="经典繁仿圆"/>
                  <a:cs charset="-122" panose="02010609000101010101" pitchFamily="49" typeface="经典繁仿圆"/>
                </a:rPr>
                <a:t>贵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 rot="17104848">
            <a:off x="3635015" y="2539746"/>
            <a:ext cx="1003931" cy="923330"/>
            <a:chOff x="1810900" y="1191494"/>
            <a:chExt cx="1003931" cy="923330"/>
          </a:xfrm>
        </p:grpSpPr>
        <p:sp>
          <p:nvSpPr>
            <p:cNvPr id="92" name="同心圆 91"/>
            <p:cNvSpPr/>
            <p:nvPr/>
          </p:nvSpPr>
          <p:spPr>
            <a:xfrm>
              <a:off x="1810900" y="1238780"/>
              <a:ext cx="730461" cy="730461"/>
            </a:xfrm>
            <a:prstGeom prst="donut">
              <a:avLst>
                <a:gd fmla="val 5024" name="adj"/>
              </a:avLst>
            </a:prstGeom>
            <a:solidFill>
              <a:srgbClr val="D72E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 rot="2377377">
              <a:off x="1863326" y="1192520"/>
              <a:ext cx="954353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z="3600">
                  <a:solidFill>
                    <a:srgbClr val="D72E35"/>
                  </a:solidFill>
                  <a:latin charset="-122" panose="02010609000101010101" pitchFamily="49" typeface="经典繁仿圆"/>
                  <a:ea charset="-122" panose="02010609000101010101" pitchFamily="49" typeface="经典繁仿圆"/>
                  <a:cs charset="-122" panose="02010609000101010101" pitchFamily="49" typeface="经典繁仿圆"/>
                </a:rPr>
                <a:t>贵</a:t>
              </a:r>
            </a:p>
          </p:txBody>
        </p:sp>
      </p:grpSp>
    </p:spTree>
    <p:extLst>
      <p:ext uri="{BB962C8B-B14F-4D97-AF65-F5344CB8AC3E}">
        <p14:creationId val="3993896269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43A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第七问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43A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FA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816468" y="3607837"/>
            <a:ext cx="4635264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pc="300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粉丝顾客哪里来？</a:t>
            </a:r>
          </a:p>
        </p:txBody>
      </p:sp>
    </p:spTree>
    <p:extLst>
      <p:ext uri="{BB962C8B-B14F-4D97-AF65-F5344CB8AC3E}">
        <p14:creationId val="762014014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02622" y="805261"/>
            <a:ext cx="71824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打造个人品牌，让粉丝顾客自己跑过来</a:t>
            </a:r>
          </a:p>
        </p:txBody>
      </p:sp>
      <p:sp>
        <p:nvSpPr>
          <p:cNvPr id="87" name="椭圆 86"/>
          <p:cNvSpPr/>
          <p:nvPr/>
        </p:nvSpPr>
        <p:spPr>
          <a:xfrm>
            <a:off x="1190018" y="2609210"/>
            <a:ext cx="2304000" cy="2304000"/>
          </a:xfrm>
          <a:prstGeom prst="ellipse">
            <a:avLst/>
          </a:prstGeom>
          <a:solidFill>
            <a:srgbClr val="00B0F0"/>
          </a:solidFill>
          <a:ln cmpd="thickThin"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椭圆 87"/>
          <p:cNvSpPr/>
          <p:nvPr/>
        </p:nvSpPr>
        <p:spPr>
          <a:xfrm>
            <a:off x="4944387" y="2609210"/>
            <a:ext cx="2304000" cy="2304000"/>
          </a:xfrm>
          <a:prstGeom prst="ellipse">
            <a:avLst/>
          </a:prstGeom>
          <a:solidFill>
            <a:srgbClr val="00B0F0"/>
          </a:solidFill>
          <a:ln cmpd="thickThin"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>
            <a:off x="8698756" y="2609210"/>
            <a:ext cx="2304000" cy="2304000"/>
          </a:xfrm>
          <a:prstGeom prst="ellipse">
            <a:avLst/>
          </a:prstGeom>
          <a:solidFill>
            <a:srgbClr val="00B0F0"/>
          </a:solidFill>
          <a:ln cmpd="thickThin"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0" name="组合 89"/>
          <p:cNvGrpSpPr/>
          <p:nvPr/>
        </p:nvGrpSpPr>
        <p:grpSpPr>
          <a:xfrm rot="16200000">
            <a:off x="4087865" y="3393562"/>
            <a:ext cx="222578" cy="879092"/>
            <a:chOff x="3958748" y="4369525"/>
            <a:chExt cx="298053" cy="1177195"/>
          </a:xfrm>
          <a:solidFill>
            <a:srgbClr val="00B0F0"/>
          </a:solidFill>
        </p:grpSpPr>
        <p:sp>
          <p:nvSpPr>
            <p:cNvPr id="91" name="等腰三角形 90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等腰三角形 91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3" name="组合 92"/>
          <p:cNvGrpSpPr/>
          <p:nvPr/>
        </p:nvGrpSpPr>
        <p:grpSpPr>
          <a:xfrm rot="16200000">
            <a:off x="7898700" y="3393562"/>
            <a:ext cx="222578" cy="879092"/>
            <a:chOff x="3958748" y="4369525"/>
            <a:chExt cx="298053" cy="1177195"/>
          </a:xfrm>
          <a:solidFill>
            <a:srgbClr val="00B0F0"/>
          </a:solidFill>
        </p:grpSpPr>
        <p:sp>
          <p:nvSpPr>
            <p:cNvPr id="94" name="等腰三角形 93"/>
            <p:cNvSpPr/>
            <p:nvPr/>
          </p:nvSpPr>
          <p:spPr>
            <a:xfrm>
              <a:off x="4035806" y="4369525"/>
              <a:ext cx="143936" cy="9788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等腰三角形 94"/>
            <p:cNvSpPr/>
            <p:nvPr/>
          </p:nvSpPr>
          <p:spPr>
            <a:xfrm rot="10800000">
              <a:off x="3958748" y="5262563"/>
              <a:ext cx="298053" cy="28415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6" name="矩形 95"/>
          <p:cNvSpPr/>
          <p:nvPr/>
        </p:nvSpPr>
        <p:spPr>
          <a:xfrm>
            <a:off x="1554747" y="3458880"/>
            <a:ext cx="1554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定位</a:t>
            </a:r>
          </a:p>
        </p:txBody>
      </p:sp>
      <p:sp>
        <p:nvSpPr>
          <p:cNvPr id="97" name="矩形 96"/>
          <p:cNvSpPr/>
          <p:nvPr/>
        </p:nvSpPr>
        <p:spPr>
          <a:xfrm>
            <a:off x="5310520" y="3458880"/>
            <a:ext cx="1554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学习</a:t>
            </a:r>
          </a:p>
        </p:txBody>
      </p:sp>
      <p:sp>
        <p:nvSpPr>
          <p:cNvPr id="98" name="矩形 97"/>
          <p:cNvSpPr/>
          <p:nvPr/>
        </p:nvSpPr>
        <p:spPr>
          <a:xfrm>
            <a:off x="9009539" y="3458880"/>
            <a:ext cx="1554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lang="zh-CN" smtClean="0" sz="5400">
                <a:solidFill>
                  <a:schemeClr val="bg1"/>
                </a:solidFill>
                <a:latin charset="-122" panose="03000509000000000000" pitchFamily="65" typeface="方正粗宋简体"/>
                <a:ea charset="-122" panose="03000509000000000000" pitchFamily="65" typeface="方正粗宋简体"/>
              </a:rPr>
              <a:t>分享</a:t>
            </a:r>
          </a:p>
        </p:txBody>
      </p:sp>
      <p:sp>
        <p:nvSpPr>
          <p:cNvPr id="2" name="矩形 1"/>
          <p:cNvSpPr/>
          <p:nvPr/>
        </p:nvSpPr>
        <p:spPr>
          <a:xfrm>
            <a:off x="1620029" y="3011855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根据兴趣</a:t>
            </a:r>
          </a:p>
        </p:txBody>
      </p:sp>
      <p:sp>
        <p:nvSpPr>
          <p:cNvPr id="99" name="矩形 98"/>
          <p:cNvSpPr/>
          <p:nvPr/>
        </p:nvSpPr>
        <p:spPr>
          <a:xfrm>
            <a:off x="9001814" y="3011855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用社交媒体</a:t>
            </a:r>
          </a:p>
        </p:txBody>
      </p:sp>
      <p:sp>
        <p:nvSpPr>
          <p:cNvPr id="100" name="矩形 99"/>
          <p:cNvSpPr/>
          <p:nvPr/>
        </p:nvSpPr>
        <p:spPr>
          <a:xfrm>
            <a:off x="5360238" y="3011855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努力钻研</a:t>
            </a:r>
          </a:p>
        </p:txBody>
      </p:sp>
      <p:sp>
        <p:nvSpPr>
          <p:cNvPr id="116" name="文本框 115"/>
          <p:cNvSpPr txBox="1"/>
          <p:nvPr/>
        </p:nvSpPr>
        <p:spPr>
          <a:xfrm flipV="1" rot="10800000">
            <a:off x="1012212" y="6000429"/>
            <a:ext cx="1018567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defRPr>
            </a:lvl1pPr>
          </a:lstStyle>
          <a:p>
            <a:r>
              <a:rPr altLang="en-US" lang="zh-CN" smtClean="0"/>
              <a:t>称为某个领域的活跃达人，用内容做诱饵，发展粉丝</a:t>
            </a:r>
          </a:p>
        </p:txBody>
      </p:sp>
    </p:spTree>
    <p:extLst>
      <p:ext uri="{BB962C8B-B14F-4D97-AF65-F5344CB8AC3E}">
        <p14:creationId val="1928491589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2673705" y="805261"/>
            <a:ext cx="683416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小聪明+笨办法，把目标粉丝招揽来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86340" y="5626035"/>
            <a:ext cx="102183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掌握方法，粉丝很容易拥有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79222" y="2084452"/>
            <a:ext cx="2099788" cy="3007878"/>
            <a:chOff x="1179222" y="1777714"/>
            <a:chExt cx="2099788" cy="3371768"/>
          </a:xfrm>
        </p:grpSpPr>
        <p:sp>
          <p:nvSpPr>
            <p:cNvPr id="2" name="圆角矩形 1"/>
            <p:cNvSpPr/>
            <p:nvPr/>
          </p:nvSpPr>
          <p:spPr>
            <a:xfrm>
              <a:off x="1179222" y="1777714"/>
              <a:ext cx="2099788" cy="3371768"/>
            </a:xfrm>
            <a:prstGeom prst="roundRect">
              <a:avLst>
                <a:gd fmla="val 8011" name="adj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1179222" y="4443316"/>
              <a:ext cx="2099788" cy="706166"/>
            </a:xfrm>
            <a:prstGeom prst="roundRect">
              <a:avLst>
                <a:gd fmla="val 0" name="adj"/>
              </a:avLst>
            </a:prstGeom>
            <a:solidFill>
              <a:srgbClr val="6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040228" y="2066121"/>
            <a:ext cx="2099788" cy="3026210"/>
            <a:chOff x="1179222" y="1757165"/>
            <a:chExt cx="2099788" cy="3392317"/>
          </a:xfrm>
        </p:grpSpPr>
        <p:sp>
          <p:nvSpPr>
            <p:cNvPr id="93" name="圆角矩形 92"/>
            <p:cNvSpPr/>
            <p:nvPr/>
          </p:nvSpPr>
          <p:spPr>
            <a:xfrm>
              <a:off x="1179222" y="1757165"/>
              <a:ext cx="2099788" cy="3392317"/>
            </a:xfrm>
            <a:prstGeom prst="roundRect">
              <a:avLst>
                <a:gd fmla="val 8011" name="adj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1179222" y="4444150"/>
              <a:ext cx="2099788" cy="705332"/>
            </a:xfrm>
            <a:prstGeom prst="roundRect">
              <a:avLst>
                <a:gd fmla="val 0" name="adj"/>
              </a:avLst>
            </a:prstGeom>
            <a:solidFill>
              <a:srgbClr val="6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927516" y="2066121"/>
            <a:ext cx="2099788" cy="3026210"/>
            <a:chOff x="1179222" y="1596404"/>
            <a:chExt cx="2099788" cy="3553078"/>
          </a:xfrm>
        </p:grpSpPr>
        <p:sp>
          <p:nvSpPr>
            <p:cNvPr id="96" name="圆角矩形 95"/>
            <p:cNvSpPr/>
            <p:nvPr/>
          </p:nvSpPr>
          <p:spPr>
            <a:xfrm>
              <a:off x="1179222" y="1596404"/>
              <a:ext cx="2099788" cy="3553078"/>
            </a:xfrm>
            <a:prstGeom prst="roundRect">
              <a:avLst>
                <a:gd fmla="val 8011" name="adj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1179222" y="4326416"/>
              <a:ext cx="2099788" cy="823066"/>
            </a:xfrm>
            <a:prstGeom prst="roundRect">
              <a:avLst>
                <a:gd fmla="val 0" name="adj"/>
              </a:avLst>
            </a:prstGeom>
            <a:solidFill>
              <a:srgbClr val="6D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714" l="9524" r="97354" t="96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968" r="2563"/>
          <a:stretch>
            <a:fillRect/>
          </a:stretch>
        </p:blipFill>
        <p:spPr>
          <a:xfrm>
            <a:off x="1397524" y="2688136"/>
            <a:ext cx="1688052" cy="16442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4158" y="2112980"/>
            <a:ext cx="14274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善用Q群</a:t>
            </a:r>
          </a:p>
        </p:txBody>
      </p:sp>
      <p:sp>
        <p:nvSpPr>
          <p:cNvPr id="98" name="矩形 97"/>
          <p:cNvSpPr/>
          <p:nvPr/>
        </p:nvSpPr>
        <p:spPr>
          <a:xfrm>
            <a:off x="1487604" y="2112980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建立关系</a:t>
            </a:r>
          </a:p>
        </p:txBody>
      </p:sp>
      <p:sp>
        <p:nvSpPr>
          <p:cNvPr id="7" name="矩形 6"/>
          <p:cNvSpPr/>
          <p:nvPr/>
        </p:nvSpPr>
        <p:spPr>
          <a:xfrm>
            <a:off x="5052259" y="4448616"/>
            <a:ext cx="219557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群里发广告怕被踢？</a:t>
            </a:r>
          </a:p>
          <a:p>
            <a:pPr algn="ctr"/>
            <a:r>
              <a:rPr altLang="en-US" lang="zh-CN" smtClean="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你不会私聊么？</a:t>
            </a:r>
          </a:p>
        </p:txBody>
      </p:sp>
      <p:sp>
        <p:nvSpPr>
          <p:cNvPr id="99" name="矩形 98"/>
          <p:cNvSpPr/>
          <p:nvPr/>
        </p:nvSpPr>
        <p:spPr>
          <a:xfrm>
            <a:off x="1109575" y="4448616"/>
            <a:ext cx="2240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先加私人号搞关系</a:t>
            </a:r>
          </a:p>
          <a:p>
            <a:pPr algn="ctr"/>
            <a:r>
              <a:rPr altLang="en-US" lang="zh-CN" smtClean="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再推荐公众号卖产品</a:t>
            </a:r>
          </a:p>
        </p:txBody>
      </p:sp>
      <p:sp>
        <p:nvSpPr>
          <p:cNvPr id="89" name="矩形 88"/>
          <p:cNvSpPr/>
          <p:nvPr/>
        </p:nvSpPr>
        <p:spPr>
          <a:xfrm>
            <a:off x="9172819" y="2112980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社交媒体</a:t>
            </a:r>
          </a:p>
        </p:txBody>
      </p:sp>
      <p:sp>
        <p:nvSpPr>
          <p:cNvPr id="100" name="矩形 99"/>
          <p:cNvSpPr/>
          <p:nvPr/>
        </p:nvSpPr>
        <p:spPr>
          <a:xfrm>
            <a:off x="8874276" y="4421222"/>
            <a:ext cx="2240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把握粉丝聚集的平台</a:t>
            </a:r>
          </a:p>
          <a:p>
            <a:r>
              <a:rPr altLang="en-US" lang="zh-CN" smtClean="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那里大有可为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57351"/>
          <a:stretch>
            <a:fillRect/>
          </a:stretch>
        </p:blipFill>
        <p:spPr>
          <a:xfrm>
            <a:off x="9197241" y="2833162"/>
            <a:ext cx="1618834" cy="12772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>
                        <a14:foregroundMark x1="50417" x2="46944" y1="43229" y2="50208"/>
                        <a14:foregroundMark x1="55278" x2="50694" y1="43542" y2="48854"/>
                        <a14:backgroundMark x1="45417" x2="49583" y1="53646" y2="52812"/>
                        <a14:backgroundMark x1="56667" x2="58750" y1="53438" y2="52500"/>
                        <a14:backgroundMark x1="56528" x2="59306" y1="53333" y2="52083"/>
                        <a14:backgroundMark x1="41528" x2="43056" y1="50313" y2="50208"/>
                        <a14:backgroundMark x1="58889" x2="58889" y1="48125" y2="47604"/>
                        <a14:backgroundMark x1="58056" x2="58750" y1="50625" y2="51771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4719" l="36661" r="38154" t="31670"/>
          <a:stretch>
            <a:fillRect/>
          </a:stretch>
        </p:blipFill>
        <p:spPr>
          <a:xfrm>
            <a:off x="5368995" y="2666216"/>
            <a:ext cx="1359166" cy="1698958"/>
          </a:xfrm>
          <a:prstGeom prst="rect">
            <a:avLst/>
          </a:prstGeom>
        </p:spPr>
      </p:pic>
    </p:spTree>
    <p:extLst>
      <p:ext uri="{BB962C8B-B14F-4D97-AF65-F5344CB8AC3E}">
        <p14:creationId val="1998184370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solidFill>
                    <a:prstClr val="black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第八问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25F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25F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25F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00C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8FC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00C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2938277" y="3607836"/>
            <a:ext cx="6391646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pc="300" sz="44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  卖什么才能赚钱？</a:t>
            </a:r>
          </a:p>
        </p:txBody>
      </p:sp>
    </p:spTree>
    <p:extLst>
      <p:ext uri="{BB962C8B-B14F-4D97-AF65-F5344CB8AC3E}">
        <p14:creationId val="2079028326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02622" y="805261"/>
            <a:ext cx="718247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prstClr val="black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卖好的东西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1006640" y="1817681"/>
            <a:ext cx="4328624" cy="3844931"/>
            <a:chOff x="1006640" y="1741481"/>
            <a:chExt cx="4328624" cy="3844931"/>
          </a:xfrm>
        </p:grpSpPr>
        <p:sp>
          <p:nvSpPr>
            <p:cNvPr id="93" name="椭圆 92"/>
            <p:cNvSpPr/>
            <p:nvPr/>
          </p:nvSpPr>
          <p:spPr>
            <a:xfrm>
              <a:off x="1389845" y="1741481"/>
              <a:ext cx="3576174" cy="35761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椭圆 93"/>
            <p:cNvSpPr/>
            <p:nvPr/>
          </p:nvSpPr>
          <p:spPr>
            <a:xfrm>
              <a:off x="1413974" y="4869065"/>
              <a:ext cx="717347" cy="7173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椭圆 94"/>
            <p:cNvSpPr/>
            <p:nvPr/>
          </p:nvSpPr>
          <p:spPr>
            <a:xfrm>
              <a:off x="4721119" y="1741481"/>
              <a:ext cx="614145" cy="6141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椭圆 95"/>
            <p:cNvSpPr/>
            <p:nvPr/>
          </p:nvSpPr>
          <p:spPr>
            <a:xfrm>
              <a:off x="1006640" y="5119167"/>
              <a:ext cx="244382" cy="2443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7" name="文本框 96"/>
          <p:cNvSpPr txBox="1"/>
          <p:nvPr/>
        </p:nvSpPr>
        <p:spPr>
          <a:xfrm>
            <a:off x="987645" y="5865294"/>
            <a:ext cx="102183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开微店，不是做一锤子买卖</a:t>
            </a:r>
          </a:p>
        </p:txBody>
      </p:sp>
      <p:pic>
        <p:nvPicPr>
          <p:cNvPr descr="http://img04.taobaocdn.com/imgextra/i4/640460835/TB2yu7wXVXXXXatXXXXXXXXXXXX-640460835.jpg" id="87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520" l="10000" r="90000" t="3096">
                        <a14:foregroundMark x1="48586" x2="52323" y1="12382" y2="21669"/>
                        <a14:foregroundMark x1="43939" x2="42525" y1="22746" y2="27591"/>
                        <a14:foregroundMark x1="31616" x2="30303" y1="42799" y2="50471"/>
                        <a14:foregroundMark x1="32727" x2="31717" y1="37416" y2="41050"/>
                        <a14:foregroundMark x1="30707" x2="30808" y1="69717" y2="77389"/>
                        <a14:foregroundMark x1="63030" x2="61616" y1="83042" y2="89098"/>
                        <a14:foregroundMark x1="61515" x2="61212" y1="82773" y2="93540"/>
                        <a14:foregroundMark x1="61212" x2="61010" y1="94347" y2="96366"/>
                        <a14:foregroundMark x1="60505" x2="60505" y1="83715" y2="84791"/>
                        <a14:foregroundMark x1="58081" x2="58384" y1="84926" y2="86541"/>
                        <a14:foregroundMark x1="33535" x2="58182" y1="94347" y2="95559"/>
                        <a14:foregroundMark x1="38182" x2="33535" y1="97577" y2="97577"/>
                        <a14:foregroundMark x1="43434" x2="43333" y1="21265" y2="19381"/>
                        <a14:foregroundMark x1="42929" x2="42626" y1="22746" y2="24361"/>
                        <a14:foregroundMark x1="46768" x2="46465" y1="11306" y2="16824"/>
                        <a14:foregroundMark x1="50000" x2="52424" y1="10498" y2="6191"/>
                        <a14:foregroundMark x1="52929" x2="54242" y1="6191" y2="7402"/>
                        <a14:foregroundMark x1="54545" x2="55657" y1="7672" y2="9825"/>
                        <a14:foregroundMark x1="31717" x2="31313" y1="40646" y2="42934"/>
                        <a14:foregroundMark x1="30101" x2="29697" y1="51279" y2="55989"/>
                        <a14:foregroundMark x1="29394" x2="29192" y1="57604" y2="62046"/>
                        <a14:foregroundMark x1="29293" x2="28889" y1="63661" y2="66487"/>
                        <a14:foregroundMark x1="29091" x2="29293" y1="64603" y2="60969"/>
                        <a14:foregroundMark x1="35455" x2="38081" y1="34590" y2="33647"/>
                        <a14:foregroundMark x1="35253" x2="38283" y1="34186" y2="33109"/>
                        <a14:backgroundMark x1="42828" x2="42323" y1="22476" y2="2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903" l="21987" r="16070" t="2589"/>
          <a:stretch>
            <a:fillRect/>
          </a:stretch>
        </p:blipFill>
        <p:spPr bwMode="auto">
          <a:xfrm>
            <a:off x="1885767" y="1089141"/>
            <a:ext cx="3381550" cy="383109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矩形 87"/>
          <p:cNvSpPr/>
          <p:nvPr/>
        </p:nvSpPr>
        <p:spPr>
          <a:xfrm>
            <a:off x="7518693" y="2271620"/>
            <a:ext cx="246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00B050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1.正品保障</a:t>
            </a:r>
          </a:p>
        </p:txBody>
      </p:sp>
      <p:sp>
        <p:nvSpPr>
          <p:cNvPr id="89" name="矩形 88"/>
          <p:cNvSpPr/>
          <p:nvPr/>
        </p:nvSpPr>
        <p:spPr>
          <a:xfrm>
            <a:off x="7518693" y="3303330"/>
            <a:ext cx="246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00B050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2.货源稳定</a:t>
            </a:r>
          </a:p>
        </p:txBody>
      </p:sp>
      <p:sp>
        <p:nvSpPr>
          <p:cNvPr id="90" name="矩形 89"/>
          <p:cNvSpPr/>
          <p:nvPr/>
        </p:nvSpPr>
        <p:spPr>
          <a:xfrm>
            <a:off x="7518693" y="4335039"/>
            <a:ext cx="246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00B050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3.价格实惠</a:t>
            </a:r>
          </a:p>
        </p:txBody>
      </p:sp>
    </p:spTree>
    <p:extLst>
      <p:ext uri="{BB962C8B-B14F-4D97-AF65-F5344CB8AC3E}">
        <p14:creationId val="1831444411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prstClr val="black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ECF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prstClr val="black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2673705" y="805261"/>
            <a:ext cx="683416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solidFill>
                  <a:prstClr val="black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卖真正适合的东西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86340" y="5626035"/>
            <a:ext cx="1021838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prstClr val="black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内容→用户→关系→成交，这就是微店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086175" y="1729189"/>
            <a:ext cx="4433886" cy="3848991"/>
            <a:chOff x="1160536" y="1741481"/>
            <a:chExt cx="4433886" cy="3848991"/>
          </a:xfrm>
        </p:grpSpPr>
        <p:sp>
          <p:nvSpPr>
            <p:cNvPr id="2" name="椭圆 1"/>
            <p:cNvSpPr/>
            <p:nvPr/>
          </p:nvSpPr>
          <p:spPr>
            <a:xfrm>
              <a:off x="1389845" y="1741481"/>
              <a:ext cx="3576174" cy="357617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椭圆 88"/>
            <p:cNvSpPr/>
            <p:nvPr/>
          </p:nvSpPr>
          <p:spPr>
            <a:xfrm>
              <a:off x="1160536" y="4873125"/>
              <a:ext cx="717347" cy="7173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椭圆 89"/>
            <p:cNvSpPr/>
            <p:nvPr/>
          </p:nvSpPr>
          <p:spPr>
            <a:xfrm>
              <a:off x="4721119" y="1741481"/>
              <a:ext cx="614145" cy="6141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椭圆 91"/>
            <p:cNvSpPr/>
            <p:nvPr/>
          </p:nvSpPr>
          <p:spPr>
            <a:xfrm>
              <a:off x="5350040" y="2184789"/>
              <a:ext cx="244382" cy="2443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http://img11.360buyimg.com/n0/g12/M00/0B/05/rBEQYFGkYRsIAAAAAAM5p3QKIZwAACLgwE432oAAzm_968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69522" y="1486730"/>
            <a:ext cx="3440982" cy="34452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矩形 93"/>
          <p:cNvSpPr/>
          <p:nvPr/>
        </p:nvSpPr>
        <p:spPr>
          <a:xfrm>
            <a:off x="2186620" y="2001462"/>
            <a:ext cx="246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00B050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1.粉丝需要</a:t>
            </a:r>
          </a:p>
        </p:txBody>
      </p:sp>
      <p:sp>
        <p:nvSpPr>
          <p:cNvPr id="95" name="矩形 94"/>
          <p:cNvSpPr/>
          <p:nvPr/>
        </p:nvSpPr>
        <p:spPr>
          <a:xfrm>
            <a:off x="2186620" y="3033172"/>
            <a:ext cx="246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00B050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2.自己熟悉</a:t>
            </a:r>
          </a:p>
        </p:txBody>
      </p:sp>
      <p:sp>
        <p:nvSpPr>
          <p:cNvPr id="96" name="矩形 95"/>
          <p:cNvSpPr/>
          <p:nvPr/>
        </p:nvSpPr>
        <p:spPr>
          <a:xfrm>
            <a:off x="2186620" y="4064881"/>
            <a:ext cx="24688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3600">
                <a:solidFill>
                  <a:srgbClr val="00B050"/>
                </a:solidFill>
                <a:latin charset="-122" panose="02010601030101010101" pitchFamily="2" typeface="方正大黑简体"/>
                <a:ea charset="-122" panose="02010601030101010101" pitchFamily="2" typeface="方正大黑简体"/>
              </a:rPr>
              <a:t>3.符合定位</a:t>
            </a:r>
          </a:p>
        </p:txBody>
      </p:sp>
    </p:spTree>
    <p:extLst>
      <p:ext uri="{BB962C8B-B14F-4D97-AF65-F5344CB8AC3E}">
        <p14:creationId val="752969941"/>
      </p:ext>
    </p:extLst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矩形 63"/>
          <p:cNvSpPr/>
          <p:nvPr/>
        </p:nvSpPr>
        <p:spPr>
          <a:xfrm>
            <a:off x="0" y="5117"/>
            <a:ext cx="12192000" cy="171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0" y="5136791"/>
            <a:ext cx="12192000" cy="1717200"/>
          </a:xfrm>
          <a:prstGeom prst="rect">
            <a:avLst/>
          </a:prstGeom>
          <a:solidFill>
            <a:srgbClr val="85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6" name="组合 65"/>
          <p:cNvGrpSpPr/>
          <p:nvPr/>
        </p:nvGrpSpPr>
        <p:grpSpPr>
          <a:xfrm flipV="1">
            <a:off x="0" y="1715675"/>
            <a:ext cx="12192000" cy="3427758"/>
            <a:chOff x="0" y="1715675"/>
            <a:chExt cx="12192000" cy="3427758"/>
          </a:xfrm>
        </p:grpSpPr>
        <p:sp>
          <p:nvSpPr>
            <p:cNvPr id="69" name="矩形 68"/>
            <p:cNvSpPr/>
            <p:nvPr/>
          </p:nvSpPr>
          <p:spPr>
            <a:xfrm>
              <a:off x="0" y="3426233"/>
              <a:ext cx="12192000" cy="171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矩形 70"/>
            <p:cNvSpPr/>
            <p:nvPr/>
          </p:nvSpPr>
          <p:spPr>
            <a:xfrm>
              <a:off x="0" y="1715675"/>
              <a:ext cx="12192000" cy="1717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7" name="任意多边形 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任意多边形 8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14" name="任意多边形 1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17" name="任意多边形 1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20" name="任意多边形 1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任意多边形 2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23" name="任意多边形 2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任意多边形 2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26" name="任意多边形 2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任意多边形 2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29" name="任意多边形 2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任意多边形 2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32" name="任意多边形 3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 3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35" name="任意多边形 3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任意多边形 3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任意多边形 3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57" name="任意多边形 5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任意多边形 5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9" name="任意多边形 5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0" name="组合 5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61" name="任意多边形 6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任意多边形 6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3" name="任意多边形 6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5" name="组合 64"/>
          <p:cNvGrpSpPr/>
          <p:nvPr/>
        </p:nvGrpSpPr>
        <p:grpSpPr>
          <a:xfrm>
            <a:off x="1815013" y="612614"/>
            <a:ext cx="8562744" cy="6211834"/>
            <a:chOff x="1815013" y="612614"/>
            <a:chExt cx="8562744" cy="6211834"/>
          </a:xfrm>
        </p:grpSpPr>
        <p:grpSp>
          <p:nvGrpSpPr>
            <p:cNvPr id="2" name="组合 1"/>
            <p:cNvGrpSpPr/>
            <p:nvPr/>
          </p:nvGrpSpPr>
          <p:grpSpPr>
            <a:xfrm>
              <a:off x="1815013" y="1740923"/>
              <a:ext cx="8562744" cy="5083525"/>
              <a:chOff x="2055338" y="1883599"/>
              <a:chExt cx="8082094" cy="4798173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055338" y="1883599"/>
                <a:ext cx="8082094" cy="4798173"/>
              </a:xfrm>
              <a:prstGeom prst="rect">
                <a:avLst/>
              </a:prstGeom>
            </p:spPr>
          </p:pic>
          <p:pic>
            <p:nvPicPr>
              <p:cNvPr descr="http://img03.mifile.cn/webfile/images/hd/2014072201/index-1.jpg" id="4" name="Picture 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b="1085" l="17227" r="43197"/>
              <a:stretch>
                <a:fillRect/>
              </a:stretch>
            </p:blipFill>
            <p:spPr bwMode="auto">
              <a:xfrm>
                <a:off x="3064231" y="2209120"/>
                <a:ext cx="6103414" cy="382232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矩形 4"/>
            <p:cNvSpPr/>
            <p:nvPr/>
          </p:nvSpPr>
          <p:spPr>
            <a:xfrm>
              <a:off x="2874570" y="612614"/>
              <a:ext cx="6426220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54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顺势而为，大有可为！</a:t>
              </a: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833" l="493" r="99261" t="167">
                        <a14:foregroundMark x1="21675" x2="26601" y1="22167" y2="61333"/>
                        <a14:foregroundMark x1="58374" x2="63300" y1="22167" y2="74333"/>
                        <a14:foregroundMark x1="94828" x2="94828" y1="9667" y2="89667"/>
                        <a14:foregroundMark x1="6897" x2="94828" y1="3500" y2="8167"/>
                        <a14:foregroundMark x1="6158" x2="6897" y1="4667" y2="90667"/>
                        <a14:foregroundMark x1="5911" x2="6897" y1="74500" y2="96000"/>
                        <a14:foregroundMark x1="13547" x2="93350" y1="94333" y2="89667"/>
                        <a14:foregroundMark x1="38424" x2="89901" y1="82667" y2="65667"/>
                        <a14:foregroundMark x1="75862" x2="43596" y1="82833" y2="12500"/>
                        <a14:foregroundMark x1="52217" x2="92365" y1="13000" y2="18333"/>
                        <a14:foregroundMark x1="89409" x2="84729" y1="13000" y2="29000"/>
                        <a14:foregroundMark x1="75616" x2="41626" y1="15667" y2="24167"/>
                        <a14:foregroundMark x1="58128" x2="14039" y1="28500" y2="10500"/>
                        <a14:foregroundMark x1="29803" x2="51232" y1="14333" y2="21000"/>
                        <a14:foregroundMark x1="77586" x2="66502" y1="10667" y2="76167"/>
                        <a14:foregroundMark x1="81527" x2="29803" y1="48833" y2="79167"/>
                        <a14:foregroundMark x1="67488" x2="9852" y1="45500" y2="82667"/>
                        <a14:foregroundMark x1="18966" x2="87438" y1="87833" y2="87667"/>
                        <a14:foregroundMark x1="44828" x2="92857" y1="83333" y2="88833"/>
                        <a14:foregroundMark x1="17241" x2="51232" y1="27333" y2="41833"/>
                        <a14:foregroundMark x1="21921" x2="57389" y1="43833" y2="26833"/>
                        <a14:foregroundMark x1="14532" x2="58621" y1="11333" y2="16833"/>
                        <a14:foregroundMark x1="52217" x2="12562" y1="14167" y2="22000"/>
                        <a14:foregroundMark x1="16749" x2="19212" y1="9833" y2="48167"/>
                        <a14:foregroundMark x1="15764" x2="58128" y1="8667" y2="16000"/>
                        <a14:foregroundMark x1="3941" x2="4680" y1="14167" y2="94500"/>
                        <a14:foregroundMark x1="3941" x2="4433" y1="11000" y2="3667"/>
                        <a14:foregroundMark x1="3448" x2="2956" y1="35500" y2="54500"/>
                        <a14:foregroundMark x1="3202" x2="2709" y1="11833" y2="94000"/>
                        <a14:backgroundMark x1="24138" x2="95320" y1="1000" y2="5500"/>
                        <a14:backgroundMark x1="96552" x2="98768" y1="4167" y2="94333"/>
                        <a14:backgroundMark x1="1970" x2="1724" y1="2333" y2="98333"/>
                        <a14:backgroundMark x1="96798" x2="34483" y1="97667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94487" y="2305246"/>
            <a:ext cx="2479172" cy="3663802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5808847" y="4561685"/>
            <a:ext cx="3588793" cy="1105847"/>
            <a:chOff x="6225603" y="4081463"/>
            <a:chExt cx="2982265" cy="1105847"/>
          </a:xfrm>
        </p:grpSpPr>
        <p:sp>
          <p:nvSpPr>
            <p:cNvPr id="76" name="文本框 75"/>
            <p:cNvSpPr txBox="1"/>
            <p:nvPr/>
          </p:nvSpPr>
          <p:spPr>
            <a:xfrm>
              <a:off x="6242869" y="4637963"/>
              <a:ext cx="2964999" cy="533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9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水蓦    读书笔记PPT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225602" y="4081462"/>
              <a:ext cx="1542995" cy="533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defRPr>
              </a:lvl1pPr>
            </a:lstStyle>
            <a:p>
              <a:r>
                <a:rPr altLang="en-US" lang="zh-CN" sz="2900"/>
                <a:t>哈爸    著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6873692" y="4088325"/>
              <a:ext cx="492443" cy="533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9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◎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6873692" y="4648701"/>
              <a:ext cx="492443" cy="533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900">
                  <a:solidFill>
                    <a:schemeClr val="bg1"/>
                  </a:solidFill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◎</a:t>
              </a:r>
            </a:p>
          </p:txBody>
        </p:sp>
      </p:grpSp>
    </p:spTree>
    <p:extLst>
      <p:ext uri="{BB962C8B-B14F-4D97-AF65-F5344CB8AC3E}">
        <p14:creationId val="2182611292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9537" r="89646" t="182">
                        <a14:foregroundMark x1="51499" x2="60490" y1="4909" y2="3818"/>
                        <a14:foregroundMark x1="50136" x2="51499" y1="6182" y2="4727"/>
                        <a14:foregroundMark x1="75204" x2="76567" y1="68909" y2="77455"/>
                        <a14:foregroundMark x1="76294" x2="76294" y1="10182" y2="10182"/>
                        <a14:foregroundMark x1="75204" x2="75204" y1="11273" y2="11273"/>
                        <a14:foregroundMark x1="76839" x2="76839" y1="11818" y2="11818"/>
                        <a14:foregroundMark x1="77384" x2="77384" y1="12364" y2="12364"/>
                        <a14:foregroundMark x1="77384" x2="77384" y1="11818" y2="11818"/>
                        <a14:foregroundMark x1="76567" x2="76567" y1="9455" y2="9455"/>
                        <a14:foregroundMark x1="75477" x2="75477" y1="8000" y2="8000"/>
                        <a14:foregroundMark x1="74659" x2="76022" y1="63091" y2="72182"/>
                        <a14:foregroundMark x1="75204" x2="75749" y1="62545" y2="68727"/>
                        <a14:foregroundMark x1="75749" x2="76567" y1="65455" y2="70364"/>
                        <a14:foregroundMark x1="76294" x2="76567" y1="70000" y2="75818"/>
                        <a14:foregroundMark x1="77384" x2="77929" y1="12909" y2="14182"/>
                        <a14:backgroundMark x1="77657" x2="77657" y1="11455" y2="11455"/>
                        <a14:backgroundMark x1="75749" x2="77657" y1="64182" y2="71455"/>
                        <a14:backgroundMark x1="76839" x2="77657" y1="68727" y2="74000"/>
                        <a14:backgroundMark x1="77112" x2="77384" y1="72182" y2="75273"/>
                        <a14:backgroundMark x1="78747" x2="78747" y1="88909" y2="93091"/>
                        <a14:backgroundMark x1="78202" x2="77929" y1="15273" y2="11818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5264"/>
          <a:stretch>
            <a:fillRect/>
          </a:stretch>
        </p:blipFill>
        <p:spPr>
          <a:xfrm>
            <a:off x="-923238" y="17757"/>
            <a:ext cx="4736137" cy="6730300"/>
          </a:xfrm>
          <a:custGeom>
            <a:gdLst>
              <a:gd fmla="*/ 3450254 w 4705350" name="connsiteX0"/>
              <a:gd fmla="*/ 43330 h 6686550" name="connsiteY0"/>
              <a:gd fmla="*/ 3606537 w 4705350" name="connsiteX1"/>
              <a:gd fmla="*/ 304523 h 6686550" name="connsiteY1"/>
              <a:gd fmla="*/ 3622574 w 4705350" name="connsiteX2"/>
              <a:gd fmla="*/ 348282 h 6686550" name="connsiteY2"/>
              <a:gd fmla="*/ 3643449 w 4705350" name="connsiteX3"/>
              <a:gd fmla="*/ 434246 h 6686550" name="connsiteY3"/>
              <a:gd fmla="*/ 3635019 w 4705350" name="connsiteX4"/>
              <a:gd fmla="*/ 1008590 h 6686550" name="connsiteY4"/>
              <a:gd fmla="*/ 3210871 w 4705350" name="connsiteX5"/>
              <a:gd fmla="*/ 1764232 h 6686550" name="connsiteY5"/>
              <a:gd fmla="*/ 3527882 w 4705350" name="connsiteX6"/>
              <a:gd fmla="*/ 1685389 h 6686550" name="connsiteY6"/>
              <a:gd fmla="*/ 3532610 w 4705350" name="connsiteX7"/>
              <a:gd fmla="*/ 1681327 h 6686550" name="connsiteY7"/>
              <a:gd fmla="*/ 3556473 w 4705350" name="connsiteX8"/>
              <a:gd fmla="*/ 1677559 h 6686550" name="connsiteY8"/>
              <a:gd fmla="*/ 3977304 w 4705350" name="connsiteX9"/>
              <a:gd fmla="*/ 868830 h 6686550" name="connsiteY9"/>
              <a:gd fmla="*/ 3450254 w 4705350" name="connsiteX10"/>
              <a:gd fmla="*/ 43330 h 6686550" name="connsiteY10"/>
              <a:gd fmla="*/ 0 w 4705350" name="connsiteX11"/>
              <a:gd fmla="*/ 0 h 6686550" name="connsiteY11"/>
              <a:gd fmla="*/ 4705350 w 4705350" name="connsiteX12"/>
              <a:gd fmla="*/ 0 h 6686550" name="connsiteY12"/>
              <a:gd fmla="*/ 4705350 w 4705350" name="connsiteX13"/>
              <a:gd fmla="*/ 6686550 h 6686550" name="connsiteY13"/>
              <a:gd fmla="*/ 0 w 4705350" name="connsiteX14"/>
              <a:gd fmla="*/ 6686550 h 668655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686550" w="4705350">
                <a:moveTo>
                  <a:pt x="3450254" y="43330"/>
                </a:moveTo>
                <a:cubicBezTo>
                  <a:pt x="3512464" y="116408"/>
                  <a:pt x="3565075" y="205090"/>
                  <a:pt x="3606537" y="304523"/>
                </a:cubicBezTo>
                <a:lnTo>
                  <a:pt x="3622574" y="348282"/>
                </a:lnTo>
                <a:lnTo>
                  <a:pt x="3643449" y="434246"/>
                </a:lnTo>
                <a:cubicBezTo>
                  <a:pt x="3677815" y="610480"/>
                  <a:pt x="3675841" y="809743"/>
                  <a:pt x="3635019" y="1008590"/>
                </a:cubicBezTo>
                <a:cubicBezTo>
                  <a:pt x="3569705" y="1326745"/>
                  <a:pt x="3412564" y="1606700"/>
                  <a:pt x="3210871" y="1764232"/>
                </a:cubicBezTo>
                <a:cubicBezTo>
                  <a:pt x="3317797" y="1786183"/>
                  <a:pt x="3427583" y="1755663"/>
                  <a:pt x="3527882" y="1685389"/>
                </a:cubicBezTo>
                <a:lnTo>
                  <a:pt x="3532610" y="1681327"/>
                </a:lnTo>
                <a:lnTo>
                  <a:pt x="3556473" y="1677559"/>
                </a:lnTo>
                <a:cubicBezTo>
                  <a:pt x="3796641" y="1600584"/>
                  <a:pt x="3977304" y="1267752"/>
                  <a:pt x="3977304" y="868830"/>
                </a:cubicBezTo>
                <a:cubicBezTo>
                  <a:pt x="3977304" y="412919"/>
                  <a:pt x="3741336" y="43330"/>
                  <a:pt x="3450254" y="43330"/>
                </a:cubicBezTo>
                <a:close/>
                <a:moveTo>
                  <a:pt x="0" y="0"/>
                </a:moveTo>
                <a:lnTo>
                  <a:pt x="4705350" y="0"/>
                </a:lnTo>
                <a:lnTo>
                  <a:pt x="4705350" y="6686550"/>
                </a:lnTo>
                <a:lnTo>
                  <a:pt x="0" y="668655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3816903" y="1893299"/>
            <a:ext cx="7808785" cy="39243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mtClean="0" sz="2300">
                <a:latin charset="-122" panose="02010600040101010101" pitchFamily="2" typeface="华文细黑"/>
                <a:ea charset="-122" panose="02010600040101010101" pitchFamily="2" typeface="华文细黑"/>
              </a:rPr>
              <a:t>                个“经商经验不足，连淘宝店都不会开”的文化人，“没有花一分钱推广费”，做到了日进3万3，这件事让哈爸自己都觉得不可思议！哈爸的文字通俗易懂，读起来就像开个微店一样简单！哈爸的“干货”也很接地气，配合自身鲜活的案例，可以让新手少走很多弯路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mtClean="0" sz="2300">
                <a:latin charset="-122" panose="02010600040101010101" pitchFamily="2" typeface="华文细黑"/>
                <a:ea charset="-122" panose="02010600040101010101" pitchFamily="2" typeface="华文细黑"/>
              </a:rPr>
              <a:t>        在移动互联网时代，电商的玩法变了，你还没跟上么？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37350" y="5538554"/>
            <a:ext cx="538833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rgbClr val="017FB0"/>
                </a:solidFill>
                <a:latin charset="-122" panose="02010800040101010101" pitchFamily="2" typeface="华文新魏"/>
                <a:ea charset="-122" panose="02010800040101010101" pitchFamily="2" typeface="华文新魏"/>
              </a:rPr>
              <a:t>——口袋购物创始人、CEO  王珂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42164" y="359982"/>
            <a:ext cx="3270736" cy="1707403"/>
            <a:chOff x="-225692" y="216037"/>
            <a:chExt cx="3270736" cy="1707403"/>
          </a:xfrm>
        </p:grpSpPr>
        <p:sp>
          <p:nvSpPr>
            <p:cNvPr id="7" name="文本框 6"/>
            <p:cNvSpPr txBox="1"/>
            <p:nvPr/>
          </p:nvSpPr>
          <p:spPr>
            <a:xfrm>
              <a:off x="1831915" y="216037"/>
              <a:ext cx="1213130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7200">
                  <a:solidFill>
                    <a:schemeClr val="bg1">
                      <a:lumMod val="75000"/>
                    </a:scheme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语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-225691" y="323966"/>
              <a:ext cx="1402080" cy="1554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9600">
                  <a:solidFill>
                    <a:prstClr val="white">
                      <a:lumMod val="7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推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48832" y="1000110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5400">
                  <a:solidFill>
                    <a:prstClr val="white">
                      <a:lumMod val="7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荐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50478" l="16786" r="15515" t="48369"/>
          <a:stretch>
            <a:fillRect/>
          </a:stretch>
        </p:blipFill>
        <p:spPr>
          <a:xfrm>
            <a:off x="0" y="6655866"/>
            <a:ext cx="12192000" cy="216648"/>
          </a:xfrm>
          <a:custGeom>
            <a:gdLst>
              <a:gd fmla="*/ 0 w 12192000" name="connsiteX0"/>
              <a:gd fmla="*/ 0 h 216648" name="connsiteY0"/>
              <a:gd fmla="*/ 12192000 w 12192000" name="connsiteX1"/>
              <a:gd fmla="*/ 0 h 216648" name="connsiteY1"/>
              <a:gd fmla="*/ 12192000 w 12192000" name="connsiteX2"/>
              <a:gd fmla="*/ 216648 h 216648" name="connsiteY2"/>
              <a:gd fmla="*/ 0 w 12192000" name="connsiteX3"/>
              <a:gd fmla="*/ 216648 h 2166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648" w="12192000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4504239" y="1862093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6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一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b="50478" l="16786" r="15515" t="48369"/>
          <a:stretch>
            <a:fillRect/>
          </a:stretch>
        </p:blipFill>
        <p:spPr>
          <a:xfrm>
            <a:off x="0" y="-27962"/>
            <a:ext cx="12192000" cy="45719"/>
          </a:xfrm>
          <a:custGeom>
            <a:gdLst>
              <a:gd fmla="*/ 0 w 12192000" name="connsiteX0"/>
              <a:gd fmla="*/ 0 h 216648" name="connsiteY0"/>
              <a:gd fmla="*/ 12192000 w 12192000" name="connsiteX1"/>
              <a:gd fmla="*/ 0 h 216648" name="connsiteY1"/>
              <a:gd fmla="*/ 12192000 w 12192000" name="connsiteX2"/>
              <a:gd fmla="*/ 216648 h 216648" name="connsiteY2"/>
              <a:gd fmla="*/ 0 w 12192000" name="connsiteX3"/>
              <a:gd fmla="*/ 216648 h 2166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648" w="12192000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b="50312" l="16786" r="80167" t="48369"/>
          <a:stretch>
            <a:fillRect/>
          </a:stretch>
        </p:blipFill>
        <p:spPr>
          <a:xfrm>
            <a:off x="-274320" y="6655866"/>
            <a:ext cx="548640" cy="247854"/>
          </a:xfrm>
          <a:custGeom>
            <a:gdLst>
              <a:gd fmla="*/ 0 w 12192000" name="connsiteX0"/>
              <a:gd fmla="*/ 0 h 216648" name="connsiteY0"/>
              <a:gd fmla="*/ 12192000 w 12192000" name="connsiteX1"/>
              <a:gd fmla="*/ 0 h 216648" name="connsiteY1"/>
              <a:gd fmla="*/ 12192000 w 12192000" name="connsiteX2"/>
              <a:gd fmla="*/ 216648 h 216648" name="connsiteY2"/>
              <a:gd fmla="*/ 0 w 12192000" name="connsiteX3"/>
              <a:gd fmla="*/ 216648 h 2166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6648" w="12192000">
                <a:moveTo>
                  <a:pt x="0" y="0"/>
                </a:moveTo>
                <a:lnTo>
                  <a:pt x="12192000" y="0"/>
                </a:lnTo>
                <a:lnTo>
                  <a:pt x="12192000" y="216648"/>
                </a:lnTo>
                <a:lnTo>
                  <a:pt x="0" y="216648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329884768"/>
      </p:ext>
    </p:extLst>
  </p:cSld>
  <p:clrMapOvr>
    <a:masterClrMapping/>
  </p:clrMapOvr>
  <p:transition spd="slow">
    <p:push dir="u"/>
  </p:transition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96479" y="3953862"/>
            <a:ext cx="7425744" cy="1301747"/>
            <a:chOff x="0" y="3359571"/>
            <a:chExt cx="9169004" cy="1607344"/>
          </a:xfrm>
        </p:grpSpPr>
        <p:sp>
          <p:nvSpPr>
            <p:cNvPr id="3" name="矩形 2"/>
            <p:cNvSpPr/>
            <p:nvPr/>
          </p:nvSpPr>
          <p:spPr>
            <a:xfrm>
              <a:off x="1245140" y="3973770"/>
              <a:ext cx="4572003" cy="5396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7450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br>
                <a:rPr altLang="zh-CN" kern="0" lang="en-US" sz="1134">
                  <a:solidFill>
                    <a:prstClr val="black"/>
                  </a:solidFill>
                  <a:latin charset="0" panose="020b0604020202020204" pitchFamily="34" typeface="Arial"/>
                </a:rPr>
              </a:b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3359571"/>
              <a:ext cx="9169004" cy="1297781"/>
            </a:xfrm>
            <a:prstGeom prst="rect">
              <a:avLst/>
            </a:prstGeom>
            <a:solidFill>
              <a:srgbClr val="E50515"/>
            </a:solidFill>
            <a:ln algn="ctr" cap="flat" cmpd="sng" w="12700">
              <a:noFill/>
              <a:prstDash val="solid"/>
              <a:miter lim="800000"/>
            </a:ln>
            <a:effectLst>
              <a:outerShdw algn="t" blurRad="152400" dir="54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5554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094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692254" y="4134667"/>
              <a:ext cx="3763565" cy="485775"/>
            </a:xfrm>
            <a:prstGeom prst="roundRect">
              <a:avLst/>
            </a:prstGeom>
            <a:solidFill>
              <a:srgbClr val="3E404D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554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852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pic>
          <p:nvPicPr>
            <p:cNvPr id="6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8564"/>
            <a:stretch>
              <a:fillRect/>
            </a:stretch>
          </p:blipFill>
          <p:spPr bwMode="auto">
            <a:xfrm>
              <a:off x="3392092" y="3423865"/>
              <a:ext cx="117276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/>
            <p:cNvSpPr txBox="1">
              <a:spLocks noChangeArrowheads="1"/>
            </p:cNvSpPr>
            <p:nvPr/>
          </p:nvSpPr>
          <p:spPr bwMode="auto">
            <a:xfrm>
              <a:off x="4647012" y="3613174"/>
              <a:ext cx="594123" cy="57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555419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kern="0" lang="zh-CN" sz="2430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搜</a:t>
              </a:r>
            </a:p>
          </p:txBody>
        </p:sp>
        <p:sp>
          <p:nvSpPr>
            <p:cNvPr id="8" name="矩形 13"/>
            <p:cNvSpPr>
              <a:spLocks noChangeArrowheads="1"/>
            </p:cNvSpPr>
            <p:nvPr/>
          </p:nvSpPr>
          <p:spPr bwMode="auto">
            <a:xfrm>
              <a:off x="5160171" y="3441722"/>
              <a:ext cx="2825011" cy="47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555419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kern="0" lang="zh-CN" sz="1944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和 秋叶 一起学PPT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802924" y="4185981"/>
              <a:ext cx="393496" cy="413243"/>
              <a:chOff x="9704022" y="1833544"/>
              <a:chExt cx="2309787" cy="2425700"/>
            </a:xfrm>
            <a:effectLst>
              <a:outerShdw algn="ctr" blurRad="228600" rotWithShape="0" sx="108000" sy="108000">
                <a:prstClr val="black">
                  <a:alpha val="36000"/>
                </a:prstClr>
              </a:outerShdw>
            </a:effectLst>
          </p:grpSpPr>
          <p:sp>
            <p:nvSpPr>
              <p:cNvPr id="21" name="矩形 5"/>
              <p:cNvSpPr/>
              <p:nvPr/>
            </p:nvSpPr>
            <p:spPr>
              <a:xfrm>
                <a:off x="9704022" y="2120283"/>
                <a:ext cx="2309787" cy="1754805"/>
              </a:xfrm>
              <a:custGeom>
                <a:gdLst>
                  <a:gd fmla="*/ 0 w 2322140" name="connsiteX0"/>
                  <a:gd fmla="*/ 0 h 1754805" name="connsiteY0"/>
                  <a:gd fmla="*/ 2294005 w 2322140" name="connsiteX1"/>
                  <a:gd fmla="*/ 0 h 1754805" name="connsiteY1"/>
                  <a:gd fmla="*/ 2322140 w 2322140" name="connsiteX2"/>
                  <a:gd fmla="*/ 1628196 h 1754805" name="connsiteY2"/>
                  <a:gd fmla="*/ 0 w 2322140" name="connsiteX3"/>
                  <a:gd fmla="*/ 1754805 h 1754805" name="connsiteY3"/>
                  <a:gd fmla="*/ 0 w 2322140" name="connsiteX4"/>
                  <a:gd fmla="*/ 0 h 175480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754805" w="2322140">
                    <a:moveTo>
                      <a:pt x="0" y="0"/>
                    </a:moveTo>
                    <a:lnTo>
                      <a:pt x="2294005" y="0"/>
                    </a:lnTo>
                    <a:lnTo>
                      <a:pt x="2322140" y="1628196"/>
                    </a:lnTo>
                    <a:lnTo>
                      <a:pt x="0" y="17548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A9A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5554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52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9718090" y="2001444"/>
                <a:ext cx="2295719" cy="1828421"/>
              </a:xfrm>
              <a:custGeom>
                <a:gdLst>
                  <a:gd fmla="*/ 0 w 2209800" name="connsiteX0"/>
                  <a:gd fmla="*/ 228600 h 1930400" name="connsiteY0"/>
                  <a:gd fmla="*/ 12700 w 2209800" name="connsiteX1"/>
                  <a:gd fmla="*/ 1930400 h 1930400" name="connsiteY1"/>
                  <a:gd fmla="*/ 777240 w 2209800" name="connsiteX2"/>
                  <a:gd fmla="*/ 1862546 h 1930400" name="connsiteY2"/>
                  <a:gd fmla="*/ 986971 w 2209800" name="connsiteX3"/>
                  <a:gd fmla="*/ 1830615 h 1930400" name="connsiteY3"/>
                  <a:gd fmla="*/ 1384300 w 2209800" name="connsiteX4"/>
                  <a:gd fmla="*/ 1790700 h 1930400" name="connsiteY4"/>
                  <a:gd fmla="*/ 2209800 w 2209800" name="connsiteX5"/>
                  <a:gd fmla="*/ 1651000 h 1930400" name="connsiteY5"/>
                  <a:gd fmla="*/ 2184400 w 2209800" name="connsiteX6"/>
                  <a:gd fmla="*/ 0 h 1930400" name="connsiteY6"/>
                  <a:gd fmla="*/ 0 w 2209800" name="connsiteX7"/>
                  <a:gd fmla="*/ 228600 h 19304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930400" w="2209800">
                    <a:moveTo>
                      <a:pt x="0" y="228600"/>
                    </a:moveTo>
                    <a:cubicBezTo>
                      <a:pt x="4233" y="795867"/>
                      <a:pt x="8467" y="1363133"/>
                      <a:pt x="12700" y="1930400"/>
                    </a:cubicBezTo>
                    <a:lnTo>
                      <a:pt x="777240" y="1862546"/>
                    </a:lnTo>
                    <a:cubicBezTo>
                      <a:pt x="939619" y="1845915"/>
                      <a:pt x="885794" y="1842589"/>
                      <a:pt x="986971" y="1830615"/>
                    </a:cubicBezTo>
                    <a:cubicBezTo>
                      <a:pt x="1088148" y="1818641"/>
                      <a:pt x="1180495" y="1820636"/>
                      <a:pt x="1384300" y="1790700"/>
                    </a:cubicBezTo>
                    <a:lnTo>
                      <a:pt x="2209800" y="1651000"/>
                    </a:lnTo>
                    <a:lnTo>
                      <a:pt x="2184400" y="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ysClr lastClr="FFFFFF" val="window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5554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52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9704022" y="1833544"/>
                <a:ext cx="2209800" cy="2425700"/>
              </a:xfrm>
              <a:custGeom>
                <a:gdLst>
                  <a:gd fmla="*/ 0 w 2209800" name="connsiteX0"/>
                  <a:gd fmla="*/ 228600 h 2425700" name="connsiteY0"/>
                  <a:gd fmla="*/ 12700 w 2209800" name="connsiteX1"/>
                  <a:gd fmla="*/ 1930400 h 2425700" name="connsiteY1"/>
                  <a:gd fmla="*/ 777240 w 2209800" name="connsiteX2"/>
                  <a:gd fmla="*/ 1877060 h 2425700" name="connsiteY2"/>
                  <a:gd fmla="*/ 711200 w 2209800" name="connsiteX3"/>
                  <a:gd fmla="*/ 2425700 h 2425700" name="connsiteY3"/>
                  <a:gd fmla="*/ 1384300 w 2209800" name="connsiteX4"/>
                  <a:gd fmla="*/ 1790700 h 2425700" name="connsiteY4"/>
                  <a:gd fmla="*/ 2209800 w 2209800" name="connsiteX5"/>
                  <a:gd fmla="*/ 1651000 h 2425700" name="connsiteY5"/>
                  <a:gd fmla="*/ 2184400 w 2209800" name="connsiteX6"/>
                  <a:gd fmla="*/ 0 h 2425700" name="connsiteY6"/>
                  <a:gd fmla="*/ 0 w 2209800" name="connsiteX7"/>
                  <a:gd fmla="*/ 228600 h 2425700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425700" w="2209800">
                    <a:moveTo>
                      <a:pt x="0" y="228600"/>
                    </a:moveTo>
                    <a:cubicBezTo>
                      <a:pt x="4233" y="795867"/>
                      <a:pt x="8467" y="1363133"/>
                      <a:pt x="12700" y="1930400"/>
                    </a:cubicBezTo>
                    <a:lnTo>
                      <a:pt x="777240" y="1877060"/>
                    </a:lnTo>
                    <a:lnTo>
                      <a:pt x="711200" y="2425700"/>
                    </a:lnTo>
                    <a:lnTo>
                      <a:pt x="1384300" y="1790700"/>
                    </a:lnTo>
                    <a:lnTo>
                      <a:pt x="2209800" y="1651000"/>
                    </a:lnTo>
                    <a:lnTo>
                      <a:pt x="2184400" y="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21A557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5554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52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5229223" y="4188245"/>
              <a:ext cx="1596629" cy="43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555419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kern="0" lang="zh-CN" sz="1702">
                  <a:solidFill>
                    <a:srgbClr val="FFFFFF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网易云课堂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697267" y="4179911"/>
              <a:ext cx="1650206" cy="395288"/>
            </a:xfrm>
            <a:prstGeom prst="rect">
              <a:avLst/>
            </a:prstGeom>
            <a:solidFill>
              <a:sysClr lastClr="FFFFFF" val="window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554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852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742510" y="4271590"/>
              <a:ext cx="291703" cy="205978"/>
              <a:chOff x="6744072" y="3965894"/>
              <a:chExt cx="409599" cy="289318"/>
            </a:xfrm>
          </p:grpSpPr>
          <p:sp>
            <p:nvSpPr>
              <p:cNvPr id="19" name="同心圆 18"/>
              <p:cNvSpPr/>
              <p:nvPr/>
            </p:nvSpPr>
            <p:spPr>
              <a:xfrm>
                <a:off x="6744072" y="3965894"/>
                <a:ext cx="265821" cy="265905"/>
              </a:xfrm>
              <a:prstGeom prst="donut">
                <a:avLst>
                  <a:gd fmla="val 18732" name="adj"/>
                </a:avLst>
              </a:prstGeom>
              <a:solidFill>
                <a:srgbClr val="C2C2C4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5554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52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20" name="流程图: 终止 19"/>
              <p:cNvSpPr/>
              <p:nvPr/>
            </p:nvSpPr>
            <p:spPr>
              <a:xfrm rot="2172947">
                <a:off x="6938005" y="4210059"/>
                <a:ext cx="215666" cy="45153"/>
              </a:xfrm>
              <a:prstGeom prst="flowChartTerminator">
                <a:avLst/>
              </a:prstGeom>
              <a:solidFill>
                <a:srgbClr val="C2C2C4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5554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852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7008018" y="4183483"/>
              <a:ext cx="757239" cy="43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555419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b="1" kern="0" lang="zh-CN" sz="1702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秋叶</a:t>
              </a:r>
            </a:p>
          </p:txBody>
        </p:sp>
        <p:sp>
          <p:nvSpPr>
            <p:cNvPr id="14" name="流程图: 终止 13"/>
            <p:cNvSpPr/>
            <p:nvPr/>
          </p:nvSpPr>
          <p:spPr>
            <a:xfrm rot="2459239">
              <a:off x="7556898" y="4838327"/>
              <a:ext cx="607219" cy="128588"/>
            </a:xfrm>
            <a:prstGeom prst="flowChartTerminator">
              <a:avLst/>
            </a:prstGeom>
            <a:solidFill>
              <a:srgbClr val="5D6175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5541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094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15" name="组合 7"/>
            <p:cNvGrpSpPr/>
            <p:nvPr/>
          </p:nvGrpSpPr>
          <p:grpSpPr>
            <a:xfrm>
              <a:off x="6967538" y="4056086"/>
              <a:ext cx="846535" cy="846535"/>
              <a:chOff x="9216452" y="7221413"/>
              <a:chExt cx="998633" cy="998634"/>
            </a:xfrm>
          </p:grpSpPr>
          <p:sp>
            <p:nvSpPr>
              <p:cNvPr id="17" name="同心圆 16"/>
              <p:cNvSpPr/>
              <p:nvPr/>
            </p:nvSpPr>
            <p:spPr>
              <a:xfrm>
                <a:off x="9216452" y="7221413"/>
                <a:ext cx="998633" cy="998634"/>
              </a:xfrm>
              <a:prstGeom prst="donut">
                <a:avLst>
                  <a:gd fmla="val 8808" name="adj"/>
                </a:avLst>
              </a:prstGeom>
              <a:solidFill>
                <a:srgbClr val="5D6175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555419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1094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3373" y="7298335"/>
                <a:ext cx="844790" cy="844790"/>
              </a:xfrm>
              <a:prstGeom prst="ellipse">
                <a:avLst/>
              </a:prstGeom>
            </p:spPr>
          </p:pic>
        </p:grpSp>
        <p:sp>
          <p:nvSpPr>
            <p:cNvPr id="16" name="矩形 23"/>
            <p:cNvSpPr>
              <a:spLocks noChangeArrowheads="1"/>
            </p:cNvSpPr>
            <p:nvPr/>
          </p:nvSpPr>
          <p:spPr bwMode="auto">
            <a:xfrm>
              <a:off x="20243" y="4353742"/>
              <a:ext cx="3077874" cy="34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defTabSz="555419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r>
                <a:rPr altLang="en-US" kern="0" lang="zh-CN" sz="1217">
                  <a:solidFill>
                    <a:srgbClr val="F96551"/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网易云课堂最受欢迎的付费职场课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368606" y="1731635"/>
            <a:ext cx="5481490" cy="142463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b="1" lang="en-US" sz="2916">
                <a:solidFill>
                  <a:srgbClr val="E50515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#和秋叶一起学PPT#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b="1" lang="en-US" sz="2916">
                <a:solidFill>
                  <a:srgbClr val="E50515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想下载更多读书笔记？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altLang="zh-CN" b="1" lang="en-US" sz="2916">
                <a:solidFill>
                  <a:srgbClr val="E50515"/>
                </a:solidFill>
                <a:latin charset="-122" panose="020b0600000000000000" pitchFamily="34" typeface="思源黑体 CN Medium"/>
                <a:ea charset="-122" panose="020b0600000000000000" pitchFamily="34" typeface="思源黑体 CN Medium"/>
              </a:rPr>
              <a:t>请关注微博@读书笔记PPT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1391" y="7800975"/>
            <a:ext cx="3395980" cy="594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zh-CN" lang="en-US" smtClean="0" sz="2200">
                <a:latin charset="-122" panose="02010600040101010101" pitchFamily="2" typeface="华文细黑"/>
                <a:ea charset="-122" panose="02010600040101010101" pitchFamily="2" typeface="华文细黑"/>
                <a:hlinkClick r:id="rId4"/>
              </a:rPr>
              <a:t>www.51pptmoban.com 发布</a:t>
            </a:r>
          </a:p>
        </p:txBody>
      </p:sp>
    </p:spTree>
    <p:extLst>
      <p:ext uri="{BB962C8B-B14F-4D97-AF65-F5344CB8AC3E}">
        <p14:creationId val="394567301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E88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0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第一问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9101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E88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E88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D82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150142" y="3511415"/>
            <a:ext cx="6388358" cy="126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altLang="en-US" lang="zh-CN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微店就是朋友圈代购么？</a:t>
            </a:r>
          </a:p>
        </p:txBody>
      </p:sp>
    </p:spTree>
    <p:extLst>
      <p:ext uri="{BB962C8B-B14F-4D97-AF65-F5344CB8AC3E}">
        <p14:creationId val="715804626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C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319720" y="1858291"/>
            <a:ext cx="1817456" cy="1668686"/>
            <a:chOff x="1737500" y="1647855"/>
            <a:chExt cx="1817456" cy="1668686"/>
          </a:xfrm>
          <a:effectLst>
            <a:outerShdw algn="ctr" blurRad="152400" rotWithShape="0" sx="101000" sy="101000">
              <a:prstClr val="black">
                <a:alpha val="30000"/>
              </a:prstClr>
            </a:outerShdw>
          </a:effectLst>
        </p:grpSpPr>
        <p:sp>
          <p:nvSpPr>
            <p:cNvPr id="88" name="矩形 87"/>
            <p:cNvSpPr/>
            <p:nvPr/>
          </p:nvSpPr>
          <p:spPr>
            <a:xfrm>
              <a:off x="1737500" y="1647855"/>
              <a:ext cx="1668686" cy="166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等腰三角形 88"/>
            <p:cNvSpPr/>
            <p:nvPr/>
          </p:nvSpPr>
          <p:spPr>
            <a:xfrm rot="5400000">
              <a:off x="3390349" y="2405991"/>
              <a:ext cx="176800" cy="1524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2" name="矩形 91"/>
          <p:cNvSpPr/>
          <p:nvPr/>
        </p:nvSpPr>
        <p:spPr>
          <a:xfrm>
            <a:off x="1318996" y="1858291"/>
            <a:ext cx="68479" cy="1668686"/>
          </a:xfrm>
          <a:prstGeom prst="rect">
            <a:avLst/>
          </a:prstGeom>
          <a:solidFill>
            <a:srgbClr val="D8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827" l="4581" r="6524" t="5278"/>
          <a:stretch>
            <a:fillRect/>
          </a:stretch>
        </p:blipFill>
        <p:spPr>
          <a:xfrm>
            <a:off x="1639414" y="1985167"/>
            <a:ext cx="1073584" cy="1073584"/>
          </a:xfrm>
          <a:custGeom>
            <a:gdLst>
              <a:gd fmla="*/ 536792 w 1073584" name="connsiteX0"/>
              <a:gd fmla="*/ 323741 h 1073584" name="connsiteY0"/>
              <a:gd fmla="*/ 323741 w 1073584" name="connsiteX1"/>
              <a:gd fmla="*/ 536792 h 1073584" name="connsiteY1"/>
              <a:gd fmla="*/ 536792 w 1073584" name="connsiteX2"/>
              <a:gd fmla="*/ 749843 h 1073584" name="connsiteY2"/>
              <a:gd fmla="*/ 749843 w 1073584" name="connsiteX3"/>
              <a:gd fmla="*/ 536792 h 1073584" name="connsiteY3"/>
              <a:gd fmla="*/ 536792 w 1073584" name="connsiteX4"/>
              <a:gd fmla="*/ 323741 h 1073584" name="connsiteY4"/>
              <a:gd fmla="*/ 536792 w 1073584" name="connsiteX5"/>
              <a:gd fmla="*/ 0 h 1073584" name="connsiteY5"/>
              <a:gd fmla="*/ 1073584 w 1073584" name="connsiteX6"/>
              <a:gd fmla="*/ 536792 h 1073584" name="connsiteY6"/>
              <a:gd fmla="*/ 536792 w 1073584" name="connsiteX7"/>
              <a:gd fmla="*/ 1073584 h 1073584" name="connsiteY7"/>
              <a:gd fmla="*/ 0 w 1073584" name="connsiteX8"/>
              <a:gd fmla="*/ 536792 h 1073584" name="connsiteY8"/>
              <a:gd fmla="*/ 536792 w 1073584" name="connsiteX9"/>
              <a:gd fmla="*/ 0 h 107358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073584" w="1073584">
                <a:moveTo>
                  <a:pt x="536792" y="323741"/>
                </a:moveTo>
                <a:cubicBezTo>
                  <a:pt x="419127" y="323741"/>
                  <a:pt x="323741" y="419127"/>
                  <a:pt x="323741" y="536792"/>
                </a:cubicBezTo>
                <a:cubicBezTo>
                  <a:pt x="323741" y="654457"/>
                  <a:pt x="419127" y="749843"/>
                  <a:pt x="536792" y="749843"/>
                </a:cubicBezTo>
                <a:cubicBezTo>
                  <a:pt x="654457" y="749843"/>
                  <a:pt x="749843" y="654457"/>
                  <a:pt x="749843" y="536792"/>
                </a:cubicBezTo>
                <a:cubicBezTo>
                  <a:pt x="749843" y="419127"/>
                  <a:pt x="654457" y="323741"/>
                  <a:pt x="536792" y="323741"/>
                </a:cubicBezTo>
                <a:close/>
                <a:moveTo>
                  <a:pt x="536792" y="0"/>
                </a:moveTo>
                <a:cubicBezTo>
                  <a:pt x="833254" y="0"/>
                  <a:pt x="1073584" y="240330"/>
                  <a:pt x="1073584" y="536792"/>
                </a:cubicBezTo>
                <a:cubicBezTo>
                  <a:pt x="1073584" y="833254"/>
                  <a:pt x="833254" y="1073584"/>
                  <a:pt x="536792" y="1073584"/>
                </a:cubicBezTo>
                <a:cubicBezTo>
                  <a:pt x="240330" y="1073584"/>
                  <a:pt x="0" y="833254"/>
                  <a:pt x="0" y="536792"/>
                </a:cubicBezTo>
                <a:cubicBezTo>
                  <a:pt x="0" y="240330"/>
                  <a:pt x="240330" y="0"/>
                  <a:pt x="536792" y="0"/>
                </a:cubicBezTo>
                <a:close/>
              </a:path>
            </a:pathLst>
          </a:custGeom>
          <a:effectLst>
            <a:outerShdw algn="ctr" blurRad="63500" rotWithShape="0" sx="102000" sy="102000">
              <a:prstClr val="black">
                <a:alpha val="3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312233" y="824344"/>
            <a:ext cx="756066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一看你就是被朋友圈各种推销代购吓怕了！</a:t>
            </a:r>
          </a:p>
        </p:txBody>
      </p:sp>
      <p:sp>
        <p:nvSpPr>
          <p:cNvPr id="98" name="矩形 97"/>
          <p:cNvSpPr/>
          <p:nvPr/>
        </p:nvSpPr>
        <p:spPr>
          <a:xfrm>
            <a:off x="1621308" y="3019865"/>
            <a:ext cx="1109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朋友圈</a:t>
            </a: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78517" y="2336872"/>
            <a:ext cx="2388534" cy="3980890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10000"/>
              </a:prstClr>
            </a:outerShdw>
          </a:effectLst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49449" y="2336872"/>
            <a:ext cx="2388534" cy="3980890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10000"/>
              </a:prstClr>
            </a:outerShdw>
          </a:effectLst>
        </p:spPr>
      </p:pic>
      <p:sp>
        <p:nvSpPr>
          <p:cNvPr id="105" name="矩形 104"/>
          <p:cNvSpPr/>
          <p:nvPr/>
        </p:nvSpPr>
        <p:spPr>
          <a:xfrm>
            <a:off x="4279669" y="2348861"/>
            <a:ext cx="2390400" cy="398160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矩形 105"/>
          <p:cNvSpPr/>
          <p:nvPr/>
        </p:nvSpPr>
        <p:spPr>
          <a:xfrm>
            <a:off x="8651992" y="2346887"/>
            <a:ext cx="2390400" cy="398160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39663" y="1963005"/>
            <a:ext cx="2837174" cy="4728624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10000"/>
              </a:prstClr>
            </a:outerShdw>
          </a:effectLst>
        </p:spPr>
      </p:pic>
      <p:sp>
        <p:nvSpPr>
          <p:cNvPr id="107" name="燕尾形 106"/>
          <p:cNvSpPr/>
          <p:nvPr/>
        </p:nvSpPr>
        <p:spPr>
          <a:xfrm>
            <a:off x="11333759" y="4108055"/>
            <a:ext cx="247370" cy="318988"/>
          </a:xfrm>
          <a:prstGeom prst="chevron">
            <a:avLst/>
          </a:prstGeom>
          <a:solidFill>
            <a:srgbClr val="EB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 flipH="1">
            <a:off x="3617947" y="4108055"/>
            <a:ext cx="247370" cy="318988"/>
          </a:xfrm>
          <a:prstGeom prst="chevron">
            <a:avLst/>
          </a:prstGeom>
          <a:solidFill>
            <a:srgbClr val="EB8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563538050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C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106706"/>
            <a:ext cx="8765196" cy="564436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1073511" y="728799"/>
            <a:ext cx="1011364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微店其实是移动端上进行商品售卖的小商家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2247766" y="1805741"/>
            <a:ext cx="1817456" cy="1668686"/>
            <a:chOff x="1737500" y="1647855"/>
            <a:chExt cx="1817456" cy="1668686"/>
          </a:xfrm>
          <a:effectLst>
            <a:outerShdw algn="ctr" blurRad="152400" rotWithShape="0" sx="101000" sy="101000">
              <a:prstClr val="black">
                <a:alpha val="30000"/>
              </a:prstClr>
            </a:outerShdw>
          </a:effectLst>
        </p:grpSpPr>
        <p:sp>
          <p:nvSpPr>
            <p:cNvPr id="96" name="矩形 95"/>
            <p:cNvSpPr/>
            <p:nvPr/>
          </p:nvSpPr>
          <p:spPr>
            <a:xfrm>
              <a:off x="1737500" y="1647855"/>
              <a:ext cx="1668686" cy="166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等腰三角形 98"/>
            <p:cNvSpPr/>
            <p:nvPr/>
          </p:nvSpPr>
          <p:spPr>
            <a:xfrm rot="5400000">
              <a:off x="3390349" y="2405991"/>
              <a:ext cx="176800" cy="1524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0" name="矩形 99"/>
          <p:cNvSpPr/>
          <p:nvPr/>
        </p:nvSpPr>
        <p:spPr>
          <a:xfrm>
            <a:off x="2247042" y="1805741"/>
            <a:ext cx="68479" cy="1668686"/>
          </a:xfrm>
          <a:prstGeom prst="rect">
            <a:avLst/>
          </a:prstGeom>
          <a:solidFill>
            <a:srgbClr val="D8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矩形 100"/>
          <p:cNvSpPr/>
          <p:nvPr/>
        </p:nvSpPr>
        <p:spPr>
          <a:xfrm>
            <a:off x="2549354" y="2986365"/>
            <a:ext cx="1109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微店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459155" y="5626159"/>
            <a:ext cx="97076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又不一定是通过朋友圈，不用担心朋友把你拉黑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28918" y="2026923"/>
            <a:ext cx="933046" cy="933046"/>
          </a:xfrm>
          <a:prstGeom prst="roundRect">
            <a:avLst/>
          </a:prstGeom>
        </p:spPr>
      </p:pic>
      <p:pic>
        <p:nvPicPr>
          <p:cNvPr descr="http://www.vdian.com/weidian_offical_PC/images/index/png_24.png" id="3074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880" l="53056" t="2361"/>
          <a:stretch>
            <a:fillRect/>
          </a:stretch>
        </p:blipFill>
        <p:spPr bwMode="auto">
          <a:xfrm>
            <a:off x="6703391" y="1422833"/>
            <a:ext cx="3419190" cy="43173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412556520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0" y="3465513"/>
            <a:ext cx="12192000" cy="1849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9" name="组合 88"/>
          <p:cNvGrpSpPr/>
          <p:nvPr/>
        </p:nvGrpSpPr>
        <p:grpSpPr>
          <a:xfrm>
            <a:off x="1915228" y="4076083"/>
            <a:ext cx="1489256" cy="1593291"/>
            <a:chOff x="5317236" y="5076067"/>
            <a:chExt cx="1060591" cy="1134683"/>
          </a:xfrm>
        </p:grpSpPr>
        <p:sp>
          <p:nvSpPr>
            <p:cNvPr id="90" name="任意多边形 89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任意多边形 90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8" name="直接连接符 57"/>
          <p:cNvCxnSpPr/>
          <p:nvPr/>
        </p:nvCxnSpPr>
        <p:spPr>
          <a:xfrm flipH="1">
            <a:off x="3243167" y="1518999"/>
            <a:ext cx="1328529" cy="832256"/>
          </a:xfrm>
          <a:prstGeom prst="line">
            <a:avLst/>
          </a:prstGeom>
          <a:ln w="3175">
            <a:solidFill>
              <a:srgbClr val="FF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572" y="773257"/>
            <a:ext cx="2497804" cy="707886"/>
            <a:chOff x="4662872" y="824999"/>
            <a:chExt cx="2497804" cy="707886"/>
          </a:xfrm>
        </p:grpSpPr>
        <p:sp>
          <p:nvSpPr>
            <p:cNvPr id="8" name="文本框 7"/>
            <p:cNvSpPr txBox="1"/>
            <p:nvPr/>
          </p:nvSpPr>
          <p:spPr>
            <a:xfrm>
              <a:off x="5310188" y="824999"/>
              <a:ext cx="185048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000">
                  <a:latin charset="-122" panose="03000509000000000000" pitchFamily="65" typeface="方正粗宋简体"/>
                  <a:ea charset="-122" panose="03000509000000000000" pitchFamily="65" typeface="方正粗宋简体"/>
                </a:rPr>
                <a:t>第二问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630" l="7951" r="6630" t="7951"/>
            <a:stretch>
              <a:fillRect/>
            </a:stretch>
          </p:blipFill>
          <p:spPr>
            <a:xfrm>
              <a:off x="4662872" y="824999"/>
              <a:ext cx="626176" cy="626174"/>
            </a:xfrm>
            <a:prstGeom prst="round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rot="2568293">
            <a:off x="6856386" y="478271"/>
            <a:ext cx="122859" cy="173836"/>
            <a:chOff x="2899932" y="286608"/>
            <a:chExt cx="373440" cy="748067"/>
          </a:xfrm>
        </p:grpSpPr>
        <p:sp>
          <p:nvSpPr>
            <p:cNvPr id="45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 rot="9432564">
            <a:off x="6872013" y="1602940"/>
            <a:ext cx="103902" cy="147013"/>
            <a:chOff x="2899932" y="286608"/>
            <a:chExt cx="373440" cy="748067"/>
          </a:xfrm>
        </p:grpSpPr>
        <p:sp>
          <p:nvSpPr>
            <p:cNvPr id="51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 rot="18900000">
            <a:off x="4368488" y="737072"/>
            <a:ext cx="124284" cy="175853"/>
            <a:chOff x="2899932" y="286608"/>
            <a:chExt cx="373440" cy="748067"/>
          </a:xfrm>
        </p:grpSpPr>
        <p:sp>
          <p:nvSpPr>
            <p:cNvPr id="54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49" name="直接连接符 48"/>
          <p:cNvCxnSpPr/>
          <p:nvPr/>
        </p:nvCxnSpPr>
        <p:spPr>
          <a:xfrm flipH="1">
            <a:off x="7194515" y="-7257"/>
            <a:ext cx="1328529" cy="832256"/>
          </a:xfrm>
          <a:prstGeom prst="line">
            <a:avLst/>
          </a:prstGeom>
          <a:ln w="3175">
            <a:solidFill>
              <a:srgbClr val="FF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rot="6975246">
            <a:off x="7370028" y="1296987"/>
            <a:ext cx="47134" cy="66691"/>
            <a:chOff x="2899932" y="286608"/>
            <a:chExt cx="373440" cy="748067"/>
          </a:xfrm>
        </p:grpSpPr>
        <p:sp>
          <p:nvSpPr>
            <p:cNvPr id="60" name="等腰三角形 44"/>
            <p:cNvSpPr/>
            <p:nvPr/>
          </p:nvSpPr>
          <p:spPr>
            <a:xfrm>
              <a:off x="2899932" y="323850"/>
              <a:ext cx="269808" cy="710825"/>
            </a:xfrm>
            <a:custGeom>
              <a:gdLst>
                <a:gd fmla="*/ 0 w 269808" name="connsiteX0"/>
                <a:gd fmla="*/ 638665 h 710825" name="connsiteY0"/>
                <a:gd fmla="*/ 132739 w 269808" name="connsiteX1"/>
                <a:gd fmla="*/ 0 h 710825" name="connsiteY1"/>
                <a:gd fmla="*/ 269808 w 269808" name="connsiteX2"/>
                <a:gd fmla="*/ 710825 h 710825" name="connsiteY2"/>
                <a:gd fmla="*/ 0 w 269808" name="connsiteX3"/>
                <a:gd fmla="*/ 63866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69808">
                  <a:moveTo>
                    <a:pt x="0" y="638665"/>
                  </a:moveTo>
                  <a:lnTo>
                    <a:pt x="132739" y="0"/>
                  </a:lnTo>
                  <a:lnTo>
                    <a:pt x="269808" y="710825"/>
                  </a:lnTo>
                  <a:lnTo>
                    <a:pt x="0" y="638665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等腰三角形 47"/>
            <p:cNvSpPr/>
            <p:nvPr/>
          </p:nvSpPr>
          <p:spPr>
            <a:xfrm rot="19776570">
              <a:off x="3024620" y="286608"/>
              <a:ext cx="248752" cy="710826"/>
            </a:xfrm>
            <a:custGeom>
              <a:gdLst>
                <a:gd fmla="*/ 0 w 248752" name="connsiteX0"/>
                <a:gd fmla="*/ 710825 h 710825" name="connsiteY0"/>
                <a:gd fmla="*/ 137070 w 248752" name="connsiteX1"/>
                <a:gd fmla="*/ 0 h 710825" name="connsiteY1"/>
                <a:gd fmla="*/ 248752 w 248752" name="connsiteX2"/>
                <a:gd fmla="*/ 607772 h 710825" name="connsiteY2"/>
                <a:gd fmla="*/ 0 w 248752" name="connsiteX3"/>
                <a:gd fmla="*/ 710825 h 71082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10825" w="248751">
                  <a:moveTo>
                    <a:pt x="0" y="710825"/>
                  </a:moveTo>
                  <a:lnTo>
                    <a:pt x="137070" y="0"/>
                  </a:lnTo>
                  <a:lnTo>
                    <a:pt x="248752" y="607772"/>
                  </a:lnTo>
                  <a:lnTo>
                    <a:pt x="0" y="710825"/>
                  </a:lnTo>
                  <a:close/>
                </a:path>
              </a:pathLst>
            </a:cu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任意多边形 105"/>
          <p:cNvSpPr/>
          <p:nvPr/>
        </p:nvSpPr>
        <p:spPr>
          <a:xfrm flipH="1" rot="12900552">
            <a:off x="899896" y="3126509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8699448">
            <a:off x="1490703" y="3492054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任意多边形 99"/>
          <p:cNvSpPr/>
          <p:nvPr/>
        </p:nvSpPr>
        <p:spPr>
          <a:xfrm flipH="1" rot="12900552">
            <a:off x="9306278" y="3767695"/>
            <a:ext cx="1498110" cy="1654614"/>
          </a:xfrm>
          <a:custGeom>
            <a:gdLst>
              <a:gd fmla="*/ 808725 w 1498110" name="connsiteX0"/>
              <a:gd fmla="*/ 1352657 h 1654614" name="connsiteY0"/>
              <a:gd fmla="*/ 799230 w 1498110" name="connsiteX1"/>
              <a:gd fmla="*/ 1154058 h 1654614" name="connsiteY1"/>
              <a:gd fmla="*/ 989121 w 1498110" name="connsiteX2"/>
              <a:gd fmla="*/ 1095116 h 1654614" name="connsiteY2"/>
              <a:gd fmla="*/ 998615 w 1498110" name="connsiteX3"/>
              <a:gd fmla="*/ 1293718 h 1654614" name="connsiteY3"/>
              <a:gd fmla="*/ 808725 w 1498110" name="connsiteX4"/>
              <a:gd fmla="*/ 1352657 h 1654614" name="connsiteY4"/>
              <a:gd fmla="*/ 343489 w 1498110" name="connsiteX5"/>
              <a:gd fmla="*/ 1026785 h 1654614" name="connsiteY5"/>
              <a:gd fmla="*/ 333994 w 1498110" name="connsiteX6"/>
              <a:gd fmla="*/ 828184 h 1654614" name="connsiteY6"/>
              <a:gd fmla="*/ 523883 w 1498110" name="connsiteX7"/>
              <a:gd fmla="*/ 769243 h 1654614" name="connsiteY7"/>
              <a:gd fmla="*/ 533379 w 1498110" name="connsiteX8"/>
              <a:gd fmla="*/ 967843 h 1654614" name="connsiteY8"/>
              <a:gd fmla="*/ 343489 w 1498110" name="connsiteX9"/>
              <a:gd fmla="*/ 1026785 h 1654614" name="connsiteY9"/>
              <a:gd fmla="*/ 357886 w 1498110" name="connsiteX10"/>
              <a:gd fmla="*/ 1501263 h 1654614" name="connsiteY10"/>
              <a:gd fmla="*/ 1484711 w 1498110" name="connsiteX11"/>
              <a:gd fmla="*/ 1324607 h 1654614" name="connsiteY11"/>
              <a:gd fmla="*/ 1498110 w 1498110" name="connsiteX12"/>
              <a:gd fmla="*/ 1300469 h 1654614" name="connsiteY12"/>
              <a:gd fmla="*/ 1433869 w 1498110" name="connsiteX13"/>
              <a:gd fmla="*/ 1279141 h 1654614" name="connsiteY13"/>
              <a:gd fmla="*/ 1314005 w 1498110" name="connsiteX14"/>
              <a:gd fmla="*/ 1211423 h 1654614" name="connsiteY14"/>
              <a:gd fmla="*/ 1132742 w 1498110" name="connsiteX15"/>
              <a:gd fmla="*/ 285093 h 1654614" name="connsiteY15"/>
              <a:gd fmla="*/ 1155558 w 1498110" name="connsiteX16"/>
              <a:gd fmla="*/ 258831 h 1654614" name="connsiteY16"/>
              <a:gd fmla="*/ 786035 w 1498110" name="connsiteX17"/>
              <a:gd fmla="*/ 0 h 1654614" name="connsiteY17"/>
              <a:gd fmla="*/ 767571 w 1498110" name="connsiteX18"/>
              <a:gd fmla="*/ 55065 h 1654614" name="connsiteY18"/>
              <a:gd fmla="*/ 656900 w 1498110" name="connsiteX19"/>
              <a:gd fmla="*/ 61752 h 1654614" name="connsiteY19"/>
              <a:gd fmla="*/ 138851 w 1498110" name="connsiteX20"/>
              <a:gd fmla="*/ 381905 h 1654614" name="connsiteY20"/>
              <a:gd fmla="*/ 357886 w 1498110" name="connsiteX21"/>
              <a:gd fmla="*/ 1501263 h 1654614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654614" w="1498110">
                <a:moveTo>
                  <a:pt x="808725" y="1352657"/>
                </a:moveTo>
                <a:cubicBezTo>
                  <a:pt x="753666" y="1314090"/>
                  <a:pt x="749415" y="1225175"/>
                  <a:pt x="799230" y="1154058"/>
                </a:cubicBezTo>
                <a:cubicBezTo>
                  <a:pt x="849044" y="1082938"/>
                  <a:pt x="934062" y="1056550"/>
                  <a:pt x="989121" y="1095116"/>
                </a:cubicBezTo>
                <a:cubicBezTo>
                  <a:pt x="1044180" y="1133682"/>
                  <a:pt x="1048431" y="1222598"/>
                  <a:pt x="998615" y="1293718"/>
                </a:cubicBezTo>
                <a:cubicBezTo>
                  <a:pt x="948803" y="1364835"/>
                  <a:pt x="863783" y="1391222"/>
                  <a:pt x="808725" y="1352657"/>
                </a:cubicBezTo>
                <a:close/>
                <a:moveTo>
                  <a:pt x="343489" y="1026785"/>
                </a:moveTo>
                <a:cubicBezTo>
                  <a:pt x="288430" y="988219"/>
                  <a:pt x="284179" y="899301"/>
                  <a:pt x="333994" y="828184"/>
                </a:cubicBezTo>
                <a:cubicBezTo>
                  <a:pt x="383808" y="757067"/>
                  <a:pt x="468824" y="730677"/>
                  <a:pt x="523883" y="769243"/>
                </a:cubicBezTo>
                <a:cubicBezTo>
                  <a:pt x="578941" y="807808"/>
                  <a:pt x="583195" y="896727"/>
                  <a:pt x="533379" y="967843"/>
                </a:cubicBezTo>
                <a:cubicBezTo>
                  <a:pt x="483566" y="1038961"/>
                  <a:pt x="398548" y="1065351"/>
                  <a:pt x="343489" y="1026785"/>
                </a:cubicBezTo>
                <a:close/>
                <a:moveTo>
                  <a:pt x="357886" y="1501263"/>
                </a:moveTo>
                <a:cubicBezTo>
                  <a:pt x="729536" y="1761583"/>
                  <a:pt x="1234030" y="1682492"/>
                  <a:pt x="1484711" y="1324607"/>
                </a:cubicBezTo>
                <a:lnTo>
                  <a:pt x="1498110" y="1300469"/>
                </a:lnTo>
                <a:lnTo>
                  <a:pt x="1433869" y="1279141"/>
                </a:lnTo>
                <a:cubicBezTo>
                  <a:pt x="1392615" y="1260891"/>
                  <a:pt x="1352451" y="1238352"/>
                  <a:pt x="1314005" y="1211423"/>
                </a:cubicBezTo>
                <a:cubicBezTo>
                  <a:pt x="1006444" y="995992"/>
                  <a:pt x="925290" y="581261"/>
                  <a:pt x="1132742" y="285093"/>
                </a:cubicBezTo>
                <a:lnTo>
                  <a:pt x="1155558" y="258831"/>
                </a:lnTo>
                <a:lnTo>
                  <a:pt x="786035" y="0"/>
                </a:lnTo>
                <a:lnTo>
                  <a:pt x="767571" y="55065"/>
                </a:lnTo>
                <a:lnTo>
                  <a:pt x="656900" y="61752"/>
                </a:lnTo>
                <a:cubicBezTo>
                  <a:pt x="452985" y="93720"/>
                  <a:pt x="264191" y="202965"/>
                  <a:pt x="138851" y="381905"/>
                </a:cubicBezTo>
                <a:cubicBezTo>
                  <a:pt x="-111829" y="739792"/>
                  <a:pt x="-13764" y="1240944"/>
                  <a:pt x="357886" y="150126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2" name="任意多边形 101"/>
          <p:cNvSpPr/>
          <p:nvPr/>
        </p:nvSpPr>
        <p:spPr>
          <a:xfrm rot="8699448">
            <a:off x="10101608" y="4610564"/>
            <a:ext cx="1245540" cy="1079460"/>
          </a:xfrm>
          <a:custGeom>
            <a:gdLst>
              <a:gd fmla="*/ 669266 w 1245540" name="connsiteX0"/>
              <a:gd fmla="*/ 829573 h 1079460" name="connsiteY0"/>
              <a:gd fmla="*/ 826412 w 1245540" name="connsiteX1"/>
              <a:gd fmla="*/ 780797 h 1079460" name="connsiteY1"/>
              <a:gd fmla="*/ 818554 w 1245540" name="connsiteX2"/>
              <a:gd fmla="*/ 616443 h 1079460" name="connsiteY2"/>
              <a:gd fmla="*/ 661409 w 1245540" name="connsiteX3"/>
              <a:gd fmla="*/ 665220 h 1079460" name="connsiteY3"/>
              <a:gd fmla="*/ 669266 w 1245540" name="connsiteX4"/>
              <a:gd fmla="*/ 829573 h 1079460" name="connsiteY4"/>
              <a:gd fmla="*/ 284257 w 1245540" name="connsiteX5"/>
              <a:gd fmla="*/ 559895 h 1079460" name="connsiteY5"/>
              <a:gd fmla="*/ 441402 w 1245540" name="connsiteX6"/>
              <a:gd fmla="*/ 511117 h 1079460" name="connsiteY6"/>
              <a:gd fmla="*/ 433543 w 1245540" name="connsiteX7"/>
              <a:gd fmla="*/ 346764 h 1079460" name="connsiteY7"/>
              <a:gd fmla="*/ 276399 w 1245540" name="connsiteX8"/>
              <a:gd fmla="*/ 395541 h 1079460" name="connsiteY8"/>
              <a:gd fmla="*/ 284257 w 1245540" name="connsiteX9"/>
              <a:gd fmla="*/ 559895 h 1079460" name="connsiteY9"/>
              <a:gd fmla="*/ 296171 w 1245540" name="connsiteX10"/>
              <a:gd fmla="*/ 952553 h 1079460" name="connsiteY10"/>
              <a:gd fmla="*/ 114907 w 1245540" name="connsiteX11"/>
              <a:gd fmla="*/ 26220 h 1079460" name="connsiteY11"/>
              <a:gd fmla="*/ 137689 w 1245540" name="connsiteX12"/>
              <a:gd fmla="*/ 0 h 1079460" name="connsiteY12"/>
              <a:gd fmla="*/ 1245540 w 1245540" name="connsiteX13"/>
              <a:gd fmla="*/ 775991 h 1079460" name="connsiteY13"/>
              <a:gd fmla="*/ 1228683 w 1245540" name="connsiteX14"/>
              <a:gd fmla="*/ 806360 h 1079460" name="connsiteY14"/>
              <a:gd fmla="*/ 296171 w 1245540" name="connsiteX15"/>
              <a:gd fmla="*/ 952553 h 1079460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9460" w="1245540">
                <a:moveTo>
                  <a:pt x="669266" y="829573"/>
                </a:moveTo>
                <a:cubicBezTo>
                  <a:pt x="714831" y="861488"/>
                  <a:pt x="785188" y="839651"/>
                  <a:pt x="826412" y="780797"/>
                </a:cubicBezTo>
                <a:cubicBezTo>
                  <a:pt x="867636" y="721941"/>
                  <a:pt x="864119" y="648359"/>
                  <a:pt x="818554" y="616443"/>
                </a:cubicBezTo>
                <a:cubicBezTo>
                  <a:pt x="772990" y="584528"/>
                  <a:pt x="702632" y="606365"/>
                  <a:pt x="661409" y="665220"/>
                </a:cubicBezTo>
                <a:cubicBezTo>
                  <a:pt x="620184" y="724074"/>
                  <a:pt x="623702" y="797657"/>
                  <a:pt x="669266" y="829573"/>
                </a:cubicBezTo>
                <a:close/>
                <a:moveTo>
                  <a:pt x="284257" y="559895"/>
                </a:moveTo>
                <a:cubicBezTo>
                  <a:pt x="329821" y="591810"/>
                  <a:pt x="400179" y="569971"/>
                  <a:pt x="441402" y="511117"/>
                </a:cubicBezTo>
                <a:cubicBezTo>
                  <a:pt x="482627" y="452264"/>
                  <a:pt x="479107" y="378679"/>
                  <a:pt x="433543" y="346764"/>
                </a:cubicBezTo>
                <a:cubicBezTo>
                  <a:pt x="387978" y="314848"/>
                  <a:pt x="317623" y="336687"/>
                  <a:pt x="276399" y="395541"/>
                </a:cubicBezTo>
                <a:cubicBezTo>
                  <a:pt x="235174" y="454395"/>
                  <a:pt x="238693" y="527979"/>
                  <a:pt x="284257" y="559895"/>
                </a:cubicBezTo>
                <a:close/>
                <a:moveTo>
                  <a:pt x="296171" y="952553"/>
                </a:moveTo>
                <a:cubicBezTo>
                  <a:pt x="-11390" y="737124"/>
                  <a:pt x="-92545" y="322391"/>
                  <a:pt x="114907" y="26220"/>
                </a:cubicBezTo>
                <a:lnTo>
                  <a:pt x="137689" y="0"/>
                </a:lnTo>
                <a:lnTo>
                  <a:pt x="1245540" y="775991"/>
                </a:lnTo>
                <a:lnTo>
                  <a:pt x="1228683" y="806360"/>
                </a:lnTo>
                <a:cubicBezTo>
                  <a:pt x="1021231" y="1102530"/>
                  <a:pt x="603733" y="1167983"/>
                  <a:pt x="296171" y="9525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8" name="任意多边形 107"/>
          <p:cNvSpPr/>
          <p:nvPr/>
        </p:nvSpPr>
        <p:spPr>
          <a:xfrm flipH="1" rot="12900552">
            <a:off x="10886739" y="3240475"/>
            <a:ext cx="957137" cy="1186582"/>
          </a:xfrm>
          <a:custGeom>
            <a:gdLst>
              <a:gd fmla="*/ 516692 w 957137" name="connsiteX0"/>
              <a:gd fmla="*/ 1017690 h 1186582" name="connsiteY0"/>
              <a:gd fmla="*/ 510626 w 957137" name="connsiteX1"/>
              <a:gd fmla="*/ 890806 h 1186582" name="connsiteY1"/>
              <a:gd fmla="*/ 631946 w 957137" name="connsiteX2"/>
              <a:gd fmla="*/ 853149 h 1186582" name="connsiteY2"/>
              <a:gd fmla="*/ 638012 w 957137" name="connsiteX3"/>
              <a:gd fmla="*/ 980034 h 1186582" name="connsiteY3"/>
              <a:gd fmla="*/ 516692 w 957137" name="connsiteX4"/>
              <a:gd fmla="*/ 1017690 h 1186582" name="connsiteY4"/>
              <a:gd fmla="*/ 219454 w 957137" name="connsiteX5"/>
              <a:gd fmla="*/ 809492 h 1186582" name="connsiteY5"/>
              <a:gd fmla="*/ 213388 w 957137" name="connsiteX6"/>
              <a:gd fmla="*/ 682607 h 1186582" name="connsiteY6"/>
              <a:gd fmla="*/ 334707 w 957137" name="connsiteX7"/>
              <a:gd fmla="*/ 644949 h 1186582" name="connsiteY7"/>
              <a:gd fmla="*/ 340775 w 957137" name="connsiteX8"/>
              <a:gd fmla="*/ 771835 h 1186582" name="connsiteY8"/>
              <a:gd fmla="*/ 219454 w 957137" name="connsiteX9"/>
              <a:gd fmla="*/ 809492 h 1186582" name="connsiteY9"/>
              <a:gd fmla="*/ 2646 w 957137" name="connsiteX10"/>
              <a:gd fmla="*/ 707467 h 1186582" name="connsiteY10"/>
              <a:gd fmla="*/ 686659 w 957137" name="connsiteX11"/>
              <a:gd fmla="*/ 1186582 h 1186582" name="connsiteY11"/>
              <a:gd fmla="*/ 713013 w 957137" name="connsiteX12"/>
              <a:gd fmla="*/ 1179815 h 1186582" name="connsiteY12"/>
              <a:gd fmla="*/ 948576 w 957137" name="connsiteX13"/>
              <a:gd fmla="*/ 999770 h 1186582" name="connsiteY13"/>
              <a:gd fmla="*/ 957137 w 957137" name="connsiteX14"/>
              <a:gd fmla="*/ 984348 h 1186582" name="connsiteY14"/>
              <a:gd fmla="*/ 916094 w 957137" name="connsiteX15"/>
              <a:gd fmla="*/ 970722 h 1186582" name="connsiteY15"/>
              <a:gd fmla="*/ 839514 w 957137" name="connsiteX16"/>
              <a:gd fmla="*/ 927457 h 1186582" name="connsiteY16"/>
              <a:gd fmla="*/ 723706 w 957137" name="connsiteX17"/>
              <a:gd fmla="*/ 335628 h 1186582" name="connsiteY17"/>
              <a:gd fmla="*/ 779299 w 957137" name="connsiteX18"/>
              <a:gd fmla="*/ 271641 h 1186582" name="connsiteY18"/>
              <a:gd fmla="*/ 782021 w 957137" name="connsiteX19"/>
              <a:gd fmla="*/ 269581 h 1186582" name="connsiteY19"/>
              <a:gd fmla="*/ 716098 w 957137" name="connsiteX20"/>
              <a:gd fmla="*/ 232337 h 1186582" name="connsiteY20"/>
              <a:gd fmla="*/ 620981 w 957137" name="connsiteX21"/>
              <a:gd fmla="*/ 200758 h 1186582" name="connsiteY21"/>
              <a:gd fmla="*/ 553662 w 957137" name="connsiteX22"/>
              <a:gd fmla="*/ 0 h 1186582" name="connsiteY22"/>
              <a:gd fmla="*/ 490399 w 957137" name="connsiteX23"/>
              <a:gd fmla="*/ 188664 h 1186582" name="connsiteY23"/>
              <a:gd fmla="*/ 419691 w 957137" name="connsiteX24"/>
              <a:gd fmla="*/ 192937 h 1186582" name="connsiteY24"/>
              <a:gd fmla="*/ 88712 w 957137" name="connsiteX25"/>
              <a:gd fmla="*/ 397481 h 1186582" name="connsiteY25"/>
              <a:gd fmla="*/ 0 w 957137" name="connsiteX26"/>
              <a:gd fmla="*/ 680389 h 118658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1186582" w="957137">
                <a:moveTo>
                  <a:pt x="516692" y="1017690"/>
                </a:moveTo>
                <a:cubicBezTo>
                  <a:pt x="481515" y="993051"/>
                  <a:pt x="478799" y="936243"/>
                  <a:pt x="510626" y="890806"/>
                </a:cubicBezTo>
                <a:cubicBezTo>
                  <a:pt x="542451" y="845368"/>
                  <a:pt x="596769" y="828509"/>
                  <a:pt x="631946" y="853149"/>
                </a:cubicBezTo>
                <a:cubicBezTo>
                  <a:pt x="667123" y="877788"/>
                  <a:pt x="669839" y="934596"/>
                  <a:pt x="638012" y="980034"/>
                </a:cubicBezTo>
                <a:cubicBezTo>
                  <a:pt x="606187" y="1025471"/>
                  <a:pt x="551869" y="1042330"/>
                  <a:pt x="516692" y="1017690"/>
                </a:cubicBezTo>
                <a:close/>
                <a:moveTo>
                  <a:pt x="219454" y="809492"/>
                </a:moveTo>
                <a:cubicBezTo>
                  <a:pt x="184277" y="784852"/>
                  <a:pt x="181561" y="728043"/>
                  <a:pt x="213388" y="682607"/>
                </a:cubicBezTo>
                <a:cubicBezTo>
                  <a:pt x="245213" y="637170"/>
                  <a:pt x="299530" y="620310"/>
                  <a:pt x="334707" y="644949"/>
                </a:cubicBezTo>
                <a:cubicBezTo>
                  <a:pt x="369884" y="669589"/>
                  <a:pt x="372602" y="726398"/>
                  <a:pt x="340775" y="771835"/>
                </a:cubicBezTo>
                <a:cubicBezTo>
                  <a:pt x="308949" y="817271"/>
                  <a:pt x="254631" y="834131"/>
                  <a:pt x="219454" y="809492"/>
                </a:cubicBezTo>
                <a:close/>
                <a:moveTo>
                  <a:pt x="2646" y="707467"/>
                </a:moveTo>
                <a:lnTo>
                  <a:pt x="686659" y="1186582"/>
                </a:lnTo>
                <a:lnTo>
                  <a:pt x="713013" y="1179815"/>
                </a:lnTo>
                <a:cubicBezTo>
                  <a:pt x="805653" y="1146209"/>
                  <a:pt x="888517" y="1085514"/>
                  <a:pt x="948576" y="999770"/>
                </a:cubicBezTo>
                <a:lnTo>
                  <a:pt x="957137" y="984348"/>
                </a:lnTo>
                <a:lnTo>
                  <a:pt x="916094" y="970722"/>
                </a:lnTo>
                <a:cubicBezTo>
                  <a:pt x="889738" y="959062"/>
                  <a:pt x="864077" y="944661"/>
                  <a:pt x="839514" y="927457"/>
                </a:cubicBezTo>
                <a:cubicBezTo>
                  <a:pt x="643014" y="789819"/>
                  <a:pt x="591165" y="524848"/>
                  <a:pt x="723706" y="335628"/>
                </a:cubicBezTo>
                <a:cubicBezTo>
                  <a:pt x="740272" y="311975"/>
                  <a:pt x="758937" y="290625"/>
                  <a:pt x="779299" y="271641"/>
                </a:cubicBezTo>
                <a:lnTo>
                  <a:pt x="782021" y="269581"/>
                </a:lnTo>
                <a:lnTo>
                  <a:pt x="716098" y="232337"/>
                </a:lnTo>
                <a:lnTo>
                  <a:pt x="620981" y="200758"/>
                </a:lnTo>
                <a:lnTo>
                  <a:pt x="553662" y="0"/>
                </a:lnTo>
                <a:lnTo>
                  <a:pt x="490399" y="188664"/>
                </a:lnTo>
                <a:lnTo>
                  <a:pt x="419691" y="192937"/>
                </a:lnTo>
                <a:cubicBezTo>
                  <a:pt x="289411" y="213361"/>
                  <a:pt x="168791" y="283156"/>
                  <a:pt x="88712" y="397481"/>
                </a:cubicBezTo>
                <a:cubicBezTo>
                  <a:pt x="28653" y="483226"/>
                  <a:pt x="-74" y="581842"/>
                  <a:pt x="0" y="680389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3" name="任意多边形 112"/>
          <p:cNvSpPr/>
          <p:nvPr/>
        </p:nvSpPr>
        <p:spPr>
          <a:xfrm rot="8699448">
            <a:off x="11478793" y="3762090"/>
            <a:ext cx="853710" cy="1001849"/>
          </a:xfrm>
          <a:custGeom>
            <a:gdLst>
              <a:gd fmla="*/ 422888 w 853710" name="connsiteX0"/>
              <a:gd fmla="*/ 842198 h 1001849" name="connsiteY0"/>
              <a:gd fmla="*/ 523287 w 853710" name="connsiteX1"/>
              <a:gd fmla="*/ 811035 h 1001849" name="connsiteY1"/>
              <a:gd fmla="*/ 518267 w 853710" name="connsiteX2"/>
              <a:gd fmla="*/ 706030 h 1001849" name="connsiteY2"/>
              <a:gd fmla="*/ 417867 w 853710" name="connsiteX3"/>
              <a:gd fmla="*/ 737194 h 1001849" name="connsiteY3"/>
              <a:gd fmla="*/ 422888 w 853710" name="connsiteX4"/>
              <a:gd fmla="*/ 842198 h 1001849" name="connsiteY4"/>
              <a:gd fmla="*/ 176906 w 853710" name="connsiteX5"/>
              <a:gd fmla="*/ 669902 h 1001849" name="connsiteY5"/>
              <a:gd fmla="*/ 277305 w 853710" name="connsiteX6"/>
              <a:gd fmla="*/ 638738 h 1001849" name="connsiteY6"/>
              <a:gd fmla="*/ 272284 w 853710" name="connsiteX7"/>
              <a:gd fmla="*/ 533733 h 1001849" name="connsiteY7"/>
              <a:gd fmla="*/ 171886 w 853710" name="connsiteX8"/>
              <a:gd fmla="*/ 564897 h 1001849" name="connsiteY8"/>
              <a:gd fmla="*/ 176906 w 853710" name="connsiteX9"/>
              <a:gd fmla="*/ 669902 h 1001849" name="connsiteY9"/>
              <a:gd fmla="*/ 184518 w 853710" name="connsiteX10"/>
              <a:gd fmla="*/ 920769 h 1001849" name="connsiteY10"/>
              <a:gd fmla="*/ 3223 w 853710" name="connsiteX11"/>
              <a:gd fmla="*/ 644198 h 1001849" name="connsiteY11"/>
              <a:gd fmla="*/ 0 w 853710" name="connsiteX12"/>
              <a:gd fmla="*/ 611205 h 1001849" name="connsiteY12"/>
              <a:gd fmla="*/ 310504 w 853710" name="connsiteX13"/>
              <a:gd fmla="*/ 167911 h 1001849" name="connsiteY13"/>
              <a:gd fmla="*/ 342614 w 853710" name="connsiteX14"/>
              <a:gd fmla="*/ 159666 h 1001849" name="connsiteY14"/>
              <a:gd fmla="*/ 401129 w 853710" name="connsiteX15"/>
              <a:gd fmla="*/ 156130 h 1001849" name="connsiteY15"/>
              <a:gd fmla="*/ 453482 w 853710" name="connsiteX16"/>
              <a:gd fmla="*/ 0 h 1001849" name="connsiteY16"/>
              <a:gd fmla="*/ 509192 w 853710" name="connsiteX17"/>
              <a:gd fmla="*/ 166139 h 1001849" name="connsiteY17"/>
              <a:gd fmla="*/ 587906 w 853710" name="connsiteX18"/>
              <a:gd fmla="*/ 192272 h 1001849" name="connsiteY18"/>
              <a:gd fmla="*/ 664488 w 853710" name="connsiteX19"/>
              <a:gd fmla="*/ 235538 h 1001849" name="connsiteY19"/>
              <a:gd fmla="*/ 780297 w 853710" name="connsiteX20"/>
              <a:gd fmla="*/ 827367 h 1001849" name="connsiteY20"/>
              <a:gd fmla="*/ 184518 w 853710" name="connsiteX21"/>
              <a:gd fmla="*/ 920769 h 1001849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01849" w="853710">
                <a:moveTo>
                  <a:pt x="422888" y="842198"/>
                </a:moveTo>
                <a:cubicBezTo>
                  <a:pt x="451998" y="862588"/>
                  <a:pt x="496949" y="848636"/>
                  <a:pt x="523287" y="811035"/>
                </a:cubicBezTo>
                <a:cubicBezTo>
                  <a:pt x="549626" y="773433"/>
                  <a:pt x="547378" y="726421"/>
                  <a:pt x="518267" y="706030"/>
                </a:cubicBezTo>
                <a:cubicBezTo>
                  <a:pt x="489156" y="685639"/>
                  <a:pt x="444204" y="699591"/>
                  <a:pt x="417867" y="737194"/>
                </a:cubicBezTo>
                <a:cubicBezTo>
                  <a:pt x="391529" y="774795"/>
                  <a:pt x="393777" y="821807"/>
                  <a:pt x="422888" y="842198"/>
                </a:cubicBezTo>
                <a:close/>
                <a:moveTo>
                  <a:pt x="176906" y="669902"/>
                </a:moveTo>
                <a:cubicBezTo>
                  <a:pt x="206016" y="690292"/>
                  <a:pt x="250968" y="676339"/>
                  <a:pt x="277305" y="638738"/>
                </a:cubicBezTo>
                <a:cubicBezTo>
                  <a:pt x="303644" y="601137"/>
                  <a:pt x="301395" y="554123"/>
                  <a:pt x="272284" y="533733"/>
                </a:cubicBezTo>
                <a:cubicBezTo>
                  <a:pt x="243173" y="513342"/>
                  <a:pt x="198223" y="527295"/>
                  <a:pt x="171886" y="564897"/>
                </a:cubicBezTo>
                <a:cubicBezTo>
                  <a:pt x="145547" y="602498"/>
                  <a:pt x="147795" y="649511"/>
                  <a:pt x="176906" y="669902"/>
                </a:cubicBezTo>
                <a:close/>
                <a:moveTo>
                  <a:pt x="184518" y="920769"/>
                </a:moveTo>
                <a:cubicBezTo>
                  <a:pt x="86268" y="851951"/>
                  <a:pt x="24181" y="751299"/>
                  <a:pt x="3223" y="644198"/>
                </a:cubicBezTo>
                <a:lnTo>
                  <a:pt x="0" y="611205"/>
                </a:lnTo>
                <a:lnTo>
                  <a:pt x="310504" y="167911"/>
                </a:lnTo>
                <a:lnTo>
                  <a:pt x="342614" y="159666"/>
                </a:lnTo>
                <a:lnTo>
                  <a:pt x="401129" y="156130"/>
                </a:lnTo>
                <a:lnTo>
                  <a:pt x="453482" y="0"/>
                </a:lnTo>
                <a:lnTo>
                  <a:pt x="509192" y="166139"/>
                </a:lnTo>
                <a:lnTo>
                  <a:pt x="587906" y="192272"/>
                </a:lnTo>
                <a:cubicBezTo>
                  <a:pt x="614266" y="203932"/>
                  <a:pt x="639925" y="218332"/>
                  <a:pt x="664488" y="235538"/>
                </a:cubicBezTo>
                <a:cubicBezTo>
                  <a:pt x="860987" y="373175"/>
                  <a:pt x="912836" y="638146"/>
                  <a:pt x="780297" y="827367"/>
                </a:cubicBezTo>
                <a:cubicBezTo>
                  <a:pt x="647756" y="1016589"/>
                  <a:pt x="381018" y="1058406"/>
                  <a:pt x="184518" y="920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1" name="任意多边形 110"/>
          <p:cNvSpPr/>
          <p:nvPr/>
        </p:nvSpPr>
        <p:spPr>
          <a:xfrm flipH="1" rot="12900552">
            <a:off x="11764429" y="4827657"/>
            <a:ext cx="485279" cy="655001"/>
          </a:xfrm>
          <a:custGeom>
            <a:gdLst>
              <a:gd fmla="*/ 228653 w 485279" name="connsiteX0"/>
              <a:gd fmla="*/ 649140 h 655001" name="connsiteY0"/>
              <a:gd fmla="*/ 239028 w 485279" name="connsiteX1"/>
              <a:gd fmla="*/ 655001 h 655001" name="connsiteY1"/>
              <a:gd fmla="*/ 485279 w 485279" name="connsiteX2"/>
              <a:gd fmla="*/ 303438 h 655001" name="connsiteY2"/>
              <a:gd fmla="*/ 357038 w 485279" name="connsiteX3"/>
              <a:gd fmla="*/ 213613 h 655001" name="connsiteY3"/>
              <a:gd fmla="*/ 362867 w 485279" name="connsiteX4"/>
              <a:gd fmla="*/ 237098 h 655001" name="connsiteY4"/>
              <a:gd fmla="*/ 340775 w 485279" name="connsiteX5"/>
              <a:gd fmla="*/ 308340 h 655001" name="connsiteY5"/>
              <a:gd fmla="*/ 219454 w 485279" name="connsiteX6"/>
              <a:gd fmla="*/ 345997 h 655001" name="connsiteY6"/>
              <a:gd fmla="*/ 213388 w 485279" name="connsiteX7"/>
              <a:gd fmla="*/ 219112 h 655001" name="connsiteY7"/>
              <a:gd fmla="*/ 272791 w 485279" name="connsiteX8"/>
              <a:gd fmla="*/ 174004 h 655001" name="connsiteY8"/>
              <a:gd fmla="*/ 296854 w 485279" name="connsiteX9"/>
              <a:gd fmla="*/ 171457 h 655001" name="connsiteY9"/>
              <a:gd fmla="*/ 52071 w 485279" name="connsiteX10"/>
              <a:gd fmla="*/ 0 h 655001" name="connsiteY10"/>
              <a:gd fmla="*/ 39003 w 485279" name="connsiteX11"/>
              <a:gd fmla="*/ 23542 h 655001" name="connsiteY11"/>
              <a:gd fmla="*/ 228653 w 485279" name="connsiteX12"/>
              <a:gd fmla="*/ 649140 h 65500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55001" w="485279">
                <a:moveTo>
                  <a:pt x="228653" y="649140"/>
                </a:moveTo>
                <a:lnTo>
                  <a:pt x="239028" y="655001"/>
                </a:lnTo>
                <a:lnTo>
                  <a:pt x="485279" y="303438"/>
                </a:lnTo>
                <a:lnTo>
                  <a:pt x="357038" y="213613"/>
                </a:lnTo>
                <a:lnTo>
                  <a:pt x="362867" y="237098"/>
                </a:lnTo>
                <a:cubicBezTo>
                  <a:pt x="363966" y="260060"/>
                  <a:pt x="356689" y="285622"/>
                  <a:pt x="340775" y="308340"/>
                </a:cubicBezTo>
                <a:cubicBezTo>
                  <a:pt x="308949" y="353776"/>
                  <a:pt x="254630" y="370636"/>
                  <a:pt x="219454" y="345997"/>
                </a:cubicBezTo>
                <a:cubicBezTo>
                  <a:pt x="184277" y="321357"/>
                  <a:pt x="181561" y="264548"/>
                  <a:pt x="213388" y="219112"/>
                </a:cubicBezTo>
                <a:cubicBezTo>
                  <a:pt x="229301" y="196394"/>
                  <a:pt x="250836" y="180819"/>
                  <a:pt x="272791" y="174004"/>
                </a:cubicBezTo>
                <a:lnTo>
                  <a:pt x="296854" y="171457"/>
                </a:lnTo>
                <a:lnTo>
                  <a:pt x="52071" y="0"/>
                </a:lnTo>
                <a:lnTo>
                  <a:pt x="39003" y="23542"/>
                </a:lnTo>
                <a:cubicBezTo>
                  <a:pt x="-53052" y="240280"/>
                  <a:pt x="20887" y="503612"/>
                  <a:pt x="228653" y="6491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7" name="任意多边形 116"/>
          <p:cNvSpPr/>
          <p:nvPr/>
        </p:nvSpPr>
        <p:spPr>
          <a:xfrm flipH="1" rot="12900552">
            <a:off x="-384552" y="3830404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 rot="8699448">
            <a:off x="212219" y="4610479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1963034" y="1828800"/>
            <a:ext cx="8266702" cy="4907770"/>
            <a:chOff x="2195050" y="1966543"/>
            <a:chExt cx="7802670" cy="46322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95050" y="1966543"/>
              <a:ext cx="7802670" cy="4632284"/>
            </a:xfrm>
            <a:prstGeom prst="rect">
              <a:avLst/>
            </a:prstGeom>
          </p:spPr>
        </p:pic>
        <p:pic>
          <p:nvPicPr>
            <p:cNvPr descr="http://img03.mifile.cn/webfile/images/hd/2014072201/index-1.jpg" id="2050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085" l="17227" r="43197"/>
            <a:stretch>
              <a:fillRect/>
            </a:stretch>
          </p:blipFill>
          <p:spPr bwMode="auto">
            <a:xfrm>
              <a:off x="3169739" y="2275194"/>
              <a:ext cx="5892398" cy="369017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3077066" y="3570892"/>
            <a:ext cx="6050774" cy="196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1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方正粗宋简体"/>
                <a:ea charset="-122" panose="03000509000000000000" pitchFamily="65" typeface="方正粗宋简体"/>
                <a:cs charset="-122" panose="02010600040101010101" pitchFamily="2" typeface="华文黑体"/>
              </a:rPr>
              <a:t>微店和淘宝店有什么区别？</a:t>
            </a:r>
          </a:p>
        </p:txBody>
      </p:sp>
    </p:spTree>
    <p:extLst>
      <p:ext uri="{BB962C8B-B14F-4D97-AF65-F5344CB8AC3E}">
        <p14:creationId val="2295439657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 flipH="1" rot="12900552">
            <a:off x="-1890921" y="6135378"/>
            <a:ext cx="913953" cy="1059373"/>
          </a:xfrm>
          <a:custGeom>
            <a:gdLst>
              <a:gd fmla="*/ 0 w 913953" name="connsiteX0"/>
              <a:gd fmla="*/ 442220 h 1059373" name="connsiteY0"/>
              <a:gd fmla="*/ 881085 w 913953" name="connsiteX1"/>
              <a:gd fmla="*/ 1059373 h 1059373" name="connsiteY1"/>
              <a:gd fmla="*/ 905119 w 913953" name="connsiteX2"/>
              <a:gd fmla="*/ 1031711 h 1059373" name="connsiteY2"/>
              <a:gd fmla="*/ 913953 w 913953" name="connsiteX3"/>
              <a:gd fmla="*/ 1015796 h 1059373" name="connsiteY3"/>
              <a:gd fmla="*/ 871599 w 913953" name="connsiteX4"/>
              <a:gd fmla="*/ 1001735 h 1059373" name="connsiteY4"/>
              <a:gd fmla="*/ 792572 w 913953" name="connsiteX5"/>
              <a:gd fmla="*/ 957087 h 1059373" name="connsiteY5"/>
              <a:gd fmla="*/ 673064 w 913953" name="connsiteX6"/>
              <a:gd fmla="*/ 346351 h 1059373" name="connsiteY6"/>
              <a:gd fmla="*/ 730433 w 913953" name="connsiteX7"/>
              <a:gd fmla="*/ 280319 h 1059373" name="connsiteY7"/>
              <a:gd fmla="*/ 733243 w 913953" name="connsiteX8"/>
              <a:gd fmla="*/ 278193 h 1059373" name="connsiteY8"/>
              <a:gd fmla="*/ 665213 w 913953" name="connsiteX9"/>
              <a:gd fmla="*/ 239760 h 1059373" name="connsiteY9"/>
              <a:gd fmla="*/ 567057 w 913953" name="connsiteX10"/>
              <a:gd fmla="*/ 207172 h 1059373" name="connsiteY10"/>
              <a:gd fmla="*/ 497588 w 913953" name="connsiteX11"/>
              <a:gd fmla="*/ 0 h 1059373" name="connsiteY11"/>
              <a:gd fmla="*/ 432304 w 913953" name="connsiteX12"/>
              <a:gd fmla="*/ 194692 h 1059373" name="connsiteY12"/>
              <a:gd fmla="*/ 359337 w 913953" name="connsiteX13"/>
              <a:gd fmla="*/ 199101 h 1059373" name="connsiteY13"/>
              <a:gd fmla="*/ 17784 w 913953" name="connsiteX14"/>
              <a:gd fmla="*/ 410180 h 105937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059373" w="913953">
                <a:moveTo>
                  <a:pt x="0" y="442220"/>
                </a:moveTo>
                <a:lnTo>
                  <a:pt x="881085" y="1059373"/>
                </a:lnTo>
                <a:lnTo>
                  <a:pt x="905119" y="1031711"/>
                </a:lnTo>
                <a:lnTo>
                  <a:pt x="913953" y="1015796"/>
                </a:lnTo>
                <a:lnTo>
                  <a:pt x="871599" y="1001735"/>
                </a:lnTo>
                <a:cubicBezTo>
                  <a:pt x="844400" y="989702"/>
                  <a:pt x="817920" y="974842"/>
                  <a:pt x="792572" y="957087"/>
                </a:cubicBezTo>
                <a:cubicBezTo>
                  <a:pt x="589795" y="815053"/>
                  <a:pt x="536289" y="541616"/>
                  <a:pt x="673064" y="346351"/>
                </a:cubicBezTo>
                <a:cubicBezTo>
                  <a:pt x="690160" y="321942"/>
                  <a:pt x="709421" y="299910"/>
                  <a:pt x="730433" y="280319"/>
                </a:cubicBezTo>
                <a:lnTo>
                  <a:pt x="733243" y="278193"/>
                </a:lnTo>
                <a:lnTo>
                  <a:pt x="665213" y="239760"/>
                </a:lnTo>
                <a:lnTo>
                  <a:pt x="567057" y="207172"/>
                </a:lnTo>
                <a:lnTo>
                  <a:pt x="497588" y="0"/>
                </a:lnTo>
                <a:lnTo>
                  <a:pt x="432304" y="194692"/>
                </a:lnTo>
                <a:lnTo>
                  <a:pt x="359337" y="199101"/>
                </a:lnTo>
                <a:cubicBezTo>
                  <a:pt x="224895" y="220177"/>
                  <a:pt x="100422" y="292203"/>
                  <a:pt x="17784" y="4101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377326" y="1647071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78759" y="302769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FF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58656" y="805261"/>
            <a:ext cx="849411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prstClr val="black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微店就是因为淘宝、天猫竞争太激烈才出现的！</a:t>
            </a:r>
          </a:p>
        </p:txBody>
      </p:sp>
      <p:pic>
        <p:nvPicPr>
          <p:cNvPr descr="http://gtms03.alicdn.com/tps/i3/TB1qXEQFFXXXXX3XFXXZ0wKNVXX-400-444.png" id="93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6186" r="63500"/>
          <a:stretch>
            <a:fillRect/>
          </a:stretch>
        </p:blipFill>
        <p:spPr bwMode="auto">
          <a:xfrm>
            <a:off x="5659656" y="1788202"/>
            <a:ext cx="1425368" cy="59880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648658" y="5578085"/>
            <a:ext cx="9222812" cy="662554"/>
            <a:chOff x="1290235" y="4690647"/>
            <a:chExt cx="9222812" cy="662554"/>
          </a:xfrm>
        </p:grpSpPr>
        <p:sp>
          <p:nvSpPr>
            <p:cNvPr id="4" name="圆角矩形 3"/>
            <p:cNvSpPr/>
            <p:nvPr/>
          </p:nvSpPr>
          <p:spPr>
            <a:xfrm>
              <a:off x="1290235" y="4834848"/>
              <a:ext cx="1553058" cy="492494"/>
            </a:xfrm>
            <a:prstGeom prst="roundRect">
              <a:avLst/>
            </a:prstGeom>
            <a:gradFill flip="none" rotWithShape="1">
              <a:gsLst>
                <a:gs pos="0">
                  <a:srgbClr val="FD8507"/>
                </a:gs>
                <a:gs pos="62200">
                  <a:srgbClr val="FE7306"/>
                </a:gs>
                <a:gs pos="100000">
                  <a:srgbClr val="FF5200"/>
                </a:gs>
              </a:gsLst>
              <a:lin ang="16200000" scaled="1"/>
            </a:gradFill>
            <a:ln>
              <a:noFill/>
            </a:ln>
            <a:effectLst>
              <a:outerShdw algn="tl" blurRad="38100" dir="2700000" dist="254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05629" y="4825982"/>
              <a:ext cx="1510212" cy="472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500">
                  <a:solidFill>
                    <a:prstClr val="white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商家数量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886256" y="4690647"/>
              <a:ext cx="1249680" cy="731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2800">
                  <a:solidFill>
                    <a:prstClr val="black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900万+</a:t>
              </a:r>
            </a:p>
          </p:txBody>
        </p:sp>
        <p:sp>
          <p:nvSpPr>
            <p:cNvPr id="99" name="圆角矩形 98"/>
            <p:cNvSpPr/>
            <p:nvPr/>
          </p:nvSpPr>
          <p:spPr>
            <a:xfrm>
              <a:off x="4491256" y="4834848"/>
              <a:ext cx="1553058" cy="492494"/>
            </a:xfrm>
            <a:prstGeom prst="roundRect">
              <a:avLst/>
            </a:prstGeom>
            <a:gradFill flip="none" rotWithShape="1">
              <a:gsLst>
                <a:gs pos="0">
                  <a:srgbClr val="FD8507"/>
                </a:gs>
                <a:gs pos="62200">
                  <a:srgbClr val="FE7306"/>
                </a:gs>
                <a:gs pos="100000">
                  <a:srgbClr val="FF5200"/>
                </a:gs>
              </a:gsLst>
              <a:lin ang="16200000" scaled="1"/>
            </a:gradFill>
            <a:ln>
              <a:noFill/>
            </a:ln>
            <a:effectLst>
              <a:outerShdw algn="tl" blurRad="38100" dir="2700000" dist="254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prstClr val="white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4515199" y="4825982"/>
              <a:ext cx="1510212" cy="472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500">
                  <a:solidFill>
                    <a:prstClr val="white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推广费用</a:t>
              </a: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131585" y="4690647"/>
              <a:ext cx="1605280" cy="731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2800">
                  <a:solidFill>
                    <a:prstClr val="black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普遍需要</a:t>
              </a:r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8088349" y="4834848"/>
              <a:ext cx="1553058" cy="492494"/>
            </a:xfrm>
            <a:prstGeom prst="roundRect">
              <a:avLst/>
            </a:prstGeom>
            <a:gradFill flip="none" rotWithShape="1">
              <a:gsLst>
                <a:gs pos="0">
                  <a:srgbClr val="FD8507"/>
                </a:gs>
                <a:gs pos="62200">
                  <a:srgbClr val="FE7306"/>
                </a:gs>
                <a:gs pos="100000">
                  <a:srgbClr val="FF5200"/>
                </a:gs>
              </a:gsLst>
              <a:lin ang="16200000" scaled="1"/>
            </a:gradFill>
            <a:ln>
              <a:noFill/>
            </a:ln>
            <a:effectLst>
              <a:outerShdw algn="tl" blurRad="38100" dir="2700000" dist="254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solidFill>
                  <a:prstClr val="white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112293" y="4825982"/>
              <a:ext cx="1510212" cy="472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2500">
                  <a:solidFill>
                    <a:prstClr val="white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顾客忠诚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9969308" y="4690647"/>
              <a:ext cx="538480" cy="731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2800">
                  <a:solidFill>
                    <a:prstClr val="black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低</a:t>
              </a: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402998" y="5559035"/>
            <a:ext cx="9661576" cy="786847"/>
          </a:xfrm>
          <a:prstGeom prst="roundRect">
            <a:avLst/>
          </a:prstGeom>
          <a:noFill/>
          <a:ln>
            <a:solidFill>
              <a:srgbClr val="FD7C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63557" y="3218968"/>
            <a:ext cx="7996137" cy="1753272"/>
            <a:chOff x="2163557" y="3218968"/>
            <a:chExt cx="7996137" cy="1753272"/>
          </a:xfrm>
        </p:grpSpPr>
        <p:sp>
          <p:nvSpPr>
            <p:cNvPr id="15" name="椭圆 14"/>
            <p:cNvSpPr/>
            <p:nvPr/>
          </p:nvSpPr>
          <p:spPr>
            <a:xfrm>
              <a:off x="5211489" y="3218968"/>
              <a:ext cx="1753272" cy="1753272"/>
            </a:xfrm>
            <a:prstGeom prst="ellipse">
              <a:avLst/>
            </a:prstGeom>
            <a:solidFill>
              <a:srgbClr val="FD7C28"/>
            </a:solidFill>
            <a:ln w="114300">
              <a:solidFill>
                <a:srgbClr val="FD7C28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 rot="16200000">
              <a:off x="3890065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57" name="等腰三角形 156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等腰三角形 157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 flipH="1" rot="5400000">
              <a:off x="7928736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60" name="等腰三角形 159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等腰三角形 160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5414143" y="3499828"/>
              <a:ext cx="1388107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mtClean="0" sz="4400">
                  <a:solidFill>
                    <a:prstClr val="white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成交</a:t>
              </a: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2163557" y="3665139"/>
              <a:ext cx="124821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mtClean="0" sz="3600">
                  <a:solidFill>
                    <a:srgbClr val="FD7C28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顾客</a:t>
              </a: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8911482" y="3665139"/>
              <a:ext cx="124821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mtClean="0" sz="3600">
                  <a:solidFill>
                    <a:srgbClr val="FD7C28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商家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315922" y="3615959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prstClr val="black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有需求</a:t>
              </a:r>
            </a:p>
          </p:txBody>
        </p:sp>
        <p:sp>
          <p:nvSpPr>
            <p:cNvPr id="164" name="矩形 163"/>
            <p:cNvSpPr/>
            <p:nvPr/>
          </p:nvSpPr>
          <p:spPr>
            <a:xfrm>
              <a:off x="7752183" y="3615959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>
                  <a:solidFill>
                    <a:prstClr val="black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买流量</a:t>
              </a:r>
            </a:p>
          </p:txBody>
        </p:sp>
        <p:sp>
          <p:nvSpPr>
            <p:cNvPr id="94" name="椭圆 93"/>
            <p:cNvSpPr/>
            <p:nvPr/>
          </p:nvSpPr>
          <p:spPr>
            <a:xfrm>
              <a:off x="5212731" y="3230765"/>
              <a:ext cx="1733096" cy="173309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id="101" name="图片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96030" y="1519199"/>
            <a:ext cx="675596" cy="955538"/>
          </a:xfrm>
          <a:prstGeom prst="rect">
            <a:avLst/>
          </a:prstGeom>
        </p:spPr>
      </p:pic>
    </p:spTree>
    <p:extLst>
      <p:ext uri="{BB962C8B-B14F-4D97-AF65-F5344CB8AC3E}">
        <p14:creationId val="2990019958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-875589" y="7084952"/>
            <a:ext cx="1489256" cy="1593291"/>
            <a:chOff x="5317236" y="5076067"/>
            <a:chExt cx="1060591" cy="1134683"/>
          </a:xfrm>
        </p:grpSpPr>
        <p:sp>
          <p:nvSpPr>
            <p:cNvPr id="21" name="任意多边形 2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 rot="8699448">
            <a:off x="-1300114" y="6500923"/>
            <a:ext cx="885838" cy="1033856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flipH="1" rot="12900552">
            <a:off x="-3175369" y="6839273"/>
            <a:ext cx="1311547" cy="1553016"/>
          </a:xfrm>
          <a:custGeom>
            <a:gdLst>
              <a:gd fmla="*/ 622163 w 1311547" name="connsiteX0"/>
              <a:gd fmla="*/ 1251059 h 1553016" name="connsiteY0"/>
              <a:gd fmla="*/ 612668 w 1311547" name="connsiteX1"/>
              <a:gd fmla="*/ 1052460 h 1553016" name="connsiteY1"/>
              <a:gd fmla="*/ 802559 w 1311547" name="connsiteX2"/>
              <a:gd fmla="*/ 993518 h 1553016" name="connsiteY2"/>
              <a:gd fmla="*/ 812054 w 1311547" name="connsiteX3"/>
              <a:gd fmla="*/ 1192120 h 1553016" name="connsiteY3"/>
              <a:gd fmla="*/ 622163 w 1311547" name="connsiteX4"/>
              <a:gd fmla="*/ 1251059 h 1553016" name="connsiteY4"/>
              <a:gd fmla="*/ 171324 w 1311547" name="connsiteX5"/>
              <a:gd fmla="*/ 1399665 h 1553016" name="connsiteY5"/>
              <a:gd fmla="*/ 1298149 w 1311547" name="connsiteX6"/>
              <a:gd fmla="*/ 1223010 h 1553016" name="connsiteY6"/>
              <a:gd fmla="*/ 1311547 w 1311547" name="connsiteX7"/>
              <a:gd fmla="*/ 1198871 h 1553016" name="connsiteY7"/>
              <a:gd fmla="*/ 1247307 w 1311547" name="connsiteX8"/>
              <a:gd fmla="*/ 1177543 h 1553016" name="connsiteY8"/>
              <a:gd fmla="*/ 1127443 w 1311547" name="connsiteX9"/>
              <a:gd fmla="*/ 1109825 h 1553016" name="connsiteY9"/>
              <a:gd fmla="*/ 946180 w 1311547" name="connsiteX10"/>
              <a:gd fmla="*/ 183495 h 1553016" name="connsiteY10"/>
              <a:gd fmla="*/ 968997 w 1311547" name="connsiteX11"/>
              <a:gd fmla="*/ 157233 h 1553016" name="connsiteY11"/>
              <a:gd fmla="*/ 827720 w 1311547" name="connsiteX12"/>
              <a:gd fmla="*/ 58276 h 1553016" name="connsiteY12"/>
              <a:gd fmla="*/ 868539 w 1311547" name="connsiteX13"/>
              <a:gd fmla="*/ 0 h 1553016" name="connsiteY13"/>
              <a:gd fmla="*/ 868539 w 1311547" name="connsiteX14"/>
              <a:gd fmla="*/ 0 h 1553016" name="connsiteY14"/>
              <a:gd fmla="*/ 370536 w 1311547" name="connsiteX15"/>
              <a:gd fmla="*/ 710978 h 1553016" name="connsiteY15"/>
              <a:gd fmla="*/ 381397 w 1311547" name="connsiteX16"/>
              <a:gd fmla="*/ 754738 h 1553016" name="connsiteY16"/>
              <a:gd fmla="*/ 346818 w 1311547" name="connsiteX17"/>
              <a:gd fmla="*/ 866245 h 1553016" name="connsiteY17"/>
              <a:gd fmla="*/ 253839 w 1311547" name="connsiteX18"/>
              <a:gd fmla="*/ 936848 h 1553016" name="connsiteY18"/>
              <a:gd fmla="*/ 209002 w 1311547" name="connsiteX19"/>
              <a:gd fmla="*/ 941594 h 1553016" name="connsiteY19"/>
              <a:gd fmla="*/ 0 w 1311547" name="connsiteX20"/>
              <a:gd fmla="*/ 1239978 h 1553016" name="connsiteY20"/>
              <a:gd fmla="*/ 44926 w 1311547" name="connsiteX21"/>
              <a:gd fmla="*/ 1291507 h 1553016" name="connsiteY21"/>
              <a:gd fmla="*/ 171324 w 1311547" name="connsiteX22"/>
              <a:gd fmla="*/ 1399665 h 1553016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553016" w="1311547">
                <a:moveTo>
                  <a:pt x="622163" y="1251059"/>
                </a:moveTo>
                <a:cubicBezTo>
                  <a:pt x="567104" y="1212493"/>
                  <a:pt x="562853" y="1123577"/>
                  <a:pt x="612668" y="1052460"/>
                </a:cubicBezTo>
                <a:cubicBezTo>
                  <a:pt x="662482" y="981340"/>
                  <a:pt x="747500" y="954952"/>
                  <a:pt x="802559" y="993518"/>
                </a:cubicBezTo>
                <a:cubicBezTo>
                  <a:pt x="857618" y="1032084"/>
                  <a:pt x="861869" y="1121000"/>
                  <a:pt x="812054" y="1192120"/>
                </a:cubicBezTo>
                <a:cubicBezTo>
                  <a:pt x="762240" y="1263237"/>
                  <a:pt x="677222" y="1289625"/>
                  <a:pt x="622163" y="1251059"/>
                </a:cubicBezTo>
                <a:close/>
                <a:moveTo>
                  <a:pt x="171324" y="1399665"/>
                </a:moveTo>
                <a:cubicBezTo>
                  <a:pt x="542974" y="1659985"/>
                  <a:pt x="1047468" y="1580894"/>
                  <a:pt x="1298149" y="1223010"/>
                </a:cubicBezTo>
                <a:lnTo>
                  <a:pt x="1311547" y="1198871"/>
                </a:lnTo>
                <a:lnTo>
                  <a:pt x="1247307" y="1177543"/>
                </a:lnTo>
                <a:cubicBezTo>
                  <a:pt x="1206053" y="1159293"/>
                  <a:pt x="1165890" y="1136754"/>
                  <a:pt x="1127443" y="1109825"/>
                </a:cubicBezTo>
                <a:cubicBezTo>
                  <a:pt x="819883" y="894394"/>
                  <a:pt x="738728" y="479662"/>
                  <a:pt x="946180" y="183495"/>
                </a:cubicBezTo>
                <a:lnTo>
                  <a:pt x="968997" y="157233"/>
                </a:lnTo>
                <a:lnTo>
                  <a:pt x="827720" y="58276"/>
                </a:lnTo>
                <a:lnTo>
                  <a:pt x="868539" y="0"/>
                </a:lnTo>
                <a:lnTo>
                  <a:pt x="868539" y="0"/>
                </a:lnTo>
                <a:lnTo>
                  <a:pt x="370536" y="710978"/>
                </a:lnTo>
                <a:lnTo>
                  <a:pt x="381397" y="754738"/>
                </a:lnTo>
                <a:cubicBezTo>
                  <a:pt x="383116" y="790678"/>
                  <a:pt x="371726" y="830686"/>
                  <a:pt x="346818" y="866245"/>
                </a:cubicBezTo>
                <a:cubicBezTo>
                  <a:pt x="321911" y="901804"/>
                  <a:pt x="288203" y="926181"/>
                  <a:pt x="253839" y="936848"/>
                </a:cubicBezTo>
                <a:lnTo>
                  <a:pt x="209002" y="941594"/>
                </a:lnTo>
                <a:lnTo>
                  <a:pt x="0" y="1239978"/>
                </a:lnTo>
                <a:lnTo>
                  <a:pt x="44926" y="1291507"/>
                </a:lnTo>
                <a:cubicBezTo>
                  <a:pt x="82686" y="1330822"/>
                  <a:pt x="124868" y="1367125"/>
                  <a:pt x="171324" y="139966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 rot="8699448">
            <a:off x="-2578598" y="7619348"/>
            <a:ext cx="1244961" cy="1078559"/>
          </a:xfrm>
          <a:custGeom>
            <a:gdLst>
              <a:gd fmla="*/ 669266 w 1244961" name="connsiteX0"/>
              <a:gd fmla="*/ 828672 h 1078559" name="connsiteY0"/>
              <a:gd fmla="*/ 826411 w 1244961" name="connsiteX1"/>
              <a:gd fmla="*/ 779896 h 1078559" name="connsiteY1"/>
              <a:gd fmla="*/ 818554 w 1244961" name="connsiteX2"/>
              <a:gd fmla="*/ 615542 h 1078559" name="connsiteY2"/>
              <a:gd fmla="*/ 661409 w 1244961" name="connsiteX3"/>
              <a:gd fmla="*/ 664319 h 1078559" name="connsiteY3"/>
              <a:gd fmla="*/ 669266 w 1244961" name="connsiteX4"/>
              <a:gd fmla="*/ 828672 h 1078559" name="connsiteY4"/>
              <a:gd fmla="*/ 284256 w 1244961" name="connsiteX5"/>
              <a:gd fmla="*/ 558994 h 1078559" name="connsiteY5"/>
              <a:gd fmla="*/ 441402 w 1244961" name="connsiteX6"/>
              <a:gd fmla="*/ 510216 h 1078559" name="connsiteY6"/>
              <a:gd fmla="*/ 433543 w 1244961" name="connsiteX7"/>
              <a:gd fmla="*/ 345863 h 1078559" name="connsiteY7"/>
              <a:gd fmla="*/ 276399 w 1244961" name="connsiteX8"/>
              <a:gd fmla="*/ 394640 h 1078559" name="connsiteY8"/>
              <a:gd fmla="*/ 284256 w 1244961" name="connsiteX9"/>
              <a:gd fmla="*/ 558994 h 1078559" name="connsiteY9"/>
              <a:gd fmla="*/ 296171 w 1244961" name="connsiteX10"/>
              <a:gd fmla="*/ 951652 h 1078559" name="connsiteY10"/>
              <a:gd fmla="*/ 114908 w 1244961" name="connsiteX11"/>
              <a:gd fmla="*/ 25319 h 1078559" name="connsiteY11"/>
              <a:gd fmla="*/ 136906 w 1244961" name="connsiteX12"/>
              <a:gd fmla="*/ 0 h 1078559" name="connsiteY12"/>
              <a:gd fmla="*/ 1244961 w 1244961" name="connsiteX13"/>
              <a:gd fmla="*/ 776133 h 1078559" name="connsiteY13"/>
              <a:gd fmla="*/ 1228683 w 1244961" name="connsiteX14"/>
              <a:gd fmla="*/ 805459 h 1078559" name="connsiteY14"/>
              <a:gd fmla="*/ 296171 w 1244961" name="connsiteX15"/>
              <a:gd fmla="*/ 951652 h 107855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1078559" w="1244961">
                <a:moveTo>
                  <a:pt x="669266" y="828672"/>
                </a:moveTo>
                <a:cubicBezTo>
                  <a:pt x="714831" y="860587"/>
                  <a:pt x="785188" y="838749"/>
                  <a:pt x="826411" y="779896"/>
                </a:cubicBezTo>
                <a:cubicBezTo>
                  <a:pt x="867636" y="721040"/>
                  <a:pt x="864119" y="647458"/>
                  <a:pt x="818554" y="615542"/>
                </a:cubicBezTo>
                <a:cubicBezTo>
                  <a:pt x="772990" y="583627"/>
                  <a:pt x="702632" y="605464"/>
                  <a:pt x="661409" y="664319"/>
                </a:cubicBezTo>
                <a:cubicBezTo>
                  <a:pt x="620184" y="723173"/>
                  <a:pt x="623702" y="796756"/>
                  <a:pt x="669266" y="828672"/>
                </a:cubicBezTo>
                <a:close/>
                <a:moveTo>
                  <a:pt x="284256" y="558994"/>
                </a:moveTo>
                <a:cubicBezTo>
                  <a:pt x="329821" y="590909"/>
                  <a:pt x="400179" y="569070"/>
                  <a:pt x="441402" y="510216"/>
                </a:cubicBezTo>
                <a:cubicBezTo>
                  <a:pt x="482627" y="451363"/>
                  <a:pt x="479107" y="377778"/>
                  <a:pt x="433543" y="345863"/>
                </a:cubicBezTo>
                <a:cubicBezTo>
                  <a:pt x="387978" y="313947"/>
                  <a:pt x="317623" y="335786"/>
                  <a:pt x="276399" y="394640"/>
                </a:cubicBezTo>
                <a:cubicBezTo>
                  <a:pt x="235174" y="453494"/>
                  <a:pt x="238692" y="527078"/>
                  <a:pt x="284256" y="558994"/>
                </a:cubicBezTo>
                <a:close/>
                <a:moveTo>
                  <a:pt x="296171" y="951652"/>
                </a:moveTo>
                <a:cubicBezTo>
                  <a:pt x="-11390" y="736223"/>
                  <a:pt x="-92545" y="321491"/>
                  <a:pt x="114908" y="25319"/>
                </a:cubicBezTo>
                <a:lnTo>
                  <a:pt x="136906" y="0"/>
                </a:lnTo>
                <a:lnTo>
                  <a:pt x="1244961" y="776133"/>
                </a:lnTo>
                <a:lnTo>
                  <a:pt x="1228683" y="805459"/>
                </a:lnTo>
                <a:cubicBezTo>
                  <a:pt x="1021230" y="1101629"/>
                  <a:pt x="603733" y="1167082"/>
                  <a:pt x="296171" y="95165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 flipH="1">
            <a:off x="-302860" y="541377"/>
            <a:ext cx="1807810" cy="1934098"/>
            <a:chOff x="5317236" y="5076067"/>
            <a:chExt cx="1060591" cy="1134683"/>
          </a:xfrm>
        </p:grpSpPr>
        <p:sp>
          <p:nvSpPr>
            <p:cNvPr id="33" name="任意多边形 32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0969" y="-388920"/>
            <a:ext cx="1053718" cy="1127327"/>
            <a:chOff x="5317236" y="5076067"/>
            <a:chExt cx="1060591" cy="1134683"/>
          </a:xfrm>
        </p:grpSpPr>
        <p:sp>
          <p:nvSpPr>
            <p:cNvPr id="36" name="任意多边形 35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30276" y="-1060176"/>
            <a:ext cx="2020317" cy="2161449"/>
            <a:chOff x="5317236" y="5076067"/>
            <a:chExt cx="1060591" cy="1134683"/>
          </a:xfrm>
        </p:grpSpPr>
        <p:sp>
          <p:nvSpPr>
            <p:cNvPr id="39" name="任意多边形 3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976091" y="2235255"/>
            <a:ext cx="2020317" cy="2161449"/>
            <a:chOff x="5317236" y="5076067"/>
            <a:chExt cx="1060591" cy="1134683"/>
          </a:xfrm>
        </p:grpSpPr>
        <p:sp>
          <p:nvSpPr>
            <p:cNvPr id="42" name="任意多边形 4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283331" y="4456014"/>
            <a:ext cx="1562414" cy="1671558"/>
            <a:chOff x="5317236" y="5076067"/>
            <a:chExt cx="1060591" cy="1134683"/>
          </a:xfrm>
        </p:grpSpPr>
        <p:sp>
          <p:nvSpPr>
            <p:cNvPr id="45" name="任意多边形 4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H="1">
            <a:off x="10955690" y="-351541"/>
            <a:ext cx="1807810" cy="1934098"/>
            <a:chOff x="5317236" y="5076067"/>
            <a:chExt cx="1060591" cy="1134683"/>
          </a:xfrm>
        </p:grpSpPr>
        <p:sp>
          <p:nvSpPr>
            <p:cNvPr id="48" name="任意多边形 4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4705980" y="290356"/>
            <a:ext cx="2780040" cy="2974243"/>
            <a:chOff x="5317236" y="5076067"/>
            <a:chExt cx="1060591" cy="1134683"/>
          </a:xfrm>
        </p:grpSpPr>
        <p:sp>
          <p:nvSpPr>
            <p:cNvPr id="51" name="任意多边形 5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H="1">
            <a:off x="6694745" y="191326"/>
            <a:ext cx="713863" cy="763731"/>
            <a:chOff x="5317236" y="5076067"/>
            <a:chExt cx="1060591" cy="1134683"/>
          </a:xfrm>
        </p:grpSpPr>
        <p:sp>
          <p:nvSpPr>
            <p:cNvPr id="54" name="任意多边形 5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 rot="8699448">
            <a:off x="9910753" y="47891"/>
            <a:ext cx="650464" cy="759152"/>
          </a:xfrm>
          <a:custGeom>
            <a:gdLst>
              <a:gd fmla="*/ 161279 w 762316" name="connsiteX0"/>
              <a:gd fmla="*/ 594908 h 889695" name="connsiteY0"/>
              <a:gd fmla="*/ 250439 w 762316" name="connsiteX1"/>
              <a:gd fmla="*/ 567233 h 889695" name="connsiteY1"/>
              <a:gd fmla="*/ 245980 w 762316" name="connsiteX2"/>
              <a:gd fmla="*/ 473983 h 889695" name="connsiteY2"/>
              <a:gd fmla="*/ 156821 w 762316" name="connsiteX3"/>
              <a:gd fmla="*/ 501658 h 889695" name="connsiteY3"/>
              <a:gd fmla="*/ 161279 w 762316" name="connsiteX4"/>
              <a:gd fmla="*/ 594908 h 889695" name="connsiteY4"/>
              <a:gd fmla="*/ 379723 w 762316" name="connsiteX5"/>
              <a:gd fmla="*/ 747916 h 889695" name="connsiteY5"/>
              <a:gd fmla="*/ 468883 w 762316" name="connsiteX6"/>
              <a:gd fmla="*/ 720242 h 889695" name="connsiteY6"/>
              <a:gd fmla="*/ 464425 w 762316" name="connsiteX7"/>
              <a:gd fmla="*/ 626992 h 889695" name="connsiteY7"/>
              <a:gd fmla="*/ 375265 w 762316" name="connsiteX8"/>
              <a:gd fmla="*/ 654667 h 889695" name="connsiteY8"/>
              <a:gd fmla="*/ 379723 w 762316" name="connsiteX9"/>
              <a:gd fmla="*/ 747916 h 889695" name="connsiteY9"/>
              <a:gd fmla="*/ 168039 w 762316" name="connsiteX10"/>
              <a:gd fmla="*/ 817692 h 889695" name="connsiteY10"/>
              <a:gd fmla="*/ 65195 w 762316" name="connsiteX11"/>
              <a:gd fmla="*/ 292115 h 889695" name="connsiteY11"/>
              <a:gd fmla="*/ 308436 w 762316" name="connsiteX12"/>
              <a:gd fmla="*/ 141792 h 889695" name="connsiteY12"/>
              <a:gd fmla="*/ 360400 w 762316" name="connsiteX13"/>
              <a:gd fmla="*/ 138652 h 889695" name="connsiteY13"/>
              <a:gd fmla="*/ 406893 w 762316" name="connsiteX14"/>
              <a:gd fmla="*/ 0 h 889695" name="connsiteY14"/>
              <a:gd fmla="*/ 456366 w 762316" name="connsiteX15"/>
              <a:gd fmla="*/ 147540 h 889695" name="connsiteY15"/>
              <a:gd fmla="*/ 526269 w 762316" name="connsiteX16"/>
              <a:gd fmla="*/ 170748 h 889695" name="connsiteY16"/>
              <a:gd fmla="*/ 594277 w 762316" name="connsiteX17"/>
              <a:gd fmla="*/ 209170 h 889695" name="connsiteY17"/>
              <a:gd fmla="*/ 697121 w 762316" name="connsiteX18"/>
              <a:gd fmla="*/ 734746 h 889695" name="connsiteY18"/>
              <a:gd fmla="*/ 168039 w 762316" name="connsiteX19"/>
              <a:gd fmla="*/ 817692 h 889695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889695" w="762316"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cubicBezTo>
                  <a:pt x="549677" y="181102"/>
                  <a:pt x="572464" y="193891"/>
                  <a:pt x="594277" y="209170"/>
                </a:cubicBezTo>
                <a:cubicBezTo>
                  <a:pt x="768778" y="331399"/>
                  <a:pt x="814823" y="566707"/>
                  <a:pt x="697121" y="734746"/>
                </a:cubicBez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494823" y="-347428"/>
            <a:ext cx="2441496" cy="2612050"/>
            <a:chOff x="5317236" y="5076067"/>
            <a:chExt cx="1060591" cy="1134683"/>
          </a:xfrm>
        </p:grpSpPr>
        <p:sp>
          <p:nvSpPr>
            <p:cNvPr id="59" name="任意多边形 58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-672094" y="5823976"/>
            <a:ext cx="1306408" cy="1397669"/>
            <a:chOff x="5317236" y="5076067"/>
            <a:chExt cx="1060591" cy="1134683"/>
          </a:xfrm>
        </p:grpSpPr>
        <p:sp>
          <p:nvSpPr>
            <p:cNvPr id="62" name="任意多边形 61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flipH="1">
            <a:off x="10918808" y="3691670"/>
            <a:ext cx="1562414" cy="1671558"/>
            <a:chOff x="5317236" y="5076067"/>
            <a:chExt cx="1060591" cy="1134683"/>
          </a:xfrm>
        </p:grpSpPr>
        <p:sp>
          <p:nvSpPr>
            <p:cNvPr id="65" name="任意多边形 64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349937" y="1859517"/>
            <a:ext cx="1562414" cy="1671558"/>
            <a:chOff x="5317236" y="5076067"/>
            <a:chExt cx="1060591" cy="1134683"/>
          </a:xfrm>
        </p:grpSpPr>
        <p:sp>
          <p:nvSpPr>
            <p:cNvPr id="68" name="任意多边形 67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543605" y="5650732"/>
            <a:ext cx="1562414" cy="1671558"/>
            <a:chOff x="5317236" y="5076067"/>
            <a:chExt cx="1060591" cy="1134683"/>
          </a:xfrm>
        </p:grpSpPr>
        <p:sp>
          <p:nvSpPr>
            <p:cNvPr id="71" name="任意多边形 7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10285" y="5920999"/>
            <a:ext cx="1562414" cy="1671558"/>
            <a:chOff x="5317236" y="5076067"/>
            <a:chExt cx="1060591" cy="1134683"/>
          </a:xfrm>
        </p:grpSpPr>
        <p:sp>
          <p:nvSpPr>
            <p:cNvPr id="74" name="任意多边形 73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 flipH="1">
            <a:off x="4286901" y="5378678"/>
            <a:ext cx="1562414" cy="1671558"/>
            <a:chOff x="5317236" y="5076067"/>
            <a:chExt cx="1060591" cy="1134683"/>
          </a:xfrm>
        </p:grpSpPr>
        <p:sp>
          <p:nvSpPr>
            <p:cNvPr id="77" name="任意多边形 76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 flipH="1" rot="12900552">
            <a:off x="6848018" y="6347238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0" name="组合 79"/>
          <p:cNvGrpSpPr/>
          <p:nvPr/>
        </p:nvGrpSpPr>
        <p:grpSpPr>
          <a:xfrm flipH="1">
            <a:off x="8814912" y="5674579"/>
            <a:ext cx="1562414" cy="1671558"/>
            <a:chOff x="5317236" y="5076067"/>
            <a:chExt cx="1060591" cy="1134683"/>
          </a:xfrm>
        </p:grpSpPr>
        <p:sp>
          <p:nvSpPr>
            <p:cNvPr id="81" name="任意多边形 80"/>
            <p:cNvSpPr/>
            <p:nvPr/>
          </p:nvSpPr>
          <p:spPr>
            <a:xfrm rot="8699448">
              <a:off x="5674415" y="5076067"/>
              <a:ext cx="703412" cy="889695"/>
            </a:xfrm>
            <a:custGeom>
              <a:gdLst>
                <a:gd fmla="*/ 379723 w 703412" name="connsiteX0"/>
                <a:gd fmla="*/ 747916 h 889695" name="connsiteY0"/>
                <a:gd fmla="*/ 468883 w 703412" name="connsiteX1"/>
                <a:gd fmla="*/ 720242 h 889695" name="connsiteY1"/>
                <a:gd fmla="*/ 464425 w 703412" name="connsiteX2"/>
                <a:gd fmla="*/ 626992 h 889695" name="connsiteY2"/>
                <a:gd fmla="*/ 375265 w 703412" name="connsiteX3"/>
                <a:gd fmla="*/ 654667 h 889695" name="connsiteY3"/>
                <a:gd fmla="*/ 379723 w 703412" name="connsiteX4"/>
                <a:gd fmla="*/ 747916 h 889695" name="connsiteY4"/>
                <a:gd fmla="*/ 161279 w 703412" name="connsiteX5"/>
                <a:gd fmla="*/ 594908 h 889695" name="connsiteY5"/>
                <a:gd fmla="*/ 250439 w 703412" name="connsiteX6"/>
                <a:gd fmla="*/ 567233 h 889695" name="connsiteY6"/>
                <a:gd fmla="*/ 245980 w 703412" name="connsiteX7"/>
                <a:gd fmla="*/ 473983 h 889695" name="connsiteY7"/>
                <a:gd fmla="*/ 156821 w 703412" name="connsiteX8"/>
                <a:gd fmla="*/ 501658 h 889695" name="connsiteY8"/>
                <a:gd fmla="*/ 161279 w 703412" name="connsiteX9"/>
                <a:gd fmla="*/ 594908 h 889695" name="connsiteY9"/>
                <a:gd fmla="*/ 168039 w 703412" name="connsiteX10"/>
                <a:gd fmla="*/ 817692 h 889695" name="connsiteY10"/>
                <a:gd fmla="*/ 65195 w 703412" name="connsiteX11"/>
                <a:gd fmla="*/ 292115 h 889695" name="connsiteY11"/>
                <a:gd fmla="*/ 308436 w 703412" name="connsiteX12"/>
                <a:gd fmla="*/ 141792 h 889695" name="connsiteY12"/>
                <a:gd fmla="*/ 360400 w 703412" name="connsiteX13"/>
                <a:gd fmla="*/ 138652 h 889695" name="connsiteY13"/>
                <a:gd fmla="*/ 406893 w 703412" name="connsiteX14"/>
                <a:gd fmla="*/ 0 h 889695" name="connsiteY14"/>
                <a:gd fmla="*/ 456366 w 703412" name="connsiteX15"/>
                <a:gd fmla="*/ 147540 h 889695" name="connsiteY15"/>
                <a:gd fmla="*/ 526269 w 703412" name="connsiteX16"/>
                <a:gd fmla="*/ 170748 h 889695" name="connsiteY16"/>
                <a:gd fmla="*/ 574717 w 703412" name="connsiteX17"/>
                <a:gd fmla="*/ 198119 h 889695" name="connsiteY17"/>
                <a:gd fmla="*/ 572716 w 703412" name="connsiteX18"/>
                <a:gd fmla="*/ 199633 h 889695" name="connsiteY18"/>
                <a:gd fmla="*/ 531860 w 703412" name="connsiteX19"/>
                <a:gd fmla="*/ 246658 h 889695" name="connsiteY19"/>
                <a:gd fmla="*/ 616969 w 703412" name="connsiteX20"/>
                <a:gd fmla="*/ 681602 h 889695" name="connsiteY20"/>
                <a:gd fmla="*/ 673249 w 703412" name="connsiteX21"/>
                <a:gd fmla="*/ 713398 h 889695" name="connsiteY21"/>
                <a:gd fmla="*/ 703412 w 703412" name="connsiteX22"/>
                <a:gd fmla="*/ 723412 h 889695" name="connsiteY22"/>
                <a:gd fmla="*/ 697121 w 703412" name="connsiteX23"/>
                <a:gd fmla="*/ 734746 h 889695" name="connsiteY23"/>
                <a:gd fmla="*/ 168039 w 703412" name="connsiteX24"/>
                <a:gd fmla="*/ 817692 h 88969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889695" w="703412"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lnTo>
                    <a:pt x="574717" y="198119"/>
                  </a:lnTo>
                  <a:lnTo>
                    <a:pt x="572716" y="199633"/>
                  </a:lnTo>
                  <a:cubicBezTo>
                    <a:pt x="557752" y="213585"/>
                    <a:pt x="544035" y="229275"/>
                    <a:pt x="531860" y="246658"/>
                  </a:cubicBezTo>
                  <a:cubicBezTo>
                    <a:pt x="434454" y="385719"/>
                    <a:pt x="472559" y="580450"/>
                    <a:pt x="616969" y="681602"/>
                  </a:cubicBezTo>
                  <a:cubicBezTo>
                    <a:pt x="635021" y="694246"/>
                    <a:pt x="653879" y="704829"/>
                    <a:pt x="673249" y="713398"/>
                  </a:cubicBezTo>
                  <a:lnTo>
                    <a:pt x="703412" y="723412"/>
                  </a:lnTo>
                  <a:lnTo>
                    <a:pt x="697121" y="734746"/>
                  </a:ln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flipH="1" rot="12900552">
              <a:off x="5317236" y="5474476"/>
              <a:ext cx="630860" cy="736274"/>
            </a:xfrm>
            <a:custGeom>
              <a:gdLst>
                <a:gd fmla="*/ 161279 w 762316" name="connsiteX0"/>
                <a:gd fmla="*/ 594908 h 889695" name="connsiteY0"/>
                <a:gd fmla="*/ 250439 w 762316" name="connsiteX1"/>
                <a:gd fmla="*/ 567233 h 889695" name="connsiteY1"/>
                <a:gd fmla="*/ 245980 w 762316" name="connsiteX2"/>
                <a:gd fmla="*/ 473983 h 889695" name="connsiteY2"/>
                <a:gd fmla="*/ 156821 w 762316" name="connsiteX3"/>
                <a:gd fmla="*/ 501658 h 889695" name="connsiteY3"/>
                <a:gd fmla="*/ 161279 w 762316" name="connsiteX4"/>
                <a:gd fmla="*/ 594908 h 889695" name="connsiteY4"/>
                <a:gd fmla="*/ 379723 w 762316" name="connsiteX5"/>
                <a:gd fmla="*/ 747916 h 889695" name="connsiteY5"/>
                <a:gd fmla="*/ 468883 w 762316" name="connsiteX6"/>
                <a:gd fmla="*/ 720242 h 889695" name="connsiteY6"/>
                <a:gd fmla="*/ 464425 w 762316" name="connsiteX7"/>
                <a:gd fmla="*/ 626992 h 889695" name="connsiteY7"/>
                <a:gd fmla="*/ 375265 w 762316" name="connsiteX8"/>
                <a:gd fmla="*/ 654667 h 889695" name="connsiteY8"/>
                <a:gd fmla="*/ 379723 w 762316" name="connsiteX9"/>
                <a:gd fmla="*/ 747916 h 889695" name="connsiteY9"/>
                <a:gd fmla="*/ 168039 w 762316" name="connsiteX10"/>
                <a:gd fmla="*/ 817692 h 889695" name="connsiteY10"/>
                <a:gd fmla="*/ 65195 w 762316" name="connsiteX11"/>
                <a:gd fmla="*/ 292115 h 889695" name="connsiteY11"/>
                <a:gd fmla="*/ 308436 w 762316" name="connsiteX12"/>
                <a:gd fmla="*/ 141792 h 889695" name="connsiteY12"/>
                <a:gd fmla="*/ 360400 w 762316" name="connsiteX13"/>
                <a:gd fmla="*/ 138652 h 889695" name="connsiteY13"/>
                <a:gd fmla="*/ 406893 w 762316" name="connsiteX14"/>
                <a:gd fmla="*/ 0 h 889695" name="connsiteY14"/>
                <a:gd fmla="*/ 456366 w 762316" name="connsiteX15"/>
                <a:gd fmla="*/ 147540 h 889695" name="connsiteY15"/>
                <a:gd fmla="*/ 526269 w 762316" name="connsiteX16"/>
                <a:gd fmla="*/ 170748 h 889695" name="connsiteY16"/>
                <a:gd fmla="*/ 594277 w 762316" name="connsiteX17"/>
                <a:gd fmla="*/ 209170 h 889695" name="connsiteY17"/>
                <a:gd fmla="*/ 697121 w 762316" name="connsiteX18"/>
                <a:gd fmla="*/ 734746 h 889695" name="connsiteY18"/>
                <a:gd fmla="*/ 168039 w 762316" name="connsiteX19"/>
                <a:gd fmla="*/ 817692 h 889695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889695" w="762316">
                  <a:moveTo>
                    <a:pt x="161279" y="594908"/>
                  </a:moveTo>
                  <a:cubicBezTo>
                    <a:pt x="187131" y="613016"/>
                    <a:pt x="227050" y="600625"/>
                    <a:pt x="250439" y="567233"/>
                  </a:cubicBezTo>
                  <a:cubicBezTo>
                    <a:pt x="273829" y="533841"/>
                    <a:pt x="271832" y="492091"/>
                    <a:pt x="245980" y="473983"/>
                  </a:cubicBezTo>
                  <a:cubicBezTo>
                    <a:pt x="220128" y="455875"/>
                    <a:pt x="180210" y="468266"/>
                    <a:pt x="156821" y="501658"/>
                  </a:cubicBezTo>
                  <a:cubicBezTo>
                    <a:pt x="133431" y="535050"/>
                    <a:pt x="135427" y="576800"/>
                    <a:pt x="161279" y="594908"/>
                  </a:cubicBezTo>
                  <a:close/>
                  <a:moveTo>
                    <a:pt x="379723" y="747916"/>
                  </a:moveTo>
                  <a:cubicBezTo>
                    <a:pt x="405575" y="766024"/>
                    <a:pt x="445494" y="753634"/>
                    <a:pt x="468883" y="720242"/>
                  </a:cubicBezTo>
                  <a:cubicBezTo>
                    <a:pt x="492273" y="686849"/>
                    <a:pt x="490277" y="645100"/>
                    <a:pt x="464425" y="626992"/>
                  </a:cubicBezTo>
                  <a:cubicBezTo>
                    <a:pt x="438573" y="608884"/>
                    <a:pt x="398654" y="621274"/>
                    <a:pt x="375265" y="654667"/>
                  </a:cubicBezTo>
                  <a:cubicBezTo>
                    <a:pt x="351875" y="688059"/>
                    <a:pt x="353871" y="729808"/>
                    <a:pt x="379723" y="747916"/>
                  </a:cubicBezTo>
                  <a:close/>
                  <a:moveTo>
                    <a:pt x="168039" y="817692"/>
                  </a:moveTo>
                  <a:cubicBezTo>
                    <a:pt x="-6463" y="695463"/>
                    <a:pt x="-52508" y="460155"/>
                    <a:pt x="65195" y="292115"/>
                  </a:cubicBezTo>
                  <a:cubicBezTo>
                    <a:pt x="124046" y="208096"/>
                    <a:pt x="212691" y="156802"/>
                    <a:pt x="308436" y="141792"/>
                  </a:cubicBezTo>
                  <a:lnTo>
                    <a:pt x="360400" y="138652"/>
                  </a:lnTo>
                  <a:lnTo>
                    <a:pt x="406893" y="0"/>
                  </a:lnTo>
                  <a:lnTo>
                    <a:pt x="456366" y="147540"/>
                  </a:lnTo>
                  <a:lnTo>
                    <a:pt x="526269" y="170748"/>
                  </a:lnTo>
                  <a:cubicBezTo>
                    <a:pt x="549677" y="181102"/>
                    <a:pt x="572464" y="193891"/>
                    <a:pt x="594277" y="209170"/>
                  </a:cubicBezTo>
                  <a:cubicBezTo>
                    <a:pt x="768778" y="331399"/>
                    <a:pt x="814823" y="566707"/>
                    <a:pt x="697121" y="734746"/>
                  </a:cubicBezTo>
                  <a:cubicBezTo>
                    <a:pt x="579418" y="902785"/>
                    <a:pt x="342541" y="939921"/>
                    <a:pt x="168039" y="81769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83" name="任意多边形 82"/>
          <p:cNvSpPr/>
          <p:nvPr/>
        </p:nvSpPr>
        <p:spPr>
          <a:xfrm flipH="1" rot="12900552">
            <a:off x="11844979" y="2607844"/>
            <a:ext cx="1036234" cy="1310654"/>
          </a:xfrm>
          <a:custGeom>
            <a:gdLst>
              <a:gd fmla="*/ 379723 w 703412" name="connsiteX0"/>
              <a:gd fmla="*/ 747916 h 889695" name="connsiteY0"/>
              <a:gd fmla="*/ 468883 w 703412" name="connsiteX1"/>
              <a:gd fmla="*/ 720242 h 889695" name="connsiteY1"/>
              <a:gd fmla="*/ 464425 w 703412" name="connsiteX2"/>
              <a:gd fmla="*/ 626992 h 889695" name="connsiteY2"/>
              <a:gd fmla="*/ 375265 w 703412" name="connsiteX3"/>
              <a:gd fmla="*/ 654667 h 889695" name="connsiteY3"/>
              <a:gd fmla="*/ 379723 w 703412" name="connsiteX4"/>
              <a:gd fmla="*/ 747916 h 889695" name="connsiteY4"/>
              <a:gd fmla="*/ 161279 w 703412" name="connsiteX5"/>
              <a:gd fmla="*/ 594908 h 889695" name="connsiteY5"/>
              <a:gd fmla="*/ 250439 w 703412" name="connsiteX6"/>
              <a:gd fmla="*/ 567233 h 889695" name="connsiteY6"/>
              <a:gd fmla="*/ 245980 w 703412" name="connsiteX7"/>
              <a:gd fmla="*/ 473983 h 889695" name="connsiteY7"/>
              <a:gd fmla="*/ 156821 w 703412" name="connsiteX8"/>
              <a:gd fmla="*/ 501658 h 889695" name="connsiteY8"/>
              <a:gd fmla="*/ 161279 w 703412" name="connsiteX9"/>
              <a:gd fmla="*/ 594908 h 889695" name="connsiteY9"/>
              <a:gd fmla="*/ 168039 w 703412" name="connsiteX10"/>
              <a:gd fmla="*/ 817692 h 889695" name="connsiteY10"/>
              <a:gd fmla="*/ 65195 w 703412" name="connsiteX11"/>
              <a:gd fmla="*/ 292115 h 889695" name="connsiteY11"/>
              <a:gd fmla="*/ 308436 w 703412" name="connsiteX12"/>
              <a:gd fmla="*/ 141792 h 889695" name="connsiteY12"/>
              <a:gd fmla="*/ 360400 w 703412" name="connsiteX13"/>
              <a:gd fmla="*/ 138652 h 889695" name="connsiteY13"/>
              <a:gd fmla="*/ 406893 w 703412" name="connsiteX14"/>
              <a:gd fmla="*/ 0 h 889695" name="connsiteY14"/>
              <a:gd fmla="*/ 456366 w 703412" name="connsiteX15"/>
              <a:gd fmla="*/ 147540 h 889695" name="connsiteY15"/>
              <a:gd fmla="*/ 526269 w 703412" name="connsiteX16"/>
              <a:gd fmla="*/ 170748 h 889695" name="connsiteY16"/>
              <a:gd fmla="*/ 574717 w 703412" name="connsiteX17"/>
              <a:gd fmla="*/ 198119 h 889695" name="connsiteY17"/>
              <a:gd fmla="*/ 572716 w 703412" name="connsiteX18"/>
              <a:gd fmla="*/ 199633 h 889695" name="connsiteY18"/>
              <a:gd fmla="*/ 531860 w 703412" name="connsiteX19"/>
              <a:gd fmla="*/ 246658 h 889695" name="connsiteY19"/>
              <a:gd fmla="*/ 616969 w 703412" name="connsiteX20"/>
              <a:gd fmla="*/ 681602 h 889695" name="connsiteY20"/>
              <a:gd fmla="*/ 673249 w 703412" name="connsiteX21"/>
              <a:gd fmla="*/ 713398 h 889695" name="connsiteY21"/>
              <a:gd fmla="*/ 703412 w 703412" name="connsiteX22"/>
              <a:gd fmla="*/ 723412 h 889695" name="connsiteY22"/>
              <a:gd fmla="*/ 697121 w 703412" name="connsiteX23"/>
              <a:gd fmla="*/ 734746 h 889695" name="connsiteY23"/>
              <a:gd fmla="*/ 168039 w 703412" name="connsiteX24"/>
              <a:gd fmla="*/ 817692 h 889695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889695" w="703412">
                <a:moveTo>
                  <a:pt x="379723" y="747916"/>
                </a:moveTo>
                <a:cubicBezTo>
                  <a:pt x="405575" y="766024"/>
                  <a:pt x="445494" y="753634"/>
                  <a:pt x="468883" y="720242"/>
                </a:cubicBezTo>
                <a:cubicBezTo>
                  <a:pt x="492273" y="686849"/>
                  <a:pt x="490277" y="645100"/>
                  <a:pt x="464425" y="626992"/>
                </a:cubicBezTo>
                <a:cubicBezTo>
                  <a:pt x="438573" y="608884"/>
                  <a:pt x="398654" y="621274"/>
                  <a:pt x="375265" y="654667"/>
                </a:cubicBezTo>
                <a:cubicBezTo>
                  <a:pt x="351875" y="688059"/>
                  <a:pt x="353871" y="729808"/>
                  <a:pt x="379723" y="747916"/>
                </a:cubicBezTo>
                <a:close/>
                <a:moveTo>
                  <a:pt x="161279" y="594908"/>
                </a:moveTo>
                <a:cubicBezTo>
                  <a:pt x="187131" y="613016"/>
                  <a:pt x="227050" y="600625"/>
                  <a:pt x="250439" y="567233"/>
                </a:cubicBezTo>
                <a:cubicBezTo>
                  <a:pt x="273829" y="533841"/>
                  <a:pt x="271832" y="492091"/>
                  <a:pt x="245980" y="473983"/>
                </a:cubicBezTo>
                <a:cubicBezTo>
                  <a:pt x="220128" y="455875"/>
                  <a:pt x="180210" y="468266"/>
                  <a:pt x="156821" y="501658"/>
                </a:cubicBezTo>
                <a:cubicBezTo>
                  <a:pt x="133431" y="535050"/>
                  <a:pt x="135427" y="576800"/>
                  <a:pt x="161279" y="594908"/>
                </a:cubicBezTo>
                <a:close/>
                <a:moveTo>
                  <a:pt x="168039" y="817692"/>
                </a:moveTo>
                <a:cubicBezTo>
                  <a:pt x="-6463" y="695463"/>
                  <a:pt x="-52508" y="460155"/>
                  <a:pt x="65195" y="292115"/>
                </a:cubicBezTo>
                <a:cubicBezTo>
                  <a:pt x="124046" y="208096"/>
                  <a:pt x="212691" y="156802"/>
                  <a:pt x="308436" y="141792"/>
                </a:cubicBezTo>
                <a:lnTo>
                  <a:pt x="360400" y="138652"/>
                </a:lnTo>
                <a:lnTo>
                  <a:pt x="406893" y="0"/>
                </a:lnTo>
                <a:lnTo>
                  <a:pt x="456366" y="147540"/>
                </a:lnTo>
                <a:lnTo>
                  <a:pt x="526269" y="170748"/>
                </a:lnTo>
                <a:lnTo>
                  <a:pt x="574717" y="198119"/>
                </a:lnTo>
                <a:lnTo>
                  <a:pt x="572716" y="199633"/>
                </a:lnTo>
                <a:cubicBezTo>
                  <a:pt x="557752" y="213585"/>
                  <a:pt x="544035" y="229275"/>
                  <a:pt x="531860" y="246658"/>
                </a:cubicBezTo>
                <a:cubicBezTo>
                  <a:pt x="434454" y="385719"/>
                  <a:pt x="472559" y="580450"/>
                  <a:pt x="616969" y="681602"/>
                </a:cubicBezTo>
                <a:cubicBezTo>
                  <a:pt x="635021" y="694246"/>
                  <a:pt x="653879" y="704829"/>
                  <a:pt x="673249" y="713398"/>
                </a:cubicBezTo>
                <a:lnTo>
                  <a:pt x="703412" y="723412"/>
                </a:lnTo>
                <a:lnTo>
                  <a:pt x="697121" y="734746"/>
                </a:lnTo>
                <a:cubicBezTo>
                  <a:pt x="579418" y="902785"/>
                  <a:pt x="342541" y="939921"/>
                  <a:pt x="168039" y="81769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6" name="组合 85"/>
          <p:cNvGrpSpPr/>
          <p:nvPr/>
        </p:nvGrpSpPr>
        <p:grpSpPr>
          <a:xfrm flipV="1">
            <a:off x="278759" y="-497331"/>
            <a:ext cx="11619798" cy="7057034"/>
            <a:chOff x="396747" y="302769"/>
            <a:chExt cx="11368800" cy="7057034"/>
          </a:xfrm>
        </p:grpSpPr>
        <p:sp>
          <p:nvSpPr>
            <p:cNvPr id="85" name="圆角矩形 84"/>
            <p:cNvSpPr/>
            <p:nvPr/>
          </p:nvSpPr>
          <p:spPr>
            <a:xfrm>
              <a:off x="396747" y="302769"/>
              <a:ext cx="11368800" cy="6971718"/>
            </a:xfrm>
            <a:prstGeom prst="roundRect">
              <a:avLst>
                <a:gd fmla="val 3001" name="adj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prstClr val="black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491699" y="388085"/>
              <a:ext cx="11190170" cy="6971718"/>
            </a:xfrm>
            <a:prstGeom prst="roundRect">
              <a:avLst>
                <a:gd fmla="val 2376" name="adj"/>
              </a:avLst>
            </a:prstGeom>
            <a:solidFill>
              <a:srgbClr val="FFF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 w="0"/>
                <a:solidFill>
                  <a:prstClr val="black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91" name="图片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565" t="44252"/>
          <a:stretch>
            <a:fillRect/>
          </a:stretch>
        </p:blipFill>
        <p:spPr>
          <a:xfrm flipV="1">
            <a:off x="1692039" y="-48042"/>
            <a:ext cx="8765196" cy="564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487" l="14554" r="13488" t="14556"/>
          <a:stretch>
            <a:fillRect/>
          </a:stretch>
        </p:blipFill>
        <p:spPr>
          <a:xfrm>
            <a:off x="6146432" y="796028"/>
            <a:ext cx="506482" cy="506480"/>
          </a:xfrm>
          <a:prstGeom prst="round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1306755" y="5626159"/>
            <a:ext cx="97076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prstClr val="black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10年前你错过了淘宝，今天你还想错过微店么？</a:t>
            </a:r>
          </a:p>
        </p:txBody>
      </p:sp>
      <p:sp>
        <p:nvSpPr>
          <p:cNvPr id="88" name="圆角矩形 87"/>
          <p:cNvSpPr/>
          <p:nvPr/>
        </p:nvSpPr>
        <p:spPr>
          <a:xfrm>
            <a:off x="1577325" y="4555883"/>
            <a:ext cx="1553058" cy="492494"/>
          </a:xfrm>
          <a:prstGeom prst="roundRect">
            <a:avLst/>
          </a:prstGeom>
          <a:gradFill flip="none" rotWithShape="1">
            <a:gsLst>
              <a:gs pos="0">
                <a:srgbClr val="B92034"/>
              </a:gs>
              <a:gs pos="62200">
                <a:srgbClr val="D12B36"/>
              </a:gs>
              <a:gs pos="100000">
                <a:srgbClr val="D92C33"/>
              </a:gs>
            </a:gsLst>
            <a:lin ang="16200000" scaled="1"/>
          </a:gradFill>
          <a:ln>
            <a:noFill/>
          </a:ln>
          <a:effectLst>
            <a:outerShdw algn="tl" blurRad="381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prstClr val="white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592719" y="4547016"/>
            <a:ext cx="1510212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500">
                <a:solidFill>
                  <a:prstClr val="white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商家数量 </a:t>
            </a:r>
          </a:p>
        </p:txBody>
      </p:sp>
      <p:sp>
        <p:nvSpPr>
          <p:cNvPr id="90" name="矩形 89"/>
          <p:cNvSpPr/>
          <p:nvPr/>
        </p:nvSpPr>
        <p:spPr>
          <a:xfrm>
            <a:off x="3440046" y="4411681"/>
            <a:ext cx="8940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prstClr val="black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-122" panose="02010600040101010101" pitchFamily="2" typeface="华文黑体"/>
              </a:rPr>
              <a:t>较少</a:t>
            </a:r>
          </a:p>
        </p:txBody>
      </p:sp>
      <p:sp>
        <p:nvSpPr>
          <p:cNvPr id="92" name="圆角矩形 91"/>
          <p:cNvSpPr/>
          <p:nvPr/>
        </p:nvSpPr>
        <p:spPr>
          <a:xfrm>
            <a:off x="4778346" y="4555883"/>
            <a:ext cx="1553058" cy="492494"/>
          </a:xfrm>
          <a:prstGeom prst="roundRect">
            <a:avLst/>
          </a:prstGeom>
          <a:gradFill flip="none" rotWithShape="1">
            <a:gsLst>
              <a:gs pos="0">
                <a:srgbClr val="B92034"/>
              </a:gs>
              <a:gs pos="62200">
                <a:srgbClr val="D12B36"/>
              </a:gs>
              <a:gs pos="100000">
                <a:srgbClr val="D92C33"/>
              </a:gs>
            </a:gsLst>
            <a:lin ang="16200000" scaled="1"/>
          </a:gradFill>
          <a:ln>
            <a:noFill/>
          </a:ln>
          <a:effectLst>
            <a:outerShdw algn="tl" blurRad="381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prstClr val="white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802290" y="4547016"/>
            <a:ext cx="1510212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500">
                <a:solidFill>
                  <a:prstClr val="white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推广费用</a:t>
            </a:r>
          </a:p>
        </p:txBody>
      </p:sp>
      <p:sp>
        <p:nvSpPr>
          <p:cNvPr id="97" name="矩形 96"/>
          <p:cNvSpPr/>
          <p:nvPr/>
        </p:nvSpPr>
        <p:spPr>
          <a:xfrm>
            <a:off x="6380575" y="4411681"/>
            <a:ext cx="1960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prstClr val="black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-122" panose="02010600040101010101" pitchFamily="2" typeface="华文黑体"/>
              </a:rPr>
              <a:t>一般不需要</a:t>
            </a:r>
          </a:p>
        </p:txBody>
      </p:sp>
      <p:sp>
        <p:nvSpPr>
          <p:cNvPr id="98" name="圆角矩形 97"/>
          <p:cNvSpPr/>
          <p:nvPr/>
        </p:nvSpPr>
        <p:spPr>
          <a:xfrm>
            <a:off x="8550699" y="4555883"/>
            <a:ext cx="1553058" cy="492494"/>
          </a:xfrm>
          <a:prstGeom prst="roundRect">
            <a:avLst/>
          </a:prstGeom>
          <a:gradFill flip="none" rotWithShape="1">
            <a:gsLst>
              <a:gs pos="0">
                <a:srgbClr val="B92034"/>
              </a:gs>
              <a:gs pos="62200">
                <a:srgbClr val="D12B36"/>
              </a:gs>
              <a:gs pos="100000">
                <a:srgbClr val="D92C33"/>
              </a:gs>
            </a:gsLst>
            <a:lin ang="16200000" scaled="1"/>
          </a:gradFill>
          <a:ln>
            <a:noFill/>
          </a:ln>
          <a:effectLst>
            <a:outerShdw algn="tl" blurRad="38100" dir="2700000" dist="254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solidFill>
                <a:prstClr val="white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8574643" y="4547016"/>
            <a:ext cx="1510212" cy="47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2500">
                <a:solidFill>
                  <a:prstClr val="white"/>
                </a:solidFill>
                <a:latin charset="-122" panose="02010600040101010101" pitchFamily="2" typeface="华文黑体"/>
                <a:ea charset="-122" panose="02010600040101010101" pitchFamily="2" typeface="华文黑体"/>
                <a:cs charset="-122" panose="02010600040101010101" pitchFamily="2" typeface="华文黑体"/>
              </a:rPr>
              <a:t>客户忠诚</a:t>
            </a:r>
          </a:p>
        </p:txBody>
      </p:sp>
      <p:sp>
        <p:nvSpPr>
          <p:cNvPr id="104" name="矩形 103"/>
          <p:cNvSpPr/>
          <p:nvPr/>
        </p:nvSpPr>
        <p:spPr>
          <a:xfrm>
            <a:off x="10176333" y="4411681"/>
            <a:ext cx="8940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800">
                <a:solidFill>
                  <a:prstClr val="black"/>
                </a:solidFill>
                <a:latin charset="-122" panose="02010600040101010101" pitchFamily="2" typeface="华文细黑"/>
                <a:ea charset="-122" panose="02010600040101010101" pitchFamily="2" typeface="华文细黑"/>
                <a:cs charset="-122" panose="02010600040101010101" pitchFamily="2" typeface="华文黑体"/>
              </a:rPr>
              <a:t>较高</a:t>
            </a:r>
          </a:p>
        </p:txBody>
      </p:sp>
      <p:sp>
        <p:nvSpPr>
          <p:cNvPr id="105" name="圆角矩形 104"/>
          <p:cNvSpPr/>
          <p:nvPr/>
        </p:nvSpPr>
        <p:spPr>
          <a:xfrm>
            <a:off x="1453630" y="4410013"/>
            <a:ext cx="9611245" cy="786847"/>
          </a:xfrm>
          <a:prstGeom prst="roundRect">
            <a:avLst/>
          </a:prstGeom>
          <a:noFill/>
          <a:ln>
            <a:solidFill>
              <a:srgbClr val="D72E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468394" y="507554"/>
            <a:ext cx="680345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altLang="en-US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正粗黑简体"/>
                <a:ea charset="-122" panose="02000000000000000000" pitchFamily="2" typeface="方正正粗黑简体"/>
              </a:rPr>
              <a:t>微</a:t>
            </a:r>
          </a:p>
        </p:txBody>
      </p:sp>
      <p:sp>
        <p:nvSpPr>
          <p:cNvPr id="7" name="椭圆 6"/>
          <p:cNvSpPr/>
          <p:nvPr/>
        </p:nvSpPr>
        <p:spPr>
          <a:xfrm>
            <a:off x="5410736" y="2598500"/>
            <a:ext cx="1379764" cy="1379764"/>
          </a:xfrm>
          <a:prstGeom prst="ellipse">
            <a:avLst/>
          </a:prstGeom>
          <a:noFill/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2112245" y="2103578"/>
            <a:ext cx="7996137" cy="1753272"/>
            <a:chOff x="2163557" y="3218968"/>
            <a:chExt cx="7996137" cy="1753272"/>
          </a:xfrm>
        </p:grpSpPr>
        <p:sp>
          <p:nvSpPr>
            <p:cNvPr id="108" name="椭圆 107"/>
            <p:cNvSpPr/>
            <p:nvPr/>
          </p:nvSpPr>
          <p:spPr>
            <a:xfrm>
              <a:off x="5211489" y="3218968"/>
              <a:ext cx="1753272" cy="1753272"/>
            </a:xfrm>
            <a:prstGeom prst="ellipse">
              <a:avLst/>
            </a:prstGeom>
            <a:solidFill>
              <a:srgbClr val="D72E35"/>
            </a:solidFill>
            <a:ln w="114300">
              <a:solidFill>
                <a:srgbClr val="D72E35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 rot="16200000">
              <a:off x="3890065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19" name="等腰三角形 118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等腰三角形 119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flipH="1" rot="5400000">
              <a:off x="7928736" y="3418004"/>
              <a:ext cx="375124" cy="1481600"/>
              <a:chOff x="3958748" y="4369525"/>
              <a:chExt cx="298053" cy="1177195"/>
            </a:xfrm>
            <a:solidFill>
              <a:srgbClr val="FD7C28"/>
            </a:solidFill>
          </p:grpSpPr>
          <p:sp>
            <p:nvSpPr>
              <p:cNvPr id="117" name="等腰三角形 116"/>
              <p:cNvSpPr/>
              <p:nvPr/>
            </p:nvSpPr>
            <p:spPr>
              <a:xfrm>
                <a:off x="4035806" y="4369525"/>
                <a:ext cx="143936" cy="978852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等腰三角形 117"/>
              <p:cNvSpPr/>
              <p:nvPr/>
            </p:nvSpPr>
            <p:spPr>
              <a:xfrm rot="10800000">
                <a:off x="3958748" y="5262563"/>
                <a:ext cx="298053" cy="284157"/>
              </a:xfrm>
              <a:prstGeom prst="triangle">
                <a:avLst/>
              </a:prstGeom>
              <a:solidFill>
                <a:srgbClr val="D72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1" name="文本框 110"/>
            <p:cNvSpPr txBox="1"/>
            <p:nvPr/>
          </p:nvSpPr>
          <p:spPr>
            <a:xfrm>
              <a:off x="5414143" y="3499827"/>
              <a:ext cx="1388107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mtClean="0" sz="4400">
                  <a:solidFill>
                    <a:prstClr val="white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成交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2163557" y="3665140"/>
              <a:ext cx="124821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mtClean="0" sz="3600">
                  <a:solidFill>
                    <a:srgbClr val="D72E35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顾客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8911483" y="3665140"/>
              <a:ext cx="1248212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mtClean="0" sz="3600">
                  <a:solidFill>
                    <a:srgbClr val="D72E35"/>
                  </a:solidFill>
                  <a:latin charset="-122" panose="02010601030101010101" pitchFamily="2" typeface="方正大黑简体"/>
                  <a:ea charset="-122" panose="02010601030101010101" pitchFamily="2" typeface="方正大黑简体"/>
                </a:rPr>
                <a:t>商家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3315922" y="3615959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400">
                  <a:solidFill>
                    <a:prstClr val="black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有信任</a:t>
              </a:r>
            </a:p>
          </p:txBody>
        </p:sp>
        <p:sp>
          <p:nvSpPr>
            <p:cNvPr id="115" name="矩形 114"/>
            <p:cNvSpPr/>
            <p:nvPr/>
          </p:nvSpPr>
          <p:spPr>
            <a:xfrm>
              <a:off x="7752186" y="3615959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2400">
                  <a:solidFill>
                    <a:prstClr val="black"/>
                  </a:solidFill>
                  <a:latin charset="-122" panose="02010600040101010101" pitchFamily="2" typeface="华文黑体"/>
                  <a:ea charset="-122" panose="02010600040101010101" pitchFamily="2" typeface="华文黑体"/>
                  <a:cs charset="-122" panose="02010600040101010101" pitchFamily="2" typeface="华文黑体"/>
                </a:rPr>
                <a:t>有推荐</a:t>
              </a:r>
            </a:p>
          </p:txBody>
        </p:sp>
        <p:sp>
          <p:nvSpPr>
            <p:cNvPr id="116" name="椭圆 115"/>
            <p:cNvSpPr/>
            <p:nvPr/>
          </p:nvSpPr>
          <p:spPr>
            <a:xfrm>
              <a:off x="5212731" y="3230765"/>
              <a:ext cx="1733096" cy="173309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2021661203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>
          <a:lnSpc>
            <a:spcPct val="150000"/>
          </a:lnSpc>
          <a:spcBef>
            <a:spcPts val="1200"/>
          </a:spcBef>
          <a:defRPr dirty="0" smtClean="0" sz="2200">
            <a:latin charset="-122" panose="02010600040101010101" pitchFamily="2" typeface="华文细黑"/>
            <a:ea charset="-122" panose="02010600040101010101" pitchFamily="2" typeface="华文细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167</Paragraphs>
  <Slides>30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8">
      <vt:lpstr>Arial</vt:lpstr>
      <vt:lpstr>Calibri Light</vt:lpstr>
      <vt:lpstr>Calibri</vt:lpstr>
      <vt:lpstr>方正粗宋简体</vt:lpstr>
      <vt:lpstr>方正大黑简体</vt:lpstr>
      <vt:lpstr>华文黑体</vt:lpstr>
      <vt:lpstr>华文细黑</vt:lpstr>
      <vt:lpstr>微软雅黑</vt:lpstr>
      <vt:lpstr>华文新魏</vt:lpstr>
      <vt:lpstr>叶根友刀锋黑草</vt:lpstr>
      <vt:lpstr>方正正粗黑简体</vt:lpstr>
      <vt:lpstr>蒙纳简超刚黑</vt:lpstr>
      <vt:lpstr>经典繁仿圆</vt:lpstr>
      <vt:lpstr>宋体</vt:lpstr>
      <vt:lpstr>方正正中黑简体</vt:lpstr>
      <vt:lpstr>方正正黑简体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2021-08-22T11:59:55Z</dcterms:created>
  <cp:lastPrinted>2021-08-22T11:59:55Z</cp:lastPrinted>
  <dcterms:modified xsi:type="dcterms:W3CDTF">2021-08-22T05:49:54Z</dcterms:modified>
  <cp:revision>1</cp:revision>
</cp:coreProperties>
</file>