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 id="2147483663" r:id="rId3"/>
  </p:sldMasterIdLst>
  <p:notesMasterIdLst>
    <p:notesMasterId r:id="rId4"/>
  </p:notesMasterIdLst>
  <p:sldIdLst>
    <p:sldId id="256" r:id="rId5"/>
    <p:sldId id="272" r:id="rId6"/>
    <p:sldId id="273" r:id="rId7"/>
    <p:sldId id="257" r:id="rId8"/>
    <p:sldId id="258" r:id="rId9"/>
    <p:sldId id="259" r:id="rId10"/>
    <p:sldId id="278" r:id="rId11"/>
    <p:sldId id="279" r:id="rId12"/>
    <p:sldId id="281" r:id="rId13"/>
    <p:sldId id="260" r:id="rId14"/>
    <p:sldId id="282" r:id="rId15"/>
    <p:sldId id="261" r:id="rId16"/>
    <p:sldId id="283" r:id="rId17"/>
    <p:sldId id="286" r:id="rId18"/>
    <p:sldId id="264" r:id="rId19"/>
    <p:sldId id="266" r:id="rId20"/>
    <p:sldId id="265" r:id="rId21"/>
    <p:sldId id="287" r:id="rId22"/>
    <p:sldId id="274" r:id="rId23"/>
    <p:sldId id="269" r:id="rId24"/>
    <p:sldId id="288" r:id="rId25"/>
    <p:sldId id="289" r:id="rId26"/>
    <p:sldId id="270" r:id="rId27"/>
    <p:sldId id="290" r:id="rId28"/>
    <p:sldId id="271" r:id="rId29"/>
    <p:sldId id="276" r:id="rId30"/>
    <p:sldId id="277"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51" userDrawn="1">
          <p15:clr>
            <a:srgbClr val="A4A3A4"/>
          </p15:clr>
        </p15:guide>
        <p15:guide id="2" pos="415" userDrawn="1">
          <p15:clr>
            <a:srgbClr val="A4A3A4"/>
          </p15:clr>
        </p15:guide>
        <p15:guide id="3" orient="horz" pos="2160" userDrawn="1">
          <p15:clr>
            <a:srgbClr val="A4A3A4"/>
          </p15:clr>
        </p15:guide>
        <p15:guide id="4" pos="7443" userDrawn="1">
          <p15:clr>
            <a:srgbClr val="A4A3A4"/>
          </p15:clr>
        </p15:guide>
        <p15:guide id="5" orient="horz" pos="242" userDrawn="1">
          <p15:clr>
            <a:srgbClr val="A4A3A4"/>
          </p15:clr>
        </p15:guide>
        <p15:guide id="6" orient="horz" pos="4090" userDrawn="1">
          <p15:clr>
            <a:srgbClr val="A4A3A4"/>
          </p15:clr>
        </p15:guide>
        <p15:guide id="7" pos="234" userDrawn="1">
          <p15:clr>
            <a:srgbClr val="A4A3A4"/>
          </p15:clr>
        </p15:guide>
        <p15:guide id="8" pos="3205" userDrawn="1">
          <p15:clr>
            <a:srgbClr val="A4A3A4"/>
          </p15:clr>
        </p15:guide>
        <p15:guide id="9" pos="422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5046" autoAdjust="0"/>
  </p:normalViewPr>
  <p:slideViewPr>
    <p:cSldViewPr snapToGrid="0" showGuides="1">
      <p:cViewPr varScale="1">
        <p:scale>
          <a:sx n="107" d="100"/>
          <a:sy n="107" d="100"/>
        </p:scale>
        <p:origin x="798" y="102"/>
      </p:cViewPr>
      <p:guideLst>
        <p:guide pos="7151"/>
        <p:guide pos="415"/>
        <p:guide orient="horz" pos="2160"/>
        <p:guide pos="7443"/>
        <p:guide orient="horz" pos="242"/>
        <p:guide orient="horz" pos="4090"/>
        <p:guide pos="234"/>
        <p:guide pos="3205"/>
        <p:guide pos="4226"/>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98E4AC"/>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delete val="1"/>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20~29</c:v>
                </c:pt>
                <c:pt idx="1">
                  <c:v>30~39</c:v>
                </c:pt>
                <c:pt idx="2">
                  <c:v>40~49</c:v>
                </c:pt>
              </c:strCache>
            </c:strRef>
          </c:cat>
          <c:val>
            <c:numRef>
              <c:f>Sheet1!$B$2:$B$4</c:f>
              <c:numCache>
                <c:formatCode>General</c:formatCode>
                <c:ptCount val="3"/>
                <c:pt idx="0">
                  <c:v>100</c:v>
                </c:pt>
                <c:pt idx="1">
                  <c:v>50</c:v>
                </c:pt>
                <c:pt idx="2">
                  <c:v>15</c:v>
                </c:pt>
              </c:numCache>
            </c:numRef>
          </c:val>
        </c:ser>
        <c:dLbls>
          <c:showLegendKey val="0"/>
          <c:showVal val="0"/>
          <c:showCatName val="0"/>
          <c:showSerName val="0"/>
          <c:showPercent val="0"/>
          <c:showBubbleSize val="0"/>
          <c:showLeaderLines val="0"/>
        </c:dLbls>
        <c:gapWidth val="119"/>
        <c:overlap val="-27"/>
        <c:axId val="-1862104544"/>
        <c:axId val="-1862098016"/>
      </c:barChart>
      <c:catAx>
        <c:axId val="-186210454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微软雅黑" panose="020b0503020204020204" pitchFamily="34" charset="-122"/>
                <a:ea typeface="微软雅黑" panose="020b0503020204020204" pitchFamily="34" charset="-122"/>
                <a:cs typeface="+mn-cs"/>
              </a:defRPr>
            </a:pPr>
            <a:endParaRPr sz="1197" b="0" i="0" u="none" strike="noStrike" kern="1200" baseline="0" smtId="4294967295">
              <a:solidFill>
                <a:schemeClr val="bg1"/>
              </a:solidFill>
              <a:latin typeface="微软雅黑" panose="020b0503020204020204" pitchFamily="34" charset="-122"/>
              <a:ea typeface="微软雅黑" panose="020b0503020204020204" pitchFamily="34" charset="-122"/>
              <a:cs typeface="+mn-cs"/>
            </a:endParaRPr>
          </a:p>
        </c:txPr>
        <c:crossAx val="-1862098016"/>
        <c:crosses val="autoZero"/>
        <c:auto val="0"/>
        <c:lblAlgn val="ctr"/>
        <c:lblOffset/>
        <c:noMultiLvlLbl val="0"/>
      </c:catAx>
      <c:valAx>
        <c:axId val="-186209801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1862104544"/>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DDAF-0C4C-4A92-B8BB-546C268FB0D3}" type="datetimeFigureOut">
              <a:rPr lang="zh-CN" altLang="en-US" smtClean="0"/>
              <a:t>2021/2/2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CA7E7-E3B1-4552-B77D-05D29B3BA742}" type="slidenum">
              <a:rPr lang="zh-CN" altLang="en-US" smtClean="0"/>
              <a:t>‹#›</a:t>
            </a:fld>
            <a:endParaRPr lang="zh-CN" altLang="en-US"/>
          </a:p>
        </p:txBody>
      </p:sp>
    </p:spTree>
    <p:extLst>
      <p:ext uri="{BB962C8B-B14F-4D97-AF65-F5344CB8AC3E}">
        <p14:creationId val="302707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13681818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330541269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ea typeface="微软雅黑" panose="020b0503020204020204" pitchFamily="34" charset="-122"/>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418572298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111661407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56286561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115947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56117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851236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92312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29442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08797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77186802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085987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201099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718956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244287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191013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301893345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250979589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8815909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48694655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19043728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ea typeface="微软雅黑" panose="020b0503020204020204"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232933843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E09F93A3-8E74-45B5-A0CC-2E7BF8D14B23}" type="datetimeFigureOut">
              <a:rPr lang="zh-CN" altLang="en-US" smtClean="0"/>
              <a:t>2021/2/2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D9E8A33A-6FAD-4402-9432-9BB700C5EB88}" type="slidenum">
              <a:rPr lang="zh-CN" altLang="en-US" smtClean="0"/>
              <a:t>‹#›</a:t>
            </a:fld>
            <a:endParaRPr lang="zh-CN" altLang="en-US"/>
          </a:p>
        </p:txBody>
      </p:sp>
    </p:spTree>
    <p:extLst>
      <p:ext uri="{BB962C8B-B14F-4D97-AF65-F5344CB8AC3E}">
        <p14:creationId val="354540100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1.jpe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3.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3">
            <a:extLst>
              <a:ext uri="{28A0092B-C50C-407E-A947-70E740481C1C}">
                <a14:useLocalDpi val="0"/>
              </a:ext>
            </a:extLst>
          </a:blip>
          <a:stretch>
            <a:fillRect/>
          </a:stretch>
        </p:blipFill>
        <p:spPr>
          <a:xfrm>
            <a:off x="0" y="1"/>
            <a:ext cx="12192000" cy="6858000"/>
          </a:xfrm>
          <a:prstGeom prst="rect">
            <a:avLst/>
          </a:prstGeom>
        </p:spPr>
      </p:pic>
    </p:spTree>
    <p:extLst>
      <p:ext uri="{BB962C8B-B14F-4D97-AF65-F5344CB8AC3E}">
        <p14:creationId val="2744942882"/>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52400">
              <a:srgbClr val="228A7F"/>
            </a:gs>
            <a:gs pos="0">
              <a:srgbClr val="3DA0A5"/>
            </a:gs>
            <a:gs pos="100000">
              <a:srgbClr val="1B665F"/>
            </a:gs>
          </a:gsLst>
          <a:lin ang="8100000" scaled="1"/>
        </a:gradFill>
        <a:effectLst/>
      </p:bgPr>
    </p:bg>
    <p:spTree>
      <p:nvGrpSpPr>
        <p:cNvPr id="1" name=""/>
        <p:cNvGrpSpPr/>
        <p:nvPr/>
      </p:nvGrpSpPr>
      <p:grpSpPr>
        <a:xfrm>
          <a:off x="0" y="0"/>
          <a:ext cx="0" cy="0"/>
        </a:xfrm>
      </p:grpSpPr>
    </p:spTree>
    <p:extLst>
      <p:ext uri="{BB962C8B-B14F-4D97-AF65-F5344CB8AC3E}">
        <p14:creationId val="352254866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03523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 Id="rId3" Target="../media/image18.pn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0.jpeg" Type="http://schemas.openxmlformats.org/officeDocument/2006/relationships/image"/><Relationship Id="rId3" Target="../media/image3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5.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757779"/>
            <a:ext cx="12192000" cy="3456516"/>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 name="矩形 3"/>
          <p:cNvSpPr/>
          <p:nvPr/>
        </p:nvSpPr>
        <p:spPr>
          <a:xfrm>
            <a:off x="5305760" y="3583151"/>
            <a:ext cx="6209652" cy="491490"/>
          </a:xfrm>
          <a:prstGeom prst="rect">
            <a:avLst/>
          </a:prstGeom>
        </p:spPr>
        <p:txBody>
          <a:bodyPr wrap="square">
            <a:spAutoFit/>
          </a:bodyPr>
          <a:lstStyle/>
          <a:p>
            <a:pPr>
              <a:lnSpc>
                <a:spcPts val="1575"/>
              </a:lnSpc>
            </a:pPr>
            <a:r>
              <a:rPr altLang="zh-CN" kern="0" lang="en-US" smtClean="0">
                <a:solidFill>
                  <a:srgbClr val="BCEEE9"/>
                </a:solidFill>
                <a:latin charset="-127" panose="020b0600000101010101" pitchFamily="34" typeface="Dotum"/>
                <a:ea charset="-127" panose="020b0600000101010101" pitchFamily="34" typeface="Dotum"/>
                <a:cs charset="-122" panose="02010600030101010101" pitchFamily="2" typeface="宋体"/>
              </a:rPr>
              <a:t>The defining decade why your twenties matter and how to make the most of them now</a:t>
            </a:r>
          </a:p>
        </p:txBody>
      </p:sp>
      <p:sp>
        <p:nvSpPr>
          <p:cNvPr id="5" name="文本框 4"/>
          <p:cNvSpPr txBox="1"/>
          <p:nvPr/>
        </p:nvSpPr>
        <p:spPr>
          <a:xfrm>
            <a:off x="5048448" y="2659768"/>
            <a:ext cx="7031054" cy="822960"/>
          </a:xfrm>
          <a:prstGeom prst="rect">
            <a:avLst/>
          </a:prstGeom>
          <a:noFill/>
        </p:spPr>
        <p:txBody>
          <a:bodyPr rtlCol="0" wrap="square">
            <a:spAutoFit/>
          </a:bodyPr>
          <a:lstStyle/>
          <a:p>
            <a:r>
              <a:rPr altLang="zh-CN" b="1" lang="en-US" smtClean="0" sz="4800">
                <a:solidFill>
                  <a:schemeClr val="bg1"/>
                </a:solidFill>
                <a:latin charset="-122" panose="03000509000000000000" pitchFamily="65" typeface="方正细珊瑚_GBK"/>
                <a:ea charset="-122" panose="03000509000000000000" pitchFamily="65" typeface="方正细珊瑚_GBK"/>
              </a:rPr>
              <a:t>《二十岁 光阴不再来》</a:t>
            </a:r>
          </a:p>
        </p:txBody>
      </p:sp>
      <p:cxnSp>
        <p:nvCxnSpPr>
          <p:cNvPr id="9" name="直接连接符 8"/>
          <p:cNvCxnSpPr/>
          <p:nvPr/>
        </p:nvCxnSpPr>
        <p:spPr>
          <a:xfrm>
            <a:off x="0" y="1757779"/>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2">
            <a:extLst>
              <a:ext uri="{28A0092B-C50C-407E-A947-70E740481C1C}">
                <a14:useLocalDpi val="0"/>
              </a:ext>
            </a:extLst>
          </a:blip>
          <a:stretch>
            <a:fillRect/>
          </a:stretch>
        </p:blipFill>
        <p:spPr>
          <a:xfrm>
            <a:off x="381198" y="1785295"/>
            <a:ext cx="4667250" cy="3429000"/>
          </a:xfrm>
          <a:prstGeom prst="rect">
            <a:avLst/>
          </a:prstGeom>
        </p:spPr>
      </p:pic>
      <p:cxnSp>
        <p:nvCxnSpPr>
          <p:cNvPr id="10" name="直接连接符 9"/>
          <p:cNvCxnSpPr/>
          <p:nvPr/>
        </p:nvCxnSpPr>
        <p:spPr>
          <a:xfrm>
            <a:off x="0" y="521429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401017" y="4494299"/>
            <a:ext cx="1775847" cy="604320"/>
            <a:chOff x="7359396" y="6048540"/>
            <a:chExt cx="1811358" cy="618971"/>
          </a:xfrm>
        </p:grpSpPr>
        <p:sp>
          <p:nvSpPr>
            <p:cNvPr id="14" name="圆角矩形 13"/>
            <p:cNvSpPr/>
            <p:nvPr/>
          </p:nvSpPr>
          <p:spPr>
            <a:xfrm>
              <a:off x="7359396" y="6048540"/>
              <a:ext cx="1811358" cy="618971"/>
            </a:xfrm>
            <a:prstGeom prst="roundRect">
              <a:avLst/>
            </a:prstGeom>
            <a:solidFill>
              <a:srgbClr val="248C8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文本框 5"/>
            <p:cNvSpPr txBox="1"/>
            <p:nvPr/>
          </p:nvSpPr>
          <p:spPr>
            <a:xfrm>
              <a:off x="7478124" y="6082737"/>
              <a:ext cx="1523953" cy="343408"/>
            </a:xfrm>
            <a:prstGeom prst="rect">
              <a:avLst/>
            </a:prstGeom>
            <a:noFill/>
          </p:spPr>
          <p:txBody>
            <a:bodyPr rtlCol="0" wrap="square">
              <a:spAutoFit/>
            </a:bodyPr>
            <a:lstStyle/>
            <a:p>
              <a:pPr algn="dist"/>
              <a:r>
                <a:rPr altLang="en-US" lang="zh-CN" smtClean="0" sz="1600">
                  <a:solidFill>
                    <a:srgbClr val="BCEEE9"/>
                  </a:solidFill>
                  <a:latin charset="-122" panose="020b0503020204020204" pitchFamily="34" typeface="微软雅黑"/>
                  <a:ea charset="-122" panose="020b0503020204020204" pitchFamily="34" typeface="微软雅黑"/>
                </a:rPr>
                <a:t>墨竹-读书笔记</a:t>
              </a:r>
            </a:p>
          </p:txBody>
        </p:sp>
      </p:grpSp>
    </p:spTree>
    <p:extLst>
      <p:ext uri="{BB962C8B-B14F-4D97-AF65-F5344CB8AC3E}">
        <p14:creationId val="348856225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978242" y="1324890"/>
            <a:ext cx="3143567" cy="457200"/>
          </a:xfrm>
          <a:prstGeom prst="rect">
            <a:avLst/>
          </a:prstGeom>
        </p:spPr>
        <p:txBody>
          <a:bodyPr wrap="none">
            <a:spAutoFit/>
          </a:bodyPr>
          <a:lstStyle/>
          <a:p>
            <a:r>
              <a:rPr altLang="zh-CN" b="1" lang="zh-CN" sz="2400">
                <a:solidFill>
                  <a:schemeClr val="bg1"/>
                </a:solidFill>
                <a:latin charset="0" panose="020b0604020202020204" pitchFamily="34" typeface="Helvetica"/>
                <a:ea charset="-122" panose="020b0503020204020204" pitchFamily="34" typeface="微软雅黑"/>
                <a:cs charset="0" panose="020b0604020202020204" pitchFamily="34" typeface="Helvetica"/>
              </a:rPr>
              <a:t>本杰明•富兰克林效应 </a:t>
            </a:r>
          </a:p>
        </p:txBody>
      </p:sp>
      <p:sp>
        <p:nvSpPr>
          <p:cNvPr id="6" name="文本框 5"/>
          <p:cNvSpPr txBox="1"/>
          <p:nvPr/>
        </p:nvSpPr>
        <p:spPr>
          <a:xfrm>
            <a:off x="4978242" y="2389207"/>
            <a:ext cx="6837521" cy="4206241"/>
          </a:xfrm>
          <a:prstGeom prst="rect">
            <a:avLst/>
          </a:prstGeom>
          <a:noFill/>
        </p:spPr>
        <p:txBody>
          <a:bodyPr rtlCol="0" wrap="square">
            <a:spAutoFit/>
          </a:bodyPr>
          <a:lstStyle/>
          <a:p>
            <a:pPr latinLnBrk="1"/>
            <a:r>
              <a:rPr altLang="en-US" lang="zh-CN" smtClean="0">
                <a:solidFill>
                  <a:srgbClr val="BCEEE9"/>
                </a:solidFill>
                <a:ea charset="-122" panose="020b0503020204020204" pitchFamily="34" typeface="微软雅黑"/>
              </a:rPr>
              <a:t>富兰克林在宾夕法尼亚立法机构任职时，顽固的政敌和一位不友好的立法者常让他头疼不已。富兰克林在解释如何赢得他的尊重与友情时这样说：</a:t>
            </a:r>
            <a:br>
              <a:rPr altLang="en-US" lang="zh-CN" smtClean="0">
                <a:solidFill>
                  <a:srgbClr val="BCEEE9"/>
                </a:solidFill>
                <a:ea charset="-122" panose="020b0503020204020204" pitchFamily="34" typeface="微软雅黑"/>
              </a:rPr>
            </a:br>
          </a:p>
          <a:p>
            <a:pPr latinLnBrk="1"/>
            <a:r>
              <a:rPr altLang="en-US" lang="zh-CN" smtClean="0">
                <a:solidFill>
                  <a:srgbClr val="BCEEE9"/>
                </a:solidFill>
                <a:ea charset="-122" panose="020b0503020204020204" pitchFamily="34" typeface="微软雅黑"/>
              </a:rPr>
              <a:t>我从没想过要委曲求全来赢得他的帮助，但一段时间后，我萌发出了用其它方法的念头。在知道他有一本稀世奇书后，我给他写了张纸条，希望能借这本书拜读几日。他立刻把书给了我。</a:t>
            </a:r>
          </a:p>
          <a:p>
            <a:pPr latinLnBrk="1"/>
            <a:endParaRPr altLang="en-US" lang="zh-CN" smtClean="0">
              <a:solidFill>
                <a:srgbClr val="BCEEE9"/>
              </a:solidFill>
              <a:ea charset="-122" panose="020b0503020204020204" pitchFamily="34" typeface="微软雅黑"/>
            </a:endParaRPr>
          </a:p>
          <a:p>
            <a:pPr latinLnBrk="1"/>
            <a:r>
              <a:rPr altLang="en-US" lang="zh-CN" smtClean="0">
                <a:solidFill>
                  <a:srgbClr val="BCEEE9"/>
                </a:solidFill>
                <a:ea charset="-122" panose="020b0503020204020204" pitchFamily="34" typeface="微软雅黑"/>
              </a:rPr>
              <a:t>一周后我把书还给他，同时夹了张纸条表达我对书的喜爱之情。后来我们再在国会见面时，他对我说话了（这在以前是不可能的），态度还很礼貌。</a:t>
            </a:r>
          </a:p>
          <a:p>
            <a:pPr latinLnBrk="1"/>
            <a:endParaRPr altLang="en-US" lang="zh-CN" smtClean="0">
              <a:solidFill>
                <a:srgbClr val="BCEEE9"/>
              </a:solidFill>
              <a:ea charset="-122" panose="020b0503020204020204" pitchFamily="34" typeface="微软雅黑"/>
            </a:endParaRPr>
          </a:p>
          <a:p>
            <a:pPr latinLnBrk="1"/>
            <a:r>
              <a:rPr altLang="en-US" lang="zh-CN" smtClean="0">
                <a:solidFill>
                  <a:srgbClr val="BCEEE9"/>
                </a:solidFill>
                <a:ea charset="-122" panose="020b0503020204020204" pitchFamily="34" typeface="微软雅黑"/>
              </a:rPr>
              <a:t>此后，他表示愿意随时为我提供帮助，我们成了好朋友，这样的友谊一直维持到他去世。这真是应了那句格言，“曾经善意渡你的人，极有可能再帮你第二、第三次。”</a:t>
            </a:r>
          </a:p>
        </p:txBody>
      </p:sp>
      <p:pic>
        <p:nvPicPr>
          <p:cNvPr descr="http://imgsrc.baidu.com/baike/pic/item/060828381f30e924350a27bc4c086e061c95f795.jpg" id="9218" name="Picture 2"/>
          <p:cNvPicPr>
            <a:picLocks noChangeArrowheads="1" noChangeAspect="1"/>
          </p:cNvPicPr>
          <p:nvPr/>
        </p:nvPicPr>
        <p:blipFill>
          <a:blip r:embed="rId2">
            <a:extLst>
              <a:ext uri="{28A0092B-C50C-407E-A947-70E740481C1C}">
                <a14:useLocalDpi val="0"/>
              </a:ext>
            </a:extLst>
          </a:blip>
          <a:srcRect l="9570" r="7440"/>
          <a:stretch>
            <a:fillRect/>
          </a:stretch>
        </p:blipFill>
        <p:spPr bwMode="auto">
          <a:xfrm>
            <a:off x="0" y="0"/>
            <a:ext cx="4791075" cy="6858000"/>
          </a:xfrm>
          <a:prstGeom prst="rect">
            <a:avLst/>
          </a:prstGeom>
          <a:noFill/>
          <a:extLst>
            <a:ext uri="{909E8E84-426E-40DD-AFC4-6F175D3DCCD1}">
              <a14:hiddenFill>
                <a:solidFill>
                  <a:srgbClr val="FFFFFF"/>
                </a:solidFill>
              </a14:hiddenFill>
            </a:ext>
          </a:extLst>
        </p:spPr>
      </p:pic>
      <p:sp>
        <p:nvSpPr>
          <p:cNvPr id="3" name="矩形 2"/>
          <p:cNvSpPr/>
          <p:nvPr/>
        </p:nvSpPr>
        <p:spPr>
          <a:xfrm>
            <a:off x="4978242" y="856787"/>
            <a:ext cx="2938780" cy="365760"/>
          </a:xfrm>
          <a:prstGeom prst="rect">
            <a:avLst/>
          </a:prstGeom>
        </p:spPr>
        <p:txBody>
          <a:bodyPr wrap="none">
            <a:spAutoFit/>
          </a:bodyPr>
          <a:lstStyle/>
          <a:p>
            <a:r>
              <a:rPr altLang="zh-CN" lang="en-US">
                <a:solidFill>
                  <a:schemeClr val="bg1"/>
                </a:solidFill>
                <a:latin charset="0" panose="020b0604020202020204" pitchFamily="34" typeface="Helvetica"/>
                <a:ea charset="-122" panose="020b0503020204020204" pitchFamily="34" typeface="微软雅黑"/>
              </a:rPr>
              <a:t>Meg Jay又讲了一个故事： </a:t>
            </a:r>
          </a:p>
        </p:txBody>
      </p:sp>
    </p:spTree>
    <p:extLst>
      <p:ext uri="{BB962C8B-B14F-4D97-AF65-F5344CB8AC3E}">
        <p14:creationId val="3807266026"/>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1" y="1933576"/>
            <a:ext cx="8104647" cy="3543300"/>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3" name="矩形 2"/>
          <p:cNvSpPr/>
          <p:nvPr/>
        </p:nvSpPr>
        <p:spPr>
          <a:xfrm>
            <a:off x="904875" y="2514749"/>
            <a:ext cx="6096000" cy="1463040"/>
          </a:xfrm>
          <a:prstGeom prst="rect">
            <a:avLst/>
          </a:prstGeom>
        </p:spPr>
        <p:txBody>
          <a:bodyPr>
            <a:spAutoFit/>
          </a:bodyPr>
          <a:lstStyle/>
          <a:p>
            <a:r>
              <a:rPr altLang="zh-CN" kern="0" lang="zh-CN">
                <a:solidFill>
                  <a:schemeClr val="bg1"/>
                </a:solidFill>
                <a:latin charset="0" panose="020b0604030504040204" pitchFamily="34" typeface="Verdana"/>
                <a:ea charset="-122" panose="020b0503020204020204" pitchFamily="34" typeface="微软雅黑"/>
                <a:cs charset="-122" panose="02010600030101010101" pitchFamily="2" typeface="宋体"/>
              </a:rPr>
              <a:t>智者创造自己的好运。制造&amp;接纳弱连接，也给他们一个理由接纳我们。</a:t>
            </a:r>
          </a:p>
          <a:p>
            <a:r>
              <a:rPr altLang="zh-CN" kern="0" lang="zh-CN">
                <a:solidFill>
                  <a:schemeClr val="bg1"/>
                </a:solidFill>
                <a:latin charset="0" panose="020b0604030504040204" pitchFamily="34" typeface="Verdana"/>
                <a:ea charset="-122" panose="020b0503020204020204" pitchFamily="34" typeface="微软雅黑"/>
                <a:cs charset="-122" panose="02010600030101010101" pitchFamily="2" typeface="宋体"/>
              </a:rPr>
              <a:t>BUT HOW?</a:t>
            </a:r>
          </a:p>
          <a:p>
            <a:r>
              <a:rPr altLang="zh-CN" kern="0" lang="zh-CN">
                <a:solidFill>
                  <a:schemeClr val="bg1"/>
                </a:solidFill>
                <a:latin charset="0" panose="020b0604030504040204" pitchFamily="34" typeface="Verdana"/>
                <a:ea charset="-122" panose="020b0503020204020204" pitchFamily="34" typeface="微软雅黑"/>
                <a:cs charset="-122" panose="02010600030101010101" pitchFamily="2" typeface="宋体"/>
              </a:rPr>
              <a:t>只要你的第一次请求，是合情合理的，可操作性很强的，一般人都不会拒绝。如：借一本书。</a:t>
            </a:r>
          </a:p>
        </p:txBody>
      </p:sp>
      <p:sp>
        <p:nvSpPr>
          <p:cNvPr id="5" name="矩形 4"/>
          <p:cNvSpPr/>
          <p:nvPr/>
        </p:nvSpPr>
        <p:spPr>
          <a:xfrm>
            <a:off x="904875" y="4292933"/>
            <a:ext cx="6096000" cy="640080"/>
          </a:xfrm>
          <a:prstGeom prst="rect">
            <a:avLst/>
          </a:prstGeom>
        </p:spPr>
        <p:txBody>
          <a:bodyPr>
            <a:spAutoFit/>
          </a:bodyPr>
          <a:lstStyle/>
          <a:p>
            <a:r>
              <a:rPr altLang="zh-CN" kern="0" lang="zh-CN" smtClean="0">
                <a:solidFill>
                  <a:schemeClr val="bg1"/>
                </a:solidFill>
                <a:latin charset="0" panose="020b0604030504040204" pitchFamily="34" typeface="Verdana"/>
                <a:ea charset="-122" panose="020b0503020204020204" pitchFamily="34" typeface="微软雅黑"/>
                <a:cs charset="-122" panose="02010600030101010101" pitchFamily="2" typeface="宋体"/>
              </a:rPr>
              <a:t>每当我们换工作、搬家、周末出去闲逛的时候，正是认识新朋友、接触新观点的时机，</a:t>
            </a:r>
          </a:p>
        </p:txBody>
      </p:sp>
      <p:sp>
        <p:nvSpPr>
          <p:cNvPr id="7" name="矩形 6"/>
          <p:cNvSpPr/>
          <p:nvPr/>
        </p:nvSpPr>
        <p:spPr>
          <a:xfrm>
            <a:off x="666750" y="677834"/>
            <a:ext cx="7326312" cy="457200"/>
          </a:xfrm>
          <a:prstGeom prst="rect">
            <a:avLst/>
          </a:prstGeom>
        </p:spPr>
        <p:txBody>
          <a:bodyPr wrap="square">
            <a:spAutoFit/>
          </a:bodyPr>
          <a:lstStyle/>
          <a:p>
            <a:r>
              <a:rPr altLang="en-US" lang="zh-CN" smtClean="0" sz="2400">
                <a:solidFill>
                  <a:srgbClr val="BCEEE9"/>
                </a:solidFill>
                <a:latin charset="0" panose="020b0604020202020204" pitchFamily="34" typeface="Helvetica"/>
                <a:ea charset="-122" panose="020b0503020204020204" pitchFamily="34" typeface="微软雅黑"/>
              </a:rPr>
              <a:t>忠言2: 寻找弱连接，将路人变贵人</a:t>
            </a:r>
          </a:p>
        </p:txBody>
      </p:sp>
      <p:sp>
        <p:nvSpPr>
          <p:cNvPr id="8" name="五边形 7"/>
          <p:cNvSpPr/>
          <p:nvPr/>
        </p:nvSpPr>
        <p:spPr>
          <a:xfrm>
            <a:off x="0" y="691342"/>
            <a:ext cx="666750" cy="423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3200">
                <a:solidFill>
                  <a:srgbClr val="1B665F"/>
                </a:solidFill>
                <a:ea charset="-122" panose="020b0503020204020204" pitchFamily="34" typeface="微软雅黑"/>
              </a:rPr>
              <a:t>so</a:t>
            </a:r>
          </a:p>
        </p:txBody>
      </p:sp>
      <p:pic>
        <p:nvPicPr>
          <p:cNvPr descr="http://i3.sinaimg.cn/ast/2010/0804/201084155245.jpg" id="10242" name="Picture 2"/>
          <p:cNvPicPr>
            <a:picLocks noChangeArrowheads="1" noChangeAspect="1"/>
          </p:cNvPicPr>
          <p:nvPr/>
        </p:nvPicPr>
        <p:blipFill>
          <a:blip r:embed="rId2">
            <a:extLst>
              <a:ext uri="{28A0092B-C50C-407E-A947-70E740481C1C}">
                <a14:useLocalDpi val="0"/>
              </a:ext>
            </a:extLst>
          </a:blip>
          <a:stretch>
            <a:fillRect/>
          </a:stretch>
        </p:blipFill>
        <p:spPr bwMode="auto">
          <a:xfrm>
            <a:off x="7905750" y="1933576"/>
            <a:ext cx="4286250" cy="3543300"/>
          </a:xfrm>
          <a:prstGeom prst="rect">
            <a:avLst/>
          </a:prstGeom>
          <a:noFill/>
          <a:extLst>
            <a:ext uri="{909E8E84-426E-40DD-AFC4-6F175D3DCCD1}">
              <a14:hiddenFill>
                <a:solidFill>
                  <a:srgbClr val="FFFFFF"/>
                </a:solidFill>
              </a14:hiddenFill>
            </a:ext>
          </a:extLst>
        </p:spPr>
      </p:pic>
    </p:spTree>
    <p:extLst>
      <p:ext uri="{BB962C8B-B14F-4D97-AF65-F5344CB8AC3E}">
        <p14:creationId val="45672339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solidFill>
          <a:schemeClr val="tx1"/>
        </a:solidFill>
        <a:effectLst/>
      </p:bgPr>
    </p:bg>
    <p:spTree>
      <p:nvGrpSpPr>
        <p:cNvPr id="1" name=""/>
        <p:cNvGrpSpPr/>
        <p:nvPr/>
      </p:nvGrpSpPr>
      <p:grpSpPr>
        <a:xfrm>
          <a:off x="0" y="0"/>
          <a:ext cx="0" cy="0"/>
        </a:xfrm>
      </p:grpSpPr>
      <p:pic>
        <p:nvPicPr>
          <p:cNvPr descr="http://tserver.img.photosharp.com.tw/Album1/149/160/113664/20110410060840.JPG" id="11266" name="Picture 2"/>
          <p:cNvPicPr>
            <a:picLocks noChangeArrowheads="1" noChangeAspect="1"/>
          </p:cNvPicPr>
          <p:nvPr/>
        </p:nvPicPr>
        <p:blipFill>
          <a:blip r:embed="rId2">
            <a:extLst>
              <a:ext uri="{28A0092B-C50C-407E-A947-70E740481C1C}">
                <a14:useLocalDpi val="0"/>
              </a:ext>
            </a:extLst>
          </a:blip>
          <a:srcRect r="25734" t="37464"/>
          <a:stretch>
            <a:fillRect/>
          </a:stretch>
        </p:blipFill>
        <p:spPr bwMode="auto">
          <a:xfrm>
            <a:off x="4878535" y="2724225"/>
            <a:ext cx="6981825" cy="4133775"/>
          </a:xfrm>
          <a:prstGeom prst="rect">
            <a:avLst/>
          </a:prstGeom>
          <a:noFill/>
          <a:extLst>
            <a:ext uri="{909E8E84-426E-40DD-AFC4-6F175D3DCCD1}">
              <a14:hiddenFill>
                <a:solidFill>
                  <a:srgbClr val="FFFFFF"/>
                </a:solidFill>
              </a14:hiddenFill>
            </a:ext>
          </a:extLst>
        </p:spPr>
      </p:pic>
      <p:sp>
        <p:nvSpPr>
          <p:cNvPr id="2" name="矩形 1"/>
          <p:cNvSpPr/>
          <p:nvPr/>
        </p:nvSpPr>
        <p:spPr>
          <a:xfrm>
            <a:off x="974006" y="4302593"/>
            <a:ext cx="4592955" cy="1066800"/>
          </a:xfrm>
          <a:prstGeom prst="rect">
            <a:avLst/>
          </a:prstGeom>
        </p:spPr>
        <p:txBody>
          <a:bodyPr wrap="square">
            <a:spAutoFit/>
          </a:bodyPr>
          <a:lstStyle/>
          <a:p>
            <a:r>
              <a:rPr altLang="zh-CN" b="1" kern="100" lang="zh-CN" smtClean="0" sz="32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为什么朋友圈里的人，过得都比我好？ </a:t>
            </a:r>
          </a:p>
        </p:txBody>
      </p:sp>
      <p:sp>
        <p:nvSpPr>
          <p:cNvPr id="4" name="矩形 3"/>
          <p:cNvSpPr/>
          <p:nvPr/>
        </p:nvSpPr>
        <p:spPr>
          <a:xfrm>
            <a:off x="1040792" y="5578353"/>
            <a:ext cx="3299460" cy="365760"/>
          </a:xfrm>
          <a:prstGeom prst="rect">
            <a:avLst/>
          </a:prstGeom>
        </p:spPr>
        <p:txBody>
          <a:bodyPr wrap="square">
            <a:spAutoFit/>
          </a:bodyPr>
          <a:lstStyle/>
          <a:p>
            <a:r>
              <a:rPr altLang="zh-CN" kern="100" lang="zh-CN">
                <a:solidFill>
                  <a:schemeClr val="tx1">
                    <a:lumMod val="50000"/>
                    <a:lumOff val="50000"/>
                  </a:schemeClr>
                </a:solidFill>
                <a:latin charset="0" panose="020b0604020202020204" pitchFamily="34" typeface="Helvetica"/>
                <a:ea charset="-122" panose="020b0503020204020204" pitchFamily="34" typeface="微软雅黑"/>
                <a:cs charset="0" panose="020b0604020202020204" pitchFamily="34" typeface="Helvetica"/>
              </a:rPr>
              <a:t>藏在 facebook 背后的眼睛</a:t>
            </a:r>
          </a:p>
        </p:txBody>
      </p:sp>
      <p:sp>
        <p:nvSpPr>
          <p:cNvPr id="9" name="文本框 8"/>
          <p:cNvSpPr txBox="1"/>
          <p:nvPr/>
        </p:nvSpPr>
        <p:spPr>
          <a:xfrm>
            <a:off x="974006" y="2793649"/>
            <a:ext cx="1201859" cy="36576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结婚啦</a:t>
            </a:r>
          </a:p>
        </p:txBody>
      </p:sp>
      <p:sp>
        <p:nvSpPr>
          <p:cNvPr id="14" name="文本框 13"/>
          <p:cNvSpPr txBox="1"/>
          <p:nvPr/>
        </p:nvSpPr>
        <p:spPr>
          <a:xfrm>
            <a:off x="3918381" y="2793649"/>
            <a:ext cx="1201859" cy="36576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宝宝照</a:t>
            </a:r>
          </a:p>
        </p:txBody>
      </p:sp>
      <p:sp>
        <p:nvSpPr>
          <p:cNvPr id="15" name="文本框 14"/>
          <p:cNvSpPr txBox="1"/>
          <p:nvPr/>
        </p:nvSpPr>
        <p:spPr>
          <a:xfrm>
            <a:off x="6862756" y="2793649"/>
            <a:ext cx="1201859" cy="36576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年终奖</a:t>
            </a:r>
          </a:p>
        </p:txBody>
      </p:sp>
      <p:grpSp>
        <p:nvGrpSpPr>
          <p:cNvPr id="11" name="组合 10"/>
          <p:cNvGrpSpPr/>
          <p:nvPr/>
        </p:nvGrpSpPr>
        <p:grpSpPr>
          <a:xfrm>
            <a:off x="438261" y="681299"/>
            <a:ext cx="11296539" cy="1873515"/>
            <a:chOff x="228711" y="669817"/>
            <a:chExt cx="11587052" cy="1921696"/>
          </a:xfrm>
        </p:grpSpPr>
        <p:pic>
          <p:nvPicPr>
            <p:cNvPr id="8" name="图片 7"/>
            <p:cNvPicPr>
              <a:picLocks noChangeAspect="1"/>
            </p:cNvPicPr>
            <p:nvPr/>
          </p:nvPicPr>
          <p:blipFill>
            <a:blip r:embed="rId3"/>
            <a:stretch>
              <a:fillRect/>
            </a:stretch>
          </p:blipFill>
          <p:spPr>
            <a:xfrm>
              <a:off x="228711" y="669819"/>
              <a:ext cx="2742821" cy="192169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p:spPr>
        </p:pic>
        <p:pic>
          <p:nvPicPr>
            <p:cNvPr descr="http://images.enet.com.cn/egames/articleimage/201301/20130108112852877.jpg" id="11272" name="Picture 8"/>
            <p:cNvPicPr>
              <a:picLocks noChangeArrowheads="1" noChangeAspect="1"/>
            </p:cNvPicPr>
            <p:nvPr/>
          </p:nvPicPr>
          <p:blipFill>
            <a:blip r:embed="rId4">
              <a:extLst>
                <a:ext uri="{28A0092B-C50C-407E-A947-70E740481C1C}">
                  <a14:useLocalDpi val="0"/>
                </a:ext>
              </a:extLst>
            </a:blip>
            <a:srcRect l="3776" r="8049"/>
            <a:stretch>
              <a:fillRect/>
            </a:stretch>
          </p:blipFill>
          <p:spPr bwMode="auto">
            <a:xfrm>
              <a:off x="6144605" y="669817"/>
              <a:ext cx="2723082" cy="192169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extLst/>
          </p:spPr>
        </p:pic>
        <p:pic>
          <p:nvPicPr>
            <p:cNvPr descr="http://life.vdolady.com/uploads/allimg/120629/201206291128101431.jpeg" id="11274" name="Picture 10"/>
            <p:cNvPicPr>
              <a:picLocks noChangeArrowheads="1" noChangeAspect="1"/>
            </p:cNvPicPr>
            <p:nvPr/>
          </p:nvPicPr>
          <p:blipFill>
            <a:blip r:embed="rId5">
              <a:extLst>
                <a:ext uri="{28A0092B-C50C-407E-A947-70E740481C1C}">
                  <a14:useLocalDpi val="0"/>
                </a:ext>
              </a:extLst>
            </a:blip>
            <a:srcRect l="8014" r="11939"/>
            <a:stretch>
              <a:fillRect/>
            </a:stretch>
          </p:blipFill>
          <p:spPr bwMode="auto">
            <a:xfrm>
              <a:off x="9092682" y="669817"/>
              <a:ext cx="2723081" cy="192169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extLst/>
          </p:spPr>
        </p:pic>
        <p:pic>
          <p:nvPicPr>
            <p:cNvPr id="3" name="图片 2"/>
            <p:cNvPicPr>
              <a:picLocks noChangeAspect="1"/>
            </p:cNvPicPr>
            <p:nvPr/>
          </p:nvPicPr>
          <p:blipFill>
            <a:blip r:embed="rId6"/>
            <a:srcRect b="7880" t="7855"/>
            <a:stretch>
              <a:fillRect/>
            </a:stretch>
          </p:blipFill>
          <p:spPr>
            <a:xfrm>
              <a:off x="3196528" y="669817"/>
              <a:ext cx="2723081" cy="192169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p:spPr>
        </p:pic>
      </p:grpSp>
      <p:sp>
        <p:nvSpPr>
          <p:cNvPr id="18" name="文本框 17"/>
          <p:cNvSpPr txBox="1"/>
          <p:nvPr/>
        </p:nvSpPr>
        <p:spPr>
          <a:xfrm>
            <a:off x="9807129" y="2793649"/>
            <a:ext cx="1201859" cy="365760"/>
          </a:xfrm>
          <a:prstGeom prst="rect">
            <a:avLst/>
          </a:prstGeom>
          <a:noFill/>
        </p:spPr>
        <p:txBody>
          <a:bodyPr rtlCol="0" wrap="square">
            <a:spAutoFit/>
          </a:bodyPr>
          <a:lstStyle/>
          <a:p>
            <a:r>
              <a:rPr altLang="en-US" lang="zh-CN">
                <a:solidFill>
                  <a:schemeClr val="bg1"/>
                </a:solidFill>
                <a:ea charset="-122" panose="020b0503020204020204" pitchFamily="34" typeface="微软雅黑"/>
              </a:rPr>
              <a:t>买新车</a:t>
            </a:r>
          </a:p>
        </p:txBody>
      </p:sp>
    </p:spTree>
    <p:extLst>
      <p:ext uri="{BB962C8B-B14F-4D97-AF65-F5344CB8AC3E}">
        <p14:creationId val="167804167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 y="1933575"/>
            <a:ext cx="7886701" cy="3790949"/>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4" name="矩形 3"/>
          <p:cNvSpPr/>
          <p:nvPr/>
        </p:nvSpPr>
        <p:spPr>
          <a:xfrm>
            <a:off x="666750" y="2317284"/>
            <a:ext cx="6826003" cy="3108960"/>
          </a:xfrm>
          <a:prstGeom prst="rect">
            <a:avLst/>
          </a:prstGeom>
        </p:spPr>
        <p:txBody>
          <a:bodyPr wrap="square">
            <a:spAutoFit/>
          </a:bodyPr>
          <a:lstStyle/>
          <a:p>
            <a:r>
              <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rPr>
              <a:t>看着他们的光鲜，你也觉得”工作应该平步青云、毕业应该读研、学校经常拿A就应该混的比别人好……“ </a:t>
            </a:r>
          </a:p>
          <a:p>
            <a:r>
              <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rPr>
              <a:t>其实，社交网络不是用来呈现真相，而是展现最光鲜的”表相“的场所。</a:t>
            </a:r>
          </a:p>
          <a:p>
            <a:endPar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r>
              <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rPr>
              <a:t>不要在意别人怎么看我的人生，因为别人没我们想象的那么在乎，而且每个人的人生都不完美，没有可比性。</a:t>
            </a:r>
          </a:p>
          <a:p>
            <a:endPar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r>
              <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rPr>
              <a:t>不用担心现在的工作是不是”屈才“，也不用总发愁下一步该怎么走，只要安下心来做好今天的事。</a:t>
            </a:r>
          </a:p>
          <a:p>
            <a:r>
              <a:rPr altLang="en-US"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rPr>
              <a:t>大格局是来自对自己既有才能的投资，并将眼前的事儿全力做好。</a:t>
            </a:r>
          </a:p>
        </p:txBody>
      </p:sp>
      <p:sp>
        <p:nvSpPr>
          <p:cNvPr id="6" name="矩形 5"/>
          <p:cNvSpPr/>
          <p:nvPr/>
        </p:nvSpPr>
        <p:spPr>
          <a:xfrm>
            <a:off x="666750" y="677834"/>
            <a:ext cx="5905500" cy="457200"/>
          </a:xfrm>
          <a:prstGeom prst="rect">
            <a:avLst/>
          </a:prstGeom>
        </p:spPr>
        <p:txBody>
          <a:bodyPr wrap="square">
            <a:spAutoFit/>
          </a:bodyPr>
          <a:lstStyle/>
          <a:p>
            <a:r>
              <a:rPr altLang="en-US" lang="zh-CN" smtClean="0" sz="2400">
                <a:solidFill>
                  <a:srgbClr val="BCEEE9"/>
                </a:solidFill>
                <a:latin charset="0" panose="020b0604020202020204" pitchFamily="34" typeface="Helvetica"/>
                <a:ea charset="-122" panose="020b0503020204020204" pitchFamily="34" typeface="微软雅黑"/>
              </a:rPr>
              <a:t>忠言3: 抛弃攀比恶习，着眼大格局</a:t>
            </a:r>
          </a:p>
        </p:txBody>
      </p:sp>
      <p:sp>
        <p:nvSpPr>
          <p:cNvPr id="7" name="五边形 6"/>
          <p:cNvSpPr/>
          <p:nvPr/>
        </p:nvSpPr>
        <p:spPr>
          <a:xfrm>
            <a:off x="0" y="691342"/>
            <a:ext cx="666750" cy="423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3200">
                <a:solidFill>
                  <a:srgbClr val="1B665F"/>
                </a:solidFill>
                <a:ea charset="-122" panose="020b0503020204020204" pitchFamily="34" typeface="微软雅黑"/>
              </a:rPr>
              <a:t>so</a:t>
            </a:r>
          </a:p>
        </p:txBody>
      </p:sp>
      <p:sp>
        <p:nvSpPr>
          <p:cNvPr id="2" name="椭圆 1"/>
          <p:cNvSpPr/>
          <p:nvPr/>
        </p:nvSpPr>
        <p:spPr>
          <a:xfrm>
            <a:off x="552450" y="2447925"/>
            <a:ext cx="114300" cy="11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9" name="椭圆 8"/>
          <p:cNvSpPr/>
          <p:nvPr/>
        </p:nvSpPr>
        <p:spPr>
          <a:xfrm>
            <a:off x="552450" y="4476750"/>
            <a:ext cx="114300" cy="11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pic>
        <p:nvPicPr>
          <p:cNvPr descr="http://picm.photophoto.cn/006/032/002/0320020015.jpg" id="12290" name="Picture 2"/>
          <p:cNvPicPr>
            <a:picLocks noChangeArrowheads="1" noChangeAspect="1"/>
          </p:cNvPicPr>
          <p:nvPr/>
        </p:nvPicPr>
        <p:blipFill>
          <a:blip r:embed="rId2">
            <a:extLst>
              <a:ext uri="{28A0092B-C50C-407E-A947-70E740481C1C}">
                <a14:useLocalDpi val="0"/>
              </a:ext>
            </a:extLst>
          </a:blip>
          <a:srcRect b="36983" t="4354"/>
          <a:stretch>
            <a:fillRect/>
          </a:stretch>
        </p:blipFill>
        <p:spPr bwMode="auto">
          <a:xfrm>
            <a:off x="7886700" y="1933575"/>
            <a:ext cx="4305300" cy="3781425"/>
          </a:xfrm>
          <a:prstGeom prst="rect">
            <a:avLst/>
          </a:prstGeom>
          <a:noFill/>
          <a:extLst>
            <a:ext uri="{909E8E84-426E-40DD-AFC4-6F175D3DCCD1}">
              <a14:hiddenFill>
                <a:solidFill>
                  <a:srgbClr val="FFFFFF"/>
                </a:solidFill>
              </a14:hiddenFill>
            </a:ext>
          </a:extLst>
        </p:spPr>
      </p:pic>
    </p:spTree>
    <p:extLst>
      <p:ext uri="{BB962C8B-B14F-4D97-AF65-F5344CB8AC3E}">
        <p14:creationId val="3188136893"/>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112042" y="0"/>
            <a:ext cx="6079958" cy="6858000"/>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5" name="椭圆 4"/>
          <p:cNvSpPr/>
          <p:nvPr/>
        </p:nvSpPr>
        <p:spPr>
          <a:xfrm>
            <a:off x="3432635" y="1127200"/>
            <a:ext cx="5358814" cy="4968848"/>
          </a:xfrm>
          <a:prstGeom prst="ellipse">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2" name="矩形 1"/>
          <p:cNvSpPr/>
          <p:nvPr/>
        </p:nvSpPr>
        <p:spPr>
          <a:xfrm>
            <a:off x="8632749" y="2330200"/>
            <a:ext cx="3279338" cy="2773680"/>
          </a:xfrm>
          <a:prstGeom prst="rect">
            <a:avLst/>
          </a:prstGeom>
        </p:spPr>
        <p:txBody>
          <a:bodyPr wrap="square">
            <a:spAutoFit/>
          </a:bodyPr>
          <a:lstStyle/>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Part2. </a:t>
            </a:r>
          </a:p>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爱情观</a:t>
            </a:r>
          </a:p>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大改造</a:t>
            </a:r>
            <a:b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br>
          </a:p>
        </p:txBody>
      </p:sp>
      <p:pic>
        <p:nvPicPr>
          <p:cNvPr id="6" name="图片 5"/>
          <p:cNvPicPr>
            <a:picLocks noChangeAspect="1"/>
          </p:cNvPicPr>
          <p:nvPr/>
        </p:nvPicPr>
        <p:blipFill>
          <a:blip r:embed="rId2"/>
          <a:srcRect l="8456" r="5760"/>
          <a:stretch>
            <a:fillRect/>
          </a:stretch>
        </p:blipFill>
        <p:spPr>
          <a:xfrm>
            <a:off x="3894657" y="1538194"/>
            <a:ext cx="4398045" cy="4146859"/>
          </a:xfrm>
          <a:prstGeom prst="ellipse">
            <a:avLst/>
          </a:prstGeom>
          <a:ln>
            <a:noFill/>
          </a:ln>
          <a:effectLst/>
        </p:spPr>
      </p:pic>
    </p:spTree>
    <p:extLst>
      <p:ext uri="{BB962C8B-B14F-4D97-AF65-F5344CB8AC3E}">
        <p14:creationId val="341706489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p:cNvSpPr/>
          <p:nvPr/>
        </p:nvSpPr>
        <p:spPr>
          <a:xfrm>
            <a:off x="261938" y="806634"/>
            <a:ext cx="6602730" cy="457200"/>
          </a:xfrm>
          <a:prstGeom prst="rect">
            <a:avLst/>
          </a:prstGeom>
        </p:spPr>
        <p:txBody>
          <a:bodyPr wrap="square">
            <a:spAutoFit/>
          </a:bodyPr>
          <a:lstStyle/>
          <a:p>
            <a:r>
              <a:rPr altLang="en-US" lang="zh-CN" smtClean="0" sz="2400">
                <a:solidFill>
                  <a:srgbClr val="1B665F"/>
                </a:solidFill>
                <a:latin charset="-122" panose="020b0503020204020204" pitchFamily="34" typeface="微软雅黑"/>
                <a:ea charset="-122" panose="020b0503020204020204" pitchFamily="34" typeface="微软雅黑"/>
                <a:cs charset="0" panose="020b0604020202020204" pitchFamily="34" typeface="Helvetica"/>
              </a:rPr>
              <a:t>忠言1：幸福取决于你上了哪张床</a:t>
            </a:r>
          </a:p>
        </p:txBody>
      </p:sp>
      <p:sp>
        <p:nvSpPr>
          <p:cNvPr id="6" name="矩形 5"/>
          <p:cNvSpPr/>
          <p:nvPr/>
        </p:nvSpPr>
        <p:spPr>
          <a:xfrm>
            <a:off x="371474" y="5017185"/>
            <a:ext cx="11820525" cy="147569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3" name="矩形 2"/>
          <p:cNvSpPr/>
          <p:nvPr/>
        </p:nvSpPr>
        <p:spPr>
          <a:xfrm>
            <a:off x="5087938" y="5773198"/>
            <a:ext cx="6096000" cy="640080"/>
          </a:xfrm>
          <a:prstGeom prst="rect">
            <a:avLst/>
          </a:prstGeom>
        </p:spPr>
        <p:txBody>
          <a:bodyPr>
            <a:spAutoFit/>
          </a:bodyPr>
          <a:lstStyle/>
          <a:p>
            <a:r>
              <a:rPr altLang="en-US" lang="zh-CN">
                <a:latin charset="0" panose="020b0604020202020204" pitchFamily="34" typeface="Helvetica"/>
                <a:ea charset="-122" panose="020b0503020204020204" pitchFamily="34" typeface="微软雅黑"/>
              </a:rPr>
              <a:t>每个人必须非常清楚：我们会和那个人结婚，是因为真心相爱，而不是因为在一起很方便或者分手很麻烦才结婚。</a:t>
            </a:r>
          </a:p>
        </p:txBody>
      </p:sp>
      <p:sp>
        <p:nvSpPr>
          <p:cNvPr id="5" name="矩形 4"/>
          <p:cNvSpPr/>
          <p:nvPr/>
        </p:nvSpPr>
        <p:spPr>
          <a:xfrm>
            <a:off x="5087938" y="5177462"/>
            <a:ext cx="6278880" cy="579120"/>
          </a:xfrm>
          <a:prstGeom prst="rect">
            <a:avLst/>
          </a:prstGeom>
        </p:spPr>
        <p:txBody>
          <a:bodyPr wrap="none">
            <a:spAutoFit/>
          </a:bodyPr>
          <a:lstStyle/>
          <a:p>
            <a:r>
              <a:rPr altLang="zh-CN" b="1" lang="zh-CN" sz="3200">
                <a:latin charset="-122" panose="03000509000000000000" pitchFamily="65" typeface="方正细珊瑚_GBK"/>
                <a:ea charset="-122" panose="03000509000000000000" pitchFamily="65" typeface="方正细珊瑚_GBK"/>
                <a:cs charset="0" panose="020b0604020202020204" pitchFamily="34" typeface="Helvetica"/>
              </a:rPr>
              <a:t>不能结果的感情，就别费时间开花</a:t>
            </a:r>
          </a:p>
        </p:txBody>
      </p:sp>
    </p:spTree>
    <p:extLst>
      <p:ext uri="{BB962C8B-B14F-4D97-AF65-F5344CB8AC3E}">
        <p14:creationId val="107885490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 y="-1"/>
            <a:ext cx="12191999" cy="6858001"/>
            <a:chOff x="1" y="-1"/>
            <a:chExt cx="12191999" cy="6858001"/>
          </a:xfrm>
        </p:grpSpPr>
        <p:pic>
          <p:nvPicPr>
            <p:cNvPr id="4" name="图片 3"/>
            <p:cNvPicPr>
              <a:picLocks noChangeAspect="1"/>
            </p:cNvPicPr>
            <p:nvPr/>
          </p:nvPicPr>
          <p:blipFill>
            <a:blip r:embed="rId2"/>
            <a:srcRect b="16666" t="4855"/>
            <a:stretch>
              <a:fillRect/>
            </a:stretch>
          </p:blipFill>
          <p:spPr>
            <a:xfrm>
              <a:off x="476250" y="-1"/>
              <a:ext cx="11715750" cy="6841815"/>
            </a:xfrm>
            <a:prstGeom prst="rect">
              <a:avLst/>
            </a:prstGeom>
          </p:spPr>
        </p:pic>
        <p:pic>
          <p:nvPicPr>
            <p:cNvPr id="5" name="图片 4"/>
            <p:cNvPicPr>
              <a:picLocks noChangeAspect="1"/>
            </p:cNvPicPr>
            <p:nvPr/>
          </p:nvPicPr>
          <p:blipFill>
            <a:blip r:embed="rId2"/>
            <a:srcRect b="16666" r="87236" t="4855"/>
            <a:stretch>
              <a:fillRect/>
            </a:stretch>
          </p:blipFill>
          <p:spPr>
            <a:xfrm>
              <a:off x="1" y="16185"/>
              <a:ext cx="1971674" cy="6841815"/>
            </a:xfrm>
            <a:prstGeom prst="rect">
              <a:avLst/>
            </a:prstGeom>
          </p:spPr>
        </p:pic>
      </p:grpSp>
      <p:sp>
        <p:nvSpPr>
          <p:cNvPr id="2" name="矩形 1"/>
          <p:cNvSpPr/>
          <p:nvPr/>
        </p:nvSpPr>
        <p:spPr>
          <a:xfrm>
            <a:off x="238124" y="761706"/>
            <a:ext cx="7134226" cy="822960"/>
          </a:xfrm>
          <a:prstGeom prst="rect">
            <a:avLst/>
          </a:prstGeom>
        </p:spPr>
        <p:txBody>
          <a:bodyPr wrap="square">
            <a:spAutoFit/>
          </a:bodyPr>
          <a:lstStyle/>
          <a:p>
            <a:r>
              <a:rPr altLang="en-US" lang="zh-CN" smtClean="0" sz="2400">
                <a:solidFill>
                  <a:schemeClr val="bg1">
                    <a:lumMod val="95000"/>
                  </a:schemeClr>
                </a:solidFill>
                <a:latin charset="-122" panose="020b0503020204020204" pitchFamily="34" typeface="微软雅黑"/>
                <a:ea charset="-122" panose="020b0503020204020204" pitchFamily="34" typeface="微软雅黑"/>
                <a:cs charset="0" panose="020b0604020202020204" pitchFamily="34" typeface="Helvetica"/>
              </a:rPr>
              <a:t>忠言2：性格，比一切“硬指标”都重要</a:t>
            </a:r>
            <a:br>
              <a:rPr altLang="en-US" lang="zh-CN" smtClean="0" sz="2400">
                <a:solidFill>
                  <a:schemeClr val="bg1">
                    <a:lumMod val="95000"/>
                  </a:schemeClr>
                </a:solidFill>
                <a:latin charset="-122" panose="020b0503020204020204" pitchFamily="34" typeface="微软雅黑"/>
                <a:ea charset="-122" panose="020b0503020204020204" pitchFamily="34" typeface="微软雅黑"/>
                <a:cs charset="0" panose="020b0604020202020204" pitchFamily="34" typeface="Helvetica"/>
              </a:rPr>
            </a:br>
          </a:p>
        </p:txBody>
      </p:sp>
      <p:sp>
        <p:nvSpPr>
          <p:cNvPr id="7" name="矩形 6"/>
          <p:cNvSpPr/>
          <p:nvPr/>
        </p:nvSpPr>
        <p:spPr>
          <a:xfrm>
            <a:off x="300037" y="2045835"/>
            <a:ext cx="3328987" cy="640080"/>
          </a:xfrm>
          <a:prstGeom prst="rect">
            <a:avLst/>
          </a:prstGeom>
        </p:spPr>
        <p:txBody>
          <a:bodyPr wrap="square">
            <a:spAutoFit/>
          </a:bodyPr>
          <a:lstStyle/>
          <a:p>
            <a:r>
              <a:rPr altLang="zh-CN" lang="zh-CN" smtClean="0">
                <a:solidFill>
                  <a:schemeClr val="bg1"/>
                </a:solidFill>
                <a:latin charset="0" panose="020b0604020202020204" pitchFamily="34" typeface="Helvetica"/>
                <a:ea charset="-122" panose="020b0503020204020204" pitchFamily="34" typeface="微软雅黑"/>
                <a:cs charset="0" panose="020b0604020202020204" pitchFamily="34" typeface="Helvetica"/>
              </a:rPr>
              <a:t>是合不来，还是吹毛求疵？</a:t>
            </a:r>
            <a:br>
              <a:rPr altLang="zh-CN" lang="zh-CN" smtClean="0">
                <a:solidFill>
                  <a:schemeClr val="bg1"/>
                </a:solidFill>
                <a:latin charset="0" panose="020b0604020202020204" pitchFamily="34" typeface="Helvetica"/>
                <a:ea charset="-122" panose="020b0503020204020204" pitchFamily="34" typeface="微软雅黑"/>
                <a:cs charset="0" panose="020b0604020202020204" pitchFamily="34" typeface="Helvetica"/>
              </a:rPr>
            </a:br>
            <a:r>
              <a:rPr altLang="zh-CN" lang="zh-CN" smtClean="0">
                <a:solidFill>
                  <a:schemeClr val="bg1"/>
                </a:solidFill>
                <a:latin charset="0" panose="020b0604020202020204" pitchFamily="34" typeface="Helvetica"/>
                <a:ea charset="-122" panose="020b0503020204020204" pitchFamily="34" typeface="微软雅黑"/>
                <a:cs charset="0" panose="020b0604020202020204" pitchFamily="34" typeface="Helvetica"/>
              </a:rPr>
              <a:t>差异是离间计，也是保鲜剂。</a:t>
            </a:r>
          </a:p>
        </p:txBody>
      </p:sp>
    </p:spTree>
    <p:extLst>
      <p:ext uri="{BB962C8B-B14F-4D97-AF65-F5344CB8AC3E}">
        <p14:creationId val="2778474016"/>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solidFill>
          <a:srgbClr val="DEDACB"/>
        </a:solidFill>
        <a:effectLst/>
      </p:bgPr>
    </p:bg>
    <p:spTree>
      <p:nvGrpSpPr>
        <p:cNvPr id="1" name=""/>
        <p:cNvGrpSpPr/>
        <p:nvPr/>
      </p:nvGrpSpPr>
      <p:grpSpPr>
        <a:xfrm>
          <a:off x="0" y="0"/>
          <a:ext cx="0" cy="0"/>
        </a:xfrm>
      </p:grpSpPr>
      <p:pic>
        <p:nvPicPr>
          <p:cNvPr descr="http://pic17.nipic.com/20111116/8850592_183601249185_2.jpg" id="14338" name="Picture 2"/>
          <p:cNvPicPr>
            <a:picLocks noChangeArrowheads="1" noChangeAspect="1"/>
          </p:cNvPicPr>
          <p:nvPr/>
        </p:nvPicPr>
        <p:blipFill>
          <a:blip r:embed="rId2">
            <a:extLst>
              <a:ext uri="{28A0092B-C50C-407E-A947-70E740481C1C}">
                <a14:useLocalDpi val="0"/>
              </a:ext>
            </a:extLst>
          </a:blip>
          <a:srcRect b="17907"/>
          <a:stretch>
            <a:fillRect/>
          </a:stretch>
        </p:blipFill>
        <p:spPr bwMode="auto">
          <a:xfrm>
            <a:off x="0" y="-32246"/>
            <a:ext cx="12225800" cy="6890246"/>
          </a:xfrm>
          <a:prstGeom prst="rect">
            <a:avLst/>
          </a:prstGeom>
          <a:noFill/>
          <a:extLst>
            <a:ext uri="{909E8E84-426E-40DD-AFC4-6F175D3DCCD1}">
              <a14:hiddenFill>
                <a:solidFill>
                  <a:srgbClr val="FFFFFF"/>
                </a:solidFill>
              </a14:hiddenFill>
            </a:ext>
          </a:extLst>
        </p:spPr>
      </p:pic>
      <p:sp>
        <p:nvSpPr>
          <p:cNvPr id="2" name="矩形 1"/>
          <p:cNvSpPr/>
          <p:nvPr/>
        </p:nvSpPr>
        <p:spPr>
          <a:xfrm>
            <a:off x="6602730" y="595043"/>
            <a:ext cx="5728335" cy="701040"/>
          </a:xfrm>
          <a:prstGeom prst="rect">
            <a:avLst/>
          </a:prstGeom>
        </p:spPr>
        <p:txBody>
          <a:bodyPr wrap="square">
            <a:spAutoFit/>
          </a:bodyPr>
          <a:lstStyle/>
          <a:p>
            <a:pPr algn="just">
              <a:spcAft>
                <a:spcPct val="0"/>
              </a:spcAft>
            </a:pPr>
            <a:r>
              <a:rPr altLang="en-US" lang="zh-CN" smtClean="0" sz="2000">
                <a:latin charset="-122" panose="020b0503020204020204" pitchFamily="34" typeface="微软雅黑"/>
                <a:ea charset="-122" panose="020b0503020204020204" pitchFamily="34" typeface="微软雅黑"/>
                <a:cs charset="0" panose="020b0604020202020204" pitchFamily="34" typeface="Helvetica"/>
              </a:rPr>
              <a:t>忠言3：</a:t>
            </a:r>
          </a:p>
          <a:p>
            <a:pPr algn="just">
              <a:spcAft>
                <a:spcPct val="0"/>
              </a:spcAft>
            </a:pPr>
            <a:r>
              <a:rPr altLang="en-US" lang="zh-CN" smtClean="0" sz="2000">
                <a:latin charset="-122" panose="020b0503020204020204" pitchFamily="34" typeface="微软雅黑"/>
                <a:ea charset="-122" panose="020b0503020204020204" pitchFamily="34" typeface="微软雅黑"/>
                <a:cs charset="0" panose="020b0604020202020204" pitchFamily="34" typeface="Helvetica"/>
              </a:rPr>
              <a:t>你把下半生，交给哪家人 </a:t>
            </a:r>
          </a:p>
        </p:txBody>
      </p:sp>
      <p:sp>
        <p:nvSpPr>
          <p:cNvPr id="3" name="文本框 2"/>
          <p:cNvSpPr txBox="1"/>
          <p:nvPr/>
        </p:nvSpPr>
        <p:spPr>
          <a:xfrm>
            <a:off x="6602730" y="2741080"/>
            <a:ext cx="5589270" cy="640080"/>
          </a:xfrm>
          <a:prstGeom prst="rect">
            <a:avLst/>
          </a:prstGeom>
          <a:noFill/>
        </p:spPr>
        <p:txBody>
          <a:bodyPr rtlCol="0" wrap="square">
            <a:spAutoFit/>
          </a:bodyPr>
          <a:lstStyle/>
          <a:p>
            <a:r>
              <a:rPr altLang="en-US" lang="zh-CN" smtClean="0">
                <a:ea charset="-122" panose="020b0503020204020204" pitchFamily="34" typeface="微软雅黑"/>
              </a:rPr>
              <a:t>你无法选择家人，但你可以选择朋友。错！</a:t>
            </a:r>
          </a:p>
          <a:p>
            <a:r>
              <a:rPr altLang="en-US" lang="zh-CN" smtClean="0">
                <a:ea charset="-122" panose="020b0503020204020204" pitchFamily="34" typeface="微软雅黑"/>
              </a:rPr>
              <a:t>你可以选择家人，自己下半辈子的家人。</a:t>
            </a:r>
          </a:p>
        </p:txBody>
      </p:sp>
      <p:sp>
        <p:nvSpPr>
          <p:cNvPr id="4" name="文本框 3"/>
          <p:cNvSpPr txBox="1"/>
          <p:nvPr/>
        </p:nvSpPr>
        <p:spPr>
          <a:xfrm>
            <a:off x="6602729" y="3511634"/>
            <a:ext cx="5241608" cy="1188720"/>
          </a:xfrm>
          <a:prstGeom prst="rect">
            <a:avLst/>
          </a:prstGeom>
          <a:noFill/>
        </p:spPr>
        <p:txBody>
          <a:bodyPr rtlCol="0" wrap="square">
            <a:spAutoFit/>
          </a:bodyPr>
          <a:lstStyle/>
          <a:p>
            <a:r>
              <a:rPr altLang="en-US" lang="zh-CN" smtClean="0">
                <a:ea charset="-122" panose="020b0503020204020204" pitchFamily="34" typeface="微软雅黑"/>
              </a:rPr>
              <a:t>经营你婚姻的最佳时间是你还没结婚时，这意味着要你为了工作一样，静心谋划。选择你想要的人组建家庭，而不是为了完成结婚任务，或任意选择一个正好选择你的人。</a:t>
            </a:r>
          </a:p>
        </p:txBody>
      </p:sp>
    </p:spTree>
    <p:extLst>
      <p:ext uri="{BB962C8B-B14F-4D97-AF65-F5344CB8AC3E}">
        <p14:creationId val="195036515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112042" y="0"/>
            <a:ext cx="6079958" cy="6858000"/>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5" name="椭圆 4"/>
          <p:cNvSpPr/>
          <p:nvPr/>
        </p:nvSpPr>
        <p:spPr>
          <a:xfrm>
            <a:off x="3432635" y="1127200"/>
            <a:ext cx="5358814" cy="4968848"/>
          </a:xfrm>
          <a:prstGeom prst="ellipse">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2" name="矩形 1"/>
          <p:cNvSpPr/>
          <p:nvPr/>
        </p:nvSpPr>
        <p:spPr>
          <a:xfrm>
            <a:off x="8632749" y="2330200"/>
            <a:ext cx="3279338" cy="2773680"/>
          </a:xfrm>
          <a:prstGeom prst="rect">
            <a:avLst/>
          </a:prstGeom>
        </p:spPr>
        <p:txBody>
          <a:bodyPr wrap="square">
            <a:spAutoFit/>
          </a:bodyPr>
          <a:lstStyle/>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Part3. </a:t>
            </a:r>
          </a:p>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身心观</a:t>
            </a:r>
          </a:p>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大改造</a:t>
            </a:r>
            <a:b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br>
          </a:p>
        </p:txBody>
      </p:sp>
      <p:pic>
        <p:nvPicPr>
          <p:cNvPr id="4" name="图片 3"/>
          <p:cNvPicPr>
            <a:picLocks noChangeAspect="1"/>
          </p:cNvPicPr>
          <p:nvPr/>
        </p:nvPicPr>
        <p:blipFill>
          <a:blip r:embed="rId2"/>
          <a:stretch>
            <a:fillRect/>
          </a:stretch>
        </p:blipFill>
        <p:spPr>
          <a:xfrm>
            <a:off x="3882953" y="1538194"/>
            <a:ext cx="4458177" cy="4146859"/>
          </a:xfrm>
          <a:prstGeom prst="ellipse">
            <a:avLst/>
          </a:prstGeom>
          <a:ln>
            <a:noFill/>
          </a:ln>
          <a:effectLst/>
        </p:spPr>
      </p:pic>
    </p:spTree>
    <p:extLst>
      <p:ext uri="{BB962C8B-B14F-4D97-AF65-F5344CB8AC3E}">
        <p14:creationId val="204863128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 y="0"/>
            <a:ext cx="12182476" cy="6867525"/>
            <a:chOff x="-1" y="0"/>
            <a:chExt cx="12182476" cy="6867525"/>
          </a:xfrm>
        </p:grpSpPr>
        <p:pic>
          <p:nvPicPr>
            <p:cNvPr descr="http://pic.4j4j.cn/upload/pic/20121116/be10da0e82.jpg" id="15364" name="Picture 4"/>
            <p:cNvPicPr>
              <a:picLocks noChangeArrowheads="1" noChangeAspect="1"/>
            </p:cNvPicPr>
            <p:nvPr/>
          </p:nvPicPr>
          <p:blipFill>
            <a:blip r:embed="rId2">
              <a:extLst>
                <a:ext uri="{28A0092B-C50C-407E-A947-70E740481C1C}">
                  <a14:useLocalDpi val="0"/>
                </a:ext>
              </a:extLst>
            </a:blip>
            <a:srcRect b="9875" r="18516"/>
            <a:stretch>
              <a:fillRect/>
            </a:stretch>
          </p:blipFill>
          <p:spPr bwMode="auto">
            <a:xfrm>
              <a:off x="2247900" y="0"/>
              <a:ext cx="9934575" cy="6867525"/>
            </a:xfrm>
            <a:prstGeom prst="rect">
              <a:avLst/>
            </a:prstGeom>
            <a:noFill/>
            <a:extLst>
              <a:ext uri="{909E8E84-426E-40DD-AFC4-6F175D3DCCD1}">
                <a14:hiddenFill>
                  <a:solidFill>
                    <a:srgbClr val="FFFFFF"/>
                  </a:solidFill>
                </a14:hiddenFill>
              </a:ext>
            </a:extLst>
          </p:spPr>
        </p:pic>
        <p:pic>
          <p:nvPicPr>
            <p:cNvPr descr="http://pic.4j4j.cn/upload/pic/20121116/be10da0e82.jpg" id="7" name="Picture 4"/>
            <p:cNvPicPr>
              <a:picLocks noChangeArrowheads="1" noChangeAspect="1"/>
            </p:cNvPicPr>
            <p:nvPr/>
          </p:nvPicPr>
          <p:blipFill>
            <a:blip r:embed="rId2">
              <a:extLst>
                <a:ext uri="{28A0092B-C50C-407E-A947-70E740481C1C}">
                  <a14:useLocalDpi val="0"/>
                </a:ext>
              </a:extLst>
            </a:blip>
            <a:srcRect b="9875" r="63360"/>
            <a:stretch>
              <a:fillRect/>
            </a:stretch>
          </p:blipFill>
          <p:spPr bwMode="auto">
            <a:xfrm>
              <a:off x="-1" y="0"/>
              <a:ext cx="6715125" cy="6867525"/>
            </a:xfrm>
            <a:prstGeom prst="rect">
              <a:avLst/>
            </a:prstGeom>
            <a:noFill/>
            <a:extLst>
              <a:ext uri="{909E8E84-426E-40DD-AFC4-6F175D3DCCD1}">
                <a14:hiddenFill>
                  <a:solidFill>
                    <a:srgbClr val="FFFFFF"/>
                  </a:solidFill>
                </a14:hiddenFill>
              </a:ext>
            </a:extLst>
          </p:spPr>
        </p:pic>
      </p:grpSp>
      <p:sp>
        <p:nvSpPr>
          <p:cNvPr id="2" name="矩形 1"/>
          <p:cNvSpPr/>
          <p:nvPr/>
        </p:nvSpPr>
        <p:spPr>
          <a:xfrm>
            <a:off x="561181" y="784270"/>
            <a:ext cx="9053513" cy="822960"/>
          </a:xfrm>
          <a:prstGeom prst="rect">
            <a:avLst/>
          </a:prstGeom>
        </p:spPr>
        <p:txBody>
          <a:bodyPr wrap="square">
            <a:spAutoFit/>
          </a:bodyPr>
          <a:lstStyle/>
          <a:p>
            <a:r>
              <a:rPr altLang="zh-CN" kern="0" lang="zh-CN" sz="2400">
                <a:solidFill>
                  <a:schemeClr val="bg1"/>
                </a:solidFill>
                <a:latin charset="0" panose="020b0604030504040204" pitchFamily="34" typeface="Verdana"/>
                <a:ea charset="-122" panose="020b0503020204020204" pitchFamily="34" typeface="微软雅黑"/>
                <a:cs charset="-122" panose="02010600030101010101" pitchFamily="2" typeface="宋体"/>
              </a:rPr>
              <a:t>在我们20多岁时，享乐至上的情绪脑已经发育完备，</a:t>
            </a:r>
          </a:p>
          <a:p>
            <a:r>
              <a:rPr altLang="zh-CN" kern="0" lang="zh-CN" sz="2400">
                <a:solidFill>
                  <a:schemeClr val="bg1"/>
                </a:solidFill>
                <a:latin charset="0" panose="020b0604030504040204" pitchFamily="34" typeface="Verdana"/>
                <a:ea charset="-122" panose="020b0503020204020204" pitchFamily="34" typeface="微软雅黑"/>
                <a:cs charset="-122" panose="02010600030101010101" pitchFamily="2" typeface="宋体"/>
              </a:rPr>
              <a:t>但是掌管前瞻性理性思维的额叶却还在像小花儿一样生长。</a:t>
            </a:r>
          </a:p>
        </p:txBody>
      </p:sp>
      <p:sp>
        <p:nvSpPr>
          <p:cNvPr id="3" name="矩形 2"/>
          <p:cNvSpPr/>
          <p:nvPr/>
        </p:nvSpPr>
        <p:spPr>
          <a:xfrm>
            <a:off x="561181" y="2049921"/>
            <a:ext cx="6611144" cy="1737360"/>
          </a:xfrm>
          <a:prstGeom prst="rect">
            <a:avLst/>
          </a:prstGeom>
        </p:spPr>
        <p:txBody>
          <a:bodyPr wrap="square">
            <a:spAutoFit/>
          </a:bodyPr>
          <a:lstStyle/>
          <a:p>
            <a:r>
              <a:rPr altLang="zh-CN" kern="0" lang="zh-CN">
                <a:solidFill>
                  <a:srgbClr val="98E4AC"/>
                </a:solidFill>
                <a:latin charset="0" panose="020b0604030504040204" pitchFamily="34" typeface="Verdana"/>
                <a:ea charset="-122" panose="020b0503020204020204" pitchFamily="34" typeface="微软雅黑"/>
                <a:cs charset="-122" panose="02010600030101010101" pitchFamily="2" typeface="宋体"/>
              </a:rPr>
              <a:t>在学校表现出众，只能代表你能在明确的时间内处理好有标准答案的问题。可是，要成为一名前瞻性思考的成人，你必须有能力预想未来，甚至采取行动，尤其在不确定的情况下。</a:t>
            </a:r>
          </a:p>
          <a:p>
            <a:endParaRPr altLang="zh-CN" kern="0" lang="zh-CN">
              <a:solidFill>
                <a:srgbClr val="98E4AC"/>
              </a:solidFill>
              <a:latin charset="0" panose="020b0604030504040204" pitchFamily="34" typeface="Verdana"/>
              <a:ea charset="-122" panose="020b0503020204020204" pitchFamily="34" typeface="微软雅黑"/>
              <a:cs charset="-122" panose="02010600030101010101" pitchFamily="2" typeface="宋体"/>
            </a:endParaRPr>
          </a:p>
          <a:p>
            <a:r>
              <a:rPr altLang="zh-CN" kern="0" lang="zh-CN">
                <a:solidFill>
                  <a:srgbClr val="98E4AC"/>
                </a:solidFill>
                <a:latin charset="0" panose="020b0604030504040204" pitchFamily="34" typeface="Verdana"/>
                <a:ea charset="-122" panose="020b0503020204020204" pitchFamily="34" typeface="微软雅黑"/>
                <a:cs charset="-122" panose="02010600030101010101" pitchFamily="2" typeface="宋体"/>
              </a:rPr>
              <a:t>额叶能帮我们跳脱非黑即白的考试逻辑，学会接受灰色地带，懂得如何在期间应变。</a:t>
            </a:r>
          </a:p>
        </p:txBody>
      </p:sp>
      <p:pic>
        <p:nvPicPr>
          <p:cNvPr descr="http://pic.baike.soso.com/p/20130526/bki-20130526181502-1241774844.jpg" id="15362" name="Picture 2"/>
          <p:cNvPicPr>
            <a:picLocks noChangeArrowheads="1" noChangeAspect="1"/>
          </p:cNvPicPr>
          <p:nvPr/>
        </p:nvPicPr>
        <p:blipFill>
          <a:blip r:embed="rId3">
            <a:extLst>
              <a:ext uri="{28A0092B-C50C-407E-A947-70E740481C1C}">
                <a14:useLocalDpi val="0"/>
              </a:ext>
            </a:extLst>
          </a:blip>
          <a:srcRect l="23333"/>
          <a:stretch>
            <a:fillRect/>
          </a:stretch>
        </p:blipFill>
        <p:spPr bwMode="auto">
          <a:xfrm>
            <a:off x="2083594" y="3711457"/>
            <a:ext cx="2190750" cy="1905000"/>
          </a:xfrm>
          <a:prstGeom prst="ellipse">
            <a:avLst/>
          </a:prstGeom>
          <a:ln>
            <a:noFill/>
          </a:ln>
          <a:effectLst>
            <a:softEdge rad="112500"/>
          </a:effectLst>
          <a:extLst>
            <a:ext uri="{909E8E84-426E-40DD-AFC4-6F175D3DCCD1}">
              <a14:hiddenFill>
                <a:solidFill>
                  <a:srgbClr val="FFFFFF"/>
                </a:solidFill>
              </a14:hiddenFill>
            </a:ext>
          </a:extLst>
        </p:spPr>
      </p:pic>
    </p:spTree>
    <p:extLst>
      <p:ext uri="{BB962C8B-B14F-4D97-AF65-F5344CB8AC3E}">
        <p14:creationId val="138874837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0" y="0"/>
            <a:ext cx="12192000" cy="6858000"/>
            <a:chExt cx="12192000" cy="685800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219200" y="0"/>
              <a:ext cx="10972800" cy="6858000"/>
            </a:xfrm>
            <a:prstGeom prst="rect">
              <a:avLst/>
            </a:prstGeom>
          </p:spPr>
        </p:pic>
        <p:pic>
          <p:nvPicPr>
            <p:cNvPr id="7" name="图片 6"/>
            <p:cNvPicPr>
              <a:picLocks noChangeAspect="1"/>
            </p:cNvPicPr>
            <p:nvPr/>
          </p:nvPicPr>
          <p:blipFill>
            <a:blip r:embed="rId2">
              <a:extLst>
                <a:ext uri="{28A0092B-C50C-407E-A947-70E740481C1C}">
                  <a14:useLocalDpi val="0"/>
                </a:ext>
              </a:extLst>
            </a:blip>
            <a:srcRect r="76167"/>
            <a:stretch>
              <a:fillRect/>
            </a:stretch>
          </p:blipFill>
          <p:spPr>
            <a:xfrm>
              <a:off x="0" y="0"/>
              <a:ext cx="3840480" cy="6858000"/>
            </a:xfrm>
            <a:prstGeom prst="rect">
              <a:avLst/>
            </a:prstGeom>
          </p:spPr>
        </p:pic>
      </p:grpSp>
      <p:sp>
        <p:nvSpPr>
          <p:cNvPr id="4" name="矩形 3"/>
          <p:cNvSpPr/>
          <p:nvPr/>
        </p:nvSpPr>
        <p:spPr>
          <a:xfrm>
            <a:off x="426720" y="1105512"/>
            <a:ext cx="6096000" cy="1554480"/>
          </a:xfrm>
          <a:prstGeom prst="rect">
            <a:avLst/>
          </a:prstGeom>
        </p:spPr>
        <p:txBody>
          <a:bodyPr>
            <a:spAutoFit/>
          </a:bodyPr>
          <a:lstStyle/>
          <a:p>
            <a:r>
              <a:rPr altLang="zh-CN" b="1" lang="zh-CN" sz="48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别让你的二十几岁，</a:t>
            </a:r>
          </a:p>
          <a:p>
            <a:r>
              <a:rPr altLang="zh-CN" b="1" lang="zh-CN" sz="48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除了年轻一无所有 </a:t>
            </a:r>
          </a:p>
        </p:txBody>
      </p:sp>
    </p:spTree>
    <p:extLst>
      <p:ext uri="{BB962C8B-B14F-4D97-AF65-F5344CB8AC3E}">
        <p14:creationId val="712330132"/>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6715124" y="1217422"/>
            <a:ext cx="5466080" cy="1554480"/>
          </a:xfrm>
          <a:prstGeom prst="rect">
            <a:avLst/>
          </a:prstGeom>
        </p:spPr>
        <p:txBody>
          <a:bodyPr wrap="none">
            <a:spAutoFit/>
          </a:bodyPr>
          <a:lstStyle/>
          <a:p>
            <a:r>
              <a:rPr altLang="en-US" b="1" lang="zh-CN" sz="32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我怎么会碰到这样</a:t>
            </a:r>
          </a:p>
          <a:p>
            <a:r>
              <a:rPr altLang="en-US" b="1" lang="zh-CN" sz="32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奇葩的老板？</a:t>
            </a:r>
          </a:p>
          <a:p>
            <a:r>
              <a:rPr altLang="en-US" b="1" lang="zh-CN" sz="32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怎么会有这样变态的领导？！！</a:t>
            </a:r>
          </a:p>
        </p:txBody>
      </p:sp>
      <p:sp>
        <p:nvSpPr>
          <p:cNvPr id="6" name="文本框 5"/>
          <p:cNvSpPr txBox="1"/>
          <p:nvPr/>
        </p:nvSpPr>
        <p:spPr>
          <a:xfrm>
            <a:off x="6715124" y="5270359"/>
            <a:ext cx="4833747" cy="64008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面对哪些莫名其妙大发雷霆的上司/老板，我们似乎有太多委屈，太多苦要倾诉。</a:t>
            </a:r>
          </a:p>
        </p:txBody>
      </p:sp>
      <p:sp>
        <p:nvSpPr>
          <p:cNvPr id="9" name="矩形 8"/>
          <p:cNvSpPr/>
          <p:nvPr/>
        </p:nvSpPr>
        <p:spPr>
          <a:xfrm>
            <a:off x="6715124" y="3571089"/>
            <a:ext cx="4590865" cy="1463040"/>
          </a:xfrm>
          <a:prstGeom prst="rect">
            <a:avLst/>
          </a:prstGeom>
        </p:spPr>
        <p:txBody>
          <a:bodyPr wrap="square">
            <a:spAutoFit/>
          </a:bodyPr>
          <a:lstStyle/>
          <a:p>
            <a:r>
              <a:rPr altLang="zh-CN" kern="0" lang="zh-CN" smtClean="0">
                <a:solidFill>
                  <a:srgbClr val="BCEEE9"/>
                </a:solidFill>
                <a:latin charset="0" panose="020b0604030504040204" pitchFamily="34" typeface="Verdana"/>
                <a:ea charset="-122" panose="020b0503020204020204" pitchFamily="34" typeface="微软雅黑"/>
                <a:cs charset="-122" panose="02010600030101010101" pitchFamily="2" typeface="宋体"/>
              </a:rPr>
              <a:t>他们可能因为某项我们不知道的优势，而非管理技能，站到这个位置。他们不知道如何为人导师，却常常肩负着教20多岁年轻人如何驾驭新工作。这可能是“天作不合”，可事实就是如此，而且每天发生。</a:t>
            </a:r>
          </a:p>
        </p:txBody>
      </p:sp>
      <p:pic>
        <p:nvPicPr>
          <p:cNvPr descr="对上司不满 该不该说出来？imeee.cn" id="1026" name="Picture 2"/>
          <p:cNvPicPr>
            <a:picLocks noChangeArrowheads="1" noChangeAspect="1"/>
          </p:cNvPicPr>
          <p:nvPr/>
        </p:nvPicPr>
        <p:blipFill>
          <a:blip r:embed="rId2">
            <a:extLst>
              <a:ext uri="{28A0092B-C50C-407E-A947-70E740481C1C}">
                <a14:useLocalDpi val="0"/>
              </a:ext>
            </a:extLst>
          </a:blip>
          <a:srcRect b="18677" t="2894"/>
          <a:stretch>
            <a:fillRect/>
          </a:stretch>
        </p:blipFill>
        <p:spPr bwMode="auto">
          <a:xfrm>
            <a:off x="20400" y="3409025"/>
            <a:ext cx="6167336" cy="3471169"/>
          </a:xfrm>
          <a:prstGeom prst="rect">
            <a:avLst/>
          </a:prstGeom>
          <a:noFill/>
          <a:extLst>
            <a:ext uri="{909E8E84-426E-40DD-AFC4-6F175D3DCCD1}">
              <a14:hiddenFill>
                <a:solidFill>
                  <a:srgbClr val="FFFFFF"/>
                </a:solidFill>
              </a14:hiddenFill>
            </a:ext>
          </a:extLst>
        </p:spPr>
      </p:pic>
      <p:pic>
        <p:nvPicPr>
          <p:cNvPr id="10" name="图片 9"/>
          <p:cNvPicPr>
            <a:picLocks noChangeAspect="1"/>
          </p:cNvPicPr>
          <p:nvPr/>
        </p:nvPicPr>
        <p:blipFill>
          <a:blip r:embed="rId3"/>
          <a:srcRect b="8071"/>
          <a:stretch>
            <a:fillRect/>
          </a:stretch>
        </p:blipFill>
        <p:spPr>
          <a:xfrm>
            <a:off x="20398" y="-11677"/>
            <a:ext cx="6167337" cy="3429580"/>
          </a:xfrm>
          <a:prstGeom prst="rect">
            <a:avLst/>
          </a:prstGeom>
        </p:spPr>
      </p:pic>
    </p:spTree>
    <p:extLst>
      <p:ext uri="{BB962C8B-B14F-4D97-AF65-F5344CB8AC3E}">
        <p14:creationId val="2243951876"/>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1" y="1933575"/>
            <a:ext cx="7886701" cy="3782033"/>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9" name="矩形 8"/>
          <p:cNvSpPr/>
          <p:nvPr/>
        </p:nvSpPr>
        <p:spPr>
          <a:xfrm>
            <a:off x="666749" y="677834"/>
            <a:ext cx="7687138" cy="457200"/>
          </a:xfrm>
          <a:prstGeom prst="rect">
            <a:avLst/>
          </a:prstGeom>
        </p:spPr>
        <p:txBody>
          <a:bodyPr wrap="square">
            <a:spAutoFit/>
          </a:bodyPr>
          <a:lstStyle/>
          <a:p>
            <a:r>
              <a:rPr altLang="en-US" lang="zh-CN" smtClean="0" sz="2400">
                <a:solidFill>
                  <a:srgbClr val="BCEEE9"/>
                </a:solidFill>
                <a:latin charset="0" panose="020b0604020202020204" pitchFamily="34" typeface="Helvetica"/>
                <a:ea charset="-122" panose="020b0503020204020204" pitchFamily="34" typeface="微软雅黑"/>
              </a:rPr>
              <a:t>忠言1: 跳出杏仁核让额叶当家，用理性回应情绪</a:t>
            </a:r>
          </a:p>
        </p:txBody>
      </p:sp>
      <p:sp>
        <p:nvSpPr>
          <p:cNvPr id="10" name="五边形 9"/>
          <p:cNvSpPr/>
          <p:nvPr/>
        </p:nvSpPr>
        <p:spPr>
          <a:xfrm>
            <a:off x="0" y="691342"/>
            <a:ext cx="666750" cy="423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3200">
                <a:solidFill>
                  <a:srgbClr val="1B665F"/>
                </a:solidFill>
                <a:ea charset="-122" panose="020b0503020204020204" pitchFamily="34" typeface="微软雅黑"/>
              </a:rPr>
              <a:t>so</a:t>
            </a:r>
          </a:p>
        </p:txBody>
      </p:sp>
      <p:sp>
        <p:nvSpPr>
          <p:cNvPr id="11" name="矩形 10"/>
          <p:cNvSpPr/>
          <p:nvPr/>
        </p:nvSpPr>
        <p:spPr>
          <a:xfrm>
            <a:off x="619125" y="3736081"/>
            <a:ext cx="6252192" cy="2286000"/>
          </a:xfrm>
          <a:prstGeom prst="rect">
            <a:avLst/>
          </a:prstGeom>
        </p:spPr>
        <p:txBody>
          <a:bodyPr wrap="square">
            <a:spAutoFit/>
          </a:bodyPr>
          <a:lstStyle/>
          <a:p>
            <a:r>
              <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随年龄的增长，我们对积极正面的信息愈加感兴趣。</a:t>
            </a:r>
          </a:p>
          <a:p>
            <a:r>
              <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智慧的艺术就在于，懂得哪里是可以忽略的。</a:t>
            </a:r>
          </a:p>
          <a:p>
            <a:endPar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r>
              <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太常把自己的苦恼转付他人，我们就永远无法学会独自面对人生的悲惨。因为面对困境时，大脑处于最佳学习状态。</a:t>
            </a:r>
          </a:p>
          <a:p>
            <a:endPar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endPar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r>
              <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 </a:t>
            </a:r>
          </a:p>
        </p:txBody>
      </p:sp>
      <p:sp>
        <p:nvSpPr>
          <p:cNvPr id="12" name="矩形 11"/>
          <p:cNvSpPr/>
          <p:nvPr/>
        </p:nvSpPr>
        <p:spPr>
          <a:xfrm>
            <a:off x="619125" y="2373163"/>
            <a:ext cx="6096000" cy="914400"/>
          </a:xfrm>
          <a:prstGeom prst="rect">
            <a:avLst/>
          </a:prstGeom>
        </p:spPr>
        <p:txBody>
          <a:bodyPr>
            <a:spAutoFit/>
          </a:bodyPr>
          <a:lstStyle/>
          <a:p>
            <a:r>
              <a:rPr altLang="en-US" kern="100" lang="zh-CN" smtClean="0">
                <a:solidFill>
                  <a:srgbClr val="BCEEE9"/>
                </a:solidFill>
                <a:latin charset="0" panose="020b0604020202020204" pitchFamily="34" typeface="Helvetica"/>
                <a:ea charset="-122" panose="020b0503020204020204" pitchFamily="34" typeface="微软雅黑"/>
                <a:cs charset="0" panose="020b0604020202020204" pitchFamily="34" typeface="Helvetica"/>
              </a:rPr>
              <a:t>其实真正原因是：20多岁年轻人的大脑比年长的成年人，对负面消息反应更强烈。20多岁年轻人和他们活跃的杏仁核总是想通过换工作来改变自己的感觉。</a:t>
            </a:r>
          </a:p>
        </p:txBody>
      </p:sp>
      <p:pic>
        <p:nvPicPr>
          <p:cNvPr id="13" name="图片 12"/>
          <p:cNvPicPr>
            <a:picLocks noChangeAspect="1"/>
          </p:cNvPicPr>
          <p:nvPr/>
        </p:nvPicPr>
        <p:blipFill>
          <a:blip r:embed="rId2"/>
          <a:srcRect b="-1" l="7446" r="5907" t="27448"/>
          <a:stretch>
            <a:fillRect/>
          </a:stretch>
        </p:blipFill>
        <p:spPr>
          <a:xfrm>
            <a:off x="7256015" y="1933575"/>
            <a:ext cx="4935985" cy="3782033"/>
          </a:xfrm>
          <a:prstGeom prst="rect">
            <a:avLst/>
          </a:prstGeom>
        </p:spPr>
      </p:pic>
    </p:spTree>
    <p:extLst>
      <p:ext uri="{BB962C8B-B14F-4D97-AF65-F5344CB8AC3E}">
        <p14:creationId val="2220047357"/>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
            <a:ext cx="12192000" cy="6844684"/>
            <a:chOff x="0" y="-1"/>
            <a:chExt cx="12192000" cy="6844684"/>
          </a:xfrm>
        </p:grpSpPr>
        <p:pic>
          <p:nvPicPr>
            <p:cNvPr descr="http://img5.duitang.com/uploads/item/201407/13/20140713183511_PMZ3M.jpeg" id="3074" name="Picture 2"/>
            <p:cNvPicPr>
              <a:picLocks noChangeArrowheads="1" noChangeAspect="1"/>
            </p:cNvPicPr>
            <p:nvPr/>
          </p:nvPicPr>
          <p:blipFill>
            <a:blip r:embed="rId2">
              <a:extLst>
                <a:ext uri="{28A0092B-C50C-407E-A947-70E740481C1C}">
                  <a14:useLocalDpi val="0"/>
                </a:ext>
              </a:extLst>
            </a:blip>
            <a:srcRect b="10175"/>
            <a:stretch>
              <a:fillRect/>
            </a:stretch>
          </p:blipFill>
          <p:spPr bwMode="auto">
            <a:xfrm>
              <a:off x="762000" y="0"/>
              <a:ext cx="11430000" cy="6844683"/>
            </a:xfrm>
            <a:prstGeom prst="rect">
              <a:avLst/>
            </a:prstGeom>
            <a:noFill/>
            <a:extLst>
              <a:ext uri="{909E8E84-426E-40DD-AFC4-6F175D3DCCD1}">
                <a14:hiddenFill>
                  <a:solidFill>
                    <a:srgbClr val="FFFFFF"/>
                  </a:solidFill>
                </a14:hiddenFill>
              </a:ext>
            </a:extLst>
          </p:spPr>
        </p:pic>
        <p:pic>
          <p:nvPicPr>
            <p:cNvPr descr="http://img5.duitang.com/uploads/item/201407/13/20140713183511_PMZ3M.jpeg" id="4" name="Picture 2"/>
            <p:cNvPicPr>
              <a:picLocks noChangeArrowheads="1" noChangeAspect="1"/>
            </p:cNvPicPr>
            <p:nvPr/>
          </p:nvPicPr>
          <p:blipFill>
            <a:blip r:embed="rId2">
              <a:extLst>
                <a:ext uri="{28A0092B-C50C-407E-A947-70E740481C1C}">
                  <a14:useLocalDpi val="0"/>
                </a:ext>
              </a:extLst>
            </a:blip>
            <a:srcRect b="10175" r="76311"/>
            <a:stretch>
              <a:fillRect/>
            </a:stretch>
          </p:blipFill>
          <p:spPr bwMode="auto">
            <a:xfrm>
              <a:off x="0" y="-1"/>
              <a:ext cx="3515557" cy="6844683"/>
            </a:xfrm>
            <a:prstGeom prst="rect">
              <a:avLst/>
            </a:prstGeom>
            <a:noFill/>
            <a:extLst>
              <a:ext uri="{909E8E84-426E-40DD-AFC4-6F175D3DCCD1}">
                <a14:hiddenFill>
                  <a:solidFill>
                    <a:srgbClr val="FFFFFF"/>
                  </a:solidFill>
                </a14:hiddenFill>
              </a:ext>
            </a:extLst>
          </p:spPr>
        </p:pic>
      </p:grpSp>
      <p:sp>
        <p:nvSpPr>
          <p:cNvPr id="2" name="文本框 1"/>
          <p:cNvSpPr txBox="1"/>
          <p:nvPr/>
        </p:nvSpPr>
        <p:spPr>
          <a:xfrm>
            <a:off x="371475" y="1624613"/>
            <a:ext cx="3373515" cy="173736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二十多岁的我们，</a:t>
            </a:r>
          </a:p>
          <a:p>
            <a:r>
              <a:rPr altLang="en-US" lang="zh-CN" smtClean="0">
                <a:solidFill>
                  <a:schemeClr val="bg1"/>
                </a:solidFill>
                <a:ea charset="-122" panose="020b0503020204020204" pitchFamily="34" typeface="微软雅黑"/>
              </a:rPr>
              <a:t>没有值得炫耀的东西，</a:t>
            </a:r>
          </a:p>
          <a:p>
            <a:endParaRPr altLang="en-US" lang="zh-CN" smtClean="0">
              <a:solidFill>
                <a:schemeClr val="bg1"/>
              </a:solidFill>
              <a:ea charset="-122" panose="020b0503020204020204" pitchFamily="34" typeface="微软雅黑"/>
            </a:endParaRPr>
          </a:p>
          <a:p>
            <a:r>
              <a:rPr altLang="en-US" lang="zh-CN" smtClean="0">
                <a:solidFill>
                  <a:schemeClr val="bg1"/>
                </a:solidFill>
                <a:ea charset="-122" panose="020b0503020204020204" pitchFamily="34" typeface="微软雅黑"/>
              </a:rPr>
              <a:t>常常只能呆在角落里，</a:t>
            </a:r>
          </a:p>
          <a:p>
            <a:r>
              <a:rPr altLang="en-US" lang="zh-CN" smtClean="0">
                <a:solidFill>
                  <a:schemeClr val="bg1"/>
                </a:solidFill>
                <a:ea charset="-122" panose="020b0503020204020204" pitchFamily="34" typeface="微软雅黑"/>
              </a:rPr>
              <a:t>对那些幸运儿</a:t>
            </a:r>
          </a:p>
          <a:p>
            <a:r>
              <a:rPr altLang="en-US" lang="zh-CN" smtClean="0">
                <a:solidFill>
                  <a:schemeClr val="bg1"/>
                </a:solidFill>
                <a:ea charset="-122" panose="020b0503020204020204" pitchFamily="34" typeface="微软雅黑"/>
              </a:rPr>
              <a:t>羡慕嫉妒恨……</a:t>
            </a:r>
          </a:p>
        </p:txBody>
      </p:sp>
    </p:spTree>
    <p:extLst>
      <p:ext uri="{BB962C8B-B14F-4D97-AF65-F5344CB8AC3E}">
        <p14:creationId val="2588302964"/>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1" y="1933575"/>
            <a:ext cx="7886701" cy="3782033"/>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3" name="矩形 2"/>
          <p:cNvSpPr/>
          <p:nvPr/>
        </p:nvSpPr>
        <p:spPr>
          <a:xfrm>
            <a:off x="575939" y="2567801"/>
            <a:ext cx="6096000" cy="2286000"/>
          </a:xfrm>
          <a:prstGeom prst="rect">
            <a:avLst/>
          </a:prstGeom>
        </p:spPr>
        <p:txBody>
          <a:bodyPr>
            <a:spAutoFit/>
          </a:bodyPr>
          <a:lstStyle/>
          <a:p>
            <a:r>
              <a:rPr altLang="zh-CN" kern="0" lang="en-US">
                <a:solidFill>
                  <a:schemeClr val="bg1"/>
                </a:solidFill>
                <a:latin charset="0" panose="020b0604030504040204" pitchFamily="34" typeface="Verdana"/>
                <a:ea charset="-122" panose="020b0503020204020204" pitchFamily="34" typeface="微软雅黑"/>
                <a:cs charset="-122" panose="02010600030101010101" pitchFamily="2" typeface="宋体"/>
              </a:rPr>
              <a:t> </a:t>
            </a:r>
          </a:p>
          <a:p>
            <a:r>
              <a:rPr altLang="zh-CN" kern="0" lang="en-US">
                <a:solidFill>
                  <a:schemeClr val="bg1"/>
                </a:solidFill>
                <a:latin charset="0" panose="020b0604030504040204" pitchFamily="34" typeface="Verdana"/>
                <a:ea charset="-122" panose="020b0503020204020204" pitchFamily="34" typeface="微软雅黑"/>
                <a:cs charset="-122" panose="02010600030101010101" pitchFamily="2" typeface="宋体"/>
              </a:rPr>
              <a:t>其实：多数人在专业领域炉火纯青，是因为他们投入了大量时间，“天生就是做这行的料”，都是自己刻苦成功后，讲给别人听的鬼话。有些人或许的确比同龄人更有天赋，但他们同样花了1万小时反复练习。</a:t>
            </a:r>
          </a:p>
          <a:p>
            <a:endParaRPr altLang="zh-CN" kern="0" lang="en-US">
              <a:solidFill>
                <a:schemeClr val="bg1"/>
              </a:solidFill>
              <a:latin charset="0" panose="020b0604030504040204" pitchFamily="34" typeface="Verdana"/>
              <a:ea charset="-122" panose="020b0503020204020204" pitchFamily="34" typeface="微软雅黑"/>
              <a:cs charset="-122" panose="02010600030101010101" pitchFamily="2" typeface="宋体"/>
            </a:endParaRPr>
          </a:p>
          <a:p>
            <a:r>
              <a:rPr altLang="zh-CN" kern="0" lang="en-US">
                <a:solidFill>
                  <a:schemeClr val="bg1"/>
                </a:solidFill>
                <a:latin charset="0" panose="020b0604030504040204" pitchFamily="34" typeface="Verdana"/>
                <a:ea charset="-122" panose="020b0503020204020204" pitchFamily="34" typeface="微软雅黑"/>
                <a:cs charset="-122" panose="02010600030101010101" pitchFamily="2" typeface="宋体"/>
              </a:rPr>
              <a:t>固定心态VS成长心态。 固定心态：非黑即白的固定思维。</a:t>
            </a:r>
          </a:p>
          <a:p>
            <a:r>
              <a:rPr altLang="zh-CN" kern="0" lang="en-US">
                <a:solidFill>
                  <a:schemeClr val="bg1"/>
                </a:solidFill>
                <a:latin charset="0" panose="020b0604030504040204" pitchFamily="34" typeface="Verdana"/>
                <a:ea charset="-122" panose="020b0503020204020204" pitchFamily="34" typeface="微软雅黑"/>
                <a:cs charset="-122" panose="02010600030101010101" pitchFamily="2" typeface="宋体"/>
              </a:rPr>
              <a:t>成长心态：以更加努力的姿态，尝试用新的策略迎接挑战</a:t>
            </a:r>
          </a:p>
        </p:txBody>
      </p:sp>
      <p:sp>
        <p:nvSpPr>
          <p:cNvPr id="4" name="矩形 3"/>
          <p:cNvSpPr/>
          <p:nvPr/>
        </p:nvSpPr>
        <p:spPr>
          <a:xfrm>
            <a:off x="666749" y="677834"/>
            <a:ext cx="7687138" cy="457200"/>
          </a:xfrm>
          <a:prstGeom prst="rect">
            <a:avLst/>
          </a:prstGeom>
        </p:spPr>
        <p:txBody>
          <a:bodyPr wrap="square">
            <a:spAutoFit/>
          </a:bodyPr>
          <a:lstStyle/>
          <a:p>
            <a:r>
              <a:rPr altLang="en-US" lang="zh-CN" smtClean="0" sz="2400">
                <a:solidFill>
                  <a:srgbClr val="BCEEE9"/>
                </a:solidFill>
                <a:latin charset="0" panose="020b0604020202020204" pitchFamily="34" typeface="Helvetica"/>
                <a:ea charset="-122" panose="020b0503020204020204" pitchFamily="34" typeface="微软雅黑"/>
              </a:rPr>
              <a:t>忠言2: 用青春的1万小时，去换取自信</a:t>
            </a:r>
          </a:p>
        </p:txBody>
      </p:sp>
      <p:sp>
        <p:nvSpPr>
          <p:cNvPr id="5" name="五边形 4"/>
          <p:cNvSpPr/>
          <p:nvPr/>
        </p:nvSpPr>
        <p:spPr>
          <a:xfrm>
            <a:off x="0" y="691342"/>
            <a:ext cx="666750" cy="423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3200">
                <a:solidFill>
                  <a:srgbClr val="1B665F"/>
                </a:solidFill>
                <a:ea charset="-122" panose="020b0503020204020204" pitchFamily="34" typeface="微软雅黑"/>
              </a:rPr>
              <a:t>so</a:t>
            </a:r>
          </a:p>
        </p:txBody>
      </p:sp>
      <p:pic>
        <p:nvPicPr>
          <p:cNvPr id="7" name="图片 6"/>
          <p:cNvPicPr>
            <a:picLocks noChangeAspect="1"/>
          </p:cNvPicPr>
          <p:nvPr/>
        </p:nvPicPr>
        <p:blipFill>
          <a:blip r:embed="rId2"/>
          <a:stretch>
            <a:fillRect/>
          </a:stretch>
        </p:blipFill>
        <p:spPr>
          <a:xfrm>
            <a:off x="6865193" y="1933575"/>
            <a:ext cx="5326807" cy="3782033"/>
          </a:xfrm>
          <a:prstGeom prst="rect">
            <a:avLst/>
          </a:prstGeom>
        </p:spPr>
      </p:pic>
    </p:spTree>
    <p:extLst>
      <p:ext uri="{BB962C8B-B14F-4D97-AF65-F5344CB8AC3E}">
        <p14:creationId val="37142598"/>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0"/>
            <a:ext cx="12192001" cy="6858000"/>
            <a:chExt cx="12192001" cy="6858000"/>
          </a:xfrm>
        </p:grpSpPr>
        <p:pic>
          <p:nvPicPr>
            <p:cNvPr descr="http://pic12.nipic.com/20110224/2457331_224655969000_2.jpg" id="5122" name="Picture 2"/>
            <p:cNvPicPr>
              <a:picLocks noChangeArrowheads="1" noChangeAspect="1"/>
            </p:cNvPicPr>
            <p:nvPr/>
          </p:nvPicPr>
          <p:blipFill>
            <a:blip r:embed="rId2">
              <a:extLst>
                <a:ext uri="{28A0092B-C50C-407E-A947-70E740481C1C}">
                  <a14:useLocalDpi val="0"/>
                </a:ext>
              </a:extLst>
            </a:blip>
            <a:srcRect b="4617"/>
            <a:stretch>
              <a:fillRect/>
            </a:stretch>
          </p:blipFill>
          <p:spPr bwMode="auto">
            <a:xfrm>
              <a:off x="0" y="0"/>
              <a:ext cx="10127226" cy="6858000"/>
            </a:xfrm>
            <a:prstGeom prst="rect">
              <a:avLst/>
            </a:prstGeom>
            <a:noFill/>
            <a:extLst>
              <a:ext uri="{909E8E84-426E-40DD-AFC4-6F175D3DCCD1}">
                <a14:hiddenFill>
                  <a:solidFill>
                    <a:srgbClr val="FFFFFF"/>
                  </a:solidFill>
                </a14:hiddenFill>
              </a:ext>
            </a:extLst>
          </p:spPr>
        </p:pic>
        <p:pic>
          <p:nvPicPr>
            <p:cNvPr descr="http://pic12.nipic.com/20110224/2457331_224655969000_2.jpg" id="4" name="Picture 2"/>
            <p:cNvPicPr>
              <a:picLocks noChangeArrowheads="1" noChangeAspect="1"/>
            </p:cNvPicPr>
            <p:nvPr/>
          </p:nvPicPr>
          <p:blipFill>
            <a:blip r:embed="rId2">
              <a:extLst>
                <a:ext uri="{28A0092B-C50C-407E-A947-70E740481C1C}">
                  <a14:useLocalDpi val="0"/>
                </a:ext>
              </a:extLst>
            </a:blip>
            <a:srcRect b="4617" l="77303"/>
            <a:stretch>
              <a:fillRect/>
            </a:stretch>
          </p:blipFill>
          <p:spPr bwMode="auto">
            <a:xfrm>
              <a:off x="7732451" y="0"/>
              <a:ext cx="4459550" cy="6858000"/>
            </a:xfrm>
            <a:prstGeom prst="rect">
              <a:avLst/>
            </a:prstGeom>
            <a:noFill/>
            <a:extLst>
              <a:ext uri="{909E8E84-426E-40DD-AFC4-6F175D3DCCD1}">
                <a14:hiddenFill>
                  <a:solidFill>
                    <a:srgbClr val="FFFFFF"/>
                  </a:solidFill>
                </a14:hiddenFill>
              </a:ext>
            </a:extLst>
          </p:spPr>
        </p:pic>
      </p:grpSp>
      <p:sp>
        <p:nvSpPr>
          <p:cNvPr id="2" name="文本框 1"/>
          <p:cNvSpPr txBox="1"/>
          <p:nvPr/>
        </p:nvSpPr>
        <p:spPr>
          <a:xfrm>
            <a:off x="7477240" y="1660123"/>
            <a:ext cx="4259039" cy="1554480"/>
          </a:xfrm>
          <a:prstGeom prst="rect">
            <a:avLst/>
          </a:prstGeom>
          <a:noFill/>
        </p:spPr>
        <p:txBody>
          <a:bodyPr rtlCol="0" wrap="square">
            <a:spAutoFit/>
          </a:bodyPr>
          <a:lstStyle/>
          <a:p>
            <a:r>
              <a:rPr altLang="en-US" b="1" lang="zh-CN" sz="3200">
                <a:latin charset="-122" panose="03000509000000000000" pitchFamily="65" typeface="方正细珊瑚_GBK"/>
                <a:ea charset="-122" panose="03000509000000000000" pitchFamily="65" typeface="方正细珊瑚_GBK"/>
                <a:cs charset="0" panose="020b0604020202020204" pitchFamily="34" typeface="Helvetica"/>
              </a:rPr>
              <a:t>结婚？生孩子？</a:t>
            </a:r>
          </a:p>
          <a:p>
            <a:r>
              <a:rPr altLang="en-US" b="1" lang="zh-CN" sz="3200">
                <a:latin charset="-122" panose="03000509000000000000" pitchFamily="65" typeface="方正细珊瑚_GBK"/>
                <a:ea charset="-122" panose="03000509000000000000" pitchFamily="65" typeface="方正细珊瑚_GBK"/>
                <a:cs charset="0" panose="020b0604020202020204" pitchFamily="34" typeface="Helvetica"/>
              </a:rPr>
              <a:t>我才二十多岁，</a:t>
            </a:r>
          </a:p>
          <a:p>
            <a:r>
              <a:rPr altLang="en-US" b="1" lang="zh-CN" sz="3200">
                <a:latin charset="-122" panose="03000509000000000000" pitchFamily="65" typeface="方正细珊瑚_GBK"/>
                <a:ea charset="-122" panose="03000509000000000000" pitchFamily="65" typeface="方正细珊瑚_GBK"/>
                <a:cs charset="0" panose="020b0604020202020204" pitchFamily="34" typeface="Helvetica"/>
              </a:rPr>
              <a:t>我自己都还是孩子呢！</a:t>
            </a:r>
          </a:p>
        </p:txBody>
      </p:sp>
    </p:spTree>
    <p:extLst>
      <p:ext uri="{BB962C8B-B14F-4D97-AF65-F5344CB8AC3E}">
        <p14:creationId val="4281694105"/>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2021138"/>
            <a:ext cx="12192000" cy="4060066"/>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3" name="矩形 2"/>
          <p:cNvSpPr/>
          <p:nvPr/>
        </p:nvSpPr>
        <p:spPr>
          <a:xfrm>
            <a:off x="6649376" y="3152519"/>
            <a:ext cx="5425261" cy="1737360"/>
          </a:xfrm>
          <a:prstGeom prst="rect">
            <a:avLst/>
          </a:prstGeom>
        </p:spPr>
        <p:txBody>
          <a:bodyPr wrap="square">
            <a:spAutoFit/>
          </a:bodyPr>
          <a:lstStyle/>
          <a:p>
            <a:r>
              <a:rPr altLang="zh-CN" lang="zh-CN">
                <a:solidFill>
                  <a:schemeClr val="bg1"/>
                </a:solidFill>
                <a:latin charset="0" panose="020b0604020202020204" pitchFamily="34" typeface="Helvetica"/>
                <a:ea charset="-122" panose="020b0503020204020204" pitchFamily="34" typeface="微软雅黑"/>
                <a:cs charset="0" panose="020b0604020202020204" pitchFamily="34" typeface="Helvetica"/>
              </a:rPr>
              <a:t>数字会说话，生育力警报：</a:t>
            </a:r>
          </a:p>
          <a:p>
            <a:r>
              <a:rPr altLang="zh-CN" lang="zh-CN">
                <a:solidFill>
                  <a:schemeClr val="bg1"/>
                </a:solidFill>
                <a:latin charset="0" panose="020b0604020202020204" pitchFamily="34" typeface="Helvetica"/>
                <a:ea charset="-122" panose="020b0503020204020204" pitchFamily="34" typeface="微软雅黑"/>
                <a:cs charset="0" panose="020b0604020202020204" pitchFamily="34" typeface="Helvetica"/>
              </a:rPr>
              <a:t>人的生育能力在20多岁末期达到高峰，30岁，立刻下降为原来的1/2. </a:t>
            </a:r>
          </a:p>
          <a:p>
            <a:endParaRPr altLang="zh-CN" lang="zh-CN">
              <a:solidFill>
                <a:schemeClr val="bg1"/>
              </a:solidFill>
              <a:latin charset="0" panose="020b0604020202020204" pitchFamily="34" typeface="Helvetica"/>
              <a:ea charset="-122" panose="020b0503020204020204" pitchFamily="34" typeface="微软雅黑"/>
              <a:cs charset="0" panose="020b0604020202020204" pitchFamily="34" typeface="Helvetica"/>
            </a:endParaRPr>
          </a:p>
          <a:p>
            <a:r>
              <a:rPr altLang="zh-CN" lang="zh-CN">
                <a:solidFill>
                  <a:schemeClr val="bg1"/>
                </a:solidFill>
                <a:latin charset="0" panose="020b0604020202020204" pitchFamily="34" typeface="Helvetica"/>
                <a:ea charset="-122" panose="020b0503020204020204" pitchFamily="34" typeface="微软雅黑"/>
                <a:cs charset="0" panose="020b0604020202020204" pitchFamily="34" typeface="Helvetica"/>
              </a:rPr>
              <a:t>不要抱着侥幸的心里，那些老来得子明星，</a:t>
            </a:r>
          </a:p>
          <a:p>
            <a:r>
              <a:rPr altLang="zh-CN" lang="zh-CN">
                <a:solidFill>
                  <a:schemeClr val="bg1"/>
                </a:solidFill>
                <a:latin charset="0" panose="020b0604020202020204" pitchFamily="34" typeface="Helvetica"/>
                <a:ea charset="-122" panose="020b0503020204020204" pitchFamily="34" typeface="微软雅黑"/>
                <a:cs charset="0" panose="020b0604020202020204" pitchFamily="34" typeface="Helvetica"/>
              </a:rPr>
              <a:t>你知道他们花了多少保养费吗？</a:t>
            </a:r>
          </a:p>
        </p:txBody>
      </p:sp>
      <p:sp>
        <p:nvSpPr>
          <p:cNvPr id="4" name="矩形 3"/>
          <p:cNvSpPr/>
          <p:nvPr/>
        </p:nvSpPr>
        <p:spPr>
          <a:xfrm>
            <a:off x="666749" y="677834"/>
            <a:ext cx="7687138" cy="457200"/>
          </a:xfrm>
          <a:prstGeom prst="rect">
            <a:avLst/>
          </a:prstGeom>
        </p:spPr>
        <p:txBody>
          <a:bodyPr wrap="square">
            <a:spAutoFit/>
          </a:bodyPr>
          <a:lstStyle/>
          <a:p>
            <a:r>
              <a:rPr altLang="en-US" lang="zh-CN" smtClean="0" sz="2400">
                <a:solidFill>
                  <a:srgbClr val="BCEEE9"/>
                </a:solidFill>
                <a:latin charset="0" panose="020b0604020202020204" pitchFamily="34" typeface="Helvetica"/>
                <a:ea charset="-122" panose="020b0503020204020204" pitchFamily="34" typeface="微软雅黑"/>
              </a:rPr>
              <a:t>忠言3: 生男孕女不嫌早</a:t>
            </a:r>
          </a:p>
        </p:txBody>
      </p:sp>
      <p:sp>
        <p:nvSpPr>
          <p:cNvPr id="5" name="五边形 4"/>
          <p:cNvSpPr/>
          <p:nvPr/>
        </p:nvSpPr>
        <p:spPr>
          <a:xfrm>
            <a:off x="0" y="691342"/>
            <a:ext cx="666750" cy="423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3200">
                <a:solidFill>
                  <a:srgbClr val="1B665F"/>
                </a:solidFill>
                <a:ea charset="-122" panose="020b0503020204020204" pitchFamily="34" typeface="微软雅黑"/>
              </a:rPr>
              <a:t>so</a:t>
            </a:r>
          </a:p>
        </p:txBody>
      </p:sp>
      <p:graphicFrame>
        <p:nvGraphicFramePr>
          <p:cNvPr id="10" name="图表 9"/>
          <p:cNvGraphicFramePr/>
          <p:nvPr>
            <p:extLst>
              <p:ext uri="{D42A27DB-BD31-4B8C-83A1-F6EECF244321}">
                <p14:modId val="728833218"/>
              </p:ext>
            </p:extLst>
          </p:nvPr>
        </p:nvGraphicFramePr>
        <p:xfrm>
          <a:off x="1270255" y="2513716"/>
          <a:ext cx="4582778" cy="3216598"/>
        </p:xfrm>
        <a:graphic>
          <a:graphicData uri="http://schemas.openxmlformats.org/drawingml/2006/chart">
            <c:chart xmlns:c="http://schemas.openxmlformats.org/drawingml/2006/chart" r:id="rId2"/>
          </a:graphicData>
        </a:graphic>
      </p:graphicFrame>
      <p:sp>
        <p:nvSpPr>
          <p:cNvPr id="11" name="矩形 10"/>
          <p:cNvSpPr/>
          <p:nvPr/>
        </p:nvSpPr>
        <p:spPr>
          <a:xfrm>
            <a:off x="2612971" y="2207569"/>
            <a:ext cx="1897347" cy="365760"/>
          </a:xfrm>
          <a:prstGeom prst="rect">
            <a:avLst/>
          </a:prstGeom>
        </p:spPr>
        <p:txBody>
          <a:bodyPr wrap="square">
            <a:spAutoFit/>
          </a:bodyPr>
          <a:lstStyle/>
          <a:p>
            <a:r>
              <a:rPr altLang="zh-CN" kern="0" lang="zh-CN">
                <a:solidFill>
                  <a:schemeClr val="bg1"/>
                </a:solidFill>
                <a:latin charset="0" panose="020b0604030504040204" pitchFamily="34" typeface="Verdana"/>
                <a:ea charset="-122" panose="020b0503020204020204" pitchFamily="34" typeface="微软雅黑"/>
                <a:cs charset="-122" panose="02010600030101010101" pitchFamily="2" typeface="宋体"/>
              </a:rPr>
              <a:t>人的生育能力</a:t>
            </a:r>
          </a:p>
        </p:txBody>
      </p:sp>
    </p:spTree>
    <p:extLst>
      <p:ext uri="{BB962C8B-B14F-4D97-AF65-F5344CB8AC3E}">
        <p14:creationId val="4002556717"/>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grpSp>
        <p:nvGrpSpPr>
          <p:cNvPr id="3" name="组合 2"/>
          <p:cNvGrpSpPr/>
          <p:nvPr/>
        </p:nvGrpSpPr>
        <p:grpSpPr>
          <a:xfrm>
            <a:off x="1741503" y="3091349"/>
            <a:ext cx="8708994" cy="2762267"/>
            <a:chOff x="1671333" y="3251148"/>
            <a:chExt cx="8708994" cy="2762267"/>
          </a:xfrm>
        </p:grpSpPr>
        <p:sp>
          <p:nvSpPr>
            <p:cNvPr id="9" name="矩形 8"/>
            <p:cNvSpPr/>
            <p:nvPr/>
          </p:nvSpPr>
          <p:spPr>
            <a:xfrm>
              <a:off x="1671333" y="3251148"/>
              <a:ext cx="8708994" cy="2762267"/>
            </a:xfrm>
            <a:prstGeom prst="rect">
              <a:avLst/>
            </a:prstGeom>
            <a:solidFill>
              <a:srgbClr val="685D69">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 name="矩形 1"/>
            <p:cNvSpPr/>
            <p:nvPr/>
          </p:nvSpPr>
          <p:spPr>
            <a:xfrm>
              <a:off x="1741502" y="3429000"/>
              <a:ext cx="8568655" cy="3383280"/>
            </a:xfrm>
            <a:prstGeom prst="rect">
              <a:avLst/>
            </a:prstGeom>
          </p:spPr>
          <p:txBody>
            <a:bodyPr wrap="square">
              <a:spAutoFit/>
            </a:bodyPr>
            <a:lstStyle/>
            <a:p>
              <a:pPr algn="ctr"/>
              <a:r>
                <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结语：</a:t>
              </a:r>
            </a:p>
            <a:p>
              <a:pPr algn="ctr"/>
              <a:endPar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endParaRPr>
            </a:p>
            <a:p>
              <a:pPr algn="ctr"/>
              <a:r>
                <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未来没有刻在星星上，也没有任何保证。</a:t>
              </a:r>
            </a:p>
            <a:p>
              <a:pPr algn="ctr"/>
              <a:endPar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endParaRPr>
            </a:p>
            <a:p>
              <a:pPr algn="ctr"/>
              <a:r>
                <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你该做的，就是宣告自己已经成年，用心过日子，认真工作，挑选自己的家人，精算你的未来，创造自己的确定感。别让那些你没了解或没去做的事左右你的未来。</a:t>
              </a:r>
            </a:p>
            <a:p>
              <a:pPr algn="ctr"/>
              <a:endPar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endParaRPr>
            </a:p>
            <a:p>
              <a:pPr algn="ctr"/>
              <a:r>
                <a:rPr altLang="en-US" b="1" lang="zh-CN" sz="2400">
                  <a:solidFill>
                    <a:schemeClr val="bg1"/>
                  </a:solidFill>
                  <a:latin charset="-122" panose="03000509000000000000" pitchFamily="65" typeface="方正细珊瑚_GBK"/>
                  <a:ea charset="-122" panose="03000509000000000000" pitchFamily="65" typeface="方正细珊瑚_GBK"/>
                  <a:cs charset="0" panose="020b0604020202020204" pitchFamily="34" typeface="Helvetica"/>
                </a:rPr>
                <a:t>你现在的每一秒，每个动作，都在决定你的人生！</a:t>
              </a:r>
            </a:p>
          </p:txBody>
        </p:sp>
      </p:grpSp>
    </p:spTree>
    <p:extLst>
      <p:ext uri="{BB962C8B-B14F-4D97-AF65-F5344CB8AC3E}">
        <p14:creationId val="370906971"/>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0" y="1731146"/>
            <a:ext cx="12192000" cy="4048217"/>
            <a:chOff x="0" y="1589104"/>
            <a:chExt cx="12192000" cy="4048217"/>
          </a:xfrm>
        </p:grpSpPr>
        <p:pic>
          <p:nvPicPr>
            <p:cNvPr id="4" name="图片 3"/>
            <p:cNvPicPr>
              <a:picLocks noChangeAspect="1"/>
            </p:cNvPicPr>
            <p:nvPr/>
          </p:nvPicPr>
          <p:blipFill>
            <a:blip r:embed="rId2">
              <a:extLst>
                <a:ext uri="{28A0092B-C50C-407E-A947-70E740481C1C}">
                  <a14:useLocalDpi val="0"/>
                </a:ext>
              </a:extLst>
            </a:blip>
            <a:srcRect b="17799" t="23172"/>
            <a:stretch>
              <a:fillRect/>
            </a:stretch>
          </p:blipFill>
          <p:spPr>
            <a:xfrm>
              <a:off x="0" y="1589104"/>
              <a:ext cx="12192000" cy="4048217"/>
            </a:xfrm>
            <a:prstGeom prst="rect">
              <a:avLst/>
            </a:prstGeom>
          </p:spPr>
        </p:pic>
        <p:sp>
          <p:nvSpPr>
            <p:cNvPr id="2" name="文本框 1"/>
            <p:cNvSpPr txBox="1"/>
            <p:nvPr/>
          </p:nvSpPr>
          <p:spPr>
            <a:xfrm>
              <a:off x="4847207" y="2843771"/>
              <a:ext cx="3142695" cy="762000"/>
            </a:xfrm>
            <a:prstGeom prst="rect">
              <a:avLst/>
            </a:prstGeom>
            <a:noFill/>
          </p:spPr>
          <p:txBody>
            <a:bodyPr rtlCol="0" wrap="square">
              <a:spAutoFit/>
            </a:bodyPr>
            <a:lstStyle/>
            <a:p>
              <a:r>
                <a:rPr altLang="en-US" b="1" lang="zh-CN" sz="4400">
                  <a:solidFill>
                    <a:srgbClr val="228C80"/>
                  </a:solidFill>
                  <a:latin charset="-122" panose="03000509000000000000" pitchFamily="65" typeface="方正细珊瑚_GBK"/>
                  <a:ea charset="-122" panose="03000509000000000000" pitchFamily="65" typeface="方正细珊瑚_GBK"/>
                </a:rPr>
                <a:t>好书共勉！</a:t>
              </a:r>
            </a:p>
          </p:txBody>
        </p:sp>
        <p:sp>
          <p:nvSpPr>
            <p:cNvPr id="3" name="文本框 2"/>
            <p:cNvSpPr txBox="1"/>
            <p:nvPr/>
          </p:nvSpPr>
          <p:spPr>
            <a:xfrm>
              <a:off x="5194471" y="3705843"/>
              <a:ext cx="1988820" cy="640080"/>
            </a:xfrm>
            <a:prstGeom prst="rect">
              <a:avLst/>
            </a:prstGeom>
            <a:noFill/>
          </p:spPr>
          <p:txBody>
            <a:bodyPr rtlCol="0" wrap="square">
              <a:spAutoFit/>
            </a:bodyPr>
            <a:lstStyle/>
            <a:p>
              <a:r>
                <a:rPr altLang="zh-CN" lang="en-US" smtClean="0">
                  <a:solidFill>
                    <a:schemeClr val="bg1"/>
                  </a:solidFill>
                  <a:ea charset="-122" panose="020b0503020204020204" pitchFamily="34" typeface="微软雅黑"/>
                </a:rPr>
                <a:t>Design By：墨竹</a:t>
              </a:r>
            </a:p>
            <a:p>
              <a:r>
                <a:rPr altLang="zh-CN" lang="en-US" smtClean="0">
                  <a:solidFill>
                    <a:schemeClr val="bg1"/>
                  </a:solidFill>
                  <a:ea charset="-122" panose="020b0503020204020204" pitchFamily="34" typeface="微软雅黑"/>
                </a:rPr>
                <a:t>QQ：405796498</a:t>
              </a:r>
            </a:p>
          </p:txBody>
        </p:sp>
      </p:grpSp>
      <p:cxnSp>
        <p:nvCxnSpPr>
          <p:cNvPr id="6" name="直接连接符 5"/>
          <p:cNvCxnSpPr/>
          <p:nvPr/>
        </p:nvCxnSpPr>
        <p:spPr>
          <a:xfrm>
            <a:off x="0" y="1757779"/>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779363"/>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9204895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jrla.lanews.com.cn/resfile/2012-10-12/13/p15.jpg" id="1028" name="Picture 4"/>
          <p:cNvPicPr>
            <a:picLocks noChangeArrowheads="1" noChangeAspect="1"/>
          </p:cNvPicPr>
          <p:nvPr/>
        </p:nvPicPr>
        <p:blipFill>
          <a:blip r:embed="rId2">
            <a:extLst>
              <a:ext uri="{28A0092B-C50C-407E-A947-70E740481C1C}">
                <a14:useLocalDpi val="0"/>
              </a:ext>
            </a:extLst>
          </a:blip>
          <a:srcRect r="34240"/>
          <a:stretch>
            <a:fillRect/>
          </a:stretch>
        </p:blipFill>
        <p:spPr bwMode="auto">
          <a:xfrm>
            <a:off x="-1" y="0"/>
            <a:ext cx="6073056" cy="6858000"/>
          </a:xfrm>
          <a:prstGeom prst="rect">
            <a:avLst/>
          </a:prstGeom>
          <a:noFill/>
          <a:extLst>
            <a:ext uri="{909E8E84-426E-40DD-AFC4-6F175D3DCCD1}">
              <a14:hiddenFill>
                <a:solidFill>
                  <a:srgbClr val="FFFFFF"/>
                </a:solidFill>
              </a14:hiddenFill>
            </a:ext>
          </a:extLst>
        </p:spPr>
      </p:pic>
      <p:pic>
        <p:nvPicPr>
          <p:cNvPr descr="http://img3.redocn.com/20130614/Redocn_2013060612180077.jpg" id="1032" name="Picture 8"/>
          <p:cNvPicPr>
            <a:picLocks noChangeArrowheads="1" noChangeAspect="1"/>
          </p:cNvPicPr>
          <p:nvPr/>
        </p:nvPicPr>
        <p:blipFill>
          <a:blip r:embed="rId3">
            <a:extLst>
              <a:ext uri="{28A0092B-C50C-407E-A947-70E740481C1C}">
                <a14:useLocalDpi val="0"/>
              </a:ext>
            </a:extLst>
          </a:blip>
          <a:srcRect b="3737" l="27565"/>
          <a:stretch>
            <a:fillRect/>
          </a:stretch>
        </p:blipFill>
        <p:spPr bwMode="auto">
          <a:xfrm>
            <a:off x="5379869" y="0"/>
            <a:ext cx="6812131" cy="6880194"/>
          </a:xfrm>
          <a:prstGeom prst="rect">
            <a:avLst/>
          </a:prstGeom>
          <a:noFill/>
          <a:extLst>
            <a:ext uri="{909E8E84-426E-40DD-AFC4-6F175D3DCCD1}">
              <a14:hiddenFill>
                <a:solidFill>
                  <a:srgbClr val="FFFFFF"/>
                </a:solidFill>
              </a14:hiddenFill>
            </a:ext>
          </a:extLst>
        </p:spPr>
      </p:pic>
      <p:pic>
        <p:nvPicPr>
          <p:cNvPr id="28" name="图片 27"/>
          <p:cNvPicPr>
            <a:picLocks noChangeAspect="1"/>
          </p:cNvPicPr>
          <p:nvPr/>
        </p:nvPicPr>
        <p:blipFill>
          <a:blip r:embed="rId4">
            <a:clrChange>
              <a:clrFrom>
                <a:srgbClr val="5B9BD5"/>
              </a:clrFrom>
              <a:clrTo>
                <a:srgbClr val="5B9BD5">
                  <a:alpha val="0"/>
                </a:srgbClr>
              </a:clrTo>
            </a:clrChange>
            <a:extLst>
              <a:ext uri="{28A0092B-C50C-407E-A947-70E740481C1C}">
                <a14:useLocalDpi val="0"/>
              </a:ext>
            </a:extLst>
          </a:blip>
          <a:stretch>
            <a:fillRect/>
          </a:stretch>
        </p:blipFill>
        <p:spPr>
          <a:xfrm>
            <a:off x="-69364" y="11096"/>
            <a:ext cx="5520720" cy="6947969"/>
          </a:xfrm>
          <a:prstGeom prst="rect">
            <a:avLst/>
          </a:prstGeom>
        </p:spPr>
      </p:pic>
      <p:sp>
        <p:nvSpPr>
          <p:cNvPr id="30" name="矩形 29"/>
          <p:cNvSpPr/>
          <p:nvPr/>
        </p:nvSpPr>
        <p:spPr>
          <a:xfrm>
            <a:off x="5375507" y="-3241"/>
            <a:ext cx="6816493" cy="69023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矩形 6"/>
          <p:cNvSpPr/>
          <p:nvPr/>
        </p:nvSpPr>
        <p:spPr>
          <a:xfrm>
            <a:off x="5981357" y="3404688"/>
            <a:ext cx="4450080" cy="1554480"/>
          </a:xfrm>
          <a:prstGeom prst="rect">
            <a:avLst/>
          </a:prstGeom>
        </p:spPr>
        <p:txBody>
          <a:bodyPr wrap="none">
            <a:spAutoFit/>
          </a:bodyPr>
          <a:lstStyle/>
          <a:p>
            <a:r>
              <a:rPr altLang="en-US" b="1" lang="zh-CN" smtClean="0" sz="4800">
                <a:latin charset="-122" panose="020b0503020204020204" pitchFamily="34" typeface="微软雅黑"/>
                <a:ea charset="-122" panose="020b0503020204020204" pitchFamily="34" typeface="微软雅黑"/>
              </a:rPr>
              <a:t>这是一部严谨的</a:t>
            </a:r>
          </a:p>
          <a:p>
            <a:r>
              <a:rPr altLang="en-US" b="1" lang="zh-CN" smtClean="0" sz="4800">
                <a:latin charset="-122" panose="020b0503020204020204" pitchFamily="34" typeface="微软雅黑"/>
                <a:ea charset="-122" panose="020b0503020204020204" pitchFamily="34" typeface="微软雅黑"/>
              </a:rPr>
              <a:t>科学著作</a:t>
            </a:r>
          </a:p>
        </p:txBody>
      </p:sp>
      <p:sp>
        <p:nvSpPr>
          <p:cNvPr id="29" name="文本框 28"/>
          <p:cNvSpPr txBox="1"/>
          <p:nvPr/>
        </p:nvSpPr>
        <p:spPr>
          <a:xfrm>
            <a:off x="5981357" y="2572071"/>
            <a:ext cx="4914871" cy="822960"/>
          </a:xfrm>
          <a:prstGeom prst="rect">
            <a:avLst/>
          </a:prstGeom>
          <a:noFill/>
        </p:spPr>
        <p:txBody>
          <a:bodyPr rtlCol="0" wrap="square">
            <a:spAutoFit/>
          </a:bodyPr>
          <a:lstStyle/>
          <a:p>
            <a:r>
              <a:rPr altLang="en-US" b="1" lang="zh-CN" smtClean="0" sz="4800">
                <a:latin charset="-122" panose="020b0503020204020204" pitchFamily="34" typeface="微软雅黑"/>
                <a:ea charset="-122" panose="020b0503020204020204" pitchFamily="34" typeface="微软雅黑"/>
              </a:rPr>
              <a:t>心灵鸡汤？No！</a:t>
            </a:r>
          </a:p>
        </p:txBody>
      </p:sp>
    </p:spTree>
    <p:extLst>
      <p:ext uri="{BB962C8B-B14F-4D97-AF65-F5344CB8AC3E}">
        <p14:creationId val="2812749199"/>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931670" y="685800"/>
            <a:ext cx="10812780" cy="365760"/>
          </a:xfrm>
          <a:prstGeom prst="rect">
            <a:avLst/>
          </a:prstGeom>
          <a:noFill/>
        </p:spPr>
        <p:txBody>
          <a:bodyPr rtlCol="0" wrap="square">
            <a:spAutoFit/>
          </a:bodyPr>
          <a:lstStyle/>
          <a:p>
            <a:endParaRPr altLang="en-US" lang="zh-CN">
              <a:ea charset="-122" panose="020b0503020204020204" pitchFamily="34" typeface="微软雅黑"/>
            </a:endParaRPr>
          </a:p>
        </p:txBody>
      </p:sp>
      <p:grpSp>
        <p:nvGrpSpPr>
          <p:cNvPr id="11" name="组合 10"/>
          <p:cNvGrpSpPr/>
          <p:nvPr/>
        </p:nvGrpSpPr>
        <p:grpSpPr>
          <a:xfrm>
            <a:off x="210271" y="1564108"/>
            <a:ext cx="12063815" cy="4273760"/>
            <a:chOff x="801180" y="1863295"/>
            <a:chExt cx="11088858" cy="3928369"/>
          </a:xfrm>
        </p:grpSpPr>
        <p:sp>
          <p:nvSpPr>
            <p:cNvPr id="10" name="矩形 9"/>
            <p:cNvSpPr/>
            <p:nvPr/>
          </p:nvSpPr>
          <p:spPr>
            <a:xfrm>
              <a:off x="7261860" y="2089731"/>
              <a:ext cx="4553903" cy="3246508"/>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801180" y="1863295"/>
              <a:ext cx="2592724" cy="3928369"/>
            </a:xfrm>
            <a:prstGeom prst="rect">
              <a:avLst/>
            </a:prstGeom>
          </p:spPr>
        </p:pic>
        <p:sp>
          <p:nvSpPr>
            <p:cNvPr id="7" name="矩形 6"/>
            <p:cNvSpPr/>
            <p:nvPr/>
          </p:nvSpPr>
          <p:spPr>
            <a:xfrm>
              <a:off x="7731252" y="3005099"/>
              <a:ext cx="4158786" cy="1765053"/>
            </a:xfrm>
            <a:prstGeom prst="rect">
              <a:avLst/>
            </a:prstGeom>
          </p:spPr>
          <p:txBody>
            <a:bodyPr wrap="square">
              <a:spAutoFit/>
            </a:bodyPr>
            <a:lstStyle/>
            <a:p>
              <a:r>
                <a:rPr altLang="en-US" b="1" lang="zh-CN" smtClean="0" sz="2400">
                  <a:solidFill>
                    <a:schemeClr val="bg1"/>
                  </a:solidFill>
                  <a:latin charset="0" panose="020b0604020202020204" pitchFamily="34" typeface="Helvetica"/>
                  <a:ea charset="-122" panose="020b0503020204020204" pitchFamily="34" typeface="微软雅黑"/>
                </a:rPr>
                <a:t>作者：Meg Jay </a:t>
              </a:r>
            </a:p>
            <a:p>
              <a:endParaRPr altLang="en-US" b="1" lang="zh-CN" smtClean="0" sz="2400">
                <a:solidFill>
                  <a:schemeClr val="bg1"/>
                </a:solidFill>
                <a:latin charset="0" panose="020b0604020202020204" pitchFamily="34" typeface="Helvetica"/>
                <a:ea charset="-122" panose="020b0503020204020204" pitchFamily="34" typeface="微软雅黑"/>
              </a:endParaRPr>
            </a:p>
            <a:p>
              <a:r>
                <a:rPr altLang="en-US" b="1" lang="zh-CN" smtClean="0" sz="2400">
                  <a:solidFill>
                    <a:schemeClr val="bg1"/>
                  </a:solidFill>
                  <a:latin charset="0" panose="020b0604020202020204" pitchFamily="34" typeface="Helvetica"/>
                  <a:ea charset="-122" panose="020b0503020204020204" pitchFamily="34" typeface="微软雅黑"/>
                </a:rPr>
                <a:t>美国权威临床心理学家，</a:t>
              </a:r>
            </a:p>
            <a:p>
              <a:r>
                <a:rPr altLang="en-US" b="1" lang="zh-CN" smtClean="0" sz="2400">
                  <a:solidFill>
                    <a:schemeClr val="bg1"/>
                  </a:solidFill>
                  <a:latin charset="0" panose="020b0604020202020204" pitchFamily="34" typeface="Helvetica"/>
                  <a:ea charset="-122" panose="020b0503020204020204" pitchFamily="34" typeface="微软雅黑"/>
                </a:rPr>
                <a:t>数十年专业研究20-29岁族群，</a:t>
              </a:r>
            </a:p>
            <a:p>
              <a:r>
                <a:rPr altLang="en-US" b="1" lang="zh-CN" smtClean="0" sz="2400">
                  <a:solidFill>
                    <a:schemeClr val="bg1"/>
                  </a:solidFill>
                  <a:latin charset="0" panose="020b0604020202020204" pitchFamily="34" typeface="Helvetica"/>
                  <a:ea charset="-122" panose="020b0503020204020204" pitchFamily="34" typeface="微软雅黑"/>
                </a:rPr>
                <a:t>TED公开演讲 引起轰动。</a:t>
              </a:r>
            </a:p>
          </p:txBody>
        </p:sp>
        <p:pic>
          <p:nvPicPr>
            <p:cNvPr id="9" name="图片 8"/>
            <p:cNvPicPr>
              <a:picLocks noChangeAspect="1"/>
            </p:cNvPicPr>
            <p:nvPr/>
          </p:nvPicPr>
          <p:blipFill>
            <a:blip r:embed="rId3">
              <a:extLst>
                <a:ext uri="{28A0092B-C50C-407E-A947-70E740481C1C}">
                  <a14:useLocalDpi val="0"/>
                </a:ext>
              </a:extLst>
            </a:blip>
            <a:srcRect l="16932"/>
            <a:stretch>
              <a:fillRect/>
            </a:stretch>
          </p:blipFill>
          <p:spPr>
            <a:xfrm>
              <a:off x="3455902" y="2075300"/>
              <a:ext cx="3805958" cy="3246508"/>
            </a:xfrm>
            <a:prstGeom prst="rect">
              <a:avLst/>
            </a:prstGeom>
          </p:spPr>
        </p:pic>
      </p:grpSp>
    </p:spTree>
    <p:extLst>
      <p:ext uri="{BB962C8B-B14F-4D97-AF65-F5344CB8AC3E}">
        <p14:creationId val="146126765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6112042" y="0"/>
            <a:ext cx="6079958" cy="6858000"/>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5" name="椭圆 4"/>
          <p:cNvSpPr/>
          <p:nvPr/>
        </p:nvSpPr>
        <p:spPr>
          <a:xfrm>
            <a:off x="3432635" y="1127200"/>
            <a:ext cx="5358814" cy="4968848"/>
          </a:xfrm>
          <a:prstGeom prst="ellipse">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14000"/>
                    </a14:imgEffect>
                  </a14:imgLayer>
                </a14:imgProps>
              </a:ext>
            </a:extLst>
          </a:blip>
          <a:stretch>
            <a:fillRect/>
          </a:stretch>
        </p:blipFill>
        <p:spPr>
          <a:xfrm>
            <a:off x="3892896" y="1538194"/>
            <a:ext cx="4438292" cy="4146859"/>
          </a:xfrm>
          <a:prstGeom prst="ellipse">
            <a:avLst/>
          </a:prstGeom>
          <a:ln cap="rnd" w="63500">
            <a:noFill/>
          </a:ln>
          <a:effectLst/>
        </p:spPr>
      </p:pic>
      <p:sp>
        <p:nvSpPr>
          <p:cNvPr id="2" name="矩形 1"/>
          <p:cNvSpPr/>
          <p:nvPr/>
        </p:nvSpPr>
        <p:spPr>
          <a:xfrm>
            <a:off x="8632749" y="2330200"/>
            <a:ext cx="3279338" cy="2773680"/>
          </a:xfrm>
          <a:prstGeom prst="rect">
            <a:avLst/>
          </a:prstGeom>
        </p:spPr>
        <p:txBody>
          <a:bodyPr wrap="square">
            <a:spAutoFit/>
          </a:bodyPr>
          <a:lstStyle/>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Part1. </a:t>
            </a:r>
          </a:p>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工作观</a:t>
            </a:r>
          </a:p>
          <a:p>
            <a:pPr>
              <a:spcAft>
                <a:spcPct val="0"/>
              </a:spcAft>
            </a:pPr>
            <a: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t>大改造</a:t>
            </a:r>
            <a:br>
              <a:rPr altLang="zh-CN" b="1" kern="100" lang="en-US" smtClean="0" sz="4400">
                <a:solidFill>
                  <a:schemeClr val="bg1"/>
                </a:solidFill>
                <a:latin charset="0" panose="020b0604020202020204" pitchFamily="34" typeface="Helvetica"/>
                <a:ea charset="-122" panose="020b0503020204020204" pitchFamily="34" typeface="微软雅黑"/>
                <a:cs charset="0" panose="02020603050405020304" pitchFamily="18" typeface="Times New Roman"/>
              </a:rPr>
            </a:br>
          </a:p>
        </p:txBody>
      </p:sp>
    </p:spTree>
    <p:extLst>
      <p:ext uri="{BB962C8B-B14F-4D97-AF65-F5344CB8AC3E}">
        <p14:creationId val="268466997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0" y="-16396"/>
            <a:ext cx="12226926" cy="6882594"/>
            <a:chOff x="0" y="-16396"/>
            <a:chExt cx="12226926" cy="6882594"/>
          </a:xfrm>
        </p:grpSpPr>
        <p:pic>
          <p:nvPicPr>
            <p:cNvPr descr="http://image.dili360.com/photo/hdtj/2011/1214/34_15141154432_20111214111440.jpg" id="3076" name="Picture 4"/>
            <p:cNvPicPr>
              <a:picLocks noChangeArrowheads="1" noChangeAspect="1"/>
            </p:cNvPicPr>
            <p:nvPr/>
          </p:nvPicPr>
          <p:blipFill>
            <a:blip r:embed="rId2">
              <a:extLst>
                <a:ext uri="{28A0092B-C50C-407E-A947-70E740481C1C}">
                  <a14:useLocalDpi val="0"/>
                </a:ext>
              </a:extLst>
            </a:blip>
            <a:srcRect b="9468"/>
            <a:stretch>
              <a:fillRect/>
            </a:stretch>
          </p:blipFill>
          <p:spPr bwMode="auto">
            <a:xfrm>
              <a:off x="874713" y="-8198"/>
              <a:ext cx="11352213" cy="6874396"/>
            </a:xfrm>
            <a:prstGeom prst="rect">
              <a:avLst/>
            </a:prstGeom>
            <a:noFill/>
            <a:extLst>
              <a:ext uri="{909E8E84-426E-40DD-AFC4-6F175D3DCCD1}">
                <a14:hiddenFill>
                  <a:solidFill>
                    <a:srgbClr val="FFFFFF"/>
                  </a:solidFill>
                </a14:hiddenFill>
              </a:ext>
            </a:extLst>
          </p:spPr>
        </p:pic>
        <p:pic>
          <p:nvPicPr>
            <p:cNvPr descr="http://image.dili360.com/photo/hdtj/2011/1214/34_15141154432_20111214111440.jpg" id="11" name="Picture 4"/>
            <p:cNvPicPr>
              <a:picLocks noChangeArrowheads="1" noChangeAspect="1"/>
            </p:cNvPicPr>
            <p:nvPr/>
          </p:nvPicPr>
          <p:blipFill>
            <a:blip r:embed="rId2">
              <a:extLst>
                <a:ext uri="{28A0092B-C50C-407E-A947-70E740481C1C}">
                  <a14:useLocalDpi val="0"/>
                </a:ext>
              </a:extLst>
            </a:blip>
            <a:srcRect b="9468" r="54440"/>
            <a:stretch>
              <a:fillRect/>
            </a:stretch>
          </p:blipFill>
          <p:spPr bwMode="auto">
            <a:xfrm>
              <a:off x="0" y="-16396"/>
              <a:ext cx="6038850" cy="6874396"/>
            </a:xfrm>
            <a:prstGeom prst="rect">
              <a:avLst/>
            </a:prstGeom>
            <a:noFill/>
            <a:extLst>
              <a:ext uri="{909E8E84-426E-40DD-AFC4-6F175D3DCCD1}">
                <a14:hiddenFill>
                  <a:solidFill>
                    <a:srgbClr val="FFFFFF"/>
                  </a:solidFill>
                </a14:hiddenFill>
              </a:ext>
            </a:extLst>
          </p:spPr>
        </p:pic>
      </p:grpSp>
      <p:sp>
        <p:nvSpPr>
          <p:cNvPr id="9" name="矩形 8"/>
          <p:cNvSpPr/>
          <p:nvPr/>
        </p:nvSpPr>
        <p:spPr>
          <a:xfrm>
            <a:off x="436562" y="3977640"/>
            <a:ext cx="6021387" cy="822960"/>
          </a:xfrm>
          <a:prstGeom prst="rect">
            <a:avLst/>
          </a:prstGeom>
        </p:spPr>
        <p:txBody>
          <a:bodyPr wrap="square">
            <a:spAutoFit/>
          </a:bodyPr>
          <a:lstStyle/>
          <a:p>
            <a:r>
              <a:rPr altLang="en-US" b="1" lang="zh-CN" smtClean="0" sz="2400">
                <a:ea charset="-122" panose="020b0503020204020204" pitchFamily="34" typeface="微软雅黑"/>
              </a:rPr>
              <a:t>我喜欢什么？ 我适合做什么？</a:t>
            </a:r>
          </a:p>
          <a:p>
            <a:r>
              <a:rPr altLang="en-US" b="1" lang="zh-CN" smtClean="0" sz="2400">
                <a:ea charset="-122" panose="020b0503020204020204" pitchFamily="34" typeface="微软雅黑"/>
              </a:rPr>
              <a:t>去哪个城市？怎样才能找到好工作？</a:t>
            </a:r>
          </a:p>
        </p:txBody>
      </p:sp>
      <p:sp>
        <p:nvSpPr>
          <p:cNvPr id="10" name="文本框 9"/>
          <p:cNvSpPr txBox="1"/>
          <p:nvPr/>
        </p:nvSpPr>
        <p:spPr>
          <a:xfrm>
            <a:off x="436562" y="4934869"/>
            <a:ext cx="4668838" cy="457200"/>
          </a:xfrm>
          <a:prstGeom prst="rect">
            <a:avLst/>
          </a:prstGeom>
          <a:noFill/>
        </p:spPr>
        <p:txBody>
          <a:bodyPr rtlCol="0" wrap="square">
            <a:spAutoFit/>
          </a:bodyPr>
          <a:lstStyle/>
          <a:p>
            <a:r>
              <a:rPr altLang="zh-CN" b="1" lang="en-US" smtClean="0" sz="2400">
                <a:ea charset="-122" panose="020b0503020204020204" pitchFamily="34" typeface="微软雅黑"/>
              </a:rPr>
              <a:t>20多岁的我们，都很迷茫……</a:t>
            </a:r>
          </a:p>
        </p:txBody>
      </p:sp>
    </p:spTree>
    <p:extLst>
      <p:ext uri="{BB962C8B-B14F-4D97-AF65-F5344CB8AC3E}">
        <p14:creationId val="3218789620"/>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346575" y="2164513"/>
            <a:ext cx="7469188" cy="3383281"/>
          </a:xfrm>
          <a:prstGeom prst="rect">
            <a:avLst/>
          </a:prstGeom>
          <a:noFill/>
        </p:spPr>
        <p:txBody>
          <a:bodyPr rtlCol="0" wrap="square">
            <a:spAutoFit/>
          </a:bodyPr>
          <a:lstStyle/>
          <a:p>
            <a:r>
              <a:rPr altLang="zh-CN" lang="en-US">
                <a:solidFill>
                  <a:srgbClr val="BCEEE9"/>
                </a:solidFill>
                <a:ea charset="-122" panose="020b0503020204020204" pitchFamily="34" typeface="微软雅黑"/>
              </a:rPr>
              <a:t>Erik H Erikson ，没爹的孩子，犹太家庭养大，从小被嘲笑，一直在寻找自我。高中毕业想当艺术家，游历欧洲，还露宿桥下。 回来后当艺术老师。后来研究精神分析，迁至美国，获得普利策奖。</a:t>
            </a:r>
          </a:p>
          <a:p>
            <a:endParaRPr altLang="zh-CN" lang="en-US">
              <a:solidFill>
                <a:srgbClr val="BCEEE9"/>
              </a:solidFill>
              <a:ea charset="-122" panose="020b0503020204020204" pitchFamily="34" typeface="微软雅黑"/>
            </a:endParaRPr>
          </a:p>
          <a:p>
            <a:r>
              <a:rPr altLang="zh-CN" lang="en-US">
                <a:solidFill>
                  <a:srgbClr val="BCEEE9"/>
                </a:solidFill>
                <a:ea charset="-122" panose="020b0503020204020204" pitchFamily="34" typeface="微软雅黑"/>
              </a:rPr>
              <a:t>他认为“追寻真实自我”这事急不得，年轻人可以有一段“空档期” 。</a:t>
            </a:r>
          </a:p>
          <a:p>
            <a:endParaRPr altLang="zh-CN" lang="en-US">
              <a:solidFill>
                <a:srgbClr val="BCEEE9"/>
              </a:solidFill>
              <a:ea charset="-122" panose="020b0503020204020204" pitchFamily="34" typeface="微软雅黑"/>
            </a:endParaRPr>
          </a:p>
          <a:p>
            <a:r>
              <a:rPr altLang="zh-CN" lang="en-US">
                <a:solidFill>
                  <a:srgbClr val="BCEEE9"/>
                </a:solidFill>
                <a:ea charset="-122" panose="020b0503020204020204" pitchFamily="34" typeface="微软雅黑"/>
              </a:rPr>
              <a:t>Meg jay：“没错，他迷茫时四处旅行并露宿桥下，但这只是故事的一半。25岁，他教授艺术并修教育课程，26岁，他接受精神分析训练，积累很多人脉，不到30，他就啃下精神分析学位，开始教书、写作、分析……</a:t>
            </a:r>
          </a:p>
          <a:p>
            <a:endParaRPr altLang="zh-CN" lang="en-US">
              <a:solidFill>
                <a:srgbClr val="BCEEE9"/>
              </a:solidFill>
              <a:ea charset="-122" panose="020b0503020204020204" pitchFamily="34" typeface="微软雅黑"/>
            </a:endParaRPr>
          </a:p>
          <a:p>
            <a:r>
              <a:rPr altLang="zh-CN" lang="en-US">
                <a:solidFill>
                  <a:srgbClr val="BCEEE9"/>
                </a:solidFill>
                <a:ea charset="-122" panose="020b0503020204020204" pitchFamily="34" typeface="微软雅黑"/>
              </a:rPr>
              <a:t>他的确经历过身份认同危机，无所谓，不去管它，他做了更重要的事——在积累身份资本!”</a:t>
            </a:r>
          </a:p>
        </p:txBody>
      </p:sp>
      <p:sp>
        <p:nvSpPr>
          <p:cNvPr id="5" name="文本框 4"/>
          <p:cNvSpPr txBox="1"/>
          <p:nvPr/>
        </p:nvSpPr>
        <p:spPr>
          <a:xfrm>
            <a:off x="455612" y="869950"/>
            <a:ext cx="4516437" cy="365760"/>
          </a:xfrm>
          <a:prstGeom prst="rect">
            <a:avLst/>
          </a:prstGeom>
          <a:noFill/>
        </p:spPr>
        <p:txBody>
          <a:bodyPr rtlCol="0" wrap="square">
            <a:spAutoFit/>
          </a:bodyPr>
          <a:lstStyle/>
          <a:p>
            <a:r>
              <a:rPr altLang="zh-CN" lang="en-US">
                <a:solidFill>
                  <a:schemeClr val="bg1"/>
                </a:solidFill>
                <a:latin charset="0" panose="020b0604020202020204" pitchFamily="34" typeface="Helvetica"/>
                <a:ea charset="-122" panose="020b0503020204020204" pitchFamily="34" typeface="微软雅黑"/>
              </a:rPr>
              <a:t>Meg Jay 给迷茫的海伦讲了一个故事：</a:t>
            </a:r>
          </a:p>
        </p:txBody>
      </p:sp>
      <p:pic>
        <p:nvPicPr>
          <p:cNvPr descr="http://lunwen.xinli110.com/UploadFiles_4628/200706/20070605101702571.jpg" id="6146" name="Picture 2"/>
          <p:cNvPicPr>
            <a:picLocks noChangeArrowheads="1" noChangeAspect="1"/>
          </p:cNvPicPr>
          <p:nvPr/>
        </p:nvPicPr>
        <p:blipFill>
          <a:blip r:embed="rId2">
            <a:extLst>
              <a:ext uri="{28A0092B-C50C-407E-A947-70E740481C1C}">
                <a14:useLocalDpi val="0"/>
              </a:ext>
            </a:extLst>
          </a:blip>
          <a:stretch>
            <a:fillRect/>
          </a:stretch>
        </p:blipFill>
        <p:spPr bwMode="auto">
          <a:xfrm>
            <a:off x="550863" y="1998482"/>
            <a:ext cx="3629027" cy="3640660"/>
          </a:xfrm>
          <a:prstGeom prst="ellipse">
            <a:avLst/>
          </a:prstGeom>
          <a:ln cap="rnd" w="63500">
            <a:solidFill>
              <a:srgbClr val="BCEEE9"/>
            </a:solidFill>
          </a:ln>
          <a:effectLst/>
          <a:extLst>
            <a:ext uri="{909E8E84-426E-40DD-AFC4-6F175D3DCCD1}">
              <a14:hiddenFill>
                <a:solidFill>
                  <a:srgbClr val="FFFFFF"/>
                </a:solidFill>
              </a14:hiddenFill>
            </a:ext>
          </a:extLst>
        </p:spPr>
      </p:pic>
    </p:spTree>
    <p:extLst>
      <p:ext uri="{BB962C8B-B14F-4D97-AF65-F5344CB8AC3E}">
        <p14:creationId val="806222212"/>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1" y="1933576"/>
            <a:ext cx="12192001" cy="4067174"/>
            <a:chOff x="463753" y="1421119"/>
            <a:chExt cx="11639348" cy="3602965"/>
          </a:xfrm>
        </p:grpSpPr>
        <p:sp>
          <p:nvSpPr>
            <p:cNvPr id="8" name="矩形 7"/>
            <p:cNvSpPr/>
            <p:nvPr/>
          </p:nvSpPr>
          <p:spPr>
            <a:xfrm>
              <a:off x="463753" y="1421119"/>
              <a:ext cx="7737270" cy="3602965"/>
            </a:xfrm>
            <a:prstGeom prst="rect">
              <a:avLst/>
            </a:prstGeom>
            <a:solidFill>
              <a:srgbClr val="248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pic>
          <p:nvPicPr>
            <p:cNvPr descr="http://www.enping.gov.cn/UpLoadFiles/newscenter/2010-8/2010082517164465159.jpg" id="7172" name="Picture 4"/>
            <p:cNvPicPr>
              <a:picLocks noChangeArrowheads="1" noChangeAspect="1"/>
            </p:cNvPicPr>
            <p:nvPr/>
          </p:nvPicPr>
          <p:blipFill>
            <a:blip r:embed="rId2">
              <a:extLst>
                <a:ext uri="{28A0092B-C50C-407E-A947-70E740481C1C}">
                  <a14:useLocalDpi val="0"/>
                </a:ext>
              </a:extLst>
            </a:blip>
            <a:stretch>
              <a:fillRect/>
            </a:stretch>
          </p:blipFill>
          <p:spPr bwMode="auto">
            <a:xfrm>
              <a:off x="7047260" y="1421120"/>
              <a:ext cx="5055841" cy="3587424"/>
            </a:xfrm>
            <a:prstGeom prst="rect">
              <a:avLst/>
            </a:prstGeom>
            <a:noFill/>
            <a:extLst>
              <a:ext uri="{909E8E84-426E-40DD-AFC4-6F175D3DCCD1}">
                <a14:hiddenFill>
                  <a:solidFill>
                    <a:srgbClr val="FFFFFF"/>
                  </a:solidFill>
                </a14:hiddenFill>
              </a:ext>
            </a:extLst>
          </p:spPr>
        </p:pic>
      </p:grpSp>
      <p:sp>
        <p:nvSpPr>
          <p:cNvPr id="4" name="矩形 3"/>
          <p:cNvSpPr/>
          <p:nvPr/>
        </p:nvSpPr>
        <p:spPr>
          <a:xfrm>
            <a:off x="507352" y="4492646"/>
            <a:ext cx="4973637" cy="914400"/>
          </a:xfrm>
          <a:prstGeom prst="rect">
            <a:avLst/>
          </a:prstGeom>
        </p:spPr>
        <p:txBody>
          <a:bodyPr wrap="square">
            <a:spAutoFit/>
          </a:bodyPr>
          <a:lstStyle/>
          <a:p>
            <a:r>
              <a:rPr altLang="zh-CN"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你想嫁个百万富翁，先看看自己有没有五十万身价配得上他。同理，你要先有一个好的身份资本积累，好的工作机会自然从天上掉下来。</a:t>
            </a:r>
          </a:p>
        </p:txBody>
      </p:sp>
      <p:sp>
        <p:nvSpPr>
          <p:cNvPr id="5" name="矩形 4"/>
          <p:cNvSpPr/>
          <p:nvPr/>
        </p:nvSpPr>
        <p:spPr>
          <a:xfrm>
            <a:off x="666750" y="677834"/>
            <a:ext cx="7326312" cy="457200"/>
          </a:xfrm>
          <a:prstGeom prst="rect">
            <a:avLst/>
          </a:prstGeom>
        </p:spPr>
        <p:txBody>
          <a:bodyPr wrap="square">
            <a:spAutoFit/>
          </a:bodyPr>
          <a:lstStyle/>
          <a:p>
            <a:r>
              <a:rPr altLang="en-US" lang="zh-CN" smtClean="0" sz="2400">
                <a:solidFill>
                  <a:srgbClr val="BCEEE9"/>
                </a:solidFill>
                <a:latin charset="0" panose="020b0604020202020204" pitchFamily="34" typeface="Helvetica"/>
                <a:ea charset="-122" panose="020b0503020204020204" pitchFamily="34" typeface="微软雅黑"/>
              </a:rPr>
              <a:t>忠言1: 忘掉自我认识危机，去积累身份资本</a:t>
            </a:r>
          </a:p>
        </p:txBody>
      </p:sp>
      <p:sp>
        <p:nvSpPr>
          <p:cNvPr id="2" name="五边形 1"/>
          <p:cNvSpPr/>
          <p:nvPr/>
        </p:nvSpPr>
        <p:spPr>
          <a:xfrm>
            <a:off x="0" y="691342"/>
            <a:ext cx="666750" cy="42308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mtClean="0" sz="3200">
                <a:solidFill>
                  <a:srgbClr val="1B665F"/>
                </a:solidFill>
                <a:ea charset="-122" panose="020b0503020204020204" pitchFamily="34" typeface="微软雅黑"/>
              </a:rPr>
              <a:t>so</a:t>
            </a:r>
          </a:p>
        </p:txBody>
      </p:sp>
      <p:sp>
        <p:nvSpPr>
          <p:cNvPr id="6" name="文本框 5"/>
          <p:cNvSpPr txBox="1"/>
          <p:nvPr/>
        </p:nvSpPr>
        <p:spPr>
          <a:xfrm>
            <a:off x="507352" y="2215099"/>
            <a:ext cx="5210175" cy="2011680"/>
          </a:xfrm>
          <a:prstGeom prst="rect">
            <a:avLst/>
          </a:prstGeom>
          <a:noFill/>
        </p:spPr>
        <p:txBody>
          <a:bodyPr rtlCol="0" wrap="square">
            <a:spAutoFit/>
          </a:bodyPr>
          <a:lstStyle/>
          <a:p>
            <a:r>
              <a:rPr altLang="en-US"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那些问题，想不清楚，咱就别想了。</a:t>
            </a:r>
          </a:p>
          <a:p>
            <a:endParaRPr altLang="en-US" kern="0" lang="zh-CN">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r>
              <a:rPr altLang="en-US"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不要为你是谁烦恼，而应该思考你可以是谁，并去赚取你可以是谁的资本。</a:t>
            </a:r>
          </a:p>
          <a:p>
            <a:endParaRPr altLang="en-US" kern="0" lang="zh-CN">
              <a:solidFill>
                <a:srgbClr val="BCEEE9"/>
              </a:solidFill>
              <a:latin charset="0" panose="020b0604030504040204" pitchFamily="34" typeface="Verdana"/>
              <a:ea charset="-122" panose="020b0503020204020204" pitchFamily="34" typeface="微软雅黑"/>
              <a:cs charset="-122" panose="02010600030101010101" pitchFamily="2" typeface="宋体"/>
            </a:endParaRPr>
          </a:p>
          <a:p>
            <a:r>
              <a:rPr altLang="en-US"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多去做些给自己身份加分的事情。</a:t>
            </a:r>
          </a:p>
          <a:p>
            <a:r>
              <a:rPr altLang="en-US" kern="0" lang="zh-CN">
                <a:solidFill>
                  <a:srgbClr val="BCEEE9"/>
                </a:solidFill>
                <a:latin charset="0" panose="020b0604030504040204" pitchFamily="34" typeface="Verdana"/>
                <a:ea charset="-122" panose="020b0503020204020204" pitchFamily="34" typeface="微软雅黑"/>
                <a:cs charset="-122" panose="02010600030101010101" pitchFamily="2" typeface="宋体"/>
              </a:rPr>
              <a:t>比如技术性工作，技能考核，不一般的经历。</a:t>
            </a:r>
          </a:p>
        </p:txBody>
      </p:sp>
      <p:pic>
        <p:nvPicPr>
          <p:cNvPr id="13" name="图片 12"/>
          <p:cNvPicPr>
            <a:picLocks noChangeAspect="1"/>
          </p:cNvPicPr>
          <p:nvPr/>
        </p:nvPicPr>
        <p:blipFill>
          <a:blip r:embed="rId3"/>
          <a:stretch>
            <a:fillRect/>
          </a:stretch>
        </p:blipFill>
        <p:spPr>
          <a:xfrm>
            <a:off x="5325101" y="2487575"/>
            <a:ext cx="3215481" cy="2959175"/>
          </a:xfrm>
          <a:prstGeom prst="ellipse">
            <a:avLst/>
          </a:prstGeom>
          <a:ln cap="rnd" w="63500">
            <a:noFill/>
          </a:ln>
          <a:effectLst/>
        </p:spPr>
      </p:pic>
    </p:spTree>
    <p:extLst>
      <p:ext uri="{BB962C8B-B14F-4D97-AF65-F5344CB8AC3E}">
        <p14:creationId val="221603984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srcRect b="25313"/>
          <a:stretch>
            <a:fillRect/>
          </a:stretch>
        </p:blipFill>
        <p:spPr>
          <a:xfrm>
            <a:off x="0" y="0"/>
            <a:ext cx="12192000" cy="6829425"/>
          </a:xfrm>
          <a:prstGeom prst="rect">
            <a:avLst/>
          </a:prstGeom>
        </p:spPr>
      </p:pic>
      <p:sp>
        <p:nvSpPr>
          <p:cNvPr id="8" name="矩形 7"/>
          <p:cNvSpPr/>
          <p:nvPr/>
        </p:nvSpPr>
        <p:spPr>
          <a:xfrm>
            <a:off x="0" y="739939"/>
            <a:ext cx="6353175" cy="2793836"/>
          </a:xfrm>
          <a:prstGeom prst="rect">
            <a:avLst/>
          </a:prstGeom>
          <a:solidFill>
            <a:srgbClr val="634128">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ea charset="-122" panose="020b0503020204020204" pitchFamily="34" typeface="微软雅黑"/>
            </a:endParaRPr>
          </a:p>
        </p:txBody>
      </p:sp>
      <p:sp>
        <p:nvSpPr>
          <p:cNvPr id="5" name="文本框 4"/>
          <p:cNvSpPr txBox="1"/>
          <p:nvPr/>
        </p:nvSpPr>
        <p:spPr>
          <a:xfrm>
            <a:off x="481584" y="948041"/>
            <a:ext cx="5614416" cy="91440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酒逢知己千杯少，20岁年轻人的城市族群，多半是大学时期的死党。这些朋友和我们一起吃饭喝酒，一起抱怨“我的前任是极品”or“我的老板是奇葩”。</a:t>
            </a:r>
          </a:p>
        </p:txBody>
      </p:sp>
      <p:sp>
        <p:nvSpPr>
          <p:cNvPr id="6" name="文本框 5"/>
          <p:cNvSpPr txBox="1"/>
          <p:nvPr/>
        </p:nvSpPr>
        <p:spPr>
          <a:xfrm>
            <a:off x="481584" y="2174589"/>
            <a:ext cx="5614416" cy="914400"/>
          </a:xfrm>
          <a:prstGeom prst="rect">
            <a:avLst/>
          </a:prstGeom>
          <a:noFill/>
        </p:spPr>
        <p:txBody>
          <a:bodyPr rtlCol="0" wrap="square">
            <a:spAutoFit/>
          </a:bodyPr>
          <a:lstStyle/>
          <a:p>
            <a:r>
              <a:rPr altLang="en-US" lang="zh-CN" smtClean="0">
                <a:solidFill>
                  <a:schemeClr val="bg1"/>
                </a:solidFill>
                <a:ea charset="-122" panose="020b0503020204020204" pitchFamily="34" typeface="微软雅黑"/>
              </a:rPr>
              <a:t>小圈子的确是一个避风的港湾，但你总要启航。而</a:t>
            </a:r>
          </a:p>
          <a:p>
            <a:r>
              <a:rPr altLang="en-US" lang="zh-CN" smtClean="0">
                <a:solidFill>
                  <a:schemeClr val="bg1"/>
                </a:solidFill>
                <a:ea charset="-122" panose="020b0503020204020204" pitchFamily="34" typeface="微软雅黑"/>
              </a:rPr>
              <a:t>真正能使我们戏剧性改变的，往往是那些萍水相逢的路人。</a:t>
            </a:r>
          </a:p>
        </p:txBody>
      </p:sp>
    </p:spTree>
    <p:extLst>
      <p:ext uri="{BB962C8B-B14F-4D97-AF65-F5344CB8AC3E}">
        <p14:creationId val="80979523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48C81"/>
        </a:solidFill>
        <a:ln>
          <a:noFill/>
        </a:ln>
      </a:spPr>
      <a:bodyPr anchor="ctr" rtlCol="0"/>
      <a:lstStyle>
        <a:defPPr algn="ctr">
          <a:defRPr dirty="0">
            <a:ea charset="-122" panose="020B0503020204020204" pitchFamily="34" typeface="微软雅黑"/>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rtlCol="0" wrap="square">
        <a:spAutoFit/>
      </a:bodyPr>
      <a:lstStyle>
        <a:defPPr>
          <a:defRPr dirty="0">
            <a:solidFill>
              <a:schemeClr val="bg1"/>
            </a:solidFill>
            <a:ea charset="-122" panose="020B0503020204020204" pitchFamily="34" typeface="微软雅黑"/>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118</Paragraphs>
  <Slides>27</Slides>
  <Notes>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27</vt:i4>
      </vt:variant>
    </vt:vector>
  </HeadingPairs>
  <TitlesOfParts>
    <vt:vector baseType="lpstr" size="38">
      <vt:lpstr>Arial</vt:lpstr>
      <vt:lpstr>Calibri Light</vt:lpstr>
      <vt:lpstr>Calibri</vt:lpstr>
      <vt:lpstr>微软雅黑</vt:lpstr>
      <vt:lpstr>Dotum</vt:lpstr>
      <vt:lpstr>宋体</vt:lpstr>
      <vt:lpstr>Times New Roman</vt:lpstr>
      <vt:lpstr>方正细珊瑚_GBK</vt:lpstr>
      <vt:lpstr>Helvetica</vt:lpstr>
      <vt:lpstr>Verdana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2021-08-22T11:49:13Z</dcterms:created>
  <cp:lastPrinted>2021-08-22T11:49:13Z</cp:lastPrinted>
  <dcterms:modified xsi:type="dcterms:W3CDTF">2021-08-22T05:36:24Z</dcterms:modified>
  <cp:revision>1</cp:revision>
</cp:coreProperties>
</file>