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3" r:id="rId1"/>
    <p:sldMasterId id="2147483737" r:id="rId2"/>
  </p:sldMasterIdLst>
  <p:notesMasterIdLst>
    <p:notesMasterId r:id="rId3"/>
  </p:notesMasterIdLst>
  <p:sldIdLst>
    <p:sldId id="492" r:id="rId4"/>
    <p:sldId id="517" r:id="rId5"/>
    <p:sldId id="518" r:id="rId6"/>
    <p:sldId id="519" r:id="rId7"/>
    <p:sldId id="497" r:id="rId8"/>
    <p:sldId id="498" r:id="rId9"/>
    <p:sldId id="499" r:id="rId10"/>
    <p:sldId id="500" r:id="rId11"/>
    <p:sldId id="520" r:id="rId12"/>
    <p:sldId id="502" r:id="rId13"/>
    <p:sldId id="503" r:id="rId14"/>
    <p:sldId id="521" r:id="rId15"/>
    <p:sldId id="522" r:id="rId16"/>
    <p:sldId id="523" r:id="rId17"/>
    <p:sldId id="507" r:id="rId18"/>
    <p:sldId id="509" r:id="rId19"/>
    <p:sldId id="510" r:id="rId20"/>
    <p:sldId id="511" r:id="rId21"/>
    <p:sldId id="512" r:id="rId22"/>
    <p:sldId id="513" r:id="rId23"/>
    <p:sldId id="515" r:id="rId24"/>
    <p:sldId id="516" r:id="rId25"/>
    <p:sldId id="524" r:id="rId26"/>
  </p:sldIdLst>
  <p:sldSz cx="9144000" cy="51435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6314" autoAdjust="0"/>
  </p:normalViewPr>
  <p:slideViewPr>
    <p:cSldViewPr>
      <p:cViewPr varScale="1">
        <p:scale>
          <a:sx n="143" d="100"/>
          <a:sy n="143" d="100"/>
        </p:scale>
        <p:origin x="744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tags/tag1.xml" Type="http://schemas.openxmlformats.org/officeDocument/2006/relationships/tags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notesMasters/notesMaster1.xml" Type="http://schemas.openxmlformats.org/officeDocument/2006/relationships/notesMaster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DD754-F49E-4351-AAFE-19D83F43501C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6036-E835-44CB-A25A-34C755DFD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61413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200403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19564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199747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137231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6255362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744698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384812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03044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027403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272106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27423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9863823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447860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279331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29739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48107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7816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21434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09957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62605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44607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139756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5909317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pattFill prst="ltVer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-397" y="-985"/>
            <a:ext cx="9144793" cy="5145470"/>
          </a:xfrm>
          <a:prstGeom prst="rect">
            <a:avLst/>
          </a:prstGeom>
        </p:spPr>
      </p:pic>
    </p:spTree>
    <p:extLst>
      <p:ext uri="{BB962C8B-B14F-4D97-AF65-F5344CB8AC3E}">
        <p14:creationId val="616715461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5495674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244413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7612117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032618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1406727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740331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6034697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884387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bg>
      <p:bgPr>
        <a:pattFill prst="ltVer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1"/>
          <a:srcRect l="2504" t="3711" r="2342" b="397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B80CD9C-69E5-4166-9200-5235928C87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5836" y="319090"/>
            <a:ext cx="320281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/>
            <a:r>
              <a:rPr lang="zh-CN" altLang="en-US" sz="2000" b="0">
                <a:solidFill>
                  <a:schemeClr val="accent1"/>
                </a:solidFill>
                <a:latin typeface="迷你简卡通" panose="03000509000000000000" pitchFamily="65" charset="-122"/>
                <a:ea typeface="迷你简卡通" panose="03000509000000000000" pitchFamily="65" charset="-122"/>
              </a:rPr>
              <a:t>一分钟我们</a:t>
            </a:r>
            <a:r>
              <a:rPr lang="zh-CN" altLang="en-US" sz="2000" b="0" smtClean="0">
                <a:solidFill>
                  <a:schemeClr val="accent1"/>
                </a:solidFill>
                <a:latin typeface="迷你简卡通" panose="03000509000000000000" pitchFamily="65" charset="-122"/>
                <a:ea typeface="迷你简卡通" panose="03000509000000000000" pitchFamily="65" charset="-122"/>
              </a:rPr>
              <a:t>可以做</a:t>
            </a:r>
            <a:r>
              <a:rPr lang="zh-CN" altLang="en-US" sz="2000" b="0">
                <a:solidFill>
                  <a:schemeClr val="accent1"/>
                </a:solidFill>
                <a:latin typeface="迷你简卡通" panose="03000509000000000000" pitchFamily="65" charset="-122"/>
                <a:ea typeface="迷你简卡通" panose="03000509000000000000" pitchFamily="65" charset="-122"/>
              </a:rPr>
              <a:t>些什么？</a:t>
            </a:r>
          </a:p>
        </p:txBody>
      </p:sp>
      <p:sp>
        <p:nvSpPr>
          <p:cNvPr id="15" name="五角星 14"/>
          <p:cNvSpPr/>
          <p:nvPr userDrawn="1"/>
        </p:nvSpPr>
        <p:spPr>
          <a:xfrm>
            <a:off x="381000" y="285750"/>
            <a:ext cx="381000" cy="381000"/>
          </a:xfrm>
          <a:prstGeom prst="star5">
            <a:avLst>
              <a:gd name="adj" fmla="val 21917"/>
              <a:gd name="hf" fmla="val 105146"/>
              <a:gd name="vf" fmla="val 1105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783303543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bg>
      <p:bgPr>
        <a:pattFill prst="ltVer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1"/>
          <a:srcRect l="2504" t="3711" r="2342" b="397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B80CD9C-69E5-4166-9200-5235928C87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5836" y="319090"/>
            <a:ext cx="320281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/>
            <a:r>
              <a:rPr lang="zh-CN" altLang="en-US" sz="2000" b="0" smtClean="0">
                <a:solidFill>
                  <a:schemeClr val="accent1"/>
                </a:solidFill>
                <a:latin typeface="迷你简卡通" panose="03000509000000000000" pitchFamily="65" charset="-122"/>
                <a:ea typeface="迷你简卡通" panose="03000509000000000000" pitchFamily="65" charset="-122"/>
              </a:rPr>
              <a:t>珍惜时间的名人名言</a:t>
            </a:r>
            <a:endParaRPr lang="zh-CN" altLang="en-US" sz="2000" b="0">
              <a:solidFill>
                <a:schemeClr val="accent1"/>
              </a:solidFill>
              <a:latin typeface="迷你简卡通" panose="03000509000000000000" pitchFamily="65" charset="-122"/>
              <a:ea typeface="迷你简卡通" panose="03000509000000000000" pitchFamily="65" charset="-122"/>
            </a:endParaRPr>
          </a:p>
        </p:txBody>
      </p:sp>
      <p:sp>
        <p:nvSpPr>
          <p:cNvPr id="15" name="五角星 14"/>
          <p:cNvSpPr/>
          <p:nvPr userDrawn="1"/>
        </p:nvSpPr>
        <p:spPr>
          <a:xfrm>
            <a:off x="381000" y="285750"/>
            <a:ext cx="381000" cy="381000"/>
          </a:xfrm>
          <a:prstGeom prst="star5">
            <a:avLst>
              <a:gd name="adj" fmla="val 21917"/>
              <a:gd name="hf" fmla="val 105146"/>
              <a:gd name="vf" fmla="val 1105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632408455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自定义版式">
    <p:bg>
      <p:bgPr>
        <a:pattFill prst="ltVer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1"/>
          <a:srcRect l="2504" t="3711" r="2342" b="397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B80CD9C-69E5-4166-9200-5235928C87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35836" y="319090"/>
            <a:ext cx="320281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l"/>
            <a:r>
              <a:rPr lang="zh-CN" altLang="en-US" sz="2000" b="0" smtClean="0">
                <a:solidFill>
                  <a:schemeClr val="accent1"/>
                </a:solidFill>
                <a:latin typeface="迷你简卡通" panose="03000509000000000000" pitchFamily="65" charset="-122"/>
                <a:ea typeface="迷你简卡通" panose="03000509000000000000" pitchFamily="65" charset="-122"/>
              </a:rPr>
              <a:t>如何安排和管理时间？</a:t>
            </a:r>
            <a:endParaRPr lang="zh-CN" altLang="en-US" sz="2000" b="0">
              <a:solidFill>
                <a:schemeClr val="accent1"/>
              </a:solidFill>
              <a:latin typeface="迷你简卡通" panose="03000509000000000000" pitchFamily="65" charset="-122"/>
              <a:ea typeface="迷你简卡通" panose="03000509000000000000" pitchFamily="65" charset="-122"/>
            </a:endParaRPr>
          </a:p>
        </p:txBody>
      </p:sp>
      <p:sp>
        <p:nvSpPr>
          <p:cNvPr id="15" name="五角星 14"/>
          <p:cNvSpPr/>
          <p:nvPr userDrawn="1"/>
        </p:nvSpPr>
        <p:spPr>
          <a:xfrm>
            <a:off x="381000" y="285750"/>
            <a:ext cx="381000" cy="381000"/>
          </a:xfrm>
          <a:prstGeom prst="star5">
            <a:avLst>
              <a:gd name="adj" fmla="val 21917"/>
              <a:gd name="hf" fmla="val 105146"/>
              <a:gd name="vf" fmla="val 11055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051803898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3_自定义版式">
    <p:bg>
      <p:bgPr>
        <a:pattFill prst="ltVer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1"/>
          <a:srcRect l="2504" t="3711" r="2342" b="397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val="4275026857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AD8240-3148-4746-BA4B-7B32B016B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51CC32A-496B-42D5-8EC6-30D10EB5C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25E7C-B1D9-4999-8D1F-ED84C4EE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2CC75-8280-4D50-8556-C2874ADEF926}" type="datetimeFigureOut">
              <a:rPr lang="zh-CN" altLang="en-US" smtClean="0"/>
              <a:t>2020/7/17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8A7BBD-E847-449A-AA53-B3DBD3F5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910074-A50B-4F6C-9D3A-997C1681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0E77-D57C-49F8-ADC2-FB99C50EBC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95897351"/>
      </p:ext>
    </p:extLst>
  </p:cSld>
  <p:clrMapOvr>
    <a:masterClrMapping/>
  </p:clrMapOvr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125114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642649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2199146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slideLayouts/slideLayout16.xml" Type="http://schemas.openxmlformats.org/officeDocument/2006/relationships/slideLayout"/><Relationship Id="rId11" Target="../slideLayouts/slideLayout17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8.xml" Type="http://schemas.openxmlformats.org/officeDocument/2006/relationships/slideLayout"/><Relationship Id="rId3" Target="../slideLayouts/slideLayout9.xml" Type="http://schemas.openxmlformats.org/officeDocument/2006/relationships/slideLayout"/><Relationship Id="rId4" Target="../slideLayouts/slideLayout10.xml" Type="http://schemas.openxmlformats.org/officeDocument/2006/relationships/slideLayout"/><Relationship Id="rId5" Target="../slideLayouts/slideLayout11.xml" Type="http://schemas.openxmlformats.org/officeDocument/2006/relationships/slideLayout"/><Relationship Id="rId6" Target="../slideLayouts/slideLayout12.xml" Type="http://schemas.openxmlformats.org/officeDocument/2006/relationships/slideLayout"/><Relationship Id="rId7" Target="../slideLayouts/slideLayout13.xml" Type="http://schemas.openxmlformats.org/officeDocument/2006/relationships/slideLayout"/><Relationship Id="rId8" Target="../slideLayouts/slideLayout14.xml" Type="http://schemas.openxmlformats.org/officeDocument/2006/relationships/slideLayout"/><Relationship Id="rId9" Target="../slideLayouts/slideLayout15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B1B6A-AEF1-4ACD-BD61-958570690F55}" type="datetimeFigureOut">
              <a:rPr lang="zh-CN" altLang="en-US" smtClean="0"/>
              <a:t>2020/7/17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205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96" r:id="rId2"/>
    <p:sldLayoutId id="2147483734" r:id="rId3"/>
    <p:sldLayoutId id="2147483735" r:id="rId4"/>
    <p:sldLayoutId id="2147483736" r:id="rId5"/>
    <p:sldLayoutId id="2147483732" r:id="rId6"/>
  </p:sldLayoutIdLst>
  <mc:AlternateContent>
    <mc:Choice Requires="p15">
      <p:transition spd="slow" advTm="4000" p14:dur="2000">
        <p15:prstTrans prst="drape"/>
      </p:transition>
    </mc:Choice>
    <mc:Fallback>
      <p:transition spd="slow" advTm="4000">
        <p:fade/>
      </p:transition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2020/7/17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7524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media/image9.png" Type="http://schemas.openxmlformats.org/officeDocument/2006/relationships/image"/><Relationship Id="rId4" Target="../media/image5.png" Type="http://schemas.openxmlformats.org/officeDocument/2006/relationships/image"/><Relationship Id="rId5" Target="../media/image7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14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6.xml" Type="http://schemas.openxmlformats.org/officeDocument/2006/relationships/notesSlide"/><Relationship Id="rId3" Target="../media/image15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media/image8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media/image16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media/image1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0.xml" Type="http://schemas.openxmlformats.org/officeDocument/2006/relationships/notesSlide"/><Relationship Id="rId3" Target="../media/image18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2.xml" Type="http://schemas.openxmlformats.org/officeDocument/2006/relationships/notesSlide"/><Relationship Id="rId3" Target="../media/image19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3.xml" Type="http://schemas.openxmlformats.org/officeDocument/2006/relationships/notesSlide"/><Relationship Id="rId3" Target="../media/image2.png" Type="http://schemas.openxmlformats.org/officeDocument/2006/relationships/image"/><Relationship Id="rId4" Target="../media/image20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5.png" Type="http://schemas.openxmlformats.org/officeDocument/2006/relationships/image"/><Relationship Id="rId4" Target="../media/image6.wdp" Type="http://schemas.microsoft.com/office/2007/relationships/hdphoto"/><Relationship Id="rId5" Target="../media/image7.png" Type="http://schemas.openxmlformats.org/officeDocument/2006/relationships/image"/><Relationship Id="rId6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media/image9.png" Type="http://schemas.openxmlformats.org/officeDocument/2006/relationships/image"/><Relationship Id="rId4" Target="../media/image5.png" Type="http://schemas.openxmlformats.org/officeDocument/2006/relationships/image"/><Relationship Id="rId5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10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media/image12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13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9.xml" Type="http://schemas.openxmlformats.org/officeDocument/2006/relationships/notesSlide"/><Relationship Id="rId3" Target="../media/image9.png" Type="http://schemas.openxmlformats.org/officeDocument/2006/relationships/image"/><Relationship Id="rId4" Target="../media/image5.png" Type="http://schemas.openxmlformats.org/officeDocument/2006/relationships/image"/><Relationship Id="rId5" Target="../media/image7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0CA36092-9498-4D3B-AEC8-B3891A594852}"/>
              </a:ext>
            </a:extLst>
          </p:cNvPr>
          <p:cNvSpPr/>
          <p:nvPr/>
        </p:nvSpPr>
        <p:spPr>
          <a:xfrm>
            <a:off x="3822739" y="1164265"/>
            <a:ext cx="4102061" cy="3602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en-US" lang="zh-CN" spc="600" sz="7200">
                <a:ln w="12700"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0020600040101010101" pitchFamily="18" typeface="汉仪铸字木头人W"/>
                <a:ea charset="-122" panose="00020600040101010101" pitchFamily="18" typeface="汉仪铸字木头人W"/>
              </a:rPr>
              <a:t>珍惜时间</a:t>
            </a:r>
          </a:p>
          <a:p>
            <a:pPr>
              <a:lnSpc>
                <a:spcPct val="80000"/>
              </a:lnSpc>
            </a:pPr>
            <a:r>
              <a:rPr altLang="en-US" lang="zh-CN" spc="600" sz="7200">
                <a:ln w="12700"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0020600040101010101" pitchFamily="18" typeface="汉仪铸字木头人W"/>
                <a:ea charset="-122" panose="00020600040101010101" pitchFamily="18" typeface="汉仪铸字木头人W"/>
              </a:rPr>
              <a:t>赢在起点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925780" y="3442955"/>
            <a:ext cx="3383280" cy="334267"/>
            <a:chOff x="3737755" y="3440244"/>
            <a:chExt cx="3383280" cy="334267"/>
          </a:xfrm>
        </p:grpSpPr>
        <p:sp>
          <p:nvSpPr>
            <p:cNvPr id="7" name="圆角矩形 6"/>
            <p:cNvSpPr/>
            <p:nvPr/>
          </p:nvSpPr>
          <p:spPr>
            <a:xfrm>
              <a:off x="3737755" y="3475309"/>
              <a:ext cx="3352800" cy="29920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16EC2491-DF2E-459E-A725-0E881F7EA91F}"/>
                </a:ext>
              </a:extLst>
            </p:cNvPr>
            <p:cNvSpPr txBox="1"/>
            <p:nvPr/>
          </p:nvSpPr>
          <p:spPr>
            <a:xfrm>
              <a:off x="3737756" y="3440243"/>
              <a:ext cx="3383280" cy="320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pc="600" sz="1500">
                  <a:solidFill>
                    <a:schemeClr val="bg1"/>
                  </a:solidFill>
                  <a:latin charset="-122" panose="040f0500000000000000" pitchFamily="82" typeface="华康少女文字W5(P)"/>
                  <a:ea charset="-122" panose="040f0500000000000000" pitchFamily="82" typeface="华康少女文字W5(P)"/>
                </a:rPr>
                <a:t>校园教育珍惜时间主题班会</a:t>
              </a:r>
            </a:p>
          </p:txBody>
        </p:sp>
      </p:grpSp>
      <p:sp>
        <p:nvSpPr>
          <p:cNvPr id="26" name="矩形 25">
            <a:extLst>
              <a:ext uri="{FF2B5EF4-FFF2-40B4-BE49-F238E27FC236}">
                <a16:creationId xmlns:a16="http://schemas.microsoft.com/office/drawing/2014/main" id="{18FB226F-4C62-420D-BD07-8D61ABB96C20}"/>
              </a:ext>
            </a:extLst>
          </p:cNvPr>
          <p:cNvSpPr/>
          <p:nvPr/>
        </p:nvSpPr>
        <p:spPr>
          <a:xfrm>
            <a:off x="3894984" y="3019379"/>
            <a:ext cx="3648816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mtClean="0" sz="1100">
                <a:solidFill>
                  <a:schemeClr val="accent1">
                    <a:lumMod val="75000"/>
                  </a:schemeClr>
                </a:solidFill>
                <a:latin typeface="+mn-ea"/>
              </a:rPr>
              <a:t>cherish time and win at the starting point cherish </a:t>
            </a:r>
          </a:p>
          <a:p>
            <a:r>
              <a:rPr altLang="zh-CN" lang="en-US" smtClean="0" sz="1100">
                <a:solidFill>
                  <a:schemeClr val="accent1">
                    <a:lumMod val="75000"/>
                  </a:schemeClr>
                </a:solidFill>
                <a:latin typeface="+mn-ea"/>
              </a:rPr>
              <a:t>time and win at the starting point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8914" y="666750"/>
            <a:ext cx="3060739" cy="3713698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16EC2491-DF2E-459E-A725-0E881F7EA91F}"/>
              </a:ext>
            </a:extLst>
          </p:cNvPr>
          <p:cNvSpPr txBox="1"/>
          <p:nvPr/>
        </p:nvSpPr>
        <p:spPr>
          <a:xfrm>
            <a:off x="3845625" y="3818751"/>
            <a:ext cx="24688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200">
                <a:solidFill>
                  <a:schemeClr val="accent1">
                    <a:lumMod val="75000"/>
                  </a:schemeClr>
                </a:solidFill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宣讲人：优页PPT   时间;20XX.XX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350140" y="2495550"/>
            <a:ext cx="1544330" cy="2362200"/>
          </a:xfrm>
          <a:prstGeom prst="rect">
            <a:avLst/>
          </a:prstGeom>
        </p:spPr>
      </p:pic>
    </p:spTree>
    <p:extLst>
      <p:ext uri="{BB962C8B-B14F-4D97-AF65-F5344CB8AC3E}">
        <p14:creationId val="2731393672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60000"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60000"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26"/>
      <p:bldP grpId="0" spid="29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11" name="组合 110">
            <a:extLst>
              <a:ext uri="{FF2B5EF4-FFF2-40B4-BE49-F238E27FC236}">
                <a16:creationId xmlns:a16="http://schemas.microsoft.com/office/drawing/2014/main" id="{647A182C-9704-488F-A154-90CBA544D923}"/>
              </a:ext>
            </a:extLst>
          </p:cNvPr>
          <p:cNvGrpSpPr/>
          <p:nvPr/>
        </p:nvGrpSpPr>
        <p:grpSpPr>
          <a:xfrm>
            <a:off x="592785" y="1465677"/>
            <a:ext cx="3927376" cy="899805"/>
            <a:chOff x="289537" y="1616610"/>
            <a:chExt cx="5236501" cy="1199739"/>
          </a:xfrm>
        </p:grpSpPr>
        <p:grpSp>
          <p:nvGrpSpPr>
            <p:cNvPr id="105" name="组合 104">
              <a:extLst>
                <a:ext uri="{FF2B5EF4-FFF2-40B4-BE49-F238E27FC236}">
                  <a16:creationId xmlns:a16="http://schemas.microsoft.com/office/drawing/2014/main" id="{0869B354-B2AD-4624-829A-522FE2F2A964}"/>
                </a:ext>
              </a:extLst>
            </p:cNvPr>
            <p:cNvGrpSpPr/>
            <p:nvPr/>
          </p:nvGrpSpPr>
          <p:grpSpPr>
            <a:xfrm>
              <a:off x="289537" y="1616610"/>
              <a:ext cx="5236501" cy="1199739"/>
              <a:chOff x="289537" y="1616610"/>
              <a:chExt cx="5236501" cy="1199739"/>
            </a:xfrm>
          </p:grpSpPr>
          <p:grpSp>
            <p:nvGrpSpPr>
              <p:cNvPr id="22" name="组合 21">
                <a:extLst>
                  <a:ext uri="{FF2B5EF4-FFF2-40B4-BE49-F238E27FC236}">
                    <a16:creationId xmlns:a16="http://schemas.microsoft.com/office/drawing/2014/main" id="{E0B5DA4F-9546-4B70-9DDA-181F0B7924C8}"/>
                  </a:ext>
                </a:extLst>
              </p:cNvPr>
              <p:cNvGrpSpPr/>
              <p:nvPr/>
            </p:nvGrpSpPr>
            <p:grpSpPr>
              <a:xfrm>
                <a:off x="513485" y="1730171"/>
                <a:ext cx="5012553" cy="1086178"/>
                <a:chOff x="1023858" y="1374685"/>
                <a:chExt cx="5668208" cy="1228252"/>
              </a:xfrm>
            </p:grpSpPr>
            <p:sp>
              <p:nvSpPr>
                <p:cNvPr id="11" name="矩形 10">
                  <a:extLst>
                    <a:ext uri="{FF2B5EF4-FFF2-40B4-BE49-F238E27FC236}">
                      <a16:creationId xmlns:a16="http://schemas.microsoft.com/office/drawing/2014/main" id="{CAE41D4E-E989-4B89-8E01-4F5DE3289CF4}"/>
                    </a:ext>
                  </a:extLst>
                </p:cNvPr>
                <p:cNvSpPr/>
                <p:nvPr/>
              </p:nvSpPr>
              <p:spPr>
                <a:xfrm>
                  <a:off x="1023858" y="1558002"/>
                  <a:ext cx="5072141" cy="774120"/>
                </a:xfrm>
                <a:prstGeom prst="rect">
                  <a:avLst/>
                </a:prstGeom>
                <a:noFill/>
                <a:ln>
                  <a:solidFill>
                    <a:srgbClr val="5A3312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350"/>
                </a:p>
              </p:txBody>
            </p:sp>
            <p:sp>
              <p:nvSpPr>
                <p:cNvPr id="4" name="矩形 3">
                  <a:extLst>
                    <a:ext uri="{FF2B5EF4-FFF2-40B4-BE49-F238E27FC236}">
                      <a16:creationId xmlns:a16="http://schemas.microsoft.com/office/drawing/2014/main" id="{D51CDACA-B681-4DFB-BEF1-BC1109C2BA7C}"/>
                    </a:ext>
                  </a:extLst>
                </p:cNvPr>
                <p:cNvSpPr/>
                <p:nvPr/>
              </p:nvSpPr>
              <p:spPr>
                <a:xfrm>
                  <a:off x="1218656" y="1680646"/>
                  <a:ext cx="4641704" cy="91337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altLang="en-US" lang="zh-CN" sz="1125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charset="-122" panose="03000509000000000000" pitchFamily="65" typeface="迷你简卡通"/>
                      <a:ea charset="-122" panose="03000509000000000000" pitchFamily="65" typeface="迷你简卡通"/>
                    </a:rPr>
                    <a:t>生命是以时间为单位的，浪费别人的时间等于谋财害命；浪费自己的时间，等于慢性自杀。</a:t>
                  </a:r>
                </a:p>
                <a:p>
                  <a:r>
                    <a:rPr altLang="en-US" lang="zh-CN" sz="1125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charset="-122" panose="03000509000000000000" pitchFamily="65" typeface="迷你简卡通"/>
                      <a:ea charset="-122" panose="03000509000000000000" pitchFamily="65" typeface="迷你简卡通"/>
                    </a:rPr>
                    <a:t>                                                      </a:t>
                  </a:r>
                </a:p>
              </p:txBody>
            </p:sp>
            <p:sp>
              <p:nvSpPr>
                <p:cNvPr id="20" name="任意多边形: 形状 19">
                  <a:extLst>
                    <a:ext uri="{FF2B5EF4-FFF2-40B4-BE49-F238E27FC236}">
                      <a16:creationId xmlns:a16="http://schemas.microsoft.com/office/drawing/2014/main" id="{2DDA6FE3-C9AC-43A1-8C70-B43C4A9F395E}"/>
                    </a:ext>
                  </a:extLst>
                </p:cNvPr>
                <p:cNvSpPr/>
                <p:nvPr/>
              </p:nvSpPr>
              <p:spPr>
                <a:xfrm>
                  <a:off x="5325539" y="1374685"/>
                  <a:ext cx="1366527" cy="291493"/>
                </a:xfrm>
                <a:custGeom>
                  <a:gdLst>
                    <a:gd fmla="*/ 0 w 1731438" name="connsiteX0"/>
                    <a:gd fmla="*/ 0 h 369332" name="connsiteY0"/>
                    <a:gd fmla="*/ 1731438 w 1731438" name="connsiteX1"/>
                    <a:gd fmla="*/ 0 h 369332" name="connsiteY1"/>
                    <a:gd fmla="*/ 1721027 w 1731438" name="connsiteX2"/>
                    <a:gd fmla="*/ 33539 h 369332" name="connsiteY2"/>
                    <a:gd fmla="*/ 1522094 w 1731438" name="connsiteX3"/>
                    <a:gd fmla="*/ 328595 h 369332" name="connsiteY3"/>
                    <a:gd fmla="*/ 1472721 w 1731438" name="connsiteX4"/>
                    <a:gd fmla="*/ 369332 h 369332" name="connsiteY4"/>
                    <a:gd fmla="*/ 258717 w 1731438" name="connsiteX5"/>
                    <a:gd fmla="*/ 369332 h 369332" name="connsiteY5"/>
                    <a:gd fmla="*/ 209344 w 1731438" name="connsiteX6"/>
                    <a:gd fmla="*/ 328595 h 369332" name="connsiteY6"/>
                    <a:gd fmla="*/ 10411 w 1731438" name="connsiteX7"/>
                    <a:gd fmla="*/ 33539 h 369332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369332" w="1731438">
                      <a:moveTo>
                        <a:pt x="0" y="0"/>
                      </a:moveTo>
                      <a:lnTo>
                        <a:pt x="1731438" y="0"/>
                      </a:lnTo>
                      <a:lnTo>
                        <a:pt x="1721027" y="33539"/>
                      </a:lnTo>
                      <a:cubicBezTo>
                        <a:pt x="1674055" y="144594"/>
                        <a:pt x="1606085" y="244605"/>
                        <a:pt x="1522094" y="328595"/>
                      </a:cubicBezTo>
                      <a:lnTo>
                        <a:pt x="1472721" y="369332"/>
                      </a:lnTo>
                      <a:lnTo>
                        <a:pt x="258717" y="369332"/>
                      </a:lnTo>
                      <a:lnTo>
                        <a:pt x="209344" y="328595"/>
                      </a:lnTo>
                      <a:cubicBezTo>
                        <a:pt x="125353" y="244605"/>
                        <a:pt x="57383" y="144594"/>
                        <a:pt x="10411" y="33539"/>
                      </a:cubicBezTo>
                      <a:close/>
                    </a:path>
                  </a:pathLst>
                </a:custGeom>
                <a:solidFill>
                  <a:srgbClr val="1E2042"/>
                </a:solidFill>
                <a:ln>
                  <a:solidFill>
                    <a:srgbClr val="1E204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r>
                    <a:rPr altLang="en-US" lang="zh-CN" sz="1500">
                      <a:latin charset="-122" panose="03000509000000000000" pitchFamily="65" typeface="迷你简卡通"/>
                      <a:ea charset="-122" panose="03000509000000000000" pitchFamily="65" typeface="迷你简卡通"/>
                    </a:rPr>
                    <a:t>鲁迅</a:t>
                  </a:r>
                </a:p>
              </p:txBody>
            </p:sp>
          </p:grpSp>
          <p:sp>
            <p:nvSpPr>
              <p:cNvPr id="100" name="星形: 五角 99">
                <a:extLst>
                  <a:ext uri="{FF2B5EF4-FFF2-40B4-BE49-F238E27FC236}">
                    <a16:creationId xmlns:a16="http://schemas.microsoft.com/office/drawing/2014/main" id="{18D61D1C-FA4D-4F7B-BBB6-8E2544A91A89}"/>
                  </a:ext>
                </a:extLst>
              </p:cNvPr>
              <p:cNvSpPr/>
              <p:nvPr/>
            </p:nvSpPr>
            <p:spPr>
              <a:xfrm>
                <a:off x="289537" y="1616610"/>
                <a:ext cx="549360" cy="549360"/>
              </a:xfrm>
              <a:prstGeom prst="star5">
                <a:avLst/>
              </a:prstGeom>
              <a:solidFill>
                <a:srgbClr val="FE485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350"/>
              </a:p>
            </p:txBody>
          </p:sp>
        </p:grpSp>
        <p:sp>
          <p:nvSpPr>
            <p:cNvPr id="107" name="任意多边形: 形状 106">
              <a:extLst>
                <a:ext uri="{FF2B5EF4-FFF2-40B4-BE49-F238E27FC236}">
                  <a16:creationId xmlns:a16="http://schemas.microsoft.com/office/drawing/2014/main" id="{EA58C1C8-97B4-4623-83FD-867CCBA9182B}"/>
                </a:ext>
              </a:extLst>
            </p:cNvPr>
            <p:cNvSpPr/>
            <p:nvPr/>
          </p:nvSpPr>
          <p:spPr>
            <a:xfrm flipH="1">
              <a:off x="4309859" y="1759477"/>
              <a:ext cx="1216179" cy="257775"/>
            </a:xfrm>
            <a:custGeom>
              <a:gdLst>
                <a:gd fmla="*/ 0 w 1731438" name="connsiteX0"/>
                <a:gd fmla="*/ 0 h 369332" name="connsiteY0"/>
                <a:gd fmla="*/ 1731438 w 1731438" name="connsiteX1"/>
                <a:gd fmla="*/ 0 h 369332" name="connsiteY1"/>
                <a:gd fmla="*/ 1721027 w 1731438" name="connsiteX2"/>
                <a:gd fmla="*/ 33539 h 369332" name="connsiteY2"/>
                <a:gd fmla="*/ 1522094 w 1731438" name="connsiteX3"/>
                <a:gd fmla="*/ 328595 h 369332" name="connsiteY3"/>
                <a:gd fmla="*/ 1472721 w 1731438" name="connsiteX4"/>
                <a:gd fmla="*/ 369332 h 369332" name="connsiteY4"/>
                <a:gd fmla="*/ 258717 w 1731438" name="connsiteX5"/>
                <a:gd fmla="*/ 369332 h 369332" name="connsiteY5"/>
                <a:gd fmla="*/ 209344 w 1731438" name="connsiteX6"/>
                <a:gd fmla="*/ 328595 h 369332" name="connsiteY6"/>
                <a:gd fmla="*/ 10411 w 1731438" name="connsiteX7"/>
                <a:gd fmla="*/ 33539 h 369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369332" w="1731438">
                  <a:moveTo>
                    <a:pt x="0" y="0"/>
                  </a:moveTo>
                  <a:lnTo>
                    <a:pt x="1731438" y="0"/>
                  </a:lnTo>
                  <a:lnTo>
                    <a:pt x="1721027" y="33539"/>
                  </a:lnTo>
                  <a:cubicBezTo>
                    <a:pt x="1674055" y="144594"/>
                    <a:pt x="1606085" y="244605"/>
                    <a:pt x="1522094" y="328595"/>
                  </a:cubicBezTo>
                  <a:lnTo>
                    <a:pt x="1472721" y="369332"/>
                  </a:lnTo>
                  <a:lnTo>
                    <a:pt x="258717" y="369332"/>
                  </a:lnTo>
                  <a:lnTo>
                    <a:pt x="209344" y="328595"/>
                  </a:lnTo>
                  <a:cubicBezTo>
                    <a:pt x="125353" y="244605"/>
                    <a:pt x="57383" y="144594"/>
                    <a:pt x="10411" y="3353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500">
                  <a:latin charset="-122" panose="03000509000000000000" pitchFamily="65" typeface="迷你简卡通"/>
                  <a:ea charset="-122" panose="03000509000000000000" pitchFamily="65" typeface="迷你简卡通"/>
                </a:rPr>
                <a:t>鲁迅</a:t>
              </a:r>
            </a:p>
          </p:txBody>
        </p:sp>
      </p:grpSp>
      <p:grpSp>
        <p:nvGrpSpPr>
          <p:cNvPr id="112" name="组合 111">
            <a:extLst>
              <a:ext uri="{FF2B5EF4-FFF2-40B4-BE49-F238E27FC236}">
                <a16:creationId xmlns:a16="http://schemas.microsoft.com/office/drawing/2014/main" id="{3BF719A8-854C-4CCA-B625-E8E781B0292F}"/>
              </a:ext>
            </a:extLst>
          </p:cNvPr>
          <p:cNvGrpSpPr/>
          <p:nvPr/>
        </p:nvGrpSpPr>
        <p:grpSpPr>
          <a:xfrm>
            <a:off x="4721376" y="1465676"/>
            <a:ext cx="3965424" cy="720186"/>
            <a:chOff x="6043965" y="1616610"/>
            <a:chExt cx="5287232" cy="960248"/>
          </a:xfrm>
        </p:grpSpPr>
        <p:grpSp>
          <p:nvGrpSpPr>
            <p:cNvPr id="71" name="组合 70">
              <a:extLst>
                <a:ext uri="{FF2B5EF4-FFF2-40B4-BE49-F238E27FC236}">
                  <a16:creationId xmlns:a16="http://schemas.microsoft.com/office/drawing/2014/main" id="{AAD7068F-06B8-4640-85CF-B2094B68EF5F}"/>
                </a:ext>
              </a:extLst>
            </p:cNvPr>
            <p:cNvGrpSpPr/>
            <p:nvPr/>
          </p:nvGrpSpPr>
          <p:grpSpPr>
            <a:xfrm flipH="1">
              <a:off x="6043965" y="1730170"/>
              <a:ext cx="5187863" cy="846688"/>
              <a:chOff x="825616" y="1374685"/>
              <a:chExt cx="5866450" cy="957437"/>
            </a:xfrm>
          </p:grpSpPr>
          <p:sp>
            <p:nvSpPr>
              <p:cNvPr id="73" name="矩形 72">
                <a:extLst>
                  <a:ext uri="{FF2B5EF4-FFF2-40B4-BE49-F238E27FC236}">
                    <a16:creationId xmlns:a16="http://schemas.microsoft.com/office/drawing/2014/main" id="{49BB3F70-C1E1-491E-A94E-9661D2ED396C}"/>
                  </a:ext>
                </a:extLst>
              </p:cNvPr>
              <p:cNvSpPr/>
              <p:nvPr/>
            </p:nvSpPr>
            <p:spPr>
              <a:xfrm>
                <a:off x="1023858" y="1558002"/>
                <a:ext cx="5072141" cy="774120"/>
              </a:xfrm>
              <a:prstGeom prst="rect">
                <a:avLst/>
              </a:prstGeom>
              <a:noFill/>
              <a:ln>
                <a:solidFill>
                  <a:srgbClr val="5A331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350"/>
              </a:p>
            </p:txBody>
          </p:sp>
          <p:sp>
            <p:nvSpPr>
              <p:cNvPr id="72" name="矩形 71">
                <a:extLst>
                  <a:ext uri="{FF2B5EF4-FFF2-40B4-BE49-F238E27FC236}">
                    <a16:creationId xmlns:a16="http://schemas.microsoft.com/office/drawing/2014/main" id="{42999731-2F3C-497F-B666-C964281FA491}"/>
                  </a:ext>
                </a:extLst>
              </p:cNvPr>
              <p:cNvSpPr/>
              <p:nvPr/>
            </p:nvSpPr>
            <p:spPr>
              <a:xfrm>
                <a:off x="825617" y="1680644"/>
                <a:ext cx="4641703" cy="4825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altLang="en-US" lang="zh-CN" sz="15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3000509000000000000" pitchFamily="65" typeface="迷你简卡通"/>
                    <a:ea charset="-122" panose="03000509000000000000" pitchFamily="65" typeface="迷你简卡通"/>
                  </a:rPr>
                  <a:t>莫等闲白了少年头，空悲切。</a:t>
                </a:r>
              </a:p>
            </p:txBody>
          </p:sp>
          <p:sp>
            <p:nvSpPr>
              <p:cNvPr id="75" name="任意多边形: 形状 74">
                <a:extLst>
                  <a:ext uri="{FF2B5EF4-FFF2-40B4-BE49-F238E27FC236}">
                    <a16:creationId xmlns:a16="http://schemas.microsoft.com/office/drawing/2014/main" id="{0A419045-FDDA-4FD5-A8F7-A5244BFB4E7D}"/>
                  </a:ext>
                </a:extLst>
              </p:cNvPr>
              <p:cNvSpPr/>
              <p:nvPr/>
            </p:nvSpPr>
            <p:spPr>
              <a:xfrm>
                <a:off x="5325540" y="1374685"/>
                <a:ext cx="1366526" cy="291492"/>
              </a:xfrm>
              <a:custGeom>
                <a:gdLst>
                  <a:gd fmla="*/ 0 w 1731438" name="connsiteX0"/>
                  <a:gd fmla="*/ 0 h 369332" name="connsiteY0"/>
                  <a:gd fmla="*/ 1731438 w 1731438" name="connsiteX1"/>
                  <a:gd fmla="*/ 0 h 369332" name="connsiteY1"/>
                  <a:gd fmla="*/ 1721027 w 1731438" name="connsiteX2"/>
                  <a:gd fmla="*/ 33539 h 369332" name="connsiteY2"/>
                  <a:gd fmla="*/ 1522094 w 1731438" name="connsiteX3"/>
                  <a:gd fmla="*/ 328595 h 369332" name="connsiteY3"/>
                  <a:gd fmla="*/ 1472721 w 1731438" name="connsiteX4"/>
                  <a:gd fmla="*/ 369332 h 369332" name="connsiteY4"/>
                  <a:gd fmla="*/ 258717 w 1731438" name="connsiteX5"/>
                  <a:gd fmla="*/ 369332 h 369332" name="connsiteY5"/>
                  <a:gd fmla="*/ 209344 w 1731438" name="connsiteX6"/>
                  <a:gd fmla="*/ 328595 h 369332" name="connsiteY6"/>
                  <a:gd fmla="*/ 10411 w 1731438" name="connsiteX7"/>
                  <a:gd fmla="*/ 33539 h 369332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369332" w="1731438">
                    <a:moveTo>
                      <a:pt x="0" y="0"/>
                    </a:moveTo>
                    <a:lnTo>
                      <a:pt x="1731438" y="0"/>
                    </a:lnTo>
                    <a:lnTo>
                      <a:pt x="1721027" y="33539"/>
                    </a:lnTo>
                    <a:cubicBezTo>
                      <a:pt x="1674055" y="144594"/>
                      <a:pt x="1606085" y="244605"/>
                      <a:pt x="1522094" y="328595"/>
                    </a:cubicBezTo>
                    <a:lnTo>
                      <a:pt x="1472721" y="369332"/>
                    </a:lnTo>
                    <a:lnTo>
                      <a:pt x="258717" y="369332"/>
                    </a:lnTo>
                    <a:lnTo>
                      <a:pt x="209344" y="328595"/>
                    </a:lnTo>
                    <a:cubicBezTo>
                      <a:pt x="125353" y="244605"/>
                      <a:pt x="57383" y="144594"/>
                      <a:pt x="10411" y="33539"/>
                    </a:cubicBezTo>
                    <a:close/>
                  </a:path>
                </a:pathLst>
              </a:custGeom>
              <a:solidFill>
                <a:srgbClr val="1E2042"/>
              </a:solidFill>
              <a:ln>
                <a:solidFill>
                  <a:srgbClr val="1E20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z="1500">
                    <a:latin charset="-122" panose="03000509000000000000" pitchFamily="65" typeface="迷你简卡通"/>
                    <a:ea charset="-122" panose="03000509000000000000" pitchFamily="65" typeface="迷你简卡通"/>
                  </a:rPr>
                  <a:t>岳飞</a:t>
                </a:r>
              </a:p>
            </p:txBody>
          </p:sp>
        </p:grpSp>
        <p:sp>
          <p:nvSpPr>
            <p:cNvPr id="98" name="星形: 五角 97">
              <a:extLst>
                <a:ext uri="{FF2B5EF4-FFF2-40B4-BE49-F238E27FC236}">
                  <a16:creationId xmlns:a16="http://schemas.microsoft.com/office/drawing/2014/main" id="{F43377FB-C436-4089-AEFF-A7CA1C1B20B9}"/>
                </a:ext>
              </a:extLst>
            </p:cNvPr>
            <p:cNvSpPr/>
            <p:nvPr/>
          </p:nvSpPr>
          <p:spPr>
            <a:xfrm>
              <a:off x="10781837" y="1616610"/>
              <a:ext cx="549360" cy="549360"/>
            </a:xfrm>
            <a:prstGeom prst="star5">
              <a:avLst/>
            </a:prstGeom>
            <a:solidFill>
              <a:srgbClr val="51DD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  <p:sp>
          <p:nvSpPr>
            <p:cNvPr id="108" name="任意多边形: 形状 107">
              <a:extLst>
                <a:ext uri="{FF2B5EF4-FFF2-40B4-BE49-F238E27FC236}">
                  <a16:creationId xmlns:a16="http://schemas.microsoft.com/office/drawing/2014/main" id="{AC8AA96F-63A8-49DC-A7FF-64F2E919CB62}"/>
                </a:ext>
              </a:extLst>
            </p:cNvPr>
            <p:cNvSpPr/>
            <p:nvPr/>
          </p:nvSpPr>
          <p:spPr>
            <a:xfrm flipH="1">
              <a:off x="6074180" y="1759477"/>
              <a:ext cx="1216179" cy="257775"/>
            </a:xfrm>
            <a:custGeom>
              <a:gdLst>
                <a:gd fmla="*/ 0 w 1731438" name="connsiteX0"/>
                <a:gd fmla="*/ 0 h 369332" name="connsiteY0"/>
                <a:gd fmla="*/ 1731438 w 1731438" name="connsiteX1"/>
                <a:gd fmla="*/ 0 h 369332" name="connsiteY1"/>
                <a:gd fmla="*/ 1721027 w 1731438" name="connsiteX2"/>
                <a:gd fmla="*/ 33539 h 369332" name="connsiteY2"/>
                <a:gd fmla="*/ 1522094 w 1731438" name="connsiteX3"/>
                <a:gd fmla="*/ 328595 h 369332" name="connsiteY3"/>
                <a:gd fmla="*/ 1472721 w 1731438" name="connsiteX4"/>
                <a:gd fmla="*/ 369332 h 369332" name="connsiteY4"/>
                <a:gd fmla="*/ 258717 w 1731438" name="connsiteX5"/>
                <a:gd fmla="*/ 369332 h 369332" name="connsiteY5"/>
                <a:gd fmla="*/ 209344 w 1731438" name="connsiteX6"/>
                <a:gd fmla="*/ 328595 h 369332" name="connsiteY6"/>
                <a:gd fmla="*/ 10411 w 1731438" name="connsiteX7"/>
                <a:gd fmla="*/ 33539 h 369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369332" w="1731438">
                  <a:moveTo>
                    <a:pt x="0" y="0"/>
                  </a:moveTo>
                  <a:lnTo>
                    <a:pt x="1731438" y="0"/>
                  </a:lnTo>
                  <a:lnTo>
                    <a:pt x="1721027" y="33539"/>
                  </a:lnTo>
                  <a:cubicBezTo>
                    <a:pt x="1674055" y="144594"/>
                    <a:pt x="1606085" y="244605"/>
                    <a:pt x="1522094" y="328595"/>
                  </a:cubicBezTo>
                  <a:lnTo>
                    <a:pt x="1472721" y="369332"/>
                  </a:lnTo>
                  <a:lnTo>
                    <a:pt x="258717" y="369332"/>
                  </a:lnTo>
                  <a:lnTo>
                    <a:pt x="209344" y="328595"/>
                  </a:lnTo>
                  <a:cubicBezTo>
                    <a:pt x="125353" y="244605"/>
                    <a:pt x="57383" y="144594"/>
                    <a:pt x="10411" y="33539"/>
                  </a:cubicBezTo>
                  <a:close/>
                </a:path>
              </a:pathLst>
            </a:custGeom>
            <a:solidFill>
              <a:srgbClr val="51DDFF"/>
            </a:solidFill>
            <a:ln>
              <a:solidFill>
                <a:srgbClr val="51DD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500">
                  <a:latin charset="-122" panose="03000509000000000000" pitchFamily="65" typeface="迷你简卡通"/>
                  <a:ea charset="-122" panose="03000509000000000000" pitchFamily="65" typeface="迷你简卡通"/>
                </a:rPr>
                <a:t>岳飞</a:t>
              </a:r>
            </a:p>
          </p:txBody>
        </p:sp>
      </p:grpSp>
      <p:grpSp>
        <p:nvGrpSpPr>
          <p:cNvPr id="113" name="组合 112">
            <a:extLst>
              <a:ext uri="{FF2B5EF4-FFF2-40B4-BE49-F238E27FC236}">
                <a16:creationId xmlns:a16="http://schemas.microsoft.com/office/drawing/2014/main" id="{F77C8800-CBA9-40F0-940F-278840D79A25}"/>
              </a:ext>
            </a:extLst>
          </p:cNvPr>
          <p:cNvGrpSpPr/>
          <p:nvPr/>
        </p:nvGrpSpPr>
        <p:grpSpPr>
          <a:xfrm>
            <a:off x="592785" y="2952752"/>
            <a:ext cx="3927376" cy="712271"/>
            <a:chOff x="289537" y="3833207"/>
            <a:chExt cx="5236501" cy="949694"/>
          </a:xfrm>
        </p:grpSpPr>
        <p:grpSp>
          <p:nvGrpSpPr>
            <p:cNvPr id="106" name="组合 105">
              <a:extLst>
                <a:ext uri="{FF2B5EF4-FFF2-40B4-BE49-F238E27FC236}">
                  <a16:creationId xmlns:a16="http://schemas.microsoft.com/office/drawing/2014/main" id="{75FB2351-FDE0-4EEC-A3D1-A422FDEB8E2E}"/>
                </a:ext>
              </a:extLst>
            </p:cNvPr>
            <p:cNvGrpSpPr/>
            <p:nvPr/>
          </p:nvGrpSpPr>
          <p:grpSpPr>
            <a:xfrm>
              <a:off x="289537" y="3833207"/>
              <a:ext cx="5236501" cy="949694"/>
              <a:chOff x="289537" y="3833207"/>
              <a:chExt cx="5236501" cy="949694"/>
            </a:xfrm>
          </p:grpSpPr>
          <p:grpSp>
            <p:nvGrpSpPr>
              <p:cNvPr id="59" name="组合 58">
                <a:extLst>
                  <a:ext uri="{FF2B5EF4-FFF2-40B4-BE49-F238E27FC236}">
                    <a16:creationId xmlns:a16="http://schemas.microsoft.com/office/drawing/2014/main" id="{CE7BBD59-63FD-4E58-8387-A6E64068F890}"/>
                  </a:ext>
                </a:extLst>
              </p:cNvPr>
              <p:cNvGrpSpPr/>
              <p:nvPr/>
            </p:nvGrpSpPr>
            <p:grpSpPr>
              <a:xfrm>
                <a:off x="513485" y="3936213"/>
                <a:ext cx="5012553" cy="846688"/>
                <a:chOff x="1023858" y="1374685"/>
                <a:chExt cx="5668208" cy="957437"/>
              </a:xfrm>
            </p:grpSpPr>
            <p:sp>
              <p:nvSpPr>
                <p:cNvPr id="61" name="矩形 60">
                  <a:extLst>
                    <a:ext uri="{FF2B5EF4-FFF2-40B4-BE49-F238E27FC236}">
                      <a16:creationId xmlns:a16="http://schemas.microsoft.com/office/drawing/2014/main" id="{B17C506E-A11E-4D31-B22A-EE54554D2382}"/>
                    </a:ext>
                  </a:extLst>
                </p:cNvPr>
                <p:cNvSpPr/>
                <p:nvPr/>
              </p:nvSpPr>
              <p:spPr>
                <a:xfrm>
                  <a:off x="1023858" y="1558002"/>
                  <a:ext cx="5072141" cy="774120"/>
                </a:xfrm>
                <a:prstGeom prst="rect">
                  <a:avLst/>
                </a:prstGeom>
                <a:noFill/>
                <a:ln>
                  <a:solidFill>
                    <a:srgbClr val="5A3312"/>
                  </a:solidFill>
                  <a:prstDash val="sys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 sz="1350"/>
                </a:p>
              </p:txBody>
            </p:sp>
            <p:sp>
              <p:nvSpPr>
                <p:cNvPr id="60" name="矩形 59">
                  <a:extLst>
                    <a:ext uri="{FF2B5EF4-FFF2-40B4-BE49-F238E27FC236}">
                      <a16:creationId xmlns:a16="http://schemas.microsoft.com/office/drawing/2014/main" id="{11755068-2440-4D64-84AF-E3BCFFAC14A2}"/>
                    </a:ext>
                  </a:extLst>
                </p:cNvPr>
                <p:cNvSpPr/>
                <p:nvPr/>
              </p:nvSpPr>
              <p:spPr>
                <a:xfrm>
                  <a:off x="1162020" y="1680645"/>
                  <a:ext cx="4641704" cy="4825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altLang="en-US" lang="zh-CN" sz="150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charset="-122" panose="03000509000000000000" pitchFamily="65" typeface="迷你简卡通"/>
                      <a:ea charset="-122" panose="03000509000000000000" pitchFamily="65" typeface="迷你简卡通"/>
                    </a:rPr>
                    <a:t>放弃时间的人，时间也放弃他。</a:t>
                  </a:r>
                </a:p>
              </p:txBody>
            </p:sp>
            <p:sp>
              <p:nvSpPr>
                <p:cNvPr id="63" name="任意多边形: 形状 62">
                  <a:extLst>
                    <a:ext uri="{FF2B5EF4-FFF2-40B4-BE49-F238E27FC236}">
                      <a16:creationId xmlns:a16="http://schemas.microsoft.com/office/drawing/2014/main" id="{6962DF60-7910-40A2-A2A5-1D5752E10F18}"/>
                    </a:ext>
                  </a:extLst>
                </p:cNvPr>
                <p:cNvSpPr/>
                <p:nvPr/>
              </p:nvSpPr>
              <p:spPr>
                <a:xfrm>
                  <a:off x="5325539" y="1374685"/>
                  <a:ext cx="1366527" cy="291492"/>
                </a:xfrm>
                <a:custGeom>
                  <a:gdLst>
                    <a:gd fmla="*/ 0 w 1731438" name="connsiteX0"/>
                    <a:gd fmla="*/ 0 h 369332" name="connsiteY0"/>
                    <a:gd fmla="*/ 1731438 w 1731438" name="connsiteX1"/>
                    <a:gd fmla="*/ 0 h 369332" name="connsiteY1"/>
                    <a:gd fmla="*/ 1721027 w 1731438" name="connsiteX2"/>
                    <a:gd fmla="*/ 33539 h 369332" name="connsiteY2"/>
                    <a:gd fmla="*/ 1522094 w 1731438" name="connsiteX3"/>
                    <a:gd fmla="*/ 328595 h 369332" name="connsiteY3"/>
                    <a:gd fmla="*/ 1472721 w 1731438" name="connsiteX4"/>
                    <a:gd fmla="*/ 369332 h 369332" name="connsiteY4"/>
                    <a:gd fmla="*/ 258717 w 1731438" name="connsiteX5"/>
                    <a:gd fmla="*/ 369332 h 369332" name="connsiteY5"/>
                    <a:gd fmla="*/ 209344 w 1731438" name="connsiteX6"/>
                    <a:gd fmla="*/ 328595 h 369332" name="connsiteY6"/>
                    <a:gd fmla="*/ 10411 w 1731438" name="connsiteX7"/>
                    <a:gd fmla="*/ 33539 h 369332" name="connsiteY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b="b" l="l" r="r" t="t"/>
                  <a:pathLst>
                    <a:path h="369332" w="1731438">
                      <a:moveTo>
                        <a:pt x="0" y="0"/>
                      </a:moveTo>
                      <a:lnTo>
                        <a:pt x="1731438" y="0"/>
                      </a:lnTo>
                      <a:lnTo>
                        <a:pt x="1721027" y="33539"/>
                      </a:lnTo>
                      <a:cubicBezTo>
                        <a:pt x="1674055" y="144594"/>
                        <a:pt x="1606085" y="244605"/>
                        <a:pt x="1522094" y="328595"/>
                      </a:cubicBezTo>
                      <a:lnTo>
                        <a:pt x="1472721" y="369332"/>
                      </a:lnTo>
                      <a:lnTo>
                        <a:pt x="258717" y="369332"/>
                      </a:lnTo>
                      <a:lnTo>
                        <a:pt x="209344" y="328595"/>
                      </a:lnTo>
                      <a:cubicBezTo>
                        <a:pt x="125353" y="244605"/>
                        <a:pt x="57383" y="144594"/>
                        <a:pt x="10411" y="33539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solidFill>
                    <a:srgbClr val="1E204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r>
                    <a:rPr altLang="en-US" lang="zh-CN" sz="1350">
                      <a:latin charset="-122" panose="03000509000000000000" pitchFamily="65" typeface="迷你简卡通"/>
                      <a:ea charset="-122" panose="03000509000000000000" pitchFamily="65" typeface="迷你简卡通"/>
                    </a:rPr>
                    <a:t>莎士比亚</a:t>
                  </a:r>
                </a:p>
              </p:txBody>
            </p:sp>
          </p:grpSp>
          <p:sp>
            <p:nvSpPr>
              <p:cNvPr id="101" name="星形: 五角 100">
                <a:extLst>
                  <a:ext uri="{FF2B5EF4-FFF2-40B4-BE49-F238E27FC236}">
                    <a16:creationId xmlns:a16="http://schemas.microsoft.com/office/drawing/2014/main" id="{1748DB46-D2C6-4138-B770-C99E542D3AD3}"/>
                  </a:ext>
                </a:extLst>
              </p:cNvPr>
              <p:cNvSpPr/>
              <p:nvPr/>
            </p:nvSpPr>
            <p:spPr>
              <a:xfrm>
                <a:off x="289537" y="3833207"/>
                <a:ext cx="549360" cy="549360"/>
              </a:xfrm>
              <a:prstGeom prst="star5">
                <a:avLst/>
              </a:prstGeom>
              <a:solidFill>
                <a:srgbClr val="FDC01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350"/>
              </a:p>
            </p:txBody>
          </p:sp>
        </p:grpSp>
        <p:sp>
          <p:nvSpPr>
            <p:cNvPr id="109" name="任意多边形: 形状 108">
              <a:extLst>
                <a:ext uri="{FF2B5EF4-FFF2-40B4-BE49-F238E27FC236}">
                  <a16:creationId xmlns:a16="http://schemas.microsoft.com/office/drawing/2014/main" id="{0A9132F1-7B1F-4B40-9B2A-82BAF12D21D0}"/>
                </a:ext>
              </a:extLst>
            </p:cNvPr>
            <p:cNvSpPr/>
            <p:nvPr/>
          </p:nvSpPr>
          <p:spPr>
            <a:xfrm flipH="1">
              <a:off x="4309859" y="3942611"/>
              <a:ext cx="1216179" cy="257775"/>
            </a:xfrm>
            <a:custGeom>
              <a:gdLst>
                <a:gd fmla="*/ 0 w 1731438" name="connsiteX0"/>
                <a:gd fmla="*/ 0 h 369332" name="connsiteY0"/>
                <a:gd fmla="*/ 1731438 w 1731438" name="connsiteX1"/>
                <a:gd fmla="*/ 0 h 369332" name="connsiteY1"/>
                <a:gd fmla="*/ 1721027 w 1731438" name="connsiteX2"/>
                <a:gd fmla="*/ 33539 h 369332" name="connsiteY2"/>
                <a:gd fmla="*/ 1522094 w 1731438" name="connsiteX3"/>
                <a:gd fmla="*/ 328595 h 369332" name="connsiteY3"/>
                <a:gd fmla="*/ 1472721 w 1731438" name="connsiteX4"/>
                <a:gd fmla="*/ 369332 h 369332" name="connsiteY4"/>
                <a:gd fmla="*/ 258717 w 1731438" name="connsiteX5"/>
                <a:gd fmla="*/ 369332 h 369332" name="connsiteY5"/>
                <a:gd fmla="*/ 209344 w 1731438" name="connsiteX6"/>
                <a:gd fmla="*/ 328595 h 369332" name="connsiteY6"/>
                <a:gd fmla="*/ 10411 w 1731438" name="connsiteX7"/>
                <a:gd fmla="*/ 33539 h 369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369332" w="1731438">
                  <a:moveTo>
                    <a:pt x="0" y="0"/>
                  </a:moveTo>
                  <a:lnTo>
                    <a:pt x="1731438" y="0"/>
                  </a:lnTo>
                  <a:lnTo>
                    <a:pt x="1721027" y="33539"/>
                  </a:lnTo>
                  <a:cubicBezTo>
                    <a:pt x="1674055" y="144594"/>
                    <a:pt x="1606085" y="244605"/>
                    <a:pt x="1522094" y="328595"/>
                  </a:cubicBezTo>
                  <a:lnTo>
                    <a:pt x="1472721" y="369332"/>
                  </a:lnTo>
                  <a:lnTo>
                    <a:pt x="258717" y="369332"/>
                  </a:lnTo>
                  <a:lnTo>
                    <a:pt x="209344" y="328595"/>
                  </a:lnTo>
                  <a:cubicBezTo>
                    <a:pt x="125353" y="244605"/>
                    <a:pt x="57383" y="144594"/>
                    <a:pt x="10411" y="33539"/>
                  </a:cubicBezTo>
                  <a:close/>
                </a:path>
              </a:pathLst>
            </a:custGeom>
            <a:solidFill>
              <a:srgbClr val="FDC010"/>
            </a:solidFill>
            <a:ln>
              <a:solidFill>
                <a:srgbClr val="FDC01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 sz="1400">
                  <a:latin charset="-122" panose="03000509000000000000" pitchFamily="65" typeface="迷你简卡通"/>
                  <a:ea charset="-122" panose="03000509000000000000" pitchFamily="65" typeface="迷你简卡通"/>
                </a:rPr>
                <a:t>莎士比亚</a:t>
              </a:r>
            </a:p>
          </p:txBody>
        </p:sp>
      </p:grpSp>
      <p:grpSp>
        <p:nvGrpSpPr>
          <p:cNvPr id="114" name="组合 113">
            <a:extLst>
              <a:ext uri="{FF2B5EF4-FFF2-40B4-BE49-F238E27FC236}">
                <a16:creationId xmlns:a16="http://schemas.microsoft.com/office/drawing/2014/main" id="{D2E26E3B-0CA1-4CD4-9A7C-CAA9B307D2AD}"/>
              </a:ext>
            </a:extLst>
          </p:cNvPr>
          <p:cNvGrpSpPr/>
          <p:nvPr/>
        </p:nvGrpSpPr>
        <p:grpSpPr>
          <a:xfrm>
            <a:off x="4721376" y="2952750"/>
            <a:ext cx="3965424" cy="721011"/>
            <a:chOff x="6043965" y="3833207"/>
            <a:chExt cx="5287232" cy="961348"/>
          </a:xfrm>
        </p:grpSpPr>
        <p:grpSp>
          <p:nvGrpSpPr>
            <p:cNvPr id="77" name="组合 76">
              <a:extLst>
                <a:ext uri="{FF2B5EF4-FFF2-40B4-BE49-F238E27FC236}">
                  <a16:creationId xmlns:a16="http://schemas.microsoft.com/office/drawing/2014/main" id="{C887FB39-C4CF-4D75-A1E5-7D19618BC58B}"/>
                </a:ext>
              </a:extLst>
            </p:cNvPr>
            <p:cNvGrpSpPr/>
            <p:nvPr/>
          </p:nvGrpSpPr>
          <p:grpSpPr>
            <a:xfrm flipH="1">
              <a:off x="6043965" y="3936213"/>
              <a:ext cx="5081133" cy="858342"/>
              <a:chOff x="946307" y="1374685"/>
              <a:chExt cx="5745759" cy="970615"/>
            </a:xfrm>
          </p:grpSpPr>
          <p:sp>
            <p:nvSpPr>
              <p:cNvPr id="79" name="矩形 78">
                <a:extLst>
                  <a:ext uri="{FF2B5EF4-FFF2-40B4-BE49-F238E27FC236}">
                    <a16:creationId xmlns:a16="http://schemas.microsoft.com/office/drawing/2014/main" id="{84E35DF8-A8C7-48A2-8F64-EAF6271709EE}"/>
                  </a:ext>
                </a:extLst>
              </p:cNvPr>
              <p:cNvSpPr/>
              <p:nvPr/>
            </p:nvSpPr>
            <p:spPr>
              <a:xfrm>
                <a:off x="1023858" y="1558002"/>
                <a:ext cx="5072141" cy="774120"/>
              </a:xfrm>
              <a:prstGeom prst="rect">
                <a:avLst/>
              </a:prstGeom>
              <a:noFill/>
              <a:ln>
                <a:solidFill>
                  <a:srgbClr val="5A331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1350"/>
              </a:p>
            </p:txBody>
          </p:sp>
          <p:sp>
            <p:nvSpPr>
              <p:cNvPr id="78" name="矩形 77">
                <a:extLst>
                  <a:ext uri="{FF2B5EF4-FFF2-40B4-BE49-F238E27FC236}">
                    <a16:creationId xmlns:a16="http://schemas.microsoft.com/office/drawing/2014/main" id="{E0012A75-A257-4DE5-BA61-E529E3454AC0}"/>
                  </a:ext>
                </a:extLst>
              </p:cNvPr>
              <p:cNvSpPr/>
              <p:nvPr/>
            </p:nvSpPr>
            <p:spPr>
              <a:xfrm>
                <a:off x="946309" y="1579624"/>
                <a:ext cx="4641703" cy="7582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altLang="en-US" lang="zh-CN" sz="135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3000509000000000000" pitchFamily="65" typeface="迷你简卡通"/>
                    <a:ea charset="-122" panose="03000509000000000000" pitchFamily="65" typeface="迷你简卡通"/>
                  </a:rPr>
                  <a:t>时间，就象海绵里的水，只要愿挤，</a:t>
                </a:r>
              </a:p>
              <a:p>
                <a:r>
                  <a:rPr altLang="en-US" lang="zh-CN" sz="135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charset="-122" panose="03000509000000000000" pitchFamily="65" typeface="迷你简卡通"/>
                    <a:ea charset="-122" panose="03000509000000000000" pitchFamily="65" typeface="迷你简卡通"/>
                  </a:rPr>
                  <a:t>总还是有的</a:t>
                </a:r>
              </a:p>
            </p:txBody>
          </p:sp>
          <p:sp>
            <p:nvSpPr>
              <p:cNvPr id="81" name="任意多边形: 形状 80">
                <a:extLst>
                  <a:ext uri="{FF2B5EF4-FFF2-40B4-BE49-F238E27FC236}">
                    <a16:creationId xmlns:a16="http://schemas.microsoft.com/office/drawing/2014/main" id="{04683896-F68D-48A5-85E4-FD68C996AA5F}"/>
                  </a:ext>
                </a:extLst>
              </p:cNvPr>
              <p:cNvSpPr/>
              <p:nvPr/>
            </p:nvSpPr>
            <p:spPr>
              <a:xfrm>
                <a:off x="5325539" y="1374685"/>
                <a:ext cx="1366527" cy="291493"/>
              </a:xfrm>
              <a:custGeom>
                <a:gdLst>
                  <a:gd fmla="*/ 0 w 1731438" name="connsiteX0"/>
                  <a:gd fmla="*/ 0 h 369332" name="connsiteY0"/>
                  <a:gd fmla="*/ 1731438 w 1731438" name="connsiteX1"/>
                  <a:gd fmla="*/ 0 h 369332" name="connsiteY1"/>
                  <a:gd fmla="*/ 1721027 w 1731438" name="connsiteX2"/>
                  <a:gd fmla="*/ 33539 h 369332" name="connsiteY2"/>
                  <a:gd fmla="*/ 1522094 w 1731438" name="connsiteX3"/>
                  <a:gd fmla="*/ 328595 h 369332" name="connsiteY3"/>
                  <a:gd fmla="*/ 1472721 w 1731438" name="connsiteX4"/>
                  <a:gd fmla="*/ 369332 h 369332" name="connsiteY4"/>
                  <a:gd fmla="*/ 258717 w 1731438" name="connsiteX5"/>
                  <a:gd fmla="*/ 369332 h 369332" name="connsiteY5"/>
                  <a:gd fmla="*/ 209344 w 1731438" name="connsiteX6"/>
                  <a:gd fmla="*/ 328595 h 369332" name="connsiteY6"/>
                  <a:gd fmla="*/ 10411 w 1731438" name="connsiteX7"/>
                  <a:gd fmla="*/ 33539 h 369332" name="connsiteY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b="b" l="l" r="r" t="t"/>
                <a:pathLst>
                  <a:path h="369332" w="1731438">
                    <a:moveTo>
                      <a:pt x="0" y="0"/>
                    </a:moveTo>
                    <a:lnTo>
                      <a:pt x="1731438" y="0"/>
                    </a:lnTo>
                    <a:lnTo>
                      <a:pt x="1721027" y="33539"/>
                    </a:lnTo>
                    <a:cubicBezTo>
                      <a:pt x="1674055" y="144594"/>
                      <a:pt x="1606085" y="244605"/>
                      <a:pt x="1522094" y="328595"/>
                    </a:cubicBezTo>
                    <a:lnTo>
                      <a:pt x="1472721" y="369332"/>
                    </a:lnTo>
                    <a:lnTo>
                      <a:pt x="258717" y="369332"/>
                    </a:lnTo>
                    <a:lnTo>
                      <a:pt x="209344" y="328595"/>
                    </a:lnTo>
                    <a:cubicBezTo>
                      <a:pt x="125353" y="244605"/>
                      <a:pt x="57383" y="144594"/>
                      <a:pt x="10411" y="3353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z="1500">
                    <a:latin charset="-122" panose="03000509000000000000" pitchFamily="65" typeface="迷你简卡通"/>
                    <a:ea charset="-122" panose="03000509000000000000" pitchFamily="65" typeface="迷你简卡通"/>
                  </a:rPr>
                  <a:t>鲁迅</a:t>
                </a:r>
              </a:p>
            </p:txBody>
          </p:sp>
        </p:grpSp>
        <p:sp>
          <p:nvSpPr>
            <p:cNvPr id="99" name="星形: 五角 98">
              <a:extLst>
                <a:ext uri="{FF2B5EF4-FFF2-40B4-BE49-F238E27FC236}">
                  <a16:creationId xmlns:a16="http://schemas.microsoft.com/office/drawing/2014/main" id="{EFDD0865-6137-4360-952C-825CCA21BDA8}"/>
                </a:ext>
              </a:extLst>
            </p:cNvPr>
            <p:cNvSpPr/>
            <p:nvPr/>
          </p:nvSpPr>
          <p:spPr>
            <a:xfrm>
              <a:off x="10781837" y="3833207"/>
              <a:ext cx="549360" cy="549360"/>
            </a:xfrm>
            <a:prstGeom prst="star5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</p:grpSp>
    </p:spTree>
    <p:extLst>
      <p:ext uri="{BB962C8B-B14F-4D97-AF65-F5344CB8AC3E}">
        <p14:creationId val="911918487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9" name="矩形 78">
            <a:extLst>
              <a:ext uri="{FF2B5EF4-FFF2-40B4-BE49-F238E27FC236}">
                <a16:creationId xmlns:a16="http://schemas.microsoft.com/office/drawing/2014/main" id="{84E35DF8-A8C7-48A2-8F64-EAF6271709EE}"/>
              </a:ext>
            </a:extLst>
          </p:cNvPr>
          <p:cNvSpPr/>
          <p:nvPr/>
        </p:nvSpPr>
        <p:spPr>
          <a:xfrm flipH="1">
            <a:off x="610217" y="1429186"/>
            <a:ext cx="8094167" cy="2361764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F3F2144-8E38-4E3E-813B-25AAC729AEDB}"/>
              </a:ext>
            </a:extLst>
          </p:cNvPr>
          <p:cNvSpPr/>
          <p:nvPr/>
        </p:nvSpPr>
        <p:spPr>
          <a:xfrm>
            <a:off x="3040033" y="1640571"/>
            <a:ext cx="5360304" cy="194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3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鲁迅的成功，有一个重要的  秘诀，就是珍惜时间。鲁迅十二岁在绍兴城读私塾的  时候，父亲正患着重病，两个弟弟年纪尚幼，鲁迅不仅经常上当铺，跑药店，还得帮助母亲做家务；为免影响学业，他必须作好精确的  时间安排。此后，鲁迅几乎每天都在挤时间。他说过：“时间，就像海绵里的  水，只要你挤，总是有的。”鲁迅读书的  兴趣十分广泛，又喜欢写作，他对于民间艺术，特别是传说、绘画，也深切爱好；正因为他广泛涉猎，多方面学习，所以时间对他来说，实在非常重要。他一生多病，工作条件和生活环境都不好，但他每天都要工作到深夜才肯罢休。</a:t>
            </a:r>
          </a:p>
        </p:txBody>
      </p:sp>
      <p:sp>
        <p:nvSpPr>
          <p:cNvPr id="2" name="矩形 1"/>
          <p:cNvSpPr/>
          <p:nvPr/>
        </p:nvSpPr>
        <p:spPr>
          <a:xfrm>
            <a:off x="958975" y="1904478"/>
            <a:ext cx="1859280" cy="14325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鲁迅</a:t>
            </a:r>
          </a:p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的故事</a:t>
            </a:r>
          </a:p>
        </p:txBody>
      </p:sp>
      <p:sp>
        <p:nvSpPr>
          <p:cNvPr id="14" name="五角星 13"/>
          <p:cNvSpPr/>
          <p:nvPr/>
        </p:nvSpPr>
        <p:spPr>
          <a:xfrm>
            <a:off x="2300602" y="123868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五角星 17"/>
          <p:cNvSpPr/>
          <p:nvPr/>
        </p:nvSpPr>
        <p:spPr>
          <a:xfrm>
            <a:off x="1696650" y="124704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五角星 18"/>
          <p:cNvSpPr/>
          <p:nvPr/>
        </p:nvSpPr>
        <p:spPr>
          <a:xfrm>
            <a:off x="1065664" y="1260664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228150389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9"/>
      <p:bldP grpId="0" spid="12"/>
      <p:bldP grpId="0" spid="2"/>
      <p:bldP grpId="0" spid="14"/>
      <p:bldP grpId="0" spid="18"/>
      <p:bldP grpId="0" spid="19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9" name="矩形 78">
            <a:extLst>
              <a:ext uri="{FF2B5EF4-FFF2-40B4-BE49-F238E27FC236}">
                <a16:creationId xmlns:a16="http://schemas.microsoft.com/office/drawing/2014/main" id="{84E35DF8-A8C7-48A2-8F64-EAF6271709EE}"/>
              </a:ext>
            </a:extLst>
          </p:cNvPr>
          <p:cNvSpPr/>
          <p:nvPr/>
        </p:nvSpPr>
        <p:spPr>
          <a:xfrm flipH="1">
            <a:off x="610217" y="1429186"/>
            <a:ext cx="8094167" cy="2361764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F3F2144-8E38-4E3E-813B-25AAC729AEDB}"/>
              </a:ext>
            </a:extLst>
          </p:cNvPr>
          <p:cNvSpPr/>
          <p:nvPr/>
        </p:nvSpPr>
        <p:spPr>
          <a:xfrm>
            <a:off x="3040033" y="1640571"/>
            <a:ext cx="5360304" cy="194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3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 爱迪生 一生只上过三个月的小学，他的学问是靠母亲的教导和自修得来的。他的成功，应该归功于母亲自小对他的谅解与耐心的教导，才使原来被人认为是低能儿的爱迪生，长大后成为举世闻名的“发明大王”。        爱迪生从小就对很多事物感到好奇，而且喜欢亲自去试验一下，直到明白了其中的道理为止。长大以后，他就根据自己这方面的兴趣，一心一意做研究和发明的工作。他在新泽西州建立了一个实验室，一生共发明了电灯、电报机、留声机、电影机、磁力析矿机、压碎机等等总计两千余种东西。爱迪生的强烈研究精神，使他对改进人类的生活方式，作出了重大的贡献。</a:t>
            </a:r>
          </a:p>
        </p:txBody>
      </p:sp>
      <p:sp>
        <p:nvSpPr>
          <p:cNvPr id="2" name="矩形 1"/>
          <p:cNvSpPr/>
          <p:nvPr/>
        </p:nvSpPr>
        <p:spPr>
          <a:xfrm>
            <a:off x="958975" y="1904478"/>
            <a:ext cx="1859280" cy="14325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爱迪生</a:t>
            </a:r>
          </a:p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的故事</a:t>
            </a:r>
          </a:p>
        </p:txBody>
      </p:sp>
      <p:sp>
        <p:nvSpPr>
          <p:cNvPr id="14" name="五角星 13"/>
          <p:cNvSpPr/>
          <p:nvPr/>
        </p:nvSpPr>
        <p:spPr>
          <a:xfrm>
            <a:off x="2300602" y="123868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五角星 17"/>
          <p:cNvSpPr/>
          <p:nvPr/>
        </p:nvSpPr>
        <p:spPr>
          <a:xfrm>
            <a:off x="1696650" y="124704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五角星 18"/>
          <p:cNvSpPr/>
          <p:nvPr/>
        </p:nvSpPr>
        <p:spPr>
          <a:xfrm>
            <a:off x="1065664" y="1260664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109534687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9"/>
      <p:bldP grpId="0" spid="12"/>
      <p:bldP grpId="0" spid="2"/>
      <p:bldP grpId="0" spid="14"/>
      <p:bldP grpId="0" spid="18"/>
      <p:bldP grpId="0" spid="19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9" name="矩形 78">
            <a:extLst>
              <a:ext uri="{FF2B5EF4-FFF2-40B4-BE49-F238E27FC236}">
                <a16:creationId xmlns:a16="http://schemas.microsoft.com/office/drawing/2014/main" id="{84E35DF8-A8C7-48A2-8F64-EAF6271709EE}"/>
              </a:ext>
            </a:extLst>
          </p:cNvPr>
          <p:cNvSpPr/>
          <p:nvPr/>
        </p:nvSpPr>
        <p:spPr>
          <a:xfrm flipH="1">
            <a:off x="610217" y="1429186"/>
            <a:ext cx="8094167" cy="2361764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CF3F2144-8E38-4E3E-813B-25AAC729AEDB}"/>
              </a:ext>
            </a:extLst>
          </p:cNvPr>
          <p:cNvSpPr/>
          <p:nvPr/>
        </p:nvSpPr>
        <p:spPr>
          <a:xfrm>
            <a:off x="3040033" y="1640571"/>
            <a:ext cx="5360304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3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 有一只“好看的小鸟”，它有尖尖的嘴﹑细细的脚﹑一头乌黑浓密的头发，它想学一套不平凡的本领，可不平凡的本领是什么呢？</a:t>
            </a:r>
          </a:p>
          <a:p>
            <a:r>
              <a:rPr altLang="en-US" lang="zh-CN" sz="13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        有一天小鸟在树上玩，树顶上传来一阵“咔咔咔”的声音，原来是喜鹊在造房子，小鸟想         这可能是不平凡的本领，它飞到喜鹊面前说：“喜鹊大哥，请教我造房子吧！”喜鹊说：“可以，但是造房子很辛苦，你能做到吗？”小鸟爽快地答应了喜鹊，小鸟说“这还不容易？”前几天，它很勤快，过了几天它想：“每天都要叼树枝，而且要一根一根地叼，太累了！”于是它拍拍翅膀飞走了，不干了。</a:t>
            </a:r>
          </a:p>
        </p:txBody>
      </p:sp>
      <p:sp>
        <p:nvSpPr>
          <p:cNvPr id="2" name="矩形 1"/>
          <p:cNvSpPr/>
          <p:nvPr/>
        </p:nvSpPr>
        <p:spPr>
          <a:xfrm>
            <a:off x="958975" y="1904478"/>
            <a:ext cx="1859280" cy="14325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白头翁</a:t>
            </a:r>
          </a:p>
          <a:p>
            <a:pPr algn="ctr"/>
            <a:r>
              <a:rPr altLang="en-US" lang="zh-CN" smtClean="0" sz="4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的故事</a:t>
            </a:r>
          </a:p>
        </p:txBody>
      </p:sp>
      <p:sp>
        <p:nvSpPr>
          <p:cNvPr id="14" name="五角星 13"/>
          <p:cNvSpPr/>
          <p:nvPr/>
        </p:nvSpPr>
        <p:spPr>
          <a:xfrm>
            <a:off x="2300602" y="123868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五角星 17"/>
          <p:cNvSpPr/>
          <p:nvPr/>
        </p:nvSpPr>
        <p:spPr>
          <a:xfrm>
            <a:off x="1696650" y="124704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五角星 18"/>
          <p:cNvSpPr/>
          <p:nvPr/>
        </p:nvSpPr>
        <p:spPr>
          <a:xfrm>
            <a:off x="1065664" y="1260664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227401287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9"/>
      <p:bldP grpId="0" spid="12"/>
      <p:bldP grpId="0" spid="2"/>
      <p:bldP grpId="0" spid="14"/>
      <p:bldP grpId="0" spid="18"/>
      <p:bldP grpId="0" spid="19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33349" y="537962"/>
            <a:ext cx="1395234" cy="1306177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414CDB-DEA9-4BE9-B9EC-8280B6D87422}"/>
              </a:ext>
            </a:extLst>
          </p:cNvPr>
          <p:cNvSpPr/>
          <p:nvPr/>
        </p:nvSpPr>
        <p:spPr>
          <a:xfrm>
            <a:off x="1242055" y="-923637"/>
            <a:ext cx="182880" cy="64008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en-US" b="1" kern="100" lang="zh-CN" sz="3600">
              <a:ln w="12700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algn="tl" blurRad="38100" dir="5400000" dist="22860" rotWithShape="0">
                  <a:srgbClr val="000000">
                    <a:alpha val="30000"/>
                  </a:srgbClr>
                </a:outerShdw>
              </a:effectLst>
              <a:latin charset="-122" panose="040f0500000000000000" pitchFamily="82" typeface="华康少女文字W5(P)"/>
              <a:ea charset="-122" panose="040f0500000000000000" pitchFamily="82" typeface="华康少女文字W5(P)"/>
              <a:cs charset="0" panose="02020603050405020304" pitchFamily="18" typeface="Times New Roman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3706161-CE7E-4FC1-9AE2-DD4629B8941E}"/>
              </a:ext>
            </a:extLst>
          </p:cNvPr>
          <p:cNvSpPr/>
          <p:nvPr/>
        </p:nvSpPr>
        <p:spPr>
          <a:xfrm>
            <a:off x="3886200" y="666750"/>
            <a:ext cx="1134526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480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03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5475104" y="1043285"/>
            <a:ext cx="2449696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990600" y="1029666"/>
            <a:ext cx="246289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标题 1"/>
          <p:cNvSpPr txBox="1"/>
          <p:nvPr/>
        </p:nvSpPr>
        <p:spPr>
          <a:xfrm>
            <a:off x="2057400" y="2038350"/>
            <a:ext cx="5181600" cy="15259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altLang="en-US" lang="zh-CN" sz="60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如何安排</a:t>
            </a:r>
          </a:p>
          <a:p>
            <a:pPr algn="ctr"/>
            <a:r>
              <a:rPr altLang="en-US" lang="zh-CN" sz="60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和管理时间</a:t>
            </a:r>
          </a:p>
        </p:txBody>
      </p:sp>
      <p:sp>
        <p:nvSpPr>
          <p:cNvPr id="28" name="五角星 27"/>
          <p:cNvSpPr/>
          <p:nvPr/>
        </p:nvSpPr>
        <p:spPr>
          <a:xfrm>
            <a:off x="2569630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五角星 28"/>
          <p:cNvSpPr/>
          <p:nvPr/>
        </p:nvSpPr>
        <p:spPr>
          <a:xfrm>
            <a:off x="1965678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五角星 29"/>
          <p:cNvSpPr/>
          <p:nvPr/>
        </p:nvSpPr>
        <p:spPr>
          <a:xfrm>
            <a:off x="1334692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五角星 30"/>
          <p:cNvSpPr/>
          <p:nvPr/>
        </p:nvSpPr>
        <p:spPr>
          <a:xfrm>
            <a:off x="7097011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五角星 31"/>
          <p:cNvSpPr/>
          <p:nvPr/>
        </p:nvSpPr>
        <p:spPr>
          <a:xfrm>
            <a:off x="6493059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五角星 32"/>
          <p:cNvSpPr/>
          <p:nvPr/>
        </p:nvSpPr>
        <p:spPr>
          <a:xfrm>
            <a:off x="5862073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r="54384"/>
          <a:stretch>
            <a:fillRect/>
          </a:stretch>
        </p:blipFill>
        <p:spPr>
          <a:xfrm>
            <a:off x="990600" y="1975756"/>
            <a:ext cx="1361301" cy="2745157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0498" y="1626754"/>
            <a:ext cx="1567970" cy="3123445"/>
          </a:xfrm>
          <a:prstGeom prst="rect">
            <a:avLst/>
          </a:prstGeom>
        </p:spPr>
      </p:pic>
    </p:spTree>
    <p:extLst>
      <p:ext uri="{BB962C8B-B14F-4D97-AF65-F5344CB8AC3E}">
        <p14:creationId val="239578834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5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6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7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0" spid="18"/>
      <p:bldP grpId="0" spid="28"/>
      <p:bldP grpId="0" spid="29"/>
      <p:bldP grpId="0" spid="30"/>
      <p:bldP grpId="0" spid="31"/>
      <p:bldP grpId="0" spid="32"/>
      <p:bldP grpId="0" spid="33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圆角矩形 40"/>
          <p:cNvSpPr/>
          <p:nvPr/>
        </p:nvSpPr>
        <p:spPr>
          <a:xfrm>
            <a:off x="1175143" y="1513519"/>
            <a:ext cx="6825857" cy="2476014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51D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68C1CFF3-DE36-4E6A-A57D-60CC65479F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965021" y="971550"/>
            <a:ext cx="3188063" cy="3188063"/>
          </a:xfrm>
          <a:prstGeom prst="rect">
            <a:avLst/>
          </a:prstGeom>
        </p:spPr>
      </p:pic>
      <p:sp>
        <p:nvSpPr>
          <p:cNvPr id="12" name="矩形 11">
            <a:extLst>
              <a:ext uri="{FF2B5EF4-FFF2-40B4-BE49-F238E27FC236}">
                <a16:creationId xmlns:a16="http://schemas.microsoft.com/office/drawing/2014/main" id="{CF3F2144-8E38-4E3E-813B-25AAC729AEDB}"/>
              </a:ext>
            </a:extLst>
          </p:cNvPr>
          <p:cNvSpPr/>
          <p:nvPr/>
        </p:nvSpPr>
        <p:spPr>
          <a:xfrm>
            <a:off x="3942961" y="1733550"/>
            <a:ext cx="3733800" cy="2042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z="16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自修课上，李丽翻开语文书看了起来。看着看着，突然想到下节课就要上数学课了，老师要求提前预习，熟悉一下数学公式，于是她翻开了数学课本。这时，她听到同桌正在读外语，马上想到外语作业，于是又急急忙忙地翻开了外语课本。她头脑里乱糟糟的，想法很多。下课铃响时，李丽还在冥思苦想。</a:t>
            </a:r>
          </a:p>
        </p:txBody>
      </p:sp>
    </p:spTree>
    <p:extLst>
      <p:ext uri="{BB962C8B-B14F-4D97-AF65-F5344CB8AC3E}">
        <p14:creationId val="3064741132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12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DCD46595-80B0-4931-BAFE-F88ECC729766}"/>
              </a:ext>
            </a:extLst>
          </p:cNvPr>
          <p:cNvSpPr/>
          <p:nvPr/>
        </p:nvSpPr>
        <p:spPr>
          <a:xfrm>
            <a:off x="4495800" y="2189024"/>
            <a:ext cx="3429000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请你将大石块、小石子、沙子三样东西同时都装在一个杯子里，而且还要装的最多。应该怎么装呢？</a:t>
            </a:r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049F7CAA-9C22-4F60-8F66-E4C0F8A397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62000" y="819150"/>
            <a:ext cx="3733800" cy="37338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C6A27834-642A-4B56-A56F-247BD894459B}"/>
              </a:ext>
            </a:extLst>
          </p:cNvPr>
          <p:cNvSpPr txBox="1"/>
          <p:nvPr/>
        </p:nvSpPr>
        <p:spPr>
          <a:xfrm>
            <a:off x="4495800" y="1430309"/>
            <a:ext cx="2438400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36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问题思考</a:t>
            </a:r>
          </a:p>
        </p:txBody>
      </p:sp>
    </p:spTree>
    <p:extLst>
      <p:ext uri="{BB962C8B-B14F-4D97-AF65-F5344CB8AC3E}">
        <p14:creationId val="2091353421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12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" name="圆角矩形 40"/>
          <p:cNvSpPr/>
          <p:nvPr/>
        </p:nvSpPr>
        <p:spPr>
          <a:xfrm>
            <a:off x="3378336" y="3007308"/>
            <a:ext cx="2116649" cy="836886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50" name="圆角矩形 40"/>
          <p:cNvSpPr/>
          <p:nvPr/>
        </p:nvSpPr>
        <p:spPr>
          <a:xfrm>
            <a:off x="5959904" y="3007308"/>
            <a:ext cx="2116649" cy="836886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>
              <a:ln>
                <a:solidFill>
                  <a:srgbClr val="92D050"/>
                </a:solidFill>
              </a:ln>
            </a:endParaRPr>
          </a:p>
        </p:txBody>
      </p:sp>
      <p:sp>
        <p:nvSpPr>
          <p:cNvPr id="42" name="圆角矩形 40"/>
          <p:cNvSpPr/>
          <p:nvPr/>
        </p:nvSpPr>
        <p:spPr>
          <a:xfrm>
            <a:off x="839185" y="3007308"/>
            <a:ext cx="2116649" cy="836886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5AB445EC-8DAF-4EEE-9F7C-3222B2F4B599}"/>
              </a:ext>
            </a:extLst>
          </p:cNvPr>
          <p:cNvSpPr txBox="1"/>
          <p:nvPr/>
        </p:nvSpPr>
        <p:spPr>
          <a:xfrm>
            <a:off x="952050" y="3091044"/>
            <a:ext cx="1823541" cy="66294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珍惜时间首先体现为合理安排时间。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28F233A9-1108-43E2-A797-92646F92AAB5}"/>
              </a:ext>
            </a:extLst>
          </p:cNvPr>
          <p:cNvSpPr txBox="1"/>
          <p:nvPr/>
        </p:nvSpPr>
        <p:spPr>
          <a:xfrm>
            <a:off x="3513126" y="3091045"/>
            <a:ext cx="1847068" cy="66294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en-US" lang="zh-CN" sz="150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合理安排时间要考虑自己的实际情况。</a:t>
            </a: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CAF693BC-F8EE-4FFC-8C09-4F3540349A45}"/>
              </a:ext>
            </a:extLst>
          </p:cNvPr>
          <p:cNvSpPr txBox="1"/>
          <p:nvPr/>
        </p:nvSpPr>
        <p:spPr>
          <a:xfrm>
            <a:off x="6105725" y="3091045"/>
            <a:ext cx="1859862" cy="66294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en-US" lang="zh-CN" sz="150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合理安排时间要考虑自己的实际情况。</a:t>
            </a: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505200" y="1391144"/>
            <a:ext cx="1621156" cy="1517678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096000" y="1391144"/>
            <a:ext cx="1621156" cy="1517678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121435" y="1352550"/>
            <a:ext cx="1621156" cy="1517678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1435786" y="180538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01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3955759" y="180538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02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6484952" y="180538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03</a:t>
            </a:r>
          </a:p>
        </p:txBody>
      </p:sp>
    </p:spTree>
    <p:extLst>
      <p:ext uri="{BB962C8B-B14F-4D97-AF65-F5344CB8AC3E}">
        <p14:creationId val="3198419714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3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4"/>
      <p:bldP grpId="0" spid="50"/>
      <p:bldP grpId="0" spid="42"/>
      <p:bldP grpId="0" spid="24"/>
      <p:bldP grpId="0" spid="25"/>
      <p:bldP grpId="0" spid="26"/>
      <p:bldP grpId="0" spid="23"/>
      <p:bldP grpId="0" spid="36"/>
      <p:bldP grpId="0" spid="37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TextBox 9">
            <a:extLst>
              <a:ext uri="{FF2B5EF4-FFF2-40B4-BE49-F238E27FC236}">
                <a16:creationId xmlns:a16="http://schemas.microsoft.com/office/drawing/2014/main" id="{28F233A9-1108-43E2-A797-92646F92AAB5}"/>
              </a:ext>
            </a:extLst>
          </p:cNvPr>
          <p:cNvSpPr txBox="1"/>
          <p:nvPr/>
        </p:nvSpPr>
        <p:spPr>
          <a:xfrm>
            <a:off x="4044047" y="2076308"/>
            <a:ext cx="3743677" cy="66294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b="1" lang="zh-CN" sz="150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我们每天要做的事情可能很多，分出它们的轻重缓急，以便合理安排这些事情。</a:t>
            </a: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EC71EE9E-A93C-4DD5-A3EF-8F5E147F17EB}"/>
              </a:ext>
            </a:extLst>
          </p:cNvPr>
          <p:cNvSpPr/>
          <p:nvPr/>
        </p:nvSpPr>
        <p:spPr>
          <a:xfrm>
            <a:off x="3581400" y="1609411"/>
            <a:ext cx="4615180" cy="411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z="21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1、珍惜时间首先体现为合理安排时间。</a:t>
            </a:r>
          </a:p>
        </p:txBody>
      </p:sp>
      <p:sp>
        <p:nvSpPr>
          <p:cNvPr id="13" name="矩形 12"/>
          <p:cNvSpPr/>
          <p:nvPr/>
        </p:nvSpPr>
        <p:spPr>
          <a:xfrm>
            <a:off x="3737399" y="2899741"/>
            <a:ext cx="1649766" cy="35890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 lvl="0">
              <a:lnSpc>
                <a:spcPct val="130000"/>
              </a:lnSpc>
            </a:pPr>
            <a:r>
              <a:rPr altLang="zh-CN" lang="en-US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1.紧急且重要：</a:t>
            </a:r>
          </a:p>
        </p:txBody>
      </p:sp>
      <p:sp>
        <p:nvSpPr>
          <p:cNvPr id="14" name="矩形 13"/>
          <p:cNvSpPr/>
          <p:nvPr/>
        </p:nvSpPr>
        <p:spPr>
          <a:xfrm>
            <a:off x="3938275" y="3428543"/>
            <a:ext cx="1248014" cy="3589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lang="en-US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2.紧急不重要：</a:t>
            </a:r>
          </a:p>
        </p:txBody>
      </p:sp>
      <p:sp>
        <p:nvSpPr>
          <p:cNvPr id="15" name="矩形 14"/>
          <p:cNvSpPr/>
          <p:nvPr/>
        </p:nvSpPr>
        <p:spPr>
          <a:xfrm>
            <a:off x="5988260" y="2946051"/>
            <a:ext cx="1248014" cy="3589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lang="en-US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3.重要不紧急：</a:t>
            </a:r>
          </a:p>
        </p:txBody>
      </p:sp>
      <p:sp>
        <p:nvSpPr>
          <p:cNvPr id="16" name="矩形 15"/>
          <p:cNvSpPr/>
          <p:nvPr/>
        </p:nvSpPr>
        <p:spPr>
          <a:xfrm>
            <a:off x="5988260" y="3387522"/>
            <a:ext cx="1556433" cy="35890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30000"/>
              </a:lnSpc>
            </a:pPr>
            <a:r>
              <a:rPr altLang="zh-CN" lang="en-US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4.不重要、不紧急：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76164" y="809202"/>
            <a:ext cx="3103915" cy="4334298"/>
          </a:xfrm>
          <a:prstGeom prst="rect">
            <a:avLst/>
          </a:prstGeom>
        </p:spPr>
      </p:pic>
    </p:spTree>
    <p:extLst>
      <p:ext uri="{BB962C8B-B14F-4D97-AF65-F5344CB8AC3E}">
        <p14:creationId val="438032415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6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id="1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250" id="1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47"/>
      <p:bldP grpId="0" spid="13"/>
      <p:bldP grpId="0" spid="14"/>
      <p:bldP grpId="0" spid="15"/>
      <p:bldP grpId="0" spid="16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TextBox 9">
            <a:extLst>
              <a:ext uri="{FF2B5EF4-FFF2-40B4-BE49-F238E27FC236}">
                <a16:creationId xmlns:a16="http://schemas.microsoft.com/office/drawing/2014/main" id="{28F233A9-1108-43E2-A797-92646F92AAB5}"/>
              </a:ext>
            </a:extLst>
          </p:cNvPr>
          <p:cNvSpPr txBox="1"/>
          <p:nvPr/>
        </p:nvSpPr>
        <p:spPr>
          <a:xfrm>
            <a:off x="829911" y="1893629"/>
            <a:ext cx="4385686" cy="2208276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每个人都有自己独特的“生物钟”，在一天中，</a:t>
            </a:r>
          </a:p>
          <a:p>
            <a:pPr lvl="0">
              <a:lnSpc>
                <a:spcPct val="130000"/>
              </a:lnSpc>
            </a:pPr>
            <a:r>
              <a:rPr altLang="en-US" lang="zh-CN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有些人属于百灵鸟型，早上精神好、效果高，“一日之计在于晨“。</a:t>
            </a:r>
          </a:p>
          <a:p>
            <a:pPr lvl="0">
              <a:lnSpc>
                <a:spcPct val="130000"/>
              </a:lnSpc>
            </a:pPr>
            <a:r>
              <a:rPr altLang="en-US" lang="zh-CN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有些人属于猫头鹰型，晚上精神集中、思维活跃，学习效果好，他们“奇思常伴夜色来”。</a:t>
            </a:r>
          </a:p>
          <a:p>
            <a:pPr lvl="0">
              <a:lnSpc>
                <a:spcPct val="130000"/>
              </a:lnSpc>
            </a:pPr>
            <a:r>
              <a:rPr altLang="en-US" lang="zh-CN" sz="135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还有些人属于混合型，他们上午10点前后、下午5点前后效率最高，这种人一般占50﹪左右。例如，巴金喜欢挑灯夜战，艾青则早上诗兴大发。</a:t>
            </a: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EC71EE9E-A93C-4DD5-A3EF-8F5E147F17EB}"/>
              </a:ext>
            </a:extLst>
          </p:cNvPr>
          <p:cNvSpPr/>
          <p:nvPr/>
        </p:nvSpPr>
        <p:spPr>
          <a:xfrm>
            <a:off x="633758" y="1379050"/>
            <a:ext cx="4145280" cy="3886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mtClean="0" sz="19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合理安排时间要考虑自己的实际情况。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724400" y="438150"/>
            <a:ext cx="4171950" cy="4171950"/>
          </a:xfrm>
          <a:prstGeom prst="rect">
            <a:avLst/>
          </a:prstGeom>
        </p:spPr>
      </p:pic>
    </p:spTree>
    <p:extLst>
      <p:ext uri="{BB962C8B-B14F-4D97-AF65-F5344CB8AC3E}">
        <p14:creationId val="233548286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id="1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250" id="18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47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38200" y="1038820"/>
            <a:ext cx="3044589" cy="3491848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1A961A3D-42B9-4BE0-A064-95F2478D112E}"/>
              </a:ext>
            </a:extLst>
          </p:cNvPr>
          <p:cNvGrpSpPr/>
          <p:nvPr/>
        </p:nvGrpSpPr>
        <p:grpSpPr>
          <a:xfrm>
            <a:off x="4419600" y="1038820"/>
            <a:ext cx="2971800" cy="923330"/>
            <a:chOff x="6566560" y="1594210"/>
            <a:chExt cx="2201335" cy="1231106"/>
          </a:xfrm>
        </p:grpSpPr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F4414CDB-DEA9-4BE9-B9EC-8280B6D87422}"/>
                </a:ext>
              </a:extLst>
            </p:cNvPr>
            <p:cNvSpPr/>
            <p:nvPr/>
          </p:nvSpPr>
          <p:spPr>
            <a:xfrm>
              <a:off x="7599497" y="1635034"/>
              <a:ext cx="135467" cy="853439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b="1" kern="100" lang="zh-CN" sz="360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40f0500000000000000" pitchFamily="82" typeface="华康少女文字W5(P)"/>
                <a:ea charset="-122" panose="040f0500000000000000" pitchFamily="82" typeface="华康少女文字W5(P)"/>
                <a:cs charset="0" panose="02020603050405020304" pitchFamily="18" typeface="Times New Roman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E3706161-CE7E-4FC1-9AE2-DD4629B8941E}"/>
                </a:ext>
              </a:extLst>
            </p:cNvPr>
            <p:cNvSpPr/>
            <p:nvPr/>
          </p:nvSpPr>
          <p:spPr>
            <a:xfrm>
              <a:off x="6566560" y="1594210"/>
              <a:ext cx="2201335" cy="12191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en-US" b="1" lang="zh-CN" smtClean="0" sz="5400">
                  <a:ln w="12700">
                    <a:solidFill>
                      <a:schemeClr val="bg1"/>
                    </a:solidFill>
                    <a:prstDash val="solid"/>
                  </a:ln>
                  <a:solidFill>
                    <a:schemeClr val="accent1"/>
                  </a:solidFill>
                  <a:effectLst>
                    <a:outerShdw algn="tl" blurRad="38100" dir="5400000" dist="22860" rotWithShape="0">
                      <a:srgbClr val="000000">
                        <a:alpha val="30000"/>
                      </a:srgbClr>
                    </a:outerShdw>
                  </a:effectLst>
                  <a:latin charset="-122" panose="040f0500000000000000" pitchFamily="82" typeface="华康少女文字W5(P)"/>
                  <a:ea charset="-122" panose="040f0500000000000000" pitchFamily="82" typeface="华康少女文字W5(P)"/>
                </a:rPr>
                <a:t>猜 谜 语</a:t>
              </a:r>
            </a:p>
          </p:txBody>
        </p:sp>
      </p:grpSp>
      <p:sp>
        <p:nvSpPr>
          <p:cNvPr id="18" name="内容占位符 2">
            <a:extLst>
              <a:ext uri="{FF2B5EF4-FFF2-40B4-BE49-F238E27FC236}">
                <a16:creationId xmlns:a16="http://schemas.microsoft.com/office/drawing/2014/main" id="{07D0ABE5-43A9-412A-9814-D89761E10491}"/>
              </a:ext>
            </a:extLst>
          </p:cNvPr>
          <p:cNvSpPr>
            <a:spLocks noChangeArrowheads="1" noGrp="1"/>
          </p:cNvSpPr>
          <p:nvPr/>
        </p:nvSpPr>
        <p:spPr bwMode="auto">
          <a:xfrm>
            <a:off x="4114800" y="1962150"/>
            <a:ext cx="3886200" cy="2230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-357188" marL="357188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just" indent="0" marL="0">
              <a:lnSpc>
                <a:spcPct val="150000"/>
              </a:lnSpc>
              <a:spcBef>
                <a:spcPts val="1350"/>
              </a:spcBef>
              <a:buClr>
                <a:srgbClr val="BF9000"/>
              </a:buClr>
              <a:buSzPct val="120000"/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世界上有一家奇怪的银行，它给每个人都开了个账户，每天都往大家的账户上存入同样数目的资金，令你当天用完。不准把余额记账，不准预支和超支。如果用不完第二天就自行作废。请问，这家银行每天给我们存入的到底是什么？</a:t>
            </a:r>
          </a:p>
        </p:txBody>
      </p:sp>
    </p:spTree>
    <p:extLst>
      <p:ext uri="{BB962C8B-B14F-4D97-AF65-F5344CB8AC3E}">
        <p14:creationId val="2350681902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60000"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0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2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TextBox 9">
            <a:extLst>
              <a:ext uri="{FF2B5EF4-FFF2-40B4-BE49-F238E27FC236}">
                <a16:creationId xmlns:a16="http://schemas.microsoft.com/office/drawing/2014/main" id="{28F233A9-1108-43E2-A797-92646F92AAB5}"/>
              </a:ext>
            </a:extLst>
          </p:cNvPr>
          <p:cNvSpPr txBox="1"/>
          <p:nvPr/>
        </p:nvSpPr>
        <p:spPr>
          <a:xfrm>
            <a:off x="3886200" y="2369039"/>
            <a:ext cx="4191000" cy="1138428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lvl="0">
              <a:lnSpc>
                <a:spcPct val="130000"/>
              </a:lnSpc>
            </a:pPr>
            <a:r>
              <a:rPr altLang="en-US" lang="zh-CN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在一分钟里面，你能做什么？创造出多少精彩？每天空余的时间可以利用起来做自己喜欢的事情。</a:t>
            </a: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EC71EE9E-A93C-4DD5-A3EF-8F5E147F17EB}"/>
              </a:ext>
            </a:extLst>
          </p:cNvPr>
          <p:cNvSpPr/>
          <p:nvPr/>
        </p:nvSpPr>
        <p:spPr>
          <a:xfrm>
            <a:off x="3808830" y="1798335"/>
            <a:ext cx="4145280" cy="3886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 smtClean="0" sz="19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珍惜时间还要学会有效利用零星时间。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62659" y="971550"/>
            <a:ext cx="2746170" cy="3335743"/>
          </a:xfrm>
          <a:prstGeom prst="rect">
            <a:avLst/>
          </a:prstGeom>
        </p:spPr>
      </p:pic>
    </p:spTree>
    <p:extLst>
      <p:ext uri="{BB962C8B-B14F-4D97-AF65-F5344CB8AC3E}">
        <p14:creationId val="3276954139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id="1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250" id="17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47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" name="圆角矩形 40"/>
          <p:cNvSpPr/>
          <p:nvPr/>
        </p:nvSpPr>
        <p:spPr>
          <a:xfrm>
            <a:off x="2524011" y="1341648"/>
            <a:ext cx="1946129" cy="2753232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40" name="圆角矩形 40"/>
          <p:cNvSpPr/>
          <p:nvPr/>
        </p:nvSpPr>
        <p:spPr>
          <a:xfrm>
            <a:off x="4665351" y="1254255"/>
            <a:ext cx="1946129" cy="2833472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41" name="圆角矩形 40"/>
          <p:cNvSpPr/>
          <p:nvPr/>
        </p:nvSpPr>
        <p:spPr>
          <a:xfrm>
            <a:off x="457200" y="1352286"/>
            <a:ext cx="1918058" cy="2743464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91" name="圆角矩形 40"/>
          <p:cNvSpPr/>
          <p:nvPr/>
        </p:nvSpPr>
        <p:spPr>
          <a:xfrm>
            <a:off x="6817660" y="1254255"/>
            <a:ext cx="1946129" cy="2833472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>
              <a:ln>
                <a:solidFill>
                  <a:srgbClr val="92D050"/>
                </a:solidFill>
              </a:ln>
            </a:endParaRPr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CC7BFFFF-78EC-4588-A225-8B5D03A78DAB}"/>
              </a:ext>
            </a:extLst>
          </p:cNvPr>
          <p:cNvSpPr/>
          <p:nvPr/>
        </p:nvSpPr>
        <p:spPr>
          <a:xfrm>
            <a:off x="648825" y="2647950"/>
            <a:ext cx="1612766" cy="544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10000"/>
              </a:lnSpc>
            </a:pPr>
            <a:r>
              <a:rPr altLang="en-US" lang="zh-CN" sz="135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定制生活目标，按照重要程度排序</a:t>
            </a:r>
          </a:p>
        </p:txBody>
      </p:sp>
      <p:sp>
        <p:nvSpPr>
          <p:cNvPr id="84" name="矩形 83">
            <a:extLst>
              <a:ext uri="{FF2B5EF4-FFF2-40B4-BE49-F238E27FC236}">
                <a16:creationId xmlns:a16="http://schemas.microsoft.com/office/drawing/2014/main" id="{D9D74FAA-679B-4A17-A06D-AB11C651ECA4}"/>
              </a:ext>
            </a:extLst>
          </p:cNvPr>
          <p:cNvSpPr/>
          <p:nvPr/>
        </p:nvSpPr>
        <p:spPr>
          <a:xfrm>
            <a:off x="2576470" y="2578953"/>
            <a:ext cx="1924764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有了目标后，就要制定完成目标的任务。如果你的目标是健康，那你就要每天尽早煅炼身体。</a:t>
            </a:r>
          </a:p>
        </p:txBody>
      </p:sp>
      <p:sp>
        <p:nvSpPr>
          <p:cNvPr id="85" name="矩形 84">
            <a:extLst>
              <a:ext uri="{FF2B5EF4-FFF2-40B4-BE49-F238E27FC236}">
                <a16:creationId xmlns:a16="http://schemas.microsoft.com/office/drawing/2014/main" id="{D19F727E-2398-44E7-BFCB-C94EFFD295C2}"/>
              </a:ext>
            </a:extLst>
          </p:cNvPr>
          <p:cNvSpPr/>
          <p:nvPr/>
        </p:nvSpPr>
        <p:spPr>
          <a:xfrm>
            <a:off x="4955646" y="2517016"/>
            <a:ext cx="1455604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如果你的目标过多，那么就每天优先完成最重要的五个目标。最好把这五个列一个优先顺序表。</a:t>
            </a: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2D192F9F-648E-4E1C-A197-2C6241A51A9C}"/>
              </a:ext>
            </a:extLst>
          </p:cNvPr>
          <p:cNvSpPr/>
          <p:nvPr/>
        </p:nvSpPr>
        <p:spPr>
          <a:xfrm>
            <a:off x="6985779" y="2362021"/>
            <a:ext cx="1609886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lang="zh-CN" sz="12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不要太执着于完美，你想把每一件事都做得完美无缺。但是，完美只能浪费时间。在适当的时候放手不是一件坏事。</a:t>
            </a: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C09F3FEC-4FC1-43D1-BBB7-1E67CC7472FF}"/>
              </a:ext>
            </a:extLst>
          </p:cNvPr>
          <p:cNvSpPr/>
          <p:nvPr/>
        </p:nvSpPr>
        <p:spPr>
          <a:xfrm>
            <a:off x="842332" y="1809750"/>
            <a:ext cx="944880" cy="548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vl="0"/>
            <a:r>
              <a:rPr altLang="en-US" b="1" lang="zh-CN" smtClean="0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定制</a:t>
            </a:r>
          </a:p>
          <a:p>
            <a:pPr algn="ctr" lvl="0"/>
            <a:r>
              <a:rPr altLang="en-US" b="1" lang="zh-CN" smtClean="0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生活目标</a:t>
            </a: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3DE08B2D-1469-44A2-BABB-AE5A3C624CA7}"/>
              </a:ext>
            </a:extLst>
          </p:cNvPr>
          <p:cNvSpPr/>
          <p:nvPr/>
        </p:nvSpPr>
        <p:spPr>
          <a:xfrm>
            <a:off x="2810500" y="1834712"/>
            <a:ext cx="1431404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altLang="en-US" b="1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集中精力完成最重要的任务</a:t>
            </a: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11A0240D-F5CF-42A0-BE27-695660DBB0CB}"/>
              </a:ext>
            </a:extLst>
          </p:cNvPr>
          <p:cNvSpPr/>
          <p:nvPr/>
        </p:nvSpPr>
        <p:spPr>
          <a:xfrm>
            <a:off x="4955646" y="1759923"/>
            <a:ext cx="1412533" cy="548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铭记你的最重要的目标</a:t>
            </a: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619B4F93-AC47-4AE5-86F0-B659136DFA43}"/>
              </a:ext>
            </a:extLst>
          </p:cNvPr>
          <p:cNvSpPr/>
          <p:nvPr/>
        </p:nvSpPr>
        <p:spPr>
          <a:xfrm>
            <a:off x="7313670" y="1759923"/>
            <a:ext cx="944880" cy="5486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altLang="en-US" b="1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不要太执</a:t>
            </a:r>
          </a:p>
          <a:p>
            <a:pPr lvl="0"/>
            <a:r>
              <a:rPr altLang="en-US" b="1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着于完美</a:t>
            </a:r>
          </a:p>
        </p:txBody>
      </p:sp>
    </p:spTree>
    <p:extLst>
      <p:ext uri="{BB962C8B-B14F-4D97-AF65-F5344CB8AC3E}">
        <p14:creationId val="3511962070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6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5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4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4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5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6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9"/>
      <p:bldP grpId="0" spid="40"/>
      <p:bldP grpId="0" spid="41"/>
      <p:bldP grpId="0" spid="91"/>
      <p:bldP grpId="0" spid="68"/>
      <p:bldP grpId="0" spid="84"/>
      <p:bldP grpId="0" spid="85"/>
      <p:bldP grpId="0" spid="86"/>
      <p:bldP grpId="0" spid="87"/>
      <p:bldP grpId="0" spid="88"/>
      <p:bldP grpId="0" spid="89"/>
      <p:bldP grpId="0" spid="90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圆角矩形 40"/>
          <p:cNvSpPr/>
          <p:nvPr/>
        </p:nvSpPr>
        <p:spPr>
          <a:xfrm>
            <a:off x="757518" y="1200150"/>
            <a:ext cx="7258929" cy="2974314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51D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C3BEC9FD-EA47-45C1-87E2-91CFFCEAAB0A}"/>
              </a:ext>
            </a:extLst>
          </p:cNvPr>
          <p:cNvSpPr txBox="1"/>
          <p:nvPr/>
        </p:nvSpPr>
        <p:spPr>
          <a:xfrm>
            <a:off x="1377587" y="2219057"/>
            <a:ext cx="3875731" cy="178308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altLang="zh-CN" lang="en-US" sz="150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1.根据自己的情况，把每天要完成的事情填在表格里，和同学互相交流，分析我们的计划存在的问题和改进的方法。</a:t>
            </a:r>
          </a:p>
          <a:p>
            <a:pPr lvl="0">
              <a:lnSpc>
                <a:spcPct val="150000"/>
              </a:lnSpc>
            </a:pPr>
            <a:r>
              <a:rPr altLang="zh-CN" lang="en-US" sz="1500">
                <a:solidFill>
                  <a:prstClr val="black">
                    <a:lumMod val="75000"/>
                    <a:lumOff val="25000"/>
                  </a:prst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2.结合上一节课关于制定计划的要求，进一步完善自己的学习计划。</a:t>
            </a:r>
          </a:p>
        </p:txBody>
      </p:sp>
      <p:sp>
        <p:nvSpPr>
          <p:cNvPr id="7" name="矩形 51203">
            <a:extLst>
              <a:ext uri="{FF2B5EF4-FFF2-40B4-BE49-F238E27FC236}">
                <a16:creationId xmlns:a16="http://schemas.microsoft.com/office/drawing/2014/main" id="{AF858482-317F-418E-ADBC-0C88DD06ACC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217" y="1535276"/>
            <a:ext cx="2133383" cy="503074"/>
          </a:xfrm>
          <a:prstGeom prst="rect">
            <a:avLst/>
          </a:prstGeom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fromWordArt="1" wrap="none">
            <a:prstTxWarp prst="textWave1">
              <a:avLst>
                <a:gd fmla="val 0" name="adj1"/>
                <a:gd fmla="val 0" name="adj2"/>
              </a:avLst>
            </a:prstTxWarp>
          </a:bodyPr>
          <a:lstStyle/>
          <a:p>
            <a:pPr algn="ctr"/>
            <a:r>
              <a:rPr altLang="en-US" b="1" lang="zh-CN" sz="2800">
                <a:ln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algn="ctr" dir="2700000" dist="53882" rotWithShape="0">
                    <a:srgbClr val="C0C0C0">
                      <a:alpha val="79999"/>
                    </a:srgbClr>
                  </a:outerShdw>
                </a:effectLst>
                <a:latin charset="-122" panose="03000509000000000000" pitchFamily="65" typeface="迷你简卡通"/>
                <a:ea charset="-122" panose="03000509000000000000" pitchFamily="65" typeface="迷你简卡通"/>
              </a:rPr>
              <a:t>问题讨论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257800" y="1200150"/>
            <a:ext cx="3409950" cy="3409950"/>
          </a:xfrm>
          <a:prstGeom prst="rect">
            <a:avLst/>
          </a:prstGeom>
        </p:spPr>
      </p:pic>
    </p:spTree>
    <p:extLst>
      <p:ext uri="{BB962C8B-B14F-4D97-AF65-F5344CB8AC3E}">
        <p14:creationId val="924232805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5983"/>
                                  </p:iterate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 id="2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250" id="2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6"/>
      <p:bldP grpId="0" spid="7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0CA36092-9498-4D3B-AEC8-B3891A594852}"/>
              </a:ext>
            </a:extLst>
          </p:cNvPr>
          <p:cNvSpPr/>
          <p:nvPr/>
        </p:nvSpPr>
        <p:spPr>
          <a:xfrm>
            <a:off x="3810000" y="1200150"/>
            <a:ext cx="4025861" cy="36027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altLang="en-US" lang="zh-CN" smtClean="0" spc="600" sz="7200">
                <a:ln w="12700"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0020600040101010101" pitchFamily="18" typeface="汉仪铸字木头人W"/>
                <a:ea charset="-122" panose="00020600040101010101" pitchFamily="18" typeface="汉仪铸字木头人W"/>
              </a:rPr>
              <a:t>演示完毕</a:t>
            </a:r>
          </a:p>
          <a:p>
            <a:pPr>
              <a:lnSpc>
                <a:spcPct val="80000"/>
              </a:lnSpc>
            </a:pPr>
            <a:r>
              <a:rPr altLang="en-US" lang="zh-CN" smtClean="0" spc="600" sz="7200">
                <a:ln w="12700"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0020600040101010101" pitchFamily="18" typeface="汉仪铸字木头人W"/>
                <a:ea charset="-122" panose="00020600040101010101" pitchFamily="18" typeface="汉仪铸字木头人W"/>
              </a:rPr>
              <a:t>感谢观看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925780" y="3442955"/>
            <a:ext cx="3416320" cy="334267"/>
            <a:chOff x="3737755" y="3440244"/>
            <a:chExt cx="3416320" cy="334267"/>
          </a:xfrm>
        </p:grpSpPr>
        <p:sp>
          <p:nvSpPr>
            <p:cNvPr id="7" name="圆角矩形 6"/>
            <p:cNvSpPr/>
            <p:nvPr/>
          </p:nvSpPr>
          <p:spPr>
            <a:xfrm>
              <a:off x="3737755" y="3475309"/>
              <a:ext cx="3352800" cy="299202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1350"/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16EC2491-DF2E-459E-A725-0E881F7EA91F}"/>
                </a:ext>
              </a:extLst>
            </p:cNvPr>
            <p:cNvSpPr txBox="1"/>
            <p:nvPr/>
          </p:nvSpPr>
          <p:spPr>
            <a:xfrm>
              <a:off x="3737756" y="3440243"/>
              <a:ext cx="3383280" cy="320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pc="600" sz="1500">
                  <a:solidFill>
                    <a:schemeClr val="bg1"/>
                  </a:solidFill>
                  <a:latin charset="-122" panose="040f0500000000000000" pitchFamily="82" typeface="华康少女文字W5(P)"/>
                  <a:ea charset="-122" panose="040f0500000000000000" pitchFamily="82" typeface="华康少女文字W5(P)"/>
                </a:rPr>
                <a:t>校园教育珍惜时间主题班会</a:t>
              </a:r>
            </a:p>
          </p:txBody>
        </p:sp>
      </p:grpSp>
      <p:sp>
        <p:nvSpPr>
          <p:cNvPr id="26" name="矩形 25">
            <a:extLst>
              <a:ext uri="{FF2B5EF4-FFF2-40B4-BE49-F238E27FC236}">
                <a16:creationId xmlns:a16="http://schemas.microsoft.com/office/drawing/2014/main" id="{18FB226F-4C62-420D-BD07-8D61ABB96C20}"/>
              </a:ext>
            </a:extLst>
          </p:cNvPr>
          <p:cNvSpPr/>
          <p:nvPr/>
        </p:nvSpPr>
        <p:spPr>
          <a:xfrm>
            <a:off x="3894984" y="3019379"/>
            <a:ext cx="3648816" cy="426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mtClean="0" sz="1100">
                <a:solidFill>
                  <a:schemeClr val="accent1">
                    <a:lumMod val="75000"/>
                  </a:schemeClr>
                </a:solidFill>
                <a:latin typeface="+mn-ea"/>
              </a:rPr>
              <a:t>cherish time and win at the starting point cherish </a:t>
            </a:r>
          </a:p>
          <a:p>
            <a:r>
              <a:rPr altLang="zh-CN" lang="en-US" smtClean="0" sz="1100">
                <a:solidFill>
                  <a:schemeClr val="accent1">
                    <a:lumMod val="75000"/>
                  </a:schemeClr>
                </a:solidFill>
                <a:latin typeface="+mn-ea"/>
              </a:rPr>
              <a:t>time and win at the starting point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741" y="819150"/>
            <a:ext cx="3060739" cy="3713698"/>
          </a:xfrm>
          <a:prstGeom prst="rect">
            <a:avLst/>
          </a:prstGeom>
        </p:spPr>
      </p:pic>
      <p:sp>
        <p:nvSpPr>
          <p:cNvPr id="29" name="文本框 28">
            <a:extLst>
              <a:ext uri="{FF2B5EF4-FFF2-40B4-BE49-F238E27FC236}">
                <a16:creationId xmlns:a16="http://schemas.microsoft.com/office/drawing/2014/main" id="{16EC2491-DF2E-459E-A725-0E881F7EA91F}"/>
              </a:ext>
            </a:extLst>
          </p:cNvPr>
          <p:cNvSpPr txBox="1"/>
          <p:nvPr/>
        </p:nvSpPr>
        <p:spPr>
          <a:xfrm>
            <a:off x="3845625" y="3818751"/>
            <a:ext cx="2468880" cy="2743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1200">
                <a:solidFill>
                  <a:schemeClr val="accent1">
                    <a:lumMod val="75000"/>
                  </a:schemeClr>
                </a:solidFill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宣讲人：优页PPT   时间;20XX.XX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374018" y="2343150"/>
            <a:ext cx="1693781" cy="2590800"/>
          </a:xfrm>
          <a:prstGeom prst="rect">
            <a:avLst/>
          </a:prstGeom>
        </p:spPr>
      </p:pic>
    </p:spTree>
    <p:extLst>
      <p:ext uri="{BB962C8B-B14F-4D97-AF65-F5344CB8AC3E}">
        <p14:creationId val="3253724249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60000" fill="hold" id="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60000"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4" nodeType="afterEffect" presetClass="entr" presetID="56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autoRev="1" dur="500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autoRev="1" decel="50000" dur="5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calcmode="lin" from="(-#ppt_h/2)" to="(#ppt_y)" valueType="num">
                                      <p:cBhvr>
                                        <p:cTn dur="10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dur="1000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26"/>
      <p:bldP grpId="0" spid="29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r:embed="rId4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r="54384"/>
          <a:stretch>
            <a:fillRect/>
          </a:stretch>
        </p:blipFill>
        <p:spPr>
          <a:xfrm>
            <a:off x="578600" y="2336638"/>
            <a:ext cx="1250199" cy="252111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5294" y="2336638"/>
            <a:ext cx="1315027" cy="2619575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414CDB-DEA9-4BE9-B9EC-8280B6D87422}"/>
              </a:ext>
            </a:extLst>
          </p:cNvPr>
          <p:cNvSpPr/>
          <p:nvPr/>
        </p:nvSpPr>
        <p:spPr>
          <a:xfrm>
            <a:off x="1242055" y="-923637"/>
            <a:ext cx="182880" cy="64008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en-US" b="1" kern="100" lang="zh-CN" sz="3600">
              <a:ln w="12700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algn="tl" blurRad="38100" dir="5400000" dist="22860" rotWithShape="0">
                  <a:srgbClr val="000000">
                    <a:alpha val="30000"/>
                  </a:srgbClr>
                </a:outerShdw>
              </a:effectLst>
              <a:latin charset="-122" panose="040f0500000000000000" pitchFamily="82" typeface="华康少女文字W5(P)"/>
              <a:ea charset="-122" panose="040f0500000000000000" pitchFamily="82" typeface="华康少女文字W5(P)"/>
              <a:cs charset="0" panose="02020603050405020304" pitchFamily="18" typeface="Times New Roman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B80CD9C-69E5-4166-9200-5235928C8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409" y="3292261"/>
            <a:ext cx="1678888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一分钟我们可以</a:t>
            </a:r>
          </a:p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做些什么？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43B232A-A69C-4FAA-A2A4-0D762B932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7748" y="3313152"/>
            <a:ext cx="1621156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珍惜时间</a:t>
            </a:r>
          </a:p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的名人名言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89B0FB56-E5F8-4095-B25B-7BC6DDA0A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4716" y="3307356"/>
            <a:ext cx="1735284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如何安排</a:t>
            </a:r>
          </a:p>
          <a:p>
            <a:pPr algn="ctr" lvl="0"/>
            <a:r>
              <a:rPr altLang="en-US" b="1" lang="zh-CN" sz="1500">
                <a:solidFill>
                  <a:schemeClr val="tx1">
                    <a:lumMod val="75000"/>
                    <a:lumOff val="2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和管理时间？</a:t>
            </a: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77748" y="1740804"/>
            <a:ext cx="1621156" cy="1517678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867400" y="1740804"/>
            <a:ext cx="1621156" cy="1517678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746848" y="1702210"/>
            <a:ext cx="1621156" cy="1517678"/>
          </a:xfrm>
          <a:prstGeom prst="rect">
            <a:avLst/>
          </a:prstGeom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2061199" y="215504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01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4228306" y="215504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02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41709550-8102-4913-8D78-4D6C8E4600DD}"/>
              </a:ext>
            </a:extLst>
          </p:cNvPr>
          <p:cNvSpPr txBox="1"/>
          <p:nvPr/>
        </p:nvSpPr>
        <p:spPr>
          <a:xfrm>
            <a:off x="6256353" y="2155040"/>
            <a:ext cx="949569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z="3600">
                <a:ln>
                  <a:solidFill>
                    <a:srgbClr val="5A3312"/>
                  </a:solidFill>
                </a:ln>
                <a:solidFill>
                  <a:schemeClr val="accent1"/>
                </a:solidFill>
                <a:latin charset="-122" panose="02010800040101010101" pitchFamily="2" typeface="华文新魏"/>
                <a:ea charset="-122" panose="02010800040101010101" pitchFamily="2" typeface="华文新魏"/>
              </a:rPr>
              <a:t>03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3706161-CE7E-4FC1-9AE2-DD4629B8941E}"/>
              </a:ext>
            </a:extLst>
          </p:cNvPr>
          <p:cNvSpPr/>
          <p:nvPr/>
        </p:nvSpPr>
        <p:spPr>
          <a:xfrm>
            <a:off x="3613920" y="514350"/>
            <a:ext cx="1796280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600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目录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5475104" y="1043285"/>
            <a:ext cx="2449696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990600" y="1029666"/>
            <a:ext cx="246289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五角星 29"/>
          <p:cNvSpPr/>
          <p:nvPr/>
        </p:nvSpPr>
        <p:spPr>
          <a:xfrm>
            <a:off x="2569630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五角星 30"/>
          <p:cNvSpPr/>
          <p:nvPr/>
        </p:nvSpPr>
        <p:spPr>
          <a:xfrm>
            <a:off x="1965678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五角星 31"/>
          <p:cNvSpPr/>
          <p:nvPr/>
        </p:nvSpPr>
        <p:spPr>
          <a:xfrm>
            <a:off x="1334692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五角星 32"/>
          <p:cNvSpPr/>
          <p:nvPr/>
        </p:nvSpPr>
        <p:spPr>
          <a:xfrm>
            <a:off x="7097011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五角星 33"/>
          <p:cNvSpPr/>
          <p:nvPr/>
        </p:nvSpPr>
        <p:spPr>
          <a:xfrm>
            <a:off x="6493059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五角星 34"/>
          <p:cNvSpPr/>
          <p:nvPr/>
        </p:nvSpPr>
        <p:spPr>
          <a:xfrm>
            <a:off x="5862073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61140659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51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9"/>
      <p:bldP grpId="0" spid="10"/>
      <p:bldP grpId="0" spid="21"/>
      <p:bldP grpId="0" spid="22"/>
      <p:bldP grpId="0" spid="23"/>
      <p:bldP grpId="0" spid="24"/>
      <p:bldP grpId="0" spid="30"/>
      <p:bldP grpId="0" spid="31"/>
      <p:bldP grpId="0" spid="32"/>
      <p:bldP grpId="0" spid="33"/>
      <p:bldP grpId="0" spid="34"/>
      <p:bldP grpId="0" spid="35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33349" y="537962"/>
            <a:ext cx="1395234" cy="1306177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r="54384"/>
          <a:stretch>
            <a:fillRect/>
          </a:stretch>
        </p:blipFill>
        <p:spPr>
          <a:xfrm>
            <a:off x="990600" y="1975756"/>
            <a:ext cx="1361301" cy="274515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0498" y="1626754"/>
            <a:ext cx="1567970" cy="3123445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414CDB-DEA9-4BE9-B9EC-8280B6D87422}"/>
              </a:ext>
            </a:extLst>
          </p:cNvPr>
          <p:cNvSpPr/>
          <p:nvPr/>
        </p:nvSpPr>
        <p:spPr>
          <a:xfrm>
            <a:off x="1242055" y="-923637"/>
            <a:ext cx="182880" cy="64008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en-US" b="1" kern="100" lang="zh-CN" sz="3600">
              <a:ln w="12700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algn="tl" blurRad="38100" dir="5400000" dist="22860" rotWithShape="0">
                  <a:srgbClr val="000000">
                    <a:alpha val="30000"/>
                  </a:srgbClr>
                </a:outerShdw>
              </a:effectLst>
              <a:latin charset="-122" panose="040f0500000000000000" pitchFamily="82" typeface="华康少女文字W5(P)"/>
              <a:ea charset="-122" panose="040f0500000000000000" pitchFamily="82" typeface="华康少女文字W5(P)"/>
              <a:cs charset="0" panose="02020603050405020304" pitchFamily="18" typeface="Times New Roman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3706161-CE7E-4FC1-9AE2-DD4629B8941E}"/>
              </a:ext>
            </a:extLst>
          </p:cNvPr>
          <p:cNvSpPr/>
          <p:nvPr/>
        </p:nvSpPr>
        <p:spPr>
          <a:xfrm>
            <a:off x="3886200" y="666750"/>
            <a:ext cx="1134526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480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01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5475104" y="1043285"/>
            <a:ext cx="2449696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990600" y="1029666"/>
            <a:ext cx="246289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标题 1"/>
          <p:cNvSpPr txBox="1"/>
          <p:nvPr/>
        </p:nvSpPr>
        <p:spPr>
          <a:xfrm>
            <a:off x="2057400" y="2112593"/>
            <a:ext cx="5181600" cy="15259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altLang="en-US" lang="zh-CN" smtClean="0" sz="5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一分钟我们</a:t>
            </a:r>
          </a:p>
          <a:p>
            <a:pPr algn="ctr"/>
            <a:r>
              <a:rPr altLang="en-US" lang="zh-CN" smtClean="0" sz="54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可以做些什么？</a:t>
            </a:r>
          </a:p>
        </p:txBody>
      </p:sp>
      <p:sp>
        <p:nvSpPr>
          <p:cNvPr id="28" name="五角星 27"/>
          <p:cNvSpPr/>
          <p:nvPr/>
        </p:nvSpPr>
        <p:spPr>
          <a:xfrm>
            <a:off x="2569630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五角星 28"/>
          <p:cNvSpPr/>
          <p:nvPr/>
        </p:nvSpPr>
        <p:spPr>
          <a:xfrm>
            <a:off x="1965678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五角星 29"/>
          <p:cNvSpPr/>
          <p:nvPr/>
        </p:nvSpPr>
        <p:spPr>
          <a:xfrm>
            <a:off x="1334692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五角星 30"/>
          <p:cNvSpPr/>
          <p:nvPr/>
        </p:nvSpPr>
        <p:spPr>
          <a:xfrm>
            <a:off x="7097011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五角星 31"/>
          <p:cNvSpPr/>
          <p:nvPr/>
        </p:nvSpPr>
        <p:spPr>
          <a:xfrm>
            <a:off x="6493059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五角星 32"/>
          <p:cNvSpPr/>
          <p:nvPr/>
        </p:nvSpPr>
        <p:spPr>
          <a:xfrm>
            <a:off x="5862073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634418226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5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6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7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0" spid="18"/>
      <p:bldP grpId="0" spid="28"/>
      <p:bldP grpId="0" spid="29"/>
      <p:bldP grpId="0" spid="30"/>
      <p:bldP grpId="0" spid="31"/>
      <p:bldP grpId="0" spid="32"/>
      <p:bldP grpId="0" spid="33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7ECA57CB-DF92-47E6-A868-9CBB03F96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291371"/>
            <a:ext cx="556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lang="zh-CN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1.一分钟抄写英语单词比赛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BE4E425-E171-4E5F-AECD-F58B2E27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817628"/>
            <a:ext cx="448270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lang="zh-CN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2.一分钟读课文比赛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52400" y="590550"/>
            <a:ext cx="3962400" cy="3962400"/>
          </a:xfrm>
          <a:prstGeom prst="rect">
            <a:avLst/>
          </a:prstGeom>
        </p:spPr>
      </p:pic>
      <p:sp>
        <p:nvSpPr>
          <p:cNvPr id="2" name="圆角矩形 1"/>
          <p:cNvSpPr/>
          <p:nvPr/>
        </p:nvSpPr>
        <p:spPr>
          <a:xfrm>
            <a:off x="3810000" y="1504950"/>
            <a:ext cx="4572000" cy="274320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66F1CABE-858A-495B-9668-0B6C6E9C2910}"/>
              </a:ext>
            </a:extLst>
          </p:cNvPr>
          <p:cNvGrpSpPr/>
          <p:nvPr/>
        </p:nvGrpSpPr>
        <p:grpSpPr>
          <a:xfrm>
            <a:off x="5190878" y="1276350"/>
            <a:ext cx="1651001" cy="507831"/>
            <a:chOff x="4973697" y="1421773"/>
            <a:chExt cx="2201335" cy="677108"/>
          </a:xfrm>
        </p:grpSpPr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4B5AF6E7-C4D0-4E6E-8F81-CE55DC10F846}"/>
                </a:ext>
              </a:extLst>
            </p:cNvPr>
            <p:cNvSpPr/>
            <p:nvPr/>
          </p:nvSpPr>
          <p:spPr>
            <a:xfrm>
              <a:off x="5952448" y="1462597"/>
              <a:ext cx="243840" cy="487680"/>
            </a:xfrm>
            <a:prstGeom prst="rect">
              <a:avLst/>
            </a:prstGeom>
          </p:spPr>
          <p:txBody>
            <a:bodyPr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/>
              <a:endParaRPr altLang="en-US" kern="100" lang="zh-CN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  <a:cs charset="0" panose="02020603050405020304" pitchFamily="18" typeface="Times New Roman"/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E6482E6A-483E-41A4-B864-8BB8AB203B0D}"/>
                </a:ext>
              </a:extLst>
            </p:cNvPr>
            <p:cNvSpPr/>
            <p:nvPr/>
          </p:nvSpPr>
          <p:spPr>
            <a:xfrm>
              <a:off x="4973697" y="1421773"/>
              <a:ext cx="2201335" cy="6705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dist"/>
              <a:r>
                <a:rPr altLang="en-US" lang="zh-CN" sz="27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0020600040101010101" pitchFamily="18" typeface="汉仪尚巍手书W"/>
                  <a:ea charset="-122" panose="00020600040101010101" pitchFamily="18" typeface="汉仪尚巍手书W"/>
                </a:rPr>
                <a:t>现场测试</a:t>
              </a:r>
            </a:p>
          </p:txBody>
        </p:sp>
      </p:grpSp>
    </p:spTree>
    <p:extLst>
      <p:ext uri="{BB962C8B-B14F-4D97-AF65-F5344CB8AC3E}">
        <p14:creationId val="2670546382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3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圆角矩形 40"/>
          <p:cNvSpPr/>
          <p:nvPr/>
        </p:nvSpPr>
        <p:spPr>
          <a:xfrm>
            <a:off x="1282318" y="1398641"/>
            <a:ext cx="6032882" cy="2476014"/>
          </a:xfrm>
          <a:custGeom>
            <a:gdLst>
              <a:gd fmla="*/ 114300 w 8041229" name="connsiteX0"/>
              <a:gd fmla="*/ 708596 h 4022896" name="connsiteY0"/>
              <a:gd fmla="*/ 1290487 w 8041229" name="connsiteX1"/>
              <a:gd fmla="*/ 20780 h 4022896" name="connsiteY1"/>
              <a:gd fmla="*/ 6709178 w 8041229" name="connsiteX2"/>
              <a:gd fmla="*/ 0 h 4022896" name="connsiteY2"/>
              <a:gd fmla="*/ 8041229 w 8041229" name="connsiteX3"/>
              <a:gd fmla="*/ 677423 h 4022896" name="connsiteY3"/>
              <a:gd fmla="*/ 7926929 w 8041229" name="connsiteX4"/>
              <a:gd fmla="*/ 3418209 h 4022896" name="connsiteY4"/>
              <a:gd fmla="*/ 7145596 w 8041229" name="connsiteX5"/>
              <a:gd fmla="*/ 3991724 h 4022896" name="connsiteY5"/>
              <a:gd fmla="*/ 781333 w 8041229" name="connsiteX6"/>
              <a:gd fmla="*/ 4022896 h 4022896" name="connsiteY6"/>
              <a:gd fmla="*/ 0 w 8041229" name="connsiteX7"/>
              <a:gd fmla="*/ 3387036 h 4022896" name="connsiteY7"/>
              <a:gd fmla="*/ 114300 w 8041229" name="connsiteX8"/>
              <a:gd fmla="*/ 708596 h 4022896" name="connsiteY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b="b" l="l" r="r" t="t"/>
            <a:pathLst>
              <a:path h="4022896" w="8041229">
                <a:moveTo>
                  <a:pt x="114300" y="708596"/>
                </a:moveTo>
                <a:cubicBezTo>
                  <a:pt x="83127" y="282510"/>
                  <a:pt x="916356" y="41562"/>
                  <a:pt x="1290487" y="20780"/>
                </a:cubicBezTo>
                <a:cubicBezTo>
                  <a:pt x="3127889" y="96980"/>
                  <a:pt x="4902948" y="6927"/>
                  <a:pt x="6709178" y="0"/>
                </a:cubicBezTo>
                <a:cubicBezTo>
                  <a:pt x="7249564" y="31173"/>
                  <a:pt x="7885366" y="292901"/>
                  <a:pt x="8041229" y="677423"/>
                </a:cubicBezTo>
                <a:lnTo>
                  <a:pt x="7926929" y="3418209"/>
                </a:lnTo>
                <a:cubicBezTo>
                  <a:pt x="7926929" y="3792340"/>
                  <a:pt x="7519727" y="3991724"/>
                  <a:pt x="7145596" y="3991724"/>
                </a:cubicBezTo>
                <a:lnTo>
                  <a:pt x="781333" y="4022896"/>
                </a:lnTo>
                <a:cubicBezTo>
                  <a:pt x="407202" y="4022896"/>
                  <a:pt x="0" y="3761167"/>
                  <a:pt x="0" y="3387036"/>
                </a:cubicBezTo>
                <a:lnTo>
                  <a:pt x="114300" y="708596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51D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BE4E425-E171-4E5F-AECD-F58B2E27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2261" y="1428750"/>
            <a:ext cx="3933739" cy="2377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pc="300" sz="2000">
                <a:solidFill>
                  <a:srgbClr val="262626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对学生来说，时间意味着—</a:t>
            </a:r>
          </a:p>
          <a:p>
            <a:pPr>
              <a:lnSpc>
                <a:spcPct val="150000"/>
              </a:lnSpc>
            </a:pPr>
            <a:r>
              <a:rPr altLang="en-US" lang="zh-CN" spc="300" sz="2000">
                <a:solidFill>
                  <a:srgbClr val="262626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对工人来说，时间意味着—</a:t>
            </a:r>
          </a:p>
          <a:p>
            <a:pPr>
              <a:lnSpc>
                <a:spcPct val="150000"/>
              </a:lnSpc>
            </a:pPr>
            <a:r>
              <a:rPr altLang="en-US" lang="zh-CN" spc="300" sz="2000">
                <a:solidFill>
                  <a:srgbClr val="262626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对军人来说，时间意味着—</a:t>
            </a:r>
          </a:p>
          <a:p>
            <a:pPr>
              <a:lnSpc>
                <a:spcPct val="150000"/>
              </a:lnSpc>
            </a:pPr>
            <a:r>
              <a:rPr altLang="en-US" lang="zh-CN" spc="300" sz="2000">
                <a:solidFill>
                  <a:srgbClr val="262626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对医生来说，时间意味着—</a:t>
            </a:r>
          </a:p>
          <a:p>
            <a:pPr>
              <a:lnSpc>
                <a:spcPct val="150000"/>
              </a:lnSpc>
            </a:pPr>
            <a:r>
              <a:rPr altLang="en-US" lang="zh-CN" spc="300" sz="2000">
                <a:solidFill>
                  <a:srgbClr val="262626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对农民来说，时间意味着—</a:t>
            </a:r>
          </a:p>
        </p:txBody>
      </p:sp>
      <p:pic>
        <p:nvPicPr>
          <p:cNvPr id="21" name="图片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715000" y="666750"/>
            <a:ext cx="2333516" cy="3377929"/>
          </a:xfrm>
          <a:prstGeom prst="rect">
            <a:avLst/>
          </a:prstGeom>
        </p:spPr>
      </p:pic>
    </p:spTree>
    <p:extLst>
      <p:ext uri="{BB962C8B-B14F-4D97-AF65-F5344CB8AC3E}">
        <p14:creationId val="3283876255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40941" y="1047750"/>
            <a:ext cx="2406891" cy="3360974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BE4E425-E171-4E5F-AECD-F58B2E27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4116" y="1888161"/>
            <a:ext cx="4831684" cy="214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一分钟可以阅读一篇五六百字的文章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一分钟可以浏览一份40多版的日报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一分钟可以打字200个，读70多个单词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一分钟可以看5-10个精彩的广告短片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一分钟可以跑400米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一分钟可以做20多个仰卧起坐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一分钟可以做一次成功的助攻，一个球赛的胜败往往就在最后一分钟甚至几十秒中确定的</a:t>
            </a:r>
          </a:p>
          <a:p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一分钟可以······</a:t>
            </a:r>
          </a:p>
        </p:txBody>
      </p:sp>
      <p:sp>
        <p:nvSpPr>
          <p:cNvPr id="12" name="标题 10241">
            <a:extLst>
              <a:ext uri="{FF2B5EF4-FFF2-40B4-BE49-F238E27FC236}">
                <a16:creationId xmlns:a16="http://schemas.microsoft.com/office/drawing/2014/main" id="{278DC831-64E8-4A15-95AA-2BA800185665}"/>
              </a:ext>
            </a:extLst>
          </p:cNvPr>
          <p:cNvSpPr txBox="1">
            <a:spLocks noChangeArrowheads="1"/>
          </p:cNvSpPr>
          <p:nvPr/>
        </p:nvSpPr>
        <p:spPr>
          <a:xfrm>
            <a:off x="3463878" y="1379050"/>
            <a:ext cx="3622431" cy="607219"/>
          </a:xfrm>
          <a:prstGeom prst="rect">
            <a:avLst/>
          </a:prstGeom>
        </p:spPr>
        <p:txBody>
          <a:bodyPr anchor="ctr" bIns="34290" lIns="68580" rIns="68580" rtlCol="0" tIns="34290" vert="horz">
            <a:normAutofit lnSpcReduction="20000"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en-US" b="1" lang="zh-CN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一分钟我们可以做些什么？</a:t>
            </a:r>
          </a:p>
        </p:txBody>
      </p:sp>
    </p:spTree>
    <p:extLst>
      <p:ext uri="{BB962C8B-B14F-4D97-AF65-F5344CB8AC3E}">
        <p14:creationId val="3947543317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12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5BE4E425-E171-4E5F-AECD-F58B2E27F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79" y="1579677"/>
            <a:ext cx="4827343" cy="2491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一分钟在生产上可以发挥多大的作用？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一分钟，先进的运煤机可以运煤21吨。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一分钟，太阳能水泵可以抽水380吨。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一分钟，核动力潜艇可以在水下航行120米。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一分钟，大炮能发射80发炮弹。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一分钟，一台大和面机和面200斤。</a:t>
            </a:r>
          </a:p>
          <a:p>
            <a:pPr>
              <a:lnSpc>
                <a:spcPct val="150000"/>
              </a:lnSpc>
            </a:pPr>
            <a:r>
              <a:rPr altLang="en-US" lang="zh-CN" sz="15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一分钟，一条彩电生产线可以组装一台半彩色电视机。</a:t>
            </a:r>
          </a:p>
        </p:txBody>
      </p:sp>
      <p:sp>
        <p:nvSpPr>
          <p:cNvPr id="12" name="标题 10241">
            <a:extLst>
              <a:ext uri="{FF2B5EF4-FFF2-40B4-BE49-F238E27FC236}">
                <a16:creationId xmlns:a16="http://schemas.microsoft.com/office/drawing/2014/main" id="{278DC831-64E8-4A15-95AA-2BA800185665}"/>
              </a:ext>
            </a:extLst>
          </p:cNvPr>
          <p:cNvSpPr txBox="1">
            <a:spLocks noChangeArrowheads="1"/>
          </p:cNvSpPr>
          <p:nvPr/>
        </p:nvSpPr>
        <p:spPr>
          <a:xfrm>
            <a:off x="914400" y="1085089"/>
            <a:ext cx="3622431" cy="607219"/>
          </a:xfrm>
          <a:prstGeom prst="rect">
            <a:avLst/>
          </a:prstGeom>
        </p:spPr>
        <p:txBody>
          <a:bodyPr anchor="ctr" bIns="34290" lIns="68580" rIns="68580" rtlCol="0" tIns="34290" vert="horz">
            <a:normAutofit lnSpcReduction="20000"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altLang="en-US" b="1" lang="zh-CN" sz="2400">
                <a:solidFill>
                  <a:schemeClr val="tx1">
                    <a:lumMod val="85000"/>
                    <a:lumOff val="15000"/>
                  </a:schemeClr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一分钟我们可以做些什么？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679DFC7-3415-4B21-92D4-A9F60259E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724400" y="285750"/>
            <a:ext cx="4038600" cy="4038600"/>
          </a:xfrm>
          <a:prstGeom prst="rect">
            <a:avLst/>
          </a:prstGeom>
        </p:spPr>
      </p:pic>
    </p:spTree>
    <p:extLst>
      <p:ext uri="{BB962C8B-B14F-4D97-AF65-F5344CB8AC3E}">
        <p14:creationId val="1778880632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12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733349" y="537962"/>
            <a:ext cx="1395234" cy="1306177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F4414CDB-DEA9-4BE9-B9EC-8280B6D87422}"/>
              </a:ext>
            </a:extLst>
          </p:cNvPr>
          <p:cNvSpPr/>
          <p:nvPr/>
        </p:nvSpPr>
        <p:spPr>
          <a:xfrm>
            <a:off x="1242055" y="-923637"/>
            <a:ext cx="182880" cy="64008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altLang="en-US" b="1" kern="100" lang="zh-CN" sz="3600">
              <a:ln w="12700">
                <a:solidFill>
                  <a:schemeClr val="bg1"/>
                </a:solidFill>
                <a:prstDash val="solid"/>
              </a:ln>
              <a:solidFill>
                <a:schemeClr val="accent1"/>
              </a:solidFill>
              <a:effectLst>
                <a:outerShdw algn="tl" blurRad="38100" dir="5400000" dist="22860" rotWithShape="0">
                  <a:srgbClr val="000000">
                    <a:alpha val="30000"/>
                  </a:srgbClr>
                </a:outerShdw>
              </a:effectLst>
              <a:latin charset="-122" panose="040f0500000000000000" pitchFamily="82" typeface="华康少女文字W5(P)"/>
              <a:ea charset="-122" panose="040f0500000000000000" pitchFamily="82" typeface="华康少女文字W5(P)"/>
              <a:cs charset="0" panose="02020603050405020304" pitchFamily="18" typeface="Times New Roman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3706161-CE7E-4FC1-9AE2-DD4629B8941E}"/>
              </a:ext>
            </a:extLst>
          </p:cNvPr>
          <p:cNvSpPr/>
          <p:nvPr/>
        </p:nvSpPr>
        <p:spPr>
          <a:xfrm>
            <a:off x="3886200" y="666750"/>
            <a:ext cx="1134526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b="1" lang="en-US" smtClean="0" sz="480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accent1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40f0500000000000000" pitchFamily="82" typeface="华康少女文字W5(P)"/>
                <a:ea charset="-122" panose="040f0500000000000000" pitchFamily="82" typeface="华康少女文字W5(P)"/>
              </a:rPr>
              <a:t>02</a:t>
            </a:r>
          </a:p>
        </p:txBody>
      </p:sp>
      <p:cxnSp>
        <p:nvCxnSpPr>
          <p:cNvPr id="26" name="直接连接符 25"/>
          <p:cNvCxnSpPr/>
          <p:nvPr/>
        </p:nvCxnSpPr>
        <p:spPr>
          <a:xfrm>
            <a:off x="5475104" y="1043285"/>
            <a:ext cx="2449696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990600" y="1029666"/>
            <a:ext cx="2462897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标题 1"/>
          <p:cNvSpPr txBox="1"/>
          <p:nvPr/>
        </p:nvSpPr>
        <p:spPr>
          <a:xfrm>
            <a:off x="1981200" y="2038350"/>
            <a:ext cx="5181600" cy="1525957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altLang="en-US" lang="zh-CN" sz="60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珍惜时间</a:t>
            </a:r>
          </a:p>
          <a:p>
            <a:pPr algn="ctr"/>
            <a:r>
              <a:rPr altLang="en-US" lang="zh-CN" sz="6000">
                <a:solidFill>
                  <a:schemeClr val="accent1"/>
                </a:solidFill>
                <a:latin charset="-122" panose="03000509000000000000" pitchFamily="65" typeface="迷你简卡通"/>
                <a:ea charset="-122" panose="03000509000000000000" pitchFamily="65" typeface="迷你简卡通"/>
              </a:rPr>
              <a:t>的名人名言</a:t>
            </a:r>
          </a:p>
        </p:txBody>
      </p:sp>
      <p:sp>
        <p:nvSpPr>
          <p:cNvPr id="28" name="五角星 27"/>
          <p:cNvSpPr/>
          <p:nvPr/>
        </p:nvSpPr>
        <p:spPr>
          <a:xfrm>
            <a:off x="2569630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9" name="五角星 28"/>
          <p:cNvSpPr/>
          <p:nvPr/>
        </p:nvSpPr>
        <p:spPr>
          <a:xfrm>
            <a:off x="1965678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五角星 29"/>
          <p:cNvSpPr/>
          <p:nvPr/>
        </p:nvSpPr>
        <p:spPr>
          <a:xfrm>
            <a:off x="1334692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五角星 30"/>
          <p:cNvSpPr/>
          <p:nvPr/>
        </p:nvSpPr>
        <p:spPr>
          <a:xfrm>
            <a:off x="7097011" y="830807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五角星 31"/>
          <p:cNvSpPr/>
          <p:nvPr/>
        </p:nvSpPr>
        <p:spPr>
          <a:xfrm>
            <a:off x="6493059" y="839166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五角星 32"/>
          <p:cNvSpPr/>
          <p:nvPr/>
        </p:nvSpPr>
        <p:spPr>
          <a:xfrm>
            <a:off x="5862073" y="852785"/>
            <a:ext cx="381000" cy="381000"/>
          </a:xfrm>
          <a:prstGeom prst="star5">
            <a:avLst>
              <a:gd fmla="val 21917" name="adj"/>
              <a:gd fmla="val 105146" name="hf"/>
              <a:gd fmla="val 110557" name="vf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r="54384"/>
          <a:stretch>
            <a:fillRect/>
          </a:stretch>
        </p:blipFill>
        <p:spPr>
          <a:xfrm>
            <a:off x="990600" y="1975756"/>
            <a:ext cx="1361301" cy="2745157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0498" y="1626754"/>
            <a:ext cx="1567970" cy="3123445"/>
          </a:xfrm>
          <a:prstGeom prst="rect">
            <a:avLst/>
          </a:prstGeom>
        </p:spPr>
      </p:pic>
    </p:spTree>
    <p:extLst>
      <p:ext uri="{BB962C8B-B14F-4D97-AF65-F5344CB8AC3E}">
        <p14:creationId val="188115405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9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56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0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5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69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7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0" spid="18"/>
      <p:bldP grpId="0" spid="28"/>
      <p:bldP grpId="0" spid="29"/>
      <p:bldP grpId="0" spid="30"/>
      <p:bldP grpId="0" spid="31"/>
      <p:bldP grpId="0" spid="32"/>
      <p:bldP grpId="0" spid="33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FIRST_PUBLISH" val="1"/>
  <p:tag name="ISPRING_OUTPUT_FOLDER" val="F:\我图VIP设计PPT上传\10月份上传文件\350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PASSING_SCORE" val="100.000000"/>
  <p:tag name="ISPRING_SCORM_RATE_QUIZZES" val="0"/>
  <p:tag name="ISPRING_SCORM_RATE_SLIDES" val="1"/>
  <p:tag name="ISPRING_ULTRA_SCORM_COURSE_ID" val="82ADB108-2F67-4B4E-A97E-19ABB6FAC58E"/>
  <p:tag name="ISPRINGCLOUDFOLDERID" val="0"/>
  <p:tag name="ISPRINGCLOUDFOLDERPATH" val="Repository"/>
  <p:tag name="ISPRINGONLINEFOLDERID" val="0"/>
  <p:tag name="ISPRINGONLINEFOLDERPATH" val="Content List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09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0CCFF"/>
      </a:accent1>
      <a:accent2>
        <a:srgbClr val="FFAE0D"/>
      </a:accent2>
      <a:accent3>
        <a:srgbClr val="00CCFF"/>
      </a:accent3>
      <a:accent4>
        <a:srgbClr val="FFAE0D"/>
      </a:accent4>
      <a:accent5>
        <a:srgbClr val="00CCFF"/>
      </a:accent5>
      <a:accent6>
        <a:srgbClr val="FFAE0D"/>
      </a:accent6>
      <a:hlink>
        <a:srgbClr val="00CCFF"/>
      </a:hlink>
      <a:folHlink>
        <a:srgbClr val="FFAE0D"/>
      </a:folHlink>
    </a:clrScheme>
    <a:fontScheme name="自定义 1">
      <a:majorFont>
        <a:latin typeface="Arial Black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116</Paragraphs>
  <Slides>23</Slides>
  <Notes>23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baseType="lpstr" size="36">
      <vt:lpstr>Arial</vt:lpstr>
      <vt:lpstr>Arial Black</vt:lpstr>
      <vt:lpstr>微软雅黑</vt:lpstr>
      <vt:lpstr>迷你简卡通</vt:lpstr>
      <vt:lpstr>Calibri Light</vt:lpstr>
      <vt:lpstr>Calibri</vt:lpstr>
      <vt:lpstr>汉仪铸字木头人W</vt:lpstr>
      <vt:lpstr>华康少女文字W5(P)</vt:lpstr>
      <vt:lpstr>Times New Roman</vt:lpstr>
      <vt:lpstr>宋体</vt:lpstr>
      <vt:lpstr>华文新魏</vt:lpstr>
      <vt:lpstr>汉仪尚巍手书W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2021-08-22T11:59:47Z</dcterms:created>
  <cp:lastPrinted>2021-08-22T11:59:47Z</cp:lastPrinted>
  <dcterms:modified xsi:type="dcterms:W3CDTF">2021-08-22T05:46:19Z</dcterms:modified>
  <cp:revision>1</cp:revision>
</cp:coreProperties>
</file>