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"/>
  </p:notesMasterIdLst>
  <p:sldIdLst>
    <p:sldId id="264" r:id="rId4"/>
    <p:sldId id="263" r:id="rId5"/>
    <p:sldId id="272" r:id="rId6"/>
    <p:sldId id="273" r:id="rId7"/>
    <p:sldId id="275" r:id="rId8"/>
    <p:sldId id="286" r:id="rId9"/>
    <p:sldId id="302" r:id="rId10"/>
    <p:sldId id="265" r:id="rId11"/>
    <p:sldId id="295" r:id="rId12"/>
    <p:sldId id="297" r:id="rId13"/>
    <p:sldId id="270" r:id="rId14"/>
    <p:sldId id="293" r:id="rId15"/>
    <p:sldId id="294" r:id="rId16"/>
    <p:sldId id="290" r:id="rId17"/>
    <p:sldId id="291" r:id="rId18"/>
    <p:sldId id="274" r:id="rId19"/>
    <p:sldId id="276" r:id="rId20"/>
    <p:sldId id="284" r:id="rId21"/>
    <p:sldId id="292" r:id="rId22"/>
    <p:sldId id="277" r:id="rId23"/>
    <p:sldId id="300" r:id="rId24"/>
    <p:sldId id="278" r:id="rId25"/>
    <p:sldId id="288" r:id="rId26"/>
    <p:sldId id="298" r:id="rId27"/>
    <p:sldId id="282" r:id="rId28"/>
    <p:sldId id="283" r:id="rId29"/>
    <p:sldId id="289" r:id="rId30"/>
    <p:sldId id="301" r:id="rId31"/>
    <p:sldId id="305" r:id="rId32"/>
    <p:sldId id="279" r:id="rId33"/>
    <p:sldId id="304" r:id="rId34"/>
    <p:sldId id="303" r:id="rId35"/>
  </p:sldIdLst>
  <p:sldSz cx="12192000" cy="6858000"/>
  <p:notesSz cx="6858000" cy="9144000"/>
  <p:custDataLst>
    <p:tags r:id="rId3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43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9EC879-B5CF-4CDC-BB48-A934A2EBB0B7}" type="datetimeFigureOut">
              <a:rPr lang="zh-CN" altLang="en-US"/>
              <a:pPr>
                <a:defRPr/>
              </a:pPr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856411-2B53-4D05-9478-052009E02F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46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043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154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977142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2527-69EE-4985-BCC7-4ECCBE859E4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8194062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8FA-C753-43B9-9872-38DDC876A16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12683794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5A28-7885-4C8B-B59D-7C6A237A425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74145178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678472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601306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221377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954788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397146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44821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255791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83094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09CD-C352-4F48-822A-BFFBC179096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23376323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581305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04292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20683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DF14-AADC-4DB1-B566-B1D31B78F1D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784935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7A4D-7C23-4A5D-8BD9-384DB261405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1604639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1040-65F7-49B7-B2D7-83F94D9CC89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3168763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C15F-36A3-48AF-9127-E5D64FE9BC8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38849401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BE3D-C6EF-48EE-AF3D-8F4E316EDEA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36828289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3978-CC8A-4FBF-93F0-2D9A9A22E0B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72128558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447D-3D53-48AF-BB59-62A51F33FD6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74702939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AC087F-9EA6-4428-8B1C-31A12DB56AD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2021/5/21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50858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png" Type="http://schemas.openxmlformats.org/officeDocument/2006/relationships/image"/><Relationship Id="rId4" Target="../media/image22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779463"/>
            <a:ext cx="12192000" cy="6078537"/>
          </a:xfrm>
          <a:prstGeom prst="rect">
            <a:avLst/>
          </a:prstGeom>
          <a:solidFill>
            <a:srgbClr val="43D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平行四边形 14"/>
          <p:cNvSpPr/>
          <p:nvPr/>
        </p:nvSpPr>
        <p:spPr>
          <a:xfrm>
            <a:off x="7403793" y="793751"/>
            <a:ext cx="5935969" cy="6069012"/>
          </a:xfrm>
          <a:prstGeom prst="parallelogram">
            <a:avLst>
              <a:gd fmla="val 19856" name="adj"/>
            </a:avLst>
          </a:prstGeom>
          <a:solidFill>
            <a:srgbClr val="5B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平行四边形 1"/>
          <p:cNvSpPr/>
          <p:nvPr/>
        </p:nvSpPr>
        <p:spPr>
          <a:xfrm>
            <a:off x="2855640" y="779463"/>
            <a:ext cx="6214453" cy="6069012"/>
          </a:xfrm>
          <a:prstGeom prst="parallelogram">
            <a:avLst>
              <a:gd fmla="val 19856" name="adj"/>
            </a:avLst>
          </a:prstGeom>
          <a:solidFill>
            <a:srgbClr val="EE6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71" name="文本框 11"/>
          <p:cNvSpPr txBox="1">
            <a:spLocks noChangeArrowheads="1"/>
          </p:cNvSpPr>
          <p:nvPr/>
        </p:nvSpPr>
        <p:spPr bwMode="auto">
          <a:xfrm>
            <a:off x="2292350" y="3063875"/>
            <a:ext cx="7542213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9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如何高效学习</a:t>
            </a:r>
          </a:p>
        </p:txBody>
      </p:sp>
      <p:sp>
        <p:nvSpPr>
          <p:cNvPr id="3076" name="文本框 1"/>
          <p:cNvSpPr txBox="1">
            <a:spLocks noChangeArrowheads="1"/>
          </p:cNvSpPr>
          <p:nvPr/>
        </p:nvSpPr>
        <p:spPr bwMode="auto">
          <a:xfrm>
            <a:off x="2224088" y="2362200"/>
            <a:ext cx="76723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5400">
                <a:solidFill>
                  <a:schemeClr val="bg1"/>
                </a:solidFill>
                <a:latin charset="0" pitchFamily="2" typeface="John Handy LET"/>
              </a:rPr>
              <a:t>Learn More  Study Less</a:t>
            </a:r>
          </a:p>
        </p:txBody>
      </p:sp>
      <p:sp>
        <p:nvSpPr>
          <p:cNvPr id="11" name="二十四角星 10"/>
          <p:cNvSpPr/>
          <p:nvPr/>
        </p:nvSpPr>
        <p:spPr>
          <a:xfrm>
            <a:off x="9104313" y="1254125"/>
            <a:ext cx="1455737" cy="1454150"/>
          </a:xfrm>
          <a:prstGeom prst="star24">
            <a:avLst>
              <a:gd fmla="val 41162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000"/>
          </a:p>
        </p:txBody>
      </p:sp>
      <p:sp>
        <p:nvSpPr>
          <p:cNvPr id="7174" name="文本框 11"/>
          <p:cNvSpPr txBox="1">
            <a:spLocks noChangeArrowheads="1"/>
          </p:cNvSpPr>
          <p:nvPr/>
        </p:nvSpPr>
        <p:spPr bwMode="auto">
          <a:xfrm rot="19951994">
            <a:off x="9616665" y="1311989"/>
            <a:ext cx="99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3600">
                <a:solidFill>
                  <a:schemeClr val="bg1">
                    <a:lumMod val="95000"/>
                  </a:schemeClr>
                </a:solidFill>
                <a:latin charset="-122" panose="02000000000000000000" pitchFamily="2" typeface="方正藏体简体"/>
                <a:ea charset="-122" panose="02000000000000000000" pitchFamily="2" typeface="方正藏体简体"/>
              </a:rPr>
              <a:t>读书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3600">
                <a:solidFill>
                  <a:schemeClr val="bg1">
                    <a:lumMod val="95000"/>
                  </a:schemeClr>
                </a:solidFill>
                <a:latin charset="-122" panose="02000000000000000000" pitchFamily="2" typeface="方正藏体简体"/>
                <a:ea charset="-122" panose="02000000000000000000" pitchFamily="2" typeface="方正藏体简体"/>
              </a:rPr>
              <a:t>笔记</a:t>
            </a:r>
          </a:p>
        </p:txBody>
      </p:sp>
      <p:sp>
        <p:nvSpPr>
          <p:cNvPr id="3079" name="文本框 2"/>
          <p:cNvSpPr txBox="1">
            <a:spLocks noChangeArrowheads="1"/>
          </p:cNvSpPr>
          <p:nvPr/>
        </p:nvSpPr>
        <p:spPr bwMode="auto">
          <a:xfrm>
            <a:off x="2566988" y="4633913"/>
            <a:ext cx="7058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2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[加]斯科特·扬（Scott Young）◎著    水蓦◎PPT制作</a:t>
            </a:r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588" y="3175"/>
            <a:ext cx="121935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矩形 20"/>
          <p:cNvSpPr>
            <a:spLocks noChangeArrowheads="1"/>
          </p:cNvSpPr>
          <p:nvPr/>
        </p:nvSpPr>
        <p:spPr bwMode="auto">
          <a:xfrm>
            <a:off x="8328024" y="236538"/>
            <a:ext cx="41833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-122" panose="02000000000000000000" pitchFamily="2" typeface="方正藏体简体"/>
                <a:ea charset="-122" panose="02000000000000000000" pitchFamily="2" typeface="方正藏体简体"/>
              </a:rPr>
              <a:t>1年完成MIT4年33门课程的整体性学习法</a:t>
            </a:r>
          </a:p>
        </p:txBody>
      </p:sp>
      <p:sp>
        <p:nvSpPr>
          <p:cNvPr id="3082" name="文本框 1"/>
          <p:cNvSpPr txBox="1">
            <a:spLocks noChangeArrowheads="1"/>
          </p:cNvSpPr>
          <p:nvPr/>
        </p:nvSpPr>
        <p:spPr bwMode="auto">
          <a:xfrm>
            <a:off x="263525" y="211138"/>
            <a:ext cx="27368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chemeClr val="bg1"/>
                </a:solidFill>
                <a:latin charset="0" pitchFamily="2" typeface="John Handy LET"/>
              </a:rPr>
              <a:t>Learn More ， Study Less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348288" y="15670212"/>
          <a:ext cx="7920040" cy="792004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990005"/>
                <a:gridCol w="990005"/>
                <a:gridCol w="990005"/>
                <a:gridCol w="990005"/>
                <a:gridCol w="990005"/>
                <a:gridCol w="990005"/>
                <a:gridCol w="990005"/>
                <a:gridCol w="990005"/>
              </a:tblGrid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990005"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 sz="1800"/>
                    </a:p>
                  </a:txBody>
                  <a:tcPr>
                    <a:lnL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F75B5F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5303838" y="1784350"/>
            <a:ext cx="5368925" cy="5397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 b="12133" l="20447" r="21454" t="14190"/>
          <a:stretch>
            <a:fillRect/>
          </a:stretch>
        </p:blipFill>
        <p:spPr bwMode="auto">
          <a:xfrm>
            <a:off x="623888" y="260350"/>
            <a:ext cx="2984500" cy="2840038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E6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4511674" y="1035050"/>
            <a:ext cx="7040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如果说“机械性学习”是整理盒子</a:t>
            </a:r>
          </a:p>
        </p:txBody>
      </p:sp>
      <p:sp>
        <p:nvSpPr>
          <p:cNvPr id="5" name="矩形 4"/>
          <p:cNvSpPr/>
          <p:nvPr/>
        </p:nvSpPr>
        <p:spPr>
          <a:xfrm>
            <a:off x="479425" y="4652963"/>
            <a:ext cx="6583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那么“整体性学习”就是在织网</a:t>
            </a:r>
          </a:p>
        </p:txBody>
      </p:sp>
      <p:sp>
        <p:nvSpPr>
          <p:cNvPr id="12295" name="矩形 5"/>
          <p:cNvSpPr>
            <a:spLocks noChangeArrowheads="1"/>
          </p:cNvSpPr>
          <p:nvPr/>
        </p:nvSpPr>
        <p:spPr bwMode="auto">
          <a:xfrm>
            <a:off x="5461000" y="1784350"/>
            <a:ext cx="5161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800">
                <a:solidFill>
                  <a:srgbClr val="29A97E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将不同的知识分门别类装进盒子</a:t>
            </a:r>
          </a:p>
        </p:txBody>
      </p:sp>
      <p:sp>
        <p:nvSpPr>
          <p:cNvPr id="8" name="矩形 7"/>
          <p:cNvSpPr/>
          <p:nvPr/>
        </p:nvSpPr>
        <p:spPr>
          <a:xfrm>
            <a:off x="1114425" y="5408613"/>
            <a:ext cx="5368925" cy="54133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297" name="矩形 8"/>
          <p:cNvSpPr>
            <a:spLocks noChangeArrowheads="1"/>
          </p:cNvSpPr>
          <p:nvPr/>
        </p:nvSpPr>
        <p:spPr bwMode="auto">
          <a:xfrm>
            <a:off x="1216025" y="5408613"/>
            <a:ext cx="5161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800">
                <a:solidFill>
                  <a:srgbClr val="EB4E3D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将不同的知识串联成型融为一体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225" y="3446463"/>
            <a:ext cx="4254500" cy="3038475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071813" y="5111750"/>
            <a:ext cx="6048375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Tx/>
              <a:buNone/>
              <a:defRPr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latin charset="0" panose="020f0502020204030204" pitchFamily="34" typeface="Calibri"/>
              </a:defRPr>
            </a:lvl9pPr>
          </a:lstStyle>
          <a:p>
            <a:pPr algn="ctr">
              <a:defRPr/>
            </a:pPr>
            <a:r>
              <a:rPr altLang="en-US" lang="zh-CN" smtClean="0" sz="10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知识结构</a:t>
            </a:r>
          </a:p>
        </p:txBody>
      </p:sp>
      <p:sp>
        <p:nvSpPr>
          <p:cNvPr id="13" name="矩形 12"/>
          <p:cNvSpPr/>
          <p:nvPr/>
        </p:nvSpPr>
        <p:spPr>
          <a:xfrm>
            <a:off x="3648075" y="4641850"/>
            <a:ext cx="4876800" cy="509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317" name="文本框 2"/>
          <p:cNvSpPr txBox="1">
            <a:spLocks noChangeArrowheads="1"/>
          </p:cNvSpPr>
          <p:nvPr/>
        </p:nvSpPr>
        <p:spPr bwMode="auto">
          <a:xfrm>
            <a:off x="3782219" y="4603750"/>
            <a:ext cx="460851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E93D2B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这张网就是非常牛X的</a:t>
            </a:r>
          </a:p>
        </p:txBody>
      </p:sp>
      <p:grpSp>
        <p:nvGrpSpPr>
          <p:cNvPr id="13320" name="组合 2"/>
          <p:cNvGrpSpPr/>
          <p:nvPr/>
        </p:nvGrpSpPr>
        <p:grpSpPr>
          <a:xfrm>
            <a:off x="2711450" y="487363"/>
            <a:ext cx="7329488" cy="4005262"/>
            <a:chOff x="2070100" y="1268413"/>
            <a:chExt cx="8051800" cy="4400550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2814766" y="1814339"/>
              <a:ext cx="2042160" cy="41511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3231568" y="3471304"/>
              <a:ext cx="2635103" cy="7151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 flipV="1">
              <a:off x="2486904" y="4479436"/>
              <a:ext cx="1860790" cy="504067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/>
            <p:cNvCxnSpPr/>
            <p:nvPr/>
          </p:nvCxnSpPr>
          <p:spPr bwMode="auto">
            <a:xfrm flipH="1">
              <a:off x="2486904" y="3471304"/>
              <a:ext cx="744664" cy="1512199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 bwMode="auto">
            <a:xfrm>
              <a:off x="2814766" y="1814339"/>
              <a:ext cx="416803" cy="16569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/>
          </p:nvCxnSpPr>
          <p:spPr bwMode="auto">
            <a:xfrm>
              <a:off x="4856926" y="2229452"/>
              <a:ext cx="1009745" cy="13133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 flipH="1">
              <a:off x="5866671" y="1484691"/>
              <a:ext cx="1295751" cy="205812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7206022" y="1484691"/>
              <a:ext cx="964402" cy="198661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/>
            <p:cNvCxnSpPr/>
            <p:nvPr/>
          </p:nvCxnSpPr>
          <p:spPr bwMode="auto">
            <a:xfrm flipH="1">
              <a:off x="8170424" y="2445730"/>
              <a:ext cx="1513745" cy="1025574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 flipH="1" flipV="1">
              <a:off x="7206022" y="1484691"/>
              <a:ext cx="2478147" cy="961039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接连接符 21"/>
            <p:cNvCxnSpPr/>
            <p:nvPr/>
          </p:nvCxnSpPr>
          <p:spPr bwMode="auto">
            <a:xfrm flipV="1">
              <a:off x="5866671" y="3471304"/>
              <a:ext cx="2303752" cy="7151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22"/>
            <p:cNvCxnSpPr/>
            <p:nvPr/>
          </p:nvCxnSpPr>
          <p:spPr bwMode="auto">
            <a:xfrm>
              <a:off x="5866671" y="3542816"/>
              <a:ext cx="1079502" cy="184359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接连接符 23"/>
            <p:cNvCxnSpPr/>
            <p:nvPr/>
          </p:nvCxnSpPr>
          <p:spPr bwMode="auto">
            <a:xfrm flipV="1">
              <a:off x="6946173" y="5271291"/>
              <a:ext cx="1801497" cy="11511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接连接符 24"/>
            <p:cNvCxnSpPr/>
            <p:nvPr/>
          </p:nvCxnSpPr>
          <p:spPr bwMode="auto">
            <a:xfrm flipH="1">
              <a:off x="8747670" y="2445730"/>
              <a:ext cx="936499" cy="2940677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接连接符 25"/>
            <p:cNvCxnSpPr/>
            <p:nvPr/>
          </p:nvCxnSpPr>
          <p:spPr bwMode="auto">
            <a:xfrm>
              <a:off x="8170424" y="3471304"/>
              <a:ext cx="577247" cy="191510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接连接符 26"/>
            <p:cNvCxnSpPr/>
            <p:nvPr/>
          </p:nvCxnSpPr>
          <p:spPr bwMode="auto">
            <a:xfrm>
              <a:off x="4209922" y="4479436"/>
              <a:ext cx="2736251" cy="90697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 flipH="1">
              <a:off x="4347694" y="3542816"/>
              <a:ext cx="1518978" cy="9366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接连接符 28"/>
            <p:cNvCxnSpPr/>
            <p:nvPr/>
          </p:nvCxnSpPr>
          <p:spPr bwMode="auto">
            <a:xfrm flipH="1">
              <a:off x="6946173" y="3471304"/>
              <a:ext cx="1224250" cy="191510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 bwMode="auto">
            <a:xfrm flipH="1">
              <a:off x="4856926" y="1484691"/>
              <a:ext cx="2305497" cy="74476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/>
            <p:cNvCxnSpPr/>
            <p:nvPr/>
          </p:nvCxnSpPr>
          <p:spPr bwMode="auto">
            <a:xfrm flipV="1">
              <a:off x="2814766" y="1484691"/>
              <a:ext cx="4391256" cy="32964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 bwMode="auto">
            <a:xfrm flipH="1">
              <a:off x="2486904" y="1814339"/>
              <a:ext cx="327862" cy="3169164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接连接符 32"/>
            <p:cNvCxnSpPr/>
            <p:nvPr/>
          </p:nvCxnSpPr>
          <p:spPr bwMode="auto">
            <a:xfrm flipV="1">
              <a:off x="3231568" y="2229452"/>
              <a:ext cx="1625358" cy="124185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 bwMode="auto">
            <a:xfrm>
              <a:off x="3231568" y="3471304"/>
              <a:ext cx="978354" cy="100813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接连接符 12295"/>
            <p:cNvCxnSpPr/>
            <p:nvPr/>
          </p:nvCxnSpPr>
          <p:spPr bwMode="auto">
            <a:xfrm flipH="1">
              <a:off x="6946173" y="1484691"/>
              <a:ext cx="259849" cy="3901716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 bwMode="auto">
            <a:xfrm flipH="1">
              <a:off x="6009675" y="2445730"/>
              <a:ext cx="3674494" cy="1097086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 bwMode="auto">
            <a:xfrm>
              <a:off x="3231568" y="3471304"/>
              <a:ext cx="3714605" cy="191510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/>
          </p:nvCxnSpPr>
          <p:spPr bwMode="auto">
            <a:xfrm>
              <a:off x="2814766" y="1814339"/>
              <a:ext cx="1532928" cy="266509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直接连接符 38"/>
            <p:cNvCxnSpPr/>
            <p:nvPr/>
          </p:nvCxnSpPr>
          <p:spPr bwMode="auto">
            <a:xfrm flipH="1">
              <a:off x="2486904" y="2229452"/>
              <a:ext cx="2370022" cy="275405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>
              <a:off x="4856926" y="2229452"/>
              <a:ext cx="4827243" cy="21627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 flipH="1">
              <a:off x="6946173" y="2445730"/>
              <a:ext cx="2737995" cy="2940677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直接连接符 41"/>
            <p:cNvCxnSpPr/>
            <p:nvPr/>
          </p:nvCxnSpPr>
          <p:spPr bwMode="auto">
            <a:xfrm flipH="1">
              <a:off x="4209922" y="2229452"/>
              <a:ext cx="647003" cy="2249984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直接连接符 42"/>
            <p:cNvCxnSpPr/>
            <p:nvPr/>
          </p:nvCxnSpPr>
          <p:spPr bwMode="auto">
            <a:xfrm>
              <a:off x="2486904" y="4983503"/>
              <a:ext cx="4459270" cy="402904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93D2B"/>
              </a:solidFill>
            </a:ln>
            <a:effectLst>
              <a:outerShdw algn="t" blurRad="50800" dir="5400000" dist="38100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53" name="组合 3"/>
            <p:cNvGrpSpPr/>
            <p:nvPr/>
          </p:nvGrpSpPr>
          <p:grpSpPr>
            <a:xfrm>
              <a:off x="5246688" y="2860675"/>
              <a:ext cx="1314450" cy="1314450"/>
              <a:chOff x="5208588" y="2822575"/>
              <a:chExt cx="1390650" cy="1390650"/>
            </a:xfrm>
          </p:grpSpPr>
          <p:sp>
            <p:nvSpPr>
              <p:cNvPr id="66" name="椭圆 65"/>
              <p:cNvSpPr/>
              <p:nvPr/>
            </p:nvSpPr>
            <p:spPr bwMode="auto">
              <a:xfrm>
                <a:off x="5207677" y="2822753"/>
                <a:ext cx="1391164" cy="139134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rgbClr val="E93D2B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600"/>
              </a:p>
            </p:txBody>
          </p:sp>
          <p:sp>
            <p:nvSpPr>
              <p:cNvPr id="67" name="文本框 2"/>
              <p:cNvSpPr txBox="1">
                <a:spLocks noChangeArrowheads="1"/>
              </p:cNvSpPr>
              <p:nvPr/>
            </p:nvSpPr>
            <p:spPr bwMode="auto">
              <a:xfrm>
                <a:off x="5552699" y="2878111"/>
                <a:ext cx="649456" cy="138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>
                  <a:defRPr/>
                </a:pPr>
                <a:r>
                  <a:rPr altLang="en-US" lang="zh-CN" smtClean="0" sz="3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语文</a:t>
                </a:r>
              </a:p>
            </p:txBody>
          </p:sp>
        </p:grpSp>
        <p:grpSp>
          <p:nvGrpSpPr>
            <p:cNvPr id="13354" name="组合 2"/>
            <p:cNvGrpSpPr/>
            <p:nvPr/>
          </p:nvGrpSpPr>
          <p:grpSpPr>
            <a:xfrm>
              <a:off x="2070100" y="4613275"/>
              <a:ext cx="771525" cy="773116"/>
              <a:chOff x="2070100" y="4612538"/>
              <a:chExt cx="770732" cy="773799"/>
            </a:xfrm>
          </p:grpSpPr>
          <p:sp>
            <p:nvSpPr>
              <p:cNvPr id="64" name="椭圆 63"/>
              <p:cNvSpPr/>
              <p:nvPr/>
            </p:nvSpPr>
            <p:spPr bwMode="auto">
              <a:xfrm>
                <a:off x="2070100" y="4640934"/>
                <a:ext cx="743900" cy="74542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rgbClr val="E93D2B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600"/>
              </a:p>
            </p:txBody>
          </p:sp>
          <p:sp>
            <p:nvSpPr>
              <p:cNvPr id="65" name="文本框 51"/>
              <p:cNvSpPr txBox="1">
                <a:spLocks noChangeArrowheads="1"/>
              </p:cNvSpPr>
              <p:nvPr/>
            </p:nvSpPr>
            <p:spPr bwMode="auto">
              <a:xfrm>
                <a:off x="2193793" y="4613002"/>
                <a:ext cx="646338" cy="770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>
                  <a:defRPr/>
                </a:pPr>
                <a:r>
                  <a:rPr altLang="en-US" lang="zh-CN" smtClean="0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历史</a:t>
                </a:r>
              </a:p>
            </p:txBody>
          </p:sp>
        </p:grpSp>
        <p:sp>
          <p:nvSpPr>
            <p:cNvPr id="46" name="椭圆 45"/>
            <p:cNvSpPr/>
            <p:nvPr/>
          </p:nvSpPr>
          <p:spPr bwMode="auto">
            <a:xfrm>
              <a:off x="9258646" y="2030616"/>
              <a:ext cx="863254" cy="8651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8468639" y="4983503"/>
              <a:ext cx="577246" cy="575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6628775" y="5093386"/>
              <a:ext cx="577247" cy="575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6946173" y="1268413"/>
              <a:ext cx="432499" cy="43255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2486904" y="1484691"/>
              <a:ext cx="744664" cy="74476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77977" y="4254439"/>
              <a:ext cx="528416" cy="52848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2" name="文本框 51"/>
            <p:cNvSpPr txBox="1">
              <a:spLocks noChangeArrowheads="1"/>
            </p:cNvSpPr>
            <p:nvPr/>
          </p:nvSpPr>
          <p:spPr bwMode="auto">
            <a:xfrm>
              <a:off x="3944843" y="4350368"/>
              <a:ext cx="647003" cy="33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数学</a:t>
              </a: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2968233" y="3183516"/>
              <a:ext cx="528415" cy="5546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640677" y="2030616"/>
              <a:ext cx="394132" cy="4151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7893137" y="3183516"/>
              <a:ext cx="575502" cy="575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rgbClr val="E93D2B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600"/>
            </a:p>
          </p:txBody>
        </p:sp>
        <p:sp>
          <p:nvSpPr>
            <p:cNvPr id="56" name="文本框 51"/>
            <p:cNvSpPr txBox="1">
              <a:spLocks noChangeArrowheads="1"/>
            </p:cNvSpPr>
            <p:nvPr/>
          </p:nvSpPr>
          <p:spPr bwMode="auto">
            <a:xfrm>
              <a:off x="6618314" y="5220711"/>
              <a:ext cx="647005" cy="33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政治</a:t>
              </a:r>
            </a:p>
          </p:txBody>
        </p:sp>
        <p:sp>
          <p:nvSpPr>
            <p:cNvPr id="57" name="文本框 51"/>
            <p:cNvSpPr txBox="1">
              <a:spLocks noChangeArrowheads="1"/>
            </p:cNvSpPr>
            <p:nvPr/>
          </p:nvSpPr>
          <p:spPr bwMode="auto">
            <a:xfrm>
              <a:off x="7898368" y="3302121"/>
              <a:ext cx="647005" cy="33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英语</a:t>
              </a:r>
            </a:p>
          </p:txBody>
        </p:sp>
        <p:sp>
          <p:nvSpPr>
            <p:cNvPr id="58" name="文本框 51"/>
            <p:cNvSpPr txBox="1">
              <a:spLocks noChangeArrowheads="1"/>
            </p:cNvSpPr>
            <p:nvPr/>
          </p:nvSpPr>
          <p:spPr bwMode="auto">
            <a:xfrm>
              <a:off x="4612774" y="2107360"/>
              <a:ext cx="648748" cy="27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105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物理</a:t>
              </a:r>
            </a:p>
          </p:txBody>
        </p:sp>
        <p:sp>
          <p:nvSpPr>
            <p:cNvPr id="59" name="文本框 51"/>
            <p:cNvSpPr txBox="1">
              <a:spLocks noChangeArrowheads="1"/>
            </p:cNvSpPr>
            <p:nvPr/>
          </p:nvSpPr>
          <p:spPr bwMode="auto">
            <a:xfrm>
              <a:off x="6925246" y="1362598"/>
              <a:ext cx="647005" cy="27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105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化学</a:t>
              </a:r>
            </a:p>
          </p:txBody>
        </p:sp>
        <p:sp>
          <p:nvSpPr>
            <p:cNvPr id="60" name="文本框 51"/>
            <p:cNvSpPr txBox="1">
              <a:spLocks noChangeArrowheads="1"/>
            </p:cNvSpPr>
            <p:nvPr/>
          </p:nvSpPr>
          <p:spPr bwMode="auto">
            <a:xfrm>
              <a:off x="2954281" y="3303862"/>
              <a:ext cx="647003" cy="33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哲学</a:t>
              </a:r>
            </a:p>
          </p:txBody>
        </p:sp>
        <p:sp>
          <p:nvSpPr>
            <p:cNvPr id="61" name="文本框 51"/>
            <p:cNvSpPr txBox="1">
              <a:spLocks noChangeArrowheads="1"/>
            </p:cNvSpPr>
            <p:nvPr/>
          </p:nvSpPr>
          <p:spPr bwMode="auto">
            <a:xfrm>
              <a:off x="2629907" y="1495156"/>
              <a:ext cx="648748" cy="70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法</a:t>
              </a:r>
            </a:p>
            <a:p>
              <a:pPr>
                <a:defRPr/>
              </a:pPr>
              <a:r>
                <a:rPr altLang="en-US" lang="zh-CN" smtClean="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律</a:t>
              </a:r>
            </a:p>
          </p:txBody>
        </p:sp>
        <p:sp>
          <p:nvSpPr>
            <p:cNvPr id="62" name="文本框 51"/>
            <p:cNvSpPr txBox="1">
              <a:spLocks noChangeArrowheads="1"/>
            </p:cNvSpPr>
            <p:nvPr/>
          </p:nvSpPr>
          <p:spPr bwMode="auto">
            <a:xfrm>
              <a:off x="9446992" y="2055035"/>
              <a:ext cx="648748" cy="77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营销</a:t>
              </a:r>
            </a:p>
          </p:txBody>
        </p:sp>
        <p:sp>
          <p:nvSpPr>
            <p:cNvPr id="63" name="文本框 51"/>
            <p:cNvSpPr txBox="1">
              <a:spLocks noChangeArrowheads="1"/>
            </p:cNvSpPr>
            <p:nvPr/>
          </p:nvSpPr>
          <p:spPr bwMode="auto">
            <a:xfrm>
              <a:off x="8456430" y="5105595"/>
              <a:ext cx="648748" cy="33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en-US" lang="zh-CN" smtClean="0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管理</a:t>
              </a:r>
            </a:p>
          </p:txBody>
        </p:sp>
      </p:grpSp>
    </p:spTree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91777" y="106086"/>
            <a:ext cx="46532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如果没有知识结构</a:t>
            </a:r>
          </a:p>
        </p:txBody>
      </p:sp>
      <p:grpSp>
        <p:nvGrpSpPr>
          <p:cNvPr id="15363" name="组合 4"/>
          <p:cNvGrpSpPr/>
          <p:nvPr/>
        </p:nvGrpSpPr>
        <p:grpSpPr>
          <a:xfrm>
            <a:off x="13440815" y="4611688"/>
            <a:ext cx="6840538" cy="4733925"/>
            <a:chOff x="2423592" y="1124744"/>
            <a:chExt cx="7704856" cy="5332042"/>
          </a:xfrm>
        </p:grpSpPr>
        <p:sp>
          <p:nvSpPr>
            <p:cNvPr id="4" name="圆角矩形 3"/>
            <p:cNvSpPr/>
            <p:nvPr/>
          </p:nvSpPr>
          <p:spPr>
            <a:xfrm>
              <a:off x="2423592" y="1124744"/>
              <a:ext cx="7704856" cy="5332042"/>
            </a:xfrm>
            <a:prstGeom prst="roundRect">
              <a:avLst>
                <a:gd fmla="val 1786" name="adj"/>
              </a:avLst>
            </a:prstGeom>
            <a:solidFill>
              <a:srgbClr val="DAE1E9"/>
            </a:solidFill>
            <a:ln>
              <a:solidFill>
                <a:srgbClr val="AEBCCE"/>
              </a:solidFill>
            </a:ln>
            <a:effectLst>
              <a:outerShdw algn="ctr" blurRad="2286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88142" y="1261362"/>
              <a:ext cx="7375757" cy="5058807"/>
            </a:xfrm>
            <a:prstGeom prst="roundRect">
              <a:avLst>
                <a:gd fmla="val 1981" name="adj"/>
              </a:avLst>
            </a:prstGeom>
          </p:spPr>
        </p:pic>
      </p:grpSp>
      <p:grpSp>
        <p:nvGrpSpPr>
          <p:cNvPr id="15364" name="组合 8"/>
          <p:cNvGrpSpPr/>
          <p:nvPr/>
        </p:nvGrpSpPr>
        <p:grpSpPr>
          <a:xfrm>
            <a:off x="1110708" y="952592"/>
            <a:ext cx="9967912" cy="1223962"/>
            <a:chOff x="1023166" y="1556791"/>
            <a:chExt cx="9969378" cy="1224137"/>
          </a:xfrm>
        </p:grpSpPr>
        <p:sp>
          <p:nvSpPr>
            <p:cNvPr id="8" name="圆角矩形 7"/>
            <p:cNvSpPr/>
            <p:nvPr/>
          </p:nvSpPr>
          <p:spPr>
            <a:xfrm>
              <a:off x="1023166" y="1556791"/>
              <a:ext cx="9969378" cy="1224137"/>
            </a:xfrm>
            <a:prstGeom prst="roundRect">
              <a:avLst>
                <a:gd fmla="val 5304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54921" y="1556791"/>
              <a:ext cx="9793140" cy="1755899"/>
            </a:xfrm>
            <a:prstGeom prst="rect">
              <a:avLst/>
            </a:prstGeom>
            <a:effectLst>
              <a:outerShdw algn="t" blurRad="292100" dir="5400000" dist="127000" rotWithShape="0" sx="103000" sy="10300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zh-CN" lang="en-US" sz="2800">
                  <a:solidFill>
                    <a:srgbClr val="29A97E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        使用知识时，就像被传送到了陌生的街头，手里虽有地点名称，但面对如此复杂的地点分布，你很难找到你想要的地方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18302" y="2330684"/>
            <a:ext cx="8748000" cy="4392000"/>
            <a:chOff x="1608173" y="2381597"/>
            <a:chExt cx="8748000" cy="4392000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608173" y="2381597"/>
              <a:ext cx="8748000" cy="4392000"/>
            </a:xfrm>
            <a:prstGeom prst="roundRect">
              <a:avLst>
                <a:gd fmla="val 1786" name="adj"/>
              </a:avLst>
            </a:prstGeom>
            <a:solidFill>
              <a:srgbClr val="DAE1E9"/>
            </a:solidFill>
            <a:ln>
              <a:solidFill>
                <a:srgbClr val="AEBCCE"/>
              </a:solidFill>
            </a:ln>
            <a:effectLst>
              <a:outerShdw algn="ctr" blurRad="2286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b="12672" t="11569"/>
            <a:stretch>
              <a:fillRect/>
            </a:stretch>
          </p:blipFill>
          <p:spPr>
            <a:xfrm>
              <a:off x="1728542" y="2482881"/>
              <a:ext cx="8507262" cy="418664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1117848" y="72096"/>
            <a:ext cx="46532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如果有了知识结构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17848" y="921420"/>
            <a:ext cx="9967912" cy="1223963"/>
            <a:chOff x="1023938" y="1184275"/>
            <a:chExt cx="9967912" cy="1223963"/>
          </a:xfrm>
        </p:grpSpPr>
        <p:sp>
          <p:nvSpPr>
            <p:cNvPr id="9" name="圆角矩形 8"/>
            <p:cNvSpPr/>
            <p:nvPr/>
          </p:nvSpPr>
          <p:spPr>
            <a:xfrm>
              <a:off x="1023938" y="1184275"/>
              <a:ext cx="9967912" cy="1223963"/>
            </a:xfrm>
            <a:prstGeom prst="roundRect">
              <a:avLst>
                <a:gd fmla="val 5304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89149" y="1184275"/>
              <a:ext cx="9793287" cy="1200912"/>
            </a:xfrm>
            <a:prstGeom prst="rect">
              <a:avLst/>
            </a:prstGeom>
            <a:effectLst>
              <a:outerShdw algn="t" blurRad="292100" dir="5400000" dist="127000" rotWithShape="0" sx="103000" sy="10300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zh-CN" lang="en-US" sz="2800">
                  <a:solidFill>
                    <a:srgbClr val="29A97E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        使用知识时，手里拿着的则是线路图，按图索引，很容易便可以找到目的地。</a:t>
              </a:r>
            </a:p>
          </p:txBody>
        </p:sp>
      </p:grpSp>
      <p:grpSp>
        <p:nvGrpSpPr>
          <p:cNvPr id="16389" name="组合 11"/>
          <p:cNvGrpSpPr/>
          <p:nvPr/>
        </p:nvGrpSpPr>
        <p:grpSpPr>
          <a:xfrm>
            <a:off x="3293493" y="2348880"/>
            <a:ext cx="5616622" cy="4275236"/>
            <a:chOff x="-9529736" y="-3465644"/>
            <a:chExt cx="6408712" cy="4878419"/>
          </a:xfrm>
        </p:grpSpPr>
        <p:sp>
          <p:nvSpPr>
            <p:cNvPr id="6" name="圆角矩形 5"/>
            <p:cNvSpPr/>
            <p:nvPr/>
          </p:nvSpPr>
          <p:spPr>
            <a:xfrm>
              <a:off x="-9529736" y="-3465644"/>
              <a:ext cx="6408712" cy="4878419"/>
            </a:xfrm>
            <a:prstGeom prst="roundRect">
              <a:avLst>
                <a:gd fmla="val 1786" name="adj"/>
              </a:avLst>
            </a:prstGeom>
            <a:solidFill>
              <a:srgbClr val="DAE1E9"/>
            </a:solidFill>
            <a:ln>
              <a:solidFill>
                <a:srgbClr val="AEBCCE"/>
              </a:solidFill>
            </a:ln>
            <a:effectLst>
              <a:outerShdw algn="ctr" blurRad="2286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pic>
          <p:nvPicPr>
            <p:cNvPr id="1639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9313712" y="-3283337"/>
              <a:ext cx="5973452" cy="44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矩形 67"/>
          <p:cNvSpPr>
            <a:spLocks noChangeArrowheads="1"/>
          </p:cNvSpPr>
          <p:nvPr/>
        </p:nvSpPr>
        <p:spPr bwMode="auto">
          <a:xfrm>
            <a:off x="703263" y="1128713"/>
            <a:ext cx="2240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6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NO.1 结构</a:t>
            </a:r>
          </a:p>
        </p:txBody>
      </p:sp>
      <p:grpSp>
        <p:nvGrpSpPr>
          <p:cNvPr id="17411" name="组合 3"/>
          <p:cNvGrpSpPr/>
          <p:nvPr/>
        </p:nvGrpSpPr>
        <p:grpSpPr>
          <a:xfrm>
            <a:off x="7099300" y="4241800"/>
            <a:ext cx="3533775" cy="3508375"/>
            <a:chOff x="8112224" y="2320000"/>
            <a:chExt cx="3533703" cy="35078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2224" y="2320000"/>
              <a:ext cx="3533703" cy="3507815"/>
            </a:xfrm>
            <a:prstGeom prst="ellipse">
              <a:avLst/>
            </a:prstGeom>
            <a:ln w="28575">
              <a:solidFill>
                <a:schemeClr val="bg1"/>
              </a:solidFill>
            </a:ln>
            <a:effectLst>
              <a:outerShdw algn="ctr" blurRad="241300" rotWithShape="0" sx="102000" sy="102000">
                <a:prstClr val="black">
                  <a:alpha val="40000"/>
                </a:prstClr>
              </a:outerShdw>
            </a:effectLst>
          </p:spPr>
        </p:pic>
        <p:grpSp>
          <p:nvGrpSpPr>
            <p:cNvPr id="17430" name="组合 77"/>
            <p:cNvGrpSpPr/>
            <p:nvPr/>
          </p:nvGrpSpPr>
          <p:grpSpPr>
            <a:xfrm>
              <a:off x="8666780" y="2853705"/>
              <a:ext cx="2424590" cy="2427756"/>
              <a:chOff x="3046264" y="4243730"/>
              <a:chExt cx="2423868" cy="2428320"/>
            </a:xfrm>
          </p:grpSpPr>
          <p:sp>
            <p:nvSpPr>
              <p:cNvPr id="71" name="椭圆 70"/>
              <p:cNvSpPr/>
              <p:nvPr/>
            </p:nvSpPr>
            <p:spPr bwMode="auto">
              <a:xfrm>
                <a:off x="3045735" y="4243340"/>
                <a:ext cx="2424929" cy="24290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E93D2B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4800"/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>
                <a:off x="3528182" y="4729150"/>
                <a:ext cx="1436230" cy="1239928"/>
              </a:xfrm>
              <a:prstGeom prst="triangl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2" name="文本框 51"/>
              <p:cNvSpPr txBox="1">
                <a:spLocks noChangeArrowheads="1"/>
              </p:cNvSpPr>
              <p:nvPr/>
            </p:nvSpPr>
            <p:spPr bwMode="auto">
              <a:xfrm>
                <a:off x="3413917" y="4953004"/>
                <a:ext cx="1739347" cy="1005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>
                  <a:defRPr/>
                </a:pPr>
                <a:r>
                  <a:rPr altLang="en-US" lang="zh-CN" smtClean="0" sz="6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营销</a:t>
                </a:r>
              </a:p>
            </p:txBody>
          </p:sp>
          <p:sp>
            <p:nvSpPr>
              <p:cNvPr id="17434" name="矩形 73"/>
              <p:cNvSpPr>
                <a:spLocks noChangeArrowheads="1"/>
              </p:cNvSpPr>
              <p:nvPr/>
            </p:nvSpPr>
            <p:spPr bwMode="auto">
              <a:xfrm>
                <a:off x="3960431" y="4376111"/>
                <a:ext cx="639876" cy="36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思想</a:t>
                </a:r>
              </a:p>
            </p:txBody>
          </p:sp>
          <p:sp>
            <p:nvSpPr>
              <p:cNvPr id="17435" name="矩形 74"/>
              <p:cNvSpPr>
                <a:spLocks noChangeArrowheads="1"/>
              </p:cNvSpPr>
              <p:nvPr/>
            </p:nvSpPr>
            <p:spPr bwMode="auto">
              <a:xfrm>
                <a:off x="3283677" y="5924580"/>
                <a:ext cx="639876" cy="36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战略</a:t>
                </a:r>
              </a:p>
            </p:txBody>
          </p:sp>
          <p:sp>
            <p:nvSpPr>
              <p:cNvPr id="17436" name="矩形 75"/>
              <p:cNvSpPr>
                <a:spLocks noChangeArrowheads="1"/>
              </p:cNvSpPr>
              <p:nvPr/>
            </p:nvSpPr>
            <p:spPr bwMode="auto">
              <a:xfrm>
                <a:off x="4555741" y="5924580"/>
                <a:ext cx="639876" cy="36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战术</a:t>
                </a:r>
              </a:p>
            </p:txBody>
          </p:sp>
        </p:grpSp>
      </p:grpSp>
      <p:sp>
        <p:nvSpPr>
          <p:cNvPr id="17412" name="矩形 80"/>
          <p:cNvSpPr>
            <a:spLocks noChangeArrowheads="1"/>
          </p:cNvSpPr>
          <p:nvPr/>
        </p:nvSpPr>
        <p:spPr bwMode="auto">
          <a:xfrm>
            <a:off x="703263" y="1698625"/>
            <a:ext cx="3738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结构就是一系列紧密联系的知识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EE6557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3448050" y="0"/>
            <a:ext cx="5516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mtClean="0"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知识结构形成的三要素</a:t>
            </a:r>
          </a:p>
        </p:txBody>
      </p:sp>
      <p:grpSp>
        <p:nvGrpSpPr>
          <p:cNvPr id="17417" name="组合 15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39" name="五边形 38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0" name="五边形 39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1" name="五边形 40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7418" name="组合 19"/>
          <p:cNvGrpSpPr/>
          <p:nvPr/>
        </p:nvGrpSpPr>
        <p:grpSpPr>
          <a:xfrm flipH="1">
            <a:off x="10099675" y="-20638"/>
            <a:ext cx="2117725" cy="827088"/>
            <a:chOff x="-24658" y="-9304"/>
            <a:chExt cx="2117281" cy="828000"/>
          </a:xfrm>
        </p:grpSpPr>
        <p:sp>
          <p:nvSpPr>
            <p:cNvPr id="43" name="五边形 42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4" name="五边形 43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5" name="五边形 44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rcRect l="7475" r="7475"/>
          <a:stretch>
            <a:fillRect/>
          </a:stretch>
        </p:blipFill>
        <p:spPr>
          <a:xfrm>
            <a:off x="1754615" y="2344737"/>
            <a:ext cx="3250344" cy="3250344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ctr" blurRad="241300" rotWithShape="0" sx="102000" sy="10200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矩形 47"/>
          <p:cNvSpPr/>
          <p:nvPr/>
        </p:nvSpPr>
        <p:spPr>
          <a:xfrm>
            <a:off x="3175" y="6605588"/>
            <a:ext cx="12192000" cy="3335337"/>
          </a:xfrm>
          <a:prstGeom prst="rect">
            <a:avLst/>
          </a:prstGeom>
          <a:solidFill>
            <a:srgbClr val="43D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1343025" y="4391025"/>
            <a:ext cx="31546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6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NO.3 高速公路</a:t>
            </a:r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1263650" y="4987925"/>
            <a:ext cx="8107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结构与结构之间的联系，是激发跨学科思考与创造力的源泉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5913438"/>
            <a:ext cx="12192000" cy="828675"/>
          </a:xfrm>
          <a:prstGeom prst="rect">
            <a:avLst/>
          </a:prstGeom>
          <a:solidFill>
            <a:srgbClr val="EE6557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3448050" y="5922963"/>
            <a:ext cx="49834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如何进行整体性学习</a:t>
            </a:r>
          </a:p>
        </p:txBody>
      </p:sp>
      <p:grpSp>
        <p:nvGrpSpPr>
          <p:cNvPr id="18440" name="组合 15"/>
          <p:cNvGrpSpPr/>
          <p:nvPr/>
        </p:nvGrpSpPr>
        <p:grpSpPr>
          <a:xfrm>
            <a:off x="-25400" y="5913438"/>
            <a:ext cx="2117725" cy="828675"/>
            <a:chOff x="-24658" y="-9304"/>
            <a:chExt cx="2117281" cy="828000"/>
          </a:xfrm>
        </p:grpSpPr>
        <p:sp>
          <p:nvSpPr>
            <p:cNvPr id="21" name="五边形 20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" name="五边形 21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" name="五边形 22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8441" name="组合 19"/>
          <p:cNvGrpSpPr/>
          <p:nvPr/>
        </p:nvGrpSpPr>
        <p:grpSpPr>
          <a:xfrm flipH="1">
            <a:off x="10099675" y="5902325"/>
            <a:ext cx="2117725" cy="827088"/>
            <a:chOff x="-24658" y="-9304"/>
            <a:chExt cx="2117281" cy="828000"/>
          </a:xfrm>
        </p:grpSpPr>
        <p:sp>
          <p:nvSpPr>
            <p:cNvPr id="25" name="五边形 24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6" name="五边形 25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7" name="五边形 26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8442" name="组合 27"/>
          <p:cNvGrpSpPr/>
          <p:nvPr/>
        </p:nvGrpSpPr>
        <p:grpSpPr>
          <a:xfrm>
            <a:off x="6565900" y="7481888"/>
            <a:ext cx="3533775" cy="3508375"/>
            <a:chOff x="8112224" y="2320000"/>
            <a:chExt cx="3533703" cy="350781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2224" y="2320000"/>
              <a:ext cx="3533703" cy="3507815"/>
            </a:xfrm>
            <a:prstGeom prst="ellipse">
              <a:avLst/>
            </a:prstGeom>
            <a:ln w="28575">
              <a:solidFill>
                <a:schemeClr val="bg1"/>
              </a:solidFill>
            </a:ln>
            <a:effectLst>
              <a:outerShdw algn="ctr" blurRad="241300" rotWithShape="0" sx="102000" sy="102000">
                <a:prstClr val="black">
                  <a:alpha val="40000"/>
                </a:prstClr>
              </a:outerShdw>
            </a:effectLst>
          </p:spPr>
        </p:pic>
        <p:grpSp>
          <p:nvGrpSpPr>
            <p:cNvPr id="18455" name="组合 77"/>
            <p:cNvGrpSpPr/>
            <p:nvPr/>
          </p:nvGrpSpPr>
          <p:grpSpPr>
            <a:xfrm>
              <a:off x="8666780" y="2853705"/>
              <a:ext cx="2424590" cy="2427756"/>
              <a:chOff x="3046264" y="4243730"/>
              <a:chExt cx="2423868" cy="2428320"/>
            </a:xfrm>
          </p:grpSpPr>
          <p:sp>
            <p:nvSpPr>
              <p:cNvPr id="31" name="椭圆 30"/>
              <p:cNvSpPr/>
              <p:nvPr/>
            </p:nvSpPr>
            <p:spPr bwMode="auto">
              <a:xfrm>
                <a:off x="3045735" y="4243340"/>
                <a:ext cx="2424929" cy="242905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E93D2B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4800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3528182" y="4729150"/>
                <a:ext cx="1436230" cy="1239927"/>
              </a:xfrm>
              <a:prstGeom prst="triangl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3" name="文本框 51"/>
              <p:cNvSpPr txBox="1">
                <a:spLocks noChangeArrowheads="1"/>
              </p:cNvSpPr>
              <p:nvPr/>
            </p:nvSpPr>
            <p:spPr bwMode="auto">
              <a:xfrm>
                <a:off x="3413917" y="4953002"/>
                <a:ext cx="1739347" cy="1005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>
                  <a:defRPr/>
                </a:pPr>
                <a:r>
                  <a:rPr altLang="en-US" lang="zh-CN" smtClean="0" sz="6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营销</a:t>
                </a:r>
              </a:p>
            </p:txBody>
          </p:sp>
          <p:sp>
            <p:nvSpPr>
              <p:cNvPr id="18459" name="矩形 73"/>
              <p:cNvSpPr>
                <a:spLocks noChangeArrowheads="1"/>
              </p:cNvSpPr>
              <p:nvPr/>
            </p:nvSpPr>
            <p:spPr bwMode="auto">
              <a:xfrm>
                <a:off x="3960431" y="4376113"/>
                <a:ext cx="639876" cy="36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思想</a:t>
                </a:r>
              </a:p>
            </p:txBody>
          </p:sp>
          <p:sp>
            <p:nvSpPr>
              <p:cNvPr id="18460" name="矩形 74"/>
              <p:cNvSpPr>
                <a:spLocks noChangeArrowheads="1"/>
              </p:cNvSpPr>
              <p:nvPr/>
            </p:nvSpPr>
            <p:spPr bwMode="auto">
              <a:xfrm>
                <a:off x="3283677" y="5924580"/>
                <a:ext cx="639876" cy="36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战略</a:t>
                </a:r>
              </a:p>
            </p:txBody>
          </p:sp>
          <p:sp>
            <p:nvSpPr>
              <p:cNvPr id="18461" name="矩形 75"/>
              <p:cNvSpPr>
                <a:spLocks noChangeArrowheads="1"/>
              </p:cNvSpPr>
              <p:nvPr/>
            </p:nvSpPr>
            <p:spPr bwMode="auto">
              <a:xfrm>
                <a:off x="4555741" y="5924580"/>
                <a:ext cx="639876" cy="36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战术</a:t>
                </a:r>
              </a:p>
            </p:txBody>
          </p:sp>
        </p:grpSp>
      </p:grpSp>
      <p:grpSp>
        <p:nvGrpSpPr>
          <p:cNvPr id="18443" name="组合 36"/>
          <p:cNvGrpSpPr/>
          <p:nvPr/>
        </p:nvGrpSpPr>
        <p:grpSpPr>
          <a:xfrm>
            <a:off x="7099300" y="-2598738"/>
            <a:ext cx="3533775" cy="3506788"/>
            <a:chOff x="8112224" y="2320000"/>
            <a:chExt cx="3533703" cy="350781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2224" y="2320000"/>
              <a:ext cx="3533703" cy="3507815"/>
            </a:xfrm>
            <a:prstGeom prst="ellipse">
              <a:avLst/>
            </a:prstGeom>
            <a:ln w="28575">
              <a:solidFill>
                <a:schemeClr val="bg1"/>
              </a:solidFill>
            </a:ln>
            <a:effectLst>
              <a:outerShdw algn="ctr" blurRad="241300" rotWithShape="0" sx="102000" sy="102000">
                <a:prstClr val="black">
                  <a:alpha val="40000"/>
                </a:prstClr>
              </a:outerShdw>
            </a:effectLst>
          </p:spPr>
        </p:pic>
        <p:grpSp>
          <p:nvGrpSpPr>
            <p:cNvPr id="18447" name="组合 77"/>
            <p:cNvGrpSpPr/>
            <p:nvPr/>
          </p:nvGrpSpPr>
          <p:grpSpPr>
            <a:xfrm>
              <a:off x="8666780" y="2853705"/>
              <a:ext cx="2424590" cy="2427756"/>
              <a:chOff x="3046264" y="4243730"/>
              <a:chExt cx="2423868" cy="2428320"/>
            </a:xfrm>
          </p:grpSpPr>
          <p:sp>
            <p:nvSpPr>
              <p:cNvPr id="40" name="椭圆 39"/>
              <p:cNvSpPr/>
              <p:nvPr/>
            </p:nvSpPr>
            <p:spPr bwMode="auto">
              <a:xfrm>
                <a:off x="3045735" y="4243581"/>
                <a:ext cx="2424929" cy="242856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E93D2B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4800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>
                <a:off x="3528182" y="4729611"/>
                <a:ext cx="1436230" cy="1240489"/>
              </a:xfrm>
              <a:prstGeom prst="triangl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2" name="文本框 51"/>
              <p:cNvSpPr txBox="1">
                <a:spLocks noChangeArrowheads="1"/>
              </p:cNvSpPr>
              <p:nvPr/>
            </p:nvSpPr>
            <p:spPr bwMode="auto">
              <a:xfrm>
                <a:off x="3413917" y="4953567"/>
                <a:ext cx="1739347" cy="100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>
                  <a:defRPr/>
                </a:pPr>
                <a:r>
                  <a:rPr altLang="en-US" lang="zh-CN" smtClean="0" sz="6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营销</a:t>
                </a:r>
              </a:p>
            </p:txBody>
          </p:sp>
          <p:sp>
            <p:nvSpPr>
              <p:cNvPr id="18451" name="矩形 73"/>
              <p:cNvSpPr>
                <a:spLocks noChangeArrowheads="1"/>
              </p:cNvSpPr>
              <p:nvPr/>
            </p:nvSpPr>
            <p:spPr bwMode="auto">
              <a:xfrm>
                <a:off x="3960431" y="4376112"/>
                <a:ext cx="639876" cy="365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思想</a:t>
                </a:r>
              </a:p>
            </p:txBody>
          </p:sp>
          <p:sp>
            <p:nvSpPr>
              <p:cNvPr id="18452" name="矩形 74"/>
              <p:cNvSpPr>
                <a:spLocks noChangeArrowheads="1"/>
              </p:cNvSpPr>
              <p:nvPr/>
            </p:nvSpPr>
            <p:spPr bwMode="auto">
              <a:xfrm>
                <a:off x="3283677" y="5924579"/>
                <a:ext cx="639876" cy="365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战略</a:t>
                </a:r>
              </a:p>
            </p:txBody>
          </p:sp>
          <p:sp>
            <p:nvSpPr>
              <p:cNvPr id="18453" name="矩形 75"/>
              <p:cNvSpPr>
                <a:spLocks noChangeArrowheads="1"/>
              </p:cNvSpPr>
              <p:nvPr/>
            </p:nvSpPr>
            <p:spPr bwMode="auto">
              <a:xfrm>
                <a:off x="4555741" y="5924579"/>
                <a:ext cx="639876" cy="365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800">
                    <a:solidFill>
                      <a:srgbClr val="595959"/>
                    </a:solidFill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战术</a:t>
                </a:r>
              </a:p>
            </p:txBody>
          </p:sp>
        </p:grpSp>
      </p:grpSp>
      <p:sp>
        <p:nvSpPr>
          <p:cNvPr id="18444" name="矩形 68"/>
          <p:cNvSpPr>
            <a:spLocks noChangeArrowheads="1"/>
          </p:cNvSpPr>
          <p:nvPr/>
        </p:nvSpPr>
        <p:spPr bwMode="auto">
          <a:xfrm>
            <a:off x="4060825" y="122238"/>
            <a:ext cx="22402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36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NO.2 模型</a:t>
            </a:r>
          </a:p>
        </p:txBody>
      </p:sp>
      <p:sp>
        <p:nvSpPr>
          <p:cNvPr id="18445" name="矩形 135"/>
          <p:cNvSpPr>
            <a:spLocks noChangeArrowheads="1"/>
          </p:cNvSpPr>
          <p:nvPr/>
        </p:nvSpPr>
        <p:spPr bwMode="auto">
          <a:xfrm>
            <a:off x="4075112" y="1116013"/>
            <a:ext cx="493268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2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模型是简化的结构，是信息压缩的结果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-512" l="4956" r="5957" t="512"/>
          <a:stretch>
            <a:fillRect/>
          </a:stretch>
        </p:blipFill>
        <p:spPr>
          <a:xfrm>
            <a:off x="1033462" y="1220004"/>
            <a:ext cx="3086100" cy="308610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ctr" blurRad="241300" rotWithShape="0" sx="102000" sy="10200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3335338"/>
          </a:xfrm>
          <a:prstGeom prst="rect">
            <a:avLst/>
          </a:prstGeom>
          <a:solidFill>
            <a:srgbClr val="43D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9459" name="组合 10"/>
          <p:cNvGrpSpPr/>
          <p:nvPr/>
        </p:nvGrpSpPr>
        <p:grpSpPr>
          <a:xfrm>
            <a:off x="1127125" y="4149725"/>
            <a:ext cx="10088563" cy="1547813"/>
            <a:chOff x="1127448" y="694181"/>
            <a:chExt cx="10087828" cy="1549052"/>
          </a:xfrm>
        </p:grpSpPr>
        <p:grpSp>
          <p:nvGrpSpPr>
            <p:cNvPr id="19481" name="组合 7"/>
            <p:cNvGrpSpPr/>
            <p:nvPr/>
          </p:nvGrpSpPr>
          <p:grpSpPr>
            <a:xfrm>
              <a:off x="1127448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19506" name="组合 5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24" name="椭圆 23"/>
                <p:cNvSpPr/>
                <p:nvPr/>
              </p:nvSpPr>
              <p:spPr bwMode="auto">
                <a:xfrm>
                  <a:off x="2423592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EC5646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9509" name="矩形 6"/>
                <p:cNvSpPr>
                  <a:spLocks noChangeArrowheads="1"/>
                </p:cNvSpPr>
                <p:nvPr/>
              </p:nvSpPr>
              <p:spPr bwMode="auto">
                <a:xfrm>
                  <a:off x="2535341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获取</a:t>
                  </a:r>
                </a:p>
              </p:txBody>
            </p:sp>
          </p:grpSp>
          <p:sp>
            <p:nvSpPr>
              <p:cNvPr id="19507" name="文本框 6"/>
              <p:cNvSpPr txBox="1">
                <a:spLocks noChangeArrowheads="1"/>
              </p:cNvSpPr>
              <p:nvPr/>
            </p:nvSpPr>
            <p:spPr bwMode="auto">
              <a:xfrm>
                <a:off x="1560389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NO.1</a:t>
                </a: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 rot="5400000">
              <a:off x="2800403" y="1323462"/>
              <a:ext cx="338408" cy="290491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19483" name="组合 34"/>
            <p:cNvGrpSpPr/>
            <p:nvPr/>
          </p:nvGrpSpPr>
          <p:grpSpPr>
            <a:xfrm>
              <a:off x="3262142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19502" name="组合 35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38" name="椭圆 37"/>
                <p:cNvSpPr/>
                <p:nvPr/>
              </p:nvSpPr>
              <p:spPr bwMode="auto">
                <a:xfrm>
                  <a:off x="2423930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EC5646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9505" name="矩形 6"/>
                <p:cNvSpPr>
                  <a:spLocks noChangeArrowheads="1"/>
                </p:cNvSpPr>
                <p:nvPr/>
              </p:nvSpPr>
              <p:spPr bwMode="auto">
                <a:xfrm>
                  <a:off x="2535341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理解</a:t>
                  </a:r>
                </a:p>
              </p:txBody>
            </p:sp>
          </p:grpSp>
          <p:sp>
            <p:nvSpPr>
              <p:cNvPr id="19503" name="文本框 36"/>
              <p:cNvSpPr txBox="1">
                <a:spLocks noChangeArrowheads="1"/>
              </p:cNvSpPr>
              <p:nvPr/>
            </p:nvSpPr>
            <p:spPr bwMode="auto">
              <a:xfrm>
                <a:off x="1560389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NO.2</a:t>
                </a:r>
              </a:p>
            </p:txBody>
          </p:sp>
        </p:grpSp>
        <p:grpSp>
          <p:nvGrpSpPr>
            <p:cNvPr id="19484" name="组合 39"/>
            <p:cNvGrpSpPr/>
            <p:nvPr/>
          </p:nvGrpSpPr>
          <p:grpSpPr>
            <a:xfrm>
              <a:off x="5396836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19498" name="组合 40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43" name="椭圆 42"/>
                <p:cNvSpPr/>
                <p:nvPr/>
              </p:nvSpPr>
              <p:spPr bwMode="auto">
                <a:xfrm>
                  <a:off x="2424268" y="1092374"/>
                  <a:ext cx="1547700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EC5646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9501" name="矩形 6"/>
                <p:cNvSpPr>
                  <a:spLocks noChangeArrowheads="1"/>
                </p:cNvSpPr>
                <p:nvPr/>
              </p:nvSpPr>
              <p:spPr bwMode="auto">
                <a:xfrm>
                  <a:off x="2535341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拓展</a:t>
                  </a:r>
                </a:p>
              </p:txBody>
            </p:sp>
          </p:grpSp>
          <p:sp>
            <p:nvSpPr>
              <p:cNvPr id="19499" name="文本框 41"/>
              <p:cNvSpPr txBox="1">
                <a:spLocks noChangeArrowheads="1"/>
              </p:cNvSpPr>
              <p:nvPr/>
            </p:nvSpPr>
            <p:spPr bwMode="auto">
              <a:xfrm>
                <a:off x="1560389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NO.3</a:t>
                </a:r>
              </a:p>
            </p:txBody>
          </p:sp>
        </p:grpSp>
        <p:grpSp>
          <p:nvGrpSpPr>
            <p:cNvPr id="19485" name="组合 44"/>
            <p:cNvGrpSpPr/>
            <p:nvPr/>
          </p:nvGrpSpPr>
          <p:grpSpPr>
            <a:xfrm>
              <a:off x="7531530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19494" name="组合 45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48" name="椭圆 47"/>
                <p:cNvSpPr/>
                <p:nvPr/>
              </p:nvSpPr>
              <p:spPr bwMode="auto">
                <a:xfrm>
                  <a:off x="2423018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EC5646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9497" name="矩形 6"/>
                <p:cNvSpPr>
                  <a:spLocks noChangeArrowheads="1"/>
                </p:cNvSpPr>
                <p:nvPr/>
              </p:nvSpPr>
              <p:spPr bwMode="auto">
                <a:xfrm>
                  <a:off x="2535340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纠错</a:t>
                  </a:r>
                </a:p>
              </p:txBody>
            </p:sp>
          </p:grpSp>
          <p:sp>
            <p:nvSpPr>
              <p:cNvPr id="19495" name="文本框 46"/>
              <p:cNvSpPr txBox="1">
                <a:spLocks noChangeArrowheads="1"/>
              </p:cNvSpPr>
              <p:nvPr/>
            </p:nvSpPr>
            <p:spPr bwMode="auto">
              <a:xfrm>
                <a:off x="1560388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NO.4</a:t>
                </a:r>
              </a:p>
            </p:txBody>
          </p:sp>
        </p:grpSp>
        <p:grpSp>
          <p:nvGrpSpPr>
            <p:cNvPr id="19486" name="组合 49"/>
            <p:cNvGrpSpPr/>
            <p:nvPr/>
          </p:nvGrpSpPr>
          <p:grpSpPr>
            <a:xfrm>
              <a:off x="9666224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19490" name="组合 50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53" name="椭圆 52"/>
                <p:cNvSpPr/>
                <p:nvPr/>
              </p:nvSpPr>
              <p:spPr bwMode="auto">
                <a:xfrm>
                  <a:off x="2423357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EC5646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9493" name="矩形 6"/>
                <p:cNvSpPr>
                  <a:spLocks noChangeArrowheads="1"/>
                </p:cNvSpPr>
                <p:nvPr/>
              </p:nvSpPr>
              <p:spPr bwMode="auto">
                <a:xfrm>
                  <a:off x="2535341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应用</a:t>
                  </a:r>
                </a:p>
              </p:txBody>
            </p:sp>
          </p:grpSp>
          <p:sp>
            <p:nvSpPr>
              <p:cNvPr id="19491" name="文本框 51"/>
              <p:cNvSpPr txBox="1">
                <a:spLocks noChangeArrowheads="1"/>
              </p:cNvSpPr>
              <p:nvPr/>
            </p:nvSpPr>
            <p:spPr bwMode="auto">
              <a:xfrm>
                <a:off x="1560388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NO.5</a:t>
                </a:r>
              </a:p>
            </p:txBody>
          </p:sp>
        </p:grpSp>
        <p:sp>
          <p:nvSpPr>
            <p:cNvPr id="55" name="任意多边形 54"/>
            <p:cNvSpPr/>
            <p:nvPr/>
          </p:nvSpPr>
          <p:spPr>
            <a:xfrm rot="5400000">
              <a:off x="9200737" y="1323462"/>
              <a:ext cx="338408" cy="290491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8" name="任意多边形 57"/>
            <p:cNvSpPr/>
            <p:nvPr/>
          </p:nvSpPr>
          <p:spPr>
            <a:xfrm rot="5400000">
              <a:off x="4933848" y="1323462"/>
              <a:ext cx="338408" cy="290491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61" name="任意多边形 60"/>
            <p:cNvSpPr/>
            <p:nvPr/>
          </p:nvSpPr>
          <p:spPr>
            <a:xfrm rot="5400000">
              <a:off x="7067293" y="1323462"/>
              <a:ext cx="338408" cy="290491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19460" name="组合 94"/>
          <p:cNvGrpSpPr/>
          <p:nvPr/>
        </p:nvGrpSpPr>
        <p:grpSpPr>
          <a:xfrm>
            <a:off x="3187700" y="944563"/>
            <a:ext cx="1549400" cy="1547812"/>
            <a:chOff x="1217018" y="694181"/>
            <a:chExt cx="1549052" cy="1549052"/>
          </a:xfrm>
        </p:grpSpPr>
        <p:grpSp>
          <p:nvGrpSpPr>
            <p:cNvPr id="19477" name="组合 119"/>
            <p:cNvGrpSpPr/>
            <p:nvPr/>
          </p:nvGrpSpPr>
          <p:grpSpPr>
            <a:xfrm>
              <a:off x="1217018" y="694181"/>
              <a:ext cx="1549052" cy="1549052"/>
              <a:chOff x="2423592" y="1092374"/>
              <a:chExt cx="1549052" cy="1549052"/>
            </a:xfrm>
          </p:grpSpPr>
          <p:sp>
            <p:nvSpPr>
              <p:cNvPr id="122" name="椭圆 121"/>
              <p:cNvSpPr/>
              <p:nvPr/>
            </p:nvSpPr>
            <p:spPr bwMode="auto">
              <a:xfrm>
                <a:off x="2423592" y="1092374"/>
                <a:ext cx="1549052" cy="154905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29A97E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9480" name="矩形 6"/>
              <p:cNvSpPr>
                <a:spLocks noChangeArrowheads="1"/>
              </p:cNvSpPr>
              <p:nvPr/>
            </p:nvSpPr>
            <p:spPr bwMode="auto">
              <a:xfrm>
                <a:off x="2535342" y="1388683"/>
                <a:ext cx="1300188" cy="1098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4400">
                    <a:solidFill>
                      <a:srgbClr val="0D0D0D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记忆</a:t>
                </a:r>
              </a:p>
            </p:txBody>
          </p:sp>
        </p:grpSp>
        <p:sp>
          <p:nvSpPr>
            <p:cNvPr id="19478" name="文本框 120"/>
            <p:cNvSpPr txBox="1">
              <a:spLocks noChangeArrowheads="1"/>
            </p:cNvSpPr>
            <p:nvPr/>
          </p:nvSpPr>
          <p:spPr bwMode="auto">
            <a:xfrm>
              <a:off x="1560389" y="906342"/>
              <a:ext cx="799703" cy="39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latin charset="-122" panose="02010600040101010101" pitchFamily="2" typeface="华文黑体"/>
                  <a:ea charset="-122" panose="02010600040101010101" pitchFamily="2" typeface="华文黑体"/>
                </a:rPr>
                <a:t>NO.1</a:t>
              </a:r>
            </a:p>
          </p:txBody>
        </p:sp>
      </p:grpSp>
      <p:sp>
        <p:nvSpPr>
          <p:cNvPr id="96" name="任意多边形 95"/>
          <p:cNvSpPr/>
          <p:nvPr/>
        </p:nvSpPr>
        <p:spPr>
          <a:xfrm rot="5400000">
            <a:off x="4860132" y="1574006"/>
            <a:ext cx="338138" cy="28892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9462" name="组合 96"/>
          <p:cNvGrpSpPr/>
          <p:nvPr/>
        </p:nvGrpSpPr>
        <p:grpSpPr>
          <a:xfrm>
            <a:off x="5321300" y="944563"/>
            <a:ext cx="1549400" cy="1547812"/>
            <a:chOff x="1217018" y="694181"/>
            <a:chExt cx="1549052" cy="1549052"/>
          </a:xfrm>
        </p:grpSpPr>
        <p:grpSp>
          <p:nvGrpSpPr>
            <p:cNvPr id="19473" name="组合 115"/>
            <p:cNvGrpSpPr/>
            <p:nvPr/>
          </p:nvGrpSpPr>
          <p:grpSpPr>
            <a:xfrm>
              <a:off x="1217018" y="694181"/>
              <a:ext cx="1549052" cy="1549052"/>
              <a:chOff x="2423592" y="1092374"/>
              <a:chExt cx="1549052" cy="1549052"/>
            </a:xfrm>
          </p:grpSpPr>
          <p:sp>
            <p:nvSpPr>
              <p:cNvPr id="118" name="椭圆 117"/>
              <p:cNvSpPr/>
              <p:nvPr/>
            </p:nvSpPr>
            <p:spPr bwMode="auto">
              <a:xfrm>
                <a:off x="2423592" y="1092374"/>
                <a:ext cx="1549052" cy="154905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29A97E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9476" name="矩形 6"/>
              <p:cNvSpPr>
                <a:spLocks noChangeArrowheads="1"/>
              </p:cNvSpPr>
              <p:nvPr/>
            </p:nvSpPr>
            <p:spPr bwMode="auto">
              <a:xfrm>
                <a:off x="2535342" y="1388683"/>
                <a:ext cx="1300188" cy="1098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mtClean="0" sz="4400">
                    <a:solidFill>
                      <a:srgbClr val="0D0D0D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套用</a:t>
                </a:r>
              </a:p>
            </p:txBody>
          </p:sp>
        </p:grpSp>
        <p:sp>
          <p:nvSpPr>
            <p:cNvPr id="19474" name="文本框 116"/>
            <p:cNvSpPr txBox="1">
              <a:spLocks noChangeArrowheads="1"/>
            </p:cNvSpPr>
            <p:nvPr/>
          </p:nvSpPr>
          <p:spPr bwMode="auto">
            <a:xfrm>
              <a:off x="1560389" y="906342"/>
              <a:ext cx="799703" cy="39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latin charset="-122" panose="02010600040101010101" pitchFamily="2" typeface="华文黑体"/>
                  <a:ea charset="-122" panose="02010600040101010101" pitchFamily="2" typeface="华文黑体"/>
                </a:rPr>
                <a:t>NO.2</a:t>
              </a:r>
            </a:p>
          </p:txBody>
        </p:sp>
      </p:grpSp>
      <p:grpSp>
        <p:nvGrpSpPr>
          <p:cNvPr id="19463" name="组合 97"/>
          <p:cNvGrpSpPr/>
          <p:nvPr/>
        </p:nvGrpSpPr>
        <p:grpSpPr>
          <a:xfrm>
            <a:off x="7456488" y="944563"/>
            <a:ext cx="1549400" cy="1547812"/>
            <a:chOff x="1217018" y="694181"/>
            <a:chExt cx="1549052" cy="1549052"/>
          </a:xfrm>
        </p:grpSpPr>
        <p:grpSp>
          <p:nvGrpSpPr>
            <p:cNvPr id="19469" name="组合 111"/>
            <p:cNvGrpSpPr/>
            <p:nvPr/>
          </p:nvGrpSpPr>
          <p:grpSpPr>
            <a:xfrm>
              <a:off x="1217018" y="694181"/>
              <a:ext cx="1549052" cy="1549052"/>
              <a:chOff x="2423592" y="1092374"/>
              <a:chExt cx="1549052" cy="1549052"/>
            </a:xfrm>
          </p:grpSpPr>
          <p:sp>
            <p:nvSpPr>
              <p:cNvPr id="114" name="椭圆 113"/>
              <p:cNvSpPr/>
              <p:nvPr/>
            </p:nvSpPr>
            <p:spPr bwMode="auto">
              <a:xfrm>
                <a:off x="2423592" y="1092374"/>
                <a:ext cx="1549052" cy="154905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29A97E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9472" name="矩形 6"/>
              <p:cNvSpPr>
                <a:spLocks noChangeArrowheads="1"/>
              </p:cNvSpPr>
              <p:nvPr/>
            </p:nvSpPr>
            <p:spPr bwMode="auto">
              <a:xfrm>
                <a:off x="2535340" y="1388683"/>
                <a:ext cx="1300188" cy="1098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4400">
                    <a:solidFill>
                      <a:srgbClr val="0D0D0D"/>
                    </a:solidFill>
                    <a:latin charset="-122" panose="02010601030101010101" pitchFamily="2" typeface="方正大黑简体"/>
                    <a:ea charset="-122" panose="02010601030101010101" pitchFamily="2" typeface="方正大黑简体"/>
                  </a:rPr>
                  <a:t>淡忘</a:t>
                </a:r>
              </a:p>
            </p:txBody>
          </p:sp>
        </p:grpSp>
        <p:sp>
          <p:nvSpPr>
            <p:cNvPr id="19470" name="文本框 112"/>
            <p:cNvSpPr txBox="1">
              <a:spLocks noChangeArrowheads="1"/>
            </p:cNvSpPr>
            <p:nvPr/>
          </p:nvSpPr>
          <p:spPr bwMode="auto">
            <a:xfrm>
              <a:off x="1560388" y="906342"/>
              <a:ext cx="799703" cy="39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latin charset="-122" panose="02010600040101010101" pitchFamily="2" typeface="华文黑体"/>
                  <a:ea charset="-122" panose="02010600040101010101" pitchFamily="2" typeface="华文黑体"/>
                </a:rPr>
                <a:t>NO.3</a:t>
              </a:r>
            </a:p>
          </p:txBody>
        </p:sp>
      </p:grpSp>
      <p:sp>
        <p:nvSpPr>
          <p:cNvPr id="102" name="任意多边形 101"/>
          <p:cNvSpPr/>
          <p:nvPr/>
        </p:nvSpPr>
        <p:spPr>
          <a:xfrm rot="5400000">
            <a:off x="6993732" y="1574006"/>
            <a:ext cx="338138" cy="28892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5248275" y="2690813"/>
            <a:ext cx="1697038" cy="1310640"/>
          </a:xfrm>
          <a:prstGeom prst="rect">
            <a:avLst/>
          </a:prstGeom>
          <a:noFill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altLang="zh-CN" lang="en-US" sz="8000">
                <a:solidFill>
                  <a:srgbClr val="EE6557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VS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b="38983" t="42358"/>
          <a:stretch>
            <a:fillRect/>
          </a:stretch>
        </p:blipFill>
        <p:spPr>
          <a:xfrm>
            <a:off x="4727575" y="3332163"/>
            <a:ext cx="2627313" cy="39846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781550" y="68263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机械性学习</a:t>
            </a:r>
          </a:p>
        </p:txBody>
      </p:sp>
      <p:sp>
        <p:nvSpPr>
          <p:cNvPr id="131" name="矩形 130"/>
          <p:cNvSpPr/>
          <p:nvPr/>
        </p:nvSpPr>
        <p:spPr>
          <a:xfrm>
            <a:off x="4781550" y="5961063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整体性学习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2855640" y="4206875"/>
            <a:ext cx="8300392" cy="2289175"/>
          </a:xfrm>
          <a:prstGeom prst="roundRect">
            <a:avLst/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0485" name="组合 1"/>
          <p:cNvGrpSpPr/>
          <p:nvPr/>
        </p:nvGrpSpPr>
        <p:grpSpPr>
          <a:xfrm>
            <a:off x="1343025" y="404813"/>
            <a:ext cx="1549400" cy="1549400"/>
            <a:chOff x="1127448" y="4149080"/>
            <a:chExt cx="1549052" cy="1549052"/>
          </a:xfrm>
        </p:grpSpPr>
        <p:sp>
          <p:nvSpPr>
            <p:cNvPr id="5" name="椭圆 4"/>
            <p:cNvSpPr/>
            <p:nvPr/>
          </p:nvSpPr>
          <p:spPr bwMode="auto">
            <a:xfrm>
              <a:off x="1127448" y="4149080"/>
              <a:ext cx="1549052" cy="15490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C5646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0526" name="矩形 6"/>
            <p:cNvSpPr>
              <a:spLocks noChangeArrowheads="1"/>
            </p:cNvSpPr>
            <p:nvPr/>
          </p:nvSpPr>
          <p:spPr bwMode="auto">
            <a:xfrm>
              <a:off x="1239197" y="4445389"/>
              <a:ext cx="1300188" cy="109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400">
                  <a:solidFill>
                    <a:srgbClr val="0D0D0D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获取</a:t>
              </a:r>
            </a:p>
          </p:txBody>
        </p:sp>
        <p:sp>
          <p:nvSpPr>
            <p:cNvPr id="20527" name="文本框 6"/>
            <p:cNvSpPr txBox="1">
              <a:spLocks noChangeArrowheads="1"/>
            </p:cNvSpPr>
            <p:nvPr/>
          </p:nvSpPr>
          <p:spPr bwMode="auto">
            <a:xfrm>
              <a:off x="1470819" y="4361241"/>
              <a:ext cx="799703" cy="39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latin charset="-122" panose="02010600040101010101" pitchFamily="2" typeface="华文黑体"/>
                  <a:ea charset="-122" panose="02010600040101010101" pitchFamily="2" typeface="华文黑体"/>
                </a:rPr>
                <a:t>NO.1</a:t>
              </a:r>
            </a:p>
          </p:txBody>
        </p:sp>
      </p:grpSp>
      <p:sp>
        <p:nvSpPr>
          <p:cNvPr id="9" name="任意多边形 8"/>
          <p:cNvSpPr/>
          <p:nvPr/>
        </p:nvSpPr>
        <p:spPr>
          <a:xfrm rot="10800000">
            <a:off x="2085975" y="300355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10800000">
            <a:off x="2085975" y="31797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10800000">
            <a:off x="2085975" y="33559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0800000">
            <a:off x="2085975" y="3532188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rot="10800000">
            <a:off x="2085975" y="370840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10800000">
            <a:off x="2085975" y="388461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10800000">
            <a:off x="2085975" y="40798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10800000">
            <a:off x="2085975" y="42560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800000">
            <a:off x="2085975" y="44323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800000">
            <a:off x="2085975" y="460692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rot="10800000">
            <a:off x="2085975" y="47831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 rot="10800000">
            <a:off x="2085975" y="49593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 rot="10800000">
            <a:off x="2085975" y="51355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10800000">
            <a:off x="2085975" y="53117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 rot="10800000">
            <a:off x="2085975" y="54879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10800000">
            <a:off x="2085975" y="56642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rot="10800000">
            <a:off x="2085975" y="58404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rot="10800000">
            <a:off x="2085975" y="60166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7" name="任意多边形 26"/>
          <p:cNvSpPr/>
          <p:nvPr/>
        </p:nvSpPr>
        <p:spPr>
          <a:xfrm rot="10800000">
            <a:off x="2085975" y="61912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rot="10800000">
            <a:off x="2085975" y="63674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 rot="10800000">
            <a:off x="2085975" y="65436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rot="10800000">
            <a:off x="2085975" y="67198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10800000">
            <a:off x="2085975" y="68961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 rot="10800000">
            <a:off x="2085975" y="70723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 rot="8100000">
            <a:off x="2108200" y="722788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6" name="文本框 55"/>
          <p:cNvSpPr txBox="1"/>
          <p:nvPr/>
        </p:nvSpPr>
        <p:spPr>
          <a:xfrm>
            <a:off x="3124200" y="784225"/>
            <a:ext cx="5753100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48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更快、更准确的获取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rcRect l="5183" r="40008" t="2561"/>
          <a:stretch>
            <a:fillRect/>
          </a:stretch>
        </p:blipFill>
        <p:spPr>
          <a:xfrm rot="20700000">
            <a:off x="2679700" y="2803525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grpSp>
        <p:nvGrpSpPr>
          <p:cNvPr id="20513" name="组合 86"/>
          <p:cNvGrpSpPr/>
          <p:nvPr/>
        </p:nvGrpSpPr>
        <p:grpSpPr>
          <a:xfrm>
            <a:off x="3863975" y="3059113"/>
            <a:ext cx="2112963" cy="642937"/>
            <a:chOff x="3688460" y="2257972"/>
            <a:chExt cx="2112444" cy="642843"/>
          </a:xfrm>
        </p:grpSpPr>
        <p:sp>
          <p:nvSpPr>
            <p:cNvPr id="86" name="圆角矩形 85"/>
            <p:cNvSpPr/>
            <p:nvPr/>
          </p:nvSpPr>
          <p:spPr>
            <a:xfrm>
              <a:off x="3688460" y="2289717"/>
              <a:ext cx="2112444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0524" name="文本框 82"/>
            <p:cNvSpPr txBox="1">
              <a:spLocks noChangeArrowheads="1"/>
            </p:cNvSpPr>
            <p:nvPr/>
          </p:nvSpPr>
          <p:spPr bwMode="auto">
            <a:xfrm>
              <a:off x="3769649" y="2257972"/>
              <a:ext cx="2031255" cy="60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快速阅读</a:t>
              </a:r>
            </a:p>
          </p:txBody>
        </p:sp>
      </p:grpSp>
      <p:sp>
        <p:nvSpPr>
          <p:cNvPr id="97" name="任意多边形 96"/>
          <p:cNvSpPr/>
          <p:nvPr/>
        </p:nvSpPr>
        <p:spPr>
          <a:xfrm rot="10800000">
            <a:off x="2085975" y="2119313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10800000">
            <a:off x="2085975" y="2295525"/>
            <a:ext cx="149225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9" name="任意多边形 98"/>
          <p:cNvSpPr/>
          <p:nvPr/>
        </p:nvSpPr>
        <p:spPr>
          <a:xfrm rot="10800000">
            <a:off x="2085975" y="2471738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rot="10800000">
            <a:off x="2085975" y="26463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1" name="任意多边形 100"/>
          <p:cNvSpPr/>
          <p:nvPr/>
        </p:nvSpPr>
        <p:spPr>
          <a:xfrm rot="10800000">
            <a:off x="2085975" y="28225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2463800" y="1609725"/>
            <a:ext cx="8112125" cy="10058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altLang="en-US" lang="zh-CN" sz="24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        获取也就是信息从采集到进入大脑的过程，在这一阶段需要做到快速并且排除干扰。</a:t>
            </a:r>
          </a:p>
        </p:txBody>
      </p:sp>
      <p:sp>
        <p:nvSpPr>
          <p:cNvPr id="20520" name="文本框 2"/>
          <p:cNvSpPr txBox="1">
            <a:spLocks noChangeArrowheads="1"/>
          </p:cNvSpPr>
          <p:nvPr/>
        </p:nvSpPr>
        <p:spPr bwMode="auto">
          <a:xfrm>
            <a:off x="3148013" y="4462463"/>
            <a:ext cx="789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1.使用手指让眼睛停留在你要阅读的地方，提高阅读速度</a:t>
            </a:r>
          </a:p>
        </p:txBody>
      </p:sp>
      <p:sp>
        <p:nvSpPr>
          <p:cNvPr id="20521" name="文本框 52"/>
          <p:cNvSpPr txBox="1">
            <a:spLocks noChangeArrowheads="1"/>
          </p:cNvSpPr>
          <p:nvPr/>
        </p:nvSpPr>
        <p:spPr bwMode="auto">
          <a:xfrm>
            <a:off x="3148013" y="5153025"/>
            <a:ext cx="789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2.以3分钟为限进行速读练习，训练自己的阅读速度</a:t>
            </a:r>
          </a:p>
        </p:txBody>
      </p:sp>
      <p:sp>
        <p:nvSpPr>
          <p:cNvPr id="20522" name="文本框 53"/>
          <p:cNvSpPr txBox="1">
            <a:spLocks noChangeArrowheads="1"/>
          </p:cNvSpPr>
          <p:nvPr/>
        </p:nvSpPr>
        <p:spPr bwMode="auto">
          <a:xfrm>
            <a:off x="3148013" y="5845175"/>
            <a:ext cx="789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3.阅读时不断问自己what，why，how，促使深入理解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圆角矩形 101"/>
          <p:cNvSpPr/>
          <p:nvPr/>
        </p:nvSpPr>
        <p:spPr>
          <a:xfrm>
            <a:off x="4511824" y="2089876"/>
            <a:ext cx="6165701" cy="604837"/>
          </a:xfrm>
          <a:prstGeom prst="roundRect">
            <a:avLst>
              <a:gd fmla="val 50000" name="adj"/>
            </a:avLst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07" name="圆角矩形 106"/>
          <p:cNvSpPr/>
          <p:nvPr/>
        </p:nvSpPr>
        <p:spPr>
          <a:xfrm>
            <a:off x="4511824" y="3071762"/>
            <a:ext cx="6165701" cy="604837"/>
          </a:xfrm>
          <a:prstGeom prst="roundRect">
            <a:avLst>
              <a:gd fmla="val 50000" name="adj"/>
            </a:avLst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08" name="圆角矩形 107"/>
          <p:cNvSpPr/>
          <p:nvPr/>
        </p:nvSpPr>
        <p:spPr>
          <a:xfrm>
            <a:off x="4511824" y="4053648"/>
            <a:ext cx="6165701" cy="604837"/>
          </a:xfrm>
          <a:prstGeom prst="roundRect">
            <a:avLst>
              <a:gd fmla="val 50000" name="adj"/>
            </a:avLst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09" name="圆角矩形 108"/>
          <p:cNvSpPr/>
          <p:nvPr/>
        </p:nvSpPr>
        <p:spPr>
          <a:xfrm>
            <a:off x="4511824" y="5035534"/>
            <a:ext cx="6165701" cy="604837"/>
          </a:xfrm>
          <a:prstGeom prst="roundRect">
            <a:avLst>
              <a:gd fmla="val 50000" name="adj"/>
            </a:avLst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10" name="圆角矩形 109"/>
          <p:cNvSpPr/>
          <p:nvPr/>
        </p:nvSpPr>
        <p:spPr>
          <a:xfrm>
            <a:off x="4511824" y="6017419"/>
            <a:ext cx="6165701" cy="604837"/>
          </a:xfrm>
          <a:prstGeom prst="roundRect">
            <a:avLst>
              <a:gd fmla="val 50000" name="adj"/>
            </a:avLst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10800000">
            <a:off x="2085975" y="300355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10800000">
            <a:off x="2085975" y="31797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10800000">
            <a:off x="2085975" y="33559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0800000">
            <a:off x="2085975" y="3532188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rot="10800000">
            <a:off x="2085975" y="370840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10800000">
            <a:off x="2085975" y="388461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10800000">
            <a:off x="2085975" y="40798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10800000">
            <a:off x="2085975" y="42560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800000">
            <a:off x="2085975" y="44323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800000">
            <a:off x="2085975" y="460692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rot="10800000">
            <a:off x="2085975" y="47831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 rot="10800000">
            <a:off x="2085975" y="49593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 rot="10800000">
            <a:off x="2085975" y="51355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10800000">
            <a:off x="2085975" y="53117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 rot="10800000">
            <a:off x="2085975" y="54879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10800000">
            <a:off x="2085975" y="56642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rot="10800000">
            <a:off x="2085975" y="58404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rot="10800000">
            <a:off x="2085975" y="60166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7" name="任意多边形 26"/>
          <p:cNvSpPr/>
          <p:nvPr/>
        </p:nvSpPr>
        <p:spPr>
          <a:xfrm rot="10800000">
            <a:off x="2085975" y="61912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rot="10800000">
            <a:off x="2085975" y="63674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 rot="10800000">
            <a:off x="2085975" y="65436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rot="10800000">
            <a:off x="2085975" y="67198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10800000">
            <a:off x="2085975" y="68961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 rot="10800000">
            <a:off x="2085975" y="70723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 rot="8100000">
            <a:off x="2108200" y="722788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1" name="圆角矩形 90"/>
          <p:cNvSpPr/>
          <p:nvPr/>
        </p:nvSpPr>
        <p:spPr>
          <a:xfrm>
            <a:off x="5808663" y="898525"/>
            <a:ext cx="3995737" cy="6111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532" name="矩形 87"/>
          <p:cNvSpPr>
            <a:spLocks noChangeArrowheads="1"/>
          </p:cNvSpPr>
          <p:nvPr/>
        </p:nvSpPr>
        <p:spPr bwMode="auto">
          <a:xfrm>
            <a:off x="5921375" y="866775"/>
            <a:ext cx="4069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400">
                <a:solidFill>
                  <a:srgbClr val="0D0D0D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思路笔记（笔记流）</a:t>
            </a:r>
          </a:p>
        </p:txBody>
      </p:sp>
      <p:sp>
        <p:nvSpPr>
          <p:cNvPr id="97" name="任意多边形 96"/>
          <p:cNvSpPr/>
          <p:nvPr/>
        </p:nvSpPr>
        <p:spPr>
          <a:xfrm rot="10800000">
            <a:off x="2085975" y="2119313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10800000">
            <a:off x="2085975" y="2295525"/>
            <a:ext cx="149225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9" name="任意多边形 98"/>
          <p:cNvSpPr/>
          <p:nvPr/>
        </p:nvSpPr>
        <p:spPr>
          <a:xfrm rot="10800000">
            <a:off x="2085975" y="2471738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rot="10800000">
            <a:off x="2085975" y="26463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1" name="任意多边形 100"/>
          <p:cNvSpPr/>
          <p:nvPr/>
        </p:nvSpPr>
        <p:spPr>
          <a:xfrm rot="10800000">
            <a:off x="2085975" y="28225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6" name="任意多边形 45"/>
          <p:cNvSpPr/>
          <p:nvPr/>
        </p:nvSpPr>
        <p:spPr>
          <a:xfrm rot="10800000">
            <a:off x="2085975" y="4762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7" name="任意多边形 46"/>
          <p:cNvSpPr/>
          <p:nvPr/>
        </p:nvSpPr>
        <p:spPr>
          <a:xfrm rot="10800000">
            <a:off x="2085975" y="65246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8" name="任意多边形 47"/>
          <p:cNvSpPr/>
          <p:nvPr/>
        </p:nvSpPr>
        <p:spPr>
          <a:xfrm rot="10800000">
            <a:off x="2085975" y="828675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 rot="10800000">
            <a:off x="2085975" y="1004888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0" name="任意多边形 49"/>
          <p:cNvSpPr/>
          <p:nvPr/>
        </p:nvSpPr>
        <p:spPr>
          <a:xfrm rot="10800000">
            <a:off x="2085975" y="118110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 rot="10800000">
            <a:off x="2085975" y="135731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2" name="任意多边形 51"/>
          <p:cNvSpPr/>
          <p:nvPr/>
        </p:nvSpPr>
        <p:spPr>
          <a:xfrm rot="10800000">
            <a:off x="2085975" y="1552575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3" name="任意多边形 52"/>
          <p:cNvSpPr/>
          <p:nvPr/>
        </p:nvSpPr>
        <p:spPr>
          <a:xfrm rot="10800000">
            <a:off x="2085975" y="1728788"/>
            <a:ext cx="149225" cy="13811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4" name="任意多边形 53"/>
          <p:cNvSpPr/>
          <p:nvPr/>
        </p:nvSpPr>
        <p:spPr>
          <a:xfrm rot="10800000">
            <a:off x="2085975" y="1905000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10800000">
            <a:off x="2085975" y="-407988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8" name="任意多边形 57"/>
          <p:cNvSpPr/>
          <p:nvPr/>
        </p:nvSpPr>
        <p:spPr>
          <a:xfrm rot="10800000">
            <a:off x="2085975" y="-231775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0" name="任意多边形 59"/>
          <p:cNvSpPr/>
          <p:nvPr/>
        </p:nvSpPr>
        <p:spPr>
          <a:xfrm rot="10800000">
            <a:off x="2085975" y="444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1" name="任意多边形 60"/>
          <p:cNvSpPr/>
          <p:nvPr/>
        </p:nvSpPr>
        <p:spPr>
          <a:xfrm rot="10800000">
            <a:off x="2085975" y="2603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pic>
        <p:nvPicPr>
          <p:cNvPr id="62" name="图片 83"/>
          <p:cNvPicPr>
            <a:picLocks noChangeAspect="1"/>
          </p:cNvPicPr>
          <p:nvPr/>
        </p:nvPicPr>
        <p:blipFill>
          <a:blip r:embed="rId2"/>
          <a:srcRect b="37392" l="37244" r="30150" t="17242"/>
          <a:stretch>
            <a:fillRect/>
          </a:stretch>
        </p:blipFill>
        <p:spPr bwMode="auto">
          <a:xfrm rot="20575616">
            <a:off x="9974263" y="277813"/>
            <a:ext cx="1301750" cy="1358900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2" name="矩形 1"/>
          <p:cNvSpPr>
            <a:spLocks noChangeArrowheads="1"/>
          </p:cNvSpPr>
          <p:nvPr/>
        </p:nvSpPr>
        <p:spPr bwMode="auto">
          <a:xfrm>
            <a:off x="5020435" y="2075089"/>
            <a:ext cx="50596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2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在课堂上做细致漂亮的笔记</a:t>
            </a:r>
          </a:p>
        </p:txBody>
      </p:sp>
      <p:sp>
        <p:nvSpPr>
          <p:cNvPr id="21553" name="矩形 66"/>
          <p:cNvSpPr>
            <a:spLocks noChangeArrowheads="1"/>
          </p:cNvSpPr>
          <p:nvPr/>
        </p:nvSpPr>
        <p:spPr bwMode="auto">
          <a:xfrm>
            <a:off x="5674122" y="3048227"/>
            <a:ext cx="3840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完整的记录课堂内容</a:t>
            </a:r>
          </a:p>
        </p:txBody>
      </p:sp>
      <p:sp>
        <p:nvSpPr>
          <p:cNvPr id="21554" name="矩形 67"/>
          <p:cNvSpPr>
            <a:spLocks noChangeArrowheads="1"/>
          </p:cNvSpPr>
          <p:nvPr/>
        </p:nvSpPr>
        <p:spPr bwMode="auto">
          <a:xfrm>
            <a:off x="5674122" y="4022952"/>
            <a:ext cx="3840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记录下最主要的观点</a:t>
            </a:r>
          </a:p>
        </p:txBody>
      </p:sp>
      <p:sp>
        <p:nvSpPr>
          <p:cNvPr id="21555" name="矩形 68"/>
          <p:cNvSpPr>
            <a:spLocks noChangeArrowheads="1"/>
          </p:cNvSpPr>
          <p:nvPr/>
        </p:nvSpPr>
        <p:spPr bwMode="auto">
          <a:xfrm>
            <a:off x="5674122" y="4996088"/>
            <a:ext cx="3840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尽量用词语代替句子</a:t>
            </a:r>
          </a:p>
        </p:txBody>
      </p:sp>
      <p:sp>
        <p:nvSpPr>
          <p:cNvPr id="21556" name="矩形 69"/>
          <p:cNvSpPr>
            <a:spLocks noChangeArrowheads="1"/>
          </p:cNvSpPr>
          <p:nvPr/>
        </p:nvSpPr>
        <p:spPr bwMode="auto">
          <a:xfrm>
            <a:off x="4661129" y="5998639"/>
            <a:ext cx="5872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使用图像、图表、箭头建立联系</a:t>
            </a:r>
          </a:p>
        </p:txBody>
      </p:sp>
      <p:grpSp>
        <p:nvGrpSpPr>
          <p:cNvPr id="21557" name="组合 36"/>
          <p:cNvGrpSpPr/>
          <p:nvPr/>
        </p:nvGrpSpPr>
        <p:grpSpPr>
          <a:xfrm>
            <a:off x="3215680" y="3225800"/>
            <a:ext cx="762000" cy="776288"/>
            <a:chOff x="2422591" y="1886820"/>
            <a:chExt cx="761094" cy="777465"/>
          </a:xfrm>
        </p:grpSpPr>
        <p:sp>
          <p:nvSpPr>
            <p:cNvPr id="134" name="圆角矩形 133"/>
            <p:cNvSpPr/>
            <p:nvPr/>
          </p:nvSpPr>
          <p:spPr>
            <a:xfrm rot="7791655">
              <a:off x="2792423" y="2080078"/>
              <a:ext cx="302082" cy="61838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78" name="圆角矩形 77"/>
            <p:cNvSpPr/>
            <p:nvPr/>
          </p:nvSpPr>
          <p:spPr>
            <a:xfrm rot="2466976">
              <a:off x="2535170" y="2071249"/>
              <a:ext cx="302851" cy="60416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1596" name="组合 34"/>
            <p:cNvGrpSpPr/>
            <p:nvPr/>
          </p:nvGrpSpPr>
          <p:grpSpPr>
            <a:xfrm>
              <a:off x="2422591" y="1904684"/>
              <a:ext cx="761094" cy="759601"/>
              <a:chOff x="2422591" y="1904684"/>
              <a:chExt cx="761094" cy="759601"/>
            </a:xfrm>
          </p:grpSpPr>
          <p:sp>
            <p:nvSpPr>
              <p:cNvPr id="4" name="圆角矩形 3"/>
              <p:cNvSpPr/>
              <p:nvPr/>
            </p:nvSpPr>
            <p:spPr>
              <a:xfrm rot="2700000">
                <a:off x="2435836" y="2219287"/>
                <a:ext cx="759976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flipH="1" rot="18900000">
                <a:off x="2422357" y="2220081"/>
                <a:ext cx="761565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21597" name="组合 35"/>
            <p:cNvGrpSpPr/>
            <p:nvPr/>
          </p:nvGrpSpPr>
          <p:grpSpPr>
            <a:xfrm>
              <a:off x="2422591" y="1886820"/>
              <a:ext cx="761094" cy="759601"/>
              <a:chOff x="3173590" y="2072306"/>
              <a:chExt cx="761094" cy="759601"/>
            </a:xfrm>
          </p:grpSpPr>
          <p:sp>
            <p:nvSpPr>
              <p:cNvPr id="75" name="圆角矩形 74"/>
              <p:cNvSpPr/>
              <p:nvPr/>
            </p:nvSpPr>
            <p:spPr>
              <a:xfrm rot="2700000">
                <a:off x="3186835" y="2387284"/>
                <a:ext cx="759976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6" name="圆角矩形 75"/>
              <p:cNvSpPr/>
              <p:nvPr/>
            </p:nvSpPr>
            <p:spPr>
              <a:xfrm flipH="1" rot="18900000">
                <a:off x="3173355" y="2388079"/>
                <a:ext cx="761566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</p:grpSp>
      <p:grpSp>
        <p:nvGrpSpPr>
          <p:cNvPr id="21558" name="组合 81"/>
          <p:cNvGrpSpPr/>
          <p:nvPr/>
        </p:nvGrpSpPr>
        <p:grpSpPr>
          <a:xfrm>
            <a:off x="3215680" y="5311775"/>
            <a:ext cx="833438" cy="420688"/>
            <a:chOff x="1014060" y="1438176"/>
            <a:chExt cx="1635294" cy="826394"/>
          </a:xfrm>
        </p:grpSpPr>
        <p:sp>
          <p:nvSpPr>
            <p:cNvPr id="83" name="圆角矩形 82"/>
            <p:cNvSpPr/>
            <p:nvPr/>
          </p:nvSpPr>
          <p:spPr>
            <a:xfrm rot="1860084">
              <a:off x="1014060" y="1737549"/>
              <a:ext cx="594936" cy="121621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1587" name="组合 83"/>
            <p:cNvGrpSpPr/>
            <p:nvPr/>
          </p:nvGrpSpPr>
          <p:grpSpPr>
            <a:xfrm>
              <a:off x="1154242" y="1438176"/>
              <a:ext cx="1495112" cy="826394"/>
              <a:chOff x="1154242" y="1438176"/>
              <a:chExt cx="1495112" cy="826394"/>
            </a:xfrm>
          </p:grpSpPr>
          <p:grpSp>
            <p:nvGrpSpPr>
              <p:cNvPr id="21588" name="组合 84"/>
              <p:cNvGrpSpPr/>
              <p:nvPr/>
            </p:nvGrpSpPr>
            <p:grpSpPr>
              <a:xfrm>
                <a:off x="1154242" y="1497670"/>
                <a:ext cx="1495111" cy="766900"/>
                <a:chOff x="2652563" y="726843"/>
                <a:chExt cx="1495111" cy="766900"/>
              </a:xfrm>
            </p:grpSpPr>
            <p:sp>
              <p:nvSpPr>
                <p:cNvPr id="90" name="圆角矩形 89"/>
                <p:cNvSpPr/>
                <p:nvPr/>
              </p:nvSpPr>
              <p:spPr>
                <a:xfrm rot="2700000">
                  <a:off x="2401364" y="987141"/>
                  <a:ext cx="757787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92" name="圆角矩形 91"/>
                <p:cNvSpPr/>
                <p:nvPr/>
              </p:nvSpPr>
              <p:spPr>
                <a:xfrm flipH="1" rot="18900000">
                  <a:off x="2651682" y="726748"/>
                  <a:ext cx="1496862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</p:grpSp>
          <p:grpSp>
            <p:nvGrpSpPr>
              <p:cNvPr id="21589" name="组合 86"/>
              <p:cNvGrpSpPr/>
              <p:nvPr/>
            </p:nvGrpSpPr>
            <p:grpSpPr>
              <a:xfrm>
                <a:off x="1154243" y="1438176"/>
                <a:ext cx="1495111" cy="766900"/>
                <a:chOff x="2652563" y="726843"/>
                <a:chExt cx="1495111" cy="766900"/>
              </a:xfrm>
            </p:grpSpPr>
            <p:sp>
              <p:nvSpPr>
                <p:cNvPr id="88" name="圆角矩形 87"/>
                <p:cNvSpPr/>
                <p:nvPr/>
              </p:nvSpPr>
              <p:spPr>
                <a:xfrm rot="2700000">
                  <a:off x="2401364" y="987382"/>
                  <a:ext cx="757785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 flipH="1" rot="18900000">
                  <a:off x="2651680" y="726991"/>
                  <a:ext cx="1496862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</p:grpSp>
        </p:grpSp>
      </p:grpSp>
      <p:grpSp>
        <p:nvGrpSpPr>
          <p:cNvPr id="21559" name="组合 92"/>
          <p:cNvGrpSpPr/>
          <p:nvPr/>
        </p:nvGrpSpPr>
        <p:grpSpPr>
          <a:xfrm>
            <a:off x="3215680" y="4446588"/>
            <a:ext cx="833438" cy="420687"/>
            <a:chOff x="1014060" y="1438176"/>
            <a:chExt cx="1635294" cy="826394"/>
          </a:xfrm>
        </p:grpSpPr>
        <p:sp>
          <p:nvSpPr>
            <p:cNvPr id="94" name="圆角矩形 93"/>
            <p:cNvSpPr/>
            <p:nvPr/>
          </p:nvSpPr>
          <p:spPr>
            <a:xfrm rot="1860084">
              <a:off x="1014060" y="1737549"/>
              <a:ext cx="594936" cy="121619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1579" name="组合 94"/>
            <p:cNvGrpSpPr/>
            <p:nvPr/>
          </p:nvGrpSpPr>
          <p:grpSpPr>
            <a:xfrm>
              <a:off x="1154242" y="1438176"/>
              <a:ext cx="1495112" cy="826394"/>
              <a:chOff x="1154242" y="1438176"/>
              <a:chExt cx="1495112" cy="826394"/>
            </a:xfrm>
          </p:grpSpPr>
          <p:grpSp>
            <p:nvGrpSpPr>
              <p:cNvPr id="21580" name="组合 95"/>
              <p:cNvGrpSpPr/>
              <p:nvPr/>
            </p:nvGrpSpPr>
            <p:grpSpPr>
              <a:xfrm>
                <a:off x="1154242" y="1497670"/>
                <a:ext cx="1495111" cy="766900"/>
                <a:chOff x="2652563" y="726843"/>
                <a:chExt cx="1495111" cy="766900"/>
              </a:xfrm>
            </p:grpSpPr>
            <p:sp>
              <p:nvSpPr>
                <p:cNvPr id="105" name="圆角矩形 104"/>
                <p:cNvSpPr/>
                <p:nvPr/>
              </p:nvSpPr>
              <p:spPr>
                <a:xfrm rot="2700000">
                  <a:off x="2401365" y="987140"/>
                  <a:ext cx="757787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06" name="圆角矩形 105"/>
                <p:cNvSpPr/>
                <p:nvPr/>
              </p:nvSpPr>
              <p:spPr>
                <a:xfrm flipH="1" rot="18900000">
                  <a:off x="2651680" y="726748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</p:grpSp>
          <p:grpSp>
            <p:nvGrpSpPr>
              <p:cNvPr id="21581" name="组合 101"/>
              <p:cNvGrpSpPr/>
              <p:nvPr/>
            </p:nvGrpSpPr>
            <p:grpSpPr>
              <a:xfrm>
                <a:off x="1154243" y="1438176"/>
                <a:ext cx="1495111" cy="766900"/>
                <a:chOff x="2652563" y="726843"/>
                <a:chExt cx="1495111" cy="766900"/>
              </a:xfrm>
            </p:grpSpPr>
            <p:sp>
              <p:nvSpPr>
                <p:cNvPr id="103" name="圆角矩形 102"/>
                <p:cNvSpPr/>
                <p:nvPr/>
              </p:nvSpPr>
              <p:spPr>
                <a:xfrm rot="2700000">
                  <a:off x="2401361" y="987383"/>
                  <a:ext cx="757789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rgbClr val="43D2A2"/>
                    </a:solidFill>
                  </a:endParaRPr>
                </a:p>
              </p:txBody>
            </p:sp>
            <p:sp>
              <p:nvSpPr>
                <p:cNvPr id="104" name="圆角矩形 103"/>
                <p:cNvSpPr/>
                <p:nvPr/>
              </p:nvSpPr>
              <p:spPr>
                <a:xfrm flipH="1" rot="18900000">
                  <a:off x="2651678" y="726990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rgbClr val="43D2A2"/>
                    </a:solidFill>
                  </a:endParaRPr>
                </a:p>
              </p:txBody>
            </p:sp>
          </p:grpSp>
        </p:grpSp>
      </p:grpSp>
      <p:grpSp>
        <p:nvGrpSpPr>
          <p:cNvPr id="21560" name="组合 124"/>
          <p:cNvGrpSpPr/>
          <p:nvPr/>
        </p:nvGrpSpPr>
        <p:grpSpPr>
          <a:xfrm>
            <a:off x="3215680" y="6176963"/>
            <a:ext cx="833438" cy="420687"/>
            <a:chOff x="1014060" y="1438176"/>
            <a:chExt cx="1635294" cy="826394"/>
          </a:xfrm>
        </p:grpSpPr>
        <p:sp>
          <p:nvSpPr>
            <p:cNvPr id="126" name="圆角矩形 125"/>
            <p:cNvSpPr/>
            <p:nvPr/>
          </p:nvSpPr>
          <p:spPr>
            <a:xfrm rot="1860084">
              <a:off x="1014060" y="1737549"/>
              <a:ext cx="594936" cy="121619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1571" name="组合 126"/>
            <p:cNvGrpSpPr/>
            <p:nvPr/>
          </p:nvGrpSpPr>
          <p:grpSpPr>
            <a:xfrm>
              <a:off x="1154242" y="1438176"/>
              <a:ext cx="1495112" cy="826394"/>
              <a:chOff x="1154242" y="1438176"/>
              <a:chExt cx="1495112" cy="826394"/>
            </a:xfrm>
          </p:grpSpPr>
          <p:grpSp>
            <p:nvGrpSpPr>
              <p:cNvPr id="21572" name="组合 127"/>
              <p:cNvGrpSpPr/>
              <p:nvPr/>
            </p:nvGrpSpPr>
            <p:grpSpPr>
              <a:xfrm>
                <a:off x="1154242" y="1497670"/>
                <a:ext cx="1495111" cy="766900"/>
                <a:chOff x="2652563" y="726843"/>
                <a:chExt cx="1495111" cy="766900"/>
              </a:xfrm>
            </p:grpSpPr>
            <p:sp>
              <p:nvSpPr>
                <p:cNvPr id="132" name="圆角矩形 131"/>
                <p:cNvSpPr/>
                <p:nvPr/>
              </p:nvSpPr>
              <p:spPr>
                <a:xfrm rot="2700000">
                  <a:off x="2401365" y="987140"/>
                  <a:ext cx="757787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33" name="圆角矩形 132"/>
                <p:cNvSpPr/>
                <p:nvPr/>
              </p:nvSpPr>
              <p:spPr>
                <a:xfrm flipH="1" rot="18900000">
                  <a:off x="2651680" y="726748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</p:grpSp>
          <p:grpSp>
            <p:nvGrpSpPr>
              <p:cNvPr id="21573" name="组合 128"/>
              <p:cNvGrpSpPr/>
              <p:nvPr/>
            </p:nvGrpSpPr>
            <p:grpSpPr>
              <a:xfrm>
                <a:off x="1154243" y="1438176"/>
                <a:ext cx="1495111" cy="766900"/>
                <a:chOff x="2652563" y="726843"/>
                <a:chExt cx="1495111" cy="766900"/>
              </a:xfrm>
            </p:grpSpPr>
            <p:sp>
              <p:nvSpPr>
                <p:cNvPr id="130" name="圆角矩形 129"/>
                <p:cNvSpPr/>
                <p:nvPr/>
              </p:nvSpPr>
              <p:spPr>
                <a:xfrm rot="2700000">
                  <a:off x="2401361" y="987383"/>
                  <a:ext cx="757789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131" name="圆角矩形 130"/>
                <p:cNvSpPr/>
                <p:nvPr/>
              </p:nvSpPr>
              <p:spPr>
                <a:xfrm flipH="1" rot="18900000">
                  <a:off x="2651678" y="726990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</p:grpSp>
        </p:grpSp>
      </p:grpSp>
      <p:grpSp>
        <p:nvGrpSpPr>
          <p:cNvPr id="21561" name="组合 134"/>
          <p:cNvGrpSpPr/>
          <p:nvPr/>
        </p:nvGrpSpPr>
        <p:grpSpPr>
          <a:xfrm>
            <a:off x="3215680" y="2003425"/>
            <a:ext cx="762000" cy="777875"/>
            <a:chOff x="2422591" y="1886820"/>
            <a:chExt cx="761094" cy="777465"/>
          </a:xfrm>
        </p:grpSpPr>
        <p:sp>
          <p:nvSpPr>
            <p:cNvPr id="136" name="圆角矩形 135"/>
            <p:cNvSpPr/>
            <p:nvPr/>
          </p:nvSpPr>
          <p:spPr>
            <a:xfrm rot="7791655">
              <a:off x="2792731" y="2079621"/>
              <a:ext cx="301466" cy="61838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37" name="圆角矩形 136"/>
            <p:cNvSpPr/>
            <p:nvPr/>
          </p:nvSpPr>
          <p:spPr>
            <a:xfrm rot="2466976">
              <a:off x="2535170" y="2070873"/>
              <a:ext cx="302851" cy="61880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21564" name="组合 137"/>
            <p:cNvGrpSpPr/>
            <p:nvPr/>
          </p:nvGrpSpPr>
          <p:grpSpPr>
            <a:xfrm>
              <a:off x="2422591" y="1904684"/>
              <a:ext cx="761094" cy="759601"/>
              <a:chOff x="2422591" y="1904684"/>
              <a:chExt cx="761094" cy="759601"/>
            </a:xfrm>
          </p:grpSpPr>
          <p:sp>
            <p:nvSpPr>
              <p:cNvPr id="142" name="圆角矩形 141"/>
              <p:cNvSpPr/>
              <p:nvPr/>
            </p:nvSpPr>
            <p:spPr>
              <a:xfrm rot="2700000">
                <a:off x="2435819" y="2219269"/>
                <a:ext cx="760011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 flipH="1" rot="18900000">
                <a:off x="2422340" y="2220063"/>
                <a:ext cx="761598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21565" name="组合 138"/>
            <p:cNvGrpSpPr/>
            <p:nvPr/>
          </p:nvGrpSpPr>
          <p:grpSpPr>
            <a:xfrm>
              <a:off x="2422591" y="1886820"/>
              <a:ext cx="761094" cy="759601"/>
              <a:chOff x="3173590" y="2072306"/>
              <a:chExt cx="761094" cy="759601"/>
            </a:xfrm>
          </p:grpSpPr>
          <p:sp>
            <p:nvSpPr>
              <p:cNvPr id="140" name="圆角矩形 139"/>
              <p:cNvSpPr/>
              <p:nvPr/>
            </p:nvSpPr>
            <p:spPr>
              <a:xfrm rot="2700000">
                <a:off x="3186817" y="2387302"/>
                <a:ext cx="760012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41" name="圆角矩形 140"/>
              <p:cNvSpPr/>
              <p:nvPr/>
            </p:nvSpPr>
            <p:spPr>
              <a:xfrm flipH="1" rot="18900000">
                <a:off x="3173339" y="2388094"/>
                <a:ext cx="761598" cy="130020"/>
              </a:xfrm>
              <a:prstGeom prst="roundRect">
                <a:avLst>
                  <a:gd fmla="val 8196" name="adj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</p:grpSp>
    </p:spTree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875918" y="397669"/>
            <a:ext cx="4953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497513" y="-3810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3648075" y="620713"/>
            <a:ext cx="4895850" cy="5835650"/>
          </a:xfrm>
          <a:prstGeom prst="roundRect">
            <a:avLst>
              <a:gd fmla="val 1786" name="adj"/>
            </a:avLst>
          </a:prstGeom>
          <a:solidFill>
            <a:srgbClr val="DAE1E9"/>
          </a:solidFill>
          <a:ln>
            <a:solidFill>
              <a:srgbClr val="AEBCCE"/>
            </a:solidFill>
          </a:ln>
          <a:effectLst>
            <a:outerShdw algn="ctr" blurRad="2286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3801836" y="780143"/>
            <a:ext cx="4597200" cy="5508000"/>
          </a:xfrm>
          <a:prstGeom prst="roundRect">
            <a:avLst>
              <a:gd fmla="val 1786" name="adj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rot="10800000">
            <a:off x="2085975" y="300355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10800000">
            <a:off x="2085975" y="31797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10800000">
            <a:off x="2085975" y="33559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10800000">
            <a:off x="2085975" y="3532188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10800000">
            <a:off x="2085975" y="370840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0800000">
            <a:off x="2085975" y="388461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rot="10800000">
            <a:off x="2085975" y="40798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10800000">
            <a:off x="2085975" y="42560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10800000">
            <a:off x="2085975" y="44323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10800000">
            <a:off x="2085975" y="460692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800000">
            <a:off x="2085975" y="47831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800000">
            <a:off x="2085975" y="49593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rot="10800000">
            <a:off x="2085975" y="51355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 rot="10800000">
            <a:off x="2085975" y="53117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 rot="10800000">
            <a:off x="2085975" y="54879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10800000">
            <a:off x="2085975" y="56642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 rot="10800000">
            <a:off x="2085975" y="58404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10800000">
            <a:off x="2085975" y="60166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rot="10800000">
            <a:off x="2085975" y="61912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rot="10800000">
            <a:off x="2085975" y="63674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7" name="任意多边形 26"/>
          <p:cNvSpPr/>
          <p:nvPr/>
        </p:nvSpPr>
        <p:spPr>
          <a:xfrm rot="10800000">
            <a:off x="2085975" y="65436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rot="10800000">
            <a:off x="2085975" y="67198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 rot="10800000">
            <a:off x="2085975" y="68961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rot="10800000">
            <a:off x="2085975" y="70723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100000">
            <a:off x="2108200" y="722788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 rot="10800000">
            <a:off x="2085975" y="2119313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 rot="10800000">
            <a:off x="2085975" y="2295525"/>
            <a:ext cx="149225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4" name="任意多边形 33"/>
          <p:cNvSpPr/>
          <p:nvPr/>
        </p:nvSpPr>
        <p:spPr>
          <a:xfrm rot="10800000">
            <a:off x="2085975" y="2471738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5" name="任意多边形 34"/>
          <p:cNvSpPr/>
          <p:nvPr/>
        </p:nvSpPr>
        <p:spPr>
          <a:xfrm rot="10800000">
            <a:off x="2085975" y="26463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6" name="任意多边形 35"/>
          <p:cNvSpPr/>
          <p:nvPr/>
        </p:nvSpPr>
        <p:spPr>
          <a:xfrm rot="10800000">
            <a:off x="2085975" y="28225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7" name="任意多边形 36"/>
          <p:cNvSpPr/>
          <p:nvPr/>
        </p:nvSpPr>
        <p:spPr>
          <a:xfrm rot="10800000">
            <a:off x="2085975" y="4762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8" name="任意多边形 37"/>
          <p:cNvSpPr/>
          <p:nvPr/>
        </p:nvSpPr>
        <p:spPr>
          <a:xfrm rot="10800000">
            <a:off x="2085975" y="65246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9" name="任意多边形 38"/>
          <p:cNvSpPr/>
          <p:nvPr/>
        </p:nvSpPr>
        <p:spPr>
          <a:xfrm rot="10800000">
            <a:off x="2085975" y="828675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0" name="任意多边形 39"/>
          <p:cNvSpPr/>
          <p:nvPr/>
        </p:nvSpPr>
        <p:spPr>
          <a:xfrm rot="10800000">
            <a:off x="2085975" y="1004888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 rot="10800000">
            <a:off x="2085975" y="118110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 rot="10800000">
            <a:off x="2085975" y="135731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3" name="任意多边形 42"/>
          <p:cNvSpPr/>
          <p:nvPr/>
        </p:nvSpPr>
        <p:spPr>
          <a:xfrm rot="10800000">
            <a:off x="2085975" y="1552575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4" name="任意多边形 43"/>
          <p:cNvSpPr/>
          <p:nvPr/>
        </p:nvSpPr>
        <p:spPr>
          <a:xfrm rot="10800000">
            <a:off x="2085975" y="1728788"/>
            <a:ext cx="149225" cy="13811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5" name="任意多边形 44"/>
          <p:cNvSpPr/>
          <p:nvPr/>
        </p:nvSpPr>
        <p:spPr>
          <a:xfrm rot="10800000">
            <a:off x="2085975" y="1905000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6" name="任意多边形 45"/>
          <p:cNvSpPr/>
          <p:nvPr/>
        </p:nvSpPr>
        <p:spPr>
          <a:xfrm rot="10800000">
            <a:off x="2085975" y="-407988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7" name="任意多边形 46"/>
          <p:cNvSpPr/>
          <p:nvPr/>
        </p:nvSpPr>
        <p:spPr>
          <a:xfrm rot="10800000">
            <a:off x="2085975" y="-231775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8" name="任意多边形 47"/>
          <p:cNvSpPr/>
          <p:nvPr/>
        </p:nvSpPr>
        <p:spPr>
          <a:xfrm rot="10800000">
            <a:off x="2085975" y="444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9" name="任意多边形 48"/>
          <p:cNvSpPr/>
          <p:nvPr/>
        </p:nvSpPr>
        <p:spPr>
          <a:xfrm rot="10800000">
            <a:off x="2085975" y="2603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577" name="文本框 49"/>
          <p:cNvSpPr txBox="1">
            <a:spLocks noChangeArrowheads="1"/>
          </p:cNvSpPr>
          <p:nvPr/>
        </p:nvSpPr>
        <p:spPr bwMode="auto">
          <a:xfrm>
            <a:off x="4979392" y="888712"/>
            <a:ext cx="223321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3200">
                <a:latin charset="-122" panose="020b0809000000000000" pitchFamily="49" typeface="华康俪金黑W8"/>
                <a:ea charset="-122" panose="020b0809000000000000" pitchFamily="49" typeface="华康俪金黑W8"/>
              </a:rPr>
              <a:t>笔记流示例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950048" y="4559300"/>
            <a:ext cx="43204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950048" y="1499174"/>
            <a:ext cx="153364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E93D2B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课堂时记录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950048" y="4644789"/>
            <a:ext cx="200193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2C7472"/>
                </a:solidFill>
                <a:latin charset="-122" panose="02000000000000000000" pitchFamily="2" typeface="方正苏新诗柳楷简体"/>
                <a:ea charset="-122" panose="02000000000000000000" pitchFamily="2" typeface="方正苏新诗柳楷简体"/>
              </a:rPr>
              <a:t>课后补充、评注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537436" y="2139057"/>
            <a:ext cx="12241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消费者</a:t>
            </a:r>
          </a:p>
        </p:txBody>
      </p:sp>
      <p:pic>
        <p:nvPicPr>
          <p:cNvPr id="58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5150586">
            <a:off x="6519867" y="2461637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文本框 58"/>
          <p:cNvSpPr txBox="1"/>
          <p:nvPr/>
        </p:nvSpPr>
        <p:spPr>
          <a:xfrm>
            <a:off x="6456040" y="2872085"/>
            <a:ext cx="8640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需求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678240" y="3542614"/>
            <a:ext cx="8640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产品</a:t>
            </a:r>
          </a:p>
        </p:txBody>
      </p:sp>
      <p:pic>
        <p:nvPicPr>
          <p:cNvPr id="61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467967">
            <a:off x="6513976" y="3363262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文本框 61"/>
          <p:cNvSpPr txBox="1"/>
          <p:nvPr/>
        </p:nvSpPr>
        <p:spPr>
          <a:xfrm>
            <a:off x="4889640" y="2839392"/>
            <a:ext cx="8640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营销</a:t>
            </a:r>
          </a:p>
        </p:txBody>
      </p:sp>
      <p:pic>
        <p:nvPicPr>
          <p:cNvPr id="63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9907833">
            <a:off x="5148872" y="2422683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4177469">
            <a:off x="5227118" y="3389054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16200000">
            <a:off x="4515885" y="3144272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文本框 65"/>
          <p:cNvSpPr txBox="1"/>
          <p:nvPr/>
        </p:nvSpPr>
        <p:spPr>
          <a:xfrm>
            <a:off x="3970322" y="5049550"/>
            <a:ext cx="448540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400">
                <a:latin charset="-122" panose="03000509000000000000" pitchFamily="65" typeface="方正硬笔楷书简体"/>
                <a:ea charset="-122" panose="03000509000000000000" pitchFamily="65" typeface="方正硬笔楷书简体"/>
              </a:defRPr>
            </a:lvl1pPr>
          </a:lstStyle>
          <a:p>
            <a:r>
              <a:rPr altLang="zh-CN" lang="en-US"/>
              <a:t>STP：在现代市场营销理论中……被称为STP营销。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995876" y="5402437"/>
            <a:ext cx="440316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200">
                <a:latin charset="-122" panose="03000509000000000000" pitchFamily="65" typeface="方正硬笔楷书简体"/>
                <a:ea charset="-122" panose="03000509000000000000" pitchFamily="65" typeface="方正硬笔楷书简体"/>
              </a:defRPr>
            </a:lvl1pPr>
          </a:lstStyle>
          <a:p>
            <a:r>
              <a:rPr altLang="zh-CN" lang="en-US" smtClean="0" sz="1400"/>
              <a:t>4P：在现代市场营销理论中……被称为4P营销。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136053" y="2262168"/>
            <a:ext cx="126670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如何得知</a:t>
            </a:r>
          </a:p>
        </p:txBody>
      </p:sp>
      <p:pic>
        <p:nvPicPr>
          <p:cNvPr id="69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6429768">
            <a:off x="7244995" y="2619054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11430621">
            <a:off x="6050682" y="3941990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文本框 70"/>
          <p:cNvSpPr txBox="1"/>
          <p:nvPr/>
        </p:nvSpPr>
        <p:spPr>
          <a:xfrm>
            <a:off x="6479542" y="4112513"/>
            <a:ext cx="148866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产品线</a:t>
            </a:r>
          </a:p>
        </p:txBody>
      </p:sp>
      <p:pic>
        <p:nvPicPr>
          <p:cNvPr id="72" name="箭头"/>
          <p:cNvPicPr>
            <a:picLocks noChangeAspect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6128020">
            <a:off x="7649453" y="2640979"/>
            <a:ext cx="483408" cy="3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文本框 72"/>
          <p:cNvSpPr txBox="1"/>
          <p:nvPr/>
        </p:nvSpPr>
        <p:spPr>
          <a:xfrm>
            <a:off x="7537503" y="3092448"/>
            <a:ext cx="8003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市场调研</a:t>
            </a:r>
          </a:p>
          <a:p>
            <a:r>
              <a:rPr altLang="en-US" lang="zh-CN" smtClean="0" sz="12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竞争分析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591383" y="2000906"/>
            <a:ext cx="164428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营销管理</a:t>
            </a:r>
          </a:p>
          <a:p>
            <a:pPr algn="ctr"/>
            <a:r>
              <a:rPr altLang="en-US" lang="zh-CN" smtClean="0" sz="16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定位</a:t>
            </a:r>
          </a:p>
          <a:p>
            <a:pPr algn="ctr"/>
            <a:r>
              <a:rPr altLang="en-US" lang="zh-CN" smtClean="0" sz="16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营销革命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3995876" y="5786100"/>
            <a:ext cx="434195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200">
                <a:latin charset="-122" panose="03000509000000000000" pitchFamily="65" typeface="方正硬笔楷书简体"/>
                <a:ea charset="-122" panose="03000509000000000000" pitchFamily="65" typeface="方正硬笔楷书简体"/>
              </a:defRPr>
            </a:lvl1pPr>
          </a:lstStyle>
          <a:p>
            <a:r>
              <a:rPr altLang="en-US" lang="zh-CN" smtClean="0" sz="1400"/>
              <a:t>产品线:在现代市场营销理论中……被称为产品线。</a:t>
            </a:r>
          </a:p>
        </p:txBody>
      </p:sp>
      <p:sp>
        <p:nvSpPr>
          <p:cNvPr id="77" name="文本框 49"/>
          <p:cNvSpPr txBox="1">
            <a:spLocks noChangeArrowheads="1"/>
          </p:cNvSpPr>
          <p:nvPr/>
        </p:nvSpPr>
        <p:spPr bwMode="auto">
          <a:xfrm>
            <a:off x="9442879" y="2050056"/>
            <a:ext cx="377698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4000">
                <a:solidFill>
                  <a:schemeClr val="bg1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笔记流示例</a:t>
            </a:r>
          </a:p>
        </p:txBody>
      </p:sp>
      <p:sp>
        <p:nvSpPr>
          <p:cNvPr id="55" name="矩形 54"/>
          <p:cNvSpPr/>
          <p:nvPr/>
        </p:nvSpPr>
        <p:spPr>
          <a:xfrm>
            <a:off x="4254485" y="3614834"/>
            <a:ext cx="85280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4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战略STP</a:t>
            </a:r>
          </a:p>
          <a:p>
            <a:r>
              <a:rPr altLang="en-US" lang="zh-CN" smtClean="0" sz="1400"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战术4P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12"/>
          <p:cNvSpPr>
            <a:spLocks noChangeArrowheads="1"/>
          </p:cNvSpPr>
          <p:nvPr/>
        </p:nvSpPr>
        <p:spPr bwMode="auto">
          <a:xfrm>
            <a:off x="2782888" y="7800975"/>
            <a:ext cx="62738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en-US">
              <a:solidFill>
                <a:srgbClr val="434343"/>
              </a:solidFill>
              <a:latin charset="-122" panose="02010600040101010101" pitchFamily="2" typeface="华文黑体"/>
              <a:ea charset="-122" panose="02010600040101010101" pitchFamily="2" typeface="华文黑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68C6C4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782888" y="34925"/>
            <a:ext cx="65836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你，肯定遇到过这样的情况</a:t>
            </a:r>
          </a:p>
        </p:txBody>
      </p:sp>
      <p:grpSp>
        <p:nvGrpSpPr>
          <p:cNvPr id="4101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6" name="五边形 5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7" name="五边形 16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8" name="五边形 17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20411" l="32116" r="33009" t="22359"/>
          <a:stretch>
            <a:fillRect/>
          </a:stretch>
        </p:blipFill>
        <p:spPr>
          <a:xfrm>
            <a:off x="4884738" y="1468438"/>
            <a:ext cx="2422525" cy="2981325"/>
          </a:xfrm>
          <a:prstGeom prst="rect">
            <a:avLst/>
          </a:prstGeom>
          <a:effectLst>
            <a:outerShdw algn="t" blurRad="292100" dir="5400000" dist="127000" rotWithShape="0">
              <a:prstClr val="black">
                <a:alpha val="40000"/>
              </a:prstClr>
            </a:outerShdw>
          </a:effectLst>
        </p:spPr>
      </p:pic>
      <p:sp>
        <p:nvSpPr>
          <p:cNvPr id="4103" name="文本框 8"/>
          <p:cNvSpPr txBox="1">
            <a:spLocks noChangeArrowheads="1"/>
          </p:cNvSpPr>
          <p:nvPr/>
        </p:nvSpPr>
        <p:spPr bwMode="auto">
          <a:xfrm flipH="1" rot="21268664">
            <a:off x="7204990" y="1822482"/>
            <a:ext cx="3079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9600">
                <a:solidFill>
                  <a:schemeClr val="bg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!</a:t>
            </a:r>
          </a:p>
        </p:txBody>
      </p:sp>
      <p:sp>
        <p:nvSpPr>
          <p:cNvPr id="4104" name="文本框 21"/>
          <p:cNvSpPr txBox="1">
            <a:spLocks noChangeArrowheads="1"/>
          </p:cNvSpPr>
          <p:nvPr/>
        </p:nvSpPr>
        <p:spPr bwMode="auto">
          <a:xfrm flipH="1" rot="18024840">
            <a:off x="4171592" y="1900904"/>
            <a:ext cx="309563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9600">
                <a:solidFill>
                  <a:schemeClr val="bg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?</a:t>
            </a:r>
          </a:p>
        </p:txBody>
      </p:sp>
      <p:sp>
        <p:nvSpPr>
          <p:cNvPr id="10" name="平行四边形 9"/>
          <p:cNvSpPr/>
          <p:nvPr/>
        </p:nvSpPr>
        <p:spPr>
          <a:xfrm>
            <a:off x="1865313" y="4437112"/>
            <a:ext cx="8424862" cy="603250"/>
          </a:xfrm>
          <a:prstGeom prst="parallelogram">
            <a:avLst>
              <a:gd fmla="val 38976" name="adj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158" name="矩形 10"/>
          <p:cNvSpPr>
            <a:spLocks noChangeArrowheads="1"/>
          </p:cNvSpPr>
          <p:nvPr/>
        </p:nvSpPr>
        <p:spPr bwMode="auto">
          <a:xfrm>
            <a:off x="2268538" y="4533948"/>
            <a:ext cx="7677150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buFont charset="0" panose="020b0604020202020204" pitchFamily="34" typeface="Arial"/>
              <a:buNone/>
              <a:defRPr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我比她学习更努力，为什么一到考试就不如她？</a:t>
            </a:r>
          </a:p>
        </p:txBody>
      </p:sp>
      <p:grpSp>
        <p:nvGrpSpPr>
          <p:cNvPr id="4107" name="组合 31"/>
          <p:cNvGrpSpPr/>
          <p:nvPr/>
        </p:nvGrpSpPr>
        <p:grpSpPr>
          <a:xfrm flipH="1">
            <a:off x="10099675" y="-6350"/>
            <a:ext cx="2117725" cy="827088"/>
            <a:chOff x="-24658" y="-9304"/>
            <a:chExt cx="2117281" cy="828000"/>
          </a:xfrm>
        </p:grpSpPr>
        <p:sp>
          <p:nvSpPr>
            <p:cNvPr id="33" name="五边形 32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4" name="五边形 33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5" name="五边形 34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4108" name="组合 31"/>
          <p:cNvGrpSpPr/>
          <p:nvPr/>
        </p:nvGrpSpPr>
        <p:grpSpPr>
          <a:xfrm>
            <a:off x="4386263" y="1277938"/>
            <a:ext cx="912812" cy="942975"/>
            <a:chOff x="705907" y="993925"/>
            <a:chExt cx="1190453" cy="1230416"/>
          </a:xfrm>
        </p:grpSpPr>
        <p:sp>
          <p:nvSpPr>
            <p:cNvPr id="36" name="弧形 35"/>
            <p:cNvSpPr/>
            <p:nvPr/>
          </p:nvSpPr>
          <p:spPr>
            <a:xfrm rot="8436039">
              <a:off x="1130329" y="993925"/>
              <a:ext cx="503097" cy="432923"/>
            </a:xfrm>
            <a:prstGeom prst="arc">
              <a:avLst>
                <a:gd fmla="val 15511689" name="adj1"/>
                <a:gd fmla="val 670322" name="adj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flipV="1" rot="14087200">
              <a:off x="1059809" y="1756313"/>
              <a:ext cx="503353" cy="432703"/>
            </a:xfrm>
            <a:prstGeom prst="arc">
              <a:avLst>
                <a:gd fmla="val 15511689" name="adj1"/>
                <a:gd fmla="val 670322" name="adj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4286058">
              <a:off x="1427297" y="1444566"/>
              <a:ext cx="505423" cy="432703"/>
            </a:xfrm>
            <a:prstGeom prst="arc">
              <a:avLst>
                <a:gd fmla="val 15511689" name="adj1"/>
                <a:gd fmla="val 670322" name="adj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 flipV="1" rot="18902450">
              <a:off x="705907" y="1368849"/>
              <a:ext cx="503095" cy="430853"/>
            </a:xfrm>
            <a:prstGeom prst="arc">
              <a:avLst>
                <a:gd fmla="val 15511689" name="adj1"/>
                <a:gd fmla="val 670322" name="adj2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 flipH="1">
            <a:off x="7259638" y="1911350"/>
            <a:ext cx="0" cy="369888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7319963" y="2027238"/>
            <a:ext cx="0" cy="369887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/>
          <p:cNvSpPr/>
          <p:nvPr/>
        </p:nvSpPr>
        <p:spPr>
          <a:xfrm>
            <a:off x="1865313" y="5221337"/>
            <a:ext cx="8424862" cy="603250"/>
          </a:xfrm>
          <a:prstGeom prst="parallelogram">
            <a:avLst>
              <a:gd fmla="val 38976" name="adj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081213" y="5289598"/>
            <a:ext cx="8029575" cy="475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明明是她临时看我的笔记，为什么她比我考得好？</a:t>
            </a:r>
          </a:p>
        </p:txBody>
      </p:sp>
      <p:sp>
        <p:nvSpPr>
          <p:cNvPr id="31" name="平行四边形 30"/>
          <p:cNvSpPr/>
          <p:nvPr/>
        </p:nvSpPr>
        <p:spPr>
          <a:xfrm>
            <a:off x="1865313" y="6029374"/>
            <a:ext cx="8424862" cy="603250"/>
          </a:xfrm>
          <a:prstGeom prst="parallelogram">
            <a:avLst>
              <a:gd fmla="val 38976" name="adj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2081213" y="6097637"/>
            <a:ext cx="8029575" cy="475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学的东西不到半年，怎么就全都忘光了？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68207" y="1193212"/>
            <a:ext cx="33123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BBFBF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组合 2"/>
          <p:cNvGrpSpPr/>
          <p:nvPr/>
        </p:nvGrpSpPr>
        <p:grpSpPr>
          <a:xfrm>
            <a:off x="2292350" y="1265238"/>
            <a:ext cx="7704138" cy="147637"/>
            <a:chOff x="2280164" y="6324918"/>
            <a:chExt cx="7704268" cy="148043"/>
          </a:xfrm>
        </p:grpSpPr>
        <p:grpSp>
          <p:nvGrpSpPr>
            <p:cNvPr id="23623" name="组合 3"/>
            <p:cNvGrpSpPr/>
            <p:nvPr/>
          </p:nvGrpSpPr>
          <p:grpSpPr>
            <a:xfrm rot="-5400000">
              <a:off x="4118342" y="4486740"/>
              <a:ext cx="148043" cy="3824399"/>
              <a:chOff x="2239093" y="2285256"/>
              <a:chExt cx="148043" cy="3824399"/>
            </a:xfrm>
          </p:grpSpPr>
          <p:sp>
            <p:nvSpPr>
              <p:cNvPr id="28" name="任意多边形 27"/>
              <p:cNvSpPr/>
              <p:nvPr/>
            </p:nvSpPr>
            <p:spPr>
              <a:xfrm rot="10800000">
                <a:off x="2239092" y="228525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0800000">
                <a:off x="2239092" y="246147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0800000">
                <a:off x="2239092" y="263768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10800000">
                <a:off x="2239092" y="28139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10800000">
                <a:off x="2239092" y="299011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10800000">
                <a:off x="2239092" y="3164745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0800000">
                <a:off x="2239092" y="3340961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10800000">
                <a:off x="2239092" y="3517176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0800000">
                <a:off x="2239092" y="369339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10800000">
                <a:off x="2239092" y="386960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10800000">
                <a:off x="2239092" y="404582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0800000">
                <a:off x="2239092" y="422203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2239092" y="43982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0800000">
                <a:off x="2239092" y="457446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0800000">
                <a:off x="2239092" y="4749097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10800000">
                <a:off x="2239092" y="4925313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10800000">
                <a:off x="2239092" y="5101528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10800000">
                <a:off x="2239092" y="527774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0800000">
                <a:off x="2239092" y="545395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10800000">
                <a:off x="2239092" y="563017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2239092" y="580639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0800000">
                <a:off x="2239092" y="598260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23624" name="组合 4"/>
            <p:cNvGrpSpPr/>
            <p:nvPr/>
          </p:nvGrpSpPr>
          <p:grpSpPr>
            <a:xfrm rot="-5400000">
              <a:off x="7998211" y="4486740"/>
              <a:ext cx="148043" cy="3824399"/>
              <a:chOff x="2239093" y="2285256"/>
              <a:chExt cx="148043" cy="3824399"/>
            </a:xfrm>
          </p:grpSpPr>
          <p:sp>
            <p:nvSpPr>
              <p:cNvPr id="6" name="任意多边形 5"/>
              <p:cNvSpPr/>
              <p:nvPr/>
            </p:nvSpPr>
            <p:spPr>
              <a:xfrm rot="10800000">
                <a:off x="2239092" y="22853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 rot="10800000">
                <a:off x="2239092" y="246151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 rot="10800000">
                <a:off x="2239092" y="263773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 rot="10800000">
                <a:off x="2239092" y="281394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rot="10800000">
                <a:off x="2239092" y="299016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 rot="10800000">
                <a:off x="2239092" y="3164792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10800000">
                <a:off x="2239092" y="3341008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10800000">
                <a:off x="2239092" y="3517223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>
                <a:off x="2239092" y="369343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10800000">
                <a:off x="2239092" y="38696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2239092" y="404587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10800000">
                <a:off x="2239092" y="422208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10800000">
                <a:off x="2239092" y="439830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10800000">
                <a:off x="2239092" y="457451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>
                <a:off x="2239092" y="4749144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10800000">
                <a:off x="2239092" y="4925360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0800000">
                <a:off x="2239092" y="5101575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0800000">
                <a:off x="2239092" y="527779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0800000">
                <a:off x="2239092" y="545400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0800000">
                <a:off x="2239092" y="563022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0800000">
                <a:off x="2239092" y="580643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10800000">
                <a:off x="2239092" y="598265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</p:grpSp>
      <p:sp>
        <p:nvSpPr>
          <p:cNvPr id="50" name="任意多边形 49"/>
          <p:cNvSpPr/>
          <p:nvPr/>
        </p:nvSpPr>
        <p:spPr>
          <a:xfrm rot="10800000">
            <a:off x="2085975" y="-3454400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 rot="10800000">
            <a:off x="2085975" y="-3297238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2" name="任意多边形 51"/>
          <p:cNvSpPr/>
          <p:nvPr/>
        </p:nvSpPr>
        <p:spPr>
          <a:xfrm rot="10800000">
            <a:off x="2085975" y="-3121025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3" name="任意多边形 52"/>
          <p:cNvSpPr/>
          <p:nvPr/>
        </p:nvSpPr>
        <p:spPr>
          <a:xfrm rot="10800000">
            <a:off x="2085975" y="-2944813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4" name="任意多边形 53"/>
          <p:cNvSpPr/>
          <p:nvPr/>
        </p:nvSpPr>
        <p:spPr>
          <a:xfrm rot="10800000">
            <a:off x="2085975" y="-27686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 rot="10800000">
            <a:off x="2085975" y="-25923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 rot="10800000">
            <a:off x="2085975" y="-24161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10800000">
            <a:off x="2085975" y="-22399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8" name="任意多边形 57"/>
          <p:cNvSpPr/>
          <p:nvPr/>
        </p:nvSpPr>
        <p:spPr>
          <a:xfrm rot="10800000">
            <a:off x="2085975" y="-206375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9" name="任意多边形 58"/>
          <p:cNvSpPr/>
          <p:nvPr/>
        </p:nvSpPr>
        <p:spPr>
          <a:xfrm rot="10800000">
            <a:off x="2085975" y="-1889125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0" name="任意多边形 59"/>
          <p:cNvSpPr/>
          <p:nvPr/>
        </p:nvSpPr>
        <p:spPr>
          <a:xfrm rot="10800000">
            <a:off x="2085975" y="-11922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1" name="任意多边形 60"/>
          <p:cNvSpPr/>
          <p:nvPr/>
        </p:nvSpPr>
        <p:spPr>
          <a:xfrm rot="10800000">
            <a:off x="2085975" y="-10160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2" name="任意多边形 61"/>
          <p:cNvSpPr/>
          <p:nvPr/>
        </p:nvSpPr>
        <p:spPr>
          <a:xfrm rot="10800000">
            <a:off x="2085975" y="-841375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3" name="任意多边形 62"/>
          <p:cNvSpPr/>
          <p:nvPr/>
        </p:nvSpPr>
        <p:spPr>
          <a:xfrm rot="10800000">
            <a:off x="2085975" y="-665163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4" name="任意多边形 63"/>
          <p:cNvSpPr/>
          <p:nvPr/>
        </p:nvSpPr>
        <p:spPr>
          <a:xfrm rot="10800000">
            <a:off x="2085975" y="-488950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5" name="任意多边形 64"/>
          <p:cNvSpPr/>
          <p:nvPr/>
        </p:nvSpPr>
        <p:spPr>
          <a:xfrm rot="10800000">
            <a:off x="2085975" y="-312738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6" name="任意多边形 65"/>
          <p:cNvSpPr/>
          <p:nvPr/>
        </p:nvSpPr>
        <p:spPr>
          <a:xfrm rot="10800000">
            <a:off x="2085975" y="-1365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7" name="任意多边形 66"/>
          <p:cNvSpPr/>
          <p:nvPr/>
        </p:nvSpPr>
        <p:spPr>
          <a:xfrm rot="10800000">
            <a:off x="2085975" y="396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8" name="任意多边形 67"/>
          <p:cNvSpPr/>
          <p:nvPr/>
        </p:nvSpPr>
        <p:spPr>
          <a:xfrm rot="10800000">
            <a:off x="2085975" y="2159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9" name="任意多边形 68"/>
          <p:cNvSpPr/>
          <p:nvPr/>
        </p:nvSpPr>
        <p:spPr>
          <a:xfrm rot="10800000">
            <a:off x="2085975" y="3921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0" name="任意多边形 69"/>
          <p:cNvSpPr/>
          <p:nvPr/>
        </p:nvSpPr>
        <p:spPr>
          <a:xfrm rot="10800000">
            <a:off x="2085975" y="5683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10800000">
            <a:off x="2085975" y="7429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2" name="任意多边形 71"/>
          <p:cNvSpPr/>
          <p:nvPr/>
        </p:nvSpPr>
        <p:spPr>
          <a:xfrm rot="10800000">
            <a:off x="2085975" y="9191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3" name="任意多边形 72"/>
          <p:cNvSpPr/>
          <p:nvPr/>
        </p:nvSpPr>
        <p:spPr>
          <a:xfrm rot="10800000">
            <a:off x="2085975" y="10953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4" name="任意多边形 73"/>
          <p:cNvSpPr/>
          <p:nvPr/>
        </p:nvSpPr>
        <p:spPr>
          <a:xfrm rot="8100000">
            <a:off x="2108200" y="125253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3580" name="组合 77"/>
          <p:cNvGrpSpPr/>
          <p:nvPr/>
        </p:nvGrpSpPr>
        <p:grpSpPr>
          <a:xfrm>
            <a:off x="9553575" y="439738"/>
            <a:ext cx="1549400" cy="1549400"/>
            <a:chOff x="3262142" y="4149080"/>
            <a:chExt cx="1549052" cy="1549052"/>
          </a:xfrm>
        </p:grpSpPr>
        <p:sp>
          <p:nvSpPr>
            <p:cNvPr id="75" name="椭圆 74"/>
            <p:cNvSpPr/>
            <p:nvPr/>
          </p:nvSpPr>
          <p:spPr bwMode="auto">
            <a:xfrm>
              <a:off x="3262142" y="4149080"/>
              <a:ext cx="1549052" cy="15490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C5646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621" name="矩形 6"/>
            <p:cNvSpPr>
              <a:spLocks noChangeArrowheads="1"/>
            </p:cNvSpPr>
            <p:nvPr/>
          </p:nvSpPr>
          <p:spPr bwMode="auto">
            <a:xfrm>
              <a:off x="3373891" y="4445389"/>
              <a:ext cx="1300188" cy="109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400">
                  <a:solidFill>
                    <a:srgbClr val="0D0D0D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理解</a:t>
              </a:r>
            </a:p>
          </p:txBody>
        </p:sp>
        <p:sp>
          <p:nvSpPr>
            <p:cNvPr id="23622" name="文本框 76"/>
            <p:cNvSpPr txBox="1">
              <a:spLocks noChangeArrowheads="1"/>
            </p:cNvSpPr>
            <p:nvPr/>
          </p:nvSpPr>
          <p:spPr bwMode="auto">
            <a:xfrm>
              <a:off x="3605514" y="4361241"/>
              <a:ext cx="799703" cy="39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latin charset="-122" panose="02010600040101010101" pitchFamily="2" typeface="华文黑体"/>
                  <a:ea charset="-122" panose="02010600040101010101" pitchFamily="2" typeface="华文黑体"/>
                </a:rPr>
                <a:t>NO.2</a:t>
              </a:r>
            </a:p>
          </p:txBody>
        </p:sp>
      </p:grpSp>
      <p:sp>
        <p:nvSpPr>
          <p:cNvPr id="79" name="任意多边形 78"/>
          <p:cNvSpPr/>
          <p:nvPr/>
        </p:nvSpPr>
        <p:spPr>
          <a:xfrm rot="10800000">
            <a:off x="10272713" y="301625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0" name="任意多边形 79"/>
          <p:cNvSpPr/>
          <p:nvPr/>
        </p:nvSpPr>
        <p:spPr>
          <a:xfrm rot="10800000">
            <a:off x="10272713" y="319246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1" name="任意多边形 80"/>
          <p:cNvSpPr/>
          <p:nvPr/>
        </p:nvSpPr>
        <p:spPr>
          <a:xfrm rot="10800000">
            <a:off x="10272713" y="336867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2" name="任意多边形 81"/>
          <p:cNvSpPr/>
          <p:nvPr/>
        </p:nvSpPr>
        <p:spPr>
          <a:xfrm rot="10800000">
            <a:off x="10272713" y="3544888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3" name="任意多边形 82"/>
          <p:cNvSpPr/>
          <p:nvPr/>
        </p:nvSpPr>
        <p:spPr>
          <a:xfrm rot="10800000">
            <a:off x="10272713" y="3721100"/>
            <a:ext cx="147637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4" name="任意多边形 83"/>
          <p:cNvSpPr/>
          <p:nvPr/>
        </p:nvSpPr>
        <p:spPr>
          <a:xfrm rot="10800000">
            <a:off x="10272713" y="3897313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5" name="任意多边形 84"/>
          <p:cNvSpPr/>
          <p:nvPr/>
        </p:nvSpPr>
        <p:spPr>
          <a:xfrm rot="10800000">
            <a:off x="10272713" y="409098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6" name="任意多边形 85"/>
          <p:cNvSpPr/>
          <p:nvPr/>
        </p:nvSpPr>
        <p:spPr>
          <a:xfrm rot="10800000">
            <a:off x="10272713" y="4267200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7" name="任意多边形 86"/>
          <p:cNvSpPr/>
          <p:nvPr/>
        </p:nvSpPr>
        <p:spPr>
          <a:xfrm rot="10800000">
            <a:off x="10272713" y="4443413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8" name="任意多边形 87"/>
          <p:cNvSpPr/>
          <p:nvPr/>
        </p:nvSpPr>
        <p:spPr>
          <a:xfrm rot="10800000">
            <a:off x="10272713" y="461962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9" name="任意多边形 88"/>
          <p:cNvSpPr/>
          <p:nvPr/>
        </p:nvSpPr>
        <p:spPr>
          <a:xfrm rot="10800000">
            <a:off x="10272713" y="479583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0" name="任意多边形 89"/>
          <p:cNvSpPr/>
          <p:nvPr/>
        </p:nvSpPr>
        <p:spPr>
          <a:xfrm rot="10800000">
            <a:off x="10272713" y="49720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1" name="任意多边形 90"/>
          <p:cNvSpPr/>
          <p:nvPr/>
        </p:nvSpPr>
        <p:spPr>
          <a:xfrm rot="10800000">
            <a:off x="10272713" y="51482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2" name="任意多边形 91"/>
          <p:cNvSpPr/>
          <p:nvPr/>
        </p:nvSpPr>
        <p:spPr>
          <a:xfrm rot="10800000">
            <a:off x="10272713" y="532447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3" name="任意多边形 92"/>
          <p:cNvSpPr/>
          <p:nvPr/>
        </p:nvSpPr>
        <p:spPr>
          <a:xfrm rot="10800000">
            <a:off x="10272713" y="55006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4" name="任意多边形 93"/>
          <p:cNvSpPr/>
          <p:nvPr/>
        </p:nvSpPr>
        <p:spPr>
          <a:xfrm rot="10800000">
            <a:off x="10272713" y="5675313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5" name="任意多边形 94"/>
          <p:cNvSpPr/>
          <p:nvPr/>
        </p:nvSpPr>
        <p:spPr>
          <a:xfrm rot="10800000">
            <a:off x="10272713" y="5851525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6" name="任意多边形 95"/>
          <p:cNvSpPr/>
          <p:nvPr/>
        </p:nvSpPr>
        <p:spPr>
          <a:xfrm rot="10800000">
            <a:off x="10272713" y="602773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7" name="任意多边形 96"/>
          <p:cNvSpPr/>
          <p:nvPr/>
        </p:nvSpPr>
        <p:spPr>
          <a:xfrm rot="10800000">
            <a:off x="10272713" y="62039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10800000">
            <a:off x="10272713" y="63801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9" name="任意多边形 98"/>
          <p:cNvSpPr/>
          <p:nvPr/>
        </p:nvSpPr>
        <p:spPr>
          <a:xfrm rot="10800000">
            <a:off x="10272713" y="655637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rot="10800000">
            <a:off x="10272713" y="67325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1" name="任意多边形 100"/>
          <p:cNvSpPr/>
          <p:nvPr/>
        </p:nvSpPr>
        <p:spPr>
          <a:xfrm rot="10800000">
            <a:off x="10272713" y="690880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10800000">
            <a:off x="10272713" y="708501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3" name="任意多边形 102"/>
          <p:cNvSpPr/>
          <p:nvPr/>
        </p:nvSpPr>
        <p:spPr>
          <a:xfrm rot="8100000">
            <a:off x="10294938" y="72405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4" name="任意多边形 103"/>
          <p:cNvSpPr/>
          <p:nvPr/>
        </p:nvSpPr>
        <p:spPr>
          <a:xfrm rot="10800000">
            <a:off x="10272713" y="213042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5" name="任意多边形 104"/>
          <p:cNvSpPr/>
          <p:nvPr/>
        </p:nvSpPr>
        <p:spPr>
          <a:xfrm rot="10800000">
            <a:off x="10272713" y="2306638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6" name="任意多边形 105"/>
          <p:cNvSpPr/>
          <p:nvPr/>
        </p:nvSpPr>
        <p:spPr>
          <a:xfrm rot="10800000">
            <a:off x="10272713" y="248285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7" name="任意多边形 106"/>
          <p:cNvSpPr/>
          <p:nvPr/>
        </p:nvSpPr>
        <p:spPr>
          <a:xfrm rot="10800000">
            <a:off x="10272713" y="265906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rot="10800000">
            <a:off x="10272713" y="283527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5" name="文本框 114"/>
          <p:cNvSpPr txBox="1"/>
          <p:nvPr/>
        </p:nvSpPr>
        <p:spPr>
          <a:xfrm>
            <a:off x="5403849" y="436563"/>
            <a:ext cx="3946525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altLang="en-US" lang="zh-CN" smtClean="0" sz="48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更精准的理解</a:t>
            </a:r>
          </a:p>
        </p:txBody>
      </p:sp>
      <p:sp>
        <p:nvSpPr>
          <p:cNvPr id="2" name="矩形 1"/>
          <p:cNvSpPr/>
          <p:nvPr/>
        </p:nvSpPr>
        <p:spPr>
          <a:xfrm>
            <a:off x="2708896" y="2550269"/>
            <a:ext cx="6786880" cy="1280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zh-CN" lang="en-US" sz="2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1.你虽然在读书，但不知道作者到底在说什么</a:t>
            </a:r>
          </a:p>
          <a:p>
            <a:pPr>
              <a:lnSpc>
                <a:spcPct val="150000"/>
              </a:lnSpc>
              <a:defRPr/>
            </a:pPr>
            <a:r>
              <a:rPr altLang="zh-CN" lang="en-US" sz="2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2.笔记记的清晰完美但你并不明白是什么意思</a:t>
            </a:r>
          </a:p>
        </p:txBody>
      </p:sp>
      <p:grpSp>
        <p:nvGrpSpPr>
          <p:cNvPr id="23613" name="组合 86"/>
          <p:cNvGrpSpPr/>
          <p:nvPr/>
        </p:nvGrpSpPr>
        <p:grpSpPr>
          <a:xfrm>
            <a:off x="2355850" y="1730375"/>
            <a:ext cx="1296988" cy="642938"/>
            <a:chOff x="3688460" y="2257972"/>
            <a:chExt cx="1297192" cy="642843"/>
          </a:xfrm>
        </p:grpSpPr>
        <p:sp>
          <p:nvSpPr>
            <p:cNvPr id="118" name="圆角矩形 117"/>
            <p:cNvSpPr/>
            <p:nvPr/>
          </p:nvSpPr>
          <p:spPr>
            <a:xfrm>
              <a:off x="3688460" y="2289717"/>
              <a:ext cx="1297192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619" name="文本框 82"/>
            <p:cNvSpPr txBox="1">
              <a:spLocks noChangeArrowheads="1"/>
            </p:cNvSpPr>
            <p:nvPr/>
          </p:nvSpPr>
          <p:spPr bwMode="auto">
            <a:xfrm>
              <a:off x="3769650" y="2257972"/>
              <a:ext cx="1087445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问题</a:t>
              </a:r>
            </a:p>
          </p:txBody>
        </p:sp>
      </p:grpSp>
      <p:grpSp>
        <p:nvGrpSpPr>
          <p:cNvPr id="23614" name="组合 86"/>
          <p:cNvGrpSpPr/>
          <p:nvPr/>
        </p:nvGrpSpPr>
        <p:grpSpPr>
          <a:xfrm>
            <a:off x="2355850" y="4365625"/>
            <a:ext cx="1296988" cy="642938"/>
            <a:chOff x="3688460" y="2257972"/>
            <a:chExt cx="1297192" cy="642843"/>
          </a:xfrm>
        </p:grpSpPr>
        <p:sp>
          <p:nvSpPr>
            <p:cNvPr id="121" name="圆角矩形 120"/>
            <p:cNvSpPr/>
            <p:nvPr/>
          </p:nvSpPr>
          <p:spPr>
            <a:xfrm>
              <a:off x="3688460" y="2289717"/>
              <a:ext cx="1297192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617" name="文本框 82"/>
            <p:cNvSpPr txBox="1">
              <a:spLocks noChangeArrowheads="1"/>
            </p:cNvSpPr>
            <p:nvPr/>
          </p:nvSpPr>
          <p:spPr bwMode="auto">
            <a:xfrm>
              <a:off x="3769650" y="2257972"/>
              <a:ext cx="1087445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方法</a:t>
              </a:r>
            </a:p>
          </p:txBody>
        </p:sp>
      </p:grpSp>
      <p:sp>
        <p:nvSpPr>
          <p:cNvPr id="123" name="矩形 122"/>
          <p:cNvSpPr/>
          <p:nvPr/>
        </p:nvSpPr>
        <p:spPr>
          <a:xfrm>
            <a:off x="2897808" y="5207744"/>
            <a:ext cx="6456680" cy="1280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zh-CN" lang="en-US" sz="2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1.放慢速度阅读，寻找不同说法</a:t>
            </a:r>
          </a:p>
          <a:p>
            <a:pPr>
              <a:lnSpc>
                <a:spcPct val="150000"/>
              </a:lnSpc>
              <a:defRPr/>
            </a:pPr>
            <a:r>
              <a:rPr altLang="zh-CN" lang="en-US" sz="2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2.寻找写的更好，解释的更清楚的材料阅读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圆角矩形 51"/>
          <p:cNvSpPr/>
          <p:nvPr/>
        </p:nvSpPr>
        <p:spPr bwMode="auto">
          <a:xfrm>
            <a:off x="1474788" y="1773238"/>
            <a:ext cx="8451850" cy="1195387"/>
          </a:xfrm>
          <a:prstGeom prst="roundRect">
            <a:avLst>
              <a:gd fmla="val 11363" name="adj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任意多边形 1"/>
          <p:cNvSpPr/>
          <p:nvPr/>
        </p:nvSpPr>
        <p:spPr>
          <a:xfrm rot="10800000">
            <a:off x="10272713" y="301625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 rot="10800000">
            <a:off x="10272713" y="319246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 rot="10800000">
            <a:off x="10272713" y="336867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 rot="10800000">
            <a:off x="10272713" y="3544888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10800000">
            <a:off x="10272713" y="3721100"/>
            <a:ext cx="147637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rot="10800000">
            <a:off x="10272713" y="3897313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10800000">
            <a:off x="10272713" y="409098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10800000">
            <a:off x="10272713" y="4267200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10800000">
            <a:off x="10272713" y="4443413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10800000">
            <a:off x="10272713" y="461962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0800000">
            <a:off x="10272713" y="479583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rot="10800000">
            <a:off x="10272713" y="49720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10800000">
            <a:off x="10272713" y="51482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10800000">
            <a:off x="10272713" y="532447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10800000">
            <a:off x="10272713" y="55006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800000">
            <a:off x="10272713" y="5675313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800000">
            <a:off x="10272713" y="5851525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rot="10800000">
            <a:off x="10272713" y="602773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 rot="10800000">
            <a:off x="10272713" y="62039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 rot="10800000">
            <a:off x="10272713" y="63801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10800000">
            <a:off x="10272713" y="655637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 rot="10800000">
            <a:off x="10272713" y="67325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10800000">
            <a:off x="10272713" y="690880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rot="10800000">
            <a:off x="10272713" y="213042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rot="10800000">
            <a:off x="10272713" y="2306638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7" name="任意多边形 26"/>
          <p:cNvSpPr/>
          <p:nvPr/>
        </p:nvSpPr>
        <p:spPr>
          <a:xfrm rot="10800000">
            <a:off x="10272713" y="248285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rot="10800000">
            <a:off x="10272713" y="265906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 rot="10800000">
            <a:off x="10272713" y="283527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rot="10800000">
            <a:off x="10272713" y="85090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10800000">
            <a:off x="10272713" y="102711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 rot="10800000">
            <a:off x="10272713" y="120332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 rot="10800000">
            <a:off x="10272713" y="1379538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4" name="任意多边形 33"/>
          <p:cNvSpPr/>
          <p:nvPr/>
        </p:nvSpPr>
        <p:spPr>
          <a:xfrm rot="10800000">
            <a:off x="10272713" y="1555750"/>
            <a:ext cx="147637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5" name="任意多边形 34"/>
          <p:cNvSpPr/>
          <p:nvPr/>
        </p:nvSpPr>
        <p:spPr>
          <a:xfrm rot="10800000">
            <a:off x="10272713" y="1731963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6" name="任意多边形 35"/>
          <p:cNvSpPr/>
          <p:nvPr/>
        </p:nvSpPr>
        <p:spPr>
          <a:xfrm rot="10800000">
            <a:off x="10272713" y="192563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7" name="任意多边形 36"/>
          <p:cNvSpPr/>
          <p:nvPr/>
        </p:nvSpPr>
        <p:spPr>
          <a:xfrm rot="10800000">
            <a:off x="10272713" y="-3492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8" name="任意多边形 37"/>
          <p:cNvSpPr/>
          <p:nvPr/>
        </p:nvSpPr>
        <p:spPr>
          <a:xfrm rot="10800000">
            <a:off x="10272713" y="141288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9" name="任意多边形 38"/>
          <p:cNvSpPr/>
          <p:nvPr/>
        </p:nvSpPr>
        <p:spPr>
          <a:xfrm rot="10800000">
            <a:off x="10272713" y="31750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0" name="任意多边形 39"/>
          <p:cNvSpPr/>
          <p:nvPr/>
        </p:nvSpPr>
        <p:spPr>
          <a:xfrm rot="10800000">
            <a:off x="10272713" y="49371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 rot="10800000">
            <a:off x="10272713" y="66992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1501775" y="1714500"/>
            <a:ext cx="8424863" cy="20116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b="1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概念：根据市场细分的结果，每一个消费者群就是一个细分市场，每一个细分市场都是具有类似需求倾向的消费者构成的群体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34" y="4330940"/>
            <a:ext cx="4666234" cy="2241072"/>
          </a:xfrm>
          <a:prstGeom prst="roundRect">
            <a:avLst>
              <a:gd fmla="val 6667" name="adj"/>
            </a:avLst>
          </a:prstGeom>
          <a:solidFill>
            <a:schemeClr val="bg1"/>
          </a:solidFill>
          <a:ln>
            <a:noFill/>
          </a:ln>
          <a:effectLst>
            <a:outerShdw algn="ctr" blurRad="2286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2462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603" l="15120" r="16840" t="3198"/>
          <a:stretch>
            <a:fillRect/>
          </a:stretch>
        </p:blipFill>
        <p:spPr bwMode="auto">
          <a:xfrm>
            <a:off x="1343025" y="450850"/>
            <a:ext cx="101441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 50"/>
          <p:cNvSpPr/>
          <p:nvPr/>
        </p:nvSpPr>
        <p:spPr>
          <a:xfrm>
            <a:off x="2407920" y="652463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altLang="en-US" lang="zh-CN" sz="320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以“细分市场”的概念为例</a:t>
            </a:r>
          </a:p>
        </p:txBody>
      </p:sp>
      <p:sp>
        <p:nvSpPr>
          <p:cNvPr id="54" name="矩形 53"/>
          <p:cNvSpPr/>
          <p:nvPr/>
        </p:nvSpPr>
        <p:spPr>
          <a:xfrm>
            <a:off x="1501775" y="3690119"/>
            <a:ext cx="8626673" cy="5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lang="zh-CN" smtClean="0" sz="21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对“和秋叶一起学PPT”网络课程而言职场人士和大学生是其细分市场。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504156" y="3084511"/>
            <a:ext cx="4591844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lang="zh-CN" sz="260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概念较难理解时可以借助案例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2" name="同心圆 18431"/>
          <p:cNvSpPr/>
          <p:nvPr/>
        </p:nvSpPr>
        <p:spPr>
          <a:xfrm>
            <a:off x="4643438" y="3208338"/>
            <a:ext cx="4278312" cy="3354387"/>
          </a:xfrm>
          <a:prstGeom prst="donut">
            <a:avLst>
              <a:gd fmla="val 5728" name="adj"/>
            </a:avLst>
          </a:prstGeom>
          <a:solidFill>
            <a:srgbClr val="F1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25603" name="组合 34"/>
          <p:cNvGrpSpPr/>
          <p:nvPr/>
        </p:nvGrpSpPr>
        <p:grpSpPr>
          <a:xfrm flipH="1">
            <a:off x="2490788" y="1196975"/>
            <a:ext cx="7702550" cy="147638"/>
            <a:chOff x="2280164" y="6324917"/>
            <a:chExt cx="7702680" cy="148044"/>
          </a:xfrm>
        </p:grpSpPr>
        <p:grpSp>
          <p:nvGrpSpPr>
            <p:cNvPr id="25662" name="组合 35"/>
            <p:cNvGrpSpPr/>
            <p:nvPr/>
          </p:nvGrpSpPr>
          <p:grpSpPr>
            <a:xfrm rot="-5400000">
              <a:off x="4118342" y="4486740"/>
              <a:ext cx="148043" cy="3824399"/>
              <a:chOff x="2239093" y="2285256"/>
              <a:chExt cx="148043" cy="3824399"/>
            </a:xfrm>
          </p:grpSpPr>
          <p:sp>
            <p:nvSpPr>
              <p:cNvPr id="60" name="任意多边形 59"/>
              <p:cNvSpPr/>
              <p:nvPr/>
            </p:nvSpPr>
            <p:spPr>
              <a:xfrm rot="10800000">
                <a:off x="2239092" y="2277318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10800000">
                <a:off x="2239092" y="245353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0800000">
                <a:off x="2239092" y="2629749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rot="10800000">
                <a:off x="2239092" y="2805964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 rot="10800000">
                <a:off x="2239092" y="298218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0800000">
                <a:off x="2239092" y="3164745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 rot="10800000">
                <a:off x="2239093" y="3340961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 rot="10800000">
                <a:off x="2239092" y="3517176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10800000">
                <a:off x="2239092" y="3685454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rot="10800000">
                <a:off x="2239092" y="386167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10800000">
                <a:off x="2239092" y="4037885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10800000">
                <a:off x="2239092" y="4214101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 rot="10800000">
                <a:off x="2239092" y="4390316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 rot="10800000">
                <a:off x="2239092" y="4566532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 rot="10800000">
                <a:off x="2239092" y="4749097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0800000">
                <a:off x="2239093" y="4925313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 rot="10800000">
                <a:off x="2239092" y="5101528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 rot="10800000">
                <a:off x="2239092" y="5269806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 rot="10800000">
                <a:off x="2239092" y="5446022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rot="10800000">
                <a:off x="2239092" y="5622237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 rot="10800000">
                <a:off x="2239092" y="579845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 rot="10800000">
                <a:off x="2239092" y="5974668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25663" name="组合 36"/>
            <p:cNvGrpSpPr/>
            <p:nvPr/>
          </p:nvGrpSpPr>
          <p:grpSpPr>
            <a:xfrm rot="-5400000">
              <a:off x="7996646" y="4486763"/>
              <a:ext cx="148044" cy="3824352"/>
              <a:chOff x="2239093" y="2283715"/>
              <a:chExt cx="148044" cy="3824352"/>
            </a:xfrm>
          </p:grpSpPr>
          <p:sp>
            <p:nvSpPr>
              <p:cNvPr id="38" name="任意多边形 37"/>
              <p:cNvSpPr/>
              <p:nvPr/>
            </p:nvSpPr>
            <p:spPr>
              <a:xfrm rot="10800000">
                <a:off x="2239092" y="2277365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0800000">
                <a:off x="2239092" y="245358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2239092" y="2629796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0800000">
                <a:off x="2239092" y="2806011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0800000">
                <a:off x="2239092" y="2982227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10800000">
                <a:off x="2239092" y="3164792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10800000">
                <a:off x="2239093" y="3341008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10800000">
                <a:off x="2239092" y="3517223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0800000">
                <a:off x="2239092" y="3685501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10800000">
                <a:off x="2239092" y="3861717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2239092" y="4037932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0800000">
                <a:off x="2239092" y="4214148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10800000">
                <a:off x="2239092" y="439036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10800000">
                <a:off x="2239092" y="4566579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rot="10800000">
                <a:off x="2239092" y="4749144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>
                <a:off x="2239093" y="4925360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10800000">
                <a:off x="2239092" y="5101575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0800000">
                <a:off x="2239092" y="526985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10800000">
                <a:off x="2239092" y="5446069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10800000">
                <a:off x="2239092" y="579850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10800000">
                <a:off x="2239092" y="5974715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</p:grpSp>
      <p:grpSp>
        <p:nvGrpSpPr>
          <p:cNvPr id="25604" name="组合 1"/>
          <p:cNvGrpSpPr/>
          <p:nvPr/>
        </p:nvGrpSpPr>
        <p:grpSpPr>
          <a:xfrm>
            <a:off x="1343025" y="404813"/>
            <a:ext cx="1549400" cy="1549400"/>
            <a:chOff x="1127448" y="4149080"/>
            <a:chExt cx="1549052" cy="1549052"/>
          </a:xfrm>
        </p:grpSpPr>
        <p:sp>
          <p:nvSpPr>
            <p:cNvPr id="3" name="椭圆 2"/>
            <p:cNvSpPr/>
            <p:nvPr/>
          </p:nvSpPr>
          <p:spPr bwMode="auto">
            <a:xfrm>
              <a:off x="1127448" y="4149080"/>
              <a:ext cx="1549052" cy="15490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C5646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660" name="矩形 6"/>
            <p:cNvSpPr>
              <a:spLocks noChangeArrowheads="1"/>
            </p:cNvSpPr>
            <p:nvPr/>
          </p:nvSpPr>
          <p:spPr bwMode="auto">
            <a:xfrm>
              <a:off x="1239197" y="4445389"/>
              <a:ext cx="1300188" cy="109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400">
                  <a:solidFill>
                    <a:srgbClr val="0D0D0D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拓展</a:t>
              </a:r>
            </a:p>
          </p:txBody>
        </p:sp>
        <p:sp>
          <p:nvSpPr>
            <p:cNvPr id="25661" name="文本框 4"/>
            <p:cNvSpPr txBox="1">
              <a:spLocks noChangeArrowheads="1"/>
            </p:cNvSpPr>
            <p:nvPr/>
          </p:nvSpPr>
          <p:spPr bwMode="auto">
            <a:xfrm>
              <a:off x="1470819" y="4361241"/>
              <a:ext cx="799703" cy="39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latin charset="-122" panose="02010600040101010101" pitchFamily="2" typeface="华文黑体"/>
                  <a:ea charset="-122" panose="02010600040101010101" pitchFamily="2" typeface="华文黑体"/>
                </a:rPr>
                <a:t>NO.3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 rot="10800000">
            <a:off x="2085975" y="300355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rot="10800000">
            <a:off x="2085975" y="31797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rot="10800000">
            <a:off x="2085975" y="33559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10800000">
            <a:off x="2085975" y="3532188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10800000">
            <a:off x="2085975" y="370840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10800000">
            <a:off x="2085975" y="388461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0800000">
            <a:off x="2085975" y="40798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rot="10800000">
            <a:off x="2085975" y="42560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10800000">
            <a:off x="2085975" y="44323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10800000">
            <a:off x="2085975" y="460692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10800000">
            <a:off x="2085975" y="47831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0800000">
            <a:off x="2085975" y="49593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rot="10800000">
            <a:off x="2085975" y="51355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rot="10800000">
            <a:off x="2085975" y="53117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 rot="10800000">
            <a:off x="2085975" y="54879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 rot="10800000">
            <a:off x="2085975" y="56642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rot="10800000">
            <a:off x="2085975" y="58404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 rot="10800000">
            <a:off x="2085975" y="60166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10800000">
            <a:off x="2085975" y="61912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 rot="10800000">
            <a:off x="2085975" y="63674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rot="10800000">
            <a:off x="2085975" y="65436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7" name="任意多边形 26"/>
          <p:cNvSpPr/>
          <p:nvPr/>
        </p:nvSpPr>
        <p:spPr>
          <a:xfrm rot="10800000">
            <a:off x="2085975" y="67198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rot="10800000">
            <a:off x="2085975" y="68961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 rot="10800000">
            <a:off x="2085975" y="70723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rot="10800000">
            <a:off x="2085975" y="2119313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10800000">
            <a:off x="2085975" y="2295525"/>
            <a:ext cx="149225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 rot="10800000">
            <a:off x="2085975" y="2471738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 rot="10800000">
            <a:off x="2085975" y="26463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4" name="任意多边形 33"/>
          <p:cNvSpPr/>
          <p:nvPr/>
        </p:nvSpPr>
        <p:spPr>
          <a:xfrm rot="10800000">
            <a:off x="2085975" y="28225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2" name="任意多边形 81"/>
          <p:cNvSpPr/>
          <p:nvPr/>
        </p:nvSpPr>
        <p:spPr>
          <a:xfrm flipH="1" rot="10800000">
            <a:off x="10272713" y="-3873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3" name="任意多边形 82"/>
          <p:cNvSpPr/>
          <p:nvPr/>
        </p:nvSpPr>
        <p:spPr>
          <a:xfrm flipH="1" rot="10800000">
            <a:off x="10272713" y="-21113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4" name="任意多边形 83"/>
          <p:cNvSpPr/>
          <p:nvPr/>
        </p:nvSpPr>
        <p:spPr>
          <a:xfrm flipH="1" rot="10800000">
            <a:off x="10272713" y="-3492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5" name="任意多边形 84"/>
          <p:cNvSpPr/>
          <p:nvPr/>
        </p:nvSpPr>
        <p:spPr>
          <a:xfrm flipH="1" rot="10800000">
            <a:off x="10272713" y="1412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6" name="任意多边形 85"/>
          <p:cNvSpPr/>
          <p:nvPr/>
        </p:nvSpPr>
        <p:spPr>
          <a:xfrm flipH="1" rot="10800000">
            <a:off x="10272713" y="31750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7" name="任意多边形 86"/>
          <p:cNvSpPr/>
          <p:nvPr/>
        </p:nvSpPr>
        <p:spPr>
          <a:xfrm flipH="1" rot="10800000">
            <a:off x="10272713" y="492125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8" name="任意多边形 87"/>
          <p:cNvSpPr/>
          <p:nvPr/>
        </p:nvSpPr>
        <p:spPr>
          <a:xfrm flipH="1" rot="10800000">
            <a:off x="10272713" y="66833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9" name="任意多边形 88"/>
          <p:cNvSpPr/>
          <p:nvPr/>
        </p:nvSpPr>
        <p:spPr>
          <a:xfrm flipH="1" rot="10800000">
            <a:off x="10272713" y="844550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0" name="任意多边形 89"/>
          <p:cNvSpPr/>
          <p:nvPr/>
        </p:nvSpPr>
        <p:spPr>
          <a:xfrm flipH="1" rot="10800000">
            <a:off x="10272713" y="10207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1" name="任意多边形 90"/>
          <p:cNvSpPr/>
          <p:nvPr/>
        </p:nvSpPr>
        <p:spPr>
          <a:xfrm flipH="1" rot="13500000">
            <a:off x="10223500" y="11763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25644" name="组合 86"/>
          <p:cNvGrpSpPr/>
          <p:nvPr/>
        </p:nvGrpSpPr>
        <p:grpSpPr>
          <a:xfrm>
            <a:off x="5745163" y="2924175"/>
            <a:ext cx="2112962" cy="642938"/>
            <a:chOff x="3688460" y="2257972"/>
            <a:chExt cx="2112444" cy="642843"/>
          </a:xfrm>
        </p:grpSpPr>
        <p:sp>
          <p:nvSpPr>
            <p:cNvPr id="93" name="圆角矩形 92"/>
            <p:cNvSpPr/>
            <p:nvPr/>
          </p:nvSpPr>
          <p:spPr>
            <a:xfrm>
              <a:off x="3688460" y="2289717"/>
              <a:ext cx="2112444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658" name="文本框 82"/>
            <p:cNvSpPr txBox="1">
              <a:spLocks noChangeArrowheads="1"/>
            </p:cNvSpPr>
            <p:nvPr/>
          </p:nvSpPr>
          <p:spPr bwMode="auto">
            <a:xfrm>
              <a:off x="3769649" y="2257972"/>
              <a:ext cx="2031255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深度拓展</a:t>
              </a:r>
            </a:p>
          </p:txBody>
        </p:sp>
      </p:grpSp>
      <p:grpSp>
        <p:nvGrpSpPr>
          <p:cNvPr id="25645" name="组合 86"/>
          <p:cNvGrpSpPr/>
          <p:nvPr/>
        </p:nvGrpSpPr>
        <p:grpSpPr>
          <a:xfrm>
            <a:off x="3189288" y="5276850"/>
            <a:ext cx="2112962" cy="642938"/>
            <a:chOff x="3688460" y="2257972"/>
            <a:chExt cx="2112444" cy="642843"/>
          </a:xfrm>
        </p:grpSpPr>
        <p:sp>
          <p:nvSpPr>
            <p:cNvPr id="96" name="圆角矩形 95"/>
            <p:cNvSpPr/>
            <p:nvPr/>
          </p:nvSpPr>
          <p:spPr>
            <a:xfrm>
              <a:off x="3688460" y="2289717"/>
              <a:ext cx="2112444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656" name="文本框 82"/>
            <p:cNvSpPr txBox="1">
              <a:spLocks noChangeArrowheads="1"/>
            </p:cNvSpPr>
            <p:nvPr/>
          </p:nvSpPr>
          <p:spPr bwMode="auto">
            <a:xfrm>
              <a:off x="3769649" y="2257972"/>
              <a:ext cx="2031255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横向拓展</a:t>
              </a:r>
            </a:p>
          </p:txBody>
        </p:sp>
      </p:grpSp>
      <p:grpSp>
        <p:nvGrpSpPr>
          <p:cNvPr id="25646" name="组合 86"/>
          <p:cNvGrpSpPr/>
          <p:nvPr/>
        </p:nvGrpSpPr>
        <p:grpSpPr>
          <a:xfrm>
            <a:off x="8253413" y="5300663"/>
            <a:ext cx="2112962" cy="642937"/>
            <a:chOff x="3688460" y="2257972"/>
            <a:chExt cx="2112444" cy="642843"/>
          </a:xfrm>
        </p:grpSpPr>
        <p:sp>
          <p:nvSpPr>
            <p:cNvPr id="99" name="圆角矩形 98"/>
            <p:cNvSpPr/>
            <p:nvPr/>
          </p:nvSpPr>
          <p:spPr>
            <a:xfrm>
              <a:off x="3688460" y="2289717"/>
              <a:ext cx="2112444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654" name="文本框 82"/>
            <p:cNvSpPr txBox="1">
              <a:spLocks noChangeArrowheads="1"/>
            </p:cNvSpPr>
            <p:nvPr/>
          </p:nvSpPr>
          <p:spPr bwMode="auto">
            <a:xfrm>
              <a:off x="3769648" y="2257972"/>
              <a:ext cx="2031255" cy="60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纵向拓展</a:t>
              </a:r>
            </a:p>
          </p:txBody>
        </p:sp>
      </p:grpSp>
      <p:pic>
        <p:nvPicPr>
          <p:cNvPr id="101" name="图片 94"/>
          <p:cNvPicPr>
            <a:picLocks noChangeAspect="1"/>
          </p:cNvPicPr>
          <p:nvPr/>
        </p:nvPicPr>
        <p:blipFill>
          <a:blip r:embed="rId2"/>
          <a:srcRect b="35176" l="29769" r="30541" t="13795"/>
          <a:stretch>
            <a:fillRect/>
          </a:stretch>
        </p:blipFill>
        <p:spPr bwMode="auto">
          <a:xfrm>
            <a:off x="5724525" y="3776663"/>
            <a:ext cx="2168525" cy="2089150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378075" y="1511300"/>
            <a:ext cx="8112125" cy="10058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altLang="en-US" lang="zh-CN" sz="24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        这是“整体性学习”中最花力气的地方，这一步将形成知识间的广泛的联系，从而形成知识结构。</a:t>
            </a:r>
          </a:p>
        </p:txBody>
      </p:sp>
      <p:sp>
        <p:nvSpPr>
          <p:cNvPr id="5" name="矩形 4"/>
          <p:cNvSpPr/>
          <p:nvPr/>
        </p:nvSpPr>
        <p:spPr>
          <a:xfrm>
            <a:off x="2935288" y="350838"/>
            <a:ext cx="5669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80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拓展，形成知识结构</a:t>
            </a:r>
          </a:p>
        </p:txBody>
      </p:sp>
      <p:sp>
        <p:nvSpPr>
          <p:cNvPr id="37" name="矩形 36"/>
          <p:cNvSpPr/>
          <p:nvPr/>
        </p:nvSpPr>
        <p:spPr>
          <a:xfrm>
            <a:off x="3184525" y="5965825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与类似的知识联系</a:t>
            </a:r>
          </a:p>
        </p:txBody>
      </p:sp>
      <p:sp>
        <p:nvSpPr>
          <p:cNvPr id="108" name="矩形 107"/>
          <p:cNvSpPr/>
          <p:nvPr/>
        </p:nvSpPr>
        <p:spPr>
          <a:xfrm>
            <a:off x="5939869" y="2578071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探究知识背景</a:t>
            </a:r>
          </a:p>
        </p:txBody>
      </p:sp>
      <p:sp>
        <p:nvSpPr>
          <p:cNvPr id="109" name="矩形 108"/>
          <p:cNvSpPr/>
          <p:nvPr/>
        </p:nvSpPr>
        <p:spPr>
          <a:xfrm>
            <a:off x="8183564" y="5965825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与不同的知识联系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文本框 82"/>
          <p:cNvSpPr txBox="1">
            <a:spLocks noChangeArrowheads="1"/>
          </p:cNvSpPr>
          <p:nvPr/>
        </p:nvSpPr>
        <p:spPr bwMode="auto">
          <a:xfrm>
            <a:off x="2863850" y="2363788"/>
            <a:ext cx="899318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比喻:将不相关的两种知识进行比喻联系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内在化：将知识与自身感觉结合，是视觉化的拓展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图表法：根据知识的逻辑、流程制作图表</a:t>
            </a:r>
          </a:p>
        </p:txBody>
      </p:sp>
      <p:sp>
        <p:nvSpPr>
          <p:cNvPr id="9" name="任意多边形 8"/>
          <p:cNvSpPr/>
          <p:nvPr/>
        </p:nvSpPr>
        <p:spPr>
          <a:xfrm rot="10800000">
            <a:off x="2085975" y="300355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2085975" y="31797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0800000">
            <a:off x="2085975" y="33559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2085975" y="3532188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2085975" y="370840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10800000">
            <a:off x="2085975" y="388461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10800000">
            <a:off x="2085975" y="40798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2085975" y="42560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>
            <a:off x="2085975" y="44323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>
            <a:off x="2085975" y="460692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rot="10800000">
            <a:off x="2085975" y="47831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2085975" y="49593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 rot="10800000">
            <a:off x="2085975" y="51355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10800000">
            <a:off x="2085975" y="53117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10800000">
            <a:off x="2085975" y="54879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10800000">
            <a:off x="2085975" y="56642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0800000">
            <a:off x="2085975" y="58404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0800000">
            <a:off x="2085975" y="60166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2085975" y="61912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2085975" y="63674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rot="10800000">
            <a:off x="2085975" y="65436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0800000">
            <a:off x="2085975" y="67198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10800000">
            <a:off x="2085975" y="68961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0800000">
            <a:off x="2085975" y="70723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rot="8100000">
            <a:off x="2108200" y="722788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7" name="任意多边形 96"/>
          <p:cNvSpPr/>
          <p:nvPr/>
        </p:nvSpPr>
        <p:spPr>
          <a:xfrm rot="10800000">
            <a:off x="2085975" y="2119313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8" name="任意多边形 97"/>
          <p:cNvSpPr/>
          <p:nvPr/>
        </p:nvSpPr>
        <p:spPr>
          <a:xfrm rot="10800000">
            <a:off x="2085975" y="2295525"/>
            <a:ext cx="149225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9" name="任意多边形 98"/>
          <p:cNvSpPr/>
          <p:nvPr/>
        </p:nvSpPr>
        <p:spPr>
          <a:xfrm rot="10800000">
            <a:off x="2085975" y="2471738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0" name="任意多边形 99"/>
          <p:cNvSpPr/>
          <p:nvPr/>
        </p:nvSpPr>
        <p:spPr>
          <a:xfrm rot="10800000">
            <a:off x="2085975" y="26463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1" name="任意多边形 100"/>
          <p:cNvSpPr/>
          <p:nvPr/>
        </p:nvSpPr>
        <p:spPr>
          <a:xfrm rot="10800000">
            <a:off x="2085975" y="28225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rot="10800000">
            <a:off x="2085975" y="4762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 rot="10800000">
            <a:off x="2085975" y="65246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rot="10800000">
            <a:off x="2085975" y="828675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rot="10800000">
            <a:off x="2085975" y="1004888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 rot="10800000">
            <a:off x="2085975" y="118110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1" name="任意多边形 50"/>
          <p:cNvSpPr/>
          <p:nvPr/>
        </p:nvSpPr>
        <p:spPr>
          <a:xfrm rot="10800000">
            <a:off x="2085975" y="135731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10800000">
            <a:off x="2085975" y="1552575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0800000">
            <a:off x="2085975" y="1728788"/>
            <a:ext cx="149225" cy="13811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10800000">
            <a:off x="2085975" y="1905000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 rot="10800000">
            <a:off x="2085975" y="-407988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 rot="10800000">
            <a:off x="2085975" y="-231775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0800000">
            <a:off x="2085975" y="444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2085975" y="2603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6670" name="组合 86"/>
          <p:cNvGrpSpPr/>
          <p:nvPr/>
        </p:nvGrpSpPr>
        <p:grpSpPr>
          <a:xfrm>
            <a:off x="2863850" y="1552575"/>
            <a:ext cx="2224088" cy="642938"/>
            <a:chOff x="3688461" y="2257972"/>
            <a:chExt cx="1190372" cy="642843"/>
          </a:xfrm>
        </p:grpSpPr>
        <p:sp>
          <p:nvSpPr>
            <p:cNvPr id="108" name="圆角矩形 107"/>
            <p:cNvSpPr/>
            <p:nvPr/>
          </p:nvSpPr>
          <p:spPr>
            <a:xfrm>
              <a:off x="3688461" y="2289717"/>
              <a:ext cx="1190372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6678" name="文本框 82"/>
            <p:cNvSpPr txBox="1">
              <a:spLocks noChangeArrowheads="1"/>
            </p:cNvSpPr>
            <p:nvPr/>
          </p:nvSpPr>
          <p:spPr bwMode="auto">
            <a:xfrm>
              <a:off x="3769649" y="2257972"/>
              <a:ext cx="1070633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联系观点</a:t>
              </a:r>
            </a:p>
          </p:txBody>
        </p:sp>
      </p:grpSp>
      <p:pic>
        <p:nvPicPr>
          <p:cNvPr id="110" name="图片 1"/>
          <p:cNvPicPr>
            <a:picLocks noChangeAspect="1"/>
          </p:cNvPicPr>
          <p:nvPr/>
        </p:nvPicPr>
        <p:blipFill>
          <a:blip r:embed="rId2"/>
          <a:srcRect b="3201" l="19748" r="19292" t="11739"/>
          <a:stretch>
            <a:fillRect/>
          </a:stretch>
        </p:blipFill>
        <p:spPr bwMode="auto">
          <a:xfrm>
            <a:off x="2438400" y="223838"/>
            <a:ext cx="1155700" cy="1208087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72" name="组合 86"/>
          <p:cNvGrpSpPr/>
          <p:nvPr/>
        </p:nvGrpSpPr>
        <p:grpSpPr>
          <a:xfrm>
            <a:off x="2919413" y="4495800"/>
            <a:ext cx="2112962" cy="642938"/>
            <a:chOff x="3688460" y="2257972"/>
            <a:chExt cx="2112444" cy="642843"/>
          </a:xfrm>
        </p:grpSpPr>
        <p:sp>
          <p:nvSpPr>
            <p:cNvPr id="112" name="圆角矩形 111"/>
            <p:cNvSpPr/>
            <p:nvPr/>
          </p:nvSpPr>
          <p:spPr>
            <a:xfrm>
              <a:off x="3688460" y="2289717"/>
              <a:ext cx="2112444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6676" name="文本框 82"/>
            <p:cNvSpPr txBox="1">
              <a:spLocks noChangeArrowheads="1"/>
            </p:cNvSpPr>
            <p:nvPr/>
          </p:nvSpPr>
          <p:spPr bwMode="auto">
            <a:xfrm>
              <a:off x="3769649" y="2257972"/>
              <a:ext cx="2031255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处理信息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016375" y="487363"/>
            <a:ext cx="4297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360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形成知识结构的要点</a:t>
            </a:r>
          </a:p>
        </p:txBody>
      </p:sp>
      <p:sp>
        <p:nvSpPr>
          <p:cNvPr id="26674" name="文本框 82"/>
          <p:cNvSpPr txBox="1">
            <a:spLocks noChangeArrowheads="1"/>
          </p:cNvSpPr>
          <p:nvPr/>
        </p:nvSpPr>
        <p:spPr bwMode="auto">
          <a:xfrm>
            <a:off x="2919413" y="5376863"/>
            <a:ext cx="8726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联想法：借助符号、图像的联想，记忆知识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信息压缩:减少信息的容量，寻找信息的逻辑关系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同心圆 71"/>
          <p:cNvSpPr/>
          <p:nvPr/>
        </p:nvSpPr>
        <p:spPr>
          <a:xfrm>
            <a:off x="4524375" y="2171700"/>
            <a:ext cx="3960813" cy="3959225"/>
          </a:xfrm>
          <a:prstGeom prst="donut">
            <a:avLst>
              <a:gd fmla="val 5728" name="adj"/>
            </a:avLst>
          </a:prstGeom>
          <a:solidFill>
            <a:srgbClr val="F17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7932156" y="1586453"/>
            <a:ext cx="2973610" cy="1092434"/>
          </a:xfrm>
          <a:prstGeom prst="roundRect">
            <a:avLst/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0" name="圆角矩形 69"/>
          <p:cNvSpPr/>
          <p:nvPr/>
        </p:nvSpPr>
        <p:spPr>
          <a:xfrm>
            <a:off x="2855640" y="3778621"/>
            <a:ext cx="1238306" cy="2390405"/>
          </a:xfrm>
          <a:prstGeom prst="roundRect">
            <a:avLst/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9" name="圆角矩形 68"/>
          <p:cNvSpPr/>
          <p:nvPr/>
        </p:nvSpPr>
        <p:spPr>
          <a:xfrm>
            <a:off x="9196046" y="3841751"/>
            <a:ext cx="1940601" cy="2289175"/>
          </a:xfrm>
          <a:prstGeom prst="roundRect">
            <a:avLst/>
          </a:prstGeom>
          <a:solidFill>
            <a:srgbClr val="F17F7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" name="任意多边形 1"/>
          <p:cNvSpPr/>
          <p:nvPr/>
        </p:nvSpPr>
        <p:spPr>
          <a:xfrm rot="10800000">
            <a:off x="2085975" y="300355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2085975" y="31797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10800000">
            <a:off x="2085975" y="33559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10800000">
            <a:off x="2085975" y="3532188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2085975" y="3708400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2085975" y="388461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0800000">
            <a:off x="2085975" y="40798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10800000">
            <a:off x="2085975" y="42560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2085975" y="44323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0800000">
            <a:off x="2085975" y="460692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2085975" y="47831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2085975" y="49593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10800000">
            <a:off x="2085975" y="51355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10800000">
            <a:off x="2085975" y="53117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2085975" y="54879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>
            <a:off x="2085975" y="56642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>
            <a:off x="2085975" y="58404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rot="10800000">
            <a:off x="2085975" y="60166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2085975" y="61912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 rot="10800000">
            <a:off x="2085975" y="63674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10800000">
            <a:off x="2085975" y="65436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10800000">
            <a:off x="2085975" y="67198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10800000">
            <a:off x="2085975" y="68961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0800000">
            <a:off x="2085975" y="70723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8100000">
            <a:off x="2108200" y="722788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2085975" y="2119313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2085975" y="2295525"/>
            <a:ext cx="149225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rot="10800000">
            <a:off x="2085975" y="2471738"/>
            <a:ext cx="149225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0800000">
            <a:off x="2085975" y="2646363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10800000">
            <a:off x="2085975" y="2822575"/>
            <a:ext cx="149225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0800000">
            <a:off x="2085975" y="4762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rot="10800000">
            <a:off x="2085975" y="65246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 rot="10800000">
            <a:off x="2085975" y="828675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 rot="10800000">
            <a:off x="2085975" y="1004888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 rot="10800000">
            <a:off x="2085975" y="118110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0800000">
            <a:off x="2085975" y="1357313"/>
            <a:ext cx="149225" cy="1444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10800000">
            <a:off x="2085975" y="1552575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0800000">
            <a:off x="2085975" y="1728788"/>
            <a:ext cx="149225" cy="13811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2085975" y="1905000"/>
            <a:ext cx="149225" cy="13811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0800000">
            <a:off x="2085975" y="-407988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 rot="10800000">
            <a:off x="2085975" y="-231775"/>
            <a:ext cx="149225" cy="14287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10800000">
            <a:off x="2085975" y="444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rot="10800000">
            <a:off x="2085975" y="260350"/>
            <a:ext cx="149225" cy="1444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27703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72" l="18900" r="16841" t="1793"/>
          <a:stretch>
            <a:fillRect/>
          </a:stretch>
        </p:blipFill>
        <p:spPr bwMode="auto">
          <a:xfrm>
            <a:off x="2578100" y="234950"/>
            <a:ext cx="13017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矩形 45"/>
          <p:cNvSpPr/>
          <p:nvPr/>
        </p:nvSpPr>
        <p:spPr>
          <a:xfrm>
            <a:off x="4008438" y="574675"/>
            <a:ext cx="5440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360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以学习PPT时建立结构为例</a:t>
            </a:r>
          </a:p>
        </p:txBody>
      </p:sp>
      <p:sp>
        <p:nvSpPr>
          <p:cNvPr id="27705" name="矩形 50"/>
          <p:cNvSpPr>
            <a:spLocks noChangeArrowheads="1"/>
          </p:cNvSpPr>
          <p:nvPr/>
        </p:nvSpPr>
        <p:spPr bwMode="auto">
          <a:xfrm>
            <a:off x="7985124" y="1711325"/>
            <a:ext cx="30784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用途定位   听众分析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故事结构   文案提炼</a:t>
            </a:r>
          </a:p>
        </p:txBody>
      </p:sp>
      <p:sp>
        <p:nvSpPr>
          <p:cNvPr id="27706" name="矩形 51"/>
          <p:cNvSpPr>
            <a:spLocks noChangeArrowheads="1"/>
          </p:cNvSpPr>
          <p:nvPr/>
        </p:nvSpPr>
        <p:spPr bwMode="auto">
          <a:xfrm>
            <a:off x="3078799" y="3790950"/>
            <a:ext cx="79248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模板</a:t>
            </a:r>
          </a:p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字体</a:t>
            </a:r>
          </a:p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配图</a:t>
            </a:r>
          </a:p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配色</a:t>
            </a:r>
          </a:p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美化</a:t>
            </a:r>
          </a:p>
        </p:txBody>
      </p:sp>
      <p:sp>
        <p:nvSpPr>
          <p:cNvPr id="54" name="等腰三角形 53"/>
          <p:cNvSpPr/>
          <p:nvPr/>
        </p:nvSpPr>
        <p:spPr>
          <a:xfrm>
            <a:off x="5397500" y="2713038"/>
            <a:ext cx="2376488" cy="2047875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algn="ctr" blurRad="2286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>
            <a:off x="5400675" y="2724150"/>
            <a:ext cx="1181100" cy="2038350"/>
          </a:xfrm>
          <a:custGeom>
            <a:gdLst>
              <a:gd fmla="*/ 1181100 w 1181100" name="connsiteX0"/>
              <a:gd fmla="*/ 0 h 2038350" name="connsiteY0"/>
              <a:gd fmla="*/ 0 w 1181100" name="connsiteX1"/>
              <a:gd fmla="*/ 2038350 h 2038350" name="connsiteY1"/>
              <a:gd fmla="*/ 1181100 w 1181100" name="connsiteX2"/>
              <a:gd fmla="*/ 1471612 h 2038350" name="connsiteY2"/>
              <a:gd fmla="*/ 1181100 w 1181100" name="connsiteX3"/>
              <a:gd fmla="*/ 0 h 20383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38350" w="1181100">
                <a:moveTo>
                  <a:pt x="1181100" y="0"/>
                </a:moveTo>
                <a:lnTo>
                  <a:pt x="0" y="2038350"/>
                </a:lnTo>
                <a:lnTo>
                  <a:pt x="1181100" y="1471612"/>
                </a:lnTo>
                <a:lnTo>
                  <a:pt x="1181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7" name="任意多边形 56"/>
          <p:cNvSpPr/>
          <p:nvPr/>
        </p:nvSpPr>
        <p:spPr>
          <a:xfrm rot="14400000">
            <a:off x="5997575" y="3741738"/>
            <a:ext cx="1181100" cy="2038350"/>
          </a:xfrm>
          <a:custGeom>
            <a:gdLst>
              <a:gd fmla="*/ 1181100 w 1181100" name="connsiteX0"/>
              <a:gd fmla="*/ 0 h 2038350" name="connsiteY0"/>
              <a:gd fmla="*/ 0 w 1181100" name="connsiteX1"/>
              <a:gd fmla="*/ 2038350 h 2038350" name="connsiteY1"/>
              <a:gd fmla="*/ 1169085 w 1181100" name="connsiteX2"/>
              <a:gd fmla="*/ 1340024 h 2038350" name="connsiteY2"/>
              <a:gd fmla="*/ 1181100 w 1181100" name="connsiteX3"/>
              <a:gd fmla="*/ 0 h 20383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38350" w="1181100">
                <a:moveTo>
                  <a:pt x="1181100" y="0"/>
                </a:moveTo>
                <a:lnTo>
                  <a:pt x="0" y="2038350"/>
                </a:lnTo>
                <a:lnTo>
                  <a:pt x="1169085" y="1340024"/>
                </a:lnTo>
                <a:lnTo>
                  <a:pt x="11811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5895975" y="3649663"/>
            <a:ext cx="12115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zh-CN" lang="en-US" sz="5400">
                <a:solidFill>
                  <a:srgbClr val="E72D1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rPr>
              <a:t>PPT</a:t>
            </a:r>
          </a:p>
        </p:txBody>
      </p:sp>
      <p:grpSp>
        <p:nvGrpSpPr>
          <p:cNvPr id="27711" name="组合 86"/>
          <p:cNvGrpSpPr/>
          <p:nvPr/>
        </p:nvGrpSpPr>
        <p:grpSpPr>
          <a:xfrm>
            <a:off x="5934075" y="1997075"/>
            <a:ext cx="1273175" cy="649288"/>
            <a:chOff x="3688460" y="2251502"/>
            <a:chExt cx="1274602" cy="649313"/>
          </a:xfrm>
        </p:grpSpPr>
        <p:sp>
          <p:nvSpPr>
            <p:cNvPr id="60" name="圆角矩形 59"/>
            <p:cNvSpPr/>
            <p:nvPr/>
          </p:nvSpPr>
          <p:spPr>
            <a:xfrm>
              <a:off x="3688460" y="2289603"/>
              <a:ext cx="1274602" cy="6112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7720" name="文本框 82"/>
            <p:cNvSpPr txBox="1">
              <a:spLocks noChangeArrowheads="1"/>
            </p:cNvSpPr>
            <p:nvPr/>
          </p:nvSpPr>
          <p:spPr bwMode="auto">
            <a:xfrm>
              <a:off x="3798348" y="2251502"/>
              <a:ext cx="1087445" cy="60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逻辑</a:t>
              </a:r>
            </a:p>
          </p:txBody>
        </p:sp>
      </p:grpSp>
      <p:grpSp>
        <p:nvGrpSpPr>
          <p:cNvPr id="27712" name="组合 86"/>
          <p:cNvGrpSpPr/>
          <p:nvPr/>
        </p:nvGrpSpPr>
        <p:grpSpPr>
          <a:xfrm>
            <a:off x="4135438" y="4495800"/>
            <a:ext cx="1274762" cy="649288"/>
            <a:chOff x="3688460" y="2251502"/>
            <a:chExt cx="1274602" cy="649313"/>
          </a:xfrm>
        </p:grpSpPr>
        <p:sp>
          <p:nvSpPr>
            <p:cNvPr id="63" name="圆角矩形 62"/>
            <p:cNvSpPr/>
            <p:nvPr/>
          </p:nvSpPr>
          <p:spPr>
            <a:xfrm>
              <a:off x="3688460" y="2289603"/>
              <a:ext cx="1274602" cy="6112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7718" name="文本框 82"/>
            <p:cNvSpPr txBox="1">
              <a:spLocks noChangeArrowheads="1"/>
            </p:cNvSpPr>
            <p:nvPr/>
          </p:nvSpPr>
          <p:spPr bwMode="auto">
            <a:xfrm>
              <a:off x="3798348" y="2251502"/>
              <a:ext cx="1087445" cy="60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设计</a:t>
              </a:r>
            </a:p>
          </p:txBody>
        </p:sp>
      </p:grpSp>
      <p:grpSp>
        <p:nvGrpSpPr>
          <p:cNvPr id="27713" name="组合 86"/>
          <p:cNvGrpSpPr/>
          <p:nvPr/>
        </p:nvGrpSpPr>
        <p:grpSpPr>
          <a:xfrm>
            <a:off x="7831138" y="4457700"/>
            <a:ext cx="1274762" cy="650875"/>
            <a:chOff x="3688460" y="2251502"/>
            <a:chExt cx="1274602" cy="649313"/>
          </a:xfrm>
        </p:grpSpPr>
        <p:sp>
          <p:nvSpPr>
            <p:cNvPr id="66" name="圆角矩形 65"/>
            <p:cNvSpPr/>
            <p:nvPr/>
          </p:nvSpPr>
          <p:spPr>
            <a:xfrm>
              <a:off x="3688460" y="2289511"/>
              <a:ext cx="1274602" cy="61130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7716" name="文本框 82"/>
            <p:cNvSpPr txBox="1">
              <a:spLocks noChangeArrowheads="1"/>
            </p:cNvSpPr>
            <p:nvPr/>
          </p:nvSpPr>
          <p:spPr bwMode="auto">
            <a:xfrm>
              <a:off x="3798347" y="2251502"/>
              <a:ext cx="1087445" cy="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演示</a:t>
              </a:r>
            </a:p>
          </p:txBody>
        </p:sp>
      </p:grpSp>
      <p:sp>
        <p:nvSpPr>
          <p:cNvPr id="27714" name="矩形 67"/>
          <p:cNvSpPr>
            <a:spLocks noChangeArrowheads="1"/>
          </p:cNvSpPr>
          <p:nvPr/>
        </p:nvSpPr>
        <p:spPr bwMode="auto">
          <a:xfrm>
            <a:off x="9312911" y="4017963"/>
            <a:ext cx="17068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多媒体互动</a:t>
            </a:r>
          </a:p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口头表达</a:t>
            </a:r>
          </a:p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肢体语言</a:t>
            </a:r>
          </a:p>
          <a:p>
            <a:pPr algn="ctr">
              <a:lnSpc>
                <a:spcPct val="125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控场经验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组合 2"/>
          <p:cNvGrpSpPr/>
          <p:nvPr/>
        </p:nvGrpSpPr>
        <p:grpSpPr>
          <a:xfrm>
            <a:off x="2292350" y="1265238"/>
            <a:ext cx="7704138" cy="147637"/>
            <a:chOff x="2280164" y="6324918"/>
            <a:chExt cx="7704268" cy="148043"/>
          </a:xfrm>
        </p:grpSpPr>
        <p:grpSp>
          <p:nvGrpSpPr>
            <p:cNvPr id="28737" name="组合 3"/>
            <p:cNvGrpSpPr/>
            <p:nvPr/>
          </p:nvGrpSpPr>
          <p:grpSpPr>
            <a:xfrm rot="-5400000">
              <a:off x="4118342" y="4486740"/>
              <a:ext cx="148043" cy="3824399"/>
              <a:chOff x="2239093" y="2285256"/>
              <a:chExt cx="148043" cy="3824399"/>
            </a:xfrm>
          </p:grpSpPr>
          <p:sp>
            <p:nvSpPr>
              <p:cNvPr id="28" name="任意多边形 27"/>
              <p:cNvSpPr/>
              <p:nvPr/>
            </p:nvSpPr>
            <p:spPr>
              <a:xfrm rot="10800000">
                <a:off x="2239092" y="228525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0800000">
                <a:off x="2239092" y="246147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0800000">
                <a:off x="2239092" y="263768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10800000">
                <a:off x="2239092" y="28139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10800000">
                <a:off x="2239092" y="299011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10800000">
                <a:off x="2239092" y="3164745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0800000">
                <a:off x="2239092" y="3340961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10800000">
                <a:off x="2239092" y="3517176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0800000">
                <a:off x="2239092" y="369339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10800000">
                <a:off x="2239092" y="386960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10800000">
                <a:off x="2239092" y="404582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0800000">
                <a:off x="2239092" y="422203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2239092" y="43982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0800000">
                <a:off x="2239092" y="457446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0800000">
                <a:off x="2239092" y="4749097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10800000">
                <a:off x="2239092" y="4925313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10800000">
                <a:off x="2239092" y="5101528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10800000">
                <a:off x="2239092" y="527774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0800000">
                <a:off x="2239092" y="545395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10800000">
                <a:off x="2239092" y="563017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2239092" y="580639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0800000">
                <a:off x="2239092" y="598260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738" name="组合 4"/>
            <p:cNvGrpSpPr/>
            <p:nvPr/>
          </p:nvGrpSpPr>
          <p:grpSpPr>
            <a:xfrm rot="-5400000">
              <a:off x="7998211" y="4486740"/>
              <a:ext cx="148043" cy="3824399"/>
              <a:chOff x="2239093" y="2285256"/>
              <a:chExt cx="148043" cy="3824399"/>
            </a:xfrm>
          </p:grpSpPr>
          <p:sp>
            <p:nvSpPr>
              <p:cNvPr id="6" name="任意多边形 5"/>
              <p:cNvSpPr/>
              <p:nvPr/>
            </p:nvSpPr>
            <p:spPr>
              <a:xfrm rot="10800000">
                <a:off x="2239092" y="22853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 rot="10800000">
                <a:off x="2239092" y="246151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 rot="10800000">
                <a:off x="2239092" y="263773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 rot="10800000">
                <a:off x="2239092" y="281394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rot="10800000">
                <a:off x="2239092" y="299016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 rot="10800000">
                <a:off x="2239092" y="3164792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10800000">
                <a:off x="2239092" y="3341008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10800000">
                <a:off x="2239092" y="3517223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>
                <a:off x="2239092" y="369343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10800000">
                <a:off x="2239092" y="38696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2239092" y="404587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10800000">
                <a:off x="2239092" y="422208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10800000">
                <a:off x="2239092" y="439830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10800000">
                <a:off x="2239092" y="457451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>
                <a:off x="2239092" y="4749144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10800000">
                <a:off x="2239092" y="4925360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0800000">
                <a:off x="2239092" y="5101575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0800000">
                <a:off x="2239092" y="527779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0800000">
                <a:off x="2239092" y="545400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0800000">
                <a:off x="2239092" y="563022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0800000">
                <a:off x="2239092" y="580643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10800000">
                <a:off x="2239092" y="598265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0" name="任意多边形 49"/>
          <p:cNvSpPr/>
          <p:nvPr/>
        </p:nvSpPr>
        <p:spPr>
          <a:xfrm rot="10800000">
            <a:off x="2085975" y="-3454400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1" name="任意多边形 50"/>
          <p:cNvSpPr/>
          <p:nvPr/>
        </p:nvSpPr>
        <p:spPr>
          <a:xfrm rot="10800000">
            <a:off x="2085975" y="-3297238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10800000">
            <a:off x="2085975" y="-3121025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0800000">
            <a:off x="2085975" y="-2944813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10800000">
            <a:off x="2085975" y="-27686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 rot="10800000">
            <a:off x="2085975" y="-25923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 rot="10800000">
            <a:off x="2085975" y="-241617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 rot="10800000">
            <a:off x="2085975" y="-223996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 rot="10800000">
            <a:off x="2085975" y="-206375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 rot="10800000">
            <a:off x="2085975" y="-1889125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0800000">
            <a:off x="2085975" y="-11922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2085975" y="-10160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2" name="任意多边形 61"/>
          <p:cNvSpPr/>
          <p:nvPr/>
        </p:nvSpPr>
        <p:spPr>
          <a:xfrm rot="10800000">
            <a:off x="2085975" y="-841375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3" name="任意多边形 62"/>
          <p:cNvSpPr/>
          <p:nvPr/>
        </p:nvSpPr>
        <p:spPr>
          <a:xfrm rot="10800000">
            <a:off x="2085975" y="-665163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 rot="10800000">
            <a:off x="2085975" y="-488950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 rot="10800000">
            <a:off x="2085975" y="-312738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rot="10800000">
            <a:off x="2085975" y="-1365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 rot="10800000">
            <a:off x="2085975" y="3968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8" name="任意多边形 67"/>
          <p:cNvSpPr/>
          <p:nvPr/>
        </p:nvSpPr>
        <p:spPr>
          <a:xfrm rot="10800000">
            <a:off x="2085975" y="21590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9" name="任意多边形 68"/>
          <p:cNvSpPr/>
          <p:nvPr/>
        </p:nvSpPr>
        <p:spPr>
          <a:xfrm rot="10800000">
            <a:off x="2085975" y="392113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0" name="任意多边形 69"/>
          <p:cNvSpPr/>
          <p:nvPr/>
        </p:nvSpPr>
        <p:spPr>
          <a:xfrm rot="10800000">
            <a:off x="2085975" y="568325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1" name="任意多边形 70"/>
          <p:cNvSpPr/>
          <p:nvPr/>
        </p:nvSpPr>
        <p:spPr>
          <a:xfrm rot="10800000">
            <a:off x="2085975" y="742950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2" name="任意多边形 71"/>
          <p:cNvSpPr/>
          <p:nvPr/>
        </p:nvSpPr>
        <p:spPr>
          <a:xfrm rot="10800000">
            <a:off x="2085975" y="919163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 rot="10800000">
            <a:off x="2085975" y="1095375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4" name="任意多边形 73"/>
          <p:cNvSpPr/>
          <p:nvPr/>
        </p:nvSpPr>
        <p:spPr>
          <a:xfrm rot="8100000">
            <a:off x="2108200" y="1252538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8700" name="组合 77"/>
          <p:cNvGrpSpPr/>
          <p:nvPr/>
        </p:nvGrpSpPr>
        <p:grpSpPr>
          <a:xfrm>
            <a:off x="9553575" y="439738"/>
            <a:ext cx="1549400" cy="1549400"/>
            <a:chOff x="3262142" y="4149080"/>
            <a:chExt cx="1549052" cy="1549052"/>
          </a:xfrm>
        </p:grpSpPr>
        <p:sp>
          <p:nvSpPr>
            <p:cNvPr id="75" name="椭圆 74"/>
            <p:cNvSpPr/>
            <p:nvPr/>
          </p:nvSpPr>
          <p:spPr bwMode="auto">
            <a:xfrm>
              <a:off x="3262142" y="4149080"/>
              <a:ext cx="1549052" cy="15490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C5646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735" name="矩形 6"/>
            <p:cNvSpPr>
              <a:spLocks noChangeArrowheads="1"/>
            </p:cNvSpPr>
            <p:nvPr/>
          </p:nvSpPr>
          <p:spPr bwMode="auto">
            <a:xfrm>
              <a:off x="3373891" y="4445389"/>
              <a:ext cx="1300188" cy="109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400">
                  <a:solidFill>
                    <a:srgbClr val="0D0D0D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纠错</a:t>
              </a:r>
            </a:p>
          </p:txBody>
        </p:sp>
        <p:sp>
          <p:nvSpPr>
            <p:cNvPr id="28736" name="文本框 76"/>
            <p:cNvSpPr txBox="1">
              <a:spLocks noChangeArrowheads="1"/>
            </p:cNvSpPr>
            <p:nvPr/>
          </p:nvSpPr>
          <p:spPr bwMode="auto">
            <a:xfrm>
              <a:off x="3605514" y="4361241"/>
              <a:ext cx="799703" cy="39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solidFill>
                    <a:srgbClr val="000000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NO.4</a:t>
              </a:r>
            </a:p>
          </p:txBody>
        </p:sp>
      </p:grpSp>
      <p:sp>
        <p:nvSpPr>
          <p:cNvPr id="79" name="任意多边形 78"/>
          <p:cNvSpPr/>
          <p:nvPr/>
        </p:nvSpPr>
        <p:spPr>
          <a:xfrm rot="10800000">
            <a:off x="10272713" y="301625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0" name="任意多边形 79"/>
          <p:cNvSpPr/>
          <p:nvPr/>
        </p:nvSpPr>
        <p:spPr>
          <a:xfrm rot="10800000">
            <a:off x="10272713" y="319246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1" name="任意多边形 80"/>
          <p:cNvSpPr/>
          <p:nvPr/>
        </p:nvSpPr>
        <p:spPr>
          <a:xfrm rot="10800000">
            <a:off x="10272713" y="336867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 rot="10800000">
            <a:off x="10272713" y="3544888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rot="10800000">
            <a:off x="10272713" y="3721100"/>
            <a:ext cx="147637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4" name="任意多边形 83"/>
          <p:cNvSpPr/>
          <p:nvPr/>
        </p:nvSpPr>
        <p:spPr>
          <a:xfrm rot="10800000">
            <a:off x="10272713" y="3897313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5" name="任意多边形 84"/>
          <p:cNvSpPr/>
          <p:nvPr/>
        </p:nvSpPr>
        <p:spPr>
          <a:xfrm rot="10800000">
            <a:off x="10272713" y="409098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6" name="任意多边形 85"/>
          <p:cNvSpPr/>
          <p:nvPr/>
        </p:nvSpPr>
        <p:spPr>
          <a:xfrm rot="10800000">
            <a:off x="10272713" y="4267200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7" name="任意多边形 86"/>
          <p:cNvSpPr/>
          <p:nvPr/>
        </p:nvSpPr>
        <p:spPr>
          <a:xfrm rot="10800000">
            <a:off x="10272713" y="4443413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8" name="任意多边形 87"/>
          <p:cNvSpPr/>
          <p:nvPr/>
        </p:nvSpPr>
        <p:spPr>
          <a:xfrm rot="10800000">
            <a:off x="10272713" y="461962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9" name="任意多边形 88"/>
          <p:cNvSpPr/>
          <p:nvPr/>
        </p:nvSpPr>
        <p:spPr>
          <a:xfrm rot="10800000">
            <a:off x="10272713" y="479583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0" name="任意多边形 89"/>
          <p:cNvSpPr/>
          <p:nvPr/>
        </p:nvSpPr>
        <p:spPr>
          <a:xfrm rot="10800000">
            <a:off x="10272713" y="49720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rot="10800000">
            <a:off x="10272713" y="51482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0800000">
            <a:off x="10272713" y="532447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3" name="任意多边形 92"/>
          <p:cNvSpPr/>
          <p:nvPr/>
        </p:nvSpPr>
        <p:spPr>
          <a:xfrm rot="10800000">
            <a:off x="10272713" y="55006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4" name="任意多边形 93"/>
          <p:cNvSpPr/>
          <p:nvPr/>
        </p:nvSpPr>
        <p:spPr>
          <a:xfrm rot="10800000">
            <a:off x="10272713" y="5675313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5" name="任意多边形 94"/>
          <p:cNvSpPr/>
          <p:nvPr/>
        </p:nvSpPr>
        <p:spPr>
          <a:xfrm rot="10800000">
            <a:off x="10272713" y="5851525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6" name="任意多边形 95"/>
          <p:cNvSpPr/>
          <p:nvPr/>
        </p:nvSpPr>
        <p:spPr>
          <a:xfrm rot="10800000">
            <a:off x="10272713" y="602773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7" name="任意多边形 96"/>
          <p:cNvSpPr/>
          <p:nvPr/>
        </p:nvSpPr>
        <p:spPr>
          <a:xfrm rot="10800000">
            <a:off x="10272713" y="62039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8" name="任意多边形 97"/>
          <p:cNvSpPr/>
          <p:nvPr/>
        </p:nvSpPr>
        <p:spPr>
          <a:xfrm rot="10800000">
            <a:off x="10272713" y="63801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9" name="任意多边形 98"/>
          <p:cNvSpPr/>
          <p:nvPr/>
        </p:nvSpPr>
        <p:spPr>
          <a:xfrm rot="10800000">
            <a:off x="10272713" y="655637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0" name="任意多边形 99"/>
          <p:cNvSpPr/>
          <p:nvPr/>
        </p:nvSpPr>
        <p:spPr>
          <a:xfrm rot="10800000">
            <a:off x="10272713" y="67325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1" name="任意多边形 100"/>
          <p:cNvSpPr/>
          <p:nvPr/>
        </p:nvSpPr>
        <p:spPr>
          <a:xfrm rot="10800000">
            <a:off x="10272713" y="690880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2" name="任意多边形 101"/>
          <p:cNvSpPr/>
          <p:nvPr/>
        </p:nvSpPr>
        <p:spPr>
          <a:xfrm rot="10800000">
            <a:off x="10272713" y="708501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3" name="任意多边形 102"/>
          <p:cNvSpPr/>
          <p:nvPr/>
        </p:nvSpPr>
        <p:spPr>
          <a:xfrm rot="8100000">
            <a:off x="10294938" y="72405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4" name="任意多边形 103"/>
          <p:cNvSpPr/>
          <p:nvPr/>
        </p:nvSpPr>
        <p:spPr>
          <a:xfrm rot="10800000">
            <a:off x="10272713" y="213042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5" name="任意多边形 104"/>
          <p:cNvSpPr/>
          <p:nvPr/>
        </p:nvSpPr>
        <p:spPr>
          <a:xfrm rot="10800000">
            <a:off x="10272713" y="2306638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6" name="任意多边形 105"/>
          <p:cNvSpPr/>
          <p:nvPr/>
        </p:nvSpPr>
        <p:spPr>
          <a:xfrm rot="10800000">
            <a:off x="10272713" y="248285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7" name="任意多边形 106"/>
          <p:cNvSpPr/>
          <p:nvPr/>
        </p:nvSpPr>
        <p:spPr>
          <a:xfrm rot="10800000">
            <a:off x="10272713" y="265906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 rot="10800000">
            <a:off x="10272713" y="283527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060575" y="1501775"/>
            <a:ext cx="8112125" cy="5486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altLang="en-US" lang="zh-CN" sz="24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        在知识结构中寻找错误，明白其局限性，及时纠错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7161" l="15980" r="14091" t="2121"/>
          <a:stretch>
            <a:fillRect/>
          </a:stretch>
        </p:blipFill>
        <p:spPr>
          <a:xfrm>
            <a:off x="4824413" y="2257425"/>
            <a:ext cx="2584450" cy="2514600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sp>
        <p:nvSpPr>
          <p:cNvPr id="113" name="矩形 112"/>
          <p:cNvSpPr/>
          <p:nvPr/>
        </p:nvSpPr>
        <p:spPr>
          <a:xfrm>
            <a:off x="2152650" y="5280025"/>
            <a:ext cx="8110538" cy="10058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altLang="en-US" lang="zh-CN" sz="24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0040101010101" pitchFamily="2" typeface="华文黑体"/>
                <a:ea charset="-122" panose="02010600040101010101" pitchFamily="2" typeface="华文黑体"/>
              </a:rPr>
              <a:t>        发现知识模型存在问题时，要弄清是简单错误还是关键概念理解错误，然后再对症下药</a:t>
            </a:r>
          </a:p>
        </p:txBody>
      </p:sp>
      <p:sp>
        <p:nvSpPr>
          <p:cNvPr id="111" name="矩形 110"/>
          <p:cNvSpPr/>
          <p:nvPr/>
        </p:nvSpPr>
        <p:spPr>
          <a:xfrm>
            <a:off x="3792537" y="392114"/>
            <a:ext cx="5669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mtClean="0" sz="480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纠错，优化知识结构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E6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组合 34"/>
          <p:cNvGrpSpPr/>
          <p:nvPr/>
        </p:nvGrpSpPr>
        <p:grpSpPr>
          <a:xfrm flipH="1">
            <a:off x="2490788" y="1196975"/>
            <a:ext cx="7702550" cy="147638"/>
            <a:chOff x="2280164" y="6324917"/>
            <a:chExt cx="7702680" cy="148044"/>
          </a:xfrm>
        </p:grpSpPr>
        <p:grpSp>
          <p:nvGrpSpPr>
            <p:cNvPr id="29723" name="组合 35"/>
            <p:cNvGrpSpPr/>
            <p:nvPr/>
          </p:nvGrpSpPr>
          <p:grpSpPr>
            <a:xfrm rot="-5400000">
              <a:off x="4118342" y="4486740"/>
              <a:ext cx="148043" cy="3824399"/>
              <a:chOff x="2239093" y="2285256"/>
              <a:chExt cx="148043" cy="3824399"/>
            </a:xfrm>
          </p:grpSpPr>
          <p:sp>
            <p:nvSpPr>
              <p:cNvPr id="60" name="任意多边形 59"/>
              <p:cNvSpPr/>
              <p:nvPr/>
            </p:nvSpPr>
            <p:spPr>
              <a:xfrm rot="10800000">
                <a:off x="2239092" y="2277318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10800000">
                <a:off x="2239092" y="245353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0800000">
                <a:off x="2239092" y="2629749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rot="10800000">
                <a:off x="2239092" y="2805964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 rot="10800000">
                <a:off x="2239092" y="298218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0800000">
                <a:off x="2239092" y="3164745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 rot="10800000">
                <a:off x="2239093" y="3340961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 rot="10800000">
                <a:off x="2239092" y="3517176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10800000">
                <a:off x="2239092" y="3685454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rot="10800000">
                <a:off x="2239092" y="386167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10800000">
                <a:off x="2239092" y="4037885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10800000">
                <a:off x="2239092" y="4214101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 rot="10800000">
                <a:off x="2239092" y="4390316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 rot="10800000">
                <a:off x="2239092" y="4566532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 rot="10800000">
                <a:off x="2239092" y="4749097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0800000">
                <a:off x="2239093" y="4925313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 rot="10800000">
                <a:off x="2239092" y="5101528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 rot="10800000">
                <a:off x="2239092" y="5269806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 rot="10800000">
                <a:off x="2239092" y="5446022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rot="10800000">
                <a:off x="2239092" y="5622237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 rot="10800000">
                <a:off x="2239092" y="579845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 rot="10800000">
                <a:off x="2239092" y="5974668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724" name="组合 36"/>
            <p:cNvGrpSpPr/>
            <p:nvPr/>
          </p:nvGrpSpPr>
          <p:grpSpPr>
            <a:xfrm rot="-5400000">
              <a:off x="7996646" y="4486763"/>
              <a:ext cx="148044" cy="3824352"/>
              <a:chOff x="2239093" y="2283715"/>
              <a:chExt cx="148044" cy="3824352"/>
            </a:xfrm>
          </p:grpSpPr>
          <p:sp>
            <p:nvSpPr>
              <p:cNvPr id="38" name="任意多边形 37"/>
              <p:cNvSpPr/>
              <p:nvPr/>
            </p:nvSpPr>
            <p:spPr>
              <a:xfrm rot="10800000">
                <a:off x="2239092" y="2277365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0800000">
                <a:off x="2239092" y="245358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2239092" y="2629796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0800000">
                <a:off x="2239092" y="2806011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0800000">
                <a:off x="2239092" y="2982227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10800000">
                <a:off x="2239092" y="3164792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10800000">
                <a:off x="2239093" y="3341008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10800000">
                <a:off x="2239092" y="3517223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0800000">
                <a:off x="2239092" y="3685501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10800000">
                <a:off x="2239092" y="3861717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2239092" y="4037932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0800000">
                <a:off x="2239092" y="4214148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10800000">
                <a:off x="2239092" y="439036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10800000">
                <a:off x="2239092" y="4566579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rot="10800000">
                <a:off x="2239092" y="4749144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>
                <a:off x="2239093" y="4925360"/>
                <a:ext cx="148044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10800000">
                <a:off x="2239092" y="5101575"/>
                <a:ext cx="148044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0800000">
                <a:off x="2239092" y="5269853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10800000">
                <a:off x="2239092" y="5446069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10800000">
                <a:off x="2239092" y="5798500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10800000">
                <a:off x="2239092" y="5974715"/>
                <a:ext cx="148044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699" name="组合 1"/>
          <p:cNvGrpSpPr/>
          <p:nvPr/>
        </p:nvGrpSpPr>
        <p:grpSpPr>
          <a:xfrm>
            <a:off x="1343025" y="404813"/>
            <a:ext cx="1549400" cy="1549400"/>
            <a:chOff x="1127448" y="4149080"/>
            <a:chExt cx="1549052" cy="1549052"/>
          </a:xfrm>
        </p:grpSpPr>
        <p:sp>
          <p:nvSpPr>
            <p:cNvPr id="3" name="椭圆 2"/>
            <p:cNvSpPr/>
            <p:nvPr/>
          </p:nvSpPr>
          <p:spPr bwMode="auto">
            <a:xfrm>
              <a:off x="1127448" y="4149080"/>
              <a:ext cx="1549052" cy="15490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EC5646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721" name="矩形 6"/>
            <p:cNvSpPr>
              <a:spLocks noChangeArrowheads="1"/>
            </p:cNvSpPr>
            <p:nvPr/>
          </p:nvSpPr>
          <p:spPr bwMode="auto">
            <a:xfrm>
              <a:off x="1239197" y="4445389"/>
              <a:ext cx="1300188" cy="109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4400">
                  <a:solidFill>
                    <a:srgbClr val="0D0D0D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应用</a:t>
              </a:r>
            </a:p>
          </p:txBody>
        </p:sp>
        <p:sp>
          <p:nvSpPr>
            <p:cNvPr id="29722" name="文本框 4"/>
            <p:cNvSpPr txBox="1">
              <a:spLocks noChangeArrowheads="1"/>
            </p:cNvSpPr>
            <p:nvPr/>
          </p:nvSpPr>
          <p:spPr bwMode="auto">
            <a:xfrm>
              <a:off x="1470819" y="4361241"/>
              <a:ext cx="799703" cy="39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000">
                  <a:solidFill>
                    <a:srgbClr val="000000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NO.5</a:t>
              </a:r>
            </a:p>
          </p:txBody>
        </p:sp>
      </p:grpSp>
      <p:sp>
        <p:nvSpPr>
          <p:cNvPr id="82" name="任意多边形 81"/>
          <p:cNvSpPr/>
          <p:nvPr/>
        </p:nvSpPr>
        <p:spPr>
          <a:xfrm flipH="1" rot="10800000">
            <a:off x="10272713" y="-3873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 rot="10800000">
            <a:off x="10272713" y="-21113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4" name="任意多边形 83"/>
          <p:cNvSpPr/>
          <p:nvPr/>
        </p:nvSpPr>
        <p:spPr>
          <a:xfrm flipH="1" rot="10800000">
            <a:off x="10272713" y="-3492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5" name="任意多边形 84"/>
          <p:cNvSpPr/>
          <p:nvPr/>
        </p:nvSpPr>
        <p:spPr>
          <a:xfrm flipH="1" rot="10800000">
            <a:off x="10272713" y="141288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6" name="任意多边形 85"/>
          <p:cNvSpPr/>
          <p:nvPr/>
        </p:nvSpPr>
        <p:spPr>
          <a:xfrm flipH="1" rot="10800000">
            <a:off x="10272713" y="31750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7" name="任意多边形 86"/>
          <p:cNvSpPr/>
          <p:nvPr/>
        </p:nvSpPr>
        <p:spPr>
          <a:xfrm flipH="1" rot="10800000">
            <a:off x="10272713" y="492125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8" name="任意多边形 87"/>
          <p:cNvSpPr/>
          <p:nvPr/>
        </p:nvSpPr>
        <p:spPr>
          <a:xfrm flipH="1" rot="10800000">
            <a:off x="10272713" y="66833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9" name="任意多边形 88"/>
          <p:cNvSpPr/>
          <p:nvPr/>
        </p:nvSpPr>
        <p:spPr>
          <a:xfrm flipH="1" rot="10800000">
            <a:off x="10272713" y="844550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0" name="任意多边形 89"/>
          <p:cNvSpPr/>
          <p:nvPr/>
        </p:nvSpPr>
        <p:spPr>
          <a:xfrm flipH="1" rot="10800000">
            <a:off x="10272713" y="1020763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flipH="1" rot="13500000">
            <a:off x="10223500" y="1176338"/>
            <a:ext cx="149225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9710" name="组合 86"/>
          <p:cNvGrpSpPr/>
          <p:nvPr/>
        </p:nvGrpSpPr>
        <p:grpSpPr>
          <a:xfrm>
            <a:off x="3367088" y="2371725"/>
            <a:ext cx="2947987" cy="642938"/>
            <a:chOff x="3688460" y="2257972"/>
            <a:chExt cx="2947265" cy="642842"/>
          </a:xfrm>
        </p:grpSpPr>
        <p:sp>
          <p:nvSpPr>
            <p:cNvPr id="93" name="圆角矩形 92"/>
            <p:cNvSpPr/>
            <p:nvPr/>
          </p:nvSpPr>
          <p:spPr>
            <a:xfrm>
              <a:off x="3688460" y="2289717"/>
              <a:ext cx="2947265" cy="6110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9719" name="文本框 82"/>
            <p:cNvSpPr txBox="1">
              <a:spLocks noChangeArrowheads="1"/>
            </p:cNvSpPr>
            <p:nvPr/>
          </p:nvSpPr>
          <p:spPr bwMode="auto">
            <a:xfrm>
              <a:off x="3769649" y="2257972"/>
              <a:ext cx="2866074" cy="60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应用在生活中</a:t>
              </a:r>
            </a:p>
          </p:txBody>
        </p:sp>
      </p:grpSp>
      <p:grpSp>
        <p:nvGrpSpPr>
          <p:cNvPr id="29711" name="组合 86"/>
          <p:cNvGrpSpPr/>
          <p:nvPr/>
        </p:nvGrpSpPr>
        <p:grpSpPr>
          <a:xfrm>
            <a:off x="5214938" y="4546600"/>
            <a:ext cx="4232275" cy="642938"/>
            <a:chOff x="3688459" y="2257972"/>
            <a:chExt cx="4231237" cy="642843"/>
          </a:xfrm>
        </p:grpSpPr>
        <p:sp>
          <p:nvSpPr>
            <p:cNvPr id="96" name="圆角矩形 95"/>
            <p:cNvSpPr/>
            <p:nvPr/>
          </p:nvSpPr>
          <p:spPr>
            <a:xfrm>
              <a:off x="3688459" y="2289717"/>
              <a:ext cx="4231237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9717" name="文本框 82"/>
            <p:cNvSpPr txBox="1">
              <a:spLocks noChangeArrowheads="1"/>
            </p:cNvSpPr>
            <p:nvPr/>
          </p:nvSpPr>
          <p:spPr bwMode="auto">
            <a:xfrm>
              <a:off x="3769651" y="2257972"/>
              <a:ext cx="4150046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以项目为基础的学习</a:t>
              </a:r>
            </a:p>
          </p:txBody>
        </p:sp>
      </p:grpSp>
      <p:pic>
        <p:nvPicPr>
          <p:cNvPr id="101" name="图片 2"/>
          <p:cNvPicPr>
            <a:picLocks noChangeAspect="1"/>
          </p:cNvPicPr>
          <p:nvPr/>
        </p:nvPicPr>
        <p:blipFill>
          <a:blip r:embed="rId2"/>
          <a:srcRect b="28163" l="24001" r="24001" t="20282"/>
          <a:stretch>
            <a:fillRect/>
          </a:stretch>
        </p:blipFill>
        <p:spPr bwMode="auto">
          <a:xfrm>
            <a:off x="9544050" y="3978275"/>
            <a:ext cx="2084388" cy="1549400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9325" l="48398" t="17677"/>
          <a:stretch>
            <a:fillRect/>
          </a:stretch>
        </p:blipFill>
        <p:spPr bwMode="auto">
          <a:xfrm>
            <a:off x="1200150" y="2205038"/>
            <a:ext cx="1965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矩形 3"/>
          <p:cNvSpPr>
            <a:spLocks noChangeArrowheads="1"/>
          </p:cNvSpPr>
          <p:nvPr/>
        </p:nvSpPr>
        <p:spPr bwMode="auto">
          <a:xfrm>
            <a:off x="3390900" y="3230563"/>
            <a:ext cx="5516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抛开书本，去实践，去接触生活！</a:t>
            </a:r>
          </a:p>
        </p:txBody>
      </p:sp>
      <p:sp>
        <p:nvSpPr>
          <p:cNvPr id="29715" name="矩形 102"/>
          <p:cNvSpPr>
            <a:spLocks noChangeArrowheads="1"/>
          </p:cNvSpPr>
          <p:nvPr/>
        </p:nvSpPr>
        <p:spPr bwMode="auto">
          <a:xfrm>
            <a:off x="1654175" y="5535613"/>
            <a:ext cx="87423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为自己设定一个1—3个月的目标，达成目标就是学习的过程，达成了目标也就达到了学习的效果。</a:t>
            </a:r>
          </a:p>
        </p:txBody>
      </p:sp>
      <p:sp>
        <p:nvSpPr>
          <p:cNvPr id="92" name="矩形 91"/>
          <p:cNvSpPr/>
          <p:nvPr/>
        </p:nvSpPr>
        <p:spPr>
          <a:xfrm>
            <a:off x="2979678" y="304066"/>
            <a:ext cx="2621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mtClean="0" sz="4800"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学以致用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2" name="组合 68"/>
          <p:cNvGrpSpPr/>
          <p:nvPr/>
        </p:nvGrpSpPr>
        <p:grpSpPr>
          <a:xfrm>
            <a:off x="9112250" y="4811713"/>
            <a:ext cx="2714625" cy="1208087"/>
            <a:chOff x="891855" y="4242500"/>
            <a:chExt cx="2058988" cy="1207656"/>
          </a:xfrm>
        </p:grpSpPr>
        <p:sp>
          <p:nvSpPr>
            <p:cNvPr id="71" name="圆角矩形 70"/>
            <p:cNvSpPr/>
            <p:nvPr/>
          </p:nvSpPr>
          <p:spPr>
            <a:xfrm>
              <a:off x="891855" y="4515453"/>
              <a:ext cx="2058988" cy="934703"/>
            </a:xfrm>
            <a:prstGeom prst="roundRect">
              <a:avLst>
                <a:gd fmla="val 882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74" name="等腰三角形 73"/>
            <p:cNvSpPr/>
            <p:nvPr/>
          </p:nvSpPr>
          <p:spPr>
            <a:xfrm>
              <a:off x="1749165" y="4242500"/>
              <a:ext cx="344369" cy="2967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73" name="矩形 72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68C6C4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0724" name="矩形 12"/>
          <p:cNvSpPr>
            <a:spLocks noChangeArrowheads="1"/>
          </p:cNvSpPr>
          <p:nvPr/>
        </p:nvSpPr>
        <p:spPr bwMode="auto">
          <a:xfrm>
            <a:off x="2782888" y="7800975"/>
            <a:ext cx="62738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en-US">
              <a:solidFill>
                <a:srgbClr val="434343"/>
              </a:solidFill>
              <a:latin charset="-122" panose="02010600040101010101" pitchFamily="2" typeface="华文黑体"/>
              <a:ea charset="-122" panose="02010600040101010101" pitchFamily="2" typeface="华文黑体"/>
            </a:endParaRPr>
          </a:p>
        </p:txBody>
      </p:sp>
      <p:grpSp>
        <p:nvGrpSpPr>
          <p:cNvPr id="30725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6" name="五边形 5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7" name="五边形 16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五边形 17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0726" name="组合 31"/>
          <p:cNvGrpSpPr/>
          <p:nvPr/>
        </p:nvGrpSpPr>
        <p:grpSpPr>
          <a:xfrm flipH="1">
            <a:off x="10099675" y="-20638"/>
            <a:ext cx="2117725" cy="827088"/>
            <a:chOff x="-24658" y="-9304"/>
            <a:chExt cx="2117281" cy="828000"/>
          </a:xfrm>
        </p:grpSpPr>
        <p:sp>
          <p:nvSpPr>
            <p:cNvPr id="33" name="五边形 32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五边形 33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五边形 34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0727" name="组合 10"/>
          <p:cNvGrpSpPr/>
          <p:nvPr/>
        </p:nvGrpSpPr>
        <p:grpSpPr>
          <a:xfrm>
            <a:off x="1068388" y="3051175"/>
            <a:ext cx="10088562" cy="1547813"/>
            <a:chOff x="1127448" y="694181"/>
            <a:chExt cx="10087828" cy="1549052"/>
          </a:xfrm>
        </p:grpSpPr>
        <p:grpSp>
          <p:nvGrpSpPr>
            <p:cNvPr id="30746" name="组合 7"/>
            <p:cNvGrpSpPr/>
            <p:nvPr/>
          </p:nvGrpSpPr>
          <p:grpSpPr>
            <a:xfrm>
              <a:off x="1127448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30771" name="组合 5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70" name="椭圆 69"/>
                <p:cNvSpPr/>
                <p:nvPr/>
              </p:nvSpPr>
              <p:spPr bwMode="auto">
                <a:xfrm>
                  <a:off x="2423592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5BBFBF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30774" name="矩形 6"/>
                <p:cNvSpPr>
                  <a:spLocks noChangeArrowheads="1"/>
                </p:cNvSpPr>
                <p:nvPr/>
              </p:nvSpPr>
              <p:spPr bwMode="auto">
                <a:xfrm>
                  <a:off x="2535341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获取</a:t>
                  </a:r>
                </a:p>
              </p:txBody>
            </p:sp>
          </p:grpSp>
          <p:sp>
            <p:nvSpPr>
              <p:cNvPr id="30772" name="文本框 6"/>
              <p:cNvSpPr txBox="1">
                <a:spLocks noChangeArrowheads="1"/>
              </p:cNvSpPr>
              <p:nvPr/>
            </p:nvSpPr>
            <p:spPr bwMode="auto">
              <a:xfrm>
                <a:off x="1560389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NO.1</a:t>
                </a:r>
              </a:p>
            </p:txBody>
          </p:sp>
        </p:grpSp>
        <p:sp>
          <p:nvSpPr>
            <p:cNvPr id="44" name="任意多边形 43"/>
            <p:cNvSpPr/>
            <p:nvPr/>
          </p:nvSpPr>
          <p:spPr>
            <a:xfrm rot="5400000">
              <a:off x="2800404" y="1323461"/>
              <a:ext cx="338408" cy="290492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30748" name="组合 34"/>
            <p:cNvGrpSpPr/>
            <p:nvPr/>
          </p:nvGrpSpPr>
          <p:grpSpPr>
            <a:xfrm>
              <a:off x="3262142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30767" name="组合 35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66" name="椭圆 65"/>
                <p:cNvSpPr/>
                <p:nvPr/>
              </p:nvSpPr>
              <p:spPr bwMode="auto">
                <a:xfrm>
                  <a:off x="2423930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5BBFBF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30770" name="矩形 6"/>
                <p:cNvSpPr>
                  <a:spLocks noChangeArrowheads="1"/>
                </p:cNvSpPr>
                <p:nvPr/>
              </p:nvSpPr>
              <p:spPr bwMode="auto">
                <a:xfrm>
                  <a:off x="2535342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理解</a:t>
                  </a:r>
                </a:p>
              </p:txBody>
            </p:sp>
          </p:grpSp>
          <p:sp>
            <p:nvSpPr>
              <p:cNvPr id="30768" name="文本框 36"/>
              <p:cNvSpPr txBox="1">
                <a:spLocks noChangeArrowheads="1"/>
              </p:cNvSpPr>
              <p:nvPr/>
            </p:nvSpPr>
            <p:spPr bwMode="auto">
              <a:xfrm>
                <a:off x="1560389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NO.2</a:t>
                </a:r>
              </a:p>
            </p:txBody>
          </p:sp>
        </p:grpSp>
        <p:grpSp>
          <p:nvGrpSpPr>
            <p:cNvPr id="30749" name="组合 39"/>
            <p:cNvGrpSpPr/>
            <p:nvPr/>
          </p:nvGrpSpPr>
          <p:grpSpPr>
            <a:xfrm>
              <a:off x="5396836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30763" name="组合 40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62" name="椭圆 61"/>
                <p:cNvSpPr/>
                <p:nvPr/>
              </p:nvSpPr>
              <p:spPr bwMode="auto">
                <a:xfrm>
                  <a:off x="2424268" y="1092374"/>
                  <a:ext cx="1547699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5BBFBF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30766" name="矩形 6"/>
                <p:cNvSpPr>
                  <a:spLocks noChangeArrowheads="1"/>
                </p:cNvSpPr>
                <p:nvPr/>
              </p:nvSpPr>
              <p:spPr bwMode="auto">
                <a:xfrm>
                  <a:off x="2535341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拓展</a:t>
                  </a:r>
                </a:p>
              </p:txBody>
            </p:sp>
          </p:grpSp>
          <p:sp>
            <p:nvSpPr>
              <p:cNvPr id="30764" name="文本框 41"/>
              <p:cNvSpPr txBox="1">
                <a:spLocks noChangeArrowheads="1"/>
              </p:cNvSpPr>
              <p:nvPr/>
            </p:nvSpPr>
            <p:spPr bwMode="auto">
              <a:xfrm>
                <a:off x="1560389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NO.3</a:t>
                </a:r>
              </a:p>
            </p:txBody>
          </p:sp>
        </p:grpSp>
        <p:grpSp>
          <p:nvGrpSpPr>
            <p:cNvPr id="30750" name="组合 44"/>
            <p:cNvGrpSpPr/>
            <p:nvPr/>
          </p:nvGrpSpPr>
          <p:grpSpPr>
            <a:xfrm>
              <a:off x="7531530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30759" name="组合 45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58" name="椭圆 57"/>
                <p:cNvSpPr/>
                <p:nvPr/>
              </p:nvSpPr>
              <p:spPr bwMode="auto">
                <a:xfrm>
                  <a:off x="2423019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5BBFBF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30762" name="矩形 6"/>
                <p:cNvSpPr>
                  <a:spLocks noChangeArrowheads="1"/>
                </p:cNvSpPr>
                <p:nvPr/>
              </p:nvSpPr>
              <p:spPr bwMode="auto">
                <a:xfrm>
                  <a:off x="2535341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纠错</a:t>
                  </a:r>
                </a:p>
              </p:txBody>
            </p:sp>
          </p:grpSp>
          <p:sp>
            <p:nvSpPr>
              <p:cNvPr id="30760" name="文本框 46"/>
              <p:cNvSpPr txBox="1">
                <a:spLocks noChangeArrowheads="1"/>
              </p:cNvSpPr>
              <p:nvPr/>
            </p:nvSpPr>
            <p:spPr bwMode="auto">
              <a:xfrm>
                <a:off x="1560388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NO.4</a:t>
                </a:r>
              </a:p>
            </p:txBody>
          </p:sp>
        </p:grpSp>
        <p:grpSp>
          <p:nvGrpSpPr>
            <p:cNvPr id="30751" name="组合 49"/>
            <p:cNvGrpSpPr/>
            <p:nvPr/>
          </p:nvGrpSpPr>
          <p:grpSpPr>
            <a:xfrm>
              <a:off x="9666224" y="694181"/>
              <a:ext cx="1549052" cy="1549052"/>
              <a:chOff x="1217018" y="694181"/>
              <a:chExt cx="1549052" cy="1549052"/>
            </a:xfrm>
          </p:grpSpPr>
          <p:grpSp>
            <p:nvGrpSpPr>
              <p:cNvPr id="30755" name="组合 50"/>
              <p:cNvGrpSpPr/>
              <p:nvPr/>
            </p:nvGrpSpPr>
            <p:grpSpPr>
              <a:xfrm>
                <a:off x="1217018" y="694181"/>
                <a:ext cx="1549052" cy="1549052"/>
                <a:chOff x="2423592" y="1092374"/>
                <a:chExt cx="1549052" cy="1549052"/>
              </a:xfrm>
            </p:grpSpPr>
            <p:sp>
              <p:nvSpPr>
                <p:cNvPr id="54" name="椭圆 53"/>
                <p:cNvSpPr/>
                <p:nvPr/>
              </p:nvSpPr>
              <p:spPr bwMode="auto">
                <a:xfrm>
                  <a:off x="2423357" y="1092374"/>
                  <a:ext cx="1549287" cy="154905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5BBFBF"/>
                  </a:solidFill>
                </a:ln>
                <a:effectLst>
                  <a:outerShdw algn="t" blurRad="1397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/>
                </a:p>
              </p:txBody>
            </p:sp>
            <p:sp>
              <p:nvSpPr>
                <p:cNvPr id="30758" name="矩形 6"/>
                <p:cNvSpPr>
                  <a:spLocks noChangeArrowheads="1"/>
                </p:cNvSpPr>
                <p:nvPr/>
              </p:nvSpPr>
              <p:spPr bwMode="auto">
                <a:xfrm>
                  <a:off x="2535343" y="1388682"/>
                  <a:ext cx="1300385" cy="1098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4400">
                      <a:solidFill>
                        <a:srgbClr val="0D0D0D"/>
                      </a:solidFill>
                      <a:latin charset="-122" panose="02010601030101010101" pitchFamily="2" typeface="方正大黑简体"/>
                      <a:ea charset="-122" panose="02010601030101010101" pitchFamily="2" typeface="方正大黑简体"/>
                    </a:rPr>
                    <a:t>应用</a:t>
                  </a:r>
                </a:p>
              </p:txBody>
            </p:sp>
          </p:grpSp>
          <p:sp>
            <p:nvSpPr>
              <p:cNvPr id="30756" name="文本框 51"/>
              <p:cNvSpPr txBox="1">
                <a:spLocks noChangeArrowheads="1"/>
              </p:cNvSpPr>
              <p:nvPr/>
            </p:nvSpPr>
            <p:spPr bwMode="auto">
              <a:xfrm>
                <a:off x="1560390" y="906342"/>
                <a:ext cx="799703" cy="39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zh-CN" b="1" lang="en-US" sz="2000">
                    <a:latin charset="-122" panose="02010600040101010101" pitchFamily="2" typeface="华文黑体"/>
                    <a:ea charset="-122" panose="02010600040101010101" pitchFamily="2" typeface="华文黑体"/>
                  </a:rPr>
                  <a:t>NO.5</a:t>
                </a:r>
              </a:p>
            </p:txBody>
          </p:sp>
        </p:grpSp>
        <p:sp>
          <p:nvSpPr>
            <p:cNvPr id="49" name="任意多边形 48"/>
            <p:cNvSpPr/>
            <p:nvPr/>
          </p:nvSpPr>
          <p:spPr>
            <a:xfrm rot="5400000">
              <a:off x="9200738" y="1323461"/>
              <a:ext cx="338408" cy="290492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0" name="任意多边形 49"/>
            <p:cNvSpPr/>
            <p:nvPr/>
          </p:nvSpPr>
          <p:spPr>
            <a:xfrm rot="5400000">
              <a:off x="4933848" y="1323461"/>
              <a:ext cx="338408" cy="290492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1" name="任意多边形 50"/>
            <p:cNvSpPr/>
            <p:nvPr/>
          </p:nvSpPr>
          <p:spPr>
            <a:xfrm rot="5400000">
              <a:off x="7067293" y="1323461"/>
              <a:ext cx="338408" cy="290492"/>
            </a:xfrm>
            <a:custGeom>
              <a:gdLst>
                <a:gd fmla="*/ 609542 w 1219083" name="connsiteX0"/>
                <a:gd fmla="*/ 0 h 1050934" name="connsiteY0"/>
                <a:gd fmla="*/ 1219083 w 1219083" name="connsiteX1"/>
                <a:gd fmla="*/ 1050934 h 1050934" name="connsiteY1"/>
                <a:gd fmla="*/ 1209320 w 1219083" name="connsiteX2"/>
                <a:gd fmla="*/ 1050934 h 1050934" name="connsiteY2"/>
                <a:gd fmla="*/ 1180955 w 1219083" name="connsiteX3"/>
                <a:gd fmla="*/ 1005239 h 1050934" name="connsiteY3"/>
                <a:gd fmla="*/ 609541 w 1219083" name="connsiteX4"/>
                <a:gd fmla="*/ 739583 h 1050934" name="connsiteY4"/>
                <a:gd fmla="*/ 38128 w 1219083" name="connsiteX5"/>
                <a:gd fmla="*/ 1005239 h 1050934" name="connsiteY5"/>
                <a:gd fmla="*/ 9762 w 1219083" name="connsiteX6"/>
                <a:gd fmla="*/ 1050934 h 1050934" name="connsiteY6"/>
                <a:gd fmla="*/ 0 w 1219083" name="connsiteX7"/>
                <a:gd fmla="*/ 1050934 h 105093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50934" w="1219083">
                  <a:moveTo>
                    <a:pt x="609542" y="0"/>
                  </a:moveTo>
                  <a:lnTo>
                    <a:pt x="1219083" y="1050934"/>
                  </a:lnTo>
                  <a:lnTo>
                    <a:pt x="1209320" y="1050934"/>
                  </a:lnTo>
                  <a:lnTo>
                    <a:pt x="1180955" y="1005239"/>
                  </a:lnTo>
                  <a:cubicBezTo>
                    <a:pt x="1057118" y="844961"/>
                    <a:pt x="847404" y="739583"/>
                    <a:pt x="609541" y="739583"/>
                  </a:cubicBezTo>
                  <a:cubicBezTo>
                    <a:pt x="371679" y="739583"/>
                    <a:pt x="161964" y="844961"/>
                    <a:pt x="38128" y="1005239"/>
                  </a:cubicBezTo>
                  <a:lnTo>
                    <a:pt x="9762" y="1050934"/>
                  </a:lnTo>
                  <a:lnTo>
                    <a:pt x="0" y="1050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72" name="矩形 71"/>
          <p:cNvSpPr/>
          <p:nvPr/>
        </p:nvSpPr>
        <p:spPr>
          <a:xfrm>
            <a:off x="2598738" y="17463"/>
            <a:ext cx="754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用整体性学习思维如何学习PPT？</a:t>
            </a:r>
          </a:p>
        </p:txBody>
      </p:sp>
      <p:grpSp>
        <p:nvGrpSpPr>
          <p:cNvPr id="30729" name="组合 51"/>
          <p:cNvGrpSpPr/>
          <p:nvPr/>
        </p:nvGrpSpPr>
        <p:grpSpPr>
          <a:xfrm>
            <a:off x="4752975" y="4811713"/>
            <a:ext cx="2714625" cy="1208087"/>
            <a:chOff x="891855" y="4242500"/>
            <a:chExt cx="2058988" cy="1207656"/>
          </a:xfrm>
        </p:grpSpPr>
        <p:sp>
          <p:nvSpPr>
            <p:cNvPr id="53" name="圆角矩形 52"/>
            <p:cNvSpPr/>
            <p:nvPr/>
          </p:nvSpPr>
          <p:spPr>
            <a:xfrm>
              <a:off x="891855" y="4515453"/>
              <a:ext cx="2058988" cy="934703"/>
            </a:xfrm>
            <a:prstGeom prst="roundRect">
              <a:avLst>
                <a:gd fmla="val 882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5" name="等腰三角形 54"/>
            <p:cNvSpPr/>
            <p:nvPr/>
          </p:nvSpPr>
          <p:spPr>
            <a:xfrm>
              <a:off x="1749165" y="4242500"/>
              <a:ext cx="344369" cy="2967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9" name="矩形 8"/>
          <p:cNvSpPr/>
          <p:nvPr/>
        </p:nvSpPr>
        <p:spPr>
          <a:xfrm>
            <a:off x="9258934" y="5162550"/>
            <a:ext cx="2468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制作PPT读书笔记</a:t>
            </a:r>
          </a:p>
          <a:p>
            <a:pPr algn="ctr"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参加PPT比赛</a:t>
            </a:r>
          </a:p>
        </p:txBody>
      </p:sp>
      <p:sp>
        <p:nvSpPr>
          <p:cNvPr id="68" name="矩形 67"/>
          <p:cNvSpPr/>
          <p:nvPr/>
        </p:nvSpPr>
        <p:spPr>
          <a:xfrm>
            <a:off x="4849813" y="5113338"/>
            <a:ext cx="2735262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形成逻辑、设计、演示的知识结构</a:t>
            </a:r>
          </a:p>
        </p:txBody>
      </p:sp>
      <p:grpSp>
        <p:nvGrpSpPr>
          <p:cNvPr id="30732" name="组合 75"/>
          <p:cNvGrpSpPr/>
          <p:nvPr/>
        </p:nvGrpSpPr>
        <p:grpSpPr>
          <a:xfrm>
            <a:off x="487363" y="4811713"/>
            <a:ext cx="2714625" cy="1208087"/>
            <a:chOff x="891855" y="4242500"/>
            <a:chExt cx="2058988" cy="1207656"/>
          </a:xfrm>
        </p:grpSpPr>
        <p:sp>
          <p:nvSpPr>
            <p:cNvPr id="77" name="圆角矩形 76"/>
            <p:cNvSpPr/>
            <p:nvPr/>
          </p:nvSpPr>
          <p:spPr>
            <a:xfrm>
              <a:off x="891855" y="4515453"/>
              <a:ext cx="2058988" cy="934703"/>
            </a:xfrm>
            <a:prstGeom prst="roundRect">
              <a:avLst>
                <a:gd fmla="val 882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78" name="等腰三角形 77"/>
            <p:cNvSpPr/>
            <p:nvPr/>
          </p:nvSpPr>
          <p:spPr>
            <a:xfrm>
              <a:off x="1749165" y="4242500"/>
              <a:ext cx="344369" cy="2967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79" name="矩形 78"/>
          <p:cNvSpPr/>
          <p:nvPr/>
        </p:nvSpPr>
        <p:spPr>
          <a:xfrm>
            <a:off x="511175" y="5113338"/>
            <a:ext cx="273685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通过网络、图书获得学习的资源</a:t>
            </a:r>
          </a:p>
        </p:txBody>
      </p:sp>
      <p:grpSp>
        <p:nvGrpSpPr>
          <p:cNvPr id="30734" name="组合 80"/>
          <p:cNvGrpSpPr/>
          <p:nvPr/>
        </p:nvGrpSpPr>
        <p:grpSpPr>
          <a:xfrm rot="10800000">
            <a:off x="6837363" y="1654175"/>
            <a:ext cx="2714625" cy="1206500"/>
            <a:chOff x="891855" y="4242500"/>
            <a:chExt cx="2058988" cy="1207656"/>
          </a:xfrm>
        </p:grpSpPr>
        <p:sp>
          <p:nvSpPr>
            <p:cNvPr id="82" name="圆角矩形 81"/>
            <p:cNvSpPr/>
            <p:nvPr/>
          </p:nvSpPr>
          <p:spPr>
            <a:xfrm>
              <a:off x="891855" y="4517400"/>
              <a:ext cx="2058988" cy="934344"/>
            </a:xfrm>
            <a:prstGeom prst="roundRect">
              <a:avLst>
                <a:gd fmla="val 882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83" name="等腰三角形 82"/>
            <p:cNvSpPr/>
            <p:nvPr/>
          </p:nvSpPr>
          <p:spPr>
            <a:xfrm>
              <a:off x="1749165" y="4244089"/>
              <a:ext cx="344369" cy="2955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30735" name="组合 84"/>
          <p:cNvGrpSpPr/>
          <p:nvPr/>
        </p:nvGrpSpPr>
        <p:grpSpPr>
          <a:xfrm rot="10800000">
            <a:off x="2570163" y="1654175"/>
            <a:ext cx="2714625" cy="1206500"/>
            <a:chOff x="891855" y="4242500"/>
            <a:chExt cx="2058988" cy="1207656"/>
          </a:xfrm>
        </p:grpSpPr>
        <p:sp>
          <p:nvSpPr>
            <p:cNvPr id="86" name="圆角矩形 85"/>
            <p:cNvSpPr/>
            <p:nvPr/>
          </p:nvSpPr>
          <p:spPr>
            <a:xfrm>
              <a:off x="891855" y="4515812"/>
              <a:ext cx="2058988" cy="934344"/>
            </a:xfrm>
            <a:prstGeom prst="roundRect">
              <a:avLst>
                <a:gd fmla="val 882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1749165" y="4242500"/>
              <a:ext cx="344369" cy="2955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89" name="矩形 88"/>
          <p:cNvSpPr/>
          <p:nvPr/>
        </p:nvSpPr>
        <p:spPr>
          <a:xfrm>
            <a:off x="2624138" y="1682750"/>
            <a:ext cx="2735262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理解每个理念、操作、技巧的用途</a:t>
            </a:r>
          </a:p>
        </p:txBody>
      </p:sp>
      <p:sp>
        <p:nvSpPr>
          <p:cNvPr id="90" name="矩形 89"/>
          <p:cNvSpPr/>
          <p:nvPr/>
        </p:nvSpPr>
        <p:spPr>
          <a:xfrm>
            <a:off x="6792914" y="1682750"/>
            <a:ext cx="2736850" cy="82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修正错误认识</a:t>
            </a:r>
          </a:p>
          <a:p>
            <a:pPr algn="ctr"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改变不良操作习惯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68C6C4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31747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26" name="五边形 25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" name="五边形 26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五边形 27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1748" name="组合 31"/>
          <p:cNvGrpSpPr/>
          <p:nvPr/>
        </p:nvGrpSpPr>
        <p:grpSpPr>
          <a:xfrm flipH="1">
            <a:off x="10099675" y="-6350"/>
            <a:ext cx="2117725" cy="827088"/>
            <a:chOff x="-24658" y="-9304"/>
            <a:chExt cx="2117281" cy="828000"/>
          </a:xfrm>
        </p:grpSpPr>
        <p:sp>
          <p:nvSpPr>
            <p:cNvPr id="30" name="五边形 29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五边形 31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168525" y="0"/>
            <a:ext cx="7777480" cy="792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当然，整体性学习的真正意义</a:t>
            </a:r>
          </a:p>
        </p:txBody>
      </p:sp>
      <p:grpSp>
        <p:nvGrpSpPr>
          <p:cNvPr id="31750" name="组合 20"/>
          <p:cNvGrpSpPr/>
          <p:nvPr/>
        </p:nvGrpSpPr>
        <p:grpSpPr>
          <a:xfrm>
            <a:off x="722313" y="2565400"/>
            <a:ext cx="2894012" cy="2890838"/>
            <a:chOff x="4536374" y="1671470"/>
            <a:chExt cx="2893546" cy="2890580"/>
          </a:xfrm>
        </p:grpSpPr>
        <p:sp>
          <p:nvSpPr>
            <p:cNvPr id="19" name="椭圆 18"/>
            <p:cNvSpPr/>
            <p:nvPr/>
          </p:nvSpPr>
          <p:spPr bwMode="auto">
            <a:xfrm>
              <a:off x="4536374" y="1671470"/>
              <a:ext cx="2893546" cy="289058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5BBFBF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4863187" y="2339748"/>
              <a:ext cx="2239919" cy="1737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 sz="5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整体性</a:t>
              </a:r>
            </a:p>
            <a:p>
              <a:pPr algn="ctr">
                <a:defRPr/>
              </a:pPr>
              <a:r>
                <a:rPr altLang="en-US" lang="zh-CN" sz="5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学习</a:t>
              </a:r>
            </a:p>
          </p:txBody>
        </p:sp>
      </p:grpSp>
      <p:sp>
        <p:nvSpPr>
          <p:cNvPr id="20" name="任意多边形 19"/>
          <p:cNvSpPr/>
          <p:nvPr/>
        </p:nvSpPr>
        <p:spPr bwMode="auto">
          <a:xfrm rot="5400000">
            <a:off x="3891310" y="3838575"/>
            <a:ext cx="631825" cy="54292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2214563" y="1076325"/>
            <a:ext cx="7726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  <a:cs charset="-122" panose="02010600040101010101" pitchFamily="2" typeface="华文黑体"/>
              </a:rPr>
              <a:t>并不是让你获得考试高分,而是</a:t>
            </a:r>
          </a:p>
        </p:txBody>
      </p:sp>
      <p:grpSp>
        <p:nvGrpSpPr>
          <p:cNvPr id="31753" name="组合 32"/>
          <p:cNvGrpSpPr/>
          <p:nvPr/>
        </p:nvGrpSpPr>
        <p:grpSpPr>
          <a:xfrm>
            <a:off x="4786163" y="2565400"/>
            <a:ext cx="2894013" cy="2890838"/>
            <a:chOff x="4536374" y="1671470"/>
            <a:chExt cx="2893546" cy="2890580"/>
          </a:xfrm>
        </p:grpSpPr>
        <p:sp>
          <p:nvSpPr>
            <p:cNvPr id="34" name="椭圆 33"/>
            <p:cNvSpPr/>
            <p:nvPr/>
          </p:nvSpPr>
          <p:spPr bwMode="auto">
            <a:xfrm>
              <a:off x="4536374" y="1671470"/>
              <a:ext cx="2893546" cy="289058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5BBFBF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4672719" y="2242919"/>
              <a:ext cx="2620857" cy="1554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培养</a:t>
              </a:r>
            </a:p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思维方式</a:t>
              </a:r>
            </a:p>
          </p:txBody>
        </p:sp>
      </p:grpSp>
      <p:sp>
        <p:nvSpPr>
          <p:cNvPr id="36" name="任意多边形 35"/>
          <p:cNvSpPr/>
          <p:nvPr/>
        </p:nvSpPr>
        <p:spPr bwMode="auto">
          <a:xfrm rot="5400000">
            <a:off x="7851750" y="3838575"/>
            <a:ext cx="631825" cy="54292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31755" name="组合 36"/>
          <p:cNvGrpSpPr/>
          <p:nvPr/>
        </p:nvGrpSpPr>
        <p:grpSpPr>
          <a:xfrm>
            <a:off x="8673058" y="2565400"/>
            <a:ext cx="2892425" cy="2890838"/>
            <a:chOff x="4536374" y="1671470"/>
            <a:chExt cx="2893546" cy="2890580"/>
          </a:xfrm>
        </p:grpSpPr>
        <p:sp>
          <p:nvSpPr>
            <p:cNvPr id="38" name="椭圆 37"/>
            <p:cNvSpPr/>
            <p:nvPr/>
          </p:nvSpPr>
          <p:spPr bwMode="auto">
            <a:xfrm>
              <a:off x="4536374" y="1671470"/>
              <a:ext cx="2893546" cy="289058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5BBFBF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9" name="矩形 38"/>
            <p:cNvSpPr/>
            <p:nvPr/>
          </p:nvSpPr>
          <p:spPr>
            <a:xfrm>
              <a:off x="4671999" y="2239744"/>
              <a:ext cx="2622296" cy="1554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解决</a:t>
              </a:r>
            </a:p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专业问题</a:t>
              </a:r>
            </a:p>
          </p:txBody>
        </p:sp>
      </p:grpSp>
    </p:spTree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68C6C4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32771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26" name="五边形 25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" name="五边形 26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五边形 27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2772" name="组合 31"/>
          <p:cNvGrpSpPr/>
          <p:nvPr/>
        </p:nvGrpSpPr>
        <p:grpSpPr>
          <a:xfrm flipH="1">
            <a:off x="10099675" y="-6350"/>
            <a:ext cx="2117725" cy="827088"/>
            <a:chOff x="-24658" y="-9304"/>
            <a:chExt cx="2117281" cy="828000"/>
          </a:xfrm>
        </p:grpSpPr>
        <p:sp>
          <p:nvSpPr>
            <p:cNvPr id="30" name="五边形 29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五边形 31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168525" y="0"/>
            <a:ext cx="7777480" cy="792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mtClean="0" sz="4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其实，机械性学习的真正弊端</a:t>
            </a:r>
          </a:p>
        </p:txBody>
      </p:sp>
      <p:grpSp>
        <p:nvGrpSpPr>
          <p:cNvPr id="32774" name="组合 20"/>
          <p:cNvGrpSpPr/>
          <p:nvPr/>
        </p:nvGrpSpPr>
        <p:grpSpPr>
          <a:xfrm>
            <a:off x="722313" y="2565400"/>
            <a:ext cx="2894012" cy="2890838"/>
            <a:chOff x="4536374" y="1671470"/>
            <a:chExt cx="2893546" cy="2890580"/>
          </a:xfrm>
        </p:grpSpPr>
        <p:sp>
          <p:nvSpPr>
            <p:cNvPr id="19" name="椭圆 18"/>
            <p:cNvSpPr/>
            <p:nvPr/>
          </p:nvSpPr>
          <p:spPr bwMode="auto">
            <a:xfrm>
              <a:off x="4536374" y="1671470"/>
              <a:ext cx="2893546" cy="289058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5BBFBF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4863187" y="2339748"/>
              <a:ext cx="2239919" cy="1737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 sz="5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机械性</a:t>
              </a:r>
            </a:p>
            <a:p>
              <a:pPr algn="ctr">
                <a:defRPr/>
              </a:pPr>
              <a:r>
                <a:rPr altLang="en-US" lang="zh-CN" sz="5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学习</a:t>
              </a:r>
            </a:p>
          </p:txBody>
        </p:sp>
      </p:grpSp>
      <p:sp>
        <p:nvSpPr>
          <p:cNvPr id="20" name="任意多边形 19"/>
          <p:cNvSpPr/>
          <p:nvPr/>
        </p:nvSpPr>
        <p:spPr bwMode="auto">
          <a:xfrm rot="5400000">
            <a:off x="3891310" y="3838575"/>
            <a:ext cx="631825" cy="54292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1489611" y="1102767"/>
            <a:ext cx="9123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  <a:cs charset="-122" panose="02010600040101010101" pitchFamily="2" typeface="华文黑体"/>
              </a:rPr>
              <a:t>并不是学习的过程有多么枯燥，而是</a:t>
            </a:r>
          </a:p>
        </p:txBody>
      </p:sp>
      <p:grpSp>
        <p:nvGrpSpPr>
          <p:cNvPr id="32777" name="组合 32"/>
          <p:cNvGrpSpPr/>
          <p:nvPr/>
        </p:nvGrpSpPr>
        <p:grpSpPr>
          <a:xfrm>
            <a:off x="4786163" y="2565400"/>
            <a:ext cx="2894013" cy="2890838"/>
            <a:chOff x="4536374" y="1671470"/>
            <a:chExt cx="2893546" cy="2890580"/>
          </a:xfrm>
        </p:grpSpPr>
        <p:sp>
          <p:nvSpPr>
            <p:cNvPr id="34" name="椭圆 33"/>
            <p:cNvSpPr/>
            <p:nvPr/>
          </p:nvSpPr>
          <p:spPr bwMode="auto">
            <a:xfrm>
              <a:off x="4536374" y="1671470"/>
              <a:ext cx="2893546" cy="289058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5BBFBF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4672719" y="2242919"/>
              <a:ext cx="2620857" cy="1554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忘记</a:t>
              </a:r>
            </a:p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所学内容</a:t>
              </a:r>
            </a:p>
          </p:txBody>
        </p:sp>
      </p:grpSp>
      <p:sp>
        <p:nvSpPr>
          <p:cNvPr id="36" name="任意多边形 35"/>
          <p:cNvSpPr/>
          <p:nvPr/>
        </p:nvSpPr>
        <p:spPr bwMode="auto">
          <a:xfrm rot="5400000">
            <a:off x="7923758" y="3838575"/>
            <a:ext cx="631825" cy="542925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32779" name="组合 36"/>
          <p:cNvGrpSpPr/>
          <p:nvPr/>
        </p:nvGrpSpPr>
        <p:grpSpPr>
          <a:xfrm>
            <a:off x="8688288" y="2565400"/>
            <a:ext cx="2892425" cy="2890838"/>
            <a:chOff x="4536374" y="1671470"/>
            <a:chExt cx="2893546" cy="2890580"/>
          </a:xfrm>
        </p:grpSpPr>
        <p:sp>
          <p:nvSpPr>
            <p:cNvPr id="38" name="椭圆 37"/>
            <p:cNvSpPr/>
            <p:nvPr/>
          </p:nvSpPr>
          <p:spPr bwMode="auto">
            <a:xfrm>
              <a:off x="4536374" y="1671470"/>
              <a:ext cx="2893546" cy="289058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5BBFBF"/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9" name="矩形 38"/>
            <p:cNvSpPr/>
            <p:nvPr/>
          </p:nvSpPr>
          <p:spPr>
            <a:xfrm>
              <a:off x="4671999" y="2239744"/>
              <a:ext cx="2622296" cy="1554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盲目</a:t>
              </a:r>
            </a:p>
            <a:p>
              <a:pPr algn="ctr">
                <a:defRPr/>
              </a:pPr>
              <a:r>
                <a:rPr altLang="en-US" lang="zh-CN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跟从别人</a:t>
              </a:r>
            </a:p>
          </p:txBody>
        </p:sp>
      </p:grpSp>
    </p:spTree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2"/>
          <a:srcRect b="14687" l="24483" r="24483" t="11891"/>
          <a:stretch>
            <a:fillRect/>
          </a:stretch>
        </p:blipFill>
        <p:spPr bwMode="auto">
          <a:xfrm>
            <a:off x="4675188" y="1412875"/>
            <a:ext cx="2735262" cy="2952750"/>
          </a:xfrm>
          <a:prstGeom prst="rect">
            <a:avLst/>
          </a:prstGeom>
          <a:effectLst>
            <a:outerShdw algn="t" blurRad="292100" dir="5400000" dist="127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EE6557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2782888" y="34925"/>
            <a:ext cx="65836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但你，肯定也想变成这样…</a:t>
            </a:r>
          </a:p>
        </p:txBody>
      </p:sp>
      <p:grpSp>
        <p:nvGrpSpPr>
          <p:cNvPr id="5125" name="组合 15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17" name="五边形 16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8" name="五边形 17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9" name="五边形 18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grpSp>
        <p:nvGrpSpPr>
          <p:cNvPr id="5126" name="组合 19"/>
          <p:cNvGrpSpPr/>
          <p:nvPr/>
        </p:nvGrpSpPr>
        <p:grpSpPr>
          <a:xfrm flipH="1">
            <a:off x="10099675" y="-20638"/>
            <a:ext cx="2117725" cy="827088"/>
            <a:chOff x="-24658" y="-9304"/>
            <a:chExt cx="2117281" cy="828000"/>
          </a:xfrm>
        </p:grpSpPr>
        <p:sp>
          <p:nvSpPr>
            <p:cNvPr id="21" name="五边形 20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" name="五边形 21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3" name="五边形 22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EB4635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</p:grpSp>
      <p:sp>
        <p:nvSpPr>
          <p:cNvPr id="4" name="十字星 3"/>
          <p:cNvSpPr/>
          <p:nvPr/>
        </p:nvSpPr>
        <p:spPr>
          <a:xfrm>
            <a:off x="7021513" y="1463675"/>
            <a:ext cx="431800" cy="4318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4" name="十字星 23"/>
          <p:cNvSpPr/>
          <p:nvPr/>
        </p:nvSpPr>
        <p:spPr>
          <a:xfrm>
            <a:off x="4800600" y="3645024"/>
            <a:ext cx="266700" cy="268287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5" name="十字星 24"/>
          <p:cNvSpPr/>
          <p:nvPr/>
        </p:nvSpPr>
        <p:spPr>
          <a:xfrm>
            <a:off x="4295775" y="2308225"/>
            <a:ext cx="184150" cy="18415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3143250" y="4416549"/>
            <a:ext cx="5942013" cy="604837"/>
          </a:xfrm>
          <a:prstGeom prst="roundRect">
            <a:avLst>
              <a:gd fmla="val 50000" name="adj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6" name="圆角矩形 25"/>
          <p:cNvSpPr/>
          <p:nvPr/>
        </p:nvSpPr>
        <p:spPr>
          <a:xfrm>
            <a:off x="3143250" y="5243636"/>
            <a:ext cx="5942013" cy="604838"/>
          </a:xfrm>
          <a:prstGeom prst="roundRect">
            <a:avLst>
              <a:gd fmla="val 50000" name="adj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3143250" y="6070724"/>
            <a:ext cx="5942013" cy="604837"/>
          </a:xfrm>
          <a:prstGeom prst="roundRect">
            <a:avLst>
              <a:gd fmla="val 50000" name="adj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184" name="矩形 27"/>
          <p:cNvSpPr>
            <a:spLocks noChangeArrowheads="1"/>
          </p:cNvSpPr>
          <p:nvPr/>
        </p:nvSpPr>
        <p:spPr bwMode="auto">
          <a:xfrm>
            <a:off x="3863975" y="4446712"/>
            <a:ext cx="47974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3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成为学神，把学霸虐出翔！</a:t>
            </a:r>
          </a:p>
        </p:txBody>
      </p:sp>
      <p:sp>
        <p:nvSpPr>
          <p:cNvPr id="7185" name="矩形 28"/>
          <p:cNvSpPr>
            <a:spLocks noChangeArrowheads="1"/>
          </p:cNvSpPr>
          <p:nvPr/>
        </p:nvSpPr>
        <p:spPr bwMode="auto">
          <a:xfrm>
            <a:off x="3863975" y="6094537"/>
            <a:ext cx="47974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3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过目不忘（呵呵，不可能）</a:t>
            </a:r>
          </a:p>
        </p:txBody>
      </p:sp>
      <p:sp>
        <p:nvSpPr>
          <p:cNvPr id="7186" name="矩形 29"/>
          <p:cNvSpPr>
            <a:spLocks noChangeArrowheads="1"/>
          </p:cNvSpPr>
          <p:nvPr/>
        </p:nvSpPr>
        <p:spPr bwMode="auto">
          <a:xfrm>
            <a:off x="3432175" y="5280149"/>
            <a:ext cx="5400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29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学过就懂，学过不忘，学过会用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2220800" y="3632447"/>
            <a:ext cx="7920806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知识结构形成非一日之功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但</a:t>
            </a:r>
          </a:p>
        </p:txBody>
      </p:sp>
      <p:grpSp>
        <p:nvGrpSpPr>
          <p:cNvPr id="33795" name="组合 18"/>
          <p:cNvGrpSpPr/>
          <p:nvPr/>
        </p:nvGrpSpPr>
        <p:grpSpPr>
          <a:xfrm>
            <a:off x="20525" y="3645024"/>
            <a:ext cx="2117725" cy="828675"/>
            <a:chOff x="-24658" y="-9304"/>
            <a:chExt cx="2117281" cy="828000"/>
          </a:xfrm>
        </p:grpSpPr>
        <p:sp>
          <p:nvSpPr>
            <p:cNvPr id="4" name="五边形 3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五边形 4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3796" name="组合 31"/>
          <p:cNvGrpSpPr/>
          <p:nvPr/>
        </p:nvGrpSpPr>
        <p:grpSpPr>
          <a:xfrm flipH="1">
            <a:off x="10074275" y="3646611"/>
            <a:ext cx="2117725" cy="827088"/>
            <a:chOff x="-24658" y="-9304"/>
            <a:chExt cx="2117281" cy="828000"/>
          </a:xfrm>
        </p:grpSpPr>
        <p:sp>
          <p:nvSpPr>
            <p:cNvPr id="8" name="五边形 7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五边形 8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16A6B6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44" y="236806"/>
            <a:ext cx="4546187" cy="3408218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 b="12133" l="20447" r="21454" t="14190"/>
          <a:stretch>
            <a:fillRect/>
          </a:stretch>
        </p:blipFill>
        <p:spPr bwMode="auto">
          <a:xfrm>
            <a:off x="623888" y="260350"/>
            <a:ext cx="2984500" cy="2840038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E6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4415512" y="1034155"/>
            <a:ext cx="7701280" cy="655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mtClean="0" sz="37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你是愿意当一个知识的暂时寄存器？</a:t>
            </a:r>
          </a:p>
        </p:txBody>
      </p:sp>
      <p:sp>
        <p:nvSpPr>
          <p:cNvPr id="5" name="矩形 4"/>
          <p:cNvSpPr/>
          <p:nvPr/>
        </p:nvSpPr>
        <p:spPr>
          <a:xfrm>
            <a:off x="479425" y="4652963"/>
            <a:ext cx="7231380" cy="655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37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还是一个不断提升的终生学习者？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429000"/>
            <a:ext cx="4256088" cy="3038475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B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0" y="-1222"/>
            <a:ext cx="12192000" cy="6859223"/>
          </a:xfrm>
          <a:prstGeom prst="rect">
            <a:avLst/>
          </a:prstGeom>
          <a:solidFill>
            <a:srgbClr val="43D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平行四边形 14"/>
          <p:cNvSpPr/>
          <p:nvPr/>
        </p:nvSpPr>
        <p:spPr>
          <a:xfrm>
            <a:off x="7403793" y="14288"/>
            <a:ext cx="5935969" cy="6848475"/>
          </a:xfrm>
          <a:prstGeom prst="parallelogram">
            <a:avLst>
              <a:gd fmla="val 19856" name="adj"/>
            </a:avLst>
          </a:prstGeom>
          <a:solidFill>
            <a:srgbClr val="5B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平行四边形 15"/>
          <p:cNvSpPr/>
          <p:nvPr/>
        </p:nvSpPr>
        <p:spPr>
          <a:xfrm>
            <a:off x="2855640" y="0"/>
            <a:ext cx="6214453" cy="6848475"/>
          </a:xfrm>
          <a:prstGeom prst="parallelogram">
            <a:avLst>
              <a:gd fmla="val 19856" name="adj"/>
            </a:avLst>
          </a:prstGeom>
          <a:solidFill>
            <a:srgbClr val="EE6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038385" y="5661248"/>
            <a:ext cx="4115229" cy="59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3115992" y="3942926"/>
            <a:ext cx="6405880" cy="115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7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加油吧，少年！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892175" y="3425368"/>
            <a:ext cx="10676954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lang="en-US" smtClean="0" sz="3200">
                <a:solidFill>
                  <a:schemeClr val="bg1"/>
                </a:solidFill>
                <a:latin charset="0" pitchFamily="2" typeface="John Handy LET"/>
              </a:rPr>
              <a:t>Learn More  Study Less ，Just do it！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40071" y="773126"/>
            <a:ext cx="2511858" cy="2511858"/>
          </a:xfrm>
          <a:prstGeom prst="ellipse">
            <a:avLst/>
          </a:prstGeom>
          <a:ln w="28575">
            <a:noFill/>
          </a:ln>
          <a:effectLst>
            <a:outerShdw algn="ctr" blurRad="2413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4038385" y="5733256"/>
            <a:ext cx="4096068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800">
                <a:solidFill>
                  <a:srgbClr val="C65C44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PPT读书笔记：@水蓦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43D2A2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6147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31" name="五边形 30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五边形 31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五边形 32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148" name="组合 31"/>
          <p:cNvGrpSpPr/>
          <p:nvPr/>
        </p:nvGrpSpPr>
        <p:grpSpPr>
          <a:xfrm flipH="1">
            <a:off x="10099675" y="-1588"/>
            <a:ext cx="2117725" cy="827088"/>
            <a:chOff x="-24658" y="-9304"/>
            <a:chExt cx="2117281" cy="828000"/>
          </a:xfrm>
        </p:grpSpPr>
        <p:sp>
          <p:nvSpPr>
            <p:cNvPr id="35" name="五边形 34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" name="五边形 35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五边形 36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id="11268" name="图片 6"/>
          <p:cNvPicPr>
            <a:picLocks noChangeAspect="1"/>
          </p:cNvPicPr>
          <p:nvPr/>
        </p:nvPicPr>
        <p:blipFill>
          <a:blip r:embed="rId2"/>
          <a:srcRect b="11801" l="25430" r="21651" t="10080"/>
          <a:stretch>
            <a:fillRect/>
          </a:stretch>
        </p:blipFill>
        <p:spPr bwMode="auto">
          <a:xfrm>
            <a:off x="1558925" y="2444750"/>
            <a:ext cx="2824163" cy="3125788"/>
          </a:xfrm>
          <a:prstGeom prst="rect">
            <a:avLst/>
          </a:prstGeom>
          <a:effectLst>
            <a:outerShdw algn="t" blurRad="292100" dir="5400000" dist="127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19375" y="34925"/>
            <a:ext cx="7650480" cy="7315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defRPr>
            </a:lvl1pPr>
          </a:lstStyle>
          <a:p>
            <a:pPr>
              <a:defRPr/>
            </a:pPr>
            <a:r>
              <a:rPr altLang="en-US" lang="zh-CN" smtClean="0">
                <a:latin charset="-122" panose="020b0809000000000000" pitchFamily="49" typeface="华康俪金黑W8"/>
                <a:ea charset="-122" panose="020b0809000000000000" pitchFamily="49" typeface="华康俪金黑W8"/>
              </a:rPr>
              <a:t>可惜，你只懂得“机械性学习”</a:t>
            </a:r>
          </a:p>
        </p:txBody>
      </p:sp>
      <p:grpSp>
        <p:nvGrpSpPr>
          <p:cNvPr id="6151" name="组合 3"/>
          <p:cNvGrpSpPr/>
          <p:nvPr/>
        </p:nvGrpSpPr>
        <p:grpSpPr>
          <a:xfrm>
            <a:off x="6343650" y="3740150"/>
            <a:ext cx="3589338" cy="768350"/>
            <a:chOff x="6343650" y="3997325"/>
            <a:chExt cx="3589338" cy="768350"/>
          </a:xfrm>
        </p:grpSpPr>
        <p:sp>
          <p:nvSpPr>
            <p:cNvPr id="24" name="平行四边形 23"/>
            <p:cNvSpPr/>
            <p:nvPr/>
          </p:nvSpPr>
          <p:spPr bwMode="auto">
            <a:xfrm>
              <a:off x="6343650" y="4040188"/>
              <a:ext cx="3589338" cy="682625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237" name="矩形 24"/>
            <p:cNvSpPr>
              <a:spLocks noChangeArrowheads="1"/>
            </p:cNvSpPr>
            <p:nvPr/>
          </p:nvSpPr>
          <p:spPr bwMode="auto">
            <a:xfrm>
              <a:off x="6838949" y="3997325"/>
              <a:ext cx="241808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4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死记硬背</a:t>
              </a:r>
            </a:p>
          </p:txBody>
        </p:sp>
      </p:grpSp>
      <p:grpSp>
        <p:nvGrpSpPr>
          <p:cNvPr id="6152" name="组合 4"/>
          <p:cNvGrpSpPr/>
          <p:nvPr/>
        </p:nvGrpSpPr>
        <p:grpSpPr>
          <a:xfrm>
            <a:off x="6343650" y="5395913"/>
            <a:ext cx="3589338" cy="769937"/>
            <a:chOff x="6343650" y="5356225"/>
            <a:chExt cx="3589338" cy="769938"/>
          </a:xfrm>
        </p:grpSpPr>
        <p:sp>
          <p:nvSpPr>
            <p:cNvPr id="27" name="平行四边形 26"/>
            <p:cNvSpPr/>
            <p:nvPr/>
          </p:nvSpPr>
          <p:spPr bwMode="auto">
            <a:xfrm>
              <a:off x="6343650" y="5399087"/>
              <a:ext cx="3589338" cy="684214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235" name="矩形 27"/>
            <p:cNvSpPr>
              <a:spLocks noChangeArrowheads="1"/>
            </p:cNvSpPr>
            <p:nvPr/>
          </p:nvSpPr>
          <p:spPr bwMode="auto">
            <a:xfrm>
              <a:off x="6838949" y="5356225"/>
              <a:ext cx="241808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4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题海战术</a:t>
              </a:r>
            </a:p>
          </p:txBody>
        </p:sp>
      </p:grpSp>
      <p:grpSp>
        <p:nvGrpSpPr>
          <p:cNvPr id="6153" name="组合 3"/>
          <p:cNvGrpSpPr/>
          <p:nvPr/>
        </p:nvGrpSpPr>
        <p:grpSpPr>
          <a:xfrm>
            <a:off x="6343650" y="2060575"/>
            <a:ext cx="3589338" cy="769938"/>
            <a:chOff x="6343650" y="3997325"/>
            <a:chExt cx="3589338" cy="769441"/>
          </a:xfrm>
        </p:grpSpPr>
        <p:sp>
          <p:nvSpPr>
            <p:cNvPr id="23" name="平行四边形 22"/>
            <p:cNvSpPr/>
            <p:nvPr/>
          </p:nvSpPr>
          <p:spPr bwMode="auto">
            <a:xfrm>
              <a:off x="6343650" y="4040160"/>
              <a:ext cx="3589338" cy="682184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6838949" y="3997325"/>
              <a:ext cx="2418080" cy="76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4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东拼西凑</a:t>
              </a:r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6481764" y="1573213"/>
            <a:ext cx="22018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rPr>
              <a:t>考试抄抄抄</a:t>
            </a:r>
          </a:p>
        </p:txBody>
      </p:sp>
      <p:sp>
        <p:nvSpPr>
          <p:cNvPr id="28" name="TextBox 4"/>
          <p:cNvSpPr txBox="1"/>
          <p:nvPr/>
        </p:nvSpPr>
        <p:spPr>
          <a:xfrm>
            <a:off x="6481764" y="3306763"/>
            <a:ext cx="22018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rPr>
              <a:t>复习背背背</a:t>
            </a:r>
          </a:p>
        </p:txBody>
      </p:sp>
      <p:sp>
        <p:nvSpPr>
          <p:cNvPr id="30" name="TextBox 5"/>
          <p:cNvSpPr txBox="1"/>
          <p:nvPr/>
        </p:nvSpPr>
        <p:spPr>
          <a:xfrm>
            <a:off x="6481764" y="4976813"/>
            <a:ext cx="22018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rPr>
              <a:t>重点圈圈圈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4152900" y="1966913"/>
            <a:ext cx="7199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>
                <a:solidFill>
                  <a:srgbClr val="0D0D0D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s·t·u·d·e·n·t → student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>
                <a:solidFill>
                  <a:srgbClr val="0D0D0D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点头yes摇头no，来是come去是go</a:t>
            </a:r>
          </a:p>
        </p:txBody>
      </p:sp>
      <p:sp>
        <p:nvSpPr>
          <p:cNvPr id="5" name="矩形 4"/>
          <p:cNvSpPr/>
          <p:nvPr/>
        </p:nvSpPr>
        <p:spPr>
          <a:xfrm>
            <a:off x="1289050" y="5022850"/>
            <a:ext cx="6551613" cy="19202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“中国特色社会主义，就是在中国共产党领导下，立足基本国情，以经济建设为中心…...建设富强民主文明和谐的社会主义现代化国家。”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b="8415" l="21647" r="20229" t="4635"/>
          <a:stretch>
            <a:fillRect/>
          </a:stretch>
        </p:blipFill>
        <p:spPr>
          <a:xfrm>
            <a:off x="976313" y="1120775"/>
            <a:ext cx="2232025" cy="2505075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138" y="3935413"/>
            <a:ext cx="4029075" cy="3022600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grpSp>
        <p:nvGrpSpPr>
          <p:cNvPr id="7174" name="组合 86"/>
          <p:cNvGrpSpPr/>
          <p:nvPr/>
        </p:nvGrpSpPr>
        <p:grpSpPr>
          <a:xfrm>
            <a:off x="3208338" y="1211264"/>
            <a:ext cx="1608137" cy="633562"/>
            <a:chOff x="3688460" y="2289717"/>
            <a:chExt cx="1607678" cy="633469"/>
          </a:xfrm>
        </p:grpSpPr>
        <p:sp>
          <p:nvSpPr>
            <p:cNvPr id="9" name="圆角矩形 8"/>
            <p:cNvSpPr/>
            <p:nvPr/>
          </p:nvSpPr>
          <p:spPr>
            <a:xfrm>
              <a:off x="3688460" y="2289717"/>
              <a:ext cx="1607678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2010601030101010101" pitchFamily="2" typeface="方正大黑简体"/>
                <a:ea typeface="+mn-lt"/>
              </a:endParaRPr>
            </a:p>
          </p:txBody>
        </p:sp>
        <p:sp>
          <p:nvSpPr>
            <p:cNvPr id="7189" name="文本框 82"/>
            <p:cNvSpPr txBox="1">
              <a:spLocks noChangeArrowheads="1"/>
            </p:cNvSpPr>
            <p:nvPr/>
          </p:nvSpPr>
          <p:spPr bwMode="auto">
            <a:xfrm>
              <a:off x="3727455" y="2307633"/>
              <a:ext cx="1526489" cy="60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背单词</a:t>
              </a:r>
            </a:p>
          </p:txBody>
        </p:sp>
      </p:grpSp>
      <p:grpSp>
        <p:nvGrpSpPr>
          <p:cNvPr id="7175" name="组合 86"/>
          <p:cNvGrpSpPr/>
          <p:nvPr/>
        </p:nvGrpSpPr>
        <p:grpSpPr>
          <a:xfrm>
            <a:off x="6032500" y="4181600"/>
            <a:ext cx="1608138" cy="615825"/>
            <a:chOff x="3688460" y="2285080"/>
            <a:chExt cx="1607678" cy="615735"/>
          </a:xfrm>
        </p:grpSpPr>
        <p:sp>
          <p:nvSpPr>
            <p:cNvPr id="15" name="圆角矩形 14"/>
            <p:cNvSpPr/>
            <p:nvPr/>
          </p:nvSpPr>
          <p:spPr>
            <a:xfrm>
              <a:off x="3688460" y="2289717"/>
              <a:ext cx="1607678" cy="611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latin charset="-122" panose="02010601030101010101" pitchFamily="2" typeface="方正大黑简体"/>
                <a:ea charset="-122" panose="02010601030101010101" pitchFamily="2" typeface="方正大黑简体"/>
              </a:endParaRPr>
            </a:p>
          </p:txBody>
        </p:sp>
        <p:sp>
          <p:nvSpPr>
            <p:cNvPr id="7187" name="文本框 82"/>
            <p:cNvSpPr txBox="1">
              <a:spLocks noChangeArrowheads="1"/>
            </p:cNvSpPr>
            <p:nvPr/>
          </p:nvSpPr>
          <p:spPr bwMode="auto">
            <a:xfrm>
              <a:off x="3727454" y="2285080"/>
              <a:ext cx="1526489" cy="60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3400">
                  <a:solidFill>
                    <a:srgbClr val="0D0D0D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记概念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43D2A2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7177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19" name="五边形 18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五边形 19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178" name="组合 31"/>
          <p:cNvGrpSpPr/>
          <p:nvPr/>
        </p:nvGrpSpPr>
        <p:grpSpPr>
          <a:xfrm flipH="1">
            <a:off x="10099675" y="-1588"/>
            <a:ext cx="2117725" cy="827088"/>
            <a:chOff x="-24658" y="-9304"/>
            <a:chExt cx="2117281" cy="828000"/>
          </a:xfrm>
        </p:grpSpPr>
        <p:sp>
          <p:nvSpPr>
            <p:cNvPr id="23" name="五边形 22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" name="五边形 23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五边形 24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657725" y="22225"/>
            <a:ext cx="2849880" cy="7315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defRPr>
            </a:lvl1pPr>
          </a:lstStyle>
          <a:p>
            <a:pPr>
              <a:defRPr/>
            </a:pPr>
            <a:r>
              <a:rPr altLang="en-US" lang="zh-CN" smtClean="0">
                <a:latin charset="-122" panose="020b0809000000000000" pitchFamily="49" typeface="华康俪金黑W8"/>
                <a:ea charset="-122" panose="020b0809000000000000" pitchFamily="49" typeface="华康俪金黑W8"/>
              </a:rPr>
              <a:t>就像这样…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燕尾形 11"/>
          <p:cNvSpPr/>
          <p:nvPr/>
        </p:nvSpPr>
        <p:spPr>
          <a:xfrm rot="10800000">
            <a:off x="2963863" y="3680371"/>
            <a:ext cx="7239000" cy="57467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400"/>
          </a:p>
        </p:txBody>
      </p:sp>
      <p:sp>
        <p:nvSpPr>
          <p:cNvPr id="9" name="椭圆 8"/>
          <p:cNvSpPr/>
          <p:nvPr/>
        </p:nvSpPr>
        <p:spPr>
          <a:xfrm>
            <a:off x="4656138" y="2419896"/>
            <a:ext cx="2879725" cy="28813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2400">
            <a:solidFill>
              <a:srgbClr val="29A97E"/>
            </a:solidFill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000"/>
          </a:p>
        </p:txBody>
      </p:sp>
      <p:sp>
        <p:nvSpPr>
          <p:cNvPr id="10" name="椭圆 9"/>
          <p:cNvSpPr/>
          <p:nvPr/>
        </p:nvSpPr>
        <p:spPr>
          <a:xfrm>
            <a:off x="8399463" y="2419896"/>
            <a:ext cx="2881312" cy="28813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2400">
            <a:solidFill>
              <a:srgbClr val="29A97E"/>
            </a:solidFill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000"/>
          </a:p>
        </p:txBody>
      </p:sp>
      <p:sp>
        <p:nvSpPr>
          <p:cNvPr id="2" name="椭圆 1"/>
          <p:cNvSpPr/>
          <p:nvPr/>
        </p:nvSpPr>
        <p:spPr>
          <a:xfrm>
            <a:off x="1055688" y="2419896"/>
            <a:ext cx="2879725" cy="28813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2400">
            <a:solidFill>
              <a:srgbClr val="29A97E"/>
            </a:solidFill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000"/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377380" y="3429000"/>
            <a:ext cx="22402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学得累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77829" y="3429000"/>
            <a:ext cx="22402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忘得快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8721156" y="3429000"/>
            <a:ext cx="22402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用得少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43D2A2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202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16" name="五边形 15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7" name="五边形 16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五边形 17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8203" name="组合 31"/>
          <p:cNvGrpSpPr/>
          <p:nvPr/>
        </p:nvGrpSpPr>
        <p:grpSpPr>
          <a:xfrm flipH="1">
            <a:off x="10099675" y="-1588"/>
            <a:ext cx="2117725" cy="827088"/>
            <a:chOff x="-24658" y="-9304"/>
            <a:chExt cx="2117281" cy="828000"/>
          </a:xfrm>
        </p:grpSpPr>
        <p:sp>
          <p:nvSpPr>
            <p:cNvPr id="20" name="五边形 19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五边形 21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392363" y="0"/>
            <a:ext cx="7650480" cy="7315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defRPr>
            </a:lvl1pPr>
          </a:lstStyle>
          <a:p>
            <a:pPr>
              <a:defRPr/>
            </a:pPr>
            <a:r>
              <a:rPr altLang="en-US" lang="zh-CN" smtClean="0">
                <a:latin charset="-122" panose="020b0809000000000000" pitchFamily="49" typeface="华康俪金黑W8"/>
                <a:ea charset="-122" panose="020b0809000000000000" pitchFamily="49" typeface="华康俪金黑W8"/>
              </a:rPr>
              <a:t>但是，你发现这样学习的的效果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43D2A2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9219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4" name="五边形 3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五边形 4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9220" name="组合 31"/>
          <p:cNvGrpSpPr/>
          <p:nvPr/>
        </p:nvGrpSpPr>
        <p:grpSpPr>
          <a:xfrm flipH="1">
            <a:off x="10099675" y="-1588"/>
            <a:ext cx="2117725" cy="827088"/>
            <a:chOff x="-24658" y="-9304"/>
            <a:chExt cx="2117281" cy="828000"/>
          </a:xfrm>
        </p:grpSpPr>
        <p:sp>
          <p:nvSpPr>
            <p:cNvPr id="8" name="五边形 7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五边形 8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740275" y="-15875"/>
            <a:ext cx="2976880" cy="762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defRPr>
            </a:lvl1pPr>
          </a:lstStyle>
          <a:p>
            <a:pPr>
              <a:defRPr/>
            </a:pPr>
            <a:r>
              <a:rPr altLang="en-US" lang="zh-CN" smtClean="0" sz="4400">
                <a:latin charset="-122" panose="020b0809000000000000" pitchFamily="49" typeface="华康俪金黑W8"/>
                <a:ea charset="-122" panose="020b0809000000000000" pitchFamily="49" typeface="华康俪金黑W8"/>
              </a:rPr>
              <a:t>你要知道！</a:t>
            </a:r>
          </a:p>
        </p:txBody>
      </p:sp>
      <p:grpSp>
        <p:nvGrpSpPr>
          <p:cNvPr id="9222" name="组合 31"/>
          <p:cNvGrpSpPr/>
          <p:nvPr/>
        </p:nvGrpSpPr>
        <p:grpSpPr>
          <a:xfrm>
            <a:off x="1038225" y="1484313"/>
            <a:ext cx="9788525" cy="1016000"/>
            <a:chOff x="1038082" y="1746109"/>
            <a:chExt cx="9788920" cy="1015663"/>
          </a:xfrm>
        </p:grpSpPr>
        <p:sp>
          <p:nvSpPr>
            <p:cNvPr id="25" name="平行四边形 24"/>
            <p:cNvSpPr/>
            <p:nvPr/>
          </p:nvSpPr>
          <p:spPr bwMode="auto">
            <a:xfrm>
              <a:off x="7545508" y="1919089"/>
              <a:ext cx="3281494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2" name="平行四边形 21"/>
            <p:cNvSpPr/>
            <p:nvPr/>
          </p:nvSpPr>
          <p:spPr bwMode="auto">
            <a:xfrm>
              <a:off x="1038082" y="1919089"/>
              <a:ext cx="4410253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244" name="矩形 13"/>
            <p:cNvSpPr>
              <a:spLocks noChangeArrowheads="1"/>
            </p:cNvSpPr>
            <p:nvPr/>
          </p:nvSpPr>
          <p:spPr bwMode="auto">
            <a:xfrm>
              <a:off x="1343025" y="1899999"/>
              <a:ext cx="3739031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天天教室八小时</a:t>
              </a:r>
            </a:p>
          </p:txBody>
        </p:sp>
        <p:sp>
          <p:nvSpPr>
            <p:cNvPr id="9245" name="矩形 15"/>
            <p:cNvSpPr>
              <a:spLocks noChangeArrowheads="1"/>
            </p:cNvSpPr>
            <p:nvPr/>
          </p:nvSpPr>
          <p:spPr bwMode="auto">
            <a:xfrm>
              <a:off x="5968062" y="1746109"/>
              <a:ext cx="944918" cy="100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60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≠</a:t>
              </a:r>
            </a:p>
          </p:txBody>
        </p:sp>
        <p:sp>
          <p:nvSpPr>
            <p:cNvPr id="9246" name="矩形 16"/>
            <p:cNvSpPr>
              <a:spLocks noChangeArrowheads="1"/>
            </p:cNvSpPr>
            <p:nvPr/>
          </p:nvSpPr>
          <p:spPr bwMode="auto">
            <a:xfrm>
              <a:off x="8324560" y="1853416"/>
              <a:ext cx="1706949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会学习</a:t>
              </a:r>
            </a:p>
          </p:txBody>
        </p:sp>
      </p:grpSp>
      <p:grpSp>
        <p:nvGrpSpPr>
          <p:cNvPr id="9223" name="组合 29"/>
          <p:cNvGrpSpPr/>
          <p:nvPr/>
        </p:nvGrpSpPr>
        <p:grpSpPr>
          <a:xfrm>
            <a:off x="1038225" y="4173538"/>
            <a:ext cx="9788525" cy="1016000"/>
            <a:chOff x="1038082" y="4869160"/>
            <a:chExt cx="9788920" cy="1015663"/>
          </a:xfrm>
        </p:grpSpPr>
        <p:sp>
          <p:nvSpPr>
            <p:cNvPr id="27" name="平行四边形 26"/>
            <p:cNvSpPr/>
            <p:nvPr/>
          </p:nvSpPr>
          <p:spPr bwMode="auto">
            <a:xfrm>
              <a:off x="7545508" y="5056423"/>
              <a:ext cx="3281494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24" name="平行四边形 23"/>
            <p:cNvSpPr/>
            <p:nvPr/>
          </p:nvSpPr>
          <p:spPr bwMode="auto">
            <a:xfrm>
              <a:off x="1038082" y="5056423"/>
              <a:ext cx="4410253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239" name="矩形 12"/>
            <p:cNvSpPr>
              <a:spLocks noChangeArrowheads="1"/>
            </p:cNvSpPr>
            <p:nvPr/>
          </p:nvSpPr>
          <p:spPr bwMode="auto">
            <a:xfrm>
              <a:off x="1618337" y="5000894"/>
              <a:ext cx="3231010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mtClean="0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甚至能拿高分</a:t>
              </a:r>
            </a:p>
          </p:txBody>
        </p:sp>
        <p:sp>
          <p:nvSpPr>
            <p:cNvPr id="9240" name="矩形 17"/>
            <p:cNvSpPr>
              <a:spLocks noChangeArrowheads="1"/>
            </p:cNvSpPr>
            <p:nvPr/>
          </p:nvSpPr>
          <p:spPr bwMode="auto">
            <a:xfrm>
              <a:off x="8379799" y="5009250"/>
              <a:ext cx="1706949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会学习</a:t>
              </a:r>
            </a:p>
          </p:txBody>
        </p:sp>
        <p:sp>
          <p:nvSpPr>
            <p:cNvPr id="9241" name="矩形 19"/>
            <p:cNvSpPr>
              <a:spLocks noChangeArrowheads="1"/>
            </p:cNvSpPr>
            <p:nvPr/>
          </p:nvSpPr>
          <p:spPr bwMode="auto">
            <a:xfrm>
              <a:off x="5968062" y="4869160"/>
              <a:ext cx="944918" cy="100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60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≠</a:t>
              </a:r>
            </a:p>
          </p:txBody>
        </p:sp>
      </p:grpSp>
      <p:grpSp>
        <p:nvGrpSpPr>
          <p:cNvPr id="9224" name="组合 30"/>
          <p:cNvGrpSpPr/>
          <p:nvPr/>
        </p:nvGrpSpPr>
        <p:grpSpPr>
          <a:xfrm>
            <a:off x="1038225" y="2828925"/>
            <a:ext cx="9788525" cy="1016000"/>
            <a:chOff x="1038082" y="3287696"/>
            <a:chExt cx="9788920" cy="1015663"/>
          </a:xfrm>
        </p:grpSpPr>
        <p:sp>
          <p:nvSpPr>
            <p:cNvPr id="23" name="平行四边形 22"/>
            <p:cNvSpPr/>
            <p:nvPr/>
          </p:nvSpPr>
          <p:spPr bwMode="auto">
            <a:xfrm>
              <a:off x="1038082" y="3487655"/>
              <a:ext cx="4410253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232" name="矩形 14"/>
            <p:cNvSpPr>
              <a:spLocks noChangeArrowheads="1"/>
            </p:cNvSpPr>
            <p:nvPr/>
          </p:nvSpPr>
          <p:spPr bwMode="auto">
            <a:xfrm>
              <a:off x="2131298" y="3441194"/>
              <a:ext cx="2214969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上课认真</a:t>
              </a:r>
            </a:p>
          </p:txBody>
        </p:sp>
        <p:sp>
          <p:nvSpPr>
            <p:cNvPr id="9233" name="矩形 18"/>
            <p:cNvSpPr>
              <a:spLocks noChangeArrowheads="1"/>
            </p:cNvSpPr>
            <p:nvPr/>
          </p:nvSpPr>
          <p:spPr bwMode="auto">
            <a:xfrm>
              <a:off x="5968062" y="3287695"/>
              <a:ext cx="944918" cy="100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60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≠</a:t>
              </a:r>
            </a:p>
          </p:txBody>
        </p:sp>
        <p:sp>
          <p:nvSpPr>
            <p:cNvPr id="9234" name="矩形 20"/>
            <p:cNvSpPr>
              <a:spLocks noChangeArrowheads="1"/>
            </p:cNvSpPr>
            <p:nvPr/>
          </p:nvSpPr>
          <p:spPr bwMode="auto">
            <a:xfrm>
              <a:off x="9103451" y="3373431"/>
              <a:ext cx="1706949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会学习</a:t>
              </a:r>
            </a:p>
          </p:txBody>
        </p:sp>
        <p:sp>
          <p:nvSpPr>
            <p:cNvPr id="26" name="平行四边形 25"/>
            <p:cNvSpPr/>
            <p:nvPr/>
          </p:nvSpPr>
          <p:spPr bwMode="auto">
            <a:xfrm>
              <a:off x="7545508" y="3487655"/>
              <a:ext cx="3281494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236" name="矩形 27"/>
            <p:cNvSpPr>
              <a:spLocks noChangeArrowheads="1"/>
            </p:cNvSpPr>
            <p:nvPr/>
          </p:nvSpPr>
          <p:spPr bwMode="auto">
            <a:xfrm>
              <a:off x="8324560" y="3441194"/>
              <a:ext cx="1706949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会学习</a:t>
              </a:r>
            </a:p>
          </p:txBody>
        </p:sp>
      </p:grpSp>
      <p:grpSp>
        <p:nvGrpSpPr>
          <p:cNvPr id="9225" name="组合 32"/>
          <p:cNvGrpSpPr/>
          <p:nvPr/>
        </p:nvGrpSpPr>
        <p:grpSpPr>
          <a:xfrm>
            <a:off x="1038225" y="5516563"/>
            <a:ext cx="10013950" cy="1016000"/>
            <a:chOff x="1038082" y="4869160"/>
            <a:chExt cx="10014454" cy="1015663"/>
          </a:xfrm>
        </p:grpSpPr>
        <p:sp>
          <p:nvSpPr>
            <p:cNvPr id="34" name="平行四边形 33"/>
            <p:cNvSpPr/>
            <p:nvPr/>
          </p:nvSpPr>
          <p:spPr bwMode="auto">
            <a:xfrm>
              <a:off x="7320136" y="5056423"/>
              <a:ext cx="3732400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5" name="平行四边形 34"/>
            <p:cNvSpPr/>
            <p:nvPr/>
          </p:nvSpPr>
          <p:spPr bwMode="auto">
            <a:xfrm>
              <a:off x="1038082" y="5056423"/>
              <a:ext cx="4410297" cy="682399"/>
            </a:xfrm>
            <a:prstGeom prst="parallelogram">
              <a:avLst>
                <a:gd fmla="val 41088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9228" name="矩形 35"/>
            <p:cNvSpPr>
              <a:spLocks noChangeArrowheads="1"/>
            </p:cNvSpPr>
            <p:nvPr/>
          </p:nvSpPr>
          <p:spPr bwMode="auto">
            <a:xfrm>
              <a:off x="1618337" y="5000894"/>
              <a:ext cx="3231043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大学学习方法</a:t>
              </a:r>
            </a:p>
          </p:txBody>
        </p:sp>
        <p:sp>
          <p:nvSpPr>
            <p:cNvPr id="9229" name="矩形 36"/>
            <p:cNvSpPr>
              <a:spLocks noChangeArrowheads="1"/>
            </p:cNvSpPr>
            <p:nvPr/>
          </p:nvSpPr>
          <p:spPr bwMode="auto">
            <a:xfrm>
              <a:off x="7608167" y="5009250"/>
              <a:ext cx="3231043" cy="70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lang="zh-CN" sz="40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高中学习方法</a:t>
              </a:r>
            </a:p>
          </p:txBody>
        </p:sp>
        <p:sp>
          <p:nvSpPr>
            <p:cNvPr id="9230" name="矩形 37"/>
            <p:cNvSpPr>
              <a:spLocks noChangeArrowheads="1"/>
            </p:cNvSpPr>
            <p:nvPr/>
          </p:nvSpPr>
          <p:spPr bwMode="auto">
            <a:xfrm>
              <a:off x="5968062" y="4869160"/>
              <a:ext cx="944927" cy="100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6000"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≠</a:t>
              </a:r>
            </a:p>
          </p:txBody>
        </p:sp>
      </p:grpSp>
    </p:spTree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1"/>
          <p:cNvGrpSpPr/>
          <p:nvPr/>
        </p:nvGrpSpPr>
        <p:grpSpPr>
          <a:xfrm>
            <a:off x="5921375" y="6021388"/>
            <a:ext cx="349250" cy="350837"/>
            <a:chOff x="5921375" y="3033316"/>
            <a:chExt cx="349250" cy="350837"/>
          </a:xfrm>
        </p:grpSpPr>
        <p:sp>
          <p:nvSpPr>
            <p:cNvPr id="16" name="椭圆 15"/>
            <p:cNvSpPr/>
            <p:nvPr/>
          </p:nvSpPr>
          <p:spPr>
            <a:xfrm>
              <a:off x="5921375" y="3033316"/>
              <a:ext cx="349250" cy="35083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grpSp>
          <p:nvGrpSpPr>
            <p:cNvPr id="10248" name="组合 24"/>
            <p:cNvGrpSpPr/>
            <p:nvPr/>
          </p:nvGrpSpPr>
          <p:grpSpPr>
            <a:xfrm rot="-2700000">
              <a:off x="6019800" y="3100059"/>
              <a:ext cx="152400" cy="155575"/>
              <a:chOff x="7675413" y="4077072"/>
              <a:chExt cx="180000" cy="18360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7680618" y="4074366"/>
                <a:ext cx="0" cy="18360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rgbClr val="43D2A2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7675470" y="4256249"/>
                <a:ext cx="180000" cy="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rgbClr val="43D2A2"/>
                </a:solidFill>
              </a:ln>
              <a:effectLst>
                <a:outerShdw algn="t" blurRad="1397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0243" name="文本框 11"/>
          <p:cNvSpPr txBox="1">
            <a:spLocks noChangeArrowheads="1"/>
          </p:cNvSpPr>
          <p:nvPr/>
        </p:nvSpPr>
        <p:spPr bwMode="auto">
          <a:xfrm>
            <a:off x="1330325" y="3017838"/>
            <a:ext cx="10872788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你需要“整体性学习”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58359"/>
          <a:stretch>
            <a:fillRect/>
          </a:stretch>
        </p:blipFill>
        <p:spPr>
          <a:xfrm>
            <a:off x="2913063" y="-6350"/>
            <a:ext cx="6388100" cy="1995488"/>
          </a:xfrm>
          <a:prstGeom prst="rect">
            <a:avLst/>
          </a:prstGeom>
          <a:effectLst>
            <a:outerShdw algn="t" blurRad="292100" dir="5400000" dist="127000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487488" y="4508500"/>
            <a:ext cx="930275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246" name="文本框 2"/>
          <p:cNvSpPr txBox="1">
            <a:spLocks noChangeArrowheads="1"/>
          </p:cNvSpPr>
          <p:nvPr/>
        </p:nvSpPr>
        <p:spPr bwMode="auto">
          <a:xfrm>
            <a:off x="1487488" y="4451350"/>
            <a:ext cx="94345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9999"/>
                </a:solidFill>
                <a:latin charset="-122" panose="02010600040101010101" pitchFamily="2" typeface="华文黑体"/>
                <a:ea charset="-122" panose="02010600040101010101" pitchFamily="2" typeface="华文黑体"/>
              </a:rPr>
              <a:t>作者1年完成MIT（麻省理工大学）4年33门课程的学习方法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D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圆角矩形 21"/>
          <p:cNvSpPr/>
          <p:nvPr/>
        </p:nvSpPr>
        <p:spPr>
          <a:xfrm>
            <a:off x="1033462" y="1384301"/>
            <a:ext cx="10319122" cy="1468635"/>
          </a:xfrm>
          <a:prstGeom prst="roundRect">
            <a:avLst/>
          </a:prstGeom>
          <a:solidFill>
            <a:srgbClr val="64DAB3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1266" name="组合 12"/>
          <p:cNvGrpSpPr/>
          <p:nvPr/>
        </p:nvGrpSpPr>
        <p:grpSpPr>
          <a:xfrm>
            <a:off x="1162050" y="4543425"/>
            <a:ext cx="9866313" cy="655638"/>
            <a:chOff x="1161543" y="4149080"/>
            <a:chExt cx="9867005" cy="656448"/>
          </a:xfrm>
        </p:grpSpPr>
        <p:sp>
          <p:nvSpPr>
            <p:cNvPr id="5" name="圆角矩形 4"/>
            <p:cNvSpPr/>
            <p:nvPr/>
          </p:nvSpPr>
          <p:spPr>
            <a:xfrm>
              <a:off x="1163452" y="4149080"/>
              <a:ext cx="9865096" cy="648072"/>
            </a:xfrm>
            <a:prstGeom prst="roundRect">
              <a:avLst>
                <a:gd fmla="val 50000" name="adj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r="24473"/>
            <a:stretch>
              <a:fillRect/>
            </a:stretch>
          </p:blipFill>
          <p:spPr>
            <a:xfrm>
              <a:off x="1161543" y="4153199"/>
              <a:ext cx="7454737" cy="652329"/>
            </a:xfrm>
            <a:prstGeom prst="rect">
              <a:avLst/>
            </a:prstGeom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14" name="矩形 13"/>
          <p:cNvSpPr/>
          <p:nvPr/>
        </p:nvSpPr>
        <p:spPr>
          <a:xfrm>
            <a:off x="1162050" y="3357563"/>
            <a:ext cx="46532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charset="0" panose="020b0604020202020204" pitchFamily="34" typeface="Arial"/>
              <a:buNone/>
              <a:defRPr/>
            </a:pPr>
            <a:r>
              <a:rPr altLang="en-US" lang="zh-CN" sz="3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作者Scott Young </a:t>
            </a:r>
          </a:p>
          <a:p>
            <a:pPr>
              <a:buFont charset="0" panose="020b0604020202020204" pitchFamily="34" typeface="Arial"/>
              <a:buNone/>
              <a:defRPr/>
            </a:pPr>
            <a:r>
              <a:rPr altLang="en-US" lang="zh-CN" sz="3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1年时间修完4年33门课程</a:t>
            </a:r>
          </a:p>
        </p:txBody>
      </p:sp>
      <p:sp>
        <p:nvSpPr>
          <p:cNvPr id="15" name="等腰三角形 14"/>
          <p:cNvSpPr/>
          <p:nvPr/>
        </p:nvSpPr>
        <p:spPr>
          <a:xfrm rot="10800000">
            <a:off x="8516938" y="4370388"/>
            <a:ext cx="198437" cy="1714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7678421" y="5313363"/>
            <a:ext cx="35610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charset="0" panose="020b0604020202020204" pitchFamily="34" typeface="Arial"/>
              <a:buNone/>
              <a:defRPr/>
            </a:pPr>
            <a:r>
              <a:rPr altLang="zh-CN" lang="en-US" sz="28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MIT 普通学生</a:t>
            </a:r>
          </a:p>
          <a:p>
            <a:pPr algn="r">
              <a:buFont charset="0" panose="020b0604020202020204" pitchFamily="34" typeface="Arial"/>
              <a:buNone/>
              <a:defRPr/>
            </a:pPr>
            <a:r>
              <a:rPr altLang="zh-CN" lang="en-US" sz="28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每年平均只修8门课程</a:t>
            </a:r>
          </a:p>
        </p:txBody>
      </p:sp>
      <p:sp>
        <p:nvSpPr>
          <p:cNvPr id="11270" name="文本框 16"/>
          <p:cNvSpPr txBox="1">
            <a:spLocks noChangeArrowheads="1"/>
          </p:cNvSpPr>
          <p:nvPr/>
        </p:nvSpPr>
        <p:spPr bwMode="auto">
          <a:xfrm>
            <a:off x="7491414" y="4545013"/>
            <a:ext cx="122396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3600">
                <a:solidFill>
                  <a:srgbClr val="DAA92E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33门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97899" y="4545013"/>
            <a:ext cx="1223963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altLang="zh-CN" lang="en-US" sz="3600">
                <a:solidFill>
                  <a:schemeClr val="bg1">
                    <a:lumMod val="65000"/>
                  </a:schemeClr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8门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79513" y="1488741"/>
            <a:ext cx="10093325" cy="1874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3000">
                <a:solidFill>
                  <a:schemeClr val="bg1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        因为每门课的要求很高，作业量很大，麻省理工的普通学生平均每年仅修8门课程都很辛苦。但是你会惊人的发现…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43D2A2"/>
          </a:solidFill>
          <a:ln>
            <a:noFill/>
          </a:ln>
          <a:effectLst>
            <a:outerShdw algn="t" blurRad="50800" dir="5400000" dist="38100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1274" name="组合 18"/>
          <p:cNvGrpSpPr/>
          <p:nvPr/>
        </p:nvGrpSpPr>
        <p:grpSpPr>
          <a:xfrm>
            <a:off x="-25400" y="-9525"/>
            <a:ext cx="2117725" cy="828675"/>
            <a:chOff x="-24658" y="-9304"/>
            <a:chExt cx="2117281" cy="828000"/>
          </a:xfrm>
        </p:grpSpPr>
        <p:sp>
          <p:nvSpPr>
            <p:cNvPr id="23" name="五边形 22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" name="五边形 23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五边形 24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1275" name="组合 31"/>
          <p:cNvGrpSpPr/>
          <p:nvPr/>
        </p:nvGrpSpPr>
        <p:grpSpPr>
          <a:xfrm flipH="1">
            <a:off x="10099675" y="-1588"/>
            <a:ext cx="2117725" cy="827088"/>
            <a:chOff x="-24658" y="-9304"/>
            <a:chExt cx="2117281" cy="828000"/>
          </a:xfrm>
        </p:grpSpPr>
        <p:sp>
          <p:nvSpPr>
            <p:cNvPr id="27" name="五边形 26"/>
            <p:cNvSpPr/>
            <p:nvPr/>
          </p:nvSpPr>
          <p:spPr>
            <a:xfrm>
              <a:off x="-24658" y="-9304"/>
              <a:ext cx="1368138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五边形 27"/>
            <p:cNvSpPr/>
            <p:nvPr/>
          </p:nvSpPr>
          <p:spPr>
            <a:xfrm>
              <a:off x="-24658" y="-9304"/>
              <a:ext cx="1783976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五边形 28"/>
            <p:cNvSpPr/>
            <p:nvPr/>
          </p:nvSpPr>
          <p:spPr>
            <a:xfrm>
              <a:off x="-24658" y="-9304"/>
              <a:ext cx="2117281" cy="828000"/>
            </a:xfrm>
            <a:prstGeom prst="homePlate">
              <a:avLst>
                <a:gd fmla="val 28291" name="adj"/>
              </a:avLst>
            </a:prstGeom>
            <a:solidFill>
              <a:srgbClr val="2AAC81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336800" y="0"/>
            <a:ext cx="7650480" cy="7315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大黑简体"/>
                <a:ea charset="-122" panose="02010601030101010101" pitchFamily="2" typeface="方正大黑简体"/>
              </a:defRPr>
            </a:lvl1pPr>
          </a:lstStyle>
          <a:p>
            <a:pPr>
              <a:defRPr/>
            </a:pPr>
            <a:r>
              <a:rPr altLang="en-US" lang="zh-CN" smtClean="0">
                <a:latin charset="-122" panose="020b0809000000000000" pitchFamily="49" typeface="华康俪金黑W8"/>
                <a:ea charset="-122" panose="020b0809000000000000" pitchFamily="49" typeface="华康俪金黑W8"/>
              </a:rPr>
              <a:t>“整体性学习”真的很厉害么？</a:t>
            </a:r>
          </a:p>
        </p:txBody>
      </p:sp>
    </p:spTree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254</Paragraphs>
  <Slides>32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6">
      <vt:lpstr>Arial</vt:lpstr>
      <vt:lpstr>Calibri Light</vt:lpstr>
      <vt:lpstr>Calibri</vt:lpstr>
      <vt:lpstr>宋体</vt:lpstr>
      <vt:lpstr>华康俪金黑W8</vt:lpstr>
      <vt:lpstr>John Handy LET</vt:lpstr>
      <vt:lpstr>方正藏体简体</vt:lpstr>
      <vt:lpstr>华文黑体</vt:lpstr>
      <vt:lpstr>华文行楷</vt:lpstr>
      <vt:lpstr>方正大黑简体</vt:lpstr>
      <vt:lpstr>方正苏新诗柳楷简体</vt:lpstr>
      <vt:lpstr>方正硬笔楷书简体</vt:lpstr>
      <vt:lpstr>方正粗宋简体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2021-08-22T11:53:19Z</dcterms:created>
  <cp:lastPrinted>2021-08-22T11:53:19Z</cp:lastPrinted>
  <dcterms:modified xsi:type="dcterms:W3CDTF">2021-08-22T05:39:30Z</dcterms:modified>
  <cp:revision>1</cp:revision>
</cp:coreProperties>
</file>